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4"/>
  </p:sldMasterIdLst>
  <p:notesMasterIdLst>
    <p:notesMasterId r:id="rId16"/>
  </p:notesMasterIdLst>
  <p:sldIdLst>
    <p:sldId id="256" r:id="rId5"/>
    <p:sldId id="268" r:id="rId6"/>
    <p:sldId id="260" r:id="rId7"/>
    <p:sldId id="269" r:id="rId8"/>
    <p:sldId id="266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77" d="100"/>
          <a:sy n="77" d="100"/>
        </p:scale>
        <p:origin x="-29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05E4-BEE6-4206-AF8A-3D570B49599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7B3A-A1EE-43F7-853C-4A7709C3D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52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32C4D315-E7F8-4CE2-A68E-2F9E6037A194}" type="datetime1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24A-5910-455B-AFB5-1D96C7812EF6}" type="datetime1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8BD0-601F-4094-9E44-CBC3E2D22BA0}" type="datetime1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F54E-E557-4E93-84D6-761B61E5437A}" type="datetime1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24A-92B9-46D7-9983-2D14AE88AA68}" type="datetime1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0EF-8490-44F9-83ED-76F68880D875}" type="datetime1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1C7C-B2DD-4A1E-B6F3-C0B1C95C594A}" type="datetime1">
              <a:rPr lang="ru-RU" smtClean="0"/>
              <a:t>14.09.2021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DC8-6338-4F25-A9D1-A329E97B78BC}" type="datetime1">
              <a:rPr lang="ru-RU" smtClean="0"/>
              <a:t>14.09.2021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6298-7164-441C-B542-18E42BF00F7F}" type="datetime1">
              <a:rPr lang="ru-RU" smtClean="0"/>
              <a:t>14.09.2021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6C7C11FE-1214-4291-9C42-C52BDC6CA115}" type="datetime1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5BB27177-FDE2-4E06-A9AD-FB3975036669}" type="datetime1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7A1F235-BAC4-4F77-9AFD-B77DA46C786A}" type="datetime1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0004" y="2165637"/>
            <a:ext cx="7631291" cy="182809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Практика 2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Анализ внешней и внутренней среды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02934" y="4127156"/>
            <a:ext cx="7616239" cy="1133465"/>
          </a:xfrm>
        </p:spPr>
        <p:txBody>
          <a:bodyPr/>
          <a:lstStyle/>
          <a:p>
            <a:r>
              <a:rPr lang="ru-RU" dirty="0"/>
              <a:t>Основы управленческой деятельности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A51-D362-474E-A6CA-35D11D844718}" type="datetime1">
              <a:rPr lang="ru-RU" smtClean="0"/>
              <a:t>14.09.2021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2503" y="694015"/>
            <a:ext cx="9286993" cy="50459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Пример СВОТ-анализа бренда детской одежды </a:t>
            </a:r>
            <a:r>
              <a:rPr lang="en-US" sz="2000" b="1" dirty="0"/>
              <a:t>“ORBY”</a:t>
            </a: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562" y="1235676"/>
            <a:ext cx="6831614" cy="466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52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52503" y="694015"/>
            <a:ext cx="9286993" cy="50459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Задание 2</a:t>
            </a: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876580" y="1581664"/>
            <a:ext cx="8261873" cy="35587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+mj-lt"/>
              </a:rPr>
              <a:t>Выполнить </a:t>
            </a:r>
            <a:r>
              <a:rPr lang="en-US" sz="1600" dirty="0" smtClean="0">
                <a:latin typeface="+mj-lt"/>
              </a:rPr>
              <a:t>SWOT</a:t>
            </a:r>
            <a:r>
              <a:rPr lang="ru-RU" sz="1600" dirty="0" smtClean="0">
                <a:latin typeface="+mj-lt"/>
              </a:rPr>
              <a:t> анализ </a:t>
            </a:r>
            <a:r>
              <a:rPr lang="en-US" sz="1600" dirty="0" smtClean="0">
                <a:latin typeface="+mj-lt"/>
              </a:rPr>
              <a:t>IT </a:t>
            </a:r>
            <a:r>
              <a:rPr lang="ru-RU" sz="1600" dirty="0" smtClean="0">
                <a:latin typeface="+mj-lt"/>
              </a:rPr>
              <a:t>компании</a:t>
            </a:r>
            <a:endParaRPr lang="ru-RU" sz="1600" dirty="0">
              <a:latin typeface="+mj-lt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+mj-lt"/>
              </a:rPr>
              <a:t>Выполнить </a:t>
            </a:r>
            <a:r>
              <a:rPr lang="en-US" sz="1600" dirty="0" smtClean="0">
                <a:latin typeface="+mj-lt"/>
              </a:rPr>
              <a:t>SWOT</a:t>
            </a:r>
            <a:r>
              <a:rPr lang="ru-RU" sz="1600" dirty="0" smtClean="0">
                <a:latin typeface="+mj-lt"/>
              </a:rPr>
              <a:t> анализ уровня компьютерной безопасности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550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8937" y="1445739"/>
            <a:ext cx="8261873" cy="593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b="1" dirty="0">
                <a:latin typeface="+mj-lt"/>
              </a:rPr>
              <a:t>На основе исходных данных определить факторы внешней и </a:t>
            </a:r>
            <a:r>
              <a:rPr lang="ru-RU" sz="1600" b="1" dirty="0" smtClean="0">
                <a:latin typeface="+mj-lt"/>
              </a:rPr>
              <a:t>внутренней среды </a:t>
            </a:r>
            <a:r>
              <a:rPr lang="ru-RU" sz="1600" b="1" dirty="0">
                <a:latin typeface="+mj-lt"/>
              </a:rPr>
              <a:t>и занести </a:t>
            </a:r>
            <a:r>
              <a:rPr lang="ru-RU" sz="1600" b="1" dirty="0" smtClean="0">
                <a:latin typeface="+mj-lt"/>
              </a:rPr>
              <a:t>их в ниже представленную </a:t>
            </a:r>
            <a:r>
              <a:rPr lang="ru-RU" sz="1600" b="1" dirty="0" smtClean="0">
                <a:latin typeface="+mj-lt"/>
              </a:rPr>
              <a:t>форму</a:t>
            </a:r>
          </a:p>
          <a:p>
            <a:pPr marL="0" indent="0" algn="ctr">
              <a:buNone/>
            </a:pPr>
            <a:r>
              <a:rPr lang="ru-RU" sz="1600" b="1" dirty="0">
                <a:latin typeface="+mj-lt"/>
              </a:rPr>
              <a:t/>
            </a:r>
            <a:br>
              <a:rPr lang="ru-RU" sz="1600" b="1" dirty="0">
                <a:latin typeface="+mj-lt"/>
              </a:rPr>
            </a:br>
            <a:endParaRPr lang="ru-RU" sz="1600" b="1" dirty="0">
              <a:latin typeface="+mj-lt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356309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Задание 1</a:t>
            </a: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152548" y="2034743"/>
            <a:ext cx="8261873" cy="59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latin typeface="+mj-lt"/>
              </a:rPr>
              <a:t>1. Организационная культура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2. Потребители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3. Уровень образования населения, обеспечение объектами культуры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4. Объединенный показатель качества подготовки специалистов, поступающих в организацию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5. Акционеры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6. Демократические преобразования, количество политических фракций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7. Структура организации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8. Поставщики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9. Темпы инфляции, дефицит бюджета, конкурентоспособность страны, уд.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вес частной собственности, уровень развития финансовой системы страны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10. Технология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11. Удельный вес числа ученых в численности работающих страны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12. Конкуренты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13. Законодательство по налоговой системе и внешнеэкономической деятельности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14. Физико-географические условия (климатические факторы, оценка основных природных ресурсов страны и ее место в мировом сообществе, извлечение из недр природных ресурсов интенсивность по отношению к общим запасам и степень извлечения)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/>
            </a:r>
            <a:br>
              <a:rPr lang="ru-RU" sz="1400" dirty="0">
                <a:latin typeface="+mj-lt"/>
              </a:rPr>
            </a:br>
            <a:r>
              <a:rPr lang="ru-RU" sz="1400" dirty="0" smtClean="0">
                <a:latin typeface="+mj-lt"/>
              </a:rPr>
              <a:t/>
            </a:r>
            <a:br>
              <a:rPr lang="ru-RU" sz="1400" dirty="0" smtClean="0">
                <a:latin typeface="+mj-lt"/>
              </a:rPr>
            </a:b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356309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Задание 1 (продолжение)</a:t>
            </a: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066050" y="1441618"/>
            <a:ext cx="8261873" cy="593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>
                <a:latin typeface="+mj-lt"/>
              </a:rPr>
              <a:t>15</a:t>
            </a:r>
            <a:r>
              <a:rPr lang="ru-RU" sz="1400" dirty="0">
                <a:latin typeface="+mj-lt"/>
              </a:rPr>
              <a:t>. Миграция населения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16. Местные органы управления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17. Демографическая обстановка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18. Правительственные органы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19. Союзы и общества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20. Уровень компьютеризации страны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21. Экологические факторы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22. Продолжительность жизни населения.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23. Способ выполнения работы.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24. Количество забастовок с числом участников более 100 в стране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25. Прогноз изменения уровня доходов населения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26. Контакты с агентствами по оказанию маркетинговых услуг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27. Количество горячих точек в мире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28. Построение системы управления на предприятии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29. Затраты в бюджете страны на поддержание экосистемы страны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30. Удельный вес изобретений и патентов страны в фонде мирового сообщества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31. Связи с кредитно-финансовыми учреждениями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32. Показатель качества информации, поступающей на предприятие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33. Качество прокурорского надзора за соблюдением федеральных правовых актов </a:t>
            </a:r>
            <a:br>
              <a:rPr lang="ru-RU" sz="1400" dirty="0">
                <a:latin typeface="+mj-lt"/>
              </a:rPr>
            </a:br>
            <a:r>
              <a:rPr lang="ru-RU" sz="1400" dirty="0" smtClean="0">
                <a:latin typeface="+mj-lt"/>
              </a:rPr>
              <a:t/>
            </a:r>
            <a:br>
              <a:rPr lang="ru-RU" sz="1400" dirty="0" smtClean="0">
                <a:latin typeface="+mj-lt"/>
              </a:rPr>
            </a:b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28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356309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Задание 1 (продолжение)</a:t>
            </a: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12845"/>
              </p:ext>
            </p:extLst>
          </p:nvPr>
        </p:nvGraphicFramePr>
        <p:xfrm>
          <a:off x="3700163" y="1980055"/>
          <a:ext cx="5418666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Факторы</a:t>
                      </a:r>
                      <a:r>
                        <a:rPr lang="ru-RU" baseline="0" dirty="0" smtClean="0"/>
                        <a:t> внутренней среды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Факторы внешней среды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0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6580" y="1618734"/>
            <a:ext cx="8261873" cy="35587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+mj-lt"/>
              </a:rPr>
              <a:t>1. Используйте </a:t>
            </a:r>
            <a:r>
              <a:rPr lang="ru-RU" sz="1600" dirty="0">
                <a:latin typeface="+mj-lt"/>
              </a:rPr>
              <a:t>факты. Ничем не подкрепленная информация имеет </a:t>
            </a:r>
            <a:r>
              <a:rPr lang="ru-RU" sz="1600" dirty="0" smtClean="0">
                <a:latin typeface="+mj-lt"/>
              </a:rPr>
              <a:t>совсем небольшую </a:t>
            </a:r>
            <a:r>
              <a:rPr lang="ru-RU" sz="1600" dirty="0">
                <a:latin typeface="+mj-lt"/>
              </a:rPr>
              <a:t>значимость, поэтому подкрепляйте ее фактами</a:t>
            </a:r>
            <a:r>
              <a:rPr lang="ru-RU" sz="1600" dirty="0" smtClean="0">
                <a:latin typeface="+mj-lt"/>
              </a:rPr>
              <a:t>;</a:t>
            </a:r>
          </a:p>
          <a:p>
            <a:pPr marL="0" indent="0" algn="just">
              <a:buNone/>
            </a:pPr>
            <a:endParaRPr lang="ru-RU" sz="1600" dirty="0">
              <a:latin typeface="+mj-lt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+mj-lt"/>
              </a:rPr>
              <a:t>2. Избегайте </a:t>
            </a:r>
            <a:r>
              <a:rPr lang="ru-RU" sz="1600" dirty="0">
                <a:latin typeface="+mj-lt"/>
              </a:rPr>
              <a:t>субъективных оценок. Для более точной оценки привлекайте </a:t>
            </a:r>
            <a:r>
              <a:rPr lang="ru-RU" sz="1600" dirty="0" smtClean="0">
                <a:latin typeface="+mj-lt"/>
              </a:rPr>
              <a:t>несколько специалистов</a:t>
            </a:r>
            <a:r>
              <a:rPr lang="ru-RU" sz="1600" dirty="0">
                <a:latin typeface="+mj-lt"/>
              </a:rPr>
              <a:t>, проводите </a:t>
            </a:r>
            <a:r>
              <a:rPr lang="ru-RU" sz="1600" dirty="0" err="1">
                <a:latin typeface="+mj-lt"/>
              </a:rPr>
              <a:t>брейнштормы</a:t>
            </a:r>
            <a:r>
              <a:rPr lang="ru-RU" sz="1600" dirty="0">
                <a:latin typeface="+mj-lt"/>
              </a:rPr>
              <a:t> и фокус-группы</a:t>
            </a:r>
            <a:r>
              <a:rPr lang="ru-RU" sz="1600" dirty="0" smtClean="0">
                <a:latin typeface="+mj-lt"/>
              </a:rPr>
              <a:t>;</a:t>
            </a:r>
          </a:p>
          <a:p>
            <a:pPr marL="0" indent="0" algn="just">
              <a:buNone/>
            </a:pPr>
            <a:endParaRPr lang="ru-RU" sz="1600" dirty="0">
              <a:latin typeface="+mj-lt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+mj-lt"/>
              </a:rPr>
              <a:t>3.  Внимательно </a:t>
            </a:r>
            <a:r>
              <a:rPr lang="ru-RU" sz="1600" dirty="0">
                <a:latin typeface="+mj-lt"/>
              </a:rPr>
              <a:t>выбирайте вопросы. Вы можете потратить много времени на </a:t>
            </a:r>
            <a:r>
              <a:rPr lang="ru-RU" sz="1600" dirty="0" smtClean="0">
                <a:latin typeface="+mj-lt"/>
              </a:rPr>
              <a:t>поиск ответов</a:t>
            </a:r>
            <a:r>
              <a:rPr lang="ru-RU" sz="1600" dirty="0">
                <a:latin typeface="+mj-lt"/>
              </a:rPr>
              <a:t>, которые позднее Вам совсем не </a:t>
            </a:r>
            <a:r>
              <a:rPr lang="ru-RU" sz="1600" dirty="0" smtClean="0">
                <a:latin typeface="+mj-lt"/>
              </a:rPr>
              <a:t>пригодятся;</a:t>
            </a:r>
          </a:p>
          <a:p>
            <a:pPr marL="0" indent="0" algn="just">
              <a:buNone/>
            </a:pPr>
            <a:endParaRPr lang="ru-RU" sz="1600" dirty="0" smtClean="0">
              <a:latin typeface="+mj-lt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+mj-lt"/>
              </a:rPr>
              <a:t>4. </a:t>
            </a:r>
            <a:r>
              <a:rPr lang="ru-RU" sz="1600" dirty="0">
                <a:latin typeface="+mj-lt"/>
              </a:rPr>
              <a:t>Не перегружайте решение информацией. В таблицу вносятся только </a:t>
            </a:r>
            <a:r>
              <a:rPr lang="ru-RU" sz="1600" dirty="0" smtClean="0">
                <a:latin typeface="+mj-lt"/>
              </a:rPr>
              <a:t>стратегически важные </a:t>
            </a:r>
            <a:r>
              <a:rPr lang="ru-RU" sz="1600" dirty="0">
                <a:latin typeface="+mj-lt"/>
              </a:rPr>
              <a:t>выводы анализа. Здесь важно помнить о принципе Парето и </a:t>
            </a:r>
            <a:r>
              <a:rPr lang="ru-RU" sz="1600" dirty="0" smtClean="0">
                <a:latin typeface="+mj-lt"/>
              </a:rPr>
              <a:t>делить информацию</a:t>
            </a:r>
            <a:r>
              <a:rPr lang="ru-RU" sz="1600" dirty="0">
                <a:latin typeface="+mj-lt"/>
              </a:rPr>
              <a:t>, согласно этого закона.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356309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Правила </a:t>
            </a:r>
            <a:r>
              <a:rPr lang="en-US" sz="2000" b="1" dirty="0" smtClean="0"/>
              <a:t>SWOT</a:t>
            </a:r>
            <a:r>
              <a:rPr lang="ru-RU" sz="2000" b="1" dirty="0" smtClean="0"/>
              <a:t> анализа</a:t>
            </a: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50459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Шаг 1 </a:t>
            </a:r>
            <a:r>
              <a:rPr lang="ru-RU" sz="2000" b="1" dirty="0"/>
              <a:t>Выделяем вопросы для анализа</a:t>
            </a:r>
            <a:br>
              <a:rPr lang="ru-RU" sz="2000" b="1" dirty="0"/>
            </a:b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624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50459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Шаг 2 </a:t>
            </a:r>
            <a:r>
              <a:rPr lang="ru-RU" sz="2000" b="1" dirty="0"/>
              <a:t>Отвечаем на вопросы и вносим результаты</a:t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54" y="1252491"/>
            <a:ext cx="8683196" cy="453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9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50459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Шаг 2  </a:t>
            </a:r>
            <a:r>
              <a:rPr lang="ru-RU" sz="2000" b="1" dirty="0"/>
              <a:t>Отвечаем на вопросы и вносим результаты</a:t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11" y="1159574"/>
            <a:ext cx="8092003" cy="44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2388" y="965864"/>
            <a:ext cx="9286993" cy="50459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Шаг 3  </a:t>
            </a:r>
            <a:r>
              <a:rPr lang="ru-RU" sz="2000" b="1" dirty="0"/>
              <a:t>Разрабатываем стратегии</a:t>
            </a:r>
            <a:br>
              <a:rPr lang="ru-RU" sz="2000" b="1" dirty="0"/>
            </a:br>
            <a:endParaRPr lang="ru-RU" sz="2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C623-411B-4570-8A2D-7B957055249B}" type="datetime1">
              <a:rPr lang="ru-RU" smtClean="0"/>
              <a:t>14.09.2021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362075"/>
            <a:ext cx="72009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980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6BED72CEA4CCC42A4299EC19581611E" ma:contentTypeVersion="0" ma:contentTypeDescription="Создание документа." ma:contentTypeScope="" ma:versionID="3bbfe66b90490a786686e62243d0d4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fabbfca08c602fc194a16e919890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49AFB1-71B3-465B-80B5-7465F40541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95037D-DED1-415E-B395-F6864E4AC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637038-DE9A-4CD3-98E9-50158CC33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458</TotalTime>
  <Words>216</Words>
  <Application>Microsoft Office PowerPoint</Application>
  <PresentationFormat>Произвольный</PresentationFormat>
  <Paragraphs>54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Кнопка</vt:lpstr>
      <vt:lpstr>Практика 2 Анализ внешней и внутренней среды</vt:lpstr>
      <vt:lpstr>Задание 1</vt:lpstr>
      <vt:lpstr>Задание 1 (продолжение)</vt:lpstr>
      <vt:lpstr>Задание 1 (продолжение)</vt:lpstr>
      <vt:lpstr>Правила SWOT анализа</vt:lpstr>
      <vt:lpstr>Шаг 1 Выделяем вопросы для анализа </vt:lpstr>
      <vt:lpstr>Шаг 2 Отвечаем на вопросы и вносим результаты  </vt:lpstr>
      <vt:lpstr>Шаг 2  Отвечаем на вопросы и вносим результаты  </vt:lpstr>
      <vt:lpstr>Шаг 3  Разрабатываем стратегии </vt:lpstr>
      <vt:lpstr>Пример СВОТ-анализа бренда детской одежды “ORBY”</vt:lpstr>
      <vt:lpstr>Задание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</cp:lastModifiedBy>
  <cp:revision>29</cp:revision>
  <dcterms:created xsi:type="dcterms:W3CDTF">2021-09-04T18:32:25Z</dcterms:created>
  <dcterms:modified xsi:type="dcterms:W3CDTF">2021-09-14T16:43:01Z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0x01010026BED72CEA4CCC42A4299EC19581611E</vt:lpwstr>
  </property>
</Properties>
</file>