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7" r:id="rId6"/>
    <p:sldMasterId id="2147483706" r:id="rId7"/>
  </p:sldMasterIdLst>
  <p:notesMasterIdLst>
    <p:notesMasterId r:id="rId98"/>
  </p:notesMasterIdLst>
  <p:handoutMasterIdLst>
    <p:handoutMasterId r:id="rId99"/>
  </p:handoutMasterIdLst>
  <p:sldIdLst>
    <p:sldId id="256" r:id="rId8"/>
    <p:sldId id="306" r:id="rId9"/>
    <p:sldId id="450" r:id="rId10"/>
    <p:sldId id="408" r:id="rId11"/>
    <p:sldId id="449" r:id="rId12"/>
    <p:sldId id="350" r:id="rId13"/>
    <p:sldId id="33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87" r:id="rId29"/>
    <p:sldId id="388" r:id="rId30"/>
    <p:sldId id="389" r:id="rId31"/>
    <p:sldId id="386" r:id="rId32"/>
    <p:sldId id="390" r:id="rId33"/>
    <p:sldId id="391" r:id="rId34"/>
    <p:sldId id="392" r:id="rId35"/>
    <p:sldId id="394" r:id="rId36"/>
    <p:sldId id="395" r:id="rId37"/>
    <p:sldId id="396" r:id="rId38"/>
    <p:sldId id="393" r:id="rId39"/>
    <p:sldId id="415" r:id="rId40"/>
    <p:sldId id="320" r:id="rId41"/>
    <p:sldId id="321" r:id="rId42"/>
    <p:sldId id="397" r:id="rId43"/>
    <p:sldId id="323" r:id="rId44"/>
    <p:sldId id="398" r:id="rId45"/>
    <p:sldId id="400" r:id="rId46"/>
    <p:sldId id="329" r:id="rId47"/>
    <p:sldId id="401" r:id="rId48"/>
    <p:sldId id="402" r:id="rId49"/>
    <p:sldId id="403" r:id="rId50"/>
    <p:sldId id="404" r:id="rId51"/>
    <p:sldId id="405" r:id="rId52"/>
    <p:sldId id="406" r:id="rId53"/>
    <p:sldId id="336" r:id="rId54"/>
    <p:sldId id="340" r:id="rId55"/>
    <p:sldId id="341" r:id="rId56"/>
    <p:sldId id="343" r:id="rId57"/>
    <p:sldId id="399" r:id="rId58"/>
    <p:sldId id="281" r:id="rId59"/>
    <p:sldId id="410" r:id="rId60"/>
    <p:sldId id="412" r:id="rId61"/>
    <p:sldId id="286" r:id="rId62"/>
    <p:sldId id="287" r:id="rId63"/>
    <p:sldId id="291" r:id="rId64"/>
    <p:sldId id="292" r:id="rId65"/>
    <p:sldId id="413" r:id="rId66"/>
    <p:sldId id="414" r:id="rId67"/>
    <p:sldId id="417" r:id="rId68"/>
    <p:sldId id="407" r:id="rId69"/>
    <p:sldId id="418" r:id="rId70"/>
    <p:sldId id="419" r:id="rId71"/>
    <p:sldId id="420" r:id="rId72"/>
    <p:sldId id="425" r:id="rId73"/>
    <p:sldId id="427" r:id="rId74"/>
    <p:sldId id="422" r:id="rId75"/>
    <p:sldId id="304" r:id="rId76"/>
    <p:sldId id="423" r:id="rId77"/>
    <p:sldId id="289" r:id="rId78"/>
    <p:sldId id="282" r:id="rId79"/>
    <p:sldId id="283" r:id="rId80"/>
    <p:sldId id="285" r:id="rId81"/>
    <p:sldId id="424" r:id="rId82"/>
    <p:sldId id="426" r:id="rId83"/>
    <p:sldId id="288" r:id="rId84"/>
    <p:sldId id="308" r:id="rId85"/>
    <p:sldId id="335" r:id="rId86"/>
    <p:sldId id="429" r:id="rId87"/>
    <p:sldId id="430" r:id="rId88"/>
    <p:sldId id="431" r:id="rId89"/>
    <p:sldId id="432" r:id="rId90"/>
    <p:sldId id="433" r:id="rId91"/>
    <p:sldId id="434" r:id="rId92"/>
    <p:sldId id="435" r:id="rId93"/>
    <p:sldId id="437" r:id="rId94"/>
    <p:sldId id="440" r:id="rId95"/>
    <p:sldId id="334" r:id="rId96"/>
    <p:sldId id="273" r:id="rId97"/>
  </p:sldIdLst>
  <p:sldSz cx="12192000" cy="6858000"/>
  <p:notesSz cx="6858000" cy="9144000"/>
  <p:custDataLst>
    <p:tags r:id="rId100"/>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guide id="4" pos="9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40000"/>
    <a:srgbClr val="FF2929"/>
    <a:srgbClr val="700000"/>
    <a:srgbClr val="D60000"/>
    <a:srgbClr val="B30505"/>
    <a:srgbClr val="FA0000"/>
    <a:srgbClr val="E50000"/>
    <a:srgbClr val="C41D32"/>
    <a:srgbClr val="F1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02" d="100"/>
          <a:sy n="102" d="100"/>
        </p:scale>
        <p:origin x="138" y="396"/>
      </p:cViewPr>
      <p:guideLst>
        <p:guide pos="3840"/>
        <p:guide orient="horz" pos="2160"/>
        <p:guide pos="937"/>
      </p:guideLst>
    </p:cSldViewPr>
  </p:slideViewPr>
  <p:notesTextViewPr>
    <p:cViewPr>
      <p:scale>
        <a:sx n="3" d="2"/>
        <a:sy n="3" d="2"/>
      </p:scale>
      <p:origin x="0" y="0"/>
    </p:cViewPr>
  </p:notesTextViewPr>
  <p:notesViewPr>
    <p:cSldViewPr>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3.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tags" Target="tags/tag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_________Microsoft_Excel.xlsb"/></Relationships>
</file>

<file path=ppt/charts/_rels/chart2.xml.rels><?xml version="1.0" encoding="UTF-8" standalone="yes"?>
<Relationships xmlns="http://schemas.openxmlformats.org/package/2006/relationships"><Relationship Id="rId1" Type="http://schemas.openxmlformats.org/officeDocument/2006/relationships/package" Target="../embeddings/______________Microsoft_Excel1.xlsb"/></Relationships>
</file>

<file path=ppt/charts/_rels/chart3.xml.rels><?xml version="1.0" encoding="UTF-8" standalone="yes"?>
<Relationships xmlns="http://schemas.openxmlformats.org/package/2006/relationships"><Relationship Id="rId1" Type="http://schemas.openxmlformats.org/officeDocument/2006/relationships/package" Target="../embeddings/______________Microsoft_Excel2.xlsb"/></Relationships>
</file>

<file path=ppt/charts/_rels/chart4.xml.rels><?xml version="1.0" encoding="UTF-8" standalone="yes"?>
<Relationships xmlns="http://schemas.openxmlformats.org/package/2006/relationships"><Relationship Id="rId1" Type="http://schemas.openxmlformats.org/officeDocument/2006/relationships/package" Target="../embeddings/______________Microsoft_Excel3.xlsb"/></Relationships>
</file>

<file path=ppt/charts/_rels/chart5.xml.rels><?xml version="1.0" encoding="UTF-8" standalone="yes"?>
<Relationships xmlns="http://schemas.openxmlformats.org/package/2006/relationships"><Relationship Id="rId1" Type="http://schemas.openxmlformats.org/officeDocument/2006/relationships/package" Target="../embeddings/______________Microsoft_Excel4.xlsb"/></Relationships>
</file>

<file path=ppt/charts/_rels/chart6.xml.rels><?xml version="1.0" encoding="UTF-8" standalone="yes"?>
<Relationships xmlns="http://schemas.openxmlformats.org/package/2006/relationships"><Relationship Id="rId1" Type="http://schemas.openxmlformats.org/officeDocument/2006/relationships/package" Target="../embeddings/______________Microsoft_Excel5.xlsb"/></Relationships>
</file>

<file path=ppt/charts/_rels/chart7.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163568773234202E-2"/>
          <c:y val="6.0535506402793947E-2"/>
          <c:w val="0.95167286245353155"/>
          <c:h val="0.87892898719441215"/>
        </c:manualLayout>
      </c:layout>
      <c:barChart>
        <c:barDir val="col"/>
        <c:grouping val="stacked"/>
        <c:varyColors val="0"/>
        <c:ser>
          <c:idx val="0"/>
          <c:order val="0"/>
          <c:spPr>
            <a:solidFill>
              <a:srgbClr val="969696"/>
            </a:solidFill>
            <a:ln w="3175" algn="ctr">
              <a:solidFill>
                <a:schemeClr val="tx1"/>
              </a:solidFill>
              <a:prstDash val="solid"/>
            </a:ln>
          </c:spPr>
          <c:invertIfNegative val="0"/>
          <c:dPt>
            <c:idx val="3"/>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0-8D60-414C-A6B2-048F68F76073}"/>
              </c:ext>
            </c:extLst>
          </c:dPt>
          <c:dPt>
            <c:idx val="4"/>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1-8D60-414C-A6B2-048F68F76073}"/>
              </c:ext>
            </c:extLst>
          </c:dPt>
          <c:val>
            <c:numRef>
              <c:f>Sheet1!$A$1:$E$1</c:f>
              <c:numCache>
                <c:formatCode>General</c:formatCode>
                <c:ptCount val="5"/>
                <c:pt idx="0">
                  <c:v>12443.116639512653</c:v>
                </c:pt>
                <c:pt idx="1">
                  <c:v>23904.720275998297</c:v>
                </c:pt>
                <c:pt idx="2">
                  <c:v>29996.825004149774</c:v>
                </c:pt>
                <c:pt idx="3">
                  <c:v>20753.095086829599</c:v>
                </c:pt>
                <c:pt idx="4">
                  <c:v>14938.657571907337</c:v>
                </c:pt>
              </c:numCache>
            </c:numRef>
          </c:val>
          <c:extLst>
            <c:ext xmlns:c16="http://schemas.microsoft.com/office/drawing/2014/chart" uri="{C3380CC4-5D6E-409C-BE32-E72D297353CC}">
              <c16:uniqueId val="{00000002-8D60-414C-A6B2-048F68F76073}"/>
            </c:ext>
          </c:extLst>
        </c:ser>
        <c:dLbls>
          <c:showLegendKey val="0"/>
          <c:showVal val="0"/>
          <c:showCatName val="0"/>
          <c:showSerName val="0"/>
          <c:showPercent val="0"/>
          <c:showBubbleSize val="0"/>
        </c:dLbls>
        <c:gapWidth val="80"/>
        <c:overlap val="100"/>
        <c:axId val="633322184"/>
        <c:axId val="1"/>
      </c:barChart>
      <c:catAx>
        <c:axId val="63332218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9996.825004149774"/>
          <c:min val="0"/>
        </c:scaling>
        <c:delete val="1"/>
        <c:axPos val="l"/>
        <c:numFmt formatCode="General" sourceLinked="1"/>
        <c:majorTickMark val="out"/>
        <c:minorTickMark val="none"/>
        <c:tickLblPos val="nextTo"/>
        <c:crossAx val="633322184"/>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231127679403542E-2"/>
          <c:y val="6.0324825986078884E-2"/>
          <c:w val="0.9515377446411929"/>
          <c:h val="0.87935034802784218"/>
        </c:manualLayout>
      </c:layout>
      <c:barChart>
        <c:barDir val="col"/>
        <c:grouping val="stacked"/>
        <c:varyColors val="0"/>
        <c:ser>
          <c:idx val="0"/>
          <c:order val="0"/>
          <c:spPr>
            <a:solidFill>
              <a:srgbClr val="969696"/>
            </a:solidFill>
            <a:ln w="3175" algn="ctr">
              <a:solidFill>
                <a:schemeClr val="tx1"/>
              </a:solidFill>
              <a:prstDash val="solid"/>
            </a:ln>
          </c:spPr>
          <c:invertIfNegative val="0"/>
          <c:dPt>
            <c:idx val="3"/>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0-F0D4-44C9-8580-03DB8156FB06}"/>
              </c:ext>
            </c:extLst>
          </c:dPt>
          <c:dPt>
            <c:idx val="4"/>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1-F0D4-44C9-8580-03DB8156FB06}"/>
              </c:ext>
            </c:extLst>
          </c:dPt>
          <c:val>
            <c:numRef>
              <c:f>Sheet1!$A$1:$E$1</c:f>
              <c:numCache>
                <c:formatCode>General</c:formatCode>
                <c:ptCount val="5"/>
                <c:pt idx="0">
                  <c:v>28219.077816109908</c:v>
                </c:pt>
                <c:pt idx="1">
                  <c:v>30616.919963805332</c:v>
                </c:pt>
                <c:pt idx="2">
                  <c:v>22433.032782172959</c:v>
                </c:pt>
                <c:pt idx="3">
                  <c:v>16782.139763430059</c:v>
                </c:pt>
                <c:pt idx="4">
                  <c:v>9168.0534470432067</c:v>
                </c:pt>
              </c:numCache>
            </c:numRef>
          </c:val>
          <c:extLst>
            <c:ext xmlns:c16="http://schemas.microsoft.com/office/drawing/2014/chart" uri="{C3380CC4-5D6E-409C-BE32-E72D297353CC}">
              <c16:uniqueId val="{00000002-F0D4-44C9-8580-03DB8156FB06}"/>
            </c:ext>
          </c:extLst>
        </c:ser>
        <c:dLbls>
          <c:showLegendKey val="0"/>
          <c:showVal val="0"/>
          <c:showCatName val="0"/>
          <c:showSerName val="0"/>
          <c:showPercent val="0"/>
          <c:showBubbleSize val="0"/>
        </c:dLbls>
        <c:gapWidth val="80"/>
        <c:overlap val="100"/>
        <c:axId val="774983888"/>
        <c:axId val="1"/>
      </c:barChart>
      <c:catAx>
        <c:axId val="77498388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0616.919963805332"/>
          <c:min val="0"/>
        </c:scaling>
        <c:delete val="1"/>
        <c:axPos val="l"/>
        <c:numFmt formatCode="General" sourceLinked="1"/>
        <c:majorTickMark val="out"/>
        <c:minorTickMark val="none"/>
        <c:tickLblPos val="nextTo"/>
        <c:crossAx val="774983888"/>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390243902439025E-2"/>
          <c:y val="6.0535506402793947E-2"/>
          <c:w val="0.95121951219512191"/>
          <c:h val="0.87892898719441215"/>
        </c:manualLayout>
      </c:layout>
      <c:barChart>
        <c:barDir val="col"/>
        <c:grouping val="stacked"/>
        <c:varyColors val="0"/>
        <c:ser>
          <c:idx val="0"/>
          <c:order val="0"/>
          <c:spPr>
            <a:solidFill>
              <a:srgbClr val="969696"/>
            </a:solidFill>
            <a:ln w="3175" algn="ctr">
              <a:solidFill>
                <a:schemeClr val="tx1"/>
              </a:solidFill>
              <a:prstDash val="solid"/>
            </a:ln>
          </c:spPr>
          <c:invertIfNegative val="0"/>
          <c:dPt>
            <c:idx val="3"/>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0-4F50-4B29-88E7-1C64D5230D88}"/>
              </c:ext>
            </c:extLst>
          </c:dPt>
          <c:dPt>
            <c:idx val="4"/>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1-4F50-4B29-88E7-1C64D5230D88}"/>
              </c:ext>
            </c:extLst>
          </c:dPt>
          <c:val>
            <c:numRef>
              <c:f>Sheet1!$A$1:$E$1</c:f>
              <c:numCache>
                <c:formatCode>General</c:formatCode>
                <c:ptCount val="5"/>
                <c:pt idx="0">
                  <c:v>82479.140833105921</c:v>
                </c:pt>
                <c:pt idx="1">
                  <c:v>129952.82852286994</c:v>
                </c:pt>
                <c:pt idx="2">
                  <c:v>158529.34361071224</c:v>
                </c:pt>
                <c:pt idx="3">
                  <c:v>112853.23177499237</c:v>
                </c:pt>
                <c:pt idx="4">
                  <c:v>66532.02248483515</c:v>
                </c:pt>
              </c:numCache>
            </c:numRef>
          </c:val>
          <c:extLst>
            <c:ext xmlns:c16="http://schemas.microsoft.com/office/drawing/2014/chart" uri="{C3380CC4-5D6E-409C-BE32-E72D297353CC}">
              <c16:uniqueId val="{00000002-4F50-4B29-88E7-1C64D5230D88}"/>
            </c:ext>
          </c:extLst>
        </c:ser>
        <c:dLbls>
          <c:showLegendKey val="0"/>
          <c:showVal val="0"/>
          <c:showCatName val="0"/>
          <c:showSerName val="0"/>
          <c:showPercent val="0"/>
          <c:showBubbleSize val="0"/>
        </c:dLbls>
        <c:gapWidth val="80"/>
        <c:overlap val="100"/>
        <c:axId val="784113904"/>
        <c:axId val="1"/>
      </c:barChart>
      <c:catAx>
        <c:axId val="78411390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58529.34361071224"/>
          <c:min val="0"/>
        </c:scaling>
        <c:delete val="1"/>
        <c:axPos val="l"/>
        <c:numFmt formatCode="General" sourceLinked="1"/>
        <c:majorTickMark val="out"/>
        <c:minorTickMark val="none"/>
        <c:tickLblPos val="nextTo"/>
        <c:crossAx val="784113904"/>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163568773234202E-2"/>
          <c:y val="6.0676779463243874E-2"/>
          <c:w val="0.95167286245353155"/>
          <c:h val="0.8786464410735122"/>
        </c:manualLayout>
      </c:layout>
      <c:barChart>
        <c:barDir val="col"/>
        <c:grouping val="stacked"/>
        <c:varyColors val="0"/>
        <c:ser>
          <c:idx val="0"/>
          <c:order val="0"/>
          <c:spPr>
            <a:solidFill>
              <a:srgbClr val="969696"/>
            </a:solidFill>
            <a:ln w="3175" algn="ctr">
              <a:solidFill>
                <a:schemeClr val="tx1"/>
              </a:solidFill>
              <a:prstDash val="solid"/>
            </a:ln>
          </c:spPr>
          <c:invertIfNegative val="0"/>
          <c:dPt>
            <c:idx val="3"/>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0-965A-4DED-9732-0D7A398E7FCC}"/>
              </c:ext>
            </c:extLst>
          </c:dPt>
          <c:dPt>
            <c:idx val="4"/>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1-965A-4DED-9732-0D7A398E7FCC}"/>
              </c:ext>
            </c:extLst>
          </c:dPt>
          <c:val>
            <c:numRef>
              <c:f>Sheet1!$A$1:$E$1</c:f>
              <c:numCache>
                <c:formatCode>General</c:formatCode>
                <c:ptCount val="5"/>
                <c:pt idx="0">
                  <c:v>366452.04826879106</c:v>
                </c:pt>
                <c:pt idx="1">
                  <c:v>433176.01124905766</c:v>
                </c:pt>
                <c:pt idx="2">
                  <c:v>476351.95030599344</c:v>
                </c:pt>
                <c:pt idx="3">
                  <c:v>343000.52932819433</c:v>
                </c:pt>
                <c:pt idx="4">
                  <c:v>506902.99303953827</c:v>
                </c:pt>
              </c:numCache>
            </c:numRef>
          </c:val>
          <c:extLst>
            <c:ext xmlns:c16="http://schemas.microsoft.com/office/drawing/2014/chart" uri="{C3380CC4-5D6E-409C-BE32-E72D297353CC}">
              <c16:uniqueId val="{00000002-965A-4DED-9732-0D7A398E7FCC}"/>
            </c:ext>
          </c:extLst>
        </c:ser>
        <c:dLbls>
          <c:showLegendKey val="0"/>
          <c:showVal val="0"/>
          <c:showCatName val="0"/>
          <c:showSerName val="0"/>
          <c:showPercent val="0"/>
          <c:showBubbleSize val="0"/>
        </c:dLbls>
        <c:gapWidth val="80"/>
        <c:overlap val="100"/>
        <c:axId val="633715232"/>
        <c:axId val="1"/>
      </c:barChart>
      <c:catAx>
        <c:axId val="633715232"/>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06902.99303953827"/>
          <c:min val="0"/>
        </c:scaling>
        <c:delete val="1"/>
        <c:axPos val="l"/>
        <c:numFmt formatCode="General" sourceLinked="1"/>
        <c:majorTickMark val="out"/>
        <c:minorTickMark val="none"/>
        <c:tickLblPos val="nextTo"/>
        <c:crossAx val="633715232"/>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840820854132001E-2"/>
          <c:y val="8.4552845528455281E-2"/>
          <c:w val="0.94231835829173605"/>
          <c:h val="0.83089430894308947"/>
        </c:manualLayout>
      </c:layout>
      <c:barChart>
        <c:barDir val="col"/>
        <c:grouping val="stacked"/>
        <c:varyColors val="0"/>
        <c:ser>
          <c:idx val="0"/>
          <c:order val="0"/>
          <c:spPr>
            <a:solidFill>
              <a:srgbClr val="969696"/>
            </a:solidFill>
            <a:ln w="3175" algn="ctr">
              <a:solidFill>
                <a:schemeClr val="tx1"/>
              </a:solidFill>
              <a:prstDash val="solid"/>
            </a:ln>
          </c:spPr>
          <c:invertIfNegative val="0"/>
          <c:dPt>
            <c:idx val="3"/>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0-F737-4F24-B621-D84014AED5DD}"/>
              </c:ext>
            </c:extLst>
          </c:dPt>
          <c:dPt>
            <c:idx val="4"/>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1-F737-4F24-B621-D84014AED5DD}"/>
              </c:ext>
            </c:extLst>
          </c:dPt>
          <c:val>
            <c:numRef>
              <c:f>Sheet1!$A$1:$E$1</c:f>
              <c:numCache>
                <c:formatCode>General</c:formatCode>
                <c:ptCount val="5"/>
                <c:pt idx="0">
                  <c:v>67370.105912216735</c:v>
                </c:pt>
                <c:pt idx="1">
                  <c:v>96942.36944076739</c:v>
                </c:pt>
                <c:pt idx="2">
                  <c:v>95159.645081313822</c:v>
                </c:pt>
                <c:pt idx="3">
                  <c:v>69694.181084955984</c:v>
                </c:pt>
                <c:pt idx="4">
                  <c:v>77338.62215558748</c:v>
                </c:pt>
              </c:numCache>
            </c:numRef>
          </c:val>
          <c:extLst>
            <c:ext xmlns:c16="http://schemas.microsoft.com/office/drawing/2014/chart" uri="{C3380CC4-5D6E-409C-BE32-E72D297353CC}">
              <c16:uniqueId val="{00000002-F737-4F24-B621-D84014AED5DD}"/>
            </c:ext>
          </c:extLst>
        </c:ser>
        <c:dLbls>
          <c:showLegendKey val="0"/>
          <c:showVal val="0"/>
          <c:showCatName val="0"/>
          <c:showSerName val="0"/>
          <c:showPercent val="0"/>
          <c:showBubbleSize val="0"/>
        </c:dLbls>
        <c:gapWidth val="80"/>
        <c:overlap val="100"/>
        <c:axId val="716954768"/>
        <c:axId val="1"/>
      </c:barChart>
      <c:catAx>
        <c:axId val="71695476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96942.36944076739"/>
          <c:min val="0"/>
        </c:scaling>
        <c:delete val="1"/>
        <c:axPos val="l"/>
        <c:numFmt formatCode="General" sourceLinked="1"/>
        <c:majorTickMark val="out"/>
        <c:minorTickMark val="none"/>
        <c:tickLblPos val="nextTo"/>
        <c:crossAx val="716954768"/>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6222894604135148E-2"/>
          <c:y val="8.4552845528455281E-2"/>
          <c:w val="0.94755421079172975"/>
          <c:h val="0.83089430894308947"/>
        </c:manualLayout>
      </c:layout>
      <c:barChart>
        <c:barDir val="col"/>
        <c:grouping val="stacked"/>
        <c:varyColors val="0"/>
        <c:ser>
          <c:idx val="0"/>
          <c:order val="0"/>
          <c:spPr>
            <a:solidFill>
              <a:srgbClr val="969696"/>
            </a:solidFill>
            <a:ln w="3175" algn="ctr">
              <a:solidFill>
                <a:schemeClr val="tx1"/>
              </a:solidFill>
              <a:prstDash val="solid"/>
            </a:ln>
          </c:spPr>
          <c:invertIfNegative val="0"/>
          <c:dPt>
            <c:idx val="3"/>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0-82AC-46A7-B7EE-433877935D73}"/>
              </c:ext>
            </c:extLst>
          </c:dPt>
          <c:dPt>
            <c:idx val="4"/>
            <c:invertIfNegative val="0"/>
            <c:bubble3D val="0"/>
            <c:spPr>
              <a:solidFill>
                <a:srgbClr val="FF0508"/>
              </a:solidFill>
              <a:ln w="3175" algn="ctr">
                <a:solidFill>
                  <a:schemeClr val="tx1"/>
                </a:solidFill>
                <a:prstDash val="solid"/>
              </a:ln>
            </c:spPr>
            <c:extLst>
              <c:ext xmlns:c16="http://schemas.microsoft.com/office/drawing/2014/chart" uri="{C3380CC4-5D6E-409C-BE32-E72D297353CC}">
                <c16:uniqueId val="{00000001-82AC-46A7-B7EE-433877935D73}"/>
              </c:ext>
            </c:extLst>
          </c:dPt>
          <c:val>
            <c:numRef>
              <c:f>Sheet1!$A$1:$E$1</c:f>
              <c:numCache>
                <c:formatCode>General</c:formatCode>
                <c:ptCount val="5"/>
                <c:pt idx="0">
                  <c:v>240869</c:v>
                </c:pt>
                <c:pt idx="1">
                  <c:v>231946</c:v>
                </c:pt>
                <c:pt idx="2">
                  <c:v>224583</c:v>
                </c:pt>
                <c:pt idx="3">
                  <c:v>168928</c:v>
                </c:pt>
                <c:pt idx="4">
                  <c:v>135178</c:v>
                </c:pt>
              </c:numCache>
            </c:numRef>
          </c:val>
          <c:extLst>
            <c:ext xmlns:c16="http://schemas.microsoft.com/office/drawing/2014/chart" uri="{C3380CC4-5D6E-409C-BE32-E72D297353CC}">
              <c16:uniqueId val="{00000002-82AC-46A7-B7EE-433877935D73}"/>
            </c:ext>
          </c:extLst>
        </c:ser>
        <c:dLbls>
          <c:showLegendKey val="0"/>
          <c:showVal val="0"/>
          <c:showCatName val="0"/>
          <c:showSerName val="0"/>
          <c:showPercent val="0"/>
          <c:showBubbleSize val="0"/>
        </c:dLbls>
        <c:gapWidth val="80"/>
        <c:overlap val="100"/>
        <c:axId val="774997336"/>
        <c:axId val="1"/>
      </c:barChart>
      <c:catAx>
        <c:axId val="77499733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40869"/>
          <c:min val="0"/>
        </c:scaling>
        <c:delete val="1"/>
        <c:axPos val="l"/>
        <c:numFmt formatCode="General" sourceLinked="1"/>
        <c:majorTickMark val="out"/>
        <c:minorTickMark val="none"/>
        <c:tickLblPos val="nextTo"/>
        <c:crossAx val="774997336"/>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3E88-402B-A0CF-A6E28E2777B0}"/>
              </c:ext>
            </c:extLst>
          </c:dPt>
          <c:dPt>
            <c:idx val="1"/>
            <c:bubble3D val="0"/>
            <c:explosion val="31"/>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3E88-402B-A0CF-A6E28E2777B0}"/>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chemeClr val="accent1"/>
                      </a:solidFill>
                      <a:latin typeface="+mn-lt"/>
                      <a:ea typeface="+mn-ea"/>
                      <a:cs typeface="+mn-cs"/>
                    </a:defRPr>
                  </a:pPr>
                  <a:endParaRPr lang="ru-RU"/>
                </a:p>
              </c:txPr>
              <c:dLblPos val="outEnd"/>
              <c:showLegendKey val="0"/>
              <c:showVal val="0"/>
              <c:showCatName val="1"/>
              <c:showSerName val="0"/>
              <c:showPercent val="0"/>
              <c:showBubbleSize val="0"/>
              <c:extLst>
                <c:ext xmlns:c16="http://schemas.microsoft.com/office/drawing/2014/chart" uri="{C3380CC4-5D6E-409C-BE32-E72D297353CC}">
                  <c16:uniqueId val="{00000001-3E88-402B-A0CF-A6E28E2777B0}"/>
                </c:ext>
              </c:extLst>
            </c:dLbl>
            <c:dLbl>
              <c:idx val="1"/>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chemeClr val="accent3"/>
                      </a:solidFill>
                      <a:latin typeface="+mn-lt"/>
                      <a:ea typeface="+mn-ea"/>
                      <a:cs typeface="+mn-cs"/>
                    </a:defRPr>
                  </a:pPr>
                  <a:endParaRPr lang="ru-RU"/>
                </a:p>
              </c:txPr>
              <c:dLblPos val="outEnd"/>
              <c:showLegendKey val="0"/>
              <c:showVal val="0"/>
              <c:showCatName val="1"/>
              <c:showSerName val="0"/>
              <c:showPercent val="0"/>
              <c:showBubbleSize val="0"/>
              <c:extLst>
                <c:ext xmlns:c16="http://schemas.microsoft.com/office/drawing/2014/chart" uri="{C3380CC4-5D6E-409C-BE32-E72D297353CC}">
                  <c16:uniqueId val="{00000003-3E88-402B-A0CF-A6E28E2777B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spc="0" baseline="0">
                    <a:solidFill>
                      <a:schemeClr val="accent1"/>
                    </a:solidFill>
                    <a:latin typeface="+mn-lt"/>
                    <a:ea typeface="+mn-ea"/>
                    <a:cs typeface="+mn-cs"/>
                  </a:defRPr>
                </a:pPr>
                <a:endParaRPr lang="ru-RU"/>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Лист1!$A$31:$A$32</c:f>
              <c:strCache>
                <c:ptCount val="2"/>
                <c:pt idx="0">
                  <c:v>Базовый актив</c:v>
                </c:pt>
                <c:pt idx="1">
                  <c:v>Гарантийное обеспечение</c:v>
                </c:pt>
              </c:strCache>
            </c:strRef>
          </c:cat>
          <c:val>
            <c:numRef>
              <c:f>Лист1!$B$31:$B$32</c:f>
              <c:numCache>
                <c:formatCode>0%</c:formatCode>
                <c:ptCount val="2"/>
                <c:pt idx="0">
                  <c:v>1</c:v>
                </c:pt>
                <c:pt idx="1">
                  <c:v>7.0000000000000007E-2</c:v>
                </c:pt>
              </c:numCache>
            </c:numRef>
          </c:val>
          <c:extLst>
            <c:ext xmlns:c16="http://schemas.microsoft.com/office/drawing/2014/chart" uri="{C3380CC4-5D6E-409C-BE32-E72D297353CC}">
              <c16:uniqueId val="{00000004-3E88-402B-A0CF-A6E28E2777B0}"/>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ECF8060-6B7B-47B2-8658-6C805C73AD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24B78FFE-8F5D-4655-BFE3-B63D82E33A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5A2AEB-96A1-4AE9-843D-05D41435530F}" type="datetimeFigureOut">
              <a:rPr lang="ru-RU" smtClean="0"/>
              <a:t>14.10.2022</a:t>
            </a:fld>
            <a:endParaRPr lang="ru-RU"/>
          </a:p>
        </p:txBody>
      </p:sp>
      <p:sp>
        <p:nvSpPr>
          <p:cNvPr id="4" name="Нижний колонтитул 3">
            <a:extLst>
              <a:ext uri="{FF2B5EF4-FFF2-40B4-BE49-F238E27FC236}">
                <a16:creationId xmlns:a16="http://schemas.microsoft.com/office/drawing/2014/main" id="{BFA7FB62-2B8F-4BF9-B5E1-4DA5A0142E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0B8ED90E-C186-427D-87F8-F156F9539A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879FD3-C3F1-40B8-9C7E-46A2C72A4334}" type="slidenum">
              <a:rPr lang="ru-RU" smtClean="0"/>
              <a:t>‹#›</a:t>
            </a:fld>
            <a:endParaRPr lang="ru-RU"/>
          </a:p>
        </p:txBody>
      </p:sp>
    </p:spTree>
    <p:extLst>
      <p:ext uri="{BB962C8B-B14F-4D97-AF65-F5344CB8AC3E}">
        <p14:creationId xmlns:p14="http://schemas.microsoft.com/office/powerpoint/2010/main" val="749509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24CA1-ADAE-4CB0-9017-F7946ABEC1AE}" type="datetimeFigureOut">
              <a:rPr lang="ru-RU" smtClean="0"/>
              <a:t>14.10.2022</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47466-5782-4F45-AFEE-AD15D659BCAC}" type="slidenum">
              <a:rPr lang="ru-RU" smtClean="0"/>
              <a:t>‹#›</a:t>
            </a:fld>
            <a:endParaRPr lang="ru-RU"/>
          </a:p>
        </p:txBody>
      </p:sp>
    </p:spTree>
    <p:extLst>
      <p:ext uri="{BB962C8B-B14F-4D97-AF65-F5344CB8AC3E}">
        <p14:creationId xmlns:p14="http://schemas.microsoft.com/office/powerpoint/2010/main" val="117005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 Титульный слайд_">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27207950-5EA8-40B5-8D9C-F2AEF470FA01}"/>
              </a:ext>
            </a:extLst>
          </p:cNvPr>
          <p:cNvGraphicFramePr>
            <a:graphicFrameLocks noChangeAspect="1"/>
          </p:cNvGraphicFramePr>
          <p:nvPr userDrawn="1">
            <p:custDataLst>
              <p:tags r:id="rId2"/>
            </p:custDataLst>
            <p:extLst>
              <p:ext uri="{D42A27DB-BD31-4B8C-83A1-F6EECF244321}">
                <p14:modId xmlns:p14="http://schemas.microsoft.com/office/powerpoint/2010/main" val="659966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2"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Прямоугольник 14">
            <a:extLst>
              <a:ext uri="{FF2B5EF4-FFF2-40B4-BE49-F238E27FC236}">
                <a16:creationId xmlns:a16="http://schemas.microsoft.com/office/drawing/2014/main" id="{A8F63D43-F0B8-41B3-9DCB-7876E75BA0E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16" name="Прямоугольник 15">
            <a:extLst>
              <a:ext uri="{FF2B5EF4-FFF2-40B4-BE49-F238E27FC236}">
                <a16:creationId xmlns:a16="http://schemas.microsoft.com/office/drawing/2014/main" id="{6466FCE8-6C37-4683-B58D-0BE9B05A7535}"/>
              </a:ext>
            </a:extLst>
          </p:cNvPr>
          <p:cNvSpPr/>
          <p:nvPr userDrawn="1"/>
        </p:nvSpPr>
        <p:spPr>
          <a:xfrm>
            <a:off x="1847528" y="1776822"/>
            <a:ext cx="8496944" cy="3308362"/>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20" name="!!Группа 143">
            <a:extLst>
              <a:ext uri="{FF2B5EF4-FFF2-40B4-BE49-F238E27FC236}">
                <a16:creationId xmlns:a16="http://schemas.microsoft.com/office/drawing/2014/main" id="{C7D4BFBE-5482-440F-B2A5-EB4DE06AE179}"/>
              </a:ext>
            </a:extLst>
          </p:cNvPr>
          <p:cNvGrpSpPr/>
          <p:nvPr userDrawn="1"/>
        </p:nvGrpSpPr>
        <p:grpSpPr>
          <a:xfrm rot="18000000">
            <a:off x="3605080" y="977682"/>
            <a:ext cx="5055634" cy="5049252"/>
            <a:chOff x="3388446" y="1049953"/>
            <a:chExt cx="5639336" cy="5632218"/>
          </a:xfrm>
        </p:grpSpPr>
        <p:sp>
          <p:nvSpPr>
            <p:cNvPr id="21" name="Дуга 20">
              <a:extLst>
                <a:ext uri="{FF2B5EF4-FFF2-40B4-BE49-F238E27FC236}">
                  <a16:creationId xmlns:a16="http://schemas.microsoft.com/office/drawing/2014/main" id="{D0710694-F832-4ECD-9F77-57E9A829F39E}"/>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2" name="Дуга 21">
              <a:extLst>
                <a:ext uri="{FF2B5EF4-FFF2-40B4-BE49-F238E27FC236}">
                  <a16:creationId xmlns:a16="http://schemas.microsoft.com/office/drawing/2014/main" id="{33581534-7E4D-42DF-A65F-232C9E75A7C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3" name="Дуга 22">
              <a:extLst>
                <a:ext uri="{FF2B5EF4-FFF2-40B4-BE49-F238E27FC236}">
                  <a16:creationId xmlns:a16="http://schemas.microsoft.com/office/drawing/2014/main" id="{89E48F85-6988-4F83-B5F6-45476281003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501D1F02-F617-44AB-8CEA-65F4BD4FFB31}"/>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5" name="!!Группа 132">
            <a:extLst>
              <a:ext uri="{FF2B5EF4-FFF2-40B4-BE49-F238E27FC236}">
                <a16:creationId xmlns:a16="http://schemas.microsoft.com/office/drawing/2014/main" id="{18E57FF9-EFD6-4439-9712-CD2A8048004A}"/>
              </a:ext>
            </a:extLst>
          </p:cNvPr>
          <p:cNvGrpSpPr/>
          <p:nvPr userDrawn="1"/>
        </p:nvGrpSpPr>
        <p:grpSpPr>
          <a:xfrm rot="6733798">
            <a:off x="3188315" y="561442"/>
            <a:ext cx="5889164" cy="5881732"/>
            <a:chOff x="3388446" y="1049953"/>
            <a:chExt cx="5639336" cy="5632218"/>
          </a:xfrm>
        </p:grpSpPr>
        <p:sp>
          <p:nvSpPr>
            <p:cNvPr id="26" name="Дуга 25">
              <a:extLst>
                <a:ext uri="{FF2B5EF4-FFF2-40B4-BE49-F238E27FC236}">
                  <a16:creationId xmlns:a16="http://schemas.microsoft.com/office/drawing/2014/main" id="{6729E000-FD85-4FBD-B5C1-791850260417}"/>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7" name="Дуга 26">
              <a:extLst>
                <a:ext uri="{FF2B5EF4-FFF2-40B4-BE49-F238E27FC236}">
                  <a16:creationId xmlns:a16="http://schemas.microsoft.com/office/drawing/2014/main" id="{F1CE6927-3276-40E2-A76E-D4B5597E12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8" name="Дуга 27">
              <a:extLst>
                <a:ext uri="{FF2B5EF4-FFF2-40B4-BE49-F238E27FC236}">
                  <a16:creationId xmlns:a16="http://schemas.microsoft.com/office/drawing/2014/main" id="{FB41EF45-406E-4EE0-A4C5-2DACE50A90BC}"/>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37153B6C-9182-4DCC-83A9-092D91590166}"/>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0" name="!!Группа 6">
            <a:extLst>
              <a:ext uri="{FF2B5EF4-FFF2-40B4-BE49-F238E27FC236}">
                <a16:creationId xmlns:a16="http://schemas.microsoft.com/office/drawing/2014/main" id="{EBF546A2-2AB8-4682-AD64-BA20631B967C}"/>
              </a:ext>
            </a:extLst>
          </p:cNvPr>
          <p:cNvGrpSpPr/>
          <p:nvPr userDrawn="1"/>
        </p:nvGrpSpPr>
        <p:grpSpPr>
          <a:xfrm rot="8211261">
            <a:off x="3379871" y="749280"/>
            <a:ext cx="5506053" cy="5506056"/>
            <a:chOff x="3379871" y="1092180"/>
            <a:chExt cx="5506053" cy="5506056"/>
          </a:xfrm>
        </p:grpSpPr>
        <p:sp>
          <p:nvSpPr>
            <p:cNvPr id="31" name="Дуга 30">
              <a:extLst>
                <a:ext uri="{FF2B5EF4-FFF2-40B4-BE49-F238E27FC236}">
                  <a16:creationId xmlns:a16="http://schemas.microsoft.com/office/drawing/2014/main" id="{529F881D-D168-4232-A6CB-EF1B362C861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F0E12B5F-0B44-4BB0-A218-80B05B8975CE}"/>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3" name="Дуга 32">
              <a:extLst>
                <a:ext uri="{FF2B5EF4-FFF2-40B4-BE49-F238E27FC236}">
                  <a16:creationId xmlns:a16="http://schemas.microsoft.com/office/drawing/2014/main" id="{32B679D7-8B98-4499-95F2-484010314EC9}"/>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1C986D70-2FC7-4FAA-959A-66D85436378D}"/>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Заголовок 4">
            <a:extLst>
              <a:ext uri="{FF2B5EF4-FFF2-40B4-BE49-F238E27FC236}">
                <a16:creationId xmlns:a16="http://schemas.microsoft.com/office/drawing/2014/main" id="{7058A91F-27DC-454B-8B7F-381FD874534D}"/>
              </a:ext>
            </a:extLst>
          </p:cNvPr>
          <p:cNvSpPr>
            <a:spLocks noGrp="1"/>
          </p:cNvSpPr>
          <p:nvPr>
            <p:ph type="title" hasCustomPrompt="1"/>
          </p:nvPr>
        </p:nvSpPr>
        <p:spPr>
          <a:xfrm>
            <a:off x="3319879" y="2734194"/>
            <a:ext cx="5424000" cy="400110"/>
          </a:xfrm>
        </p:spPr>
        <p:txBody>
          <a:bodyPr vert="horz"/>
          <a:lstStyle>
            <a:lvl1pPr algn="ctr">
              <a:defRPr>
                <a:solidFill>
                  <a:srgbClr val="FF0000"/>
                </a:solidFill>
              </a:defRPr>
            </a:lvl1pPr>
          </a:lstStyle>
          <a:p>
            <a:r>
              <a:rPr lang="ru-RU" dirty="0"/>
              <a:t>Название вебинара</a:t>
            </a:r>
          </a:p>
        </p:txBody>
      </p:sp>
      <p:sp>
        <p:nvSpPr>
          <p:cNvPr id="39" name="Текст 38">
            <a:extLst>
              <a:ext uri="{FF2B5EF4-FFF2-40B4-BE49-F238E27FC236}">
                <a16:creationId xmlns:a16="http://schemas.microsoft.com/office/drawing/2014/main" id="{644EF1A6-52A3-42DD-8515-C67CC6E0E2DC}"/>
              </a:ext>
            </a:extLst>
          </p:cNvPr>
          <p:cNvSpPr>
            <a:spLocks noGrp="1"/>
          </p:cNvSpPr>
          <p:nvPr>
            <p:ph type="body" sz="quarter" idx="10" hasCustomPrompt="1"/>
          </p:nvPr>
        </p:nvSpPr>
        <p:spPr>
          <a:xfrm>
            <a:off x="3319149" y="3575639"/>
            <a:ext cx="5424487" cy="369332"/>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FF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srgbClr val="CF1130"/>
                </a:solidFill>
                <a:effectLst/>
                <a:uLnTx/>
                <a:uFillTx/>
                <a:latin typeface="+mn-lt"/>
                <a:ea typeface="+mn-ea"/>
                <a:cs typeface="+mn-cs"/>
              </a:rPr>
              <a:t>Имя Фамилия спикера</a:t>
            </a:r>
          </a:p>
        </p:txBody>
      </p:sp>
      <p:pic>
        <p:nvPicPr>
          <p:cNvPr id="36" name="Рисунок 35">
            <a:extLst>
              <a:ext uri="{FF2B5EF4-FFF2-40B4-BE49-F238E27FC236}">
                <a16:creationId xmlns:a16="http://schemas.microsoft.com/office/drawing/2014/main" id="{1204DC5E-2921-42A0-9A4F-A1DF95B696A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411430" y="1528694"/>
            <a:ext cx="1791763" cy="748178"/>
          </a:xfrm>
          <a:prstGeom prst="rect">
            <a:avLst/>
          </a:prstGeom>
        </p:spPr>
      </p:pic>
    </p:spTree>
    <p:extLst>
      <p:ext uri="{BB962C8B-B14F-4D97-AF65-F5344CB8AC3E}">
        <p14:creationId xmlns:p14="http://schemas.microsoft.com/office/powerpoint/2010/main" val="286264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0"/>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2_Программа вебинара">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D9DCF0F9-2239-42B3-B920-D728A330AB10}"/>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CE9EBD95-B117-4471-AC74-A4AB8406D208}"/>
              </a:ext>
            </a:extLst>
          </p:cNvPr>
          <p:cNvSpPr/>
          <p:nvPr userDrawn="1"/>
        </p:nvSpPr>
        <p:spPr>
          <a:xfrm>
            <a:off x="335360" y="570346"/>
            <a:ext cx="11593288" cy="5946066"/>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7" name="!!Группа 143">
            <a:extLst>
              <a:ext uri="{FF2B5EF4-FFF2-40B4-BE49-F238E27FC236}">
                <a16:creationId xmlns:a16="http://schemas.microsoft.com/office/drawing/2014/main" id="{8B7F2275-F957-44DD-A233-C586817BAAF1}"/>
              </a:ext>
            </a:extLst>
          </p:cNvPr>
          <p:cNvGrpSpPr/>
          <p:nvPr userDrawn="1"/>
        </p:nvGrpSpPr>
        <p:grpSpPr>
          <a:xfrm rot="18000000">
            <a:off x="3605080" y="977682"/>
            <a:ext cx="5055634" cy="5049252"/>
            <a:chOff x="3388446" y="1049953"/>
            <a:chExt cx="5639336" cy="5632218"/>
          </a:xfrm>
        </p:grpSpPr>
        <p:sp>
          <p:nvSpPr>
            <p:cNvPr id="18" name="Дуга 17">
              <a:extLst>
                <a:ext uri="{FF2B5EF4-FFF2-40B4-BE49-F238E27FC236}">
                  <a16:creationId xmlns:a16="http://schemas.microsoft.com/office/drawing/2014/main" id="{405B3786-F777-4E50-9B5E-3C2B5154E50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0D52B5AA-BFC2-40B4-8240-D8C38A7A4B6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0" name="Дуга 19">
              <a:extLst>
                <a:ext uri="{FF2B5EF4-FFF2-40B4-BE49-F238E27FC236}">
                  <a16:creationId xmlns:a16="http://schemas.microsoft.com/office/drawing/2014/main" id="{2328241E-E8A4-45BE-84C5-553E8A2C9B27}"/>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1" name="Дуга 20">
              <a:extLst>
                <a:ext uri="{FF2B5EF4-FFF2-40B4-BE49-F238E27FC236}">
                  <a16:creationId xmlns:a16="http://schemas.microsoft.com/office/drawing/2014/main" id="{2D997C72-EB64-4D3E-B480-EF64D96D6D5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2" name="!!Группа 132">
            <a:extLst>
              <a:ext uri="{FF2B5EF4-FFF2-40B4-BE49-F238E27FC236}">
                <a16:creationId xmlns:a16="http://schemas.microsoft.com/office/drawing/2014/main" id="{09924ED1-01D1-40E8-B2C1-D93FFC25BC1C}"/>
              </a:ext>
            </a:extLst>
          </p:cNvPr>
          <p:cNvGrpSpPr/>
          <p:nvPr userDrawn="1"/>
        </p:nvGrpSpPr>
        <p:grpSpPr>
          <a:xfrm rot="6733798">
            <a:off x="3188315" y="561442"/>
            <a:ext cx="5889164" cy="5881732"/>
            <a:chOff x="3388446" y="1049953"/>
            <a:chExt cx="5639336" cy="5632218"/>
          </a:xfrm>
        </p:grpSpPr>
        <p:sp>
          <p:nvSpPr>
            <p:cNvPr id="23" name="Дуга 22">
              <a:extLst>
                <a:ext uri="{FF2B5EF4-FFF2-40B4-BE49-F238E27FC236}">
                  <a16:creationId xmlns:a16="http://schemas.microsoft.com/office/drawing/2014/main" id="{AA7074EB-5C36-4D29-9928-FA0BC5DF4486}"/>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E758B17C-AF70-4FC2-B7E8-D95755D3F4C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5" name="Дуга 24">
              <a:extLst>
                <a:ext uri="{FF2B5EF4-FFF2-40B4-BE49-F238E27FC236}">
                  <a16:creationId xmlns:a16="http://schemas.microsoft.com/office/drawing/2014/main" id="{6127E4B5-FB58-4469-B551-A2E01C90871A}"/>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6" name="Дуга 25">
              <a:extLst>
                <a:ext uri="{FF2B5EF4-FFF2-40B4-BE49-F238E27FC236}">
                  <a16:creationId xmlns:a16="http://schemas.microsoft.com/office/drawing/2014/main" id="{69CE2E23-331E-4A7F-A01D-690F88CA9707}"/>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7" name="!!Группа 6">
            <a:extLst>
              <a:ext uri="{FF2B5EF4-FFF2-40B4-BE49-F238E27FC236}">
                <a16:creationId xmlns:a16="http://schemas.microsoft.com/office/drawing/2014/main" id="{3643308D-82DA-4E9D-B7A2-D49AD05367D7}"/>
              </a:ext>
            </a:extLst>
          </p:cNvPr>
          <p:cNvGrpSpPr/>
          <p:nvPr userDrawn="1"/>
        </p:nvGrpSpPr>
        <p:grpSpPr>
          <a:xfrm rot="8211261">
            <a:off x="3379871" y="749280"/>
            <a:ext cx="5506053" cy="5506056"/>
            <a:chOff x="3379871" y="1092180"/>
            <a:chExt cx="5506053" cy="5506056"/>
          </a:xfrm>
        </p:grpSpPr>
        <p:sp>
          <p:nvSpPr>
            <p:cNvPr id="28" name="Дуга 27">
              <a:extLst>
                <a:ext uri="{FF2B5EF4-FFF2-40B4-BE49-F238E27FC236}">
                  <a16:creationId xmlns:a16="http://schemas.microsoft.com/office/drawing/2014/main" id="{17A12152-F82F-4F4A-9B55-E6C80E37FE2A}"/>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431A11F5-0C27-49B8-8963-F300AAE2B4DA}"/>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EC7359BA-C891-4089-9A35-7874835F146D}"/>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E279C5C2-8679-4A63-A6FA-ADC14BA5CA49}"/>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3421967" y="1412776"/>
            <a:ext cx="5418667"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600" dirty="0">
                <a:solidFill>
                  <a:srgbClr val="FF0000"/>
                </a:solidFill>
                <a:latin typeface="+mj-lt"/>
              </a:rPr>
              <a:t>Программа вебинара</a:t>
            </a:r>
            <a:endParaRPr lang="ru-RU" sz="2600" b="1" dirty="0">
              <a:solidFill>
                <a:srgbClr val="FF0000"/>
              </a:solidFill>
              <a:latin typeface="+mj-lt"/>
            </a:endParaRPr>
          </a:p>
        </p:txBody>
      </p:sp>
      <p:sp>
        <p:nvSpPr>
          <p:cNvPr id="35" name="Номер слайда 5">
            <a:extLst>
              <a:ext uri="{FF2B5EF4-FFF2-40B4-BE49-F238E27FC236}">
                <a16:creationId xmlns:a16="http://schemas.microsoft.com/office/drawing/2014/main" id="{B2AE6350-2B44-4C10-81EE-78EAB09A6128}"/>
              </a:ext>
            </a:extLst>
          </p:cNvPr>
          <p:cNvSpPr>
            <a:spLocks noGrp="1"/>
          </p:cNvSpPr>
          <p:nvPr>
            <p:ph type="sldNum" sz="quarter" idx="4"/>
          </p:nvPr>
        </p:nvSpPr>
        <p:spPr>
          <a:xfrm>
            <a:off x="9264352" y="6516412"/>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32" name="Рисунок 31">
            <a:extLst>
              <a:ext uri="{FF2B5EF4-FFF2-40B4-BE49-F238E27FC236}">
                <a16:creationId xmlns:a16="http://schemas.microsoft.com/office/drawing/2014/main" id="{ED8B98A2-ECBA-494B-912B-6F28F5E3F5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688" y="332656"/>
            <a:ext cx="1791763" cy="748178"/>
          </a:xfrm>
          <a:prstGeom prst="rect">
            <a:avLst/>
          </a:prstGeom>
        </p:spPr>
      </p:pic>
    </p:spTree>
    <p:extLst>
      <p:ext uri="{BB962C8B-B14F-4D97-AF65-F5344CB8AC3E}">
        <p14:creationId xmlns:p14="http://schemas.microsoft.com/office/powerpoint/2010/main" val="35870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1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_ Слайд с тексто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3605080" y="977682"/>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3" name="!!Группа 132">
            <a:extLst>
              <a:ext uri="{FF2B5EF4-FFF2-40B4-BE49-F238E27FC236}">
                <a16:creationId xmlns:a16="http://schemas.microsoft.com/office/drawing/2014/main" id="{3AB39608-ED48-44AC-AE99-BC1F05F0F8F6}"/>
              </a:ext>
            </a:extLst>
          </p:cNvPr>
          <p:cNvGrpSpPr/>
          <p:nvPr userDrawn="1"/>
        </p:nvGrpSpPr>
        <p:grpSpPr>
          <a:xfrm rot="6733798">
            <a:off x="3188315" y="561442"/>
            <a:ext cx="5889164" cy="5881732"/>
            <a:chOff x="3388446" y="1049953"/>
            <a:chExt cx="5639336" cy="5632218"/>
          </a:xfrm>
        </p:grpSpPr>
        <p:sp>
          <p:nvSpPr>
            <p:cNvPr id="34" name="Дуга 33">
              <a:extLst>
                <a:ext uri="{FF2B5EF4-FFF2-40B4-BE49-F238E27FC236}">
                  <a16:creationId xmlns:a16="http://schemas.microsoft.com/office/drawing/2014/main" id="{97C04726-FB04-43DB-A869-C6F8D4D90649}"/>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C6E990B0-8620-4038-A2EB-8A97F52F08F8}"/>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22893371-D26F-4FAC-8789-0282913C70E7}"/>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273AC6A3-707F-4ADF-BEB4-5775567B67AC}"/>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8" name="!!Группа 6">
            <a:extLst>
              <a:ext uri="{FF2B5EF4-FFF2-40B4-BE49-F238E27FC236}">
                <a16:creationId xmlns:a16="http://schemas.microsoft.com/office/drawing/2014/main" id="{575E54BB-4A3E-425D-8CFF-276360A8F38C}"/>
              </a:ext>
            </a:extLst>
          </p:cNvPr>
          <p:cNvGrpSpPr/>
          <p:nvPr userDrawn="1"/>
        </p:nvGrpSpPr>
        <p:grpSpPr>
          <a:xfrm rot="8211261">
            <a:off x="3379871" y="749280"/>
            <a:ext cx="5506053" cy="5506056"/>
            <a:chOff x="3379871" y="1092180"/>
            <a:chExt cx="5506053" cy="5506056"/>
          </a:xfrm>
        </p:grpSpPr>
        <p:sp>
          <p:nvSpPr>
            <p:cNvPr id="39" name="Дуга 38">
              <a:extLst>
                <a:ext uri="{FF2B5EF4-FFF2-40B4-BE49-F238E27FC236}">
                  <a16:creationId xmlns:a16="http://schemas.microsoft.com/office/drawing/2014/main" id="{398332C1-AB76-4587-955D-07DC6053B68D}"/>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59E0AEE2-8E14-4442-9E69-C96D4412AB0C}"/>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EEBFA57-466D-45BA-AC38-F55B3372D1F5}"/>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DE0D1BE7-6BD6-4543-BC4F-856F726B2757}"/>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876000" y="836713"/>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26" name="Рисунок 25">
            <a:extLst>
              <a:ext uri="{FF2B5EF4-FFF2-40B4-BE49-F238E27FC236}">
                <a16:creationId xmlns:a16="http://schemas.microsoft.com/office/drawing/2014/main" id="{D09DAEF8-A521-4A50-9A29-DFB37905696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620688"/>
            <a:ext cx="1791763" cy="748178"/>
          </a:xfrm>
          <a:prstGeom prst="rect">
            <a:avLst/>
          </a:prstGeom>
        </p:spPr>
      </p:pic>
    </p:spTree>
    <p:extLst>
      <p:ext uri="{BB962C8B-B14F-4D97-AF65-F5344CB8AC3E}">
        <p14:creationId xmlns:p14="http://schemas.microsoft.com/office/powerpoint/2010/main" val="324663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3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3000" fill="hold"/>
                                        <p:tgtEl>
                                          <p:spTgt spid="2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7000" fill="hold"/>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7_ Слайд с тексто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2020303" y="1412875"/>
            <a:ext cx="8151394" cy="4104260"/>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11" name="Рисунок 10">
            <a:extLst>
              <a:ext uri="{FF2B5EF4-FFF2-40B4-BE49-F238E27FC236}">
                <a16:creationId xmlns:a16="http://schemas.microsoft.com/office/drawing/2014/main" id="{C2183602-6BCC-4DCF-9579-7D72AB5607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59496" y="1168654"/>
            <a:ext cx="1791763" cy="748178"/>
          </a:xfrm>
          <a:prstGeom prst="rect">
            <a:avLst/>
          </a:prstGeom>
        </p:spPr>
      </p:pic>
    </p:spTree>
    <p:extLst>
      <p:ext uri="{BB962C8B-B14F-4D97-AF65-F5344CB8AC3E}">
        <p14:creationId xmlns:p14="http://schemas.microsoft.com/office/powerpoint/2010/main" val="399631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 Слайд с текстом">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DDBA68DB-F647-4CE8-A2AE-2F9507369854}"/>
              </a:ext>
            </a:extLst>
          </p:cNvPr>
          <p:cNvGraphicFramePr>
            <a:graphicFrameLocks noChangeAspect="1"/>
          </p:cNvGraphicFramePr>
          <p:nvPr userDrawn="1">
            <p:custDataLst>
              <p:tags r:id="rId2"/>
            </p:custDataLst>
            <p:extLst>
              <p:ext uri="{D42A27DB-BD31-4B8C-83A1-F6EECF244321}">
                <p14:modId xmlns:p14="http://schemas.microsoft.com/office/powerpoint/2010/main" val="3872085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9"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Прямоугольник 31">
            <a:extLst>
              <a:ext uri="{FF2B5EF4-FFF2-40B4-BE49-F238E27FC236}">
                <a16:creationId xmlns:a16="http://schemas.microsoft.com/office/drawing/2014/main" id="{EB4A8E11-794D-4567-9461-9439F6F8EEB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1E57207D-8D61-4BDA-BF82-B305F18B74B1}"/>
              </a:ext>
            </a:extLst>
          </p:cNvPr>
          <p:cNvSpPr/>
          <p:nvPr userDrawn="1"/>
        </p:nvSpPr>
        <p:spPr>
          <a:xfrm>
            <a:off x="335360" y="332656"/>
            <a:ext cx="11656854" cy="6092024"/>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34" name="!!Группа 143">
            <a:extLst>
              <a:ext uri="{FF2B5EF4-FFF2-40B4-BE49-F238E27FC236}">
                <a16:creationId xmlns:a16="http://schemas.microsoft.com/office/drawing/2014/main" id="{56B79C05-F285-4F9E-85EC-39606C7F6BB1}"/>
              </a:ext>
            </a:extLst>
          </p:cNvPr>
          <p:cNvGrpSpPr/>
          <p:nvPr userDrawn="1"/>
        </p:nvGrpSpPr>
        <p:grpSpPr>
          <a:xfrm rot="18000000">
            <a:off x="3605080" y="977682"/>
            <a:ext cx="5055634" cy="5049252"/>
            <a:chOff x="3388446" y="1049953"/>
            <a:chExt cx="5639336" cy="5632218"/>
          </a:xfrm>
        </p:grpSpPr>
        <p:sp>
          <p:nvSpPr>
            <p:cNvPr id="35" name="Дуга 34">
              <a:extLst>
                <a:ext uri="{FF2B5EF4-FFF2-40B4-BE49-F238E27FC236}">
                  <a16:creationId xmlns:a16="http://schemas.microsoft.com/office/drawing/2014/main" id="{0859FC92-0EA1-4DE6-862B-B252AE1B1BA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B7CE3830-4088-4289-87CF-63326C393A5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493823EE-3E1D-4E5C-B0CD-5C0AC3EE6E7D}"/>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8" name="Дуга 37">
              <a:extLst>
                <a:ext uri="{FF2B5EF4-FFF2-40B4-BE49-F238E27FC236}">
                  <a16:creationId xmlns:a16="http://schemas.microsoft.com/office/drawing/2014/main" id="{B5864F67-741D-40B1-A7B6-9D874C5B80ED}"/>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9" name="!!Группа 132">
            <a:extLst>
              <a:ext uri="{FF2B5EF4-FFF2-40B4-BE49-F238E27FC236}">
                <a16:creationId xmlns:a16="http://schemas.microsoft.com/office/drawing/2014/main" id="{0F31C195-CC44-4D06-8A4F-D2BA867AAFA0}"/>
              </a:ext>
            </a:extLst>
          </p:cNvPr>
          <p:cNvGrpSpPr/>
          <p:nvPr userDrawn="1"/>
        </p:nvGrpSpPr>
        <p:grpSpPr>
          <a:xfrm rot="6733798">
            <a:off x="3188315" y="561442"/>
            <a:ext cx="5889164" cy="5881732"/>
            <a:chOff x="3388446" y="1049953"/>
            <a:chExt cx="5639336" cy="5632218"/>
          </a:xfrm>
        </p:grpSpPr>
        <p:sp>
          <p:nvSpPr>
            <p:cNvPr id="40" name="Дуга 39">
              <a:extLst>
                <a:ext uri="{FF2B5EF4-FFF2-40B4-BE49-F238E27FC236}">
                  <a16:creationId xmlns:a16="http://schemas.microsoft.com/office/drawing/2014/main" id="{24E49D9C-F3A5-4D96-BAE6-9F9465370903}"/>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9976FBE3-AC45-4434-929C-7400D242ED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7F4E7CA6-D686-4C2F-855F-821E85B19DC2}"/>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C9E02E12-414B-4D8B-88AA-826D97B5D1A5}"/>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44" name="!!Группа 6">
            <a:extLst>
              <a:ext uri="{FF2B5EF4-FFF2-40B4-BE49-F238E27FC236}">
                <a16:creationId xmlns:a16="http://schemas.microsoft.com/office/drawing/2014/main" id="{A836F7A4-7CFE-4705-8136-37F48BD00B5E}"/>
              </a:ext>
            </a:extLst>
          </p:cNvPr>
          <p:cNvGrpSpPr/>
          <p:nvPr userDrawn="1"/>
        </p:nvGrpSpPr>
        <p:grpSpPr>
          <a:xfrm rot="8211261">
            <a:off x="3379871" y="749280"/>
            <a:ext cx="5506053" cy="5506056"/>
            <a:chOff x="3379871" y="1092180"/>
            <a:chExt cx="5506053" cy="5506056"/>
          </a:xfrm>
        </p:grpSpPr>
        <p:sp>
          <p:nvSpPr>
            <p:cNvPr id="45" name="Дуга 44">
              <a:extLst>
                <a:ext uri="{FF2B5EF4-FFF2-40B4-BE49-F238E27FC236}">
                  <a16:creationId xmlns:a16="http://schemas.microsoft.com/office/drawing/2014/main" id="{A65C33F2-8753-4E4E-91DF-E5C793A78C11}"/>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6" name="Дуга 45">
              <a:extLst>
                <a:ext uri="{FF2B5EF4-FFF2-40B4-BE49-F238E27FC236}">
                  <a16:creationId xmlns:a16="http://schemas.microsoft.com/office/drawing/2014/main" id="{6FB425D7-4C31-4720-9F18-F01E4CF980D0}"/>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7" name="Дуга 46">
              <a:extLst>
                <a:ext uri="{FF2B5EF4-FFF2-40B4-BE49-F238E27FC236}">
                  <a16:creationId xmlns:a16="http://schemas.microsoft.com/office/drawing/2014/main" id="{7252CE49-C1D3-4CE1-B118-0A88F18D22F7}"/>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8" name="Дуга 47">
              <a:extLst>
                <a:ext uri="{FF2B5EF4-FFF2-40B4-BE49-F238E27FC236}">
                  <a16:creationId xmlns:a16="http://schemas.microsoft.com/office/drawing/2014/main" id="{BA9BB196-8528-4549-897B-5B11F24BCF05}"/>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0" name="Подзаголовок 2">
            <a:extLst>
              <a:ext uri="{FF2B5EF4-FFF2-40B4-BE49-F238E27FC236}">
                <a16:creationId xmlns:a16="http://schemas.microsoft.com/office/drawing/2014/main" id="{4218A970-B406-4E8C-AE87-79D6350A23CC}"/>
              </a:ext>
            </a:extLst>
          </p:cNvPr>
          <p:cNvSpPr txBox="1">
            <a:spLocks/>
          </p:cNvSpPr>
          <p:nvPr userDrawn="1"/>
        </p:nvSpPr>
        <p:spPr>
          <a:xfrm>
            <a:off x="1487488" y="1484784"/>
            <a:ext cx="9287626" cy="625785"/>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Arial" charset="0"/>
              <a:buNone/>
              <a:defRPr/>
            </a:pPr>
            <a:endParaRPr lang="ru-RU" sz="2600" b="1" dirty="0">
              <a:solidFill>
                <a:srgbClr val="C00000"/>
              </a:solidFill>
              <a:latin typeface="+mj-lt"/>
            </a:endParaRPr>
          </a:p>
        </p:txBody>
      </p:sp>
      <p:sp>
        <p:nvSpPr>
          <p:cNvPr id="7" name="Текст 3"/>
          <p:cNvSpPr>
            <a:spLocks noGrp="1"/>
          </p:cNvSpPr>
          <p:nvPr>
            <p:ph type="body" sz="half" idx="2" hasCustomPrompt="1"/>
          </p:nvPr>
        </p:nvSpPr>
        <p:spPr>
          <a:xfrm>
            <a:off x="1487488" y="2132856"/>
            <a:ext cx="9217025" cy="3334556"/>
          </a:xfrm>
          <a:prstGeom prst="rect">
            <a:avLst/>
          </a:prstGeom>
        </p:spPr>
        <p:txBody>
          <a:bodyPr>
            <a:norm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
        <p:nvSpPr>
          <p:cNvPr id="51" name="Номер слайда 5">
            <a:extLst>
              <a:ext uri="{FF2B5EF4-FFF2-40B4-BE49-F238E27FC236}">
                <a16:creationId xmlns:a16="http://schemas.microsoft.com/office/drawing/2014/main" id="{C03A511D-8699-4F45-BD2D-F85F707C4762}"/>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
        <p:nvSpPr>
          <p:cNvPr id="52" name="Заголовок 1">
            <a:extLst>
              <a:ext uri="{FF2B5EF4-FFF2-40B4-BE49-F238E27FC236}">
                <a16:creationId xmlns:a16="http://schemas.microsoft.com/office/drawing/2014/main" id="{F582B521-D35B-4BF3-83DA-4D48306C48CD}"/>
              </a:ext>
            </a:extLst>
          </p:cNvPr>
          <p:cNvSpPr txBox="1">
            <a:spLocks/>
          </p:cNvSpPr>
          <p:nvPr userDrawn="1"/>
        </p:nvSpPr>
        <p:spPr>
          <a:xfrm>
            <a:off x="1496806" y="1417214"/>
            <a:ext cx="9217025" cy="715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ru-RU" sz="2600" b="0" i="0" u="none" strike="noStrike" kern="1200" cap="none" spc="0" normalizeH="0" baseline="0" noProof="0" dirty="0">
              <a:ln>
                <a:noFill/>
              </a:ln>
              <a:solidFill>
                <a:srgbClr val="CF1130"/>
              </a:solidFill>
              <a:effectLst/>
              <a:uLnTx/>
              <a:uFillTx/>
              <a:latin typeface="Tahoma"/>
              <a:ea typeface="Verdana" pitchFamily="34" charset="0"/>
              <a:cs typeface="Verdana" pitchFamily="34" charset="0"/>
            </a:endParaRPr>
          </a:p>
        </p:txBody>
      </p:sp>
      <p:sp>
        <p:nvSpPr>
          <p:cNvPr id="5" name="Заголовок 4">
            <a:extLst>
              <a:ext uri="{FF2B5EF4-FFF2-40B4-BE49-F238E27FC236}">
                <a16:creationId xmlns:a16="http://schemas.microsoft.com/office/drawing/2014/main" id="{B9E3B6E5-47F8-475A-9EB4-84E519FACF37}"/>
              </a:ext>
            </a:extLst>
          </p:cNvPr>
          <p:cNvSpPr>
            <a:spLocks noGrp="1"/>
          </p:cNvSpPr>
          <p:nvPr>
            <p:ph type="title"/>
          </p:nvPr>
        </p:nvSpPr>
        <p:spPr>
          <a:xfrm>
            <a:off x="1474032" y="1416839"/>
            <a:ext cx="9239799" cy="709135"/>
          </a:xfrm>
        </p:spPr>
        <p:txBody>
          <a:bodyPr vert="horz"/>
          <a:lstStyle>
            <a:lvl1pPr>
              <a:defRPr b="0">
                <a:solidFill>
                  <a:srgbClr val="FF0000"/>
                </a:solidFill>
              </a:defRPr>
            </a:lvl1pPr>
          </a:lstStyle>
          <a:p>
            <a:r>
              <a:rPr lang="ru-RU" dirty="0"/>
              <a:t>Образец заголовка</a:t>
            </a:r>
          </a:p>
        </p:txBody>
      </p:sp>
      <p:pic>
        <p:nvPicPr>
          <p:cNvPr id="27" name="Рисунок 26">
            <a:extLst>
              <a:ext uri="{FF2B5EF4-FFF2-40B4-BE49-F238E27FC236}">
                <a16:creationId xmlns:a16="http://schemas.microsoft.com/office/drawing/2014/main" id="{63E9D07E-243D-4B86-8D17-AB1DB20D0A62}"/>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688" y="44624"/>
            <a:ext cx="1791763" cy="748178"/>
          </a:xfrm>
          <a:prstGeom prst="rect">
            <a:avLst/>
          </a:prstGeom>
        </p:spPr>
      </p:pic>
    </p:spTree>
    <p:extLst>
      <p:ext uri="{BB962C8B-B14F-4D97-AF65-F5344CB8AC3E}">
        <p14:creationId xmlns:p14="http://schemas.microsoft.com/office/powerpoint/2010/main" val="18831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44"/>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3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pos="3840">
          <p15:clr>
            <a:srgbClr val="FBAE40"/>
          </p15:clr>
        </p15:guide>
        <p15:guide id="4" orient="horz" pos="890">
          <p15:clr>
            <a:srgbClr val="FBAE40"/>
          </p15:clr>
        </p15:guide>
        <p15:guide id="5" pos="6743">
          <p15:clr>
            <a:srgbClr val="FBAE40"/>
          </p15:clr>
        </p15:guide>
        <p15:guide id="6" orient="horz" pos="343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03_ Вопросы">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4F57742E-1041-486B-AAE7-A4AD1AAC97E8}"/>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7" name="!!Группа 143">
            <a:extLst>
              <a:ext uri="{FF2B5EF4-FFF2-40B4-BE49-F238E27FC236}">
                <a16:creationId xmlns:a16="http://schemas.microsoft.com/office/drawing/2014/main" id="{2BCB302C-F191-44A2-9E04-E2A1FA5EF10B}"/>
              </a:ext>
            </a:extLst>
          </p:cNvPr>
          <p:cNvGrpSpPr/>
          <p:nvPr userDrawn="1"/>
        </p:nvGrpSpPr>
        <p:grpSpPr>
          <a:xfrm rot="18000000">
            <a:off x="3605080" y="977682"/>
            <a:ext cx="5055634" cy="5049252"/>
            <a:chOff x="3388446" y="1049953"/>
            <a:chExt cx="5639336" cy="5632218"/>
          </a:xfrm>
        </p:grpSpPr>
        <p:sp>
          <p:nvSpPr>
            <p:cNvPr id="28" name="Дуга 27">
              <a:extLst>
                <a:ext uri="{FF2B5EF4-FFF2-40B4-BE49-F238E27FC236}">
                  <a16:creationId xmlns:a16="http://schemas.microsoft.com/office/drawing/2014/main" id="{DC6B9E1D-9249-4B4E-9325-EC99399A6EB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403A64A-059B-4CC7-B546-8D2C4ACDDC72}"/>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C236E20-0ED5-44B8-BE1A-47C359300141}"/>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EAF72A8-247B-45C4-9CE1-90A04866327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2" name="!!Группа 132">
            <a:extLst>
              <a:ext uri="{FF2B5EF4-FFF2-40B4-BE49-F238E27FC236}">
                <a16:creationId xmlns:a16="http://schemas.microsoft.com/office/drawing/2014/main" id="{FEFE6E57-78DC-418B-B981-33686EC719FF}"/>
              </a:ext>
            </a:extLst>
          </p:cNvPr>
          <p:cNvGrpSpPr/>
          <p:nvPr userDrawn="1"/>
        </p:nvGrpSpPr>
        <p:grpSpPr>
          <a:xfrm rot="6733798">
            <a:off x="3188315" y="561442"/>
            <a:ext cx="5889164" cy="5881732"/>
            <a:chOff x="3388446" y="1049953"/>
            <a:chExt cx="5639336" cy="5632218"/>
          </a:xfrm>
        </p:grpSpPr>
        <p:sp>
          <p:nvSpPr>
            <p:cNvPr id="33" name="Дуга 32">
              <a:extLst>
                <a:ext uri="{FF2B5EF4-FFF2-40B4-BE49-F238E27FC236}">
                  <a16:creationId xmlns:a16="http://schemas.microsoft.com/office/drawing/2014/main" id="{20582D97-1F6A-4AAA-BF19-6C10610666BE}"/>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03775630-C6AE-4F2B-A2CE-443B80D10EE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9A70A934-E6F4-48DA-A3B7-93B1BD22DFEF}"/>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0EF39174-9A00-4F4A-A265-40D67927FC2B}"/>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Прямоугольник 4">
            <a:extLst>
              <a:ext uri="{FF2B5EF4-FFF2-40B4-BE49-F238E27FC236}">
                <a16:creationId xmlns:a16="http://schemas.microsoft.com/office/drawing/2014/main" id="{7972C989-0095-4547-BD7F-2E4197E542D8}"/>
              </a:ext>
            </a:extLst>
          </p:cNvPr>
          <p:cNvSpPr/>
          <p:nvPr userDrawn="1"/>
        </p:nvSpPr>
        <p:spPr>
          <a:xfrm>
            <a:off x="3816105" y="806240"/>
            <a:ext cx="4691357" cy="989665"/>
          </a:xfrm>
          <a:prstGeom prst="rect">
            <a:avLst/>
          </a:prstGeom>
          <a:gradFill flip="none" rotWithShape="1">
            <a:gsLst>
              <a:gs pos="99000">
                <a:schemeClr val="bg1">
                  <a:alpha val="5000"/>
                </a:schemeClr>
              </a:gs>
              <a:gs pos="0">
                <a:schemeClr val="bg1">
                  <a:alpha val="12000"/>
                </a:schemeClr>
              </a:gs>
            </a:gsLst>
            <a:lin ang="2700000" scaled="1"/>
            <a:tileRect/>
          </a:grad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RU">
              <a:solidFill>
                <a:srgbClr val="FFFFFF"/>
              </a:solidFill>
            </a:endParaRPr>
          </a:p>
        </p:txBody>
      </p:sp>
      <p:grpSp>
        <p:nvGrpSpPr>
          <p:cNvPr id="37" name="!!Группа 6">
            <a:extLst>
              <a:ext uri="{FF2B5EF4-FFF2-40B4-BE49-F238E27FC236}">
                <a16:creationId xmlns:a16="http://schemas.microsoft.com/office/drawing/2014/main" id="{89C138B5-306A-4FCE-8D85-85979CDABD8B}"/>
              </a:ext>
            </a:extLst>
          </p:cNvPr>
          <p:cNvGrpSpPr/>
          <p:nvPr userDrawn="1"/>
        </p:nvGrpSpPr>
        <p:grpSpPr>
          <a:xfrm rot="8211261">
            <a:off x="3379871" y="749280"/>
            <a:ext cx="5506053" cy="5506056"/>
            <a:chOff x="3379871" y="1092180"/>
            <a:chExt cx="5506053" cy="5506056"/>
          </a:xfrm>
        </p:grpSpPr>
        <p:sp>
          <p:nvSpPr>
            <p:cNvPr id="38" name="Дуга 37">
              <a:extLst>
                <a:ext uri="{FF2B5EF4-FFF2-40B4-BE49-F238E27FC236}">
                  <a16:creationId xmlns:a16="http://schemas.microsoft.com/office/drawing/2014/main" id="{C749A795-A617-44A7-A1F1-6F3AB43B644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9" name="Дуга 38">
              <a:extLst>
                <a:ext uri="{FF2B5EF4-FFF2-40B4-BE49-F238E27FC236}">
                  <a16:creationId xmlns:a16="http://schemas.microsoft.com/office/drawing/2014/main" id="{578D4263-C5D7-4177-AC1E-54CC0567BE47}"/>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B0E6086B-3FB0-4792-84AC-B2EF683DFBAA}"/>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1189BB8-1214-40B7-996C-8270CB57B268}"/>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1042993" y="1029781"/>
            <a:ext cx="10237583"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600" dirty="0">
                <a:solidFill>
                  <a:schemeClr val="bg1"/>
                </a:solidFill>
                <a:latin typeface="+mj-lt"/>
              </a:rPr>
              <a:t>Задайте ваши вопросы</a:t>
            </a:r>
            <a:endParaRPr lang="ru-RU" sz="2600" b="1" dirty="0">
              <a:solidFill>
                <a:schemeClr val="bg1"/>
              </a:solidFill>
              <a:latin typeface="+mj-lt"/>
            </a:endParaRPr>
          </a:p>
        </p:txBody>
      </p:sp>
      <p:sp>
        <p:nvSpPr>
          <p:cNvPr id="17" name="Овал 16">
            <a:extLst>
              <a:ext uri="{FF2B5EF4-FFF2-40B4-BE49-F238E27FC236}">
                <a16:creationId xmlns:a16="http://schemas.microsoft.com/office/drawing/2014/main" id="{941115F1-A04B-48F2-8BB3-12CD4AB950A3}"/>
              </a:ext>
            </a:extLst>
          </p:cNvPr>
          <p:cNvSpPr/>
          <p:nvPr userDrawn="1"/>
        </p:nvSpPr>
        <p:spPr>
          <a:xfrm rot="13500000">
            <a:off x="1217977" y="2749161"/>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8" name="Овал 17">
            <a:extLst>
              <a:ext uri="{FF2B5EF4-FFF2-40B4-BE49-F238E27FC236}">
                <a16:creationId xmlns:a16="http://schemas.microsoft.com/office/drawing/2014/main" id="{66B5C2C9-6C41-45F7-B04C-92EF9AA988E6}"/>
              </a:ext>
            </a:extLst>
          </p:cNvPr>
          <p:cNvSpPr/>
          <p:nvPr userDrawn="1"/>
        </p:nvSpPr>
        <p:spPr>
          <a:xfrm rot="13500000">
            <a:off x="1361268" y="2893176"/>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9" name="TextBox 18">
            <a:extLst>
              <a:ext uri="{FF2B5EF4-FFF2-40B4-BE49-F238E27FC236}">
                <a16:creationId xmlns:a16="http://schemas.microsoft.com/office/drawing/2014/main" id="{4676B6E8-660D-40BA-BE2F-35F8FDE547B5}"/>
              </a:ext>
            </a:extLst>
          </p:cNvPr>
          <p:cNvSpPr txBox="1"/>
          <p:nvPr userDrawn="1"/>
        </p:nvSpPr>
        <p:spPr>
          <a:xfrm rot="19800000">
            <a:off x="1403491" y="3050432"/>
            <a:ext cx="939400" cy="707886"/>
          </a:xfrm>
          <a:prstGeom prst="rect">
            <a:avLst/>
          </a:prstGeom>
          <a:noFill/>
        </p:spPr>
        <p:txBody>
          <a:bodyPr wrap="square" rtlCol="0">
            <a:spAutoFit/>
          </a:bodyPr>
          <a:lstStyle/>
          <a:p>
            <a:pPr marL="0" algn="ctr" defTabSz="914400" rtl="0" eaLnBrk="1" latinLnBrk="0" hangingPunct="1"/>
            <a:r>
              <a:rPr lang="ru-RU" sz="4000" b="1" kern="1200" dirty="0">
                <a:solidFill>
                  <a:srgbClr val="FF0000"/>
                </a:solidFill>
                <a:latin typeface="Bahnschrift SemiLight" panose="020B0502040204020203" pitchFamily="34" charset="0"/>
                <a:ea typeface="+mn-ea"/>
                <a:cs typeface="+mn-cs"/>
              </a:rPr>
              <a:t>?</a:t>
            </a:r>
          </a:p>
        </p:txBody>
      </p:sp>
      <p:sp>
        <p:nvSpPr>
          <p:cNvPr id="43" name="Овал 42">
            <a:extLst>
              <a:ext uri="{FF2B5EF4-FFF2-40B4-BE49-F238E27FC236}">
                <a16:creationId xmlns:a16="http://schemas.microsoft.com/office/drawing/2014/main" id="{CB20E460-001D-4DC6-BC77-7AD18BF47527}"/>
              </a:ext>
            </a:extLst>
          </p:cNvPr>
          <p:cNvSpPr/>
          <p:nvPr userDrawn="1"/>
        </p:nvSpPr>
        <p:spPr>
          <a:xfrm rot="13500000">
            <a:off x="4692743" y="2410794"/>
            <a:ext cx="1987159" cy="1987159"/>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4" name="Овал 43">
            <a:extLst>
              <a:ext uri="{FF2B5EF4-FFF2-40B4-BE49-F238E27FC236}">
                <a16:creationId xmlns:a16="http://schemas.microsoft.com/office/drawing/2014/main" id="{AA52ED53-3AD3-465D-A5DB-3AD5A08175DE}"/>
              </a:ext>
            </a:extLst>
          </p:cNvPr>
          <p:cNvSpPr/>
          <p:nvPr userDrawn="1"/>
        </p:nvSpPr>
        <p:spPr>
          <a:xfrm rot="13500000">
            <a:off x="4910032" y="2629180"/>
            <a:ext cx="1552580" cy="1550386"/>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5" name="TextBox 44">
            <a:extLst>
              <a:ext uri="{FF2B5EF4-FFF2-40B4-BE49-F238E27FC236}">
                <a16:creationId xmlns:a16="http://schemas.microsoft.com/office/drawing/2014/main" id="{33261C87-8842-4310-9FE9-C398E860579E}"/>
              </a:ext>
            </a:extLst>
          </p:cNvPr>
          <p:cNvSpPr txBox="1"/>
          <p:nvPr userDrawn="1"/>
        </p:nvSpPr>
        <p:spPr>
          <a:xfrm rot="900000">
            <a:off x="4974060" y="2804211"/>
            <a:ext cx="1424524" cy="1200329"/>
          </a:xfrm>
          <a:prstGeom prst="rect">
            <a:avLst/>
          </a:prstGeom>
          <a:noFill/>
        </p:spPr>
        <p:txBody>
          <a:bodyPr wrap="square" rtlCol="0">
            <a:spAutoFit/>
          </a:bodyPr>
          <a:lstStyle/>
          <a:p>
            <a:pPr marL="0" algn="ctr" defTabSz="914400" rtl="0" eaLnBrk="1" latinLnBrk="0" hangingPunct="1"/>
            <a:r>
              <a:rPr lang="ru-RU" sz="7200" b="1" kern="1200" dirty="0">
                <a:solidFill>
                  <a:srgbClr val="FF0000"/>
                </a:solidFill>
                <a:latin typeface="Bahnschrift SemiLight" panose="020B0502040204020203" pitchFamily="34" charset="0"/>
                <a:ea typeface="+mn-ea"/>
                <a:cs typeface="+mn-cs"/>
              </a:rPr>
              <a:t>?</a:t>
            </a:r>
          </a:p>
        </p:txBody>
      </p:sp>
      <p:grpSp>
        <p:nvGrpSpPr>
          <p:cNvPr id="3" name="Группа 2">
            <a:extLst>
              <a:ext uri="{FF2B5EF4-FFF2-40B4-BE49-F238E27FC236}">
                <a16:creationId xmlns:a16="http://schemas.microsoft.com/office/drawing/2014/main" id="{8E288E15-638D-4A28-9A1E-DDD64D18B94E}"/>
              </a:ext>
            </a:extLst>
          </p:cNvPr>
          <p:cNvGrpSpPr/>
          <p:nvPr userDrawn="1"/>
        </p:nvGrpSpPr>
        <p:grpSpPr>
          <a:xfrm>
            <a:off x="9217498" y="2260137"/>
            <a:ext cx="814842" cy="814842"/>
            <a:chOff x="7544329" y="2749159"/>
            <a:chExt cx="1310428" cy="1310428"/>
          </a:xfrm>
        </p:grpSpPr>
        <p:sp>
          <p:nvSpPr>
            <p:cNvPr id="46" name="Овал 45">
              <a:extLst>
                <a:ext uri="{FF2B5EF4-FFF2-40B4-BE49-F238E27FC236}">
                  <a16:creationId xmlns:a16="http://schemas.microsoft.com/office/drawing/2014/main" id="{11F98C3D-AB4F-4C60-B292-3989EB30B4AA}"/>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7" name="Овал 46">
              <a:extLst>
                <a:ext uri="{FF2B5EF4-FFF2-40B4-BE49-F238E27FC236}">
                  <a16:creationId xmlns:a16="http://schemas.microsoft.com/office/drawing/2014/main" id="{0705CF2F-85BC-4757-A195-D4455625CAF5}"/>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8" name="TextBox 47">
              <a:extLst>
                <a:ext uri="{FF2B5EF4-FFF2-40B4-BE49-F238E27FC236}">
                  <a16:creationId xmlns:a16="http://schemas.microsoft.com/office/drawing/2014/main" id="{FDB0CC1F-48D9-4E4B-BB4C-E31E68279482}"/>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grpSp>
        <p:nvGrpSpPr>
          <p:cNvPr id="4" name="Группа 3">
            <a:extLst>
              <a:ext uri="{FF2B5EF4-FFF2-40B4-BE49-F238E27FC236}">
                <a16:creationId xmlns:a16="http://schemas.microsoft.com/office/drawing/2014/main" id="{DFD8A8B2-44A4-4892-AAA6-41D8488A2DC2}"/>
              </a:ext>
            </a:extLst>
          </p:cNvPr>
          <p:cNvGrpSpPr/>
          <p:nvPr userDrawn="1"/>
        </p:nvGrpSpPr>
        <p:grpSpPr>
          <a:xfrm>
            <a:off x="7206740" y="4061640"/>
            <a:ext cx="1985604" cy="1985604"/>
            <a:chOff x="7544328" y="4399228"/>
            <a:chExt cx="1310428" cy="1310428"/>
          </a:xfrm>
        </p:grpSpPr>
        <p:sp>
          <p:nvSpPr>
            <p:cNvPr id="49" name="Овал 48">
              <a:extLst>
                <a:ext uri="{FF2B5EF4-FFF2-40B4-BE49-F238E27FC236}">
                  <a16:creationId xmlns:a16="http://schemas.microsoft.com/office/drawing/2014/main" id="{CCA05BD6-F351-443F-9BF7-E72290ECEE2F}"/>
                </a:ext>
              </a:extLst>
            </p:cNvPr>
            <p:cNvSpPr/>
            <p:nvPr userDrawn="1"/>
          </p:nvSpPr>
          <p:spPr>
            <a:xfrm rot="13500000">
              <a:off x="7544328" y="4399228"/>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0" name="Овал 49">
              <a:extLst>
                <a:ext uri="{FF2B5EF4-FFF2-40B4-BE49-F238E27FC236}">
                  <a16:creationId xmlns:a16="http://schemas.microsoft.com/office/drawing/2014/main" id="{A21C5766-5989-411B-8117-AC4C9F0405C1}"/>
                </a:ext>
              </a:extLst>
            </p:cNvPr>
            <p:cNvSpPr/>
            <p:nvPr userDrawn="1"/>
          </p:nvSpPr>
          <p:spPr>
            <a:xfrm rot="13500000">
              <a:off x="7687619" y="4543243"/>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1" name="TextBox 50">
              <a:extLst>
                <a:ext uri="{FF2B5EF4-FFF2-40B4-BE49-F238E27FC236}">
                  <a16:creationId xmlns:a16="http://schemas.microsoft.com/office/drawing/2014/main" id="{B54B8EF6-8F3F-463F-9308-726EF14776B0}"/>
                </a:ext>
              </a:extLst>
            </p:cNvPr>
            <p:cNvSpPr txBox="1"/>
            <p:nvPr userDrawn="1"/>
          </p:nvSpPr>
          <p:spPr>
            <a:xfrm rot="20700000">
              <a:off x="7729842" y="4577106"/>
              <a:ext cx="939400" cy="954672"/>
            </a:xfrm>
            <a:prstGeom prst="rect">
              <a:avLst/>
            </a:prstGeom>
            <a:noFill/>
          </p:spPr>
          <p:txBody>
            <a:bodyPr wrap="square" rtlCol="0">
              <a:spAutoFit/>
            </a:bodyPr>
            <a:lstStyle/>
            <a:p>
              <a:pPr algn="ctr"/>
              <a:r>
                <a:rPr lang="ru-RU" sz="8800" b="1" dirty="0">
                  <a:solidFill>
                    <a:srgbClr val="FF0000"/>
                  </a:solidFill>
                  <a:latin typeface="Bahnschrift SemiLight" panose="020B0502040204020203" pitchFamily="34" charset="0"/>
                </a:rPr>
                <a:t>?</a:t>
              </a:r>
            </a:p>
          </p:txBody>
        </p:sp>
      </p:grpSp>
      <p:grpSp>
        <p:nvGrpSpPr>
          <p:cNvPr id="53" name="Группа 52">
            <a:extLst>
              <a:ext uri="{FF2B5EF4-FFF2-40B4-BE49-F238E27FC236}">
                <a16:creationId xmlns:a16="http://schemas.microsoft.com/office/drawing/2014/main" id="{AF411167-F383-44FD-B33C-173BAAAE4C83}"/>
              </a:ext>
            </a:extLst>
          </p:cNvPr>
          <p:cNvGrpSpPr/>
          <p:nvPr userDrawn="1"/>
        </p:nvGrpSpPr>
        <p:grpSpPr>
          <a:xfrm>
            <a:off x="2799804" y="5054442"/>
            <a:ext cx="814842" cy="814842"/>
            <a:chOff x="7544329" y="2749159"/>
            <a:chExt cx="1310428" cy="1310428"/>
          </a:xfrm>
        </p:grpSpPr>
        <p:sp>
          <p:nvSpPr>
            <p:cNvPr id="54" name="Овал 53">
              <a:extLst>
                <a:ext uri="{FF2B5EF4-FFF2-40B4-BE49-F238E27FC236}">
                  <a16:creationId xmlns:a16="http://schemas.microsoft.com/office/drawing/2014/main" id="{741C1C9F-59F2-466F-B40D-9D1244C6FD48}"/>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5" name="Овал 54">
              <a:extLst>
                <a:ext uri="{FF2B5EF4-FFF2-40B4-BE49-F238E27FC236}">
                  <a16:creationId xmlns:a16="http://schemas.microsoft.com/office/drawing/2014/main" id="{088443DD-22DA-417D-B038-B545B3A2B9A2}"/>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6" name="TextBox 55">
              <a:extLst>
                <a:ext uri="{FF2B5EF4-FFF2-40B4-BE49-F238E27FC236}">
                  <a16:creationId xmlns:a16="http://schemas.microsoft.com/office/drawing/2014/main" id="{481150FE-3F5A-4703-9C23-E3219A8120E0}"/>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sp>
        <p:nvSpPr>
          <p:cNvPr id="57" name="Номер слайда 5">
            <a:extLst>
              <a:ext uri="{FF2B5EF4-FFF2-40B4-BE49-F238E27FC236}">
                <a16:creationId xmlns:a16="http://schemas.microsoft.com/office/drawing/2014/main" id="{5C679E54-B880-49B4-B0C9-FBF359EAEE4F}"/>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extLst>
      <p:ext uri="{BB962C8B-B14F-4D97-AF65-F5344CB8AC3E}">
        <p14:creationId xmlns:p14="http://schemas.microsoft.com/office/powerpoint/2010/main" val="395898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 Слайд с текстом">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A407C42F-0DB8-4C00-9EDF-C173CDB6895F}"/>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4" name="Прямоугольник 33">
            <a:extLst>
              <a:ext uri="{FF2B5EF4-FFF2-40B4-BE49-F238E27FC236}">
                <a16:creationId xmlns:a16="http://schemas.microsoft.com/office/drawing/2014/main" id="{C0D5A5B9-9599-4B29-A703-CDA9C6F11487}"/>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0" name="!!Группа 143">
            <a:extLst>
              <a:ext uri="{FF2B5EF4-FFF2-40B4-BE49-F238E27FC236}">
                <a16:creationId xmlns:a16="http://schemas.microsoft.com/office/drawing/2014/main" id="{26AC4C78-0FB4-4E93-AF82-3E97FBD8BCFF}"/>
              </a:ext>
            </a:extLst>
          </p:cNvPr>
          <p:cNvGrpSpPr/>
          <p:nvPr userDrawn="1"/>
        </p:nvGrpSpPr>
        <p:grpSpPr>
          <a:xfrm rot="18000000">
            <a:off x="3605080" y="977682"/>
            <a:ext cx="5055634" cy="5049252"/>
            <a:chOff x="3388446" y="1049953"/>
            <a:chExt cx="5639336" cy="5632218"/>
          </a:xfrm>
        </p:grpSpPr>
        <p:sp>
          <p:nvSpPr>
            <p:cNvPr id="12" name="Дуга 11">
              <a:extLst>
                <a:ext uri="{FF2B5EF4-FFF2-40B4-BE49-F238E27FC236}">
                  <a16:creationId xmlns:a16="http://schemas.microsoft.com/office/drawing/2014/main" id="{10F2BD99-46BE-4DB3-AF59-B7A4FD19423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3" name="Дуга 12">
              <a:extLst>
                <a:ext uri="{FF2B5EF4-FFF2-40B4-BE49-F238E27FC236}">
                  <a16:creationId xmlns:a16="http://schemas.microsoft.com/office/drawing/2014/main" id="{D5D6682B-7406-4A87-BD59-EA5689B62CBC}"/>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4" name="Дуга 13">
              <a:extLst>
                <a:ext uri="{FF2B5EF4-FFF2-40B4-BE49-F238E27FC236}">
                  <a16:creationId xmlns:a16="http://schemas.microsoft.com/office/drawing/2014/main" id="{12D0C0FB-6150-4EA2-91D9-263BF8480B7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5" name="Дуга 14">
              <a:extLst>
                <a:ext uri="{FF2B5EF4-FFF2-40B4-BE49-F238E27FC236}">
                  <a16:creationId xmlns:a16="http://schemas.microsoft.com/office/drawing/2014/main" id="{4D83308C-F999-42E1-BED1-AB335A6EBA1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17" name="!!Группа 132">
            <a:extLst>
              <a:ext uri="{FF2B5EF4-FFF2-40B4-BE49-F238E27FC236}">
                <a16:creationId xmlns:a16="http://schemas.microsoft.com/office/drawing/2014/main" id="{A9E8D556-B76B-461B-B185-9140CDD43021}"/>
              </a:ext>
            </a:extLst>
          </p:cNvPr>
          <p:cNvGrpSpPr/>
          <p:nvPr userDrawn="1"/>
        </p:nvGrpSpPr>
        <p:grpSpPr>
          <a:xfrm rot="6733798">
            <a:off x="3188315" y="561442"/>
            <a:ext cx="5889164" cy="5881732"/>
            <a:chOff x="3388446" y="1049953"/>
            <a:chExt cx="5639336" cy="5632218"/>
          </a:xfrm>
        </p:grpSpPr>
        <p:sp>
          <p:nvSpPr>
            <p:cNvPr id="18" name="Дуга 17">
              <a:extLst>
                <a:ext uri="{FF2B5EF4-FFF2-40B4-BE49-F238E27FC236}">
                  <a16:creationId xmlns:a16="http://schemas.microsoft.com/office/drawing/2014/main" id="{AF5BBA90-2D30-4B4A-A3DF-813B633734C5}"/>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17E6D7AD-7ABE-441C-B3BA-8C39A318CA29}"/>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0" name="Дуга 19">
              <a:extLst>
                <a:ext uri="{FF2B5EF4-FFF2-40B4-BE49-F238E27FC236}">
                  <a16:creationId xmlns:a16="http://schemas.microsoft.com/office/drawing/2014/main" id="{AEF580F9-DA58-4350-9C62-C00705724FFB}"/>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1" name="Дуга 20">
              <a:extLst>
                <a:ext uri="{FF2B5EF4-FFF2-40B4-BE49-F238E27FC236}">
                  <a16:creationId xmlns:a16="http://schemas.microsoft.com/office/drawing/2014/main" id="{773EF8EB-3FDE-4AAC-9823-FEF2F71FA349}"/>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2" name="!!Группа 6">
            <a:extLst>
              <a:ext uri="{FF2B5EF4-FFF2-40B4-BE49-F238E27FC236}">
                <a16:creationId xmlns:a16="http://schemas.microsoft.com/office/drawing/2014/main" id="{71A8952F-145C-4DEE-9279-70D4815C7A8A}"/>
              </a:ext>
            </a:extLst>
          </p:cNvPr>
          <p:cNvGrpSpPr/>
          <p:nvPr userDrawn="1"/>
        </p:nvGrpSpPr>
        <p:grpSpPr>
          <a:xfrm rot="8211261">
            <a:off x="3379871" y="749280"/>
            <a:ext cx="5506053" cy="5506056"/>
            <a:chOff x="3379871" y="1092180"/>
            <a:chExt cx="5506053" cy="5506056"/>
          </a:xfrm>
        </p:grpSpPr>
        <p:sp>
          <p:nvSpPr>
            <p:cNvPr id="28" name="Дуга 27">
              <a:extLst>
                <a:ext uri="{FF2B5EF4-FFF2-40B4-BE49-F238E27FC236}">
                  <a16:creationId xmlns:a16="http://schemas.microsoft.com/office/drawing/2014/main" id="{F9408B65-48E6-424E-B214-2DFAD00DE096}"/>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CD96555-F742-4C31-ADD5-8A6F894768F2}"/>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089EF47-6420-425D-A585-AD4E03B25206}"/>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1F0F2F8F-6186-4857-9BA3-A4A3007BC2BF}"/>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33" name="Текст 3">
            <a:extLst>
              <a:ext uri="{FF2B5EF4-FFF2-40B4-BE49-F238E27FC236}">
                <a16:creationId xmlns:a16="http://schemas.microsoft.com/office/drawing/2014/main" id="{2A8244E6-C92E-470B-A2D1-CE716472BB73}"/>
              </a:ext>
            </a:extLst>
          </p:cNvPr>
          <p:cNvSpPr>
            <a:spLocks noGrp="1"/>
          </p:cNvSpPr>
          <p:nvPr>
            <p:ph type="body" sz="half" idx="10" hasCustomPrompt="1"/>
          </p:nvPr>
        </p:nvSpPr>
        <p:spPr>
          <a:xfrm>
            <a:off x="1055440" y="2162495"/>
            <a:ext cx="9516553" cy="3334556"/>
          </a:xfrm>
          <a:prstGeom prst="rect">
            <a:avLst/>
          </a:prstGeom>
        </p:spPr>
        <p:txBody>
          <a:bodyPr>
            <a:normAutofit/>
          </a:bodyPr>
          <a:lstStyle>
            <a:lvl1pPr marL="342900" marR="0" indent="12700" algn="l" defTabSz="914400" rtl="0" eaLnBrk="1" fontAlgn="auto" latinLnBrk="0" hangingPunct="1">
              <a:lnSpc>
                <a:spcPct val="100000"/>
              </a:lnSpc>
              <a:spcBef>
                <a:spcPct val="20000"/>
              </a:spcBef>
              <a:spcAft>
                <a:spcPts val="1200"/>
              </a:spcAft>
              <a:buClrTx/>
              <a:buSzTx/>
              <a:buFontTx/>
              <a:buNone/>
              <a:tabLst/>
              <a:defRPr sz="14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Информация, которую вы получаете на мероприятии, носит консультационный характер и не является рекомендацией или побуждением к действию. Если Вы используете ее для принятия инвестиционных решений и совершения операций на финансовом рынке, то делаете это на свой страх и риск, а также принимаете на себя ответственность за любые последствия таких решений. </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Организаторы мероприятия не несут ответственности за практическую применимость информации, за достижение каких-либо финансовых результатов, связанных с практическим применением информации, а также за любые убытки, полученные в результате инвестирования на основе полученной в ходе мероприятия информации. </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Операции на финансовом рынке сопряжены с риском и могут вести как к прибыли инвестора, так и к убыткам. Для операций на финансовом рынке используйте средства, не составляющие значительную часть вашего личного или семейного бюджета. Не инвестируйте денежные средства, взятые в долг или в кредит. Помните, в случае убытков, вы можете потерять всю сумму ваших инвестиций. Принимайте решения взвешенно, оценивая финансовые риски.</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Организаторы мероприятия и лекторы не предоставляют никаких гарантий в отношении соответствия предоставляемой на мероприятии информации Вашим конкретным целям и ожиданиям.</a:t>
            </a:r>
          </a:p>
          <a:p>
            <a:pPr marL="342900" marR="0" lvl="0" indent="-342900" algn="l" defTabSz="914400" rtl="0" eaLnBrk="1" fontAlgn="auto" latinLnBrk="0" hangingPunct="1">
              <a:lnSpc>
                <a:spcPct val="100000"/>
              </a:lnSpc>
              <a:spcBef>
                <a:spcPct val="20000"/>
              </a:spcBef>
              <a:spcAft>
                <a:spcPts val="1200"/>
              </a:spcAft>
              <a:buClrTx/>
              <a:buSzTx/>
              <a:tabLst/>
              <a:defRPr/>
            </a:pPr>
            <a:endPar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Заголовок 1"/>
          <p:cNvSpPr txBox="1">
            <a:spLocks/>
          </p:cNvSpPr>
          <p:nvPr userDrawn="1"/>
        </p:nvSpPr>
        <p:spPr>
          <a:xfrm>
            <a:off x="1353778" y="1445727"/>
            <a:ext cx="10400222" cy="11232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600" b="0" i="0" u="none" strike="noStrike" kern="1200" cap="none" spc="0" normalizeH="0" baseline="0" noProof="0" dirty="0">
                <a:ln>
                  <a:noFill/>
                </a:ln>
                <a:solidFill>
                  <a:srgbClr val="FF0000"/>
                </a:solidFill>
                <a:effectLst/>
                <a:uLnTx/>
                <a:uFillTx/>
                <a:latin typeface="+mj-lt"/>
                <a:ea typeface="Verdana" pitchFamily="34" charset="0"/>
                <a:cs typeface="Verdana" pitchFamily="34" charset="0"/>
              </a:rPr>
              <a:t>Уведомление о рисках</a:t>
            </a:r>
            <a:endParaRPr kumimoji="0" lang="ru-RU" sz="2600" b="0" i="0" u="none" strike="noStrike" kern="1200" cap="none" spc="0" normalizeH="0" baseline="0" noProof="0" dirty="0">
              <a:ln>
                <a:noFill/>
              </a:ln>
              <a:solidFill>
                <a:srgbClr val="FF0000"/>
              </a:solidFill>
              <a:effectLst/>
              <a:uLnTx/>
              <a:uFillTx/>
              <a:latin typeface="Tahoma"/>
              <a:ea typeface="Verdana" pitchFamily="34" charset="0"/>
              <a:cs typeface="Verdana" pitchFamily="34" charset="0"/>
            </a:endParaRPr>
          </a:p>
        </p:txBody>
      </p:sp>
      <p:pic>
        <p:nvPicPr>
          <p:cNvPr id="23" name="Рисунок 22">
            <a:extLst>
              <a:ext uri="{FF2B5EF4-FFF2-40B4-BE49-F238E27FC236}">
                <a16:creationId xmlns:a16="http://schemas.microsoft.com/office/drawing/2014/main" id="{DDF1ED1F-A5B6-4789-B1C7-CB52B9DD0F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28638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52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 Титульный слайд_">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9E837277-6E5B-4FB2-A8B2-BF53741D04D1}"/>
              </a:ext>
            </a:extLst>
          </p:cNvPr>
          <p:cNvGraphicFramePr>
            <a:graphicFrameLocks noChangeAspect="1"/>
          </p:cNvGraphicFramePr>
          <p:nvPr userDrawn="1">
            <p:custDataLst>
              <p:tags r:id="rId2"/>
            </p:custDataLst>
            <p:extLst>
              <p:ext uri="{D42A27DB-BD31-4B8C-83A1-F6EECF244321}">
                <p14:modId xmlns:p14="http://schemas.microsoft.com/office/powerpoint/2010/main" val="42546450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4" name="Слайд think-cell" r:id="rId4" imgW="360" imgH="360" progId="TCLayout.ActiveDocument.1">
                  <p:embed/>
                </p:oleObj>
              </mc:Choice>
              <mc:Fallback>
                <p:oleObj name="Слайд think-cell" r:id="rId4" imgW="360" imgH="360" progId="TCLayout.ActiveDocument.1">
                  <p:embed/>
                  <p:pic>
                    <p:nvPicPr>
                      <p:cNvPr id="3" name="Объект 2" hidden="1">
                        <a:extLst>
                          <a:ext uri="{FF2B5EF4-FFF2-40B4-BE49-F238E27FC236}">
                            <a16:creationId xmlns:a16="http://schemas.microsoft.com/office/drawing/2014/main" id="{9E837277-6E5B-4FB2-A8B2-BF53741D04D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Прямоугольник 14">
            <a:extLst>
              <a:ext uri="{FF2B5EF4-FFF2-40B4-BE49-F238E27FC236}">
                <a16:creationId xmlns:a16="http://schemas.microsoft.com/office/drawing/2014/main" id="{A8F63D43-F0B8-41B3-9DCB-7876E75BA0E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16" name="Прямоугольник 15">
            <a:extLst>
              <a:ext uri="{FF2B5EF4-FFF2-40B4-BE49-F238E27FC236}">
                <a16:creationId xmlns:a16="http://schemas.microsoft.com/office/drawing/2014/main" id="{6466FCE8-6C37-4683-B58D-0BE9B05A7535}"/>
              </a:ext>
            </a:extLst>
          </p:cNvPr>
          <p:cNvSpPr/>
          <p:nvPr userDrawn="1"/>
        </p:nvSpPr>
        <p:spPr>
          <a:xfrm>
            <a:off x="1847528" y="1776822"/>
            <a:ext cx="8496944" cy="3308362"/>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20" name="!!Группа 143">
            <a:extLst>
              <a:ext uri="{FF2B5EF4-FFF2-40B4-BE49-F238E27FC236}">
                <a16:creationId xmlns:a16="http://schemas.microsoft.com/office/drawing/2014/main" id="{C7D4BFBE-5482-440F-B2A5-EB4DE06AE179}"/>
              </a:ext>
            </a:extLst>
          </p:cNvPr>
          <p:cNvGrpSpPr/>
          <p:nvPr userDrawn="1"/>
        </p:nvGrpSpPr>
        <p:grpSpPr>
          <a:xfrm rot="18000000">
            <a:off x="3605080" y="977682"/>
            <a:ext cx="5055634" cy="5049252"/>
            <a:chOff x="3388446" y="1049953"/>
            <a:chExt cx="5639336" cy="5632218"/>
          </a:xfrm>
        </p:grpSpPr>
        <p:sp>
          <p:nvSpPr>
            <p:cNvPr id="21" name="Дуга 20">
              <a:extLst>
                <a:ext uri="{FF2B5EF4-FFF2-40B4-BE49-F238E27FC236}">
                  <a16:creationId xmlns:a16="http://schemas.microsoft.com/office/drawing/2014/main" id="{D0710694-F832-4ECD-9F77-57E9A829F39E}"/>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2" name="Дуга 21">
              <a:extLst>
                <a:ext uri="{FF2B5EF4-FFF2-40B4-BE49-F238E27FC236}">
                  <a16:creationId xmlns:a16="http://schemas.microsoft.com/office/drawing/2014/main" id="{33581534-7E4D-42DF-A65F-232C9E75A7C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3" name="Дуга 22">
              <a:extLst>
                <a:ext uri="{FF2B5EF4-FFF2-40B4-BE49-F238E27FC236}">
                  <a16:creationId xmlns:a16="http://schemas.microsoft.com/office/drawing/2014/main" id="{89E48F85-6988-4F83-B5F6-45476281003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501D1F02-F617-44AB-8CEA-65F4BD4FFB31}"/>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5" name="!!Группа 132">
            <a:extLst>
              <a:ext uri="{FF2B5EF4-FFF2-40B4-BE49-F238E27FC236}">
                <a16:creationId xmlns:a16="http://schemas.microsoft.com/office/drawing/2014/main" id="{18E57FF9-EFD6-4439-9712-CD2A8048004A}"/>
              </a:ext>
            </a:extLst>
          </p:cNvPr>
          <p:cNvGrpSpPr/>
          <p:nvPr userDrawn="1"/>
        </p:nvGrpSpPr>
        <p:grpSpPr>
          <a:xfrm rot="6733798">
            <a:off x="3188315" y="561442"/>
            <a:ext cx="5889164" cy="5881732"/>
            <a:chOff x="3388446" y="1049953"/>
            <a:chExt cx="5639336" cy="5632218"/>
          </a:xfrm>
        </p:grpSpPr>
        <p:sp>
          <p:nvSpPr>
            <p:cNvPr id="26" name="Дуга 25">
              <a:extLst>
                <a:ext uri="{FF2B5EF4-FFF2-40B4-BE49-F238E27FC236}">
                  <a16:creationId xmlns:a16="http://schemas.microsoft.com/office/drawing/2014/main" id="{6729E000-FD85-4FBD-B5C1-791850260417}"/>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7" name="Дуга 26">
              <a:extLst>
                <a:ext uri="{FF2B5EF4-FFF2-40B4-BE49-F238E27FC236}">
                  <a16:creationId xmlns:a16="http://schemas.microsoft.com/office/drawing/2014/main" id="{F1CE6927-3276-40E2-A76E-D4B5597E12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8" name="Дуга 27">
              <a:extLst>
                <a:ext uri="{FF2B5EF4-FFF2-40B4-BE49-F238E27FC236}">
                  <a16:creationId xmlns:a16="http://schemas.microsoft.com/office/drawing/2014/main" id="{FB41EF45-406E-4EE0-A4C5-2DACE50A90BC}"/>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37153B6C-9182-4DCC-83A9-092D91590166}"/>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0" name="!!Группа 6">
            <a:extLst>
              <a:ext uri="{FF2B5EF4-FFF2-40B4-BE49-F238E27FC236}">
                <a16:creationId xmlns:a16="http://schemas.microsoft.com/office/drawing/2014/main" id="{EBF546A2-2AB8-4682-AD64-BA20631B967C}"/>
              </a:ext>
            </a:extLst>
          </p:cNvPr>
          <p:cNvGrpSpPr/>
          <p:nvPr userDrawn="1"/>
        </p:nvGrpSpPr>
        <p:grpSpPr>
          <a:xfrm rot="8211261">
            <a:off x="3379871" y="749280"/>
            <a:ext cx="5506053" cy="5506056"/>
            <a:chOff x="3379871" y="1092180"/>
            <a:chExt cx="5506053" cy="5506056"/>
          </a:xfrm>
        </p:grpSpPr>
        <p:sp>
          <p:nvSpPr>
            <p:cNvPr id="31" name="Дуга 30">
              <a:extLst>
                <a:ext uri="{FF2B5EF4-FFF2-40B4-BE49-F238E27FC236}">
                  <a16:creationId xmlns:a16="http://schemas.microsoft.com/office/drawing/2014/main" id="{529F881D-D168-4232-A6CB-EF1B362C861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F0E12B5F-0B44-4BB0-A218-80B05B8975CE}"/>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3" name="Дуга 32">
              <a:extLst>
                <a:ext uri="{FF2B5EF4-FFF2-40B4-BE49-F238E27FC236}">
                  <a16:creationId xmlns:a16="http://schemas.microsoft.com/office/drawing/2014/main" id="{32B679D7-8B98-4499-95F2-484010314EC9}"/>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1C986D70-2FC7-4FAA-959A-66D85436378D}"/>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Заголовок 4">
            <a:extLst>
              <a:ext uri="{FF2B5EF4-FFF2-40B4-BE49-F238E27FC236}">
                <a16:creationId xmlns:a16="http://schemas.microsoft.com/office/drawing/2014/main" id="{7058A91F-27DC-454B-8B7F-381FD874534D}"/>
              </a:ext>
            </a:extLst>
          </p:cNvPr>
          <p:cNvSpPr>
            <a:spLocks noGrp="1"/>
          </p:cNvSpPr>
          <p:nvPr>
            <p:ph type="title" hasCustomPrompt="1"/>
          </p:nvPr>
        </p:nvSpPr>
        <p:spPr>
          <a:xfrm>
            <a:off x="3319879" y="2362749"/>
            <a:ext cx="5424000" cy="1143000"/>
          </a:xfrm>
        </p:spPr>
        <p:txBody>
          <a:bodyPr vert="horz"/>
          <a:lstStyle>
            <a:lvl1pPr algn="ctr">
              <a:defRPr>
                <a:solidFill>
                  <a:srgbClr val="FF0000"/>
                </a:solidFill>
              </a:defRPr>
            </a:lvl1pPr>
          </a:lstStyle>
          <a:p>
            <a:r>
              <a:rPr lang="ru-RU" dirty="0"/>
              <a:t>Название вебинара</a:t>
            </a:r>
          </a:p>
        </p:txBody>
      </p:sp>
      <p:sp>
        <p:nvSpPr>
          <p:cNvPr id="39" name="Текст 38">
            <a:extLst>
              <a:ext uri="{FF2B5EF4-FFF2-40B4-BE49-F238E27FC236}">
                <a16:creationId xmlns:a16="http://schemas.microsoft.com/office/drawing/2014/main" id="{644EF1A6-52A3-42DD-8515-C67CC6E0E2DC}"/>
              </a:ext>
            </a:extLst>
          </p:cNvPr>
          <p:cNvSpPr>
            <a:spLocks noGrp="1"/>
          </p:cNvSpPr>
          <p:nvPr>
            <p:ph type="body" sz="quarter" idx="10" hasCustomPrompt="1"/>
          </p:nvPr>
        </p:nvSpPr>
        <p:spPr>
          <a:xfrm>
            <a:off x="3319149" y="3575639"/>
            <a:ext cx="5424487" cy="358775"/>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FF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srgbClr val="CF1130"/>
                </a:solidFill>
                <a:effectLst/>
                <a:uLnTx/>
                <a:uFillTx/>
                <a:latin typeface="+mn-lt"/>
                <a:ea typeface="+mn-ea"/>
                <a:cs typeface="+mn-cs"/>
              </a:rPr>
              <a:t>Имя Фамилия спикера</a:t>
            </a:r>
          </a:p>
        </p:txBody>
      </p:sp>
      <p:pic>
        <p:nvPicPr>
          <p:cNvPr id="36" name="Рисунок 35">
            <a:extLst>
              <a:ext uri="{FF2B5EF4-FFF2-40B4-BE49-F238E27FC236}">
                <a16:creationId xmlns:a16="http://schemas.microsoft.com/office/drawing/2014/main" id="{FC1D7053-095E-4A25-A3AA-24DBBC61E761}"/>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411430" y="1484784"/>
            <a:ext cx="1791763" cy="748178"/>
          </a:xfrm>
          <a:prstGeom prst="rect">
            <a:avLst/>
          </a:prstGeom>
        </p:spPr>
      </p:pic>
    </p:spTree>
    <p:extLst>
      <p:ext uri="{BB962C8B-B14F-4D97-AF65-F5344CB8AC3E}">
        <p14:creationId xmlns:p14="http://schemas.microsoft.com/office/powerpoint/2010/main" val="290068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0"/>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8_ Слайд Биг Пикчюр">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681778" y="1043473"/>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grpSp>
        <p:nvGrpSpPr>
          <p:cNvPr id="26" name="!!Группа 143">
            <a:extLst>
              <a:ext uri="{FF2B5EF4-FFF2-40B4-BE49-F238E27FC236}">
                <a16:creationId xmlns:a16="http://schemas.microsoft.com/office/drawing/2014/main" id="{C8657E4E-770A-4BC4-9FEA-47BA27B6F039}"/>
              </a:ext>
            </a:extLst>
          </p:cNvPr>
          <p:cNvGrpSpPr/>
          <p:nvPr userDrawn="1"/>
        </p:nvGrpSpPr>
        <p:grpSpPr>
          <a:xfrm rot="18000000">
            <a:off x="6514426" y="1043473"/>
            <a:ext cx="5055634" cy="5049252"/>
            <a:chOff x="3388446" y="1049953"/>
            <a:chExt cx="5639336" cy="5632218"/>
          </a:xfrm>
        </p:grpSpPr>
        <p:sp>
          <p:nvSpPr>
            <p:cNvPr id="27" name="Дуга 26">
              <a:extLst>
                <a:ext uri="{FF2B5EF4-FFF2-40B4-BE49-F238E27FC236}">
                  <a16:creationId xmlns:a16="http://schemas.microsoft.com/office/drawing/2014/main" id="{E870BDAE-6F12-44D4-8F04-61E75F1293E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28FFCA4D-5838-4EEA-A913-4B1E8DD0F685}"/>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4" name="Дуга 43">
              <a:extLst>
                <a:ext uri="{FF2B5EF4-FFF2-40B4-BE49-F238E27FC236}">
                  <a16:creationId xmlns:a16="http://schemas.microsoft.com/office/drawing/2014/main" id="{8A6BC88C-A2DE-40AF-A990-C5886E06CC8B}"/>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5" name="Дуга 44">
              <a:extLst>
                <a:ext uri="{FF2B5EF4-FFF2-40B4-BE49-F238E27FC236}">
                  <a16:creationId xmlns:a16="http://schemas.microsoft.com/office/drawing/2014/main" id="{0BFABB36-292B-47A7-A5BD-00170FBFFF0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4" name="Заголовок 4">
            <a:extLst>
              <a:ext uri="{FF2B5EF4-FFF2-40B4-BE49-F238E27FC236}">
                <a16:creationId xmlns:a16="http://schemas.microsoft.com/office/drawing/2014/main" id="{73974A36-827A-4F09-A2F6-ECB2CB7F8E2D}"/>
              </a:ext>
            </a:extLst>
          </p:cNvPr>
          <p:cNvSpPr>
            <a:spLocks noGrp="1"/>
          </p:cNvSpPr>
          <p:nvPr>
            <p:ph type="title"/>
          </p:nvPr>
        </p:nvSpPr>
        <p:spPr>
          <a:xfrm>
            <a:off x="1104673" y="694467"/>
            <a:ext cx="9239799" cy="709135"/>
          </a:xfrm>
        </p:spPr>
        <p:txBody>
          <a:bodyPr>
            <a:normAutofit/>
          </a:bodyPr>
          <a:lstStyle>
            <a:lvl1pPr>
              <a:defRPr sz="2400" b="0">
                <a:solidFill>
                  <a:srgbClr val="CF1130"/>
                </a:solidFill>
              </a:defRPr>
            </a:lvl1pPr>
          </a:lstStyle>
          <a:p>
            <a:r>
              <a:rPr lang="ru-RU" dirty="0"/>
              <a:t>Образец заголовка</a:t>
            </a:r>
          </a:p>
        </p:txBody>
      </p:sp>
      <p:sp>
        <p:nvSpPr>
          <p:cNvPr id="15" name="Текст 3">
            <a:extLst>
              <a:ext uri="{FF2B5EF4-FFF2-40B4-BE49-F238E27FC236}">
                <a16:creationId xmlns:a16="http://schemas.microsoft.com/office/drawing/2014/main" id="{3DE66336-FED5-4DE5-885B-49F39B76C89A}"/>
              </a:ext>
            </a:extLst>
          </p:cNvPr>
          <p:cNvSpPr>
            <a:spLocks noGrp="1"/>
          </p:cNvSpPr>
          <p:nvPr>
            <p:ph type="body" sz="half" idx="2" hasCustomPrompt="1"/>
          </p:nvPr>
        </p:nvSpPr>
        <p:spPr>
          <a:xfrm>
            <a:off x="1118129" y="1410484"/>
            <a:ext cx="9217025" cy="1082412"/>
          </a:xfrm>
          <a:prstGeom prst="rect">
            <a:avLst/>
          </a:prstGeom>
        </p:spPr>
        <p:txBody>
          <a:bodyPr>
            <a:sp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Tree>
    <p:extLst>
      <p:ext uri="{BB962C8B-B14F-4D97-AF65-F5344CB8AC3E}">
        <p14:creationId xmlns:p14="http://schemas.microsoft.com/office/powerpoint/2010/main" val="2651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28"/>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 Слайд_Акцент">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2020303" y="1412875"/>
            <a:ext cx="8151394" cy="4104260"/>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11" name="Рисунок 10">
            <a:extLst>
              <a:ext uri="{FF2B5EF4-FFF2-40B4-BE49-F238E27FC236}">
                <a16:creationId xmlns:a16="http://schemas.microsoft.com/office/drawing/2014/main" id="{2A217890-0A50-43A2-8093-4AD549E2EF9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67933" y="1168654"/>
            <a:ext cx="1791763" cy="748178"/>
          </a:xfrm>
          <a:prstGeom prst="rect">
            <a:avLst/>
          </a:prstGeom>
        </p:spPr>
      </p:pic>
    </p:spTree>
    <p:extLst>
      <p:ext uri="{BB962C8B-B14F-4D97-AF65-F5344CB8AC3E}">
        <p14:creationId xmlns:p14="http://schemas.microsoft.com/office/powerpoint/2010/main" val="19179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0_ Титульный слайд_">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9E837277-6E5B-4FB2-A8B2-BF53741D04D1}"/>
              </a:ext>
            </a:extLst>
          </p:cNvPr>
          <p:cNvGraphicFramePr>
            <a:graphicFrameLocks noChangeAspect="1"/>
          </p:cNvGraphicFramePr>
          <p:nvPr userDrawn="1">
            <p:custDataLst>
              <p:tags r:id="rId2"/>
            </p:custDataLst>
            <p:extLst>
              <p:ext uri="{D42A27DB-BD31-4B8C-83A1-F6EECF244321}">
                <p14:modId xmlns:p14="http://schemas.microsoft.com/office/powerpoint/2010/main" val="113082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3"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Прямоугольник 14">
            <a:extLst>
              <a:ext uri="{FF2B5EF4-FFF2-40B4-BE49-F238E27FC236}">
                <a16:creationId xmlns:a16="http://schemas.microsoft.com/office/drawing/2014/main" id="{A8F63D43-F0B8-41B3-9DCB-7876E75BA0E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16" name="Прямоугольник 15">
            <a:extLst>
              <a:ext uri="{FF2B5EF4-FFF2-40B4-BE49-F238E27FC236}">
                <a16:creationId xmlns:a16="http://schemas.microsoft.com/office/drawing/2014/main" id="{6466FCE8-6C37-4683-B58D-0BE9B05A7535}"/>
              </a:ext>
            </a:extLst>
          </p:cNvPr>
          <p:cNvSpPr/>
          <p:nvPr userDrawn="1"/>
        </p:nvSpPr>
        <p:spPr>
          <a:xfrm>
            <a:off x="1847528" y="1776822"/>
            <a:ext cx="8496944" cy="3308362"/>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20" name="!!Группа 143">
            <a:extLst>
              <a:ext uri="{FF2B5EF4-FFF2-40B4-BE49-F238E27FC236}">
                <a16:creationId xmlns:a16="http://schemas.microsoft.com/office/drawing/2014/main" id="{C7D4BFBE-5482-440F-B2A5-EB4DE06AE179}"/>
              </a:ext>
            </a:extLst>
          </p:cNvPr>
          <p:cNvGrpSpPr/>
          <p:nvPr userDrawn="1"/>
        </p:nvGrpSpPr>
        <p:grpSpPr>
          <a:xfrm rot="18000000">
            <a:off x="3605080" y="977682"/>
            <a:ext cx="5055634" cy="5049252"/>
            <a:chOff x="3388446" y="1049953"/>
            <a:chExt cx="5639336" cy="5632218"/>
          </a:xfrm>
        </p:grpSpPr>
        <p:sp>
          <p:nvSpPr>
            <p:cNvPr id="21" name="Дуга 20">
              <a:extLst>
                <a:ext uri="{FF2B5EF4-FFF2-40B4-BE49-F238E27FC236}">
                  <a16:creationId xmlns:a16="http://schemas.microsoft.com/office/drawing/2014/main" id="{D0710694-F832-4ECD-9F77-57E9A829F39E}"/>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2" name="Дуга 21">
              <a:extLst>
                <a:ext uri="{FF2B5EF4-FFF2-40B4-BE49-F238E27FC236}">
                  <a16:creationId xmlns:a16="http://schemas.microsoft.com/office/drawing/2014/main" id="{33581534-7E4D-42DF-A65F-232C9E75A7C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3" name="Дуга 22">
              <a:extLst>
                <a:ext uri="{FF2B5EF4-FFF2-40B4-BE49-F238E27FC236}">
                  <a16:creationId xmlns:a16="http://schemas.microsoft.com/office/drawing/2014/main" id="{89E48F85-6988-4F83-B5F6-45476281003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501D1F02-F617-44AB-8CEA-65F4BD4FFB31}"/>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5" name="!!Группа 132">
            <a:extLst>
              <a:ext uri="{FF2B5EF4-FFF2-40B4-BE49-F238E27FC236}">
                <a16:creationId xmlns:a16="http://schemas.microsoft.com/office/drawing/2014/main" id="{18E57FF9-EFD6-4439-9712-CD2A8048004A}"/>
              </a:ext>
            </a:extLst>
          </p:cNvPr>
          <p:cNvGrpSpPr/>
          <p:nvPr userDrawn="1"/>
        </p:nvGrpSpPr>
        <p:grpSpPr>
          <a:xfrm rot="6733798">
            <a:off x="3188315" y="561442"/>
            <a:ext cx="5889164" cy="5881732"/>
            <a:chOff x="3388446" y="1049953"/>
            <a:chExt cx="5639336" cy="5632218"/>
          </a:xfrm>
        </p:grpSpPr>
        <p:sp>
          <p:nvSpPr>
            <p:cNvPr id="26" name="Дуга 25">
              <a:extLst>
                <a:ext uri="{FF2B5EF4-FFF2-40B4-BE49-F238E27FC236}">
                  <a16:creationId xmlns:a16="http://schemas.microsoft.com/office/drawing/2014/main" id="{6729E000-FD85-4FBD-B5C1-791850260417}"/>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7" name="Дуга 26">
              <a:extLst>
                <a:ext uri="{FF2B5EF4-FFF2-40B4-BE49-F238E27FC236}">
                  <a16:creationId xmlns:a16="http://schemas.microsoft.com/office/drawing/2014/main" id="{F1CE6927-3276-40E2-A76E-D4B5597E12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8" name="Дуга 27">
              <a:extLst>
                <a:ext uri="{FF2B5EF4-FFF2-40B4-BE49-F238E27FC236}">
                  <a16:creationId xmlns:a16="http://schemas.microsoft.com/office/drawing/2014/main" id="{FB41EF45-406E-4EE0-A4C5-2DACE50A90BC}"/>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37153B6C-9182-4DCC-83A9-092D91590166}"/>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0" name="!!Группа 6">
            <a:extLst>
              <a:ext uri="{FF2B5EF4-FFF2-40B4-BE49-F238E27FC236}">
                <a16:creationId xmlns:a16="http://schemas.microsoft.com/office/drawing/2014/main" id="{EBF546A2-2AB8-4682-AD64-BA20631B967C}"/>
              </a:ext>
            </a:extLst>
          </p:cNvPr>
          <p:cNvGrpSpPr/>
          <p:nvPr userDrawn="1"/>
        </p:nvGrpSpPr>
        <p:grpSpPr>
          <a:xfrm rot="8211261">
            <a:off x="3379871" y="749280"/>
            <a:ext cx="5506053" cy="5506056"/>
            <a:chOff x="3379871" y="1092180"/>
            <a:chExt cx="5506053" cy="5506056"/>
          </a:xfrm>
        </p:grpSpPr>
        <p:sp>
          <p:nvSpPr>
            <p:cNvPr id="31" name="Дуга 30">
              <a:extLst>
                <a:ext uri="{FF2B5EF4-FFF2-40B4-BE49-F238E27FC236}">
                  <a16:creationId xmlns:a16="http://schemas.microsoft.com/office/drawing/2014/main" id="{529F881D-D168-4232-A6CB-EF1B362C861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F0E12B5F-0B44-4BB0-A218-80B05B8975CE}"/>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3" name="Дуга 32">
              <a:extLst>
                <a:ext uri="{FF2B5EF4-FFF2-40B4-BE49-F238E27FC236}">
                  <a16:creationId xmlns:a16="http://schemas.microsoft.com/office/drawing/2014/main" id="{32B679D7-8B98-4499-95F2-484010314EC9}"/>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1C986D70-2FC7-4FAA-959A-66D85436378D}"/>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Заголовок 4">
            <a:extLst>
              <a:ext uri="{FF2B5EF4-FFF2-40B4-BE49-F238E27FC236}">
                <a16:creationId xmlns:a16="http://schemas.microsoft.com/office/drawing/2014/main" id="{7058A91F-27DC-454B-8B7F-381FD874534D}"/>
              </a:ext>
            </a:extLst>
          </p:cNvPr>
          <p:cNvSpPr>
            <a:spLocks noGrp="1"/>
          </p:cNvSpPr>
          <p:nvPr>
            <p:ph type="title" hasCustomPrompt="1"/>
          </p:nvPr>
        </p:nvSpPr>
        <p:spPr>
          <a:xfrm>
            <a:off x="3319879" y="2362749"/>
            <a:ext cx="5424000" cy="1143000"/>
          </a:xfrm>
        </p:spPr>
        <p:txBody>
          <a:bodyPr vert="horz"/>
          <a:lstStyle>
            <a:lvl1pPr algn="ctr">
              <a:defRPr>
                <a:solidFill>
                  <a:srgbClr val="FF0000"/>
                </a:solidFill>
              </a:defRPr>
            </a:lvl1pPr>
          </a:lstStyle>
          <a:p>
            <a:r>
              <a:rPr lang="ru-RU" dirty="0"/>
              <a:t>Название вебинара</a:t>
            </a:r>
          </a:p>
        </p:txBody>
      </p:sp>
      <p:sp>
        <p:nvSpPr>
          <p:cNvPr id="39" name="Текст 38">
            <a:extLst>
              <a:ext uri="{FF2B5EF4-FFF2-40B4-BE49-F238E27FC236}">
                <a16:creationId xmlns:a16="http://schemas.microsoft.com/office/drawing/2014/main" id="{644EF1A6-52A3-42DD-8515-C67CC6E0E2DC}"/>
              </a:ext>
            </a:extLst>
          </p:cNvPr>
          <p:cNvSpPr>
            <a:spLocks noGrp="1"/>
          </p:cNvSpPr>
          <p:nvPr>
            <p:ph type="body" sz="quarter" idx="10" hasCustomPrompt="1"/>
          </p:nvPr>
        </p:nvSpPr>
        <p:spPr>
          <a:xfrm>
            <a:off x="3319149" y="3575639"/>
            <a:ext cx="5424487" cy="358775"/>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FF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srgbClr val="CF1130"/>
                </a:solidFill>
                <a:effectLst/>
                <a:uLnTx/>
                <a:uFillTx/>
                <a:latin typeface="+mn-lt"/>
                <a:ea typeface="+mn-ea"/>
                <a:cs typeface="+mn-cs"/>
              </a:rPr>
              <a:t>Имя Фамилия спикера</a:t>
            </a:r>
          </a:p>
        </p:txBody>
      </p:sp>
      <p:pic>
        <p:nvPicPr>
          <p:cNvPr id="36" name="Рисунок 35">
            <a:extLst>
              <a:ext uri="{FF2B5EF4-FFF2-40B4-BE49-F238E27FC236}">
                <a16:creationId xmlns:a16="http://schemas.microsoft.com/office/drawing/2014/main" id="{FC1D7053-095E-4A25-A3AA-24DBBC61E761}"/>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411430" y="1484784"/>
            <a:ext cx="1791763" cy="748178"/>
          </a:xfrm>
          <a:prstGeom prst="rect">
            <a:avLst/>
          </a:prstGeom>
        </p:spPr>
      </p:pic>
    </p:spTree>
    <p:extLst>
      <p:ext uri="{BB962C8B-B14F-4D97-AF65-F5344CB8AC3E}">
        <p14:creationId xmlns:p14="http://schemas.microsoft.com/office/powerpoint/2010/main" val="39277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0"/>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02_Программа вебинара">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D9DCF0F9-2239-42B3-B920-D728A330AB10}"/>
              </a:ext>
            </a:extLst>
          </p:cNvPr>
          <p:cNvSpPr/>
          <p:nvPr userDrawn="1"/>
        </p:nvSpPr>
        <p:spPr>
          <a:xfrm>
            <a:off x="-4" y="0"/>
            <a:ext cx="12192004" cy="6861488"/>
          </a:xfrm>
          <a:prstGeom prst="rect">
            <a:avLst/>
          </a:prstGeom>
          <a:gradFill flip="none" rotWithShape="1">
            <a:gsLst>
              <a:gs pos="0">
                <a:srgbClr val="FA0000">
                  <a:shade val="30000"/>
                  <a:satMod val="115000"/>
                </a:srgbClr>
              </a:gs>
              <a:gs pos="50000">
                <a:srgbClr val="FA0000">
                  <a:shade val="67500"/>
                  <a:satMod val="115000"/>
                </a:srgbClr>
              </a:gs>
              <a:gs pos="100000">
                <a:srgbClr val="FA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CE9EBD95-B117-4471-AC74-A4AB8406D208}"/>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7" name="!!Группа 143">
            <a:extLst>
              <a:ext uri="{FF2B5EF4-FFF2-40B4-BE49-F238E27FC236}">
                <a16:creationId xmlns:a16="http://schemas.microsoft.com/office/drawing/2014/main" id="{8B7F2275-F957-44DD-A233-C586817BAAF1}"/>
              </a:ext>
            </a:extLst>
          </p:cNvPr>
          <p:cNvGrpSpPr/>
          <p:nvPr userDrawn="1"/>
        </p:nvGrpSpPr>
        <p:grpSpPr>
          <a:xfrm rot="18000000">
            <a:off x="3605080" y="977682"/>
            <a:ext cx="5055634" cy="5049252"/>
            <a:chOff x="3388446" y="1049953"/>
            <a:chExt cx="5639336" cy="5632218"/>
          </a:xfrm>
        </p:grpSpPr>
        <p:sp>
          <p:nvSpPr>
            <p:cNvPr id="18" name="Дуга 17">
              <a:extLst>
                <a:ext uri="{FF2B5EF4-FFF2-40B4-BE49-F238E27FC236}">
                  <a16:creationId xmlns:a16="http://schemas.microsoft.com/office/drawing/2014/main" id="{405B3786-F777-4E50-9B5E-3C2B5154E50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0D52B5AA-BFC2-40B4-8240-D8C38A7A4B6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0" name="Дуга 19">
              <a:extLst>
                <a:ext uri="{FF2B5EF4-FFF2-40B4-BE49-F238E27FC236}">
                  <a16:creationId xmlns:a16="http://schemas.microsoft.com/office/drawing/2014/main" id="{2328241E-E8A4-45BE-84C5-553E8A2C9B27}"/>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1" name="Дуга 20">
              <a:extLst>
                <a:ext uri="{FF2B5EF4-FFF2-40B4-BE49-F238E27FC236}">
                  <a16:creationId xmlns:a16="http://schemas.microsoft.com/office/drawing/2014/main" id="{2D997C72-EB64-4D3E-B480-EF64D96D6D5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2" name="!!Группа 132">
            <a:extLst>
              <a:ext uri="{FF2B5EF4-FFF2-40B4-BE49-F238E27FC236}">
                <a16:creationId xmlns:a16="http://schemas.microsoft.com/office/drawing/2014/main" id="{09924ED1-01D1-40E8-B2C1-D93FFC25BC1C}"/>
              </a:ext>
            </a:extLst>
          </p:cNvPr>
          <p:cNvGrpSpPr/>
          <p:nvPr userDrawn="1"/>
        </p:nvGrpSpPr>
        <p:grpSpPr>
          <a:xfrm rot="6733798">
            <a:off x="3188315" y="561442"/>
            <a:ext cx="5889164" cy="5881732"/>
            <a:chOff x="3388446" y="1049953"/>
            <a:chExt cx="5639336" cy="5632218"/>
          </a:xfrm>
        </p:grpSpPr>
        <p:sp>
          <p:nvSpPr>
            <p:cNvPr id="23" name="Дуга 22">
              <a:extLst>
                <a:ext uri="{FF2B5EF4-FFF2-40B4-BE49-F238E27FC236}">
                  <a16:creationId xmlns:a16="http://schemas.microsoft.com/office/drawing/2014/main" id="{AA7074EB-5C36-4D29-9928-FA0BC5DF4486}"/>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E758B17C-AF70-4FC2-B7E8-D95755D3F4C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5" name="Дуга 24">
              <a:extLst>
                <a:ext uri="{FF2B5EF4-FFF2-40B4-BE49-F238E27FC236}">
                  <a16:creationId xmlns:a16="http://schemas.microsoft.com/office/drawing/2014/main" id="{6127E4B5-FB58-4469-B551-A2E01C90871A}"/>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6" name="Дуга 25">
              <a:extLst>
                <a:ext uri="{FF2B5EF4-FFF2-40B4-BE49-F238E27FC236}">
                  <a16:creationId xmlns:a16="http://schemas.microsoft.com/office/drawing/2014/main" id="{69CE2E23-331E-4A7F-A01D-690F88CA9707}"/>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7" name="!!Группа 6">
            <a:extLst>
              <a:ext uri="{FF2B5EF4-FFF2-40B4-BE49-F238E27FC236}">
                <a16:creationId xmlns:a16="http://schemas.microsoft.com/office/drawing/2014/main" id="{3643308D-82DA-4E9D-B7A2-D49AD05367D7}"/>
              </a:ext>
            </a:extLst>
          </p:cNvPr>
          <p:cNvGrpSpPr/>
          <p:nvPr userDrawn="1"/>
        </p:nvGrpSpPr>
        <p:grpSpPr>
          <a:xfrm rot="8211261">
            <a:off x="3379871" y="749280"/>
            <a:ext cx="5506053" cy="5506056"/>
            <a:chOff x="3379871" y="1092180"/>
            <a:chExt cx="5506053" cy="5506056"/>
          </a:xfrm>
        </p:grpSpPr>
        <p:sp>
          <p:nvSpPr>
            <p:cNvPr id="28" name="Дуга 27">
              <a:extLst>
                <a:ext uri="{FF2B5EF4-FFF2-40B4-BE49-F238E27FC236}">
                  <a16:creationId xmlns:a16="http://schemas.microsoft.com/office/drawing/2014/main" id="{17A12152-F82F-4F4A-9B55-E6C80E37FE2A}"/>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431A11F5-0C27-49B8-8963-F300AAE2B4DA}"/>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EC7359BA-C891-4089-9A35-7874835F146D}"/>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E279C5C2-8679-4A63-A6FA-ADC14BA5CA49}"/>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3421967" y="1412776"/>
            <a:ext cx="5418667"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400" dirty="0">
                <a:solidFill>
                  <a:srgbClr val="FF0000"/>
                </a:solidFill>
                <a:latin typeface="+mj-lt"/>
              </a:rPr>
              <a:t>Программа вебинара</a:t>
            </a:r>
            <a:endParaRPr lang="ru-RU" sz="2400" b="1" dirty="0">
              <a:solidFill>
                <a:srgbClr val="FF0000"/>
              </a:solidFill>
              <a:latin typeface="+mj-lt"/>
            </a:endParaRPr>
          </a:p>
        </p:txBody>
      </p:sp>
      <p:sp>
        <p:nvSpPr>
          <p:cNvPr id="35" name="Номер слайда 5">
            <a:extLst>
              <a:ext uri="{FF2B5EF4-FFF2-40B4-BE49-F238E27FC236}">
                <a16:creationId xmlns:a16="http://schemas.microsoft.com/office/drawing/2014/main" id="{B2AE6350-2B44-4C10-81EE-78EAB09A6128}"/>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
        <p:nvSpPr>
          <p:cNvPr id="32" name="Текст 3">
            <a:extLst>
              <a:ext uri="{FF2B5EF4-FFF2-40B4-BE49-F238E27FC236}">
                <a16:creationId xmlns:a16="http://schemas.microsoft.com/office/drawing/2014/main" id="{52C5446F-3033-4255-882D-32011EF08650}"/>
              </a:ext>
            </a:extLst>
          </p:cNvPr>
          <p:cNvSpPr>
            <a:spLocks noGrp="1"/>
          </p:cNvSpPr>
          <p:nvPr>
            <p:ph type="body" sz="half" idx="11"/>
          </p:nvPr>
        </p:nvSpPr>
        <p:spPr>
          <a:xfrm>
            <a:off x="1969610" y="2145299"/>
            <a:ext cx="8662894" cy="392993"/>
          </a:xfrm>
          <a:prstGeom prst="rect">
            <a:avLst/>
          </a:prstGeom>
        </p:spPr>
        <p:txBody>
          <a:bodyPr wrap="square">
            <a:spAutoFit/>
          </a:bodyPr>
          <a:lstStyle>
            <a:lvl1pPr marL="0" indent="0">
              <a:lnSpc>
                <a:spcPct val="140000"/>
              </a:lnSpc>
              <a:spcBef>
                <a:spcPts val="0"/>
              </a:spcBef>
              <a:spcAft>
                <a:spcPts val="1200"/>
              </a:spcAft>
              <a:buClr>
                <a:srgbClr val="C00000"/>
              </a:buClr>
              <a:buFont typeface="Arial" panose="020B0604020202020204" pitchFamily="34" charset="0"/>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ru-RU" dirty="0"/>
          </a:p>
        </p:txBody>
      </p:sp>
      <p:sp>
        <p:nvSpPr>
          <p:cNvPr id="40" name="Текст 3">
            <a:extLst>
              <a:ext uri="{FF2B5EF4-FFF2-40B4-BE49-F238E27FC236}">
                <a16:creationId xmlns:a16="http://schemas.microsoft.com/office/drawing/2014/main" id="{DA5194D4-7C8E-4E08-A595-458FBF8AB571}"/>
              </a:ext>
            </a:extLst>
          </p:cNvPr>
          <p:cNvSpPr>
            <a:spLocks noGrp="1"/>
          </p:cNvSpPr>
          <p:nvPr>
            <p:ph type="body" sz="half" idx="12"/>
          </p:nvPr>
        </p:nvSpPr>
        <p:spPr>
          <a:xfrm>
            <a:off x="1969610" y="2829645"/>
            <a:ext cx="8662894" cy="392993"/>
          </a:xfrm>
          <a:prstGeom prst="rect">
            <a:avLst/>
          </a:prstGeom>
        </p:spPr>
        <p:txBody>
          <a:bodyPr wrap="square">
            <a:spAutoFit/>
          </a:bodyPr>
          <a:lstStyle>
            <a:lvl1pPr marL="0" indent="0">
              <a:lnSpc>
                <a:spcPct val="140000"/>
              </a:lnSpc>
              <a:spcBef>
                <a:spcPts val="0"/>
              </a:spcBef>
              <a:spcAft>
                <a:spcPts val="1200"/>
              </a:spcAft>
              <a:buClr>
                <a:srgbClr val="C00000"/>
              </a:buClr>
              <a:buFont typeface="Arial" panose="020B0604020202020204" pitchFamily="34" charset="0"/>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ru-RU" dirty="0"/>
          </a:p>
        </p:txBody>
      </p:sp>
      <p:sp>
        <p:nvSpPr>
          <p:cNvPr id="41" name="Текст 3">
            <a:extLst>
              <a:ext uri="{FF2B5EF4-FFF2-40B4-BE49-F238E27FC236}">
                <a16:creationId xmlns:a16="http://schemas.microsoft.com/office/drawing/2014/main" id="{65E13D23-74B9-4C36-ABC6-92E8DE318FA0}"/>
              </a:ext>
            </a:extLst>
          </p:cNvPr>
          <p:cNvSpPr>
            <a:spLocks noGrp="1"/>
          </p:cNvSpPr>
          <p:nvPr>
            <p:ph type="body" sz="half" idx="13"/>
          </p:nvPr>
        </p:nvSpPr>
        <p:spPr>
          <a:xfrm>
            <a:off x="1969610" y="3507834"/>
            <a:ext cx="8662894" cy="392993"/>
          </a:xfrm>
          <a:prstGeom prst="rect">
            <a:avLst/>
          </a:prstGeom>
        </p:spPr>
        <p:txBody>
          <a:bodyPr wrap="square">
            <a:spAutoFit/>
          </a:bodyPr>
          <a:lstStyle>
            <a:lvl1pPr marL="0" indent="0">
              <a:lnSpc>
                <a:spcPct val="140000"/>
              </a:lnSpc>
              <a:spcBef>
                <a:spcPts val="0"/>
              </a:spcBef>
              <a:spcAft>
                <a:spcPts val="1200"/>
              </a:spcAft>
              <a:buClr>
                <a:srgbClr val="C00000"/>
              </a:buClr>
              <a:buFont typeface="Arial" panose="020B0604020202020204" pitchFamily="34" charset="0"/>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ru-RU" dirty="0"/>
          </a:p>
        </p:txBody>
      </p:sp>
      <p:sp>
        <p:nvSpPr>
          <p:cNvPr id="42" name="Текст 3" descr="123">
            <a:extLst>
              <a:ext uri="{FF2B5EF4-FFF2-40B4-BE49-F238E27FC236}">
                <a16:creationId xmlns:a16="http://schemas.microsoft.com/office/drawing/2014/main" id="{3397662F-23B9-42A7-9E2A-4C61B7837841}"/>
              </a:ext>
            </a:extLst>
          </p:cNvPr>
          <p:cNvSpPr>
            <a:spLocks noGrp="1"/>
          </p:cNvSpPr>
          <p:nvPr>
            <p:ph type="body" sz="half" idx="14" hasCustomPrompt="1"/>
          </p:nvPr>
        </p:nvSpPr>
        <p:spPr>
          <a:xfrm>
            <a:off x="1297055" y="2107724"/>
            <a:ext cx="525990" cy="468141"/>
          </a:xfrm>
          <a:prstGeom prst="rect">
            <a:avLst/>
          </a:prstGeom>
        </p:spPr>
        <p:txBody>
          <a:bodyPr wrap="square">
            <a:spAutoFit/>
          </a:bodyPr>
          <a:lstStyle>
            <a:lvl1pPr marL="0" indent="0">
              <a:lnSpc>
                <a:spcPct val="140000"/>
              </a:lnSpc>
              <a:spcBef>
                <a:spcPts val="0"/>
              </a:spcBef>
              <a:spcAft>
                <a:spcPts val="1200"/>
              </a:spcAft>
              <a:buClr>
                <a:srgbClr val="C00000"/>
              </a:buClr>
              <a:buFont typeface="Arial" panose="020B0604020202020204" pitchFamily="34" charset="0"/>
              <a:buNone/>
              <a:defRPr lang="ru-RU" sz="2000" kern="1200" dirty="0">
                <a:solidFill>
                  <a:srgbClr val="FF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01</a:t>
            </a:r>
          </a:p>
        </p:txBody>
      </p:sp>
      <p:sp>
        <p:nvSpPr>
          <p:cNvPr id="46" name="Текст 3" descr="123">
            <a:extLst>
              <a:ext uri="{FF2B5EF4-FFF2-40B4-BE49-F238E27FC236}">
                <a16:creationId xmlns:a16="http://schemas.microsoft.com/office/drawing/2014/main" id="{CAC83C39-3516-4039-936F-73CAE17E4CF2}"/>
              </a:ext>
            </a:extLst>
          </p:cNvPr>
          <p:cNvSpPr>
            <a:spLocks noGrp="1"/>
          </p:cNvSpPr>
          <p:nvPr>
            <p:ph type="body" sz="half" idx="15" hasCustomPrompt="1"/>
          </p:nvPr>
        </p:nvSpPr>
        <p:spPr>
          <a:xfrm>
            <a:off x="1297055" y="2783795"/>
            <a:ext cx="525990" cy="468141"/>
          </a:xfrm>
          <a:prstGeom prst="rect">
            <a:avLst/>
          </a:prstGeom>
        </p:spPr>
        <p:txBody>
          <a:bodyPr wrap="square">
            <a:spAutoFit/>
          </a:bodyPr>
          <a:lstStyle>
            <a:lvl1pPr marL="0" indent="0">
              <a:lnSpc>
                <a:spcPct val="140000"/>
              </a:lnSpc>
              <a:spcBef>
                <a:spcPts val="0"/>
              </a:spcBef>
              <a:spcAft>
                <a:spcPts val="1200"/>
              </a:spcAft>
              <a:buClr>
                <a:srgbClr val="C00000"/>
              </a:buClr>
              <a:buFont typeface="Arial" panose="020B0604020202020204" pitchFamily="34" charset="0"/>
              <a:buNone/>
              <a:defRPr lang="ru-RU" sz="2000" kern="1200" dirty="0">
                <a:solidFill>
                  <a:srgbClr val="FF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02</a:t>
            </a:r>
          </a:p>
        </p:txBody>
      </p:sp>
      <p:sp>
        <p:nvSpPr>
          <p:cNvPr id="47" name="Текст 3" descr="123">
            <a:extLst>
              <a:ext uri="{FF2B5EF4-FFF2-40B4-BE49-F238E27FC236}">
                <a16:creationId xmlns:a16="http://schemas.microsoft.com/office/drawing/2014/main" id="{07741138-B5F3-4A44-8E9B-2A25F4F0078A}"/>
              </a:ext>
            </a:extLst>
          </p:cNvPr>
          <p:cNvSpPr>
            <a:spLocks noGrp="1"/>
          </p:cNvSpPr>
          <p:nvPr>
            <p:ph type="body" sz="half" idx="16" hasCustomPrompt="1"/>
          </p:nvPr>
        </p:nvSpPr>
        <p:spPr>
          <a:xfrm>
            <a:off x="1297055" y="3464915"/>
            <a:ext cx="525990" cy="468141"/>
          </a:xfrm>
          <a:prstGeom prst="rect">
            <a:avLst/>
          </a:prstGeom>
        </p:spPr>
        <p:txBody>
          <a:bodyPr wrap="square">
            <a:spAutoFit/>
          </a:bodyPr>
          <a:lstStyle>
            <a:lvl1pPr marL="0" indent="0">
              <a:lnSpc>
                <a:spcPct val="140000"/>
              </a:lnSpc>
              <a:spcBef>
                <a:spcPts val="0"/>
              </a:spcBef>
              <a:spcAft>
                <a:spcPts val="1200"/>
              </a:spcAft>
              <a:buClr>
                <a:srgbClr val="C00000"/>
              </a:buClr>
              <a:buFont typeface="Arial" panose="020B0604020202020204" pitchFamily="34" charset="0"/>
              <a:buNone/>
              <a:defRPr lang="ru-RU" sz="2000" kern="1200" dirty="0">
                <a:solidFill>
                  <a:srgbClr val="FF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03</a:t>
            </a:r>
          </a:p>
        </p:txBody>
      </p:sp>
      <p:pic>
        <p:nvPicPr>
          <p:cNvPr id="36" name="Рисунок 35">
            <a:extLst>
              <a:ext uri="{FF2B5EF4-FFF2-40B4-BE49-F238E27FC236}">
                <a16:creationId xmlns:a16="http://schemas.microsoft.com/office/drawing/2014/main" id="{C2506555-D8DF-4B7E-A52A-D57C700950E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1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02_Программа вебинара">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D9DCF0F9-2239-42B3-B920-D728A330AB10}"/>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CE9EBD95-B117-4471-AC74-A4AB8406D208}"/>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7" name="!!Группа 143">
            <a:extLst>
              <a:ext uri="{FF2B5EF4-FFF2-40B4-BE49-F238E27FC236}">
                <a16:creationId xmlns:a16="http://schemas.microsoft.com/office/drawing/2014/main" id="{8B7F2275-F957-44DD-A233-C586817BAAF1}"/>
              </a:ext>
            </a:extLst>
          </p:cNvPr>
          <p:cNvGrpSpPr/>
          <p:nvPr userDrawn="1"/>
        </p:nvGrpSpPr>
        <p:grpSpPr>
          <a:xfrm rot="18000000">
            <a:off x="3605080" y="977682"/>
            <a:ext cx="5055634" cy="5049252"/>
            <a:chOff x="3388446" y="1049953"/>
            <a:chExt cx="5639336" cy="5632218"/>
          </a:xfrm>
        </p:grpSpPr>
        <p:sp>
          <p:nvSpPr>
            <p:cNvPr id="18" name="Дуга 17">
              <a:extLst>
                <a:ext uri="{FF2B5EF4-FFF2-40B4-BE49-F238E27FC236}">
                  <a16:creationId xmlns:a16="http://schemas.microsoft.com/office/drawing/2014/main" id="{405B3786-F777-4E50-9B5E-3C2B5154E50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0D52B5AA-BFC2-40B4-8240-D8C38A7A4B6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0" name="Дуга 19">
              <a:extLst>
                <a:ext uri="{FF2B5EF4-FFF2-40B4-BE49-F238E27FC236}">
                  <a16:creationId xmlns:a16="http://schemas.microsoft.com/office/drawing/2014/main" id="{2328241E-E8A4-45BE-84C5-553E8A2C9B27}"/>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1" name="Дуга 20">
              <a:extLst>
                <a:ext uri="{FF2B5EF4-FFF2-40B4-BE49-F238E27FC236}">
                  <a16:creationId xmlns:a16="http://schemas.microsoft.com/office/drawing/2014/main" id="{2D997C72-EB64-4D3E-B480-EF64D96D6D5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2" name="!!Группа 132">
            <a:extLst>
              <a:ext uri="{FF2B5EF4-FFF2-40B4-BE49-F238E27FC236}">
                <a16:creationId xmlns:a16="http://schemas.microsoft.com/office/drawing/2014/main" id="{09924ED1-01D1-40E8-B2C1-D93FFC25BC1C}"/>
              </a:ext>
            </a:extLst>
          </p:cNvPr>
          <p:cNvGrpSpPr/>
          <p:nvPr userDrawn="1"/>
        </p:nvGrpSpPr>
        <p:grpSpPr>
          <a:xfrm rot="6733798">
            <a:off x="3188315" y="561442"/>
            <a:ext cx="5889164" cy="5881732"/>
            <a:chOff x="3388446" y="1049953"/>
            <a:chExt cx="5639336" cy="5632218"/>
          </a:xfrm>
        </p:grpSpPr>
        <p:sp>
          <p:nvSpPr>
            <p:cNvPr id="23" name="Дуга 22">
              <a:extLst>
                <a:ext uri="{FF2B5EF4-FFF2-40B4-BE49-F238E27FC236}">
                  <a16:creationId xmlns:a16="http://schemas.microsoft.com/office/drawing/2014/main" id="{AA7074EB-5C36-4D29-9928-FA0BC5DF4486}"/>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E758B17C-AF70-4FC2-B7E8-D95755D3F4C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5" name="Дуга 24">
              <a:extLst>
                <a:ext uri="{FF2B5EF4-FFF2-40B4-BE49-F238E27FC236}">
                  <a16:creationId xmlns:a16="http://schemas.microsoft.com/office/drawing/2014/main" id="{6127E4B5-FB58-4469-B551-A2E01C90871A}"/>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6" name="Дуга 25">
              <a:extLst>
                <a:ext uri="{FF2B5EF4-FFF2-40B4-BE49-F238E27FC236}">
                  <a16:creationId xmlns:a16="http://schemas.microsoft.com/office/drawing/2014/main" id="{69CE2E23-331E-4A7F-A01D-690F88CA9707}"/>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7" name="!!Группа 6">
            <a:extLst>
              <a:ext uri="{FF2B5EF4-FFF2-40B4-BE49-F238E27FC236}">
                <a16:creationId xmlns:a16="http://schemas.microsoft.com/office/drawing/2014/main" id="{3643308D-82DA-4E9D-B7A2-D49AD05367D7}"/>
              </a:ext>
            </a:extLst>
          </p:cNvPr>
          <p:cNvGrpSpPr/>
          <p:nvPr userDrawn="1"/>
        </p:nvGrpSpPr>
        <p:grpSpPr>
          <a:xfrm rot="8211261">
            <a:off x="3379871" y="749280"/>
            <a:ext cx="5506053" cy="5506056"/>
            <a:chOff x="3379871" y="1092180"/>
            <a:chExt cx="5506053" cy="5506056"/>
          </a:xfrm>
        </p:grpSpPr>
        <p:sp>
          <p:nvSpPr>
            <p:cNvPr id="28" name="Дуга 27">
              <a:extLst>
                <a:ext uri="{FF2B5EF4-FFF2-40B4-BE49-F238E27FC236}">
                  <a16:creationId xmlns:a16="http://schemas.microsoft.com/office/drawing/2014/main" id="{17A12152-F82F-4F4A-9B55-E6C80E37FE2A}"/>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431A11F5-0C27-49B8-8963-F300AAE2B4DA}"/>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EC7359BA-C891-4089-9A35-7874835F146D}"/>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E279C5C2-8679-4A63-A6FA-ADC14BA5CA49}"/>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3421967" y="1412776"/>
            <a:ext cx="5418667"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600" dirty="0">
                <a:solidFill>
                  <a:srgbClr val="FF0000"/>
                </a:solidFill>
                <a:latin typeface="+mj-lt"/>
              </a:rPr>
              <a:t>Программа вебинара</a:t>
            </a:r>
            <a:endParaRPr lang="ru-RU" sz="2600" b="1" dirty="0">
              <a:solidFill>
                <a:srgbClr val="FF0000"/>
              </a:solidFill>
              <a:latin typeface="+mj-lt"/>
            </a:endParaRPr>
          </a:p>
        </p:txBody>
      </p:sp>
      <p:sp>
        <p:nvSpPr>
          <p:cNvPr id="35" name="Номер слайда 5">
            <a:extLst>
              <a:ext uri="{FF2B5EF4-FFF2-40B4-BE49-F238E27FC236}">
                <a16:creationId xmlns:a16="http://schemas.microsoft.com/office/drawing/2014/main" id="{B2AE6350-2B44-4C10-81EE-78EAB09A6128}"/>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32" name="Рисунок 31">
            <a:extLst>
              <a:ext uri="{FF2B5EF4-FFF2-40B4-BE49-F238E27FC236}">
                <a16:creationId xmlns:a16="http://schemas.microsoft.com/office/drawing/2014/main" id="{190A0D02-0D9D-4848-9070-B9810AE0EC8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232464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1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04_ Слайд с тексто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3605080" y="977682"/>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3" name="!!Группа 132">
            <a:extLst>
              <a:ext uri="{FF2B5EF4-FFF2-40B4-BE49-F238E27FC236}">
                <a16:creationId xmlns:a16="http://schemas.microsoft.com/office/drawing/2014/main" id="{3AB39608-ED48-44AC-AE99-BC1F05F0F8F6}"/>
              </a:ext>
            </a:extLst>
          </p:cNvPr>
          <p:cNvGrpSpPr/>
          <p:nvPr userDrawn="1"/>
        </p:nvGrpSpPr>
        <p:grpSpPr>
          <a:xfrm rot="6733798">
            <a:off x="3188315" y="561442"/>
            <a:ext cx="5889164" cy="5881732"/>
            <a:chOff x="3388446" y="1049953"/>
            <a:chExt cx="5639336" cy="5632218"/>
          </a:xfrm>
        </p:grpSpPr>
        <p:sp>
          <p:nvSpPr>
            <p:cNvPr id="34" name="Дуга 33">
              <a:extLst>
                <a:ext uri="{FF2B5EF4-FFF2-40B4-BE49-F238E27FC236}">
                  <a16:creationId xmlns:a16="http://schemas.microsoft.com/office/drawing/2014/main" id="{97C04726-FB04-43DB-A869-C6F8D4D90649}"/>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C6E990B0-8620-4038-A2EB-8A97F52F08F8}"/>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22893371-D26F-4FAC-8789-0282913C70E7}"/>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273AC6A3-707F-4ADF-BEB4-5775567B67AC}"/>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8" name="!!Группа 6">
            <a:extLst>
              <a:ext uri="{FF2B5EF4-FFF2-40B4-BE49-F238E27FC236}">
                <a16:creationId xmlns:a16="http://schemas.microsoft.com/office/drawing/2014/main" id="{575E54BB-4A3E-425D-8CFF-276360A8F38C}"/>
              </a:ext>
            </a:extLst>
          </p:cNvPr>
          <p:cNvGrpSpPr/>
          <p:nvPr userDrawn="1"/>
        </p:nvGrpSpPr>
        <p:grpSpPr>
          <a:xfrm rot="8211261">
            <a:off x="3379871" y="749280"/>
            <a:ext cx="5506053" cy="5506056"/>
            <a:chOff x="3379871" y="1092180"/>
            <a:chExt cx="5506053" cy="5506056"/>
          </a:xfrm>
        </p:grpSpPr>
        <p:sp>
          <p:nvSpPr>
            <p:cNvPr id="39" name="Дуга 38">
              <a:extLst>
                <a:ext uri="{FF2B5EF4-FFF2-40B4-BE49-F238E27FC236}">
                  <a16:creationId xmlns:a16="http://schemas.microsoft.com/office/drawing/2014/main" id="{398332C1-AB76-4587-955D-07DC6053B68D}"/>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59E0AEE2-8E14-4442-9E69-C96D4412AB0C}"/>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EEBFA57-466D-45BA-AC38-F55B3372D1F5}"/>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DE0D1BE7-6BD6-4543-BC4F-856F726B2757}"/>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876000" y="836713"/>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26" name="Рисунок 25">
            <a:extLst>
              <a:ext uri="{FF2B5EF4-FFF2-40B4-BE49-F238E27FC236}">
                <a16:creationId xmlns:a16="http://schemas.microsoft.com/office/drawing/2014/main" id="{A35168A0-B699-4286-A61C-17E518D3A1D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106519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3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3000" fill="hold"/>
                                        <p:tgtEl>
                                          <p:spTgt spid="2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7000" fill="hold"/>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_ Слайд с тексто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2020303" y="1412875"/>
            <a:ext cx="8151394" cy="4104260"/>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11" name="Рисунок 10">
            <a:extLst>
              <a:ext uri="{FF2B5EF4-FFF2-40B4-BE49-F238E27FC236}">
                <a16:creationId xmlns:a16="http://schemas.microsoft.com/office/drawing/2014/main" id="{783315AD-3589-4D71-BACA-C813BD0F1C9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59496" y="1168654"/>
            <a:ext cx="1791763" cy="748178"/>
          </a:xfrm>
          <a:prstGeom prst="rect">
            <a:avLst/>
          </a:prstGeom>
        </p:spPr>
      </p:pic>
    </p:spTree>
    <p:extLst>
      <p:ext uri="{BB962C8B-B14F-4D97-AF65-F5344CB8AC3E}">
        <p14:creationId xmlns:p14="http://schemas.microsoft.com/office/powerpoint/2010/main" val="16528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 Слайд с текстом">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85091A72-93FC-47C7-838C-2C2286C79E00}"/>
              </a:ext>
            </a:extLst>
          </p:cNvPr>
          <p:cNvGraphicFramePr>
            <a:graphicFrameLocks noChangeAspect="1"/>
          </p:cNvGraphicFramePr>
          <p:nvPr userDrawn="1">
            <p:custDataLst>
              <p:tags r:id="rId2"/>
            </p:custDataLst>
            <p:extLst>
              <p:ext uri="{D42A27DB-BD31-4B8C-83A1-F6EECF244321}">
                <p14:modId xmlns:p14="http://schemas.microsoft.com/office/powerpoint/2010/main" val="1831778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97"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Прямоугольник 31">
            <a:extLst>
              <a:ext uri="{FF2B5EF4-FFF2-40B4-BE49-F238E27FC236}">
                <a16:creationId xmlns:a16="http://schemas.microsoft.com/office/drawing/2014/main" id="{EB4A8E11-794D-4567-9461-9439F6F8EEB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1E57207D-8D61-4BDA-BF82-B305F18B74B1}"/>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34" name="!!Группа 143">
            <a:extLst>
              <a:ext uri="{FF2B5EF4-FFF2-40B4-BE49-F238E27FC236}">
                <a16:creationId xmlns:a16="http://schemas.microsoft.com/office/drawing/2014/main" id="{56B79C05-F285-4F9E-85EC-39606C7F6BB1}"/>
              </a:ext>
            </a:extLst>
          </p:cNvPr>
          <p:cNvGrpSpPr/>
          <p:nvPr userDrawn="1"/>
        </p:nvGrpSpPr>
        <p:grpSpPr>
          <a:xfrm rot="18000000">
            <a:off x="3605080" y="977682"/>
            <a:ext cx="5055634" cy="5049252"/>
            <a:chOff x="3388446" y="1049953"/>
            <a:chExt cx="5639336" cy="5632218"/>
          </a:xfrm>
        </p:grpSpPr>
        <p:sp>
          <p:nvSpPr>
            <p:cNvPr id="35" name="Дуга 34">
              <a:extLst>
                <a:ext uri="{FF2B5EF4-FFF2-40B4-BE49-F238E27FC236}">
                  <a16:creationId xmlns:a16="http://schemas.microsoft.com/office/drawing/2014/main" id="{0859FC92-0EA1-4DE6-862B-B252AE1B1BA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B7CE3830-4088-4289-87CF-63326C393A5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493823EE-3E1D-4E5C-B0CD-5C0AC3EE6E7D}"/>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8" name="Дуга 37">
              <a:extLst>
                <a:ext uri="{FF2B5EF4-FFF2-40B4-BE49-F238E27FC236}">
                  <a16:creationId xmlns:a16="http://schemas.microsoft.com/office/drawing/2014/main" id="{B5864F67-741D-40B1-A7B6-9D874C5B80ED}"/>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9" name="!!Группа 132">
            <a:extLst>
              <a:ext uri="{FF2B5EF4-FFF2-40B4-BE49-F238E27FC236}">
                <a16:creationId xmlns:a16="http://schemas.microsoft.com/office/drawing/2014/main" id="{0F31C195-CC44-4D06-8A4F-D2BA867AAFA0}"/>
              </a:ext>
            </a:extLst>
          </p:cNvPr>
          <p:cNvGrpSpPr/>
          <p:nvPr userDrawn="1"/>
        </p:nvGrpSpPr>
        <p:grpSpPr>
          <a:xfrm rot="6733798">
            <a:off x="3188315" y="561442"/>
            <a:ext cx="5889164" cy="5881732"/>
            <a:chOff x="3388446" y="1049953"/>
            <a:chExt cx="5639336" cy="5632218"/>
          </a:xfrm>
        </p:grpSpPr>
        <p:sp>
          <p:nvSpPr>
            <p:cNvPr id="40" name="Дуга 39">
              <a:extLst>
                <a:ext uri="{FF2B5EF4-FFF2-40B4-BE49-F238E27FC236}">
                  <a16:creationId xmlns:a16="http://schemas.microsoft.com/office/drawing/2014/main" id="{24E49D9C-F3A5-4D96-BAE6-9F9465370903}"/>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9976FBE3-AC45-4434-929C-7400D242ED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7F4E7CA6-D686-4C2F-855F-821E85B19DC2}"/>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C9E02E12-414B-4D8B-88AA-826D97B5D1A5}"/>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44" name="!!Группа 6">
            <a:extLst>
              <a:ext uri="{FF2B5EF4-FFF2-40B4-BE49-F238E27FC236}">
                <a16:creationId xmlns:a16="http://schemas.microsoft.com/office/drawing/2014/main" id="{A836F7A4-7CFE-4705-8136-37F48BD00B5E}"/>
              </a:ext>
            </a:extLst>
          </p:cNvPr>
          <p:cNvGrpSpPr/>
          <p:nvPr userDrawn="1"/>
        </p:nvGrpSpPr>
        <p:grpSpPr>
          <a:xfrm rot="8211261">
            <a:off x="3379871" y="749280"/>
            <a:ext cx="5506053" cy="5506056"/>
            <a:chOff x="3379871" y="1092180"/>
            <a:chExt cx="5506053" cy="5506056"/>
          </a:xfrm>
        </p:grpSpPr>
        <p:sp>
          <p:nvSpPr>
            <p:cNvPr id="45" name="Дуга 44">
              <a:extLst>
                <a:ext uri="{FF2B5EF4-FFF2-40B4-BE49-F238E27FC236}">
                  <a16:creationId xmlns:a16="http://schemas.microsoft.com/office/drawing/2014/main" id="{A65C33F2-8753-4E4E-91DF-E5C793A78C11}"/>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6" name="Дуга 45">
              <a:extLst>
                <a:ext uri="{FF2B5EF4-FFF2-40B4-BE49-F238E27FC236}">
                  <a16:creationId xmlns:a16="http://schemas.microsoft.com/office/drawing/2014/main" id="{6FB425D7-4C31-4720-9F18-F01E4CF980D0}"/>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7" name="Дуга 46">
              <a:extLst>
                <a:ext uri="{FF2B5EF4-FFF2-40B4-BE49-F238E27FC236}">
                  <a16:creationId xmlns:a16="http://schemas.microsoft.com/office/drawing/2014/main" id="{7252CE49-C1D3-4CE1-B118-0A88F18D22F7}"/>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8" name="Дуга 47">
              <a:extLst>
                <a:ext uri="{FF2B5EF4-FFF2-40B4-BE49-F238E27FC236}">
                  <a16:creationId xmlns:a16="http://schemas.microsoft.com/office/drawing/2014/main" id="{BA9BB196-8528-4549-897B-5B11F24BCF05}"/>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0" name="Подзаголовок 2">
            <a:extLst>
              <a:ext uri="{FF2B5EF4-FFF2-40B4-BE49-F238E27FC236}">
                <a16:creationId xmlns:a16="http://schemas.microsoft.com/office/drawing/2014/main" id="{4218A970-B406-4E8C-AE87-79D6350A23CC}"/>
              </a:ext>
            </a:extLst>
          </p:cNvPr>
          <p:cNvSpPr txBox="1">
            <a:spLocks/>
          </p:cNvSpPr>
          <p:nvPr userDrawn="1"/>
        </p:nvSpPr>
        <p:spPr>
          <a:xfrm>
            <a:off x="1487488" y="1484784"/>
            <a:ext cx="9287626" cy="625785"/>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Arial" charset="0"/>
              <a:buNone/>
              <a:defRPr/>
            </a:pPr>
            <a:endParaRPr lang="ru-RU" sz="2600" b="1" dirty="0">
              <a:solidFill>
                <a:srgbClr val="C00000"/>
              </a:solidFill>
              <a:latin typeface="+mj-lt"/>
            </a:endParaRPr>
          </a:p>
        </p:txBody>
      </p:sp>
      <p:sp>
        <p:nvSpPr>
          <p:cNvPr id="7" name="Текст 3"/>
          <p:cNvSpPr>
            <a:spLocks noGrp="1"/>
          </p:cNvSpPr>
          <p:nvPr>
            <p:ph type="body" sz="half" idx="2" hasCustomPrompt="1"/>
          </p:nvPr>
        </p:nvSpPr>
        <p:spPr>
          <a:xfrm>
            <a:off x="1487488" y="2132856"/>
            <a:ext cx="9217025" cy="3334556"/>
          </a:xfrm>
          <a:prstGeom prst="rect">
            <a:avLst/>
          </a:prstGeom>
        </p:spPr>
        <p:txBody>
          <a:bodyPr>
            <a:norm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
        <p:nvSpPr>
          <p:cNvPr id="51" name="Номер слайда 5">
            <a:extLst>
              <a:ext uri="{FF2B5EF4-FFF2-40B4-BE49-F238E27FC236}">
                <a16:creationId xmlns:a16="http://schemas.microsoft.com/office/drawing/2014/main" id="{C03A511D-8699-4F45-BD2D-F85F707C4762}"/>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
        <p:nvSpPr>
          <p:cNvPr id="52" name="Заголовок 1">
            <a:extLst>
              <a:ext uri="{FF2B5EF4-FFF2-40B4-BE49-F238E27FC236}">
                <a16:creationId xmlns:a16="http://schemas.microsoft.com/office/drawing/2014/main" id="{F582B521-D35B-4BF3-83DA-4D48306C48CD}"/>
              </a:ext>
            </a:extLst>
          </p:cNvPr>
          <p:cNvSpPr txBox="1">
            <a:spLocks/>
          </p:cNvSpPr>
          <p:nvPr userDrawn="1"/>
        </p:nvSpPr>
        <p:spPr>
          <a:xfrm>
            <a:off x="1496806" y="1417214"/>
            <a:ext cx="9217025" cy="715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ru-RU" sz="2600" b="0" i="0" u="none" strike="noStrike" kern="1200" cap="none" spc="0" normalizeH="0" baseline="0" noProof="0" dirty="0">
              <a:ln>
                <a:noFill/>
              </a:ln>
              <a:solidFill>
                <a:srgbClr val="CF1130"/>
              </a:solidFill>
              <a:effectLst/>
              <a:uLnTx/>
              <a:uFillTx/>
              <a:latin typeface="Tahoma"/>
              <a:ea typeface="Verdana" pitchFamily="34" charset="0"/>
              <a:cs typeface="Verdana" pitchFamily="34" charset="0"/>
            </a:endParaRPr>
          </a:p>
        </p:txBody>
      </p:sp>
      <p:sp>
        <p:nvSpPr>
          <p:cNvPr id="5" name="Заголовок 4">
            <a:extLst>
              <a:ext uri="{FF2B5EF4-FFF2-40B4-BE49-F238E27FC236}">
                <a16:creationId xmlns:a16="http://schemas.microsoft.com/office/drawing/2014/main" id="{B9E3B6E5-47F8-475A-9EB4-84E519FACF37}"/>
              </a:ext>
            </a:extLst>
          </p:cNvPr>
          <p:cNvSpPr>
            <a:spLocks noGrp="1"/>
          </p:cNvSpPr>
          <p:nvPr>
            <p:ph type="title"/>
          </p:nvPr>
        </p:nvSpPr>
        <p:spPr>
          <a:xfrm>
            <a:off x="1474032" y="1416839"/>
            <a:ext cx="9239799" cy="709135"/>
          </a:xfrm>
        </p:spPr>
        <p:txBody>
          <a:bodyPr vert="horz"/>
          <a:lstStyle>
            <a:lvl1pPr>
              <a:defRPr b="0">
                <a:solidFill>
                  <a:srgbClr val="FF0000"/>
                </a:solidFill>
              </a:defRPr>
            </a:lvl1pPr>
          </a:lstStyle>
          <a:p>
            <a:r>
              <a:rPr lang="ru-RU" dirty="0"/>
              <a:t>Образец заголовка</a:t>
            </a:r>
          </a:p>
        </p:txBody>
      </p:sp>
      <p:pic>
        <p:nvPicPr>
          <p:cNvPr id="25" name="Рисунок 24">
            <a:extLst>
              <a:ext uri="{FF2B5EF4-FFF2-40B4-BE49-F238E27FC236}">
                <a16:creationId xmlns:a16="http://schemas.microsoft.com/office/drawing/2014/main" id="{2D724A93-A5C5-424C-B00A-5824A9C399EC}"/>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31051" y="600805"/>
            <a:ext cx="1791763" cy="748178"/>
          </a:xfrm>
          <a:prstGeom prst="rect">
            <a:avLst/>
          </a:prstGeom>
        </p:spPr>
      </p:pic>
    </p:spTree>
    <p:extLst>
      <p:ext uri="{BB962C8B-B14F-4D97-AF65-F5344CB8AC3E}">
        <p14:creationId xmlns:p14="http://schemas.microsoft.com/office/powerpoint/2010/main" val="105126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44"/>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3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pos="3840">
          <p15:clr>
            <a:srgbClr val="FBAE40"/>
          </p15:clr>
        </p15:guide>
        <p15:guide id="4" orient="horz" pos="890">
          <p15:clr>
            <a:srgbClr val="FBAE40"/>
          </p15:clr>
        </p15:guide>
        <p15:guide id="5" pos="6743">
          <p15:clr>
            <a:srgbClr val="FBAE40"/>
          </p15:clr>
        </p15:guide>
        <p15:guide id="6" orient="horz" pos="343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03_ Вопросы">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4F57742E-1041-486B-AAE7-A4AD1AAC97E8}"/>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7" name="!!Группа 143">
            <a:extLst>
              <a:ext uri="{FF2B5EF4-FFF2-40B4-BE49-F238E27FC236}">
                <a16:creationId xmlns:a16="http://schemas.microsoft.com/office/drawing/2014/main" id="{2BCB302C-F191-44A2-9E04-E2A1FA5EF10B}"/>
              </a:ext>
            </a:extLst>
          </p:cNvPr>
          <p:cNvGrpSpPr/>
          <p:nvPr userDrawn="1"/>
        </p:nvGrpSpPr>
        <p:grpSpPr>
          <a:xfrm rot="18000000">
            <a:off x="3605080" y="977682"/>
            <a:ext cx="5055634" cy="5049252"/>
            <a:chOff x="3388446" y="1049953"/>
            <a:chExt cx="5639336" cy="5632218"/>
          </a:xfrm>
        </p:grpSpPr>
        <p:sp>
          <p:nvSpPr>
            <p:cNvPr id="28" name="Дуга 27">
              <a:extLst>
                <a:ext uri="{FF2B5EF4-FFF2-40B4-BE49-F238E27FC236}">
                  <a16:creationId xmlns:a16="http://schemas.microsoft.com/office/drawing/2014/main" id="{DC6B9E1D-9249-4B4E-9325-EC99399A6EB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403A64A-059B-4CC7-B546-8D2C4ACDDC72}"/>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C236E20-0ED5-44B8-BE1A-47C359300141}"/>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EAF72A8-247B-45C4-9CE1-90A04866327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2" name="!!Группа 132">
            <a:extLst>
              <a:ext uri="{FF2B5EF4-FFF2-40B4-BE49-F238E27FC236}">
                <a16:creationId xmlns:a16="http://schemas.microsoft.com/office/drawing/2014/main" id="{FEFE6E57-78DC-418B-B981-33686EC719FF}"/>
              </a:ext>
            </a:extLst>
          </p:cNvPr>
          <p:cNvGrpSpPr/>
          <p:nvPr userDrawn="1"/>
        </p:nvGrpSpPr>
        <p:grpSpPr>
          <a:xfrm rot="6733798">
            <a:off x="3188315" y="561442"/>
            <a:ext cx="5889164" cy="5881732"/>
            <a:chOff x="3388446" y="1049953"/>
            <a:chExt cx="5639336" cy="5632218"/>
          </a:xfrm>
        </p:grpSpPr>
        <p:sp>
          <p:nvSpPr>
            <p:cNvPr id="33" name="Дуга 32">
              <a:extLst>
                <a:ext uri="{FF2B5EF4-FFF2-40B4-BE49-F238E27FC236}">
                  <a16:creationId xmlns:a16="http://schemas.microsoft.com/office/drawing/2014/main" id="{20582D97-1F6A-4AAA-BF19-6C10610666BE}"/>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03775630-C6AE-4F2B-A2CE-443B80D10EE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9A70A934-E6F4-48DA-A3B7-93B1BD22DFEF}"/>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0EF39174-9A00-4F4A-A265-40D67927FC2B}"/>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Прямоугольник 4">
            <a:extLst>
              <a:ext uri="{FF2B5EF4-FFF2-40B4-BE49-F238E27FC236}">
                <a16:creationId xmlns:a16="http://schemas.microsoft.com/office/drawing/2014/main" id="{7972C989-0095-4547-BD7F-2E4197E542D8}"/>
              </a:ext>
            </a:extLst>
          </p:cNvPr>
          <p:cNvSpPr/>
          <p:nvPr userDrawn="1"/>
        </p:nvSpPr>
        <p:spPr>
          <a:xfrm>
            <a:off x="3816105" y="806240"/>
            <a:ext cx="4691357" cy="989665"/>
          </a:xfrm>
          <a:prstGeom prst="rect">
            <a:avLst/>
          </a:prstGeom>
          <a:gradFill flip="none" rotWithShape="1">
            <a:gsLst>
              <a:gs pos="99000">
                <a:schemeClr val="bg1">
                  <a:alpha val="5000"/>
                </a:schemeClr>
              </a:gs>
              <a:gs pos="0">
                <a:schemeClr val="bg1">
                  <a:alpha val="12000"/>
                </a:schemeClr>
              </a:gs>
            </a:gsLst>
            <a:lin ang="2700000" scaled="1"/>
            <a:tileRect/>
          </a:grad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RU">
              <a:solidFill>
                <a:srgbClr val="FFFFFF"/>
              </a:solidFill>
            </a:endParaRPr>
          </a:p>
        </p:txBody>
      </p:sp>
      <p:grpSp>
        <p:nvGrpSpPr>
          <p:cNvPr id="37" name="!!Группа 6">
            <a:extLst>
              <a:ext uri="{FF2B5EF4-FFF2-40B4-BE49-F238E27FC236}">
                <a16:creationId xmlns:a16="http://schemas.microsoft.com/office/drawing/2014/main" id="{89C138B5-306A-4FCE-8D85-85979CDABD8B}"/>
              </a:ext>
            </a:extLst>
          </p:cNvPr>
          <p:cNvGrpSpPr/>
          <p:nvPr userDrawn="1"/>
        </p:nvGrpSpPr>
        <p:grpSpPr>
          <a:xfrm rot="8211261">
            <a:off x="3379871" y="749280"/>
            <a:ext cx="5506053" cy="5506056"/>
            <a:chOff x="3379871" y="1092180"/>
            <a:chExt cx="5506053" cy="5506056"/>
          </a:xfrm>
        </p:grpSpPr>
        <p:sp>
          <p:nvSpPr>
            <p:cNvPr id="38" name="Дуга 37">
              <a:extLst>
                <a:ext uri="{FF2B5EF4-FFF2-40B4-BE49-F238E27FC236}">
                  <a16:creationId xmlns:a16="http://schemas.microsoft.com/office/drawing/2014/main" id="{C749A795-A617-44A7-A1F1-6F3AB43B644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9" name="Дуга 38">
              <a:extLst>
                <a:ext uri="{FF2B5EF4-FFF2-40B4-BE49-F238E27FC236}">
                  <a16:creationId xmlns:a16="http://schemas.microsoft.com/office/drawing/2014/main" id="{578D4263-C5D7-4177-AC1E-54CC0567BE47}"/>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B0E6086B-3FB0-4792-84AC-B2EF683DFBAA}"/>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1189BB8-1214-40B7-996C-8270CB57B268}"/>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1042993" y="1029781"/>
            <a:ext cx="10237583"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600" dirty="0">
                <a:solidFill>
                  <a:schemeClr val="bg1"/>
                </a:solidFill>
                <a:latin typeface="+mj-lt"/>
              </a:rPr>
              <a:t>Задайте ваши вопросы</a:t>
            </a:r>
            <a:endParaRPr lang="ru-RU" sz="2600" b="1" dirty="0">
              <a:solidFill>
                <a:schemeClr val="bg1"/>
              </a:solidFill>
              <a:latin typeface="+mj-lt"/>
            </a:endParaRPr>
          </a:p>
        </p:txBody>
      </p:sp>
      <p:sp>
        <p:nvSpPr>
          <p:cNvPr id="17" name="Овал 16">
            <a:extLst>
              <a:ext uri="{FF2B5EF4-FFF2-40B4-BE49-F238E27FC236}">
                <a16:creationId xmlns:a16="http://schemas.microsoft.com/office/drawing/2014/main" id="{941115F1-A04B-48F2-8BB3-12CD4AB950A3}"/>
              </a:ext>
            </a:extLst>
          </p:cNvPr>
          <p:cNvSpPr/>
          <p:nvPr userDrawn="1"/>
        </p:nvSpPr>
        <p:spPr>
          <a:xfrm rot="13500000">
            <a:off x="1217977" y="2749161"/>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8" name="Овал 17">
            <a:extLst>
              <a:ext uri="{FF2B5EF4-FFF2-40B4-BE49-F238E27FC236}">
                <a16:creationId xmlns:a16="http://schemas.microsoft.com/office/drawing/2014/main" id="{66B5C2C9-6C41-45F7-B04C-92EF9AA988E6}"/>
              </a:ext>
            </a:extLst>
          </p:cNvPr>
          <p:cNvSpPr/>
          <p:nvPr userDrawn="1"/>
        </p:nvSpPr>
        <p:spPr>
          <a:xfrm rot="13500000">
            <a:off x="1361268" y="2893176"/>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9" name="TextBox 18">
            <a:extLst>
              <a:ext uri="{FF2B5EF4-FFF2-40B4-BE49-F238E27FC236}">
                <a16:creationId xmlns:a16="http://schemas.microsoft.com/office/drawing/2014/main" id="{4676B6E8-660D-40BA-BE2F-35F8FDE547B5}"/>
              </a:ext>
            </a:extLst>
          </p:cNvPr>
          <p:cNvSpPr txBox="1"/>
          <p:nvPr userDrawn="1"/>
        </p:nvSpPr>
        <p:spPr>
          <a:xfrm rot="19800000">
            <a:off x="1403491" y="3050432"/>
            <a:ext cx="939400" cy="707886"/>
          </a:xfrm>
          <a:prstGeom prst="rect">
            <a:avLst/>
          </a:prstGeom>
          <a:noFill/>
        </p:spPr>
        <p:txBody>
          <a:bodyPr wrap="square" rtlCol="0">
            <a:spAutoFit/>
          </a:bodyPr>
          <a:lstStyle/>
          <a:p>
            <a:pPr marL="0" algn="ctr" defTabSz="914400" rtl="0" eaLnBrk="1" latinLnBrk="0" hangingPunct="1"/>
            <a:r>
              <a:rPr lang="ru-RU" sz="4000" b="1" kern="1200" dirty="0">
                <a:solidFill>
                  <a:srgbClr val="FF0000"/>
                </a:solidFill>
                <a:latin typeface="Bahnschrift SemiLight" panose="020B0502040204020203" pitchFamily="34" charset="0"/>
                <a:ea typeface="+mn-ea"/>
                <a:cs typeface="+mn-cs"/>
              </a:rPr>
              <a:t>?</a:t>
            </a:r>
          </a:p>
        </p:txBody>
      </p:sp>
      <p:sp>
        <p:nvSpPr>
          <p:cNvPr id="43" name="Овал 42">
            <a:extLst>
              <a:ext uri="{FF2B5EF4-FFF2-40B4-BE49-F238E27FC236}">
                <a16:creationId xmlns:a16="http://schemas.microsoft.com/office/drawing/2014/main" id="{CB20E460-001D-4DC6-BC77-7AD18BF47527}"/>
              </a:ext>
            </a:extLst>
          </p:cNvPr>
          <p:cNvSpPr/>
          <p:nvPr userDrawn="1"/>
        </p:nvSpPr>
        <p:spPr>
          <a:xfrm rot="13500000">
            <a:off x="4692743" y="2410794"/>
            <a:ext cx="1987159" cy="1987159"/>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4" name="Овал 43">
            <a:extLst>
              <a:ext uri="{FF2B5EF4-FFF2-40B4-BE49-F238E27FC236}">
                <a16:creationId xmlns:a16="http://schemas.microsoft.com/office/drawing/2014/main" id="{AA52ED53-3AD3-465D-A5DB-3AD5A08175DE}"/>
              </a:ext>
            </a:extLst>
          </p:cNvPr>
          <p:cNvSpPr/>
          <p:nvPr userDrawn="1"/>
        </p:nvSpPr>
        <p:spPr>
          <a:xfrm rot="13500000">
            <a:off x="4910032" y="2629180"/>
            <a:ext cx="1552580" cy="1550386"/>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5" name="TextBox 44">
            <a:extLst>
              <a:ext uri="{FF2B5EF4-FFF2-40B4-BE49-F238E27FC236}">
                <a16:creationId xmlns:a16="http://schemas.microsoft.com/office/drawing/2014/main" id="{33261C87-8842-4310-9FE9-C398E860579E}"/>
              </a:ext>
            </a:extLst>
          </p:cNvPr>
          <p:cNvSpPr txBox="1"/>
          <p:nvPr userDrawn="1"/>
        </p:nvSpPr>
        <p:spPr>
          <a:xfrm rot="900000">
            <a:off x="4974060" y="2804211"/>
            <a:ext cx="1424524" cy="1200329"/>
          </a:xfrm>
          <a:prstGeom prst="rect">
            <a:avLst/>
          </a:prstGeom>
          <a:noFill/>
        </p:spPr>
        <p:txBody>
          <a:bodyPr wrap="square" rtlCol="0">
            <a:spAutoFit/>
          </a:bodyPr>
          <a:lstStyle/>
          <a:p>
            <a:pPr marL="0" algn="ctr" defTabSz="914400" rtl="0" eaLnBrk="1" latinLnBrk="0" hangingPunct="1"/>
            <a:r>
              <a:rPr lang="ru-RU" sz="7200" b="1" kern="1200" dirty="0">
                <a:solidFill>
                  <a:srgbClr val="FF0000"/>
                </a:solidFill>
                <a:latin typeface="Bahnschrift SemiLight" panose="020B0502040204020203" pitchFamily="34" charset="0"/>
                <a:ea typeface="+mn-ea"/>
                <a:cs typeface="+mn-cs"/>
              </a:rPr>
              <a:t>?</a:t>
            </a:r>
          </a:p>
        </p:txBody>
      </p:sp>
      <p:grpSp>
        <p:nvGrpSpPr>
          <p:cNvPr id="3" name="Группа 2">
            <a:extLst>
              <a:ext uri="{FF2B5EF4-FFF2-40B4-BE49-F238E27FC236}">
                <a16:creationId xmlns:a16="http://schemas.microsoft.com/office/drawing/2014/main" id="{8E288E15-638D-4A28-9A1E-DDD64D18B94E}"/>
              </a:ext>
            </a:extLst>
          </p:cNvPr>
          <p:cNvGrpSpPr/>
          <p:nvPr userDrawn="1"/>
        </p:nvGrpSpPr>
        <p:grpSpPr>
          <a:xfrm>
            <a:off x="9217498" y="2260137"/>
            <a:ext cx="814842" cy="814842"/>
            <a:chOff x="7544329" y="2749159"/>
            <a:chExt cx="1310428" cy="1310428"/>
          </a:xfrm>
        </p:grpSpPr>
        <p:sp>
          <p:nvSpPr>
            <p:cNvPr id="46" name="Овал 45">
              <a:extLst>
                <a:ext uri="{FF2B5EF4-FFF2-40B4-BE49-F238E27FC236}">
                  <a16:creationId xmlns:a16="http://schemas.microsoft.com/office/drawing/2014/main" id="{11F98C3D-AB4F-4C60-B292-3989EB30B4AA}"/>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7" name="Овал 46">
              <a:extLst>
                <a:ext uri="{FF2B5EF4-FFF2-40B4-BE49-F238E27FC236}">
                  <a16:creationId xmlns:a16="http://schemas.microsoft.com/office/drawing/2014/main" id="{0705CF2F-85BC-4757-A195-D4455625CAF5}"/>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8" name="TextBox 47">
              <a:extLst>
                <a:ext uri="{FF2B5EF4-FFF2-40B4-BE49-F238E27FC236}">
                  <a16:creationId xmlns:a16="http://schemas.microsoft.com/office/drawing/2014/main" id="{FDB0CC1F-48D9-4E4B-BB4C-E31E68279482}"/>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grpSp>
        <p:nvGrpSpPr>
          <p:cNvPr id="4" name="Группа 3">
            <a:extLst>
              <a:ext uri="{FF2B5EF4-FFF2-40B4-BE49-F238E27FC236}">
                <a16:creationId xmlns:a16="http://schemas.microsoft.com/office/drawing/2014/main" id="{DFD8A8B2-44A4-4892-AAA6-41D8488A2DC2}"/>
              </a:ext>
            </a:extLst>
          </p:cNvPr>
          <p:cNvGrpSpPr/>
          <p:nvPr userDrawn="1"/>
        </p:nvGrpSpPr>
        <p:grpSpPr>
          <a:xfrm>
            <a:off x="7206740" y="4061640"/>
            <a:ext cx="1985604" cy="1985604"/>
            <a:chOff x="7544328" y="4399228"/>
            <a:chExt cx="1310428" cy="1310428"/>
          </a:xfrm>
        </p:grpSpPr>
        <p:sp>
          <p:nvSpPr>
            <p:cNvPr id="49" name="Овал 48">
              <a:extLst>
                <a:ext uri="{FF2B5EF4-FFF2-40B4-BE49-F238E27FC236}">
                  <a16:creationId xmlns:a16="http://schemas.microsoft.com/office/drawing/2014/main" id="{CCA05BD6-F351-443F-9BF7-E72290ECEE2F}"/>
                </a:ext>
              </a:extLst>
            </p:cNvPr>
            <p:cNvSpPr/>
            <p:nvPr userDrawn="1"/>
          </p:nvSpPr>
          <p:spPr>
            <a:xfrm rot="13500000">
              <a:off x="7544328" y="4399228"/>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0" name="Овал 49">
              <a:extLst>
                <a:ext uri="{FF2B5EF4-FFF2-40B4-BE49-F238E27FC236}">
                  <a16:creationId xmlns:a16="http://schemas.microsoft.com/office/drawing/2014/main" id="{A21C5766-5989-411B-8117-AC4C9F0405C1}"/>
                </a:ext>
              </a:extLst>
            </p:cNvPr>
            <p:cNvSpPr/>
            <p:nvPr userDrawn="1"/>
          </p:nvSpPr>
          <p:spPr>
            <a:xfrm rot="13500000">
              <a:off x="7687619" y="4543243"/>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1" name="TextBox 50">
              <a:extLst>
                <a:ext uri="{FF2B5EF4-FFF2-40B4-BE49-F238E27FC236}">
                  <a16:creationId xmlns:a16="http://schemas.microsoft.com/office/drawing/2014/main" id="{B54B8EF6-8F3F-463F-9308-726EF14776B0}"/>
                </a:ext>
              </a:extLst>
            </p:cNvPr>
            <p:cNvSpPr txBox="1"/>
            <p:nvPr userDrawn="1"/>
          </p:nvSpPr>
          <p:spPr>
            <a:xfrm rot="20700000">
              <a:off x="7729842" y="4577106"/>
              <a:ext cx="939400" cy="954672"/>
            </a:xfrm>
            <a:prstGeom prst="rect">
              <a:avLst/>
            </a:prstGeom>
            <a:noFill/>
          </p:spPr>
          <p:txBody>
            <a:bodyPr wrap="square" rtlCol="0">
              <a:spAutoFit/>
            </a:bodyPr>
            <a:lstStyle/>
            <a:p>
              <a:pPr algn="ctr"/>
              <a:r>
                <a:rPr lang="ru-RU" sz="8800" b="1" dirty="0">
                  <a:solidFill>
                    <a:srgbClr val="FF0000"/>
                  </a:solidFill>
                  <a:latin typeface="Bahnschrift SemiLight" panose="020B0502040204020203" pitchFamily="34" charset="0"/>
                </a:rPr>
                <a:t>?</a:t>
              </a:r>
            </a:p>
          </p:txBody>
        </p:sp>
      </p:grpSp>
      <p:grpSp>
        <p:nvGrpSpPr>
          <p:cNvPr id="53" name="Группа 52">
            <a:extLst>
              <a:ext uri="{FF2B5EF4-FFF2-40B4-BE49-F238E27FC236}">
                <a16:creationId xmlns:a16="http://schemas.microsoft.com/office/drawing/2014/main" id="{AF411167-F383-44FD-B33C-173BAAAE4C83}"/>
              </a:ext>
            </a:extLst>
          </p:cNvPr>
          <p:cNvGrpSpPr/>
          <p:nvPr userDrawn="1"/>
        </p:nvGrpSpPr>
        <p:grpSpPr>
          <a:xfrm>
            <a:off x="2799804" y="5054442"/>
            <a:ext cx="814842" cy="814842"/>
            <a:chOff x="7544329" y="2749159"/>
            <a:chExt cx="1310428" cy="1310428"/>
          </a:xfrm>
        </p:grpSpPr>
        <p:sp>
          <p:nvSpPr>
            <p:cNvPr id="54" name="Овал 53">
              <a:extLst>
                <a:ext uri="{FF2B5EF4-FFF2-40B4-BE49-F238E27FC236}">
                  <a16:creationId xmlns:a16="http://schemas.microsoft.com/office/drawing/2014/main" id="{741C1C9F-59F2-466F-B40D-9D1244C6FD48}"/>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5" name="Овал 54">
              <a:extLst>
                <a:ext uri="{FF2B5EF4-FFF2-40B4-BE49-F238E27FC236}">
                  <a16:creationId xmlns:a16="http://schemas.microsoft.com/office/drawing/2014/main" id="{088443DD-22DA-417D-B038-B545B3A2B9A2}"/>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6" name="TextBox 55">
              <a:extLst>
                <a:ext uri="{FF2B5EF4-FFF2-40B4-BE49-F238E27FC236}">
                  <a16:creationId xmlns:a16="http://schemas.microsoft.com/office/drawing/2014/main" id="{481150FE-3F5A-4703-9C23-E3219A8120E0}"/>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sp>
        <p:nvSpPr>
          <p:cNvPr id="57" name="Номер слайда 5">
            <a:extLst>
              <a:ext uri="{FF2B5EF4-FFF2-40B4-BE49-F238E27FC236}">
                <a16:creationId xmlns:a16="http://schemas.microsoft.com/office/drawing/2014/main" id="{5C679E54-B880-49B4-B0C9-FBF359EAEE4F}"/>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extLst>
      <p:ext uri="{BB962C8B-B14F-4D97-AF65-F5344CB8AC3E}">
        <p14:creationId xmlns:p14="http://schemas.microsoft.com/office/powerpoint/2010/main" val="173568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 Слайд с текстом">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A407C42F-0DB8-4C00-9EDF-C173CDB6895F}"/>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4" name="Прямоугольник 33">
            <a:extLst>
              <a:ext uri="{FF2B5EF4-FFF2-40B4-BE49-F238E27FC236}">
                <a16:creationId xmlns:a16="http://schemas.microsoft.com/office/drawing/2014/main" id="{C0D5A5B9-9599-4B29-A703-CDA9C6F11487}"/>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0" name="!!Группа 143">
            <a:extLst>
              <a:ext uri="{FF2B5EF4-FFF2-40B4-BE49-F238E27FC236}">
                <a16:creationId xmlns:a16="http://schemas.microsoft.com/office/drawing/2014/main" id="{26AC4C78-0FB4-4E93-AF82-3E97FBD8BCFF}"/>
              </a:ext>
            </a:extLst>
          </p:cNvPr>
          <p:cNvGrpSpPr/>
          <p:nvPr userDrawn="1"/>
        </p:nvGrpSpPr>
        <p:grpSpPr>
          <a:xfrm rot="18000000">
            <a:off x="3605080" y="977682"/>
            <a:ext cx="5055634" cy="5049252"/>
            <a:chOff x="3388446" y="1049953"/>
            <a:chExt cx="5639336" cy="5632218"/>
          </a:xfrm>
        </p:grpSpPr>
        <p:sp>
          <p:nvSpPr>
            <p:cNvPr id="12" name="Дуга 11">
              <a:extLst>
                <a:ext uri="{FF2B5EF4-FFF2-40B4-BE49-F238E27FC236}">
                  <a16:creationId xmlns:a16="http://schemas.microsoft.com/office/drawing/2014/main" id="{10F2BD99-46BE-4DB3-AF59-B7A4FD19423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3" name="Дуга 12">
              <a:extLst>
                <a:ext uri="{FF2B5EF4-FFF2-40B4-BE49-F238E27FC236}">
                  <a16:creationId xmlns:a16="http://schemas.microsoft.com/office/drawing/2014/main" id="{D5D6682B-7406-4A87-BD59-EA5689B62CBC}"/>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4" name="Дуга 13">
              <a:extLst>
                <a:ext uri="{FF2B5EF4-FFF2-40B4-BE49-F238E27FC236}">
                  <a16:creationId xmlns:a16="http://schemas.microsoft.com/office/drawing/2014/main" id="{12D0C0FB-6150-4EA2-91D9-263BF8480B7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5" name="Дуга 14">
              <a:extLst>
                <a:ext uri="{FF2B5EF4-FFF2-40B4-BE49-F238E27FC236}">
                  <a16:creationId xmlns:a16="http://schemas.microsoft.com/office/drawing/2014/main" id="{4D83308C-F999-42E1-BED1-AB335A6EBA1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17" name="!!Группа 132">
            <a:extLst>
              <a:ext uri="{FF2B5EF4-FFF2-40B4-BE49-F238E27FC236}">
                <a16:creationId xmlns:a16="http://schemas.microsoft.com/office/drawing/2014/main" id="{A9E8D556-B76B-461B-B185-9140CDD43021}"/>
              </a:ext>
            </a:extLst>
          </p:cNvPr>
          <p:cNvGrpSpPr/>
          <p:nvPr userDrawn="1"/>
        </p:nvGrpSpPr>
        <p:grpSpPr>
          <a:xfrm rot="6733798">
            <a:off x="3188315" y="561442"/>
            <a:ext cx="5889164" cy="5881732"/>
            <a:chOff x="3388446" y="1049953"/>
            <a:chExt cx="5639336" cy="5632218"/>
          </a:xfrm>
        </p:grpSpPr>
        <p:sp>
          <p:nvSpPr>
            <p:cNvPr id="18" name="Дуга 17">
              <a:extLst>
                <a:ext uri="{FF2B5EF4-FFF2-40B4-BE49-F238E27FC236}">
                  <a16:creationId xmlns:a16="http://schemas.microsoft.com/office/drawing/2014/main" id="{AF5BBA90-2D30-4B4A-A3DF-813B633734C5}"/>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17E6D7AD-7ABE-441C-B3BA-8C39A318CA29}"/>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0" name="Дуга 19">
              <a:extLst>
                <a:ext uri="{FF2B5EF4-FFF2-40B4-BE49-F238E27FC236}">
                  <a16:creationId xmlns:a16="http://schemas.microsoft.com/office/drawing/2014/main" id="{AEF580F9-DA58-4350-9C62-C00705724FFB}"/>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1" name="Дуга 20">
              <a:extLst>
                <a:ext uri="{FF2B5EF4-FFF2-40B4-BE49-F238E27FC236}">
                  <a16:creationId xmlns:a16="http://schemas.microsoft.com/office/drawing/2014/main" id="{773EF8EB-3FDE-4AAC-9823-FEF2F71FA349}"/>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2" name="!!Группа 6">
            <a:extLst>
              <a:ext uri="{FF2B5EF4-FFF2-40B4-BE49-F238E27FC236}">
                <a16:creationId xmlns:a16="http://schemas.microsoft.com/office/drawing/2014/main" id="{71A8952F-145C-4DEE-9279-70D4815C7A8A}"/>
              </a:ext>
            </a:extLst>
          </p:cNvPr>
          <p:cNvGrpSpPr/>
          <p:nvPr userDrawn="1"/>
        </p:nvGrpSpPr>
        <p:grpSpPr>
          <a:xfrm rot="8211261">
            <a:off x="3379871" y="749280"/>
            <a:ext cx="5506053" cy="5506056"/>
            <a:chOff x="3379871" y="1092180"/>
            <a:chExt cx="5506053" cy="5506056"/>
          </a:xfrm>
        </p:grpSpPr>
        <p:sp>
          <p:nvSpPr>
            <p:cNvPr id="28" name="Дуга 27">
              <a:extLst>
                <a:ext uri="{FF2B5EF4-FFF2-40B4-BE49-F238E27FC236}">
                  <a16:creationId xmlns:a16="http://schemas.microsoft.com/office/drawing/2014/main" id="{F9408B65-48E6-424E-B214-2DFAD00DE096}"/>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CD96555-F742-4C31-ADD5-8A6F894768F2}"/>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089EF47-6420-425D-A585-AD4E03B25206}"/>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1F0F2F8F-6186-4857-9BA3-A4A3007BC2BF}"/>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33" name="Текст 3">
            <a:extLst>
              <a:ext uri="{FF2B5EF4-FFF2-40B4-BE49-F238E27FC236}">
                <a16:creationId xmlns:a16="http://schemas.microsoft.com/office/drawing/2014/main" id="{2A8244E6-C92E-470B-A2D1-CE716472BB73}"/>
              </a:ext>
            </a:extLst>
          </p:cNvPr>
          <p:cNvSpPr>
            <a:spLocks noGrp="1"/>
          </p:cNvSpPr>
          <p:nvPr>
            <p:ph type="body" sz="half" idx="10" hasCustomPrompt="1"/>
          </p:nvPr>
        </p:nvSpPr>
        <p:spPr>
          <a:xfrm>
            <a:off x="1055440" y="2162495"/>
            <a:ext cx="9516553" cy="3334556"/>
          </a:xfrm>
          <a:prstGeom prst="rect">
            <a:avLst/>
          </a:prstGeom>
        </p:spPr>
        <p:txBody>
          <a:bodyPr>
            <a:normAutofit/>
          </a:bodyPr>
          <a:lstStyle>
            <a:lvl1pPr marL="342900" marR="0" indent="12700" algn="l" defTabSz="914400" rtl="0" eaLnBrk="1" fontAlgn="auto" latinLnBrk="0" hangingPunct="1">
              <a:lnSpc>
                <a:spcPct val="100000"/>
              </a:lnSpc>
              <a:spcBef>
                <a:spcPct val="20000"/>
              </a:spcBef>
              <a:spcAft>
                <a:spcPts val="1200"/>
              </a:spcAft>
              <a:buClrTx/>
              <a:buSzTx/>
              <a:buFontTx/>
              <a:buNone/>
              <a:tabLst/>
              <a:defRPr sz="14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Информация, которую вы получаете на мероприятии, носит консультационный характер и не является рекомендацией или побуждением к действию. Если Вы используете ее для принятия инвестиционных решений и совершения операций на финансовом рынке, то делаете это на свой страх и риск, а также принимаете на себя ответственность за любые последствия таких решений. </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Организаторы мероприятия не несут ответственности за практическую применимость информации, за достижение каких-либо финансовых результатов, связанных с практическим применением информации, а также за любые убытки, полученные в результате инвестирования на основе полученной в ходе мероприятия информации. </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Операции на финансовом рынке сопряжены с риском и могут вести как к прибыли инвестора, так и к убыткам. Для операций на финансовом рынке используйте средства, не составляющие значительную часть вашего личного или семейного бюджета. Не инвестируйте денежные средства, взятые в долг или в кредит. Помните, в случае убытков, вы можете потерять всю сумму ваших инвестиций. Принимайте решения взвешенно, оценивая финансовые риски.</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Организаторы мероприятия и лекторы не предоставляют никаких гарантий в отношении соответствия предоставляемой на мероприятии информации Вашим конкретным целям и ожиданиям.</a:t>
            </a:r>
          </a:p>
          <a:p>
            <a:pPr marL="342900" marR="0" lvl="0" indent="-342900" algn="l" defTabSz="914400" rtl="0" eaLnBrk="1" fontAlgn="auto" latinLnBrk="0" hangingPunct="1">
              <a:lnSpc>
                <a:spcPct val="100000"/>
              </a:lnSpc>
              <a:spcBef>
                <a:spcPct val="20000"/>
              </a:spcBef>
              <a:spcAft>
                <a:spcPts val="1200"/>
              </a:spcAft>
              <a:buClrTx/>
              <a:buSzTx/>
              <a:tabLst/>
              <a:defRPr/>
            </a:pPr>
            <a:endPar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Заголовок 1"/>
          <p:cNvSpPr txBox="1">
            <a:spLocks/>
          </p:cNvSpPr>
          <p:nvPr userDrawn="1"/>
        </p:nvSpPr>
        <p:spPr>
          <a:xfrm>
            <a:off x="1353778" y="1445727"/>
            <a:ext cx="10400222" cy="11232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600" b="0" i="0" u="none" strike="noStrike" kern="1200" cap="none" spc="0" normalizeH="0" baseline="0" noProof="0" dirty="0">
                <a:ln>
                  <a:noFill/>
                </a:ln>
                <a:solidFill>
                  <a:srgbClr val="FF0000"/>
                </a:solidFill>
                <a:effectLst/>
                <a:uLnTx/>
                <a:uFillTx/>
                <a:latin typeface="+mj-lt"/>
                <a:ea typeface="Verdana" pitchFamily="34" charset="0"/>
                <a:cs typeface="Verdana" pitchFamily="34" charset="0"/>
              </a:rPr>
              <a:t>Уведомление о рисках</a:t>
            </a:r>
            <a:endParaRPr kumimoji="0" lang="ru-RU" sz="2600" b="0" i="0" u="none" strike="noStrike" kern="1200" cap="none" spc="0" normalizeH="0" baseline="0" noProof="0" dirty="0">
              <a:ln>
                <a:noFill/>
              </a:ln>
              <a:solidFill>
                <a:srgbClr val="FF0000"/>
              </a:solidFill>
              <a:effectLst/>
              <a:uLnTx/>
              <a:uFillTx/>
              <a:latin typeface="Tahoma"/>
              <a:ea typeface="Verdana" pitchFamily="34" charset="0"/>
              <a:cs typeface="Verdana" pitchFamily="34" charset="0"/>
            </a:endParaRPr>
          </a:p>
        </p:txBody>
      </p:sp>
      <p:pic>
        <p:nvPicPr>
          <p:cNvPr id="23" name="Рисунок 22">
            <a:extLst>
              <a:ext uri="{FF2B5EF4-FFF2-40B4-BE49-F238E27FC236}">
                <a16:creationId xmlns:a16="http://schemas.microsoft.com/office/drawing/2014/main" id="{BD040954-FF5C-4F0A-867F-A834BFB3B1C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9365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5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8_ Слайд Биг Пикчюр">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681778" y="1043473"/>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grpSp>
        <p:nvGrpSpPr>
          <p:cNvPr id="26" name="!!Группа 143">
            <a:extLst>
              <a:ext uri="{FF2B5EF4-FFF2-40B4-BE49-F238E27FC236}">
                <a16:creationId xmlns:a16="http://schemas.microsoft.com/office/drawing/2014/main" id="{C8657E4E-770A-4BC4-9FEA-47BA27B6F039}"/>
              </a:ext>
            </a:extLst>
          </p:cNvPr>
          <p:cNvGrpSpPr/>
          <p:nvPr userDrawn="1"/>
        </p:nvGrpSpPr>
        <p:grpSpPr>
          <a:xfrm rot="18000000">
            <a:off x="6514426" y="1043473"/>
            <a:ext cx="5055634" cy="5049252"/>
            <a:chOff x="3388446" y="1049953"/>
            <a:chExt cx="5639336" cy="5632218"/>
          </a:xfrm>
        </p:grpSpPr>
        <p:sp>
          <p:nvSpPr>
            <p:cNvPr id="27" name="Дуга 26">
              <a:extLst>
                <a:ext uri="{FF2B5EF4-FFF2-40B4-BE49-F238E27FC236}">
                  <a16:creationId xmlns:a16="http://schemas.microsoft.com/office/drawing/2014/main" id="{E870BDAE-6F12-44D4-8F04-61E75F1293E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28FFCA4D-5838-4EEA-A913-4B1E8DD0F685}"/>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4" name="Дуга 43">
              <a:extLst>
                <a:ext uri="{FF2B5EF4-FFF2-40B4-BE49-F238E27FC236}">
                  <a16:creationId xmlns:a16="http://schemas.microsoft.com/office/drawing/2014/main" id="{8A6BC88C-A2DE-40AF-A990-C5886E06CC8B}"/>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5" name="Дуга 44">
              <a:extLst>
                <a:ext uri="{FF2B5EF4-FFF2-40B4-BE49-F238E27FC236}">
                  <a16:creationId xmlns:a16="http://schemas.microsoft.com/office/drawing/2014/main" id="{0BFABB36-292B-47A7-A5BD-00170FBFFF0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4" name="Заголовок 4">
            <a:extLst>
              <a:ext uri="{FF2B5EF4-FFF2-40B4-BE49-F238E27FC236}">
                <a16:creationId xmlns:a16="http://schemas.microsoft.com/office/drawing/2014/main" id="{73974A36-827A-4F09-A2F6-ECB2CB7F8E2D}"/>
              </a:ext>
            </a:extLst>
          </p:cNvPr>
          <p:cNvSpPr>
            <a:spLocks noGrp="1"/>
          </p:cNvSpPr>
          <p:nvPr>
            <p:ph type="title"/>
          </p:nvPr>
        </p:nvSpPr>
        <p:spPr>
          <a:xfrm>
            <a:off x="1104673" y="694467"/>
            <a:ext cx="9239799" cy="709135"/>
          </a:xfrm>
        </p:spPr>
        <p:txBody>
          <a:bodyPr>
            <a:normAutofit/>
          </a:bodyPr>
          <a:lstStyle>
            <a:lvl1pPr>
              <a:defRPr sz="2400" b="0">
                <a:solidFill>
                  <a:srgbClr val="CF1130"/>
                </a:solidFill>
              </a:defRPr>
            </a:lvl1pPr>
          </a:lstStyle>
          <a:p>
            <a:r>
              <a:rPr lang="ru-RU" dirty="0"/>
              <a:t>Образец заголовка</a:t>
            </a:r>
          </a:p>
        </p:txBody>
      </p:sp>
      <p:sp>
        <p:nvSpPr>
          <p:cNvPr id="15" name="Текст 3">
            <a:extLst>
              <a:ext uri="{FF2B5EF4-FFF2-40B4-BE49-F238E27FC236}">
                <a16:creationId xmlns:a16="http://schemas.microsoft.com/office/drawing/2014/main" id="{3DE66336-FED5-4DE5-885B-49F39B76C89A}"/>
              </a:ext>
            </a:extLst>
          </p:cNvPr>
          <p:cNvSpPr>
            <a:spLocks noGrp="1"/>
          </p:cNvSpPr>
          <p:nvPr>
            <p:ph type="body" sz="half" idx="2" hasCustomPrompt="1"/>
          </p:nvPr>
        </p:nvSpPr>
        <p:spPr>
          <a:xfrm>
            <a:off x="1118129" y="1410484"/>
            <a:ext cx="9217025" cy="1082412"/>
          </a:xfrm>
          <a:prstGeom prst="rect">
            <a:avLst/>
          </a:prstGeom>
        </p:spPr>
        <p:txBody>
          <a:bodyPr>
            <a:sp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Tree>
    <p:extLst>
      <p:ext uri="{BB962C8B-B14F-4D97-AF65-F5344CB8AC3E}">
        <p14:creationId xmlns:p14="http://schemas.microsoft.com/office/powerpoint/2010/main" val="224456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28"/>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7_ Слайд_Акцент">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2020303" y="1412875"/>
            <a:ext cx="8151394" cy="4104260"/>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11" name="Рисунок 10">
            <a:extLst>
              <a:ext uri="{FF2B5EF4-FFF2-40B4-BE49-F238E27FC236}">
                <a16:creationId xmlns:a16="http://schemas.microsoft.com/office/drawing/2014/main" id="{2A217890-0A50-43A2-8093-4AD549E2EF9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67933" y="1168654"/>
            <a:ext cx="1791763" cy="748178"/>
          </a:xfrm>
          <a:prstGeom prst="rect">
            <a:avLst/>
          </a:prstGeom>
        </p:spPr>
      </p:pic>
    </p:spTree>
    <p:extLst>
      <p:ext uri="{BB962C8B-B14F-4D97-AF65-F5344CB8AC3E}">
        <p14:creationId xmlns:p14="http://schemas.microsoft.com/office/powerpoint/2010/main" val="203527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1_ Титульный слайд_">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27207950-5EA8-40B5-8D9C-F2AEF470FA01}"/>
              </a:ext>
            </a:extLst>
          </p:cNvPr>
          <p:cNvGraphicFramePr>
            <a:graphicFrameLocks noChangeAspect="1"/>
          </p:cNvGraphicFramePr>
          <p:nvPr userDrawn="1">
            <p:custDataLst>
              <p:tags r:id="rId2"/>
            </p:custDataLst>
            <p:extLst>
              <p:ext uri="{D42A27DB-BD31-4B8C-83A1-F6EECF244321}">
                <p14:modId xmlns:p14="http://schemas.microsoft.com/office/powerpoint/2010/main" val="2485479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8" name="Слайд think-cell" r:id="rId4" imgW="360" imgH="360" progId="TCLayout.ActiveDocument.1">
                  <p:embed/>
                </p:oleObj>
              </mc:Choice>
              <mc:Fallback>
                <p:oleObj name="Слайд think-cell" r:id="rId4" imgW="360" imgH="360" progId="TCLayout.ActiveDocument.1">
                  <p:embed/>
                  <p:pic>
                    <p:nvPicPr>
                      <p:cNvPr id="3" name="Объект 2" hidden="1">
                        <a:extLst>
                          <a:ext uri="{FF2B5EF4-FFF2-40B4-BE49-F238E27FC236}">
                            <a16:creationId xmlns:a16="http://schemas.microsoft.com/office/drawing/2014/main" id="{27207950-5EA8-40B5-8D9C-F2AEF470FA0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Прямоугольник 14">
            <a:extLst>
              <a:ext uri="{FF2B5EF4-FFF2-40B4-BE49-F238E27FC236}">
                <a16:creationId xmlns:a16="http://schemas.microsoft.com/office/drawing/2014/main" id="{A8F63D43-F0B8-41B3-9DCB-7876E75BA0E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16" name="Прямоугольник 15">
            <a:extLst>
              <a:ext uri="{FF2B5EF4-FFF2-40B4-BE49-F238E27FC236}">
                <a16:creationId xmlns:a16="http://schemas.microsoft.com/office/drawing/2014/main" id="{6466FCE8-6C37-4683-B58D-0BE9B05A7535}"/>
              </a:ext>
            </a:extLst>
          </p:cNvPr>
          <p:cNvSpPr/>
          <p:nvPr userDrawn="1"/>
        </p:nvSpPr>
        <p:spPr>
          <a:xfrm>
            <a:off x="1847528" y="1776822"/>
            <a:ext cx="8496944" cy="3308362"/>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20" name="!!Группа 143">
            <a:extLst>
              <a:ext uri="{FF2B5EF4-FFF2-40B4-BE49-F238E27FC236}">
                <a16:creationId xmlns:a16="http://schemas.microsoft.com/office/drawing/2014/main" id="{C7D4BFBE-5482-440F-B2A5-EB4DE06AE179}"/>
              </a:ext>
            </a:extLst>
          </p:cNvPr>
          <p:cNvGrpSpPr/>
          <p:nvPr userDrawn="1"/>
        </p:nvGrpSpPr>
        <p:grpSpPr>
          <a:xfrm rot="18000000">
            <a:off x="3605080" y="977682"/>
            <a:ext cx="5055634" cy="5049252"/>
            <a:chOff x="3388446" y="1049953"/>
            <a:chExt cx="5639336" cy="5632218"/>
          </a:xfrm>
        </p:grpSpPr>
        <p:sp>
          <p:nvSpPr>
            <p:cNvPr id="21" name="Дуга 20">
              <a:extLst>
                <a:ext uri="{FF2B5EF4-FFF2-40B4-BE49-F238E27FC236}">
                  <a16:creationId xmlns:a16="http://schemas.microsoft.com/office/drawing/2014/main" id="{D0710694-F832-4ECD-9F77-57E9A829F39E}"/>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2" name="Дуга 21">
              <a:extLst>
                <a:ext uri="{FF2B5EF4-FFF2-40B4-BE49-F238E27FC236}">
                  <a16:creationId xmlns:a16="http://schemas.microsoft.com/office/drawing/2014/main" id="{33581534-7E4D-42DF-A65F-232C9E75A7C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3" name="Дуга 22">
              <a:extLst>
                <a:ext uri="{FF2B5EF4-FFF2-40B4-BE49-F238E27FC236}">
                  <a16:creationId xmlns:a16="http://schemas.microsoft.com/office/drawing/2014/main" id="{89E48F85-6988-4F83-B5F6-45476281003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4" name="Дуга 23">
              <a:extLst>
                <a:ext uri="{FF2B5EF4-FFF2-40B4-BE49-F238E27FC236}">
                  <a16:creationId xmlns:a16="http://schemas.microsoft.com/office/drawing/2014/main" id="{501D1F02-F617-44AB-8CEA-65F4BD4FFB31}"/>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5" name="!!Группа 132">
            <a:extLst>
              <a:ext uri="{FF2B5EF4-FFF2-40B4-BE49-F238E27FC236}">
                <a16:creationId xmlns:a16="http://schemas.microsoft.com/office/drawing/2014/main" id="{18E57FF9-EFD6-4439-9712-CD2A8048004A}"/>
              </a:ext>
            </a:extLst>
          </p:cNvPr>
          <p:cNvGrpSpPr/>
          <p:nvPr userDrawn="1"/>
        </p:nvGrpSpPr>
        <p:grpSpPr>
          <a:xfrm rot="6733798">
            <a:off x="3188315" y="561442"/>
            <a:ext cx="5889164" cy="5881732"/>
            <a:chOff x="3388446" y="1049953"/>
            <a:chExt cx="5639336" cy="5632218"/>
          </a:xfrm>
        </p:grpSpPr>
        <p:sp>
          <p:nvSpPr>
            <p:cNvPr id="26" name="Дуга 25">
              <a:extLst>
                <a:ext uri="{FF2B5EF4-FFF2-40B4-BE49-F238E27FC236}">
                  <a16:creationId xmlns:a16="http://schemas.microsoft.com/office/drawing/2014/main" id="{6729E000-FD85-4FBD-B5C1-791850260417}"/>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7" name="Дуга 26">
              <a:extLst>
                <a:ext uri="{FF2B5EF4-FFF2-40B4-BE49-F238E27FC236}">
                  <a16:creationId xmlns:a16="http://schemas.microsoft.com/office/drawing/2014/main" id="{F1CE6927-3276-40E2-A76E-D4B5597E12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8" name="Дуга 27">
              <a:extLst>
                <a:ext uri="{FF2B5EF4-FFF2-40B4-BE49-F238E27FC236}">
                  <a16:creationId xmlns:a16="http://schemas.microsoft.com/office/drawing/2014/main" id="{FB41EF45-406E-4EE0-A4C5-2DACE50A90BC}"/>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37153B6C-9182-4DCC-83A9-092D91590166}"/>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0" name="!!Группа 6">
            <a:extLst>
              <a:ext uri="{FF2B5EF4-FFF2-40B4-BE49-F238E27FC236}">
                <a16:creationId xmlns:a16="http://schemas.microsoft.com/office/drawing/2014/main" id="{EBF546A2-2AB8-4682-AD64-BA20631B967C}"/>
              </a:ext>
            </a:extLst>
          </p:cNvPr>
          <p:cNvGrpSpPr/>
          <p:nvPr userDrawn="1"/>
        </p:nvGrpSpPr>
        <p:grpSpPr>
          <a:xfrm rot="8211261">
            <a:off x="3379871" y="749280"/>
            <a:ext cx="5506053" cy="5506056"/>
            <a:chOff x="3379871" y="1092180"/>
            <a:chExt cx="5506053" cy="5506056"/>
          </a:xfrm>
        </p:grpSpPr>
        <p:sp>
          <p:nvSpPr>
            <p:cNvPr id="31" name="Дуга 30">
              <a:extLst>
                <a:ext uri="{FF2B5EF4-FFF2-40B4-BE49-F238E27FC236}">
                  <a16:creationId xmlns:a16="http://schemas.microsoft.com/office/drawing/2014/main" id="{529F881D-D168-4232-A6CB-EF1B362C861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F0E12B5F-0B44-4BB0-A218-80B05B8975CE}"/>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3" name="Дуга 32">
              <a:extLst>
                <a:ext uri="{FF2B5EF4-FFF2-40B4-BE49-F238E27FC236}">
                  <a16:creationId xmlns:a16="http://schemas.microsoft.com/office/drawing/2014/main" id="{32B679D7-8B98-4499-95F2-484010314EC9}"/>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1C986D70-2FC7-4FAA-959A-66D85436378D}"/>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Заголовок 4">
            <a:extLst>
              <a:ext uri="{FF2B5EF4-FFF2-40B4-BE49-F238E27FC236}">
                <a16:creationId xmlns:a16="http://schemas.microsoft.com/office/drawing/2014/main" id="{7058A91F-27DC-454B-8B7F-381FD874534D}"/>
              </a:ext>
            </a:extLst>
          </p:cNvPr>
          <p:cNvSpPr>
            <a:spLocks noGrp="1"/>
          </p:cNvSpPr>
          <p:nvPr>
            <p:ph type="title" hasCustomPrompt="1"/>
          </p:nvPr>
        </p:nvSpPr>
        <p:spPr>
          <a:xfrm>
            <a:off x="3319879" y="2734194"/>
            <a:ext cx="5424000" cy="400110"/>
          </a:xfrm>
        </p:spPr>
        <p:txBody>
          <a:bodyPr vert="horz"/>
          <a:lstStyle>
            <a:lvl1pPr algn="ctr">
              <a:defRPr>
                <a:solidFill>
                  <a:srgbClr val="FF0000"/>
                </a:solidFill>
              </a:defRPr>
            </a:lvl1pPr>
          </a:lstStyle>
          <a:p>
            <a:r>
              <a:rPr lang="ru-RU" dirty="0"/>
              <a:t>Название вебинара</a:t>
            </a:r>
          </a:p>
        </p:txBody>
      </p:sp>
      <p:sp>
        <p:nvSpPr>
          <p:cNvPr id="39" name="Текст 38">
            <a:extLst>
              <a:ext uri="{FF2B5EF4-FFF2-40B4-BE49-F238E27FC236}">
                <a16:creationId xmlns:a16="http://schemas.microsoft.com/office/drawing/2014/main" id="{644EF1A6-52A3-42DD-8515-C67CC6E0E2DC}"/>
              </a:ext>
            </a:extLst>
          </p:cNvPr>
          <p:cNvSpPr>
            <a:spLocks noGrp="1"/>
          </p:cNvSpPr>
          <p:nvPr>
            <p:ph type="body" sz="quarter" idx="10" hasCustomPrompt="1"/>
          </p:nvPr>
        </p:nvSpPr>
        <p:spPr>
          <a:xfrm>
            <a:off x="3319149" y="3575639"/>
            <a:ext cx="5424487" cy="369332"/>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FF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srgbClr val="CF1130"/>
                </a:solidFill>
                <a:effectLst/>
                <a:uLnTx/>
                <a:uFillTx/>
                <a:latin typeface="+mn-lt"/>
                <a:ea typeface="+mn-ea"/>
                <a:cs typeface="+mn-cs"/>
              </a:rPr>
              <a:t>Имя Фамилия спикера</a:t>
            </a:r>
          </a:p>
        </p:txBody>
      </p:sp>
      <p:pic>
        <p:nvPicPr>
          <p:cNvPr id="36" name="Рисунок 35">
            <a:extLst>
              <a:ext uri="{FF2B5EF4-FFF2-40B4-BE49-F238E27FC236}">
                <a16:creationId xmlns:a16="http://schemas.microsoft.com/office/drawing/2014/main" id="{1204DC5E-2921-42A0-9A4F-A1DF95B696A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411430" y="1528694"/>
            <a:ext cx="1791763" cy="748178"/>
          </a:xfrm>
          <a:prstGeom prst="rect">
            <a:avLst/>
          </a:prstGeom>
        </p:spPr>
      </p:pic>
    </p:spTree>
    <p:extLst>
      <p:ext uri="{BB962C8B-B14F-4D97-AF65-F5344CB8AC3E}">
        <p14:creationId xmlns:p14="http://schemas.microsoft.com/office/powerpoint/2010/main" val="26912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0"/>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8_ Слайд с тексто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A0000">
                  <a:shade val="30000"/>
                  <a:satMod val="115000"/>
                </a:srgbClr>
              </a:gs>
              <a:gs pos="50000">
                <a:srgbClr val="FA0000">
                  <a:shade val="67500"/>
                  <a:satMod val="115000"/>
                </a:srgbClr>
              </a:gs>
              <a:gs pos="100000">
                <a:srgbClr val="FA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3605080" y="977682"/>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3" name="!!Группа 132">
            <a:extLst>
              <a:ext uri="{FF2B5EF4-FFF2-40B4-BE49-F238E27FC236}">
                <a16:creationId xmlns:a16="http://schemas.microsoft.com/office/drawing/2014/main" id="{3AB39608-ED48-44AC-AE99-BC1F05F0F8F6}"/>
              </a:ext>
            </a:extLst>
          </p:cNvPr>
          <p:cNvGrpSpPr/>
          <p:nvPr userDrawn="1"/>
        </p:nvGrpSpPr>
        <p:grpSpPr>
          <a:xfrm rot="6733798">
            <a:off x="3188315" y="561442"/>
            <a:ext cx="5889164" cy="5881732"/>
            <a:chOff x="3388446" y="1049953"/>
            <a:chExt cx="5639336" cy="5632218"/>
          </a:xfrm>
        </p:grpSpPr>
        <p:sp>
          <p:nvSpPr>
            <p:cNvPr id="34" name="Дуга 33">
              <a:extLst>
                <a:ext uri="{FF2B5EF4-FFF2-40B4-BE49-F238E27FC236}">
                  <a16:creationId xmlns:a16="http://schemas.microsoft.com/office/drawing/2014/main" id="{97C04726-FB04-43DB-A869-C6F8D4D90649}"/>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C6E990B0-8620-4038-A2EB-8A97F52F08F8}"/>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22893371-D26F-4FAC-8789-0282913C70E7}"/>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273AC6A3-707F-4ADF-BEB4-5775567B67AC}"/>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8" name="!!Группа 6">
            <a:extLst>
              <a:ext uri="{FF2B5EF4-FFF2-40B4-BE49-F238E27FC236}">
                <a16:creationId xmlns:a16="http://schemas.microsoft.com/office/drawing/2014/main" id="{575E54BB-4A3E-425D-8CFF-276360A8F38C}"/>
              </a:ext>
            </a:extLst>
          </p:cNvPr>
          <p:cNvGrpSpPr/>
          <p:nvPr userDrawn="1"/>
        </p:nvGrpSpPr>
        <p:grpSpPr>
          <a:xfrm rot="8211261">
            <a:off x="3379871" y="749280"/>
            <a:ext cx="5506053" cy="5506056"/>
            <a:chOff x="3379871" y="1092180"/>
            <a:chExt cx="5506053" cy="5506056"/>
          </a:xfrm>
        </p:grpSpPr>
        <p:sp>
          <p:nvSpPr>
            <p:cNvPr id="39" name="Дуга 38">
              <a:extLst>
                <a:ext uri="{FF2B5EF4-FFF2-40B4-BE49-F238E27FC236}">
                  <a16:creationId xmlns:a16="http://schemas.microsoft.com/office/drawing/2014/main" id="{398332C1-AB76-4587-955D-07DC6053B68D}"/>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59E0AEE2-8E14-4442-9E69-C96D4412AB0C}"/>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EEBFA57-466D-45BA-AC38-F55B3372D1F5}"/>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DE0D1BE7-6BD6-4543-BC4F-856F726B2757}"/>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876000" y="836713"/>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26" name="Рисунок 25">
            <a:extLst>
              <a:ext uri="{FF2B5EF4-FFF2-40B4-BE49-F238E27FC236}">
                <a16:creationId xmlns:a16="http://schemas.microsoft.com/office/drawing/2014/main" id="{3D262740-F5CC-4EC7-AE01-DE631A865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20794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3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3000" fill="hold"/>
                                        <p:tgtEl>
                                          <p:spTgt spid="2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7000" fill="hold"/>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04_ Слайд с тексто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A0000">
                  <a:shade val="30000"/>
                  <a:satMod val="115000"/>
                </a:srgbClr>
              </a:gs>
              <a:gs pos="50000">
                <a:srgbClr val="FA0000">
                  <a:shade val="67500"/>
                  <a:satMod val="115000"/>
                </a:srgbClr>
              </a:gs>
              <a:gs pos="100000">
                <a:srgbClr val="FA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3605080" y="977682"/>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3" name="!!Группа 132">
            <a:extLst>
              <a:ext uri="{FF2B5EF4-FFF2-40B4-BE49-F238E27FC236}">
                <a16:creationId xmlns:a16="http://schemas.microsoft.com/office/drawing/2014/main" id="{3AB39608-ED48-44AC-AE99-BC1F05F0F8F6}"/>
              </a:ext>
            </a:extLst>
          </p:cNvPr>
          <p:cNvGrpSpPr/>
          <p:nvPr userDrawn="1"/>
        </p:nvGrpSpPr>
        <p:grpSpPr>
          <a:xfrm rot="6733798">
            <a:off x="3188315" y="561442"/>
            <a:ext cx="5889164" cy="5881732"/>
            <a:chOff x="3388446" y="1049953"/>
            <a:chExt cx="5639336" cy="5632218"/>
          </a:xfrm>
        </p:grpSpPr>
        <p:sp>
          <p:nvSpPr>
            <p:cNvPr id="34" name="Дуга 33">
              <a:extLst>
                <a:ext uri="{FF2B5EF4-FFF2-40B4-BE49-F238E27FC236}">
                  <a16:creationId xmlns:a16="http://schemas.microsoft.com/office/drawing/2014/main" id="{97C04726-FB04-43DB-A869-C6F8D4D90649}"/>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C6E990B0-8620-4038-A2EB-8A97F52F08F8}"/>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22893371-D26F-4FAC-8789-0282913C70E7}"/>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273AC6A3-707F-4ADF-BEB4-5775567B67AC}"/>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8" name="!!Группа 6">
            <a:extLst>
              <a:ext uri="{FF2B5EF4-FFF2-40B4-BE49-F238E27FC236}">
                <a16:creationId xmlns:a16="http://schemas.microsoft.com/office/drawing/2014/main" id="{575E54BB-4A3E-425D-8CFF-276360A8F38C}"/>
              </a:ext>
            </a:extLst>
          </p:cNvPr>
          <p:cNvGrpSpPr/>
          <p:nvPr userDrawn="1"/>
        </p:nvGrpSpPr>
        <p:grpSpPr>
          <a:xfrm rot="8211261">
            <a:off x="3379871" y="749280"/>
            <a:ext cx="5506053" cy="5506056"/>
            <a:chOff x="3379871" y="1092180"/>
            <a:chExt cx="5506053" cy="5506056"/>
          </a:xfrm>
        </p:grpSpPr>
        <p:sp>
          <p:nvSpPr>
            <p:cNvPr id="39" name="Дуга 38">
              <a:extLst>
                <a:ext uri="{FF2B5EF4-FFF2-40B4-BE49-F238E27FC236}">
                  <a16:creationId xmlns:a16="http://schemas.microsoft.com/office/drawing/2014/main" id="{398332C1-AB76-4587-955D-07DC6053B68D}"/>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59E0AEE2-8E14-4442-9E69-C96D4412AB0C}"/>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EEBFA57-466D-45BA-AC38-F55B3372D1F5}"/>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DE0D1BE7-6BD6-4543-BC4F-856F726B2757}"/>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876000" y="836713"/>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26" name="Рисунок 25">
            <a:extLst>
              <a:ext uri="{FF2B5EF4-FFF2-40B4-BE49-F238E27FC236}">
                <a16:creationId xmlns:a16="http://schemas.microsoft.com/office/drawing/2014/main" id="{3D262740-F5CC-4EC7-AE01-DE631A865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3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3000" fill="hold"/>
                                        <p:tgtEl>
                                          <p:spTgt spid="2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7000" fill="hold"/>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userDrawn="1">
          <p15:clr>
            <a:srgbClr val="FBAE40"/>
          </p15:clr>
        </p15:guide>
        <p15:guide id="2" orient="horz" pos="2160" userDrawn="1">
          <p15:clr>
            <a:srgbClr val="FBAE40"/>
          </p15:clr>
        </p15:guide>
        <p15:guide id="3" orient="horz" pos="890" userDrawn="1">
          <p15:clr>
            <a:srgbClr val="FBAE40"/>
          </p15:clr>
        </p15:guide>
        <p15:guide id="4" orient="horz" pos="3430" userDrawn="1">
          <p15:clr>
            <a:srgbClr val="FBAE40"/>
          </p15:clr>
        </p15:guide>
        <p15:guide id="5" pos="674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9_ Слайд с текстом">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E5BEE89D-9256-4419-9C8E-B25D29DB2205}"/>
              </a:ext>
            </a:extLst>
          </p:cNvPr>
          <p:cNvGraphicFramePr>
            <a:graphicFrameLocks noChangeAspect="1"/>
          </p:cNvGraphicFramePr>
          <p:nvPr userDrawn="1">
            <p:custDataLst>
              <p:tags r:id="rId2"/>
            </p:custDataLst>
            <p:extLst>
              <p:ext uri="{D42A27DB-BD31-4B8C-83A1-F6EECF244321}">
                <p14:modId xmlns:p14="http://schemas.microsoft.com/office/powerpoint/2010/main" val="1370335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2" name="Слайд think-cell" r:id="rId4" imgW="360" imgH="360" progId="TCLayout.ActiveDocument.1">
                  <p:embed/>
                </p:oleObj>
              </mc:Choice>
              <mc:Fallback>
                <p:oleObj name="Слайд think-cell" r:id="rId4" imgW="360" imgH="360" progId="TCLayout.ActiveDocument.1">
                  <p:embed/>
                  <p:pic>
                    <p:nvPicPr>
                      <p:cNvPr id="3" name="Объект 2" hidden="1">
                        <a:extLst>
                          <a:ext uri="{FF2B5EF4-FFF2-40B4-BE49-F238E27FC236}">
                            <a16:creationId xmlns:a16="http://schemas.microsoft.com/office/drawing/2014/main" id="{E5BEE89D-9256-4419-9C8E-B25D29DB220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Прямоугольник 31">
            <a:extLst>
              <a:ext uri="{FF2B5EF4-FFF2-40B4-BE49-F238E27FC236}">
                <a16:creationId xmlns:a16="http://schemas.microsoft.com/office/drawing/2014/main" id="{EB4A8E11-794D-4567-9461-9439F6F8EEB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1E57207D-8D61-4BDA-BF82-B305F18B74B1}"/>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34" name="!!Группа 143">
            <a:extLst>
              <a:ext uri="{FF2B5EF4-FFF2-40B4-BE49-F238E27FC236}">
                <a16:creationId xmlns:a16="http://schemas.microsoft.com/office/drawing/2014/main" id="{56B79C05-F285-4F9E-85EC-39606C7F6BB1}"/>
              </a:ext>
            </a:extLst>
          </p:cNvPr>
          <p:cNvGrpSpPr/>
          <p:nvPr userDrawn="1"/>
        </p:nvGrpSpPr>
        <p:grpSpPr>
          <a:xfrm rot="18000000">
            <a:off x="3605080" y="977682"/>
            <a:ext cx="5055634" cy="5049252"/>
            <a:chOff x="3388446" y="1049953"/>
            <a:chExt cx="5639336" cy="5632218"/>
          </a:xfrm>
        </p:grpSpPr>
        <p:sp>
          <p:nvSpPr>
            <p:cNvPr id="35" name="Дуга 34">
              <a:extLst>
                <a:ext uri="{FF2B5EF4-FFF2-40B4-BE49-F238E27FC236}">
                  <a16:creationId xmlns:a16="http://schemas.microsoft.com/office/drawing/2014/main" id="{0859FC92-0EA1-4DE6-862B-B252AE1B1BA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B7CE3830-4088-4289-87CF-63326C393A5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493823EE-3E1D-4E5C-B0CD-5C0AC3EE6E7D}"/>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8" name="Дуга 37">
              <a:extLst>
                <a:ext uri="{FF2B5EF4-FFF2-40B4-BE49-F238E27FC236}">
                  <a16:creationId xmlns:a16="http://schemas.microsoft.com/office/drawing/2014/main" id="{B5864F67-741D-40B1-A7B6-9D874C5B80ED}"/>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9" name="!!Группа 132">
            <a:extLst>
              <a:ext uri="{FF2B5EF4-FFF2-40B4-BE49-F238E27FC236}">
                <a16:creationId xmlns:a16="http://schemas.microsoft.com/office/drawing/2014/main" id="{0F31C195-CC44-4D06-8A4F-D2BA867AAFA0}"/>
              </a:ext>
            </a:extLst>
          </p:cNvPr>
          <p:cNvGrpSpPr/>
          <p:nvPr userDrawn="1"/>
        </p:nvGrpSpPr>
        <p:grpSpPr>
          <a:xfrm rot="6733798">
            <a:off x="3188315" y="561442"/>
            <a:ext cx="5889164" cy="5881732"/>
            <a:chOff x="3388446" y="1049953"/>
            <a:chExt cx="5639336" cy="5632218"/>
          </a:xfrm>
        </p:grpSpPr>
        <p:sp>
          <p:nvSpPr>
            <p:cNvPr id="40" name="Дуга 39">
              <a:extLst>
                <a:ext uri="{FF2B5EF4-FFF2-40B4-BE49-F238E27FC236}">
                  <a16:creationId xmlns:a16="http://schemas.microsoft.com/office/drawing/2014/main" id="{24E49D9C-F3A5-4D96-BAE6-9F9465370903}"/>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9976FBE3-AC45-4434-929C-7400D242ED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7F4E7CA6-D686-4C2F-855F-821E85B19DC2}"/>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C9E02E12-414B-4D8B-88AA-826D97B5D1A5}"/>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44" name="!!Группа 6">
            <a:extLst>
              <a:ext uri="{FF2B5EF4-FFF2-40B4-BE49-F238E27FC236}">
                <a16:creationId xmlns:a16="http://schemas.microsoft.com/office/drawing/2014/main" id="{A836F7A4-7CFE-4705-8136-37F48BD00B5E}"/>
              </a:ext>
            </a:extLst>
          </p:cNvPr>
          <p:cNvGrpSpPr/>
          <p:nvPr userDrawn="1"/>
        </p:nvGrpSpPr>
        <p:grpSpPr>
          <a:xfrm rot="8211261">
            <a:off x="3379871" y="749280"/>
            <a:ext cx="5506053" cy="5506056"/>
            <a:chOff x="3379871" y="1092180"/>
            <a:chExt cx="5506053" cy="5506056"/>
          </a:xfrm>
        </p:grpSpPr>
        <p:sp>
          <p:nvSpPr>
            <p:cNvPr id="45" name="Дуга 44">
              <a:extLst>
                <a:ext uri="{FF2B5EF4-FFF2-40B4-BE49-F238E27FC236}">
                  <a16:creationId xmlns:a16="http://schemas.microsoft.com/office/drawing/2014/main" id="{A65C33F2-8753-4E4E-91DF-E5C793A78C11}"/>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6" name="Дуга 45">
              <a:extLst>
                <a:ext uri="{FF2B5EF4-FFF2-40B4-BE49-F238E27FC236}">
                  <a16:creationId xmlns:a16="http://schemas.microsoft.com/office/drawing/2014/main" id="{6FB425D7-4C31-4720-9F18-F01E4CF980D0}"/>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7" name="Дуга 46">
              <a:extLst>
                <a:ext uri="{FF2B5EF4-FFF2-40B4-BE49-F238E27FC236}">
                  <a16:creationId xmlns:a16="http://schemas.microsoft.com/office/drawing/2014/main" id="{7252CE49-C1D3-4CE1-B118-0A88F18D22F7}"/>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8" name="Дуга 47">
              <a:extLst>
                <a:ext uri="{FF2B5EF4-FFF2-40B4-BE49-F238E27FC236}">
                  <a16:creationId xmlns:a16="http://schemas.microsoft.com/office/drawing/2014/main" id="{BA9BB196-8528-4549-897B-5B11F24BCF05}"/>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0" name="Подзаголовок 2">
            <a:extLst>
              <a:ext uri="{FF2B5EF4-FFF2-40B4-BE49-F238E27FC236}">
                <a16:creationId xmlns:a16="http://schemas.microsoft.com/office/drawing/2014/main" id="{4218A970-B406-4E8C-AE87-79D6350A23CC}"/>
              </a:ext>
            </a:extLst>
          </p:cNvPr>
          <p:cNvSpPr txBox="1">
            <a:spLocks/>
          </p:cNvSpPr>
          <p:nvPr userDrawn="1"/>
        </p:nvSpPr>
        <p:spPr>
          <a:xfrm>
            <a:off x="1487488" y="1484784"/>
            <a:ext cx="9287626" cy="625785"/>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Arial" charset="0"/>
              <a:buNone/>
              <a:defRPr/>
            </a:pPr>
            <a:endParaRPr lang="ru-RU" sz="2600" b="1" dirty="0">
              <a:solidFill>
                <a:srgbClr val="C00000"/>
              </a:solidFill>
              <a:latin typeface="+mj-lt"/>
            </a:endParaRPr>
          </a:p>
        </p:txBody>
      </p:sp>
      <p:sp>
        <p:nvSpPr>
          <p:cNvPr id="7" name="Текст 3"/>
          <p:cNvSpPr>
            <a:spLocks noGrp="1"/>
          </p:cNvSpPr>
          <p:nvPr>
            <p:ph type="body" sz="half" idx="2" hasCustomPrompt="1"/>
          </p:nvPr>
        </p:nvSpPr>
        <p:spPr>
          <a:xfrm>
            <a:off x="1487488" y="2132856"/>
            <a:ext cx="9217025" cy="1082412"/>
          </a:xfrm>
          <a:prstGeom prst="rect">
            <a:avLst/>
          </a:prstGeom>
        </p:spPr>
        <p:txBody>
          <a:bodyPr>
            <a:sp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
        <p:nvSpPr>
          <p:cNvPr id="51" name="Номер слайда 5">
            <a:extLst>
              <a:ext uri="{FF2B5EF4-FFF2-40B4-BE49-F238E27FC236}">
                <a16:creationId xmlns:a16="http://schemas.microsoft.com/office/drawing/2014/main" id="{C03A511D-8699-4F45-BD2D-F85F707C4762}"/>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
        <p:nvSpPr>
          <p:cNvPr id="52" name="Заголовок 1">
            <a:extLst>
              <a:ext uri="{FF2B5EF4-FFF2-40B4-BE49-F238E27FC236}">
                <a16:creationId xmlns:a16="http://schemas.microsoft.com/office/drawing/2014/main" id="{F582B521-D35B-4BF3-83DA-4D48306C48CD}"/>
              </a:ext>
            </a:extLst>
          </p:cNvPr>
          <p:cNvSpPr txBox="1">
            <a:spLocks/>
          </p:cNvSpPr>
          <p:nvPr userDrawn="1"/>
        </p:nvSpPr>
        <p:spPr>
          <a:xfrm>
            <a:off x="1496806" y="1417214"/>
            <a:ext cx="9217025" cy="715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ru-RU" sz="2600" b="0" i="0" u="none" strike="noStrike" kern="1200" cap="none" spc="0" normalizeH="0" baseline="0" noProof="0" dirty="0">
              <a:ln>
                <a:noFill/>
              </a:ln>
              <a:solidFill>
                <a:srgbClr val="CF1130"/>
              </a:solidFill>
              <a:effectLst/>
              <a:uLnTx/>
              <a:uFillTx/>
              <a:latin typeface="Tahoma"/>
              <a:ea typeface="Verdana" pitchFamily="34" charset="0"/>
              <a:cs typeface="Verdana" pitchFamily="34" charset="0"/>
            </a:endParaRPr>
          </a:p>
        </p:txBody>
      </p:sp>
      <p:sp>
        <p:nvSpPr>
          <p:cNvPr id="5" name="Заголовок 4">
            <a:extLst>
              <a:ext uri="{FF2B5EF4-FFF2-40B4-BE49-F238E27FC236}">
                <a16:creationId xmlns:a16="http://schemas.microsoft.com/office/drawing/2014/main" id="{B9E3B6E5-47F8-475A-9EB4-84E519FACF37}"/>
              </a:ext>
            </a:extLst>
          </p:cNvPr>
          <p:cNvSpPr>
            <a:spLocks noGrp="1"/>
          </p:cNvSpPr>
          <p:nvPr>
            <p:ph type="title"/>
          </p:nvPr>
        </p:nvSpPr>
        <p:spPr>
          <a:xfrm>
            <a:off x="1474032" y="1416839"/>
            <a:ext cx="9239799" cy="709135"/>
          </a:xfrm>
        </p:spPr>
        <p:txBody>
          <a:bodyPr vert="horz">
            <a:normAutofit/>
          </a:bodyPr>
          <a:lstStyle>
            <a:lvl1pPr>
              <a:defRPr sz="2400" b="0">
                <a:solidFill>
                  <a:srgbClr val="FF0000"/>
                </a:solidFill>
              </a:defRPr>
            </a:lvl1pPr>
          </a:lstStyle>
          <a:p>
            <a:r>
              <a:rPr lang="ru-RU" dirty="0"/>
              <a:t>Образец заголовка</a:t>
            </a:r>
          </a:p>
        </p:txBody>
      </p:sp>
      <p:pic>
        <p:nvPicPr>
          <p:cNvPr id="27" name="Рисунок 26">
            <a:extLst>
              <a:ext uri="{FF2B5EF4-FFF2-40B4-BE49-F238E27FC236}">
                <a16:creationId xmlns:a16="http://schemas.microsoft.com/office/drawing/2014/main" id="{49A9B240-F373-40B1-80DF-51B3715C28E6}"/>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28087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44"/>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3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pos="3840">
          <p15:clr>
            <a:srgbClr val="FBAE40"/>
          </p15:clr>
        </p15:guide>
        <p15:guide id="4" orient="horz" pos="890">
          <p15:clr>
            <a:srgbClr val="FBAE40"/>
          </p15:clr>
        </p15:guide>
        <p15:guide id="5" pos="6743">
          <p15:clr>
            <a:srgbClr val="FBAE40"/>
          </p15:clr>
        </p15:guide>
        <p15:guide id="6" orient="horz" pos="343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9_ Слайд Биг Пикчюр">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998079D4-3610-4D67-A849-FEC5C04D88EF}"/>
              </a:ext>
            </a:extLst>
          </p:cNvPr>
          <p:cNvGraphicFramePr>
            <a:graphicFrameLocks noChangeAspect="1"/>
          </p:cNvGraphicFramePr>
          <p:nvPr userDrawn="1">
            <p:custDataLst>
              <p:tags r:id="rId2"/>
            </p:custDataLst>
            <p:extLst>
              <p:ext uri="{D42A27DB-BD31-4B8C-83A1-F6EECF244321}">
                <p14:modId xmlns:p14="http://schemas.microsoft.com/office/powerpoint/2010/main" val="5024938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16" name="Слайд think-cell" r:id="rId4" imgW="360" imgH="360" progId="TCLayout.ActiveDocument.1">
                  <p:embed/>
                </p:oleObj>
              </mc:Choice>
              <mc:Fallback>
                <p:oleObj name="Слайд think-cell" r:id="rId4" imgW="360" imgH="360" progId="TCLayout.ActiveDocument.1">
                  <p:embed/>
                  <p:pic>
                    <p:nvPicPr>
                      <p:cNvPr id="3" name="Объект 2" hidden="1">
                        <a:extLst>
                          <a:ext uri="{FF2B5EF4-FFF2-40B4-BE49-F238E27FC236}">
                            <a16:creationId xmlns:a16="http://schemas.microsoft.com/office/drawing/2014/main" id="{998079D4-3610-4D67-A849-FEC5C04D88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681778" y="1043473"/>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grpSp>
        <p:nvGrpSpPr>
          <p:cNvPr id="26" name="!!Группа 143">
            <a:extLst>
              <a:ext uri="{FF2B5EF4-FFF2-40B4-BE49-F238E27FC236}">
                <a16:creationId xmlns:a16="http://schemas.microsoft.com/office/drawing/2014/main" id="{C8657E4E-770A-4BC4-9FEA-47BA27B6F039}"/>
              </a:ext>
            </a:extLst>
          </p:cNvPr>
          <p:cNvGrpSpPr/>
          <p:nvPr userDrawn="1"/>
        </p:nvGrpSpPr>
        <p:grpSpPr>
          <a:xfrm rot="18000000">
            <a:off x="6514426" y="1043473"/>
            <a:ext cx="5055634" cy="5049252"/>
            <a:chOff x="3388446" y="1049953"/>
            <a:chExt cx="5639336" cy="5632218"/>
          </a:xfrm>
        </p:grpSpPr>
        <p:sp>
          <p:nvSpPr>
            <p:cNvPr id="27" name="Дуга 26">
              <a:extLst>
                <a:ext uri="{FF2B5EF4-FFF2-40B4-BE49-F238E27FC236}">
                  <a16:creationId xmlns:a16="http://schemas.microsoft.com/office/drawing/2014/main" id="{E870BDAE-6F12-44D4-8F04-61E75F1293E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28FFCA4D-5838-4EEA-A913-4B1E8DD0F685}"/>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4" name="Дуга 43">
              <a:extLst>
                <a:ext uri="{FF2B5EF4-FFF2-40B4-BE49-F238E27FC236}">
                  <a16:creationId xmlns:a16="http://schemas.microsoft.com/office/drawing/2014/main" id="{8A6BC88C-A2DE-40AF-A990-C5886E06CC8B}"/>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5" name="Дуга 44">
              <a:extLst>
                <a:ext uri="{FF2B5EF4-FFF2-40B4-BE49-F238E27FC236}">
                  <a16:creationId xmlns:a16="http://schemas.microsoft.com/office/drawing/2014/main" id="{0BFABB36-292B-47A7-A5BD-00170FBFFF0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4" name="Заголовок 4">
            <a:extLst>
              <a:ext uri="{FF2B5EF4-FFF2-40B4-BE49-F238E27FC236}">
                <a16:creationId xmlns:a16="http://schemas.microsoft.com/office/drawing/2014/main" id="{73974A36-827A-4F09-A2F6-ECB2CB7F8E2D}"/>
              </a:ext>
            </a:extLst>
          </p:cNvPr>
          <p:cNvSpPr>
            <a:spLocks noGrp="1"/>
          </p:cNvSpPr>
          <p:nvPr>
            <p:ph type="title"/>
          </p:nvPr>
        </p:nvSpPr>
        <p:spPr>
          <a:xfrm>
            <a:off x="1104673" y="694467"/>
            <a:ext cx="9239799" cy="709135"/>
          </a:xfrm>
        </p:spPr>
        <p:txBody>
          <a:bodyPr vert="horz">
            <a:normAutofit/>
          </a:bodyPr>
          <a:lstStyle>
            <a:lvl1pPr>
              <a:defRPr sz="2400" b="0">
                <a:solidFill>
                  <a:srgbClr val="FF0000"/>
                </a:solidFill>
              </a:defRPr>
            </a:lvl1pPr>
          </a:lstStyle>
          <a:p>
            <a:r>
              <a:rPr lang="ru-RU" dirty="0"/>
              <a:t>Образец заголовка</a:t>
            </a:r>
          </a:p>
        </p:txBody>
      </p:sp>
      <p:sp>
        <p:nvSpPr>
          <p:cNvPr id="15" name="Текст 3">
            <a:extLst>
              <a:ext uri="{FF2B5EF4-FFF2-40B4-BE49-F238E27FC236}">
                <a16:creationId xmlns:a16="http://schemas.microsoft.com/office/drawing/2014/main" id="{3DE66336-FED5-4DE5-885B-49F39B76C89A}"/>
              </a:ext>
            </a:extLst>
          </p:cNvPr>
          <p:cNvSpPr>
            <a:spLocks noGrp="1"/>
          </p:cNvSpPr>
          <p:nvPr>
            <p:ph type="body" sz="half" idx="2" hasCustomPrompt="1"/>
          </p:nvPr>
        </p:nvSpPr>
        <p:spPr>
          <a:xfrm>
            <a:off x="1118129" y="1410484"/>
            <a:ext cx="9217025" cy="1082412"/>
          </a:xfrm>
          <a:prstGeom prst="rect">
            <a:avLst/>
          </a:prstGeom>
        </p:spPr>
        <p:txBody>
          <a:bodyPr>
            <a:sp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Tree>
    <p:extLst>
      <p:ext uri="{BB962C8B-B14F-4D97-AF65-F5344CB8AC3E}">
        <p14:creationId xmlns:p14="http://schemas.microsoft.com/office/powerpoint/2010/main" val="170589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28"/>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4_ Вопросы">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4F57742E-1041-486B-AAE7-A4AD1AAC97E8}"/>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7" name="!!Группа 143">
            <a:extLst>
              <a:ext uri="{FF2B5EF4-FFF2-40B4-BE49-F238E27FC236}">
                <a16:creationId xmlns:a16="http://schemas.microsoft.com/office/drawing/2014/main" id="{2BCB302C-F191-44A2-9E04-E2A1FA5EF10B}"/>
              </a:ext>
            </a:extLst>
          </p:cNvPr>
          <p:cNvGrpSpPr/>
          <p:nvPr userDrawn="1"/>
        </p:nvGrpSpPr>
        <p:grpSpPr>
          <a:xfrm rot="18000000">
            <a:off x="3605080" y="977682"/>
            <a:ext cx="5055634" cy="5049252"/>
            <a:chOff x="3388446" y="1049953"/>
            <a:chExt cx="5639336" cy="5632218"/>
          </a:xfrm>
        </p:grpSpPr>
        <p:sp>
          <p:nvSpPr>
            <p:cNvPr id="28" name="Дуга 27">
              <a:extLst>
                <a:ext uri="{FF2B5EF4-FFF2-40B4-BE49-F238E27FC236}">
                  <a16:creationId xmlns:a16="http://schemas.microsoft.com/office/drawing/2014/main" id="{DC6B9E1D-9249-4B4E-9325-EC99399A6EB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403A64A-059B-4CC7-B546-8D2C4ACDDC72}"/>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C236E20-0ED5-44B8-BE1A-47C359300141}"/>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EAF72A8-247B-45C4-9CE1-90A04866327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2" name="!!Группа 132">
            <a:extLst>
              <a:ext uri="{FF2B5EF4-FFF2-40B4-BE49-F238E27FC236}">
                <a16:creationId xmlns:a16="http://schemas.microsoft.com/office/drawing/2014/main" id="{FEFE6E57-78DC-418B-B981-33686EC719FF}"/>
              </a:ext>
            </a:extLst>
          </p:cNvPr>
          <p:cNvGrpSpPr/>
          <p:nvPr userDrawn="1"/>
        </p:nvGrpSpPr>
        <p:grpSpPr>
          <a:xfrm rot="6733798">
            <a:off x="3188315" y="561442"/>
            <a:ext cx="5889164" cy="5881732"/>
            <a:chOff x="3388446" y="1049953"/>
            <a:chExt cx="5639336" cy="5632218"/>
          </a:xfrm>
        </p:grpSpPr>
        <p:sp>
          <p:nvSpPr>
            <p:cNvPr id="33" name="Дуга 32">
              <a:extLst>
                <a:ext uri="{FF2B5EF4-FFF2-40B4-BE49-F238E27FC236}">
                  <a16:creationId xmlns:a16="http://schemas.microsoft.com/office/drawing/2014/main" id="{20582D97-1F6A-4AAA-BF19-6C10610666BE}"/>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03775630-C6AE-4F2B-A2CE-443B80D10EE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9A70A934-E6F4-48DA-A3B7-93B1BD22DFEF}"/>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0EF39174-9A00-4F4A-A265-40D67927FC2B}"/>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Прямоугольник 4">
            <a:extLst>
              <a:ext uri="{FF2B5EF4-FFF2-40B4-BE49-F238E27FC236}">
                <a16:creationId xmlns:a16="http://schemas.microsoft.com/office/drawing/2014/main" id="{7972C989-0095-4547-BD7F-2E4197E542D8}"/>
              </a:ext>
            </a:extLst>
          </p:cNvPr>
          <p:cNvSpPr/>
          <p:nvPr userDrawn="1"/>
        </p:nvSpPr>
        <p:spPr>
          <a:xfrm>
            <a:off x="3816105" y="806240"/>
            <a:ext cx="4691357" cy="989665"/>
          </a:xfrm>
          <a:prstGeom prst="rect">
            <a:avLst/>
          </a:prstGeom>
          <a:gradFill flip="none" rotWithShape="1">
            <a:gsLst>
              <a:gs pos="99000">
                <a:schemeClr val="bg1">
                  <a:alpha val="5000"/>
                </a:schemeClr>
              </a:gs>
              <a:gs pos="0">
                <a:schemeClr val="bg1">
                  <a:alpha val="12000"/>
                </a:schemeClr>
              </a:gs>
            </a:gsLst>
            <a:lin ang="2700000" scaled="1"/>
            <a:tileRect/>
          </a:grad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RU">
              <a:solidFill>
                <a:srgbClr val="FFFFFF"/>
              </a:solidFill>
            </a:endParaRPr>
          </a:p>
        </p:txBody>
      </p:sp>
      <p:grpSp>
        <p:nvGrpSpPr>
          <p:cNvPr id="37" name="!!Группа 6">
            <a:extLst>
              <a:ext uri="{FF2B5EF4-FFF2-40B4-BE49-F238E27FC236}">
                <a16:creationId xmlns:a16="http://schemas.microsoft.com/office/drawing/2014/main" id="{89C138B5-306A-4FCE-8D85-85979CDABD8B}"/>
              </a:ext>
            </a:extLst>
          </p:cNvPr>
          <p:cNvGrpSpPr/>
          <p:nvPr userDrawn="1"/>
        </p:nvGrpSpPr>
        <p:grpSpPr>
          <a:xfrm rot="8211261">
            <a:off x="3379871" y="749280"/>
            <a:ext cx="5506053" cy="5506056"/>
            <a:chOff x="3379871" y="1092180"/>
            <a:chExt cx="5506053" cy="5506056"/>
          </a:xfrm>
        </p:grpSpPr>
        <p:sp>
          <p:nvSpPr>
            <p:cNvPr id="38" name="Дуга 37">
              <a:extLst>
                <a:ext uri="{FF2B5EF4-FFF2-40B4-BE49-F238E27FC236}">
                  <a16:creationId xmlns:a16="http://schemas.microsoft.com/office/drawing/2014/main" id="{C749A795-A617-44A7-A1F1-6F3AB43B644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9" name="Дуга 38">
              <a:extLst>
                <a:ext uri="{FF2B5EF4-FFF2-40B4-BE49-F238E27FC236}">
                  <a16:creationId xmlns:a16="http://schemas.microsoft.com/office/drawing/2014/main" id="{578D4263-C5D7-4177-AC1E-54CC0567BE47}"/>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B0E6086B-3FB0-4792-84AC-B2EF683DFBAA}"/>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1189BB8-1214-40B7-996C-8270CB57B268}"/>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1042993" y="1029781"/>
            <a:ext cx="10237583"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600" dirty="0">
                <a:solidFill>
                  <a:schemeClr val="bg1"/>
                </a:solidFill>
                <a:latin typeface="+mj-lt"/>
              </a:rPr>
              <a:t>Задайте вопросы</a:t>
            </a:r>
            <a:endParaRPr lang="ru-RU" sz="2600" b="1" dirty="0">
              <a:solidFill>
                <a:schemeClr val="bg1"/>
              </a:solidFill>
              <a:latin typeface="+mj-lt"/>
            </a:endParaRPr>
          </a:p>
        </p:txBody>
      </p:sp>
      <p:sp>
        <p:nvSpPr>
          <p:cNvPr id="17" name="Овал 16">
            <a:extLst>
              <a:ext uri="{FF2B5EF4-FFF2-40B4-BE49-F238E27FC236}">
                <a16:creationId xmlns:a16="http://schemas.microsoft.com/office/drawing/2014/main" id="{941115F1-A04B-48F2-8BB3-12CD4AB950A3}"/>
              </a:ext>
            </a:extLst>
          </p:cNvPr>
          <p:cNvSpPr/>
          <p:nvPr userDrawn="1"/>
        </p:nvSpPr>
        <p:spPr>
          <a:xfrm rot="13500000">
            <a:off x="1217977" y="2749161"/>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8" name="Овал 17">
            <a:extLst>
              <a:ext uri="{FF2B5EF4-FFF2-40B4-BE49-F238E27FC236}">
                <a16:creationId xmlns:a16="http://schemas.microsoft.com/office/drawing/2014/main" id="{66B5C2C9-6C41-45F7-B04C-92EF9AA988E6}"/>
              </a:ext>
            </a:extLst>
          </p:cNvPr>
          <p:cNvSpPr/>
          <p:nvPr userDrawn="1"/>
        </p:nvSpPr>
        <p:spPr>
          <a:xfrm rot="13500000">
            <a:off x="1361268" y="2893176"/>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9" name="TextBox 18">
            <a:extLst>
              <a:ext uri="{FF2B5EF4-FFF2-40B4-BE49-F238E27FC236}">
                <a16:creationId xmlns:a16="http://schemas.microsoft.com/office/drawing/2014/main" id="{4676B6E8-660D-40BA-BE2F-35F8FDE547B5}"/>
              </a:ext>
            </a:extLst>
          </p:cNvPr>
          <p:cNvSpPr txBox="1"/>
          <p:nvPr userDrawn="1"/>
        </p:nvSpPr>
        <p:spPr>
          <a:xfrm rot="19800000">
            <a:off x="1403491" y="3050432"/>
            <a:ext cx="939400" cy="707886"/>
          </a:xfrm>
          <a:prstGeom prst="rect">
            <a:avLst/>
          </a:prstGeom>
          <a:noFill/>
        </p:spPr>
        <p:txBody>
          <a:bodyPr wrap="square" rtlCol="0">
            <a:spAutoFit/>
          </a:bodyPr>
          <a:lstStyle/>
          <a:p>
            <a:pPr marL="0" algn="ctr" defTabSz="914400" rtl="0" eaLnBrk="1" latinLnBrk="0" hangingPunct="1"/>
            <a:r>
              <a:rPr lang="ru-RU" sz="4000" b="1" kern="1200" dirty="0">
                <a:solidFill>
                  <a:srgbClr val="FF0000"/>
                </a:solidFill>
                <a:latin typeface="Bahnschrift SemiLight" panose="020B0502040204020203" pitchFamily="34" charset="0"/>
                <a:ea typeface="+mn-ea"/>
                <a:cs typeface="+mn-cs"/>
              </a:rPr>
              <a:t>?</a:t>
            </a:r>
          </a:p>
        </p:txBody>
      </p:sp>
      <p:sp>
        <p:nvSpPr>
          <p:cNvPr id="43" name="Овал 42">
            <a:extLst>
              <a:ext uri="{FF2B5EF4-FFF2-40B4-BE49-F238E27FC236}">
                <a16:creationId xmlns:a16="http://schemas.microsoft.com/office/drawing/2014/main" id="{CB20E460-001D-4DC6-BC77-7AD18BF47527}"/>
              </a:ext>
            </a:extLst>
          </p:cNvPr>
          <p:cNvSpPr/>
          <p:nvPr userDrawn="1"/>
        </p:nvSpPr>
        <p:spPr>
          <a:xfrm rot="13500000">
            <a:off x="4692743" y="2410794"/>
            <a:ext cx="1987159" cy="1987159"/>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4" name="Овал 43">
            <a:extLst>
              <a:ext uri="{FF2B5EF4-FFF2-40B4-BE49-F238E27FC236}">
                <a16:creationId xmlns:a16="http://schemas.microsoft.com/office/drawing/2014/main" id="{AA52ED53-3AD3-465D-A5DB-3AD5A08175DE}"/>
              </a:ext>
            </a:extLst>
          </p:cNvPr>
          <p:cNvSpPr/>
          <p:nvPr userDrawn="1"/>
        </p:nvSpPr>
        <p:spPr>
          <a:xfrm rot="13500000">
            <a:off x="4910032" y="2629180"/>
            <a:ext cx="1552580" cy="1550386"/>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5" name="TextBox 44">
            <a:extLst>
              <a:ext uri="{FF2B5EF4-FFF2-40B4-BE49-F238E27FC236}">
                <a16:creationId xmlns:a16="http://schemas.microsoft.com/office/drawing/2014/main" id="{33261C87-8842-4310-9FE9-C398E860579E}"/>
              </a:ext>
            </a:extLst>
          </p:cNvPr>
          <p:cNvSpPr txBox="1"/>
          <p:nvPr userDrawn="1"/>
        </p:nvSpPr>
        <p:spPr>
          <a:xfrm rot="900000">
            <a:off x="4974060" y="2804211"/>
            <a:ext cx="1424524" cy="1200329"/>
          </a:xfrm>
          <a:prstGeom prst="rect">
            <a:avLst/>
          </a:prstGeom>
          <a:noFill/>
        </p:spPr>
        <p:txBody>
          <a:bodyPr wrap="square" rtlCol="0">
            <a:spAutoFit/>
          </a:bodyPr>
          <a:lstStyle/>
          <a:p>
            <a:pPr marL="0" algn="ctr" defTabSz="914400" rtl="0" eaLnBrk="1" latinLnBrk="0" hangingPunct="1"/>
            <a:r>
              <a:rPr lang="ru-RU" sz="7200" b="1" kern="1200" dirty="0">
                <a:solidFill>
                  <a:srgbClr val="FF0000"/>
                </a:solidFill>
                <a:latin typeface="Bahnschrift SemiLight" panose="020B0502040204020203" pitchFamily="34" charset="0"/>
                <a:ea typeface="+mn-ea"/>
                <a:cs typeface="+mn-cs"/>
              </a:rPr>
              <a:t>?</a:t>
            </a:r>
          </a:p>
        </p:txBody>
      </p:sp>
      <p:grpSp>
        <p:nvGrpSpPr>
          <p:cNvPr id="3" name="Группа 2">
            <a:extLst>
              <a:ext uri="{FF2B5EF4-FFF2-40B4-BE49-F238E27FC236}">
                <a16:creationId xmlns:a16="http://schemas.microsoft.com/office/drawing/2014/main" id="{8E288E15-638D-4A28-9A1E-DDD64D18B94E}"/>
              </a:ext>
            </a:extLst>
          </p:cNvPr>
          <p:cNvGrpSpPr/>
          <p:nvPr userDrawn="1"/>
        </p:nvGrpSpPr>
        <p:grpSpPr>
          <a:xfrm>
            <a:off x="9217498" y="2260137"/>
            <a:ext cx="814842" cy="814842"/>
            <a:chOff x="7544329" y="2749159"/>
            <a:chExt cx="1310428" cy="1310428"/>
          </a:xfrm>
        </p:grpSpPr>
        <p:sp>
          <p:nvSpPr>
            <p:cNvPr id="46" name="Овал 45">
              <a:extLst>
                <a:ext uri="{FF2B5EF4-FFF2-40B4-BE49-F238E27FC236}">
                  <a16:creationId xmlns:a16="http://schemas.microsoft.com/office/drawing/2014/main" id="{11F98C3D-AB4F-4C60-B292-3989EB30B4AA}"/>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7" name="Овал 46">
              <a:extLst>
                <a:ext uri="{FF2B5EF4-FFF2-40B4-BE49-F238E27FC236}">
                  <a16:creationId xmlns:a16="http://schemas.microsoft.com/office/drawing/2014/main" id="{0705CF2F-85BC-4757-A195-D4455625CAF5}"/>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8" name="TextBox 47">
              <a:extLst>
                <a:ext uri="{FF2B5EF4-FFF2-40B4-BE49-F238E27FC236}">
                  <a16:creationId xmlns:a16="http://schemas.microsoft.com/office/drawing/2014/main" id="{FDB0CC1F-48D9-4E4B-BB4C-E31E68279482}"/>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grpSp>
        <p:nvGrpSpPr>
          <p:cNvPr id="4" name="Группа 3">
            <a:extLst>
              <a:ext uri="{FF2B5EF4-FFF2-40B4-BE49-F238E27FC236}">
                <a16:creationId xmlns:a16="http://schemas.microsoft.com/office/drawing/2014/main" id="{DFD8A8B2-44A4-4892-AAA6-41D8488A2DC2}"/>
              </a:ext>
            </a:extLst>
          </p:cNvPr>
          <p:cNvGrpSpPr/>
          <p:nvPr userDrawn="1"/>
        </p:nvGrpSpPr>
        <p:grpSpPr>
          <a:xfrm>
            <a:off x="7206740" y="4061640"/>
            <a:ext cx="1985604" cy="1985604"/>
            <a:chOff x="7544328" y="4399228"/>
            <a:chExt cx="1310428" cy="1310428"/>
          </a:xfrm>
        </p:grpSpPr>
        <p:sp>
          <p:nvSpPr>
            <p:cNvPr id="49" name="Овал 48">
              <a:extLst>
                <a:ext uri="{FF2B5EF4-FFF2-40B4-BE49-F238E27FC236}">
                  <a16:creationId xmlns:a16="http://schemas.microsoft.com/office/drawing/2014/main" id="{CCA05BD6-F351-443F-9BF7-E72290ECEE2F}"/>
                </a:ext>
              </a:extLst>
            </p:cNvPr>
            <p:cNvSpPr/>
            <p:nvPr userDrawn="1"/>
          </p:nvSpPr>
          <p:spPr>
            <a:xfrm rot="13500000">
              <a:off x="7544328" y="4399228"/>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0" name="Овал 49">
              <a:extLst>
                <a:ext uri="{FF2B5EF4-FFF2-40B4-BE49-F238E27FC236}">
                  <a16:creationId xmlns:a16="http://schemas.microsoft.com/office/drawing/2014/main" id="{A21C5766-5989-411B-8117-AC4C9F0405C1}"/>
                </a:ext>
              </a:extLst>
            </p:cNvPr>
            <p:cNvSpPr/>
            <p:nvPr userDrawn="1"/>
          </p:nvSpPr>
          <p:spPr>
            <a:xfrm rot="13500000">
              <a:off x="7687619" y="4543243"/>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1" name="TextBox 50">
              <a:extLst>
                <a:ext uri="{FF2B5EF4-FFF2-40B4-BE49-F238E27FC236}">
                  <a16:creationId xmlns:a16="http://schemas.microsoft.com/office/drawing/2014/main" id="{B54B8EF6-8F3F-463F-9308-726EF14776B0}"/>
                </a:ext>
              </a:extLst>
            </p:cNvPr>
            <p:cNvSpPr txBox="1"/>
            <p:nvPr userDrawn="1"/>
          </p:nvSpPr>
          <p:spPr>
            <a:xfrm rot="20700000">
              <a:off x="7729842" y="4577106"/>
              <a:ext cx="939400" cy="954672"/>
            </a:xfrm>
            <a:prstGeom prst="rect">
              <a:avLst/>
            </a:prstGeom>
            <a:noFill/>
          </p:spPr>
          <p:txBody>
            <a:bodyPr wrap="square" rtlCol="0">
              <a:spAutoFit/>
            </a:bodyPr>
            <a:lstStyle/>
            <a:p>
              <a:pPr algn="ctr"/>
              <a:r>
                <a:rPr lang="ru-RU" sz="8800" b="1" dirty="0">
                  <a:solidFill>
                    <a:srgbClr val="FF0000"/>
                  </a:solidFill>
                  <a:latin typeface="Bahnschrift SemiLight" panose="020B0502040204020203" pitchFamily="34" charset="0"/>
                </a:rPr>
                <a:t>?</a:t>
              </a:r>
            </a:p>
          </p:txBody>
        </p:sp>
      </p:grpSp>
      <p:grpSp>
        <p:nvGrpSpPr>
          <p:cNvPr id="53" name="Группа 52">
            <a:extLst>
              <a:ext uri="{FF2B5EF4-FFF2-40B4-BE49-F238E27FC236}">
                <a16:creationId xmlns:a16="http://schemas.microsoft.com/office/drawing/2014/main" id="{AF411167-F383-44FD-B33C-173BAAAE4C83}"/>
              </a:ext>
            </a:extLst>
          </p:cNvPr>
          <p:cNvGrpSpPr/>
          <p:nvPr userDrawn="1"/>
        </p:nvGrpSpPr>
        <p:grpSpPr>
          <a:xfrm>
            <a:off x="2799804" y="5054442"/>
            <a:ext cx="814842" cy="814842"/>
            <a:chOff x="7544329" y="2749159"/>
            <a:chExt cx="1310428" cy="1310428"/>
          </a:xfrm>
        </p:grpSpPr>
        <p:sp>
          <p:nvSpPr>
            <p:cNvPr id="54" name="Овал 53">
              <a:extLst>
                <a:ext uri="{FF2B5EF4-FFF2-40B4-BE49-F238E27FC236}">
                  <a16:creationId xmlns:a16="http://schemas.microsoft.com/office/drawing/2014/main" id="{741C1C9F-59F2-466F-B40D-9D1244C6FD48}"/>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5" name="Овал 54">
              <a:extLst>
                <a:ext uri="{FF2B5EF4-FFF2-40B4-BE49-F238E27FC236}">
                  <a16:creationId xmlns:a16="http://schemas.microsoft.com/office/drawing/2014/main" id="{088443DD-22DA-417D-B038-B545B3A2B9A2}"/>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6" name="TextBox 55">
              <a:extLst>
                <a:ext uri="{FF2B5EF4-FFF2-40B4-BE49-F238E27FC236}">
                  <a16:creationId xmlns:a16="http://schemas.microsoft.com/office/drawing/2014/main" id="{481150FE-3F5A-4703-9C23-E3219A8120E0}"/>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sp>
        <p:nvSpPr>
          <p:cNvPr id="57" name="Номер слайда 5">
            <a:extLst>
              <a:ext uri="{FF2B5EF4-FFF2-40B4-BE49-F238E27FC236}">
                <a16:creationId xmlns:a16="http://schemas.microsoft.com/office/drawing/2014/main" id="{5C679E54-B880-49B4-B0C9-FBF359EAEE4F}"/>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extLst>
      <p:ext uri="{BB962C8B-B14F-4D97-AF65-F5344CB8AC3E}">
        <p14:creationId xmlns:p14="http://schemas.microsoft.com/office/powerpoint/2010/main" val="6282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 Слайд Биг Пикчюр">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998079D4-3610-4D67-A849-FEC5C04D88EF}"/>
              </a:ext>
            </a:extLst>
          </p:cNvPr>
          <p:cNvGraphicFramePr>
            <a:graphicFrameLocks noChangeAspect="1"/>
          </p:cNvGraphicFramePr>
          <p:nvPr userDrawn="1">
            <p:custDataLst>
              <p:tags r:id="rId2"/>
            </p:custDataLst>
            <p:extLst>
              <p:ext uri="{D42A27DB-BD31-4B8C-83A1-F6EECF244321}">
                <p14:modId xmlns:p14="http://schemas.microsoft.com/office/powerpoint/2010/main" val="3382734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6"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8" name="!!Группа 143">
            <a:extLst>
              <a:ext uri="{FF2B5EF4-FFF2-40B4-BE49-F238E27FC236}">
                <a16:creationId xmlns:a16="http://schemas.microsoft.com/office/drawing/2014/main" id="{993DAD34-B892-4BB9-A537-CE2ED0648159}"/>
              </a:ext>
            </a:extLst>
          </p:cNvPr>
          <p:cNvGrpSpPr/>
          <p:nvPr userDrawn="1"/>
        </p:nvGrpSpPr>
        <p:grpSpPr>
          <a:xfrm rot="18000000">
            <a:off x="681778" y="1043473"/>
            <a:ext cx="5055634" cy="5049252"/>
            <a:chOff x="3388446" y="1049953"/>
            <a:chExt cx="5639336" cy="5632218"/>
          </a:xfrm>
        </p:grpSpPr>
        <p:sp>
          <p:nvSpPr>
            <p:cNvPr id="29" name="Дуга 28">
              <a:extLst>
                <a:ext uri="{FF2B5EF4-FFF2-40B4-BE49-F238E27FC236}">
                  <a16:creationId xmlns:a16="http://schemas.microsoft.com/office/drawing/2014/main" id="{B169B6AF-EB03-4849-9B97-5D7BAEEFD2D8}"/>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939D85C9-3C44-43CD-9323-71563ABEF13F}"/>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BBAA9E3-0F93-440E-B686-D283C2C328E3}"/>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2" name="Дуга 31">
              <a:extLst>
                <a:ext uri="{FF2B5EF4-FFF2-40B4-BE49-F238E27FC236}">
                  <a16:creationId xmlns:a16="http://schemas.microsoft.com/office/drawing/2014/main" id="{4BCFF436-A715-4313-9A53-17BF3FA38FBB}"/>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grpSp>
        <p:nvGrpSpPr>
          <p:cNvPr id="26" name="!!Группа 143">
            <a:extLst>
              <a:ext uri="{FF2B5EF4-FFF2-40B4-BE49-F238E27FC236}">
                <a16:creationId xmlns:a16="http://schemas.microsoft.com/office/drawing/2014/main" id="{C8657E4E-770A-4BC4-9FEA-47BA27B6F039}"/>
              </a:ext>
            </a:extLst>
          </p:cNvPr>
          <p:cNvGrpSpPr/>
          <p:nvPr userDrawn="1"/>
        </p:nvGrpSpPr>
        <p:grpSpPr>
          <a:xfrm rot="18000000">
            <a:off x="6514426" y="1043473"/>
            <a:ext cx="5055634" cy="5049252"/>
            <a:chOff x="3388446" y="1049953"/>
            <a:chExt cx="5639336" cy="5632218"/>
          </a:xfrm>
        </p:grpSpPr>
        <p:sp>
          <p:nvSpPr>
            <p:cNvPr id="27" name="Дуга 26">
              <a:extLst>
                <a:ext uri="{FF2B5EF4-FFF2-40B4-BE49-F238E27FC236}">
                  <a16:creationId xmlns:a16="http://schemas.microsoft.com/office/drawing/2014/main" id="{E870BDAE-6F12-44D4-8F04-61E75F1293E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28FFCA4D-5838-4EEA-A913-4B1E8DD0F685}"/>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4" name="Дуга 43">
              <a:extLst>
                <a:ext uri="{FF2B5EF4-FFF2-40B4-BE49-F238E27FC236}">
                  <a16:creationId xmlns:a16="http://schemas.microsoft.com/office/drawing/2014/main" id="{8A6BC88C-A2DE-40AF-A990-C5886E06CC8B}"/>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5" name="Дуга 44">
              <a:extLst>
                <a:ext uri="{FF2B5EF4-FFF2-40B4-BE49-F238E27FC236}">
                  <a16:creationId xmlns:a16="http://schemas.microsoft.com/office/drawing/2014/main" id="{0BFABB36-292B-47A7-A5BD-00170FBFFF0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4" name="Заголовок 4">
            <a:extLst>
              <a:ext uri="{FF2B5EF4-FFF2-40B4-BE49-F238E27FC236}">
                <a16:creationId xmlns:a16="http://schemas.microsoft.com/office/drawing/2014/main" id="{73974A36-827A-4F09-A2F6-ECB2CB7F8E2D}"/>
              </a:ext>
            </a:extLst>
          </p:cNvPr>
          <p:cNvSpPr>
            <a:spLocks noGrp="1"/>
          </p:cNvSpPr>
          <p:nvPr>
            <p:ph type="title"/>
          </p:nvPr>
        </p:nvSpPr>
        <p:spPr>
          <a:xfrm>
            <a:off x="1104673" y="694467"/>
            <a:ext cx="9239799" cy="709135"/>
          </a:xfrm>
        </p:spPr>
        <p:txBody>
          <a:bodyPr vert="horz">
            <a:normAutofit/>
          </a:bodyPr>
          <a:lstStyle>
            <a:lvl1pPr>
              <a:defRPr sz="2400" b="0">
                <a:solidFill>
                  <a:srgbClr val="FF0000"/>
                </a:solidFill>
              </a:defRPr>
            </a:lvl1pPr>
          </a:lstStyle>
          <a:p>
            <a:r>
              <a:rPr lang="ru-RU" dirty="0"/>
              <a:t>Образец заголовка</a:t>
            </a:r>
          </a:p>
        </p:txBody>
      </p:sp>
      <p:sp>
        <p:nvSpPr>
          <p:cNvPr id="15" name="Текст 3">
            <a:extLst>
              <a:ext uri="{FF2B5EF4-FFF2-40B4-BE49-F238E27FC236}">
                <a16:creationId xmlns:a16="http://schemas.microsoft.com/office/drawing/2014/main" id="{3DE66336-FED5-4DE5-885B-49F39B76C89A}"/>
              </a:ext>
            </a:extLst>
          </p:cNvPr>
          <p:cNvSpPr>
            <a:spLocks noGrp="1"/>
          </p:cNvSpPr>
          <p:nvPr>
            <p:ph type="body" sz="half" idx="2" hasCustomPrompt="1"/>
          </p:nvPr>
        </p:nvSpPr>
        <p:spPr>
          <a:xfrm>
            <a:off x="1118129" y="1410484"/>
            <a:ext cx="9217025" cy="1082412"/>
          </a:xfrm>
          <a:prstGeom prst="rect">
            <a:avLst/>
          </a:prstGeom>
        </p:spPr>
        <p:txBody>
          <a:bodyPr>
            <a:sp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Tree>
    <p:extLst>
      <p:ext uri="{BB962C8B-B14F-4D97-AF65-F5344CB8AC3E}">
        <p14:creationId xmlns:p14="http://schemas.microsoft.com/office/powerpoint/2010/main" val="364937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28"/>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 Слайд_Акцент">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C233F12-D3E4-4FB3-ABBF-BF4F413836EC}"/>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22" name="Прямоугольник 21">
            <a:extLst>
              <a:ext uri="{FF2B5EF4-FFF2-40B4-BE49-F238E27FC236}">
                <a16:creationId xmlns:a16="http://schemas.microsoft.com/office/drawing/2014/main" id="{E292A7CF-FB40-4F05-AF26-160CA20882E2}"/>
              </a:ext>
            </a:extLst>
          </p:cNvPr>
          <p:cNvSpPr/>
          <p:nvPr userDrawn="1"/>
        </p:nvSpPr>
        <p:spPr>
          <a:xfrm>
            <a:off x="2020303" y="1412875"/>
            <a:ext cx="8151394" cy="4104260"/>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2" name="!!Группа 143">
            <a:extLst>
              <a:ext uri="{FF2B5EF4-FFF2-40B4-BE49-F238E27FC236}">
                <a16:creationId xmlns:a16="http://schemas.microsoft.com/office/drawing/2014/main" id="{C8232BB5-5422-4A85-A40C-FB90F55CB857}"/>
              </a:ext>
            </a:extLst>
          </p:cNvPr>
          <p:cNvGrpSpPr/>
          <p:nvPr userDrawn="1"/>
        </p:nvGrpSpPr>
        <p:grpSpPr>
          <a:xfrm rot="18000000">
            <a:off x="3605080" y="977682"/>
            <a:ext cx="5055634" cy="5049252"/>
            <a:chOff x="3388446" y="1049953"/>
            <a:chExt cx="5639336" cy="5632218"/>
          </a:xfrm>
        </p:grpSpPr>
        <p:sp>
          <p:nvSpPr>
            <p:cNvPr id="16" name="Дуга 15">
              <a:extLst>
                <a:ext uri="{FF2B5EF4-FFF2-40B4-BE49-F238E27FC236}">
                  <a16:creationId xmlns:a16="http://schemas.microsoft.com/office/drawing/2014/main" id="{CE888B14-2928-40CF-8FFD-6DAE073BD0F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7" name="Дуга 16">
              <a:extLst>
                <a:ext uri="{FF2B5EF4-FFF2-40B4-BE49-F238E27FC236}">
                  <a16:creationId xmlns:a16="http://schemas.microsoft.com/office/drawing/2014/main" id="{1FB2743F-65CA-464E-B990-9F5CE957AD97}"/>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8" name="Дуга 17">
              <a:extLst>
                <a:ext uri="{FF2B5EF4-FFF2-40B4-BE49-F238E27FC236}">
                  <a16:creationId xmlns:a16="http://schemas.microsoft.com/office/drawing/2014/main" id="{1B061157-F839-4015-A7F8-248B086CAEC0}"/>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E98CB090-7935-4E70-85D9-BCF83982FDFA}"/>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25" name="Номер слайда 5">
            <a:extLst>
              <a:ext uri="{FF2B5EF4-FFF2-40B4-BE49-F238E27FC236}">
                <a16:creationId xmlns:a16="http://schemas.microsoft.com/office/drawing/2014/main" id="{FDD64EA9-B77F-4D4A-880E-03F1239D69A4}"/>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pic>
        <p:nvPicPr>
          <p:cNvPr id="11" name="Рисунок 10">
            <a:extLst>
              <a:ext uri="{FF2B5EF4-FFF2-40B4-BE49-F238E27FC236}">
                <a16:creationId xmlns:a16="http://schemas.microsoft.com/office/drawing/2014/main" id="{2A217890-0A50-43A2-8093-4AD549E2EF9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67933" y="1168654"/>
            <a:ext cx="1791763" cy="748178"/>
          </a:xfrm>
          <a:prstGeom prst="rect">
            <a:avLst/>
          </a:prstGeom>
        </p:spPr>
      </p:pic>
    </p:spTree>
    <p:extLst>
      <p:ext uri="{BB962C8B-B14F-4D97-AF65-F5344CB8AC3E}">
        <p14:creationId xmlns:p14="http://schemas.microsoft.com/office/powerpoint/2010/main" val="40252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orient="horz" pos="890">
          <p15:clr>
            <a:srgbClr val="FBAE40"/>
          </p15:clr>
        </p15:guide>
        <p15:guide id="4" orient="horz" pos="3430">
          <p15:clr>
            <a:srgbClr val="FBAE40"/>
          </p15:clr>
        </p15:guide>
        <p15:guide id="5" pos="67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 Слайд с текстом">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E5BEE89D-9256-4419-9C8E-B25D29DB2205}"/>
              </a:ext>
            </a:extLst>
          </p:cNvPr>
          <p:cNvGraphicFramePr>
            <a:graphicFrameLocks noChangeAspect="1"/>
          </p:cNvGraphicFramePr>
          <p:nvPr userDrawn="1">
            <p:custDataLst>
              <p:tags r:id="rId2"/>
            </p:custDataLst>
            <p:extLst>
              <p:ext uri="{D42A27DB-BD31-4B8C-83A1-F6EECF244321}">
                <p14:modId xmlns:p14="http://schemas.microsoft.com/office/powerpoint/2010/main" val="3102800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30"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Прямоугольник 31">
            <a:extLst>
              <a:ext uri="{FF2B5EF4-FFF2-40B4-BE49-F238E27FC236}">
                <a16:creationId xmlns:a16="http://schemas.microsoft.com/office/drawing/2014/main" id="{EB4A8E11-794D-4567-9461-9439F6F8EEB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1E57207D-8D61-4BDA-BF82-B305F18B74B1}"/>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34" name="!!Группа 143">
            <a:extLst>
              <a:ext uri="{FF2B5EF4-FFF2-40B4-BE49-F238E27FC236}">
                <a16:creationId xmlns:a16="http://schemas.microsoft.com/office/drawing/2014/main" id="{56B79C05-F285-4F9E-85EC-39606C7F6BB1}"/>
              </a:ext>
            </a:extLst>
          </p:cNvPr>
          <p:cNvGrpSpPr/>
          <p:nvPr userDrawn="1"/>
        </p:nvGrpSpPr>
        <p:grpSpPr>
          <a:xfrm rot="18000000">
            <a:off x="3605080" y="977682"/>
            <a:ext cx="5055634" cy="5049252"/>
            <a:chOff x="3388446" y="1049953"/>
            <a:chExt cx="5639336" cy="5632218"/>
          </a:xfrm>
        </p:grpSpPr>
        <p:sp>
          <p:nvSpPr>
            <p:cNvPr id="35" name="Дуга 34">
              <a:extLst>
                <a:ext uri="{FF2B5EF4-FFF2-40B4-BE49-F238E27FC236}">
                  <a16:creationId xmlns:a16="http://schemas.microsoft.com/office/drawing/2014/main" id="{0859FC92-0EA1-4DE6-862B-B252AE1B1BA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B7CE3830-4088-4289-87CF-63326C393A5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493823EE-3E1D-4E5C-B0CD-5C0AC3EE6E7D}"/>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8" name="Дуга 37">
              <a:extLst>
                <a:ext uri="{FF2B5EF4-FFF2-40B4-BE49-F238E27FC236}">
                  <a16:creationId xmlns:a16="http://schemas.microsoft.com/office/drawing/2014/main" id="{B5864F67-741D-40B1-A7B6-9D874C5B80ED}"/>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9" name="!!Группа 132">
            <a:extLst>
              <a:ext uri="{FF2B5EF4-FFF2-40B4-BE49-F238E27FC236}">
                <a16:creationId xmlns:a16="http://schemas.microsoft.com/office/drawing/2014/main" id="{0F31C195-CC44-4D06-8A4F-D2BA867AAFA0}"/>
              </a:ext>
            </a:extLst>
          </p:cNvPr>
          <p:cNvGrpSpPr/>
          <p:nvPr userDrawn="1"/>
        </p:nvGrpSpPr>
        <p:grpSpPr>
          <a:xfrm rot="6733798">
            <a:off x="3188315" y="561442"/>
            <a:ext cx="5889164" cy="5881732"/>
            <a:chOff x="3388446" y="1049953"/>
            <a:chExt cx="5639336" cy="5632218"/>
          </a:xfrm>
        </p:grpSpPr>
        <p:sp>
          <p:nvSpPr>
            <p:cNvPr id="40" name="Дуга 39">
              <a:extLst>
                <a:ext uri="{FF2B5EF4-FFF2-40B4-BE49-F238E27FC236}">
                  <a16:creationId xmlns:a16="http://schemas.microsoft.com/office/drawing/2014/main" id="{24E49D9C-F3A5-4D96-BAE6-9F9465370903}"/>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9976FBE3-AC45-4434-929C-7400D242ED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7F4E7CA6-D686-4C2F-855F-821E85B19DC2}"/>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C9E02E12-414B-4D8B-88AA-826D97B5D1A5}"/>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44" name="!!Группа 6">
            <a:extLst>
              <a:ext uri="{FF2B5EF4-FFF2-40B4-BE49-F238E27FC236}">
                <a16:creationId xmlns:a16="http://schemas.microsoft.com/office/drawing/2014/main" id="{A836F7A4-7CFE-4705-8136-37F48BD00B5E}"/>
              </a:ext>
            </a:extLst>
          </p:cNvPr>
          <p:cNvGrpSpPr/>
          <p:nvPr userDrawn="1"/>
        </p:nvGrpSpPr>
        <p:grpSpPr>
          <a:xfrm rot="8211261">
            <a:off x="3379871" y="749280"/>
            <a:ext cx="5506053" cy="5506056"/>
            <a:chOff x="3379871" y="1092180"/>
            <a:chExt cx="5506053" cy="5506056"/>
          </a:xfrm>
        </p:grpSpPr>
        <p:sp>
          <p:nvSpPr>
            <p:cNvPr id="45" name="Дуга 44">
              <a:extLst>
                <a:ext uri="{FF2B5EF4-FFF2-40B4-BE49-F238E27FC236}">
                  <a16:creationId xmlns:a16="http://schemas.microsoft.com/office/drawing/2014/main" id="{A65C33F2-8753-4E4E-91DF-E5C793A78C11}"/>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6" name="Дуга 45">
              <a:extLst>
                <a:ext uri="{FF2B5EF4-FFF2-40B4-BE49-F238E27FC236}">
                  <a16:creationId xmlns:a16="http://schemas.microsoft.com/office/drawing/2014/main" id="{6FB425D7-4C31-4720-9F18-F01E4CF980D0}"/>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7" name="Дуга 46">
              <a:extLst>
                <a:ext uri="{FF2B5EF4-FFF2-40B4-BE49-F238E27FC236}">
                  <a16:creationId xmlns:a16="http://schemas.microsoft.com/office/drawing/2014/main" id="{7252CE49-C1D3-4CE1-B118-0A88F18D22F7}"/>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8" name="Дуга 47">
              <a:extLst>
                <a:ext uri="{FF2B5EF4-FFF2-40B4-BE49-F238E27FC236}">
                  <a16:creationId xmlns:a16="http://schemas.microsoft.com/office/drawing/2014/main" id="{BA9BB196-8528-4549-897B-5B11F24BCF05}"/>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0" name="Подзаголовок 2">
            <a:extLst>
              <a:ext uri="{FF2B5EF4-FFF2-40B4-BE49-F238E27FC236}">
                <a16:creationId xmlns:a16="http://schemas.microsoft.com/office/drawing/2014/main" id="{4218A970-B406-4E8C-AE87-79D6350A23CC}"/>
              </a:ext>
            </a:extLst>
          </p:cNvPr>
          <p:cNvSpPr txBox="1">
            <a:spLocks/>
          </p:cNvSpPr>
          <p:nvPr userDrawn="1"/>
        </p:nvSpPr>
        <p:spPr>
          <a:xfrm>
            <a:off x="1487488" y="1484784"/>
            <a:ext cx="9287626" cy="625785"/>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Arial" charset="0"/>
              <a:buNone/>
              <a:defRPr/>
            </a:pPr>
            <a:endParaRPr lang="ru-RU" sz="2600" b="1" dirty="0">
              <a:solidFill>
                <a:srgbClr val="C00000"/>
              </a:solidFill>
              <a:latin typeface="+mj-lt"/>
            </a:endParaRPr>
          </a:p>
        </p:txBody>
      </p:sp>
      <p:sp>
        <p:nvSpPr>
          <p:cNvPr id="7" name="Текст 3"/>
          <p:cNvSpPr>
            <a:spLocks noGrp="1"/>
          </p:cNvSpPr>
          <p:nvPr>
            <p:ph type="body" sz="half" idx="2" hasCustomPrompt="1"/>
          </p:nvPr>
        </p:nvSpPr>
        <p:spPr>
          <a:xfrm>
            <a:off x="1487488" y="2132856"/>
            <a:ext cx="9217025" cy="1082412"/>
          </a:xfrm>
          <a:prstGeom prst="rect">
            <a:avLst/>
          </a:prstGeom>
        </p:spPr>
        <p:txBody>
          <a:bodyPr>
            <a:spAutoFit/>
          </a:bodyPr>
          <a:lstStyle>
            <a:lvl1pPr marL="0" indent="0">
              <a:lnSpc>
                <a:spcPct val="140000"/>
              </a:lnSpc>
              <a:spcBef>
                <a:spcPts val="0"/>
              </a:spcBef>
              <a:spcAft>
                <a:spcPts val="1200"/>
              </a:spcAft>
              <a:buNone/>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a:t>Основной текст располагается здесь. </a:t>
            </a:r>
            <a:br>
              <a:rPr lang="ru-RU" dirty="0"/>
            </a:br>
            <a:r>
              <a:rPr lang="ru-RU" dirty="0"/>
              <a:t>Шрифт </a:t>
            </a:r>
            <a:r>
              <a:rPr lang="en-US" dirty="0"/>
              <a:t>Tahoma</a:t>
            </a:r>
            <a:r>
              <a:rPr lang="ru-RU" dirty="0"/>
              <a:t>, рекомендуемый кегль 16 </a:t>
            </a:r>
            <a:r>
              <a:rPr lang="ru-RU" dirty="0" err="1"/>
              <a:t>пт</a:t>
            </a:r>
            <a:r>
              <a:rPr lang="ru-RU" dirty="0"/>
              <a:t>, </a:t>
            </a:r>
            <a:br>
              <a:rPr lang="ru-RU" dirty="0"/>
            </a:br>
            <a:r>
              <a:rPr lang="ru-RU" dirty="0"/>
              <a:t>рекомендуемый междустрочный интервал 1,4 строки. </a:t>
            </a:r>
          </a:p>
        </p:txBody>
      </p:sp>
      <p:sp>
        <p:nvSpPr>
          <p:cNvPr id="51" name="Номер слайда 5">
            <a:extLst>
              <a:ext uri="{FF2B5EF4-FFF2-40B4-BE49-F238E27FC236}">
                <a16:creationId xmlns:a16="http://schemas.microsoft.com/office/drawing/2014/main" id="{C03A511D-8699-4F45-BD2D-F85F707C4762}"/>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
        <p:nvSpPr>
          <p:cNvPr id="52" name="Заголовок 1">
            <a:extLst>
              <a:ext uri="{FF2B5EF4-FFF2-40B4-BE49-F238E27FC236}">
                <a16:creationId xmlns:a16="http://schemas.microsoft.com/office/drawing/2014/main" id="{F582B521-D35B-4BF3-83DA-4D48306C48CD}"/>
              </a:ext>
            </a:extLst>
          </p:cNvPr>
          <p:cNvSpPr txBox="1">
            <a:spLocks/>
          </p:cNvSpPr>
          <p:nvPr userDrawn="1"/>
        </p:nvSpPr>
        <p:spPr>
          <a:xfrm>
            <a:off x="1496806" y="1417214"/>
            <a:ext cx="9217025" cy="715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ru-RU" sz="2600" b="0" i="0" u="none" strike="noStrike" kern="1200" cap="none" spc="0" normalizeH="0" baseline="0" noProof="0" dirty="0">
              <a:ln>
                <a:noFill/>
              </a:ln>
              <a:solidFill>
                <a:srgbClr val="CF1130"/>
              </a:solidFill>
              <a:effectLst/>
              <a:uLnTx/>
              <a:uFillTx/>
              <a:latin typeface="Tahoma"/>
              <a:ea typeface="Verdana" pitchFamily="34" charset="0"/>
              <a:cs typeface="Verdana" pitchFamily="34" charset="0"/>
            </a:endParaRPr>
          </a:p>
        </p:txBody>
      </p:sp>
      <p:sp>
        <p:nvSpPr>
          <p:cNvPr id="5" name="Заголовок 4">
            <a:extLst>
              <a:ext uri="{FF2B5EF4-FFF2-40B4-BE49-F238E27FC236}">
                <a16:creationId xmlns:a16="http://schemas.microsoft.com/office/drawing/2014/main" id="{B9E3B6E5-47F8-475A-9EB4-84E519FACF37}"/>
              </a:ext>
            </a:extLst>
          </p:cNvPr>
          <p:cNvSpPr>
            <a:spLocks noGrp="1"/>
          </p:cNvSpPr>
          <p:nvPr>
            <p:ph type="title"/>
          </p:nvPr>
        </p:nvSpPr>
        <p:spPr>
          <a:xfrm>
            <a:off x="1474032" y="1416839"/>
            <a:ext cx="9239799" cy="709135"/>
          </a:xfrm>
        </p:spPr>
        <p:txBody>
          <a:bodyPr vert="horz">
            <a:normAutofit/>
          </a:bodyPr>
          <a:lstStyle>
            <a:lvl1pPr>
              <a:defRPr sz="2400" b="0">
                <a:solidFill>
                  <a:srgbClr val="FF0000"/>
                </a:solidFill>
              </a:defRPr>
            </a:lvl1pPr>
          </a:lstStyle>
          <a:p>
            <a:r>
              <a:rPr lang="ru-RU" dirty="0"/>
              <a:t>Образец заголовка</a:t>
            </a:r>
          </a:p>
        </p:txBody>
      </p:sp>
      <p:pic>
        <p:nvPicPr>
          <p:cNvPr id="27" name="Рисунок 26">
            <a:extLst>
              <a:ext uri="{FF2B5EF4-FFF2-40B4-BE49-F238E27FC236}">
                <a16:creationId xmlns:a16="http://schemas.microsoft.com/office/drawing/2014/main" id="{49A9B240-F373-40B1-80DF-51B3715C28E6}"/>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262359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44"/>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3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userDrawn="1">
          <p15:clr>
            <a:srgbClr val="FBAE40"/>
          </p15:clr>
        </p15:guide>
        <p15:guide id="2" orient="horz" pos="2160" userDrawn="1">
          <p15:clr>
            <a:srgbClr val="FBAE40"/>
          </p15:clr>
        </p15:guide>
        <p15:guide id="3" pos="3840" userDrawn="1">
          <p15:clr>
            <a:srgbClr val="FBAE40"/>
          </p15:clr>
        </p15:guide>
        <p15:guide id="4" orient="horz" pos="890" userDrawn="1">
          <p15:clr>
            <a:srgbClr val="FBAE40"/>
          </p15:clr>
        </p15:guide>
        <p15:guide id="5" pos="6743" userDrawn="1">
          <p15:clr>
            <a:srgbClr val="FBAE40"/>
          </p15:clr>
        </p15:guide>
        <p15:guide id="6" orient="horz" pos="343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 Слайд с буллитами">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951AD05B-0D66-40EC-935D-9ECA1ED3FA3C}"/>
              </a:ext>
            </a:extLst>
          </p:cNvPr>
          <p:cNvGraphicFramePr>
            <a:graphicFrameLocks noChangeAspect="1"/>
          </p:cNvGraphicFramePr>
          <p:nvPr userDrawn="1">
            <p:custDataLst>
              <p:tags r:id="rId2"/>
            </p:custDataLst>
            <p:extLst>
              <p:ext uri="{D42A27DB-BD31-4B8C-83A1-F6EECF244321}">
                <p14:modId xmlns:p14="http://schemas.microsoft.com/office/powerpoint/2010/main" val="3856274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26"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Прямоугольник 31">
            <a:extLst>
              <a:ext uri="{FF2B5EF4-FFF2-40B4-BE49-F238E27FC236}">
                <a16:creationId xmlns:a16="http://schemas.microsoft.com/office/drawing/2014/main" id="{EB4A8E11-794D-4567-9461-9439F6F8EEB5}"/>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3" name="Прямоугольник 32">
            <a:extLst>
              <a:ext uri="{FF2B5EF4-FFF2-40B4-BE49-F238E27FC236}">
                <a16:creationId xmlns:a16="http://schemas.microsoft.com/office/drawing/2014/main" id="{1E57207D-8D61-4BDA-BF82-B305F18B74B1}"/>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34" name="!!Группа 143">
            <a:extLst>
              <a:ext uri="{FF2B5EF4-FFF2-40B4-BE49-F238E27FC236}">
                <a16:creationId xmlns:a16="http://schemas.microsoft.com/office/drawing/2014/main" id="{56B79C05-F285-4F9E-85EC-39606C7F6BB1}"/>
              </a:ext>
            </a:extLst>
          </p:cNvPr>
          <p:cNvGrpSpPr/>
          <p:nvPr userDrawn="1"/>
        </p:nvGrpSpPr>
        <p:grpSpPr>
          <a:xfrm rot="18000000">
            <a:off x="3605080" y="977682"/>
            <a:ext cx="5055634" cy="5049252"/>
            <a:chOff x="3388446" y="1049953"/>
            <a:chExt cx="5639336" cy="5632218"/>
          </a:xfrm>
        </p:grpSpPr>
        <p:sp>
          <p:nvSpPr>
            <p:cNvPr id="35" name="Дуга 34">
              <a:extLst>
                <a:ext uri="{FF2B5EF4-FFF2-40B4-BE49-F238E27FC236}">
                  <a16:creationId xmlns:a16="http://schemas.microsoft.com/office/drawing/2014/main" id="{0859FC92-0EA1-4DE6-862B-B252AE1B1BA0}"/>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B7CE3830-4088-4289-87CF-63326C393A56}"/>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Дуга 36">
              <a:extLst>
                <a:ext uri="{FF2B5EF4-FFF2-40B4-BE49-F238E27FC236}">
                  <a16:creationId xmlns:a16="http://schemas.microsoft.com/office/drawing/2014/main" id="{493823EE-3E1D-4E5C-B0CD-5C0AC3EE6E7D}"/>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8" name="Дуга 37">
              <a:extLst>
                <a:ext uri="{FF2B5EF4-FFF2-40B4-BE49-F238E27FC236}">
                  <a16:creationId xmlns:a16="http://schemas.microsoft.com/office/drawing/2014/main" id="{B5864F67-741D-40B1-A7B6-9D874C5B80ED}"/>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9" name="!!Группа 132">
            <a:extLst>
              <a:ext uri="{FF2B5EF4-FFF2-40B4-BE49-F238E27FC236}">
                <a16:creationId xmlns:a16="http://schemas.microsoft.com/office/drawing/2014/main" id="{0F31C195-CC44-4D06-8A4F-D2BA867AAFA0}"/>
              </a:ext>
            </a:extLst>
          </p:cNvPr>
          <p:cNvGrpSpPr/>
          <p:nvPr userDrawn="1"/>
        </p:nvGrpSpPr>
        <p:grpSpPr>
          <a:xfrm rot="6733798">
            <a:off x="3188315" y="561442"/>
            <a:ext cx="5889164" cy="5881732"/>
            <a:chOff x="3388446" y="1049953"/>
            <a:chExt cx="5639336" cy="5632218"/>
          </a:xfrm>
        </p:grpSpPr>
        <p:sp>
          <p:nvSpPr>
            <p:cNvPr id="40" name="Дуга 39">
              <a:extLst>
                <a:ext uri="{FF2B5EF4-FFF2-40B4-BE49-F238E27FC236}">
                  <a16:creationId xmlns:a16="http://schemas.microsoft.com/office/drawing/2014/main" id="{24E49D9C-F3A5-4D96-BAE6-9F9465370903}"/>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9976FBE3-AC45-4434-929C-7400D242EDFB}"/>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2" name="Дуга 41">
              <a:extLst>
                <a:ext uri="{FF2B5EF4-FFF2-40B4-BE49-F238E27FC236}">
                  <a16:creationId xmlns:a16="http://schemas.microsoft.com/office/drawing/2014/main" id="{7F4E7CA6-D686-4C2F-855F-821E85B19DC2}"/>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3" name="Дуга 42">
              <a:extLst>
                <a:ext uri="{FF2B5EF4-FFF2-40B4-BE49-F238E27FC236}">
                  <a16:creationId xmlns:a16="http://schemas.microsoft.com/office/drawing/2014/main" id="{C9E02E12-414B-4D8B-88AA-826D97B5D1A5}"/>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44" name="!!Группа 6">
            <a:extLst>
              <a:ext uri="{FF2B5EF4-FFF2-40B4-BE49-F238E27FC236}">
                <a16:creationId xmlns:a16="http://schemas.microsoft.com/office/drawing/2014/main" id="{A836F7A4-7CFE-4705-8136-37F48BD00B5E}"/>
              </a:ext>
            </a:extLst>
          </p:cNvPr>
          <p:cNvGrpSpPr/>
          <p:nvPr userDrawn="1"/>
        </p:nvGrpSpPr>
        <p:grpSpPr>
          <a:xfrm rot="8211261">
            <a:off x="3379871" y="749280"/>
            <a:ext cx="5506053" cy="5506056"/>
            <a:chOff x="3379871" y="1092180"/>
            <a:chExt cx="5506053" cy="5506056"/>
          </a:xfrm>
        </p:grpSpPr>
        <p:sp>
          <p:nvSpPr>
            <p:cNvPr id="45" name="Дуга 44">
              <a:extLst>
                <a:ext uri="{FF2B5EF4-FFF2-40B4-BE49-F238E27FC236}">
                  <a16:creationId xmlns:a16="http://schemas.microsoft.com/office/drawing/2014/main" id="{A65C33F2-8753-4E4E-91DF-E5C793A78C11}"/>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6" name="Дуга 45">
              <a:extLst>
                <a:ext uri="{FF2B5EF4-FFF2-40B4-BE49-F238E27FC236}">
                  <a16:creationId xmlns:a16="http://schemas.microsoft.com/office/drawing/2014/main" id="{6FB425D7-4C31-4720-9F18-F01E4CF980D0}"/>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7" name="Дуга 46">
              <a:extLst>
                <a:ext uri="{FF2B5EF4-FFF2-40B4-BE49-F238E27FC236}">
                  <a16:creationId xmlns:a16="http://schemas.microsoft.com/office/drawing/2014/main" id="{7252CE49-C1D3-4CE1-B118-0A88F18D22F7}"/>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8" name="Дуга 47">
              <a:extLst>
                <a:ext uri="{FF2B5EF4-FFF2-40B4-BE49-F238E27FC236}">
                  <a16:creationId xmlns:a16="http://schemas.microsoft.com/office/drawing/2014/main" id="{BA9BB196-8528-4549-897B-5B11F24BCF05}"/>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0" name="Подзаголовок 2">
            <a:extLst>
              <a:ext uri="{FF2B5EF4-FFF2-40B4-BE49-F238E27FC236}">
                <a16:creationId xmlns:a16="http://schemas.microsoft.com/office/drawing/2014/main" id="{4218A970-B406-4E8C-AE87-79D6350A23CC}"/>
              </a:ext>
            </a:extLst>
          </p:cNvPr>
          <p:cNvSpPr txBox="1">
            <a:spLocks/>
          </p:cNvSpPr>
          <p:nvPr userDrawn="1"/>
        </p:nvSpPr>
        <p:spPr>
          <a:xfrm>
            <a:off x="1487488" y="1484784"/>
            <a:ext cx="9287626" cy="625785"/>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Arial" charset="0"/>
              <a:buNone/>
              <a:defRPr/>
            </a:pPr>
            <a:endParaRPr lang="ru-RU" sz="2600" b="1" dirty="0">
              <a:solidFill>
                <a:srgbClr val="C00000"/>
              </a:solidFill>
              <a:latin typeface="+mj-lt"/>
            </a:endParaRPr>
          </a:p>
        </p:txBody>
      </p:sp>
      <p:sp>
        <p:nvSpPr>
          <p:cNvPr id="51" name="Номер слайда 5">
            <a:extLst>
              <a:ext uri="{FF2B5EF4-FFF2-40B4-BE49-F238E27FC236}">
                <a16:creationId xmlns:a16="http://schemas.microsoft.com/office/drawing/2014/main" id="{C03A511D-8699-4F45-BD2D-F85F707C4762}"/>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
        <p:nvSpPr>
          <p:cNvPr id="52" name="Заголовок 1">
            <a:extLst>
              <a:ext uri="{FF2B5EF4-FFF2-40B4-BE49-F238E27FC236}">
                <a16:creationId xmlns:a16="http://schemas.microsoft.com/office/drawing/2014/main" id="{F582B521-D35B-4BF3-83DA-4D48306C48CD}"/>
              </a:ext>
            </a:extLst>
          </p:cNvPr>
          <p:cNvSpPr txBox="1">
            <a:spLocks/>
          </p:cNvSpPr>
          <p:nvPr userDrawn="1"/>
        </p:nvSpPr>
        <p:spPr>
          <a:xfrm>
            <a:off x="1496806" y="1417214"/>
            <a:ext cx="9217025" cy="715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ru-RU" sz="2600" b="0" i="0" u="none" strike="noStrike" kern="1200" cap="none" spc="0" normalizeH="0" baseline="0" noProof="0" dirty="0">
              <a:ln>
                <a:noFill/>
              </a:ln>
              <a:solidFill>
                <a:srgbClr val="CF1130"/>
              </a:solidFill>
              <a:effectLst/>
              <a:uLnTx/>
              <a:uFillTx/>
              <a:latin typeface="Tahoma"/>
              <a:ea typeface="Verdana" pitchFamily="34" charset="0"/>
              <a:cs typeface="Verdana" pitchFamily="34" charset="0"/>
            </a:endParaRPr>
          </a:p>
        </p:txBody>
      </p:sp>
      <p:sp>
        <p:nvSpPr>
          <p:cNvPr id="5" name="Заголовок 4">
            <a:extLst>
              <a:ext uri="{FF2B5EF4-FFF2-40B4-BE49-F238E27FC236}">
                <a16:creationId xmlns:a16="http://schemas.microsoft.com/office/drawing/2014/main" id="{B9E3B6E5-47F8-475A-9EB4-84E519FACF37}"/>
              </a:ext>
            </a:extLst>
          </p:cNvPr>
          <p:cNvSpPr>
            <a:spLocks noGrp="1"/>
          </p:cNvSpPr>
          <p:nvPr>
            <p:ph type="title"/>
          </p:nvPr>
        </p:nvSpPr>
        <p:spPr>
          <a:xfrm>
            <a:off x="1474032" y="1416839"/>
            <a:ext cx="9239799" cy="709135"/>
          </a:xfrm>
        </p:spPr>
        <p:txBody>
          <a:bodyPr vert="horz">
            <a:normAutofit/>
          </a:bodyPr>
          <a:lstStyle>
            <a:lvl1pPr>
              <a:defRPr sz="2400" b="0">
                <a:solidFill>
                  <a:srgbClr val="FF0000"/>
                </a:solidFill>
              </a:defRPr>
            </a:lvl1pPr>
          </a:lstStyle>
          <a:p>
            <a:r>
              <a:rPr lang="ru-RU" dirty="0"/>
              <a:t>Образец заголовка</a:t>
            </a:r>
          </a:p>
        </p:txBody>
      </p:sp>
      <p:sp>
        <p:nvSpPr>
          <p:cNvPr id="31" name="Текст 3">
            <a:extLst>
              <a:ext uri="{FF2B5EF4-FFF2-40B4-BE49-F238E27FC236}">
                <a16:creationId xmlns:a16="http://schemas.microsoft.com/office/drawing/2014/main" id="{60B673A8-7B1E-4288-BF55-C5CF77FA7C8B}"/>
              </a:ext>
            </a:extLst>
          </p:cNvPr>
          <p:cNvSpPr>
            <a:spLocks noGrp="1"/>
          </p:cNvSpPr>
          <p:nvPr>
            <p:ph type="body" sz="half" idx="11"/>
          </p:nvPr>
        </p:nvSpPr>
        <p:spPr>
          <a:xfrm>
            <a:off x="1465554" y="2145299"/>
            <a:ext cx="4264329" cy="392993"/>
          </a:xfrm>
          <a:prstGeom prst="rect">
            <a:avLst/>
          </a:prstGeom>
        </p:spPr>
        <p:txBody>
          <a:bodyPr wrap="square">
            <a:spAutoFit/>
          </a:bodyPr>
          <a:lstStyle>
            <a:lvl1pPr marL="285750" indent="-285750">
              <a:lnSpc>
                <a:spcPct val="140000"/>
              </a:lnSpc>
              <a:spcBef>
                <a:spcPts val="0"/>
              </a:spcBef>
              <a:spcAft>
                <a:spcPts val="1200"/>
              </a:spcAft>
              <a:buClr>
                <a:srgbClr val="C00000"/>
              </a:buClr>
              <a:buFont typeface="Arial" panose="020B0604020202020204" pitchFamily="34" charset="0"/>
              <a:buChar char="•"/>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ru-RU" dirty="0"/>
          </a:p>
        </p:txBody>
      </p:sp>
      <p:sp>
        <p:nvSpPr>
          <p:cNvPr id="53" name="Текст 3">
            <a:extLst>
              <a:ext uri="{FF2B5EF4-FFF2-40B4-BE49-F238E27FC236}">
                <a16:creationId xmlns:a16="http://schemas.microsoft.com/office/drawing/2014/main" id="{CC9A690E-1C45-405A-A6F2-1494AE45754C}"/>
              </a:ext>
            </a:extLst>
          </p:cNvPr>
          <p:cNvSpPr>
            <a:spLocks noGrp="1"/>
          </p:cNvSpPr>
          <p:nvPr>
            <p:ph type="body" sz="half" idx="12"/>
          </p:nvPr>
        </p:nvSpPr>
        <p:spPr>
          <a:xfrm>
            <a:off x="6093931" y="2145299"/>
            <a:ext cx="4264329" cy="392993"/>
          </a:xfrm>
          <a:prstGeom prst="rect">
            <a:avLst/>
          </a:prstGeom>
        </p:spPr>
        <p:txBody>
          <a:bodyPr wrap="square">
            <a:spAutoFit/>
          </a:bodyPr>
          <a:lstStyle>
            <a:lvl1pPr marL="285750" indent="-285750">
              <a:lnSpc>
                <a:spcPct val="140000"/>
              </a:lnSpc>
              <a:spcBef>
                <a:spcPts val="0"/>
              </a:spcBef>
              <a:spcAft>
                <a:spcPts val="1200"/>
              </a:spcAft>
              <a:buClr>
                <a:srgbClr val="C00000"/>
              </a:buClr>
              <a:buFont typeface="Arial" panose="020B0604020202020204" pitchFamily="34" charset="0"/>
              <a:buChar char="•"/>
              <a:defRPr sz="16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ru-RU" dirty="0"/>
          </a:p>
        </p:txBody>
      </p:sp>
      <p:pic>
        <p:nvPicPr>
          <p:cNvPr id="28" name="Рисунок 27">
            <a:extLst>
              <a:ext uri="{FF2B5EF4-FFF2-40B4-BE49-F238E27FC236}">
                <a16:creationId xmlns:a16="http://schemas.microsoft.com/office/drawing/2014/main" id="{1079D85F-BD73-4E27-A9C9-B676F3B6595C}"/>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15990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44"/>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3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937">
          <p15:clr>
            <a:srgbClr val="FBAE40"/>
          </p15:clr>
        </p15:guide>
        <p15:guide id="2" orient="horz" pos="2160">
          <p15:clr>
            <a:srgbClr val="FBAE40"/>
          </p15:clr>
        </p15:guide>
        <p15:guide id="3" pos="3840">
          <p15:clr>
            <a:srgbClr val="FBAE40"/>
          </p15:clr>
        </p15:guide>
        <p15:guide id="4" orient="horz" pos="890">
          <p15:clr>
            <a:srgbClr val="FBAE40"/>
          </p15:clr>
        </p15:guide>
        <p15:guide id="5" pos="6743">
          <p15:clr>
            <a:srgbClr val="FBAE40"/>
          </p15:clr>
        </p15:guide>
        <p15:guide id="6" orient="horz" pos="343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03_ Вопросы">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4F57742E-1041-486B-AAE7-A4AD1AAC97E8}"/>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grpSp>
        <p:nvGrpSpPr>
          <p:cNvPr id="27" name="!!Группа 143">
            <a:extLst>
              <a:ext uri="{FF2B5EF4-FFF2-40B4-BE49-F238E27FC236}">
                <a16:creationId xmlns:a16="http://schemas.microsoft.com/office/drawing/2014/main" id="{2BCB302C-F191-44A2-9E04-E2A1FA5EF10B}"/>
              </a:ext>
            </a:extLst>
          </p:cNvPr>
          <p:cNvGrpSpPr/>
          <p:nvPr userDrawn="1"/>
        </p:nvGrpSpPr>
        <p:grpSpPr>
          <a:xfrm rot="18000000">
            <a:off x="3605080" y="977682"/>
            <a:ext cx="5055634" cy="5049252"/>
            <a:chOff x="3388446" y="1049953"/>
            <a:chExt cx="5639336" cy="5632218"/>
          </a:xfrm>
        </p:grpSpPr>
        <p:sp>
          <p:nvSpPr>
            <p:cNvPr id="28" name="Дуга 27">
              <a:extLst>
                <a:ext uri="{FF2B5EF4-FFF2-40B4-BE49-F238E27FC236}">
                  <a16:creationId xmlns:a16="http://schemas.microsoft.com/office/drawing/2014/main" id="{DC6B9E1D-9249-4B4E-9325-EC99399A6EBD}"/>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403A64A-059B-4CC7-B546-8D2C4ACDDC72}"/>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C236E20-0ED5-44B8-BE1A-47C359300141}"/>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4EAF72A8-247B-45C4-9CE1-90A04866327F}"/>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32" name="!!Группа 132">
            <a:extLst>
              <a:ext uri="{FF2B5EF4-FFF2-40B4-BE49-F238E27FC236}">
                <a16:creationId xmlns:a16="http://schemas.microsoft.com/office/drawing/2014/main" id="{FEFE6E57-78DC-418B-B981-33686EC719FF}"/>
              </a:ext>
            </a:extLst>
          </p:cNvPr>
          <p:cNvGrpSpPr/>
          <p:nvPr userDrawn="1"/>
        </p:nvGrpSpPr>
        <p:grpSpPr>
          <a:xfrm rot="6733798">
            <a:off x="3188315" y="561442"/>
            <a:ext cx="5889164" cy="5881732"/>
            <a:chOff x="3388446" y="1049953"/>
            <a:chExt cx="5639336" cy="5632218"/>
          </a:xfrm>
        </p:grpSpPr>
        <p:sp>
          <p:nvSpPr>
            <p:cNvPr id="33" name="Дуга 32">
              <a:extLst>
                <a:ext uri="{FF2B5EF4-FFF2-40B4-BE49-F238E27FC236}">
                  <a16:creationId xmlns:a16="http://schemas.microsoft.com/office/drawing/2014/main" id="{20582D97-1F6A-4AAA-BF19-6C10610666BE}"/>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Дуга 33">
              <a:extLst>
                <a:ext uri="{FF2B5EF4-FFF2-40B4-BE49-F238E27FC236}">
                  <a16:creationId xmlns:a16="http://schemas.microsoft.com/office/drawing/2014/main" id="{03775630-C6AE-4F2B-A2CE-443B80D10EE0}"/>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5" name="Дуга 34">
              <a:extLst>
                <a:ext uri="{FF2B5EF4-FFF2-40B4-BE49-F238E27FC236}">
                  <a16:creationId xmlns:a16="http://schemas.microsoft.com/office/drawing/2014/main" id="{9A70A934-E6F4-48DA-A3B7-93B1BD22DFEF}"/>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Дуга 35">
              <a:extLst>
                <a:ext uri="{FF2B5EF4-FFF2-40B4-BE49-F238E27FC236}">
                  <a16:creationId xmlns:a16="http://schemas.microsoft.com/office/drawing/2014/main" id="{0EF39174-9A00-4F4A-A265-40D67927FC2B}"/>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5" name="Прямоугольник 4">
            <a:extLst>
              <a:ext uri="{FF2B5EF4-FFF2-40B4-BE49-F238E27FC236}">
                <a16:creationId xmlns:a16="http://schemas.microsoft.com/office/drawing/2014/main" id="{7972C989-0095-4547-BD7F-2E4197E542D8}"/>
              </a:ext>
            </a:extLst>
          </p:cNvPr>
          <p:cNvSpPr/>
          <p:nvPr userDrawn="1"/>
        </p:nvSpPr>
        <p:spPr>
          <a:xfrm>
            <a:off x="3816105" y="806240"/>
            <a:ext cx="4691357" cy="989665"/>
          </a:xfrm>
          <a:prstGeom prst="rect">
            <a:avLst/>
          </a:prstGeom>
          <a:gradFill flip="none" rotWithShape="1">
            <a:gsLst>
              <a:gs pos="99000">
                <a:schemeClr val="bg1">
                  <a:alpha val="5000"/>
                </a:schemeClr>
              </a:gs>
              <a:gs pos="0">
                <a:schemeClr val="bg1">
                  <a:alpha val="12000"/>
                </a:schemeClr>
              </a:gs>
            </a:gsLst>
            <a:lin ang="2700000" scaled="1"/>
            <a:tileRect/>
          </a:grad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RU">
              <a:solidFill>
                <a:srgbClr val="FFFFFF"/>
              </a:solidFill>
            </a:endParaRPr>
          </a:p>
        </p:txBody>
      </p:sp>
      <p:grpSp>
        <p:nvGrpSpPr>
          <p:cNvPr id="37" name="!!Группа 6">
            <a:extLst>
              <a:ext uri="{FF2B5EF4-FFF2-40B4-BE49-F238E27FC236}">
                <a16:creationId xmlns:a16="http://schemas.microsoft.com/office/drawing/2014/main" id="{89C138B5-306A-4FCE-8D85-85979CDABD8B}"/>
              </a:ext>
            </a:extLst>
          </p:cNvPr>
          <p:cNvGrpSpPr/>
          <p:nvPr userDrawn="1"/>
        </p:nvGrpSpPr>
        <p:grpSpPr>
          <a:xfrm rot="8211261">
            <a:off x="3379871" y="749280"/>
            <a:ext cx="5506053" cy="5506056"/>
            <a:chOff x="3379871" y="1092180"/>
            <a:chExt cx="5506053" cy="5506056"/>
          </a:xfrm>
        </p:grpSpPr>
        <p:sp>
          <p:nvSpPr>
            <p:cNvPr id="38" name="Дуга 37">
              <a:extLst>
                <a:ext uri="{FF2B5EF4-FFF2-40B4-BE49-F238E27FC236}">
                  <a16:creationId xmlns:a16="http://schemas.microsoft.com/office/drawing/2014/main" id="{C749A795-A617-44A7-A1F1-6F3AB43B6449}"/>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9" name="Дуга 38">
              <a:extLst>
                <a:ext uri="{FF2B5EF4-FFF2-40B4-BE49-F238E27FC236}">
                  <a16:creationId xmlns:a16="http://schemas.microsoft.com/office/drawing/2014/main" id="{578D4263-C5D7-4177-AC1E-54CC0567BE47}"/>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0" name="Дуга 39">
              <a:extLst>
                <a:ext uri="{FF2B5EF4-FFF2-40B4-BE49-F238E27FC236}">
                  <a16:creationId xmlns:a16="http://schemas.microsoft.com/office/drawing/2014/main" id="{B0E6086B-3FB0-4792-84AC-B2EF683DFBAA}"/>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41" name="Дуга 40">
              <a:extLst>
                <a:ext uri="{FF2B5EF4-FFF2-40B4-BE49-F238E27FC236}">
                  <a16:creationId xmlns:a16="http://schemas.microsoft.com/office/drawing/2014/main" id="{C1189BB8-1214-40B7-996C-8270CB57B268}"/>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10" name="Подзаголовок 2"/>
          <p:cNvSpPr txBox="1">
            <a:spLocks/>
          </p:cNvSpPr>
          <p:nvPr/>
        </p:nvSpPr>
        <p:spPr>
          <a:xfrm>
            <a:off x="1042993" y="1029781"/>
            <a:ext cx="10237583" cy="719138"/>
          </a:xfrm>
          <a:prstGeom prst="rect">
            <a:avLst/>
          </a:prstGeom>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defRPr/>
            </a:pPr>
            <a:r>
              <a:rPr lang="ru-RU" sz="2600" dirty="0">
                <a:solidFill>
                  <a:schemeClr val="bg1"/>
                </a:solidFill>
                <a:latin typeface="+mj-lt"/>
              </a:rPr>
              <a:t>Задайте вопросы</a:t>
            </a:r>
            <a:endParaRPr lang="ru-RU" sz="2600" b="1" dirty="0">
              <a:solidFill>
                <a:schemeClr val="bg1"/>
              </a:solidFill>
              <a:latin typeface="+mj-lt"/>
            </a:endParaRPr>
          </a:p>
        </p:txBody>
      </p:sp>
      <p:sp>
        <p:nvSpPr>
          <p:cNvPr id="17" name="Овал 16">
            <a:extLst>
              <a:ext uri="{FF2B5EF4-FFF2-40B4-BE49-F238E27FC236}">
                <a16:creationId xmlns:a16="http://schemas.microsoft.com/office/drawing/2014/main" id="{941115F1-A04B-48F2-8BB3-12CD4AB950A3}"/>
              </a:ext>
            </a:extLst>
          </p:cNvPr>
          <p:cNvSpPr/>
          <p:nvPr userDrawn="1"/>
        </p:nvSpPr>
        <p:spPr>
          <a:xfrm rot="13500000">
            <a:off x="1217977" y="2749161"/>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8" name="Овал 17">
            <a:extLst>
              <a:ext uri="{FF2B5EF4-FFF2-40B4-BE49-F238E27FC236}">
                <a16:creationId xmlns:a16="http://schemas.microsoft.com/office/drawing/2014/main" id="{66B5C2C9-6C41-45F7-B04C-92EF9AA988E6}"/>
              </a:ext>
            </a:extLst>
          </p:cNvPr>
          <p:cNvSpPr/>
          <p:nvPr userDrawn="1"/>
        </p:nvSpPr>
        <p:spPr>
          <a:xfrm rot="13500000">
            <a:off x="1361268" y="2893176"/>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19" name="TextBox 18">
            <a:extLst>
              <a:ext uri="{FF2B5EF4-FFF2-40B4-BE49-F238E27FC236}">
                <a16:creationId xmlns:a16="http://schemas.microsoft.com/office/drawing/2014/main" id="{4676B6E8-660D-40BA-BE2F-35F8FDE547B5}"/>
              </a:ext>
            </a:extLst>
          </p:cNvPr>
          <p:cNvSpPr txBox="1"/>
          <p:nvPr userDrawn="1"/>
        </p:nvSpPr>
        <p:spPr>
          <a:xfrm rot="19800000">
            <a:off x="1403491" y="3050432"/>
            <a:ext cx="939400" cy="707886"/>
          </a:xfrm>
          <a:prstGeom prst="rect">
            <a:avLst/>
          </a:prstGeom>
          <a:noFill/>
        </p:spPr>
        <p:txBody>
          <a:bodyPr wrap="square" rtlCol="0">
            <a:spAutoFit/>
          </a:bodyPr>
          <a:lstStyle/>
          <a:p>
            <a:pPr marL="0" algn="ctr" defTabSz="914400" rtl="0" eaLnBrk="1" latinLnBrk="0" hangingPunct="1"/>
            <a:r>
              <a:rPr lang="ru-RU" sz="4000" b="1" kern="1200" dirty="0">
                <a:solidFill>
                  <a:srgbClr val="FF0000"/>
                </a:solidFill>
                <a:latin typeface="Bahnschrift SemiLight" panose="020B0502040204020203" pitchFamily="34" charset="0"/>
                <a:ea typeface="+mn-ea"/>
                <a:cs typeface="+mn-cs"/>
              </a:rPr>
              <a:t>?</a:t>
            </a:r>
          </a:p>
        </p:txBody>
      </p:sp>
      <p:sp>
        <p:nvSpPr>
          <p:cNvPr id="43" name="Овал 42">
            <a:extLst>
              <a:ext uri="{FF2B5EF4-FFF2-40B4-BE49-F238E27FC236}">
                <a16:creationId xmlns:a16="http://schemas.microsoft.com/office/drawing/2014/main" id="{CB20E460-001D-4DC6-BC77-7AD18BF47527}"/>
              </a:ext>
            </a:extLst>
          </p:cNvPr>
          <p:cNvSpPr/>
          <p:nvPr userDrawn="1"/>
        </p:nvSpPr>
        <p:spPr>
          <a:xfrm rot="13500000">
            <a:off x="4692743" y="2410794"/>
            <a:ext cx="1987159" cy="1987159"/>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4" name="Овал 43">
            <a:extLst>
              <a:ext uri="{FF2B5EF4-FFF2-40B4-BE49-F238E27FC236}">
                <a16:creationId xmlns:a16="http://schemas.microsoft.com/office/drawing/2014/main" id="{AA52ED53-3AD3-465D-A5DB-3AD5A08175DE}"/>
              </a:ext>
            </a:extLst>
          </p:cNvPr>
          <p:cNvSpPr/>
          <p:nvPr userDrawn="1"/>
        </p:nvSpPr>
        <p:spPr>
          <a:xfrm rot="13500000">
            <a:off x="4910032" y="2629180"/>
            <a:ext cx="1552580" cy="1550386"/>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5" name="TextBox 44">
            <a:extLst>
              <a:ext uri="{FF2B5EF4-FFF2-40B4-BE49-F238E27FC236}">
                <a16:creationId xmlns:a16="http://schemas.microsoft.com/office/drawing/2014/main" id="{33261C87-8842-4310-9FE9-C398E860579E}"/>
              </a:ext>
            </a:extLst>
          </p:cNvPr>
          <p:cNvSpPr txBox="1"/>
          <p:nvPr userDrawn="1"/>
        </p:nvSpPr>
        <p:spPr>
          <a:xfrm rot="900000">
            <a:off x="4974060" y="2804211"/>
            <a:ext cx="1424524" cy="1200329"/>
          </a:xfrm>
          <a:prstGeom prst="rect">
            <a:avLst/>
          </a:prstGeom>
          <a:noFill/>
        </p:spPr>
        <p:txBody>
          <a:bodyPr wrap="square" rtlCol="0">
            <a:spAutoFit/>
          </a:bodyPr>
          <a:lstStyle/>
          <a:p>
            <a:pPr marL="0" algn="ctr" defTabSz="914400" rtl="0" eaLnBrk="1" latinLnBrk="0" hangingPunct="1"/>
            <a:r>
              <a:rPr lang="ru-RU" sz="7200" b="1" kern="1200" dirty="0">
                <a:solidFill>
                  <a:srgbClr val="FF0000"/>
                </a:solidFill>
                <a:latin typeface="Bahnschrift SemiLight" panose="020B0502040204020203" pitchFamily="34" charset="0"/>
                <a:ea typeface="+mn-ea"/>
                <a:cs typeface="+mn-cs"/>
              </a:rPr>
              <a:t>?</a:t>
            </a:r>
          </a:p>
        </p:txBody>
      </p:sp>
      <p:grpSp>
        <p:nvGrpSpPr>
          <p:cNvPr id="3" name="Группа 2">
            <a:extLst>
              <a:ext uri="{FF2B5EF4-FFF2-40B4-BE49-F238E27FC236}">
                <a16:creationId xmlns:a16="http://schemas.microsoft.com/office/drawing/2014/main" id="{8E288E15-638D-4A28-9A1E-DDD64D18B94E}"/>
              </a:ext>
            </a:extLst>
          </p:cNvPr>
          <p:cNvGrpSpPr/>
          <p:nvPr userDrawn="1"/>
        </p:nvGrpSpPr>
        <p:grpSpPr>
          <a:xfrm>
            <a:off x="9217498" y="2260137"/>
            <a:ext cx="814842" cy="814842"/>
            <a:chOff x="7544329" y="2749159"/>
            <a:chExt cx="1310428" cy="1310428"/>
          </a:xfrm>
        </p:grpSpPr>
        <p:sp>
          <p:nvSpPr>
            <p:cNvPr id="46" name="Овал 45">
              <a:extLst>
                <a:ext uri="{FF2B5EF4-FFF2-40B4-BE49-F238E27FC236}">
                  <a16:creationId xmlns:a16="http://schemas.microsoft.com/office/drawing/2014/main" id="{11F98C3D-AB4F-4C60-B292-3989EB30B4AA}"/>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7" name="Овал 46">
              <a:extLst>
                <a:ext uri="{FF2B5EF4-FFF2-40B4-BE49-F238E27FC236}">
                  <a16:creationId xmlns:a16="http://schemas.microsoft.com/office/drawing/2014/main" id="{0705CF2F-85BC-4757-A195-D4455625CAF5}"/>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48" name="TextBox 47">
              <a:extLst>
                <a:ext uri="{FF2B5EF4-FFF2-40B4-BE49-F238E27FC236}">
                  <a16:creationId xmlns:a16="http://schemas.microsoft.com/office/drawing/2014/main" id="{FDB0CC1F-48D9-4E4B-BB4C-E31E68279482}"/>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grpSp>
        <p:nvGrpSpPr>
          <p:cNvPr id="4" name="Группа 3">
            <a:extLst>
              <a:ext uri="{FF2B5EF4-FFF2-40B4-BE49-F238E27FC236}">
                <a16:creationId xmlns:a16="http://schemas.microsoft.com/office/drawing/2014/main" id="{DFD8A8B2-44A4-4892-AAA6-41D8488A2DC2}"/>
              </a:ext>
            </a:extLst>
          </p:cNvPr>
          <p:cNvGrpSpPr/>
          <p:nvPr userDrawn="1"/>
        </p:nvGrpSpPr>
        <p:grpSpPr>
          <a:xfrm>
            <a:off x="7206740" y="4061640"/>
            <a:ext cx="1985604" cy="1985604"/>
            <a:chOff x="7544328" y="4399228"/>
            <a:chExt cx="1310428" cy="1310428"/>
          </a:xfrm>
        </p:grpSpPr>
        <p:sp>
          <p:nvSpPr>
            <p:cNvPr id="49" name="Овал 48">
              <a:extLst>
                <a:ext uri="{FF2B5EF4-FFF2-40B4-BE49-F238E27FC236}">
                  <a16:creationId xmlns:a16="http://schemas.microsoft.com/office/drawing/2014/main" id="{CCA05BD6-F351-443F-9BF7-E72290ECEE2F}"/>
                </a:ext>
              </a:extLst>
            </p:cNvPr>
            <p:cNvSpPr/>
            <p:nvPr userDrawn="1"/>
          </p:nvSpPr>
          <p:spPr>
            <a:xfrm rot="13500000">
              <a:off x="7544328" y="4399228"/>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0" name="Овал 49">
              <a:extLst>
                <a:ext uri="{FF2B5EF4-FFF2-40B4-BE49-F238E27FC236}">
                  <a16:creationId xmlns:a16="http://schemas.microsoft.com/office/drawing/2014/main" id="{A21C5766-5989-411B-8117-AC4C9F0405C1}"/>
                </a:ext>
              </a:extLst>
            </p:cNvPr>
            <p:cNvSpPr/>
            <p:nvPr userDrawn="1"/>
          </p:nvSpPr>
          <p:spPr>
            <a:xfrm rot="13500000">
              <a:off x="7687619" y="4543243"/>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1" name="TextBox 50">
              <a:extLst>
                <a:ext uri="{FF2B5EF4-FFF2-40B4-BE49-F238E27FC236}">
                  <a16:creationId xmlns:a16="http://schemas.microsoft.com/office/drawing/2014/main" id="{B54B8EF6-8F3F-463F-9308-726EF14776B0}"/>
                </a:ext>
              </a:extLst>
            </p:cNvPr>
            <p:cNvSpPr txBox="1"/>
            <p:nvPr userDrawn="1"/>
          </p:nvSpPr>
          <p:spPr>
            <a:xfrm rot="20700000">
              <a:off x="7729842" y="4577106"/>
              <a:ext cx="939400" cy="954672"/>
            </a:xfrm>
            <a:prstGeom prst="rect">
              <a:avLst/>
            </a:prstGeom>
            <a:noFill/>
          </p:spPr>
          <p:txBody>
            <a:bodyPr wrap="square" rtlCol="0">
              <a:spAutoFit/>
            </a:bodyPr>
            <a:lstStyle/>
            <a:p>
              <a:pPr algn="ctr"/>
              <a:r>
                <a:rPr lang="ru-RU" sz="8800" b="1" dirty="0">
                  <a:solidFill>
                    <a:srgbClr val="FF0000"/>
                  </a:solidFill>
                  <a:latin typeface="Bahnschrift SemiLight" panose="020B0502040204020203" pitchFamily="34" charset="0"/>
                </a:rPr>
                <a:t>?</a:t>
              </a:r>
            </a:p>
          </p:txBody>
        </p:sp>
      </p:grpSp>
      <p:grpSp>
        <p:nvGrpSpPr>
          <p:cNvPr id="53" name="Группа 52">
            <a:extLst>
              <a:ext uri="{FF2B5EF4-FFF2-40B4-BE49-F238E27FC236}">
                <a16:creationId xmlns:a16="http://schemas.microsoft.com/office/drawing/2014/main" id="{AF411167-F383-44FD-B33C-173BAAAE4C83}"/>
              </a:ext>
            </a:extLst>
          </p:cNvPr>
          <p:cNvGrpSpPr/>
          <p:nvPr userDrawn="1"/>
        </p:nvGrpSpPr>
        <p:grpSpPr>
          <a:xfrm>
            <a:off x="2799804" y="5054442"/>
            <a:ext cx="814842" cy="814842"/>
            <a:chOff x="7544329" y="2749159"/>
            <a:chExt cx="1310428" cy="1310428"/>
          </a:xfrm>
        </p:grpSpPr>
        <p:sp>
          <p:nvSpPr>
            <p:cNvPr id="54" name="Овал 53">
              <a:extLst>
                <a:ext uri="{FF2B5EF4-FFF2-40B4-BE49-F238E27FC236}">
                  <a16:creationId xmlns:a16="http://schemas.microsoft.com/office/drawing/2014/main" id="{741C1C9F-59F2-466F-B40D-9D1244C6FD48}"/>
                </a:ext>
              </a:extLst>
            </p:cNvPr>
            <p:cNvSpPr/>
            <p:nvPr userDrawn="1"/>
          </p:nvSpPr>
          <p:spPr>
            <a:xfrm rot="13500000">
              <a:off x="7544329" y="2749159"/>
              <a:ext cx="1310428" cy="1310428"/>
            </a:xfrm>
            <a:prstGeom prst="ellipse">
              <a:avLst/>
            </a:prstGeom>
            <a:solidFill>
              <a:schemeClr val="bg1">
                <a:alpha val="4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5" name="Овал 54">
              <a:extLst>
                <a:ext uri="{FF2B5EF4-FFF2-40B4-BE49-F238E27FC236}">
                  <a16:creationId xmlns:a16="http://schemas.microsoft.com/office/drawing/2014/main" id="{088443DD-22DA-417D-B038-B545B3A2B9A2}"/>
                </a:ext>
              </a:extLst>
            </p:cNvPr>
            <p:cNvSpPr/>
            <p:nvPr userDrawn="1"/>
          </p:nvSpPr>
          <p:spPr>
            <a:xfrm rot="13500000">
              <a:off x="7687620" y="2893174"/>
              <a:ext cx="1023846" cy="1022399"/>
            </a:xfrm>
            <a:prstGeom prst="ellipse">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FFFF"/>
                </a:solidFill>
              </a:endParaRPr>
            </a:p>
          </p:txBody>
        </p:sp>
        <p:sp>
          <p:nvSpPr>
            <p:cNvPr id="56" name="TextBox 55">
              <a:extLst>
                <a:ext uri="{FF2B5EF4-FFF2-40B4-BE49-F238E27FC236}">
                  <a16:creationId xmlns:a16="http://schemas.microsoft.com/office/drawing/2014/main" id="{481150FE-3F5A-4703-9C23-E3219A8120E0}"/>
                </a:ext>
              </a:extLst>
            </p:cNvPr>
            <p:cNvSpPr txBox="1"/>
            <p:nvPr userDrawn="1"/>
          </p:nvSpPr>
          <p:spPr>
            <a:xfrm>
              <a:off x="7729843" y="3033146"/>
              <a:ext cx="939400" cy="742449"/>
            </a:xfrm>
            <a:prstGeom prst="rect">
              <a:avLst/>
            </a:prstGeom>
            <a:noFill/>
          </p:spPr>
          <p:txBody>
            <a:bodyPr wrap="square" rtlCol="0">
              <a:spAutoFit/>
            </a:bodyPr>
            <a:lstStyle/>
            <a:p>
              <a:pPr marL="0" algn="ctr" defTabSz="914400" rtl="0" eaLnBrk="1" latinLnBrk="0" hangingPunct="1"/>
              <a:r>
                <a:rPr lang="ru-RU" sz="2400" b="1" kern="1200" dirty="0">
                  <a:solidFill>
                    <a:srgbClr val="FF0000"/>
                  </a:solidFill>
                  <a:latin typeface="Bahnschrift SemiLight" panose="020B0502040204020203" pitchFamily="34" charset="0"/>
                  <a:ea typeface="+mn-ea"/>
                  <a:cs typeface="+mn-cs"/>
                </a:rPr>
                <a:t>?</a:t>
              </a:r>
            </a:p>
          </p:txBody>
        </p:sp>
      </p:grpSp>
      <p:sp>
        <p:nvSpPr>
          <p:cNvPr id="57" name="Номер слайда 5">
            <a:extLst>
              <a:ext uri="{FF2B5EF4-FFF2-40B4-BE49-F238E27FC236}">
                <a16:creationId xmlns:a16="http://schemas.microsoft.com/office/drawing/2014/main" id="{5C679E54-B880-49B4-B0C9-FBF359EAEE4F}"/>
              </a:ext>
            </a:extLst>
          </p:cNvPr>
          <p:cNvSpPr>
            <a:spLocks noGrp="1"/>
          </p:cNvSpPr>
          <p:nvPr>
            <p:ph type="sldNum" sz="quarter" idx="4"/>
          </p:nvPr>
        </p:nvSpPr>
        <p:spPr>
          <a:xfrm>
            <a:off x="9192344" y="6408173"/>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extLst>
      <p:ext uri="{BB962C8B-B14F-4D97-AF65-F5344CB8AC3E}">
        <p14:creationId xmlns:p14="http://schemas.microsoft.com/office/powerpoint/2010/main" val="197523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3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7"/>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 Слайд с текстом">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A407C42F-0DB8-4C00-9EDF-C173CDB6895F}"/>
              </a:ext>
            </a:extLst>
          </p:cNvPr>
          <p:cNvSpPr/>
          <p:nvPr userDrawn="1"/>
        </p:nvSpPr>
        <p:spPr>
          <a:xfrm>
            <a:off x="-4" y="0"/>
            <a:ext cx="12192004" cy="686148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chemeClr val="bg1"/>
              </a:solidFill>
              <a:effectLst/>
              <a:uLnTx/>
              <a:uFillTx/>
              <a:latin typeface="Tahoma"/>
              <a:ea typeface="+mn-ea"/>
              <a:cs typeface="+mn-cs"/>
            </a:endParaRPr>
          </a:p>
        </p:txBody>
      </p:sp>
      <p:sp>
        <p:nvSpPr>
          <p:cNvPr id="34" name="Прямоугольник 33">
            <a:extLst>
              <a:ext uri="{FF2B5EF4-FFF2-40B4-BE49-F238E27FC236}">
                <a16:creationId xmlns:a16="http://schemas.microsoft.com/office/drawing/2014/main" id="{C0D5A5B9-9599-4B29-A703-CDA9C6F11487}"/>
              </a:ext>
            </a:extLst>
          </p:cNvPr>
          <p:cNvSpPr/>
          <p:nvPr userDrawn="1"/>
        </p:nvSpPr>
        <p:spPr>
          <a:xfrm>
            <a:off x="876000" y="836712"/>
            <a:ext cx="10440000" cy="5256583"/>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nvGrpSpPr>
          <p:cNvPr id="10" name="!!Группа 143">
            <a:extLst>
              <a:ext uri="{FF2B5EF4-FFF2-40B4-BE49-F238E27FC236}">
                <a16:creationId xmlns:a16="http://schemas.microsoft.com/office/drawing/2014/main" id="{26AC4C78-0FB4-4E93-AF82-3E97FBD8BCFF}"/>
              </a:ext>
            </a:extLst>
          </p:cNvPr>
          <p:cNvGrpSpPr/>
          <p:nvPr userDrawn="1"/>
        </p:nvGrpSpPr>
        <p:grpSpPr>
          <a:xfrm rot="18000000">
            <a:off x="3605080" y="977682"/>
            <a:ext cx="5055634" cy="5049252"/>
            <a:chOff x="3388446" y="1049953"/>
            <a:chExt cx="5639336" cy="5632218"/>
          </a:xfrm>
        </p:grpSpPr>
        <p:sp>
          <p:nvSpPr>
            <p:cNvPr id="12" name="Дуга 11">
              <a:extLst>
                <a:ext uri="{FF2B5EF4-FFF2-40B4-BE49-F238E27FC236}">
                  <a16:creationId xmlns:a16="http://schemas.microsoft.com/office/drawing/2014/main" id="{10F2BD99-46BE-4DB3-AF59-B7A4FD19423A}"/>
                </a:ext>
              </a:extLst>
            </p:cNvPr>
            <p:cNvSpPr/>
            <p:nvPr/>
          </p:nvSpPr>
          <p:spPr>
            <a:xfrm>
              <a:off x="3388446" y="1049953"/>
              <a:ext cx="5632216" cy="5632218"/>
            </a:xfrm>
            <a:prstGeom prst="arc">
              <a:avLst>
                <a:gd name="adj1" fmla="val 16007145"/>
                <a:gd name="adj2" fmla="val 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3" name="Дуга 12">
              <a:extLst>
                <a:ext uri="{FF2B5EF4-FFF2-40B4-BE49-F238E27FC236}">
                  <a16:creationId xmlns:a16="http://schemas.microsoft.com/office/drawing/2014/main" id="{D5D6682B-7406-4A87-BD59-EA5689B62CBC}"/>
                </a:ext>
              </a:extLst>
            </p:cNvPr>
            <p:cNvSpPr/>
            <p:nvPr/>
          </p:nvSpPr>
          <p:spPr>
            <a:xfrm>
              <a:off x="3395566" y="1049953"/>
              <a:ext cx="5632216" cy="5632218"/>
            </a:xfrm>
            <a:prstGeom prst="arc">
              <a:avLst>
                <a:gd name="adj1" fmla="val 9609971"/>
                <a:gd name="adj2" fmla="val 14729298"/>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4" name="Дуга 13">
              <a:extLst>
                <a:ext uri="{FF2B5EF4-FFF2-40B4-BE49-F238E27FC236}">
                  <a16:creationId xmlns:a16="http://schemas.microsoft.com/office/drawing/2014/main" id="{12D0C0FB-6150-4EA2-91D9-263BF8480B7F}"/>
                </a:ext>
              </a:extLst>
            </p:cNvPr>
            <p:cNvSpPr/>
            <p:nvPr/>
          </p:nvSpPr>
          <p:spPr>
            <a:xfrm>
              <a:off x="3390192" y="1049953"/>
              <a:ext cx="5632216" cy="5632218"/>
            </a:xfrm>
            <a:prstGeom prst="arc">
              <a:avLst>
                <a:gd name="adj1" fmla="val 5204799"/>
                <a:gd name="adj2" fmla="val 8893400"/>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5" name="Дуга 14">
              <a:extLst>
                <a:ext uri="{FF2B5EF4-FFF2-40B4-BE49-F238E27FC236}">
                  <a16:creationId xmlns:a16="http://schemas.microsoft.com/office/drawing/2014/main" id="{4D83308C-F999-42E1-BED1-AB335A6EBA1C}"/>
                </a:ext>
              </a:extLst>
            </p:cNvPr>
            <p:cNvSpPr/>
            <p:nvPr/>
          </p:nvSpPr>
          <p:spPr>
            <a:xfrm>
              <a:off x="3395566" y="1049953"/>
              <a:ext cx="5632216" cy="5632218"/>
            </a:xfrm>
            <a:prstGeom prst="arc">
              <a:avLst>
                <a:gd name="adj1" fmla="val 745242"/>
                <a:gd name="adj2" fmla="val 4216081"/>
              </a:avLst>
            </a:prstGeom>
            <a:noFill/>
            <a:ln w="12700" cap="rnd">
              <a:gradFill flip="none" rotWithShape="1">
                <a:gsLst>
                  <a:gs pos="0">
                    <a:schemeClr val="bg1">
                      <a:alpha val="11000"/>
                    </a:schemeClr>
                  </a:gs>
                  <a:gs pos="50000">
                    <a:schemeClr val="bg1">
                      <a:alpha val="34000"/>
                    </a:schemeClr>
                  </a:gs>
                  <a:gs pos="100000">
                    <a:schemeClr val="bg1">
                      <a:alpha val="8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17" name="!!Группа 132">
            <a:extLst>
              <a:ext uri="{FF2B5EF4-FFF2-40B4-BE49-F238E27FC236}">
                <a16:creationId xmlns:a16="http://schemas.microsoft.com/office/drawing/2014/main" id="{A9E8D556-B76B-461B-B185-9140CDD43021}"/>
              </a:ext>
            </a:extLst>
          </p:cNvPr>
          <p:cNvGrpSpPr/>
          <p:nvPr userDrawn="1"/>
        </p:nvGrpSpPr>
        <p:grpSpPr>
          <a:xfrm rot="6733798">
            <a:off x="3188315" y="561442"/>
            <a:ext cx="5889164" cy="5881732"/>
            <a:chOff x="3388446" y="1049953"/>
            <a:chExt cx="5639336" cy="5632218"/>
          </a:xfrm>
        </p:grpSpPr>
        <p:sp>
          <p:nvSpPr>
            <p:cNvPr id="18" name="Дуга 17">
              <a:extLst>
                <a:ext uri="{FF2B5EF4-FFF2-40B4-BE49-F238E27FC236}">
                  <a16:creationId xmlns:a16="http://schemas.microsoft.com/office/drawing/2014/main" id="{AF5BBA90-2D30-4B4A-A3DF-813B633734C5}"/>
                </a:ext>
              </a:extLst>
            </p:cNvPr>
            <p:cNvSpPr/>
            <p:nvPr/>
          </p:nvSpPr>
          <p:spPr>
            <a:xfrm>
              <a:off x="3388446" y="1049953"/>
              <a:ext cx="5632216" cy="5632218"/>
            </a:xfrm>
            <a:prstGeom prst="arc">
              <a:avLst>
                <a:gd name="adj1" fmla="val 16007145"/>
                <a:gd name="adj2" fmla="val 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19" name="Дуга 18">
              <a:extLst>
                <a:ext uri="{FF2B5EF4-FFF2-40B4-BE49-F238E27FC236}">
                  <a16:creationId xmlns:a16="http://schemas.microsoft.com/office/drawing/2014/main" id="{17E6D7AD-7ABE-441C-B3BA-8C39A318CA29}"/>
                </a:ext>
              </a:extLst>
            </p:cNvPr>
            <p:cNvSpPr/>
            <p:nvPr/>
          </p:nvSpPr>
          <p:spPr>
            <a:xfrm>
              <a:off x="3395566" y="1049953"/>
              <a:ext cx="5632216" cy="5632218"/>
            </a:xfrm>
            <a:prstGeom prst="arc">
              <a:avLst>
                <a:gd name="adj1" fmla="val 9609971"/>
                <a:gd name="adj2" fmla="val 14729298"/>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0" name="Дуга 19">
              <a:extLst>
                <a:ext uri="{FF2B5EF4-FFF2-40B4-BE49-F238E27FC236}">
                  <a16:creationId xmlns:a16="http://schemas.microsoft.com/office/drawing/2014/main" id="{AEF580F9-DA58-4350-9C62-C00705724FFB}"/>
                </a:ext>
              </a:extLst>
            </p:cNvPr>
            <p:cNvSpPr/>
            <p:nvPr/>
          </p:nvSpPr>
          <p:spPr>
            <a:xfrm>
              <a:off x="3390192" y="1049953"/>
              <a:ext cx="5632216" cy="5632218"/>
            </a:xfrm>
            <a:prstGeom prst="arc">
              <a:avLst>
                <a:gd name="adj1" fmla="val 5204799"/>
                <a:gd name="adj2" fmla="val 8893400"/>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1" name="Дуга 20">
              <a:extLst>
                <a:ext uri="{FF2B5EF4-FFF2-40B4-BE49-F238E27FC236}">
                  <a16:creationId xmlns:a16="http://schemas.microsoft.com/office/drawing/2014/main" id="{773EF8EB-3FDE-4AAC-9823-FEF2F71FA349}"/>
                </a:ext>
              </a:extLst>
            </p:cNvPr>
            <p:cNvSpPr/>
            <p:nvPr/>
          </p:nvSpPr>
          <p:spPr>
            <a:xfrm>
              <a:off x="3395566" y="1049953"/>
              <a:ext cx="5632216" cy="5632218"/>
            </a:xfrm>
            <a:prstGeom prst="arc">
              <a:avLst>
                <a:gd name="adj1" fmla="val 745242"/>
                <a:gd name="adj2" fmla="val 4216081"/>
              </a:avLst>
            </a:prstGeom>
            <a:noFill/>
            <a:ln w="1905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grpSp>
        <p:nvGrpSpPr>
          <p:cNvPr id="22" name="!!Группа 6">
            <a:extLst>
              <a:ext uri="{FF2B5EF4-FFF2-40B4-BE49-F238E27FC236}">
                <a16:creationId xmlns:a16="http://schemas.microsoft.com/office/drawing/2014/main" id="{71A8952F-145C-4DEE-9279-70D4815C7A8A}"/>
              </a:ext>
            </a:extLst>
          </p:cNvPr>
          <p:cNvGrpSpPr/>
          <p:nvPr userDrawn="1"/>
        </p:nvGrpSpPr>
        <p:grpSpPr>
          <a:xfrm rot="8211261">
            <a:off x="3379871" y="749280"/>
            <a:ext cx="5506053" cy="5506056"/>
            <a:chOff x="3379871" y="1092180"/>
            <a:chExt cx="5506053" cy="5506056"/>
          </a:xfrm>
        </p:grpSpPr>
        <p:sp>
          <p:nvSpPr>
            <p:cNvPr id="28" name="Дуга 27">
              <a:extLst>
                <a:ext uri="{FF2B5EF4-FFF2-40B4-BE49-F238E27FC236}">
                  <a16:creationId xmlns:a16="http://schemas.microsoft.com/office/drawing/2014/main" id="{F9408B65-48E6-424E-B214-2DFAD00DE096}"/>
                </a:ext>
              </a:extLst>
            </p:cNvPr>
            <p:cNvSpPr/>
            <p:nvPr/>
          </p:nvSpPr>
          <p:spPr>
            <a:xfrm rot="20700000">
              <a:off x="3379871" y="1092180"/>
              <a:ext cx="5506053" cy="5506056"/>
            </a:xfrm>
            <a:prstGeom prst="arc">
              <a:avLst>
                <a:gd name="adj1" fmla="val 16007145"/>
                <a:gd name="adj2" fmla="val 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9" name="Дуга 28">
              <a:extLst>
                <a:ext uri="{FF2B5EF4-FFF2-40B4-BE49-F238E27FC236}">
                  <a16:creationId xmlns:a16="http://schemas.microsoft.com/office/drawing/2014/main" id="{FCD96555-F742-4C31-ADD5-8A6F894768F2}"/>
                </a:ext>
              </a:extLst>
            </p:cNvPr>
            <p:cNvSpPr/>
            <p:nvPr/>
          </p:nvSpPr>
          <p:spPr>
            <a:xfrm rot="20700000">
              <a:off x="3379871" y="1092180"/>
              <a:ext cx="5506053" cy="5506056"/>
            </a:xfrm>
            <a:prstGeom prst="arc">
              <a:avLst>
                <a:gd name="adj1" fmla="val 9609971"/>
                <a:gd name="adj2" fmla="val 14729298"/>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0" name="Дуга 29">
              <a:extLst>
                <a:ext uri="{FF2B5EF4-FFF2-40B4-BE49-F238E27FC236}">
                  <a16:creationId xmlns:a16="http://schemas.microsoft.com/office/drawing/2014/main" id="{B089EF47-6420-425D-A585-AD4E03B25206}"/>
                </a:ext>
              </a:extLst>
            </p:cNvPr>
            <p:cNvSpPr/>
            <p:nvPr/>
          </p:nvSpPr>
          <p:spPr>
            <a:xfrm rot="20700000">
              <a:off x="3379871" y="1092180"/>
              <a:ext cx="5506053" cy="5506056"/>
            </a:xfrm>
            <a:prstGeom prst="arc">
              <a:avLst>
                <a:gd name="adj1" fmla="val 5204799"/>
                <a:gd name="adj2" fmla="val 8893400"/>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1" name="Дуга 30">
              <a:extLst>
                <a:ext uri="{FF2B5EF4-FFF2-40B4-BE49-F238E27FC236}">
                  <a16:creationId xmlns:a16="http://schemas.microsoft.com/office/drawing/2014/main" id="{1F0F2F8F-6186-4857-9BA3-A4A3007BC2BF}"/>
                </a:ext>
              </a:extLst>
            </p:cNvPr>
            <p:cNvSpPr/>
            <p:nvPr/>
          </p:nvSpPr>
          <p:spPr>
            <a:xfrm rot="20700000">
              <a:off x="3379871" y="1092180"/>
              <a:ext cx="5506053" cy="5506056"/>
            </a:xfrm>
            <a:prstGeom prst="arc">
              <a:avLst>
                <a:gd name="adj1" fmla="val 745242"/>
                <a:gd name="adj2" fmla="val 4216081"/>
              </a:avLst>
            </a:prstGeom>
            <a:noFill/>
            <a:ln w="12700" cap="rnd">
              <a:gradFill flip="none" rotWithShape="1">
                <a:gsLst>
                  <a:gs pos="0">
                    <a:schemeClr val="bg1">
                      <a:alpha val="17000"/>
                    </a:schemeClr>
                  </a:gs>
                  <a:gs pos="50000">
                    <a:schemeClr val="bg1">
                      <a:alpha val="81000"/>
                    </a:schemeClr>
                  </a:gs>
                  <a:gs pos="100000">
                    <a:schemeClr val="bg1">
                      <a:alpha val="10000"/>
                    </a:schemeClr>
                  </a:gs>
                </a:gsLst>
                <a:lin ang="0" scaled="1"/>
                <a:tileRect/>
              </a:gra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Tahoma"/>
                <a:ea typeface="+mn-ea"/>
                <a:cs typeface="+mn-cs"/>
              </a:endParaRPr>
            </a:p>
          </p:txBody>
        </p:sp>
      </p:grpSp>
      <p:sp>
        <p:nvSpPr>
          <p:cNvPr id="33" name="Текст 3">
            <a:extLst>
              <a:ext uri="{FF2B5EF4-FFF2-40B4-BE49-F238E27FC236}">
                <a16:creationId xmlns:a16="http://schemas.microsoft.com/office/drawing/2014/main" id="{2A8244E6-C92E-470B-A2D1-CE716472BB73}"/>
              </a:ext>
            </a:extLst>
          </p:cNvPr>
          <p:cNvSpPr>
            <a:spLocks noGrp="1"/>
          </p:cNvSpPr>
          <p:nvPr>
            <p:ph type="body" sz="half" idx="10" hasCustomPrompt="1"/>
          </p:nvPr>
        </p:nvSpPr>
        <p:spPr>
          <a:xfrm>
            <a:off x="1055440" y="2162495"/>
            <a:ext cx="9516553" cy="3334556"/>
          </a:xfrm>
          <a:prstGeom prst="rect">
            <a:avLst/>
          </a:prstGeom>
        </p:spPr>
        <p:txBody>
          <a:bodyPr>
            <a:normAutofit/>
          </a:bodyPr>
          <a:lstStyle>
            <a:lvl1pPr marL="342900" marR="0" indent="12700" algn="l" defTabSz="914400" rtl="0" eaLnBrk="1" fontAlgn="auto" latinLnBrk="0" hangingPunct="1">
              <a:lnSpc>
                <a:spcPct val="100000"/>
              </a:lnSpc>
              <a:spcBef>
                <a:spcPct val="20000"/>
              </a:spcBef>
              <a:spcAft>
                <a:spcPts val="1200"/>
              </a:spcAft>
              <a:buClrTx/>
              <a:buSzTx/>
              <a:buFontTx/>
              <a:buNone/>
              <a:tabLst/>
              <a:defRPr sz="1400" baseline="0">
                <a:solidFill>
                  <a:schemeClr val="tx1"/>
                </a:solidFill>
                <a:latin typeface="+mj-lt"/>
                <a:ea typeface="Verdana" pitchFamily="34" charset="0"/>
                <a:cs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Информация, которую вы получаете на мероприятии, носит консультационный характер и не является рекомендацией или побуждением к действию. Если вы используете ее для принятия инвестиционных решений и совершения операций на финансовом рынке, то делаете это на свой страх и риск, а также принимаете на себя ответственность за любые последствия таких решений. </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Организаторы мероприятия не несут ответственности за практическую применимость информации, за достижение каких-либо финансовых результатов, связанных с практическим применением информации, а также за любые убытки, полученные в результате инвестирования на основе полученной в ходе мероприятия информации. </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Операции на финансовом рынке сопряжены с риском и могут вести как к прибыли инвестора, так и к убыткам. Для операций на финансовом рынке используйте средства, не составляющие значительную часть вашего личного или семейного бюджета. Не инвестируйте денежные средства, взятые в долг или в кредит. Помните, в случае убытков, вы можете потерять всю сумму ваших инвестиций. Принимайте решения взвешенно, оценивая финансовые риски.</a:t>
            </a:r>
          </a:p>
          <a:p>
            <a:pPr marL="342900" marR="0" lvl="0" indent="-342900" algn="l" defTabSz="914400" rtl="0" eaLnBrk="1" fontAlgn="auto" latinLnBrk="0" hangingPunct="1">
              <a:lnSpc>
                <a:spcPct val="100000"/>
              </a:lnSpc>
              <a:spcBef>
                <a:spcPct val="20000"/>
              </a:spcBef>
              <a:spcAft>
                <a:spcPts val="1200"/>
              </a:spcAft>
              <a:buClrTx/>
              <a:buSzTx/>
              <a:tabLst/>
              <a:defRPr/>
            </a:pPr>
            <a:r>
              <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rPr>
              <a:t>	Организаторы мероприятия и лекторы не предоставляют никаких гарантий в отношении соответствия предоставляемой на мероприятии информации Вашим конкретным целям и ожиданиям.</a:t>
            </a:r>
          </a:p>
          <a:p>
            <a:pPr marL="342900" marR="0" lvl="0" indent="-342900" algn="l" defTabSz="914400" rtl="0" eaLnBrk="1" fontAlgn="auto" latinLnBrk="0" hangingPunct="1">
              <a:lnSpc>
                <a:spcPct val="100000"/>
              </a:lnSpc>
              <a:spcBef>
                <a:spcPct val="20000"/>
              </a:spcBef>
              <a:spcAft>
                <a:spcPts val="1200"/>
              </a:spcAft>
              <a:buClrTx/>
              <a:buSzTx/>
              <a:tabLst/>
              <a:defRPr/>
            </a:pPr>
            <a:endParaRPr kumimoji="0" lang="ru-RU" sz="1200" b="0" i="0" u="none" strike="noStrike" kern="1200" cap="none" spc="0" normalizeH="0" baseline="0" noProof="0" dirty="0">
              <a:ln>
                <a:noFill/>
              </a:ln>
              <a:solidFill>
                <a:srgbClr val="000000">
                  <a:lumMod val="75000"/>
                  <a:lumOff val="2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Заголовок 1"/>
          <p:cNvSpPr txBox="1">
            <a:spLocks/>
          </p:cNvSpPr>
          <p:nvPr userDrawn="1"/>
        </p:nvSpPr>
        <p:spPr>
          <a:xfrm>
            <a:off x="1353778" y="1445727"/>
            <a:ext cx="10400222" cy="11232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600" b="0" i="0" u="none" strike="noStrike" kern="1200" cap="none" spc="0" normalizeH="0" baseline="0" noProof="0" dirty="0">
                <a:ln>
                  <a:noFill/>
                </a:ln>
                <a:solidFill>
                  <a:srgbClr val="FF0000"/>
                </a:solidFill>
                <a:effectLst/>
                <a:uLnTx/>
                <a:uFillTx/>
                <a:latin typeface="+mj-lt"/>
                <a:ea typeface="Verdana" pitchFamily="34" charset="0"/>
                <a:cs typeface="Verdana" pitchFamily="34" charset="0"/>
              </a:rPr>
              <a:t>Уведомление о рисках</a:t>
            </a:r>
            <a:endParaRPr kumimoji="0" lang="ru-RU" sz="2600" b="0" i="0" u="none" strike="noStrike" kern="1200" cap="none" spc="0" normalizeH="0" baseline="0" noProof="0" dirty="0">
              <a:ln>
                <a:noFill/>
              </a:ln>
              <a:solidFill>
                <a:srgbClr val="FF0000"/>
              </a:solidFill>
              <a:effectLst/>
              <a:uLnTx/>
              <a:uFillTx/>
              <a:latin typeface="Tahoma"/>
              <a:ea typeface="Verdana" pitchFamily="34" charset="0"/>
              <a:cs typeface="Verdana" pitchFamily="34" charset="0"/>
            </a:endParaRPr>
          </a:p>
        </p:txBody>
      </p:sp>
      <p:pic>
        <p:nvPicPr>
          <p:cNvPr id="23" name="Рисунок 22">
            <a:extLst>
              <a:ext uri="{FF2B5EF4-FFF2-40B4-BE49-F238E27FC236}">
                <a16:creationId xmlns:a16="http://schemas.microsoft.com/office/drawing/2014/main" id="{C1D0B4A9-830C-48FB-B5A7-0FA0D14ADFD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368" y="592590"/>
            <a:ext cx="1791763" cy="748178"/>
          </a:xfrm>
          <a:prstGeom prst="rect">
            <a:avLst/>
          </a:prstGeom>
        </p:spPr>
      </p:pic>
    </p:spTree>
    <p:extLst>
      <p:ext uri="{BB962C8B-B14F-4D97-AF65-F5344CB8AC3E}">
        <p14:creationId xmlns:p14="http://schemas.microsoft.com/office/powerpoint/2010/main" val="42235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7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52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oleObject" Target="../embeddings/oleObject6.bin"/><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6.v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oleObject" Target="../embeddings/oleObject9.bin"/><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ags" Target="../tags/tag10.xml"/><Relationship Id="rId2" Type="http://schemas.openxmlformats.org/officeDocument/2006/relationships/slideLayout" Target="../slideLayouts/slideLayout20.xml"/><Relationship Id="rId16" Type="http://schemas.openxmlformats.org/officeDocument/2006/relationships/vmlDrawing" Target="../drawings/vmlDrawing9.v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3.xml"/><Relationship Id="rId10" Type="http://schemas.openxmlformats.org/officeDocument/2006/relationships/slideLayout" Target="../slideLayouts/slideLayout28.xml"/><Relationship Id="rId19" Type="http://schemas.openxmlformats.org/officeDocument/2006/relationships/image" Target="../media/image1.emf"/><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Объект 7" hidden="1">
            <a:extLst>
              <a:ext uri="{FF2B5EF4-FFF2-40B4-BE49-F238E27FC236}">
                <a16:creationId xmlns:a16="http://schemas.microsoft.com/office/drawing/2014/main" id="{25A61029-D4D5-46DC-9561-849452BF256B}"/>
              </a:ext>
            </a:extLst>
          </p:cNvPr>
          <p:cNvGraphicFramePr>
            <a:graphicFrameLocks noChangeAspect="1"/>
          </p:cNvGraphicFramePr>
          <p:nvPr userDrawn="1">
            <p:custDataLst>
              <p:tags r:id="rId12"/>
            </p:custDataLst>
            <p:extLst>
              <p:ext uri="{D42A27DB-BD31-4B8C-83A1-F6EECF244321}">
                <p14:modId xmlns:p14="http://schemas.microsoft.com/office/powerpoint/2010/main" val="3145650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9" name="Слайд think-cell" r:id="rId13" imgW="360" imgH="360" progId="TCLayout.ActiveDocument.1">
                  <p:embed/>
                </p:oleObj>
              </mc:Choice>
              <mc:Fallback>
                <p:oleObj name="Слайд think-cell" r:id="rId13" imgW="360" imgH="360"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Заголовок 1"/>
          <p:cNvSpPr>
            <a:spLocks noGrp="1"/>
          </p:cNvSpPr>
          <p:nvPr>
            <p:ph type="title"/>
          </p:nvPr>
        </p:nvSpPr>
        <p:spPr>
          <a:xfrm>
            <a:off x="609600" y="599917"/>
            <a:ext cx="10972800" cy="492443"/>
          </a:xfrm>
          <a:prstGeom prst="rect">
            <a:avLst/>
          </a:prstGeom>
        </p:spPr>
        <p:txBody>
          <a:bodyPr vert="horz" lIns="91440" tIns="45720" rIns="91440" bIns="45720" rtlCol="0" anchor="ctr">
            <a:spAutoFit/>
          </a:bodyPr>
          <a:lstStyle/>
          <a:p>
            <a:r>
              <a:rPr kumimoji="0" lang="ru-RU"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Заголовок </a:t>
            </a:r>
            <a:r>
              <a:rPr kumimoji="0" lang="en-US"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Tahoma 2</a:t>
            </a:r>
            <a:r>
              <a:rPr kumimoji="0" lang="ru-RU"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4</a:t>
            </a:r>
            <a:endParaRPr lang="ru-RU" dirty="0"/>
          </a:p>
        </p:txBody>
      </p:sp>
      <p:sp>
        <p:nvSpPr>
          <p:cNvPr id="3" name="Текст 2"/>
          <p:cNvSpPr>
            <a:spLocks noGrp="1"/>
          </p:cNvSpPr>
          <p:nvPr>
            <p:ph type="body" idx="1"/>
          </p:nvPr>
        </p:nvSpPr>
        <p:spPr>
          <a:xfrm>
            <a:off x="609600" y="1600201"/>
            <a:ext cx="10972800" cy="929485"/>
          </a:xfrm>
          <a:prstGeom prst="rect">
            <a:avLst/>
          </a:prstGeom>
        </p:spPr>
        <p:txBody>
          <a:bodyPr vert="horz" lIns="91440" tIns="45720" rIns="91440" bIns="45720" rtlCol="0">
            <a:spAutoFit/>
          </a:bodyPr>
          <a:lstStyle/>
          <a:p>
            <a:pPr lvl="0"/>
            <a:r>
              <a:rPr lang="ru-RU" dirty="0"/>
              <a:t>Образец текста</a:t>
            </a:r>
          </a:p>
          <a:p>
            <a:pPr lvl="1"/>
            <a:r>
              <a:rPr lang="ru-RU" dirty="0"/>
              <a:t>Второй уровень</a:t>
            </a:r>
          </a:p>
          <a:p>
            <a:pPr lvl="2"/>
            <a:r>
              <a:rPr lang="ru-RU" dirty="0"/>
              <a:t>Третий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38EA-7CDB-4DEF-B157-0A4E08B1F2C4}" type="datetime1">
              <a:rPr lang="ru-RU" smtClean="0"/>
              <a:t>14.10.2022</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87" r:id="rId1"/>
    <p:sldLayoutId id="2147483662" r:id="rId2"/>
    <p:sldLayoutId id="2147483664" r:id="rId3"/>
    <p:sldLayoutId id="2147483695" r:id="rId4"/>
    <p:sldLayoutId id="2147483694" r:id="rId5"/>
    <p:sldLayoutId id="2147483693" r:id="rId6"/>
    <p:sldLayoutId id="2147483696" r:id="rId7"/>
    <p:sldLayoutId id="2147483688" r:id="rId8"/>
    <p:sldLayoutId id="2147483682" r:id="rId9"/>
  </p:sldLayoutIdLst>
  <p:hf hdr="0" ftr="0" dt="0"/>
  <p:txStyles>
    <p:titleStyle>
      <a:lvl1pPr algn="l" defTabSz="914400" rtl="0" eaLnBrk="1" latinLnBrk="0" hangingPunct="1">
        <a:spcBef>
          <a:spcPct val="0"/>
        </a:spcBef>
        <a:buNone/>
        <a:defRPr sz="2000" b="1" kern="1200">
          <a:solidFill>
            <a:schemeClr val="tx1">
              <a:lumMod val="75000"/>
              <a:lumOff val="25000"/>
            </a:schemeClr>
          </a:solidFill>
          <a:latin typeface="+mj-lt"/>
          <a:ea typeface="+mj-ea"/>
          <a:cs typeface="Calibri" panose="020F0502020204030204" pitchFamily="34" charset="0"/>
        </a:defRPr>
      </a:lvl1pPr>
    </p:titleStyle>
    <p:body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Объект 7" hidden="1">
            <a:extLst>
              <a:ext uri="{FF2B5EF4-FFF2-40B4-BE49-F238E27FC236}">
                <a16:creationId xmlns:a16="http://schemas.microsoft.com/office/drawing/2014/main" id="{5DACC753-442A-42F4-89FA-2AC523D70807}"/>
              </a:ext>
            </a:extLst>
          </p:cNvPr>
          <p:cNvGraphicFramePr>
            <a:graphicFrameLocks noChangeAspect="1"/>
          </p:cNvGraphicFramePr>
          <p:nvPr userDrawn="1">
            <p:custDataLst>
              <p:tags r:id="rId12"/>
            </p:custDataLst>
            <p:extLst>
              <p:ext uri="{D42A27DB-BD31-4B8C-83A1-F6EECF244321}">
                <p14:modId xmlns:p14="http://schemas.microsoft.com/office/powerpoint/2010/main" val="3020652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57" name="Слайд think-cell" r:id="rId13" imgW="360" imgH="360" progId="TCLayout.ActiveDocument.1">
                  <p:embed/>
                </p:oleObj>
              </mc:Choice>
              <mc:Fallback>
                <p:oleObj name="Слайд think-cell" r:id="rId13" imgW="360" imgH="360"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0" lang="ru-RU"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Заголовок </a:t>
            </a:r>
            <a:r>
              <a:rPr kumimoji="0" lang="en-US"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Tahoma 26</a:t>
            </a:r>
            <a:endParaRPr lang="ru-RU" dirty="0"/>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38EA-7CDB-4DEF-B157-0A4E08B1F2C4}" type="datetime1">
              <a:rPr lang="ru-RU" smtClean="0"/>
              <a:t>14.10.2022</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extLst>
      <p:ext uri="{BB962C8B-B14F-4D97-AF65-F5344CB8AC3E}">
        <p14:creationId xmlns:p14="http://schemas.microsoft.com/office/powerpoint/2010/main" val="184882235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34" r:id="rId7"/>
    <p:sldLayoutId id="2147483735" r:id="rId8"/>
    <p:sldLayoutId id="2147483736" r:id="rId9"/>
  </p:sldLayoutIdLst>
  <p:hf hdr="0" ftr="0" dt="0"/>
  <p:txStyles>
    <p:titleStyle>
      <a:lvl1pPr algn="l" defTabSz="914400" rtl="0" eaLnBrk="1" latinLnBrk="0" hangingPunct="1">
        <a:spcBef>
          <a:spcPct val="0"/>
        </a:spcBef>
        <a:buNone/>
        <a:defRPr sz="2600" b="1" kern="1200">
          <a:solidFill>
            <a:srgbClr val="FF0000"/>
          </a:solidFill>
          <a:latin typeface="+mj-lt"/>
          <a:ea typeface="+mj-ea"/>
          <a:cs typeface="Calibri" panose="020F0502020204030204" pitchFamily="34" charset="0"/>
        </a:defRPr>
      </a:lvl1pPr>
    </p:titleStyle>
    <p:body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Объект 7" hidden="1">
            <a:extLst>
              <a:ext uri="{FF2B5EF4-FFF2-40B4-BE49-F238E27FC236}">
                <a16:creationId xmlns:a16="http://schemas.microsoft.com/office/drawing/2014/main" id="{1BC93FAB-5030-4C1D-8E8B-CD23DA22827D}"/>
              </a:ext>
            </a:extLst>
          </p:cNvPr>
          <p:cNvGraphicFramePr>
            <a:graphicFrameLocks noChangeAspect="1"/>
          </p:cNvGraphicFramePr>
          <p:nvPr userDrawn="1">
            <p:custDataLst>
              <p:tags r:id="rId17"/>
            </p:custDataLst>
            <p:extLst>
              <p:ext uri="{D42A27DB-BD31-4B8C-83A1-F6EECF244321}">
                <p14:modId xmlns:p14="http://schemas.microsoft.com/office/powerpoint/2010/main" val="3821470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78" name="Слайд think-cell" r:id="rId18" imgW="360" imgH="360" progId="TCLayout.ActiveDocument.1">
                  <p:embed/>
                </p:oleObj>
              </mc:Choice>
              <mc:Fallback>
                <p:oleObj name="Слайд think-cell" r:id="rId18" imgW="360" imgH="360"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0" lang="ru-RU"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Заголовок </a:t>
            </a:r>
            <a:r>
              <a:rPr kumimoji="0" lang="en-US" sz="2600" b="0" i="0" u="none" strike="noStrike" kern="1200" cap="none" spc="0" normalizeH="0" baseline="0" noProof="0" dirty="0">
                <a:ln>
                  <a:noFill/>
                </a:ln>
                <a:solidFill>
                  <a:srgbClr val="CF1130"/>
                </a:solidFill>
                <a:effectLst/>
                <a:uLnTx/>
                <a:uFillTx/>
                <a:latin typeface="+mj-lt"/>
                <a:ea typeface="Verdana" pitchFamily="34" charset="0"/>
                <a:cs typeface="Verdana" pitchFamily="34" charset="0"/>
              </a:rPr>
              <a:t>Tahoma 26</a:t>
            </a:r>
            <a:endParaRPr lang="ru-RU" dirty="0"/>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38EA-7CDB-4DEF-B157-0A4E08B1F2C4}" type="datetime1">
              <a:rPr lang="ru-RU" smtClean="0"/>
              <a:t>14.10.2022</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solidFill>
              </a:defRPr>
            </a:lvl1pPr>
          </a:lstStyle>
          <a:p>
            <a:fld id="{B9E2B10B-2B5B-4D21-B621-3C15B0884A5E}" type="slidenum">
              <a:rPr lang="ru-RU" smtClean="0"/>
              <a:pPr/>
              <a:t>‹#›</a:t>
            </a:fld>
            <a:endParaRPr lang="ru-RU" dirty="0"/>
          </a:p>
        </p:txBody>
      </p:sp>
    </p:spTree>
    <p:extLst>
      <p:ext uri="{BB962C8B-B14F-4D97-AF65-F5344CB8AC3E}">
        <p14:creationId xmlns:p14="http://schemas.microsoft.com/office/powerpoint/2010/main" val="15580000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33" r:id="rId9"/>
    <p:sldLayoutId id="2147483727" r:id="rId10"/>
    <p:sldLayoutId id="2147483728" r:id="rId11"/>
    <p:sldLayoutId id="2147483729" r:id="rId12"/>
    <p:sldLayoutId id="2147483730" r:id="rId13"/>
    <p:sldLayoutId id="2147483731" r:id="rId14"/>
  </p:sldLayoutIdLst>
  <p:hf hdr="0" ftr="0" dt="0"/>
  <p:txStyles>
    <p:titleStyle>
      <a:lvl1pPr algn="l" defTabSz="914400" rtl="0" eaLnBrk="1" latinLnBrk="0" hangingPunct="1">
        <a:spcBef>
          <a:spcPct val="0"/>
        </a:spcBef>
        <a:buNone/>
        <a:defRPr sz="2600" b="1" kern="1200">
          <a:solidFill>
            <a:schemeClr val="tx1">
              <a:lumMod val="75000"/>
              <a:lumOff val="25000"/>
            </a:schemeClr>
          </a:solidFill>
          <a:latin typeface="+mj-lt"/>
          <a:ea typeface="+mj-ea"/>
          <a:cs typeface="Calibri" panose="020F0502020204030204" pitchFamily="34" charset="0"/>
        </a:defRPr>
      </a:lvl1pPr>
    </p:titleStyle>
    <p:body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3.xml"/><Relationship Id="rId1" Type="http://schemas.openxmlformats.org/officeDocument/2006/relationships/vmlDrawing" Target="../drawings/vmlDrawing16.v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4.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6" Type="http://schemas.openxmlformats.org/officeDocument/2006/relationships/tags" Target="../tags/tag40.xml"/><Relationship Id="rId117" Type="http://schemas.openxmlformats.org/officeDocument/2006/relationships/tags" Target="../tags/tag131.xml"/><Relationship Id="rId21" Type="http://schemas.openxmlformats.org/officeDocument/2006/relationships/tags" Target="../tags/tag35.xml"/><Relationship Id="rId42" Type="http://schemas.openxmlformats.org/officeDocument/2006/relationships/tags" Target="../tags/tag56.xml"/><Relationship Id="rId47" Type="http://schemas.openxmlformats.org/officeDocument/2006/relationships/tags" Target="../tags/tag61.xml"/><Relationship Id="rId63" Type="http://schemas.openxmlformats.org/officeDocument/2006/relationships/tags" Target="../tags/tag77.xml"/><Relationship Id="rId68" Type="http://schemas.openxmlformats.org/officeDocument/2006/relationships/tags" Target="../tags/tag82.xml"/><Relationship Id="rId84" Type="http://schemas.openxmlformats.org/officeDocument/2006/relationships/tags" Target="../tags/tag98.xml"/><Relationship Id="rId89" Type="http://schemas.openxmlformats.org/officeDocument/2006/relationships/tags" Target="../tags/tag103.xml"/><Relationship Id="rId112" Type="http://schemas.openxmlformats.org/officeDocument/2006/relationships/tags" Target="../tags/tag126.xml"/><Relationship Id="rId133" Type="http://schemas.openxmlformats.org/officeDocument/2006/relationships/tags" Target="../tags/tag147.xml"/><Relationship Id="rId138" Type="http://schemas.openxmlformats.org/officeDocument/2006/relationships/tags" Target="../tags/tag152.xml"/><Relationship Id="rId154" Type="http://schemas.openxmlformats.org/officeDocument/2006/relationships/tags" Target="../tags/tag168.xml"/><Relationship Id="rId159" Type="http://schemas.openxmlformats.org/officeDocument/2006/relationships/slideLayout" Target="../slideLayouts/slideLayout13.xml"/><Relationship Id="rId16" Type="http://schemas.openxmlformats.org/officeDocument/2006/relationships/tags" Target="../tags/tag30.xml"/><Relationship Id="rId107" Type="http://schemas.openxmlformats.org/officeDocument/2006/relationships/tags" Target="../tags/tag121.xml"/><Relationship Id="rId11" Type="http://schemas.openxmlformats.org/officeDocument/2006/relationships/tags" Target="../tags/tag25.xml"/><Relationship Id="rId32" Type="http://schemas.openxmlformats.org/officeDocument/2006/relationships/tags" Target="../tags/tag46.xml"/><Relationship Id="rId37" Type="http://schemas.openxmlformats.org/officeDocument/2006/relationships/tags" Target="../tags/tag51.xml"/><Relationship Id="rId53" Type="http://schemas.openxmlformats.org/officeDocument/2006/relationships/tags" Target="../tags/tag67.xml"/><Relationship Id="rId58" Type="http://schemas.openxmlformats.org/officeDocument/2006/relationships/tags" Target="../tags/tag72.xml"/><Relationship Id="rId74" Type="http://schemas.openxmlformats.org/officeDocument/2006/relationships/tags" Target="../tags/tag88.xml"/><Relationship Id="rId79" Type="http://schemas.openxmlformats.org/officeDocument/2006/relationships/tags" Target="../tags/tag93.xml"/><Relationship Id="rId102" Type="http://schemas.openxmlformats.org/officeDocument/2006/relationships/tags" Target="../tags/tag116.xml"/><Relationship Id="rId123" Type="http://schemas.openxmlformats.org/officeDocument/2006/relationships/tags" Target="../tags/tag137.xml"/><Relationship Id="rId128" Type="http://schemas.openxmlformats.org/officeDocument/2006/relationships/tags" Target="../tags/tag142.xml"/><Relationship Id="rId144" Type="http://schemas.openxmlformats.org/officeDocument/2006/relationships/tags" Target="../tags/tag158.xml"/><Relationship Id="rId149" Type="http://schemas.openxmlformats.org/officeDocument/2006/relationships/tags" Target="../tags/tag163.xml"/><Relationship Id="rId5" Type="http://schemas.openxmlformats.org/officeDocument/2006/relationships/tags" Target="../tags/tag19.xml"/><Relationship Id="rId90" Type="http://schemas.openxmlformats.org/officeDocument/2006/relationships/tags" Target="../tags/tag104.xml"/><Relationship Id="rId95" Type="http://schemas.openxmlformats.org/officeDocument/2006/relationships/tags" Target="../tags/tag109.xml"/><Relationship Id="rId160" Type="http://schemas.openxmlformats.org/officeDocument/2006/relationships/oleObject" Target="../embeddings/oleObject11.bin"/><Relationship Id="rId165" Type="http://schemas.openxmlformats.org/officeDocument/2006/relationships/chart" Target="../charts/chart4.xml"/><Relationship Id="rId22" Type="http://schemas.openxmlformats.org/officeDocument/2006/relationships/tags" Target="../tags/tag36.xml"/><Relationship Id="rId27" Type="http://schemas.openxmlformats.org/officeDocument/2006/relationships/tags" Target="../tags/tag41.xml"/><Relationship Id="rId43" Type="http://schemas.openxmlformats.org/officeDocument/2006/relationships/tags" Target="../tags/tag57.xml"/><Relationship Id="rId48" Type="http://schemas.openxmlformats.org/officeDocument/2006/relationships/tags" Target="../tags/tag62.xml"/><Relationship Id="rId64" Type="http://schemas.openxmlformats.org/officeDocument/2006/relationships/tags" Target="../tags/tag78.xml"/><Relationship Id="rId69" Type="http://schemas.openxmlformats.org/officeDocument/2006/relationships/tags" Target="../tags/tag83.xml"/><Relationship Id="rId113" Type="http://schemas.openxmlformats.org/officeDocument/2006/relationships/tags" Target="../tags/tag127.xml"/><Relationship Id="rId118" Type="http://schemas.openxmlformats.org/officeDocument/2006/relationships/tags" Target="../tags/tag132.xml"/><Relationship Id="rId134" Type="http://schemas.openxmlformats.org/officeDocument/2006/relationships/tags" Target="../tags/tag148.xml"/><Relationship Id="rId139" Type="http://schemas.openxmlformats.org/officeDocument/2006/relationships/tags" Target="../tags/tag153.xml"/><Relationship Id="rId80" Type="http://schemas.openxmlformats.org/officeDocument/2006/relationships/tags" Target="../tags/tag94.xml"/><Relationship Id="rId85" Type="http://schemas.openxmlformats.org/officeDocument/2006/relationships/tags" Target="../tags/tag99.xml"/><Relationship Id="rId150" Type="http://schemas.openxmlformats.org/officeDocument/2006/relationships/tags" Target="../tags/tag164.xml"/><Relationship Id="rId155" Type="http://schemas.openxmlformats.org/officeDocument/2006/relationships/tags" Target="../tags/tag169.xml"/><Relationship Id="rId12" Type="http://schemas.openxmlformats.org/officeDocument/2006/relationships/tags" Target="../tags/tag26.xml"/><Relationship Id="rId17" Type="http://schemas.openxmlformats.org/officeDocument/2006/relationships/tags" Target="../tags/tag31.xml"/><Relationship Id="rId33" Type="http://schemas.openxmlformats.org/officeDocument/2006/relationships/tags" Target="../tags/tag47.xml"/><Relationship Id="rId38" Type="http://schemas.openxmlformats.org/officeDocument/2006/relationships/tags" Target="../tags/tag52.xml"/><Relationship Id="rId59" Type="http://schemas.openxmlformats.org/officeDocument/2006/relationships/tags" Target="../tags/tag73.xml"/><Relationship Id="rId103" Type="http://schemas.openxmlformats.org/officeDocument/2006/relationships/tags" Target="../tags/tag117.xml"/><Relationship Id="rId108" Type="http://schemas.openxmlformats.org/officeDocument/2006/relationships/tags" Target="../tags/tag122.xml"/><Relationship Id="rId124" Type="http://schemas.openxmlformats.org/officeDocument/2006/relationships/tags" Target="../tags/tag138.xml"/><Relationship Id="rId129" Type="http://schemas.openxmlformats.org/officeDocument/2006/relationships/tags" Target="../tags/tag143.xml"/><Relationship Id="rId54" Type="http://schemas.openxmlformats.org/officeDocument/2006/relationships/tags" Target="../tags/tag68.xml"/><Relationship Id="rId70" Type="http://schemas.openxmlformats.org/officeDocument/2006/relationships/tags" Target="../tags/tag84.xml"/><Relationship Id="rId75" Type="http://schemas.openxmlformats.org/officeDocument/2006/relationships/tags" Target="../tags/tag89.xml"/><Relationship Id="rId91" Type="http://schemas.openxmlformats.org/officeDocument/2006/relationships/tags" Target="../tags/tag105.xml"/><Relationship Id="rId96" Type="http://schemas.openxmlformats.org/officeDocument/2006/relationships/tags" Target="../tags/tag110.xml"/><Relationship Id="rId140" Type="http://schemas.openxmlformats.org/officeDocument/2006/relationships/tags" Target="../tags/tag154.xml"/><Relationship Id="rId145" Type="http://schemas.openxmlformats.org/officeDocument/2006/relationships/tags" Target="../tags/tag159.xml"/><Relationship Id="rId161" Type="http://schemas.openxmlformats.org/officeDocument/2006/relationships/image" Target="../media/image1.emf"/><Relationship Id="rId166" Type="http://schemas.openxmlformats.org/officeDocument/2006/relationships/chart" Target="../charts/chart5.xml"/><Relationship Id="rId1" Type="http://schemas.openxmlformats.org/officeDocument/2006/relationships/vmlDrawing" Target="../drawings/vmlDrawing15.vml"/><Relationship Id="rId6" Type="http://schemas.openxmlformats.org/officeDocument/2006/relationships/tags" Target="../tags/tag20.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49" Type="http://schemas.openxmlformats.org/officeDocument/2006/relationships/tags" Target="../tags/tag63.xml"/><Relationship Id="rId57" Type="http://schemas.openxmlformats.org/officeDocument/2006/relationships/tags" Target="../tags/tag71.xml"/><Relationship Id="rId106" Type="http://schemas.openxmlformats.org/officeDocument/2006/relationships/tags" Target="../tags/tag120.xml"/><Relationship Id="rId114" Type="http://schemas.openxmlformats.org/officeDocument/2006/relationships/tags" Target="../tags/tag128.xml"/><Relationship Id="rId119" Type="http://schemas.openxmlformats.org/officeDocument/2006/relationships/tags" Target="../tags/tag133.xml"/><Relationship Id="rId127" Type="http://schemas.openxmlformats.org/officeDocument/2006/relationships/tags" Target="../tags/tag141.xml"/><Relationship Id="rId10" Type="http://schemas.openxmlformats.org/officeDocument/2006/relationships/tags" Target="../tags/tag24.xml"/><Relationship Id="rId31" Type="http://schemas.openxmlformats.org/officeDocument/2006/relationships/tags" Target="../tags/tag45.xml"/><Relationship Id="rId44" Type="http://schemas.openxmlformats.org/officeDocument/2006/relationships/tags" Target="../tags/tag58.xml"/><Relationship Id="rId52" Type="http://schemas.openxmlformats.org/officeDocument/2006/relationships/tags" Target="../tags/tag66.xml"/><Relationship Id="rId60" Type="http://schemas.openxmlformats.org/officeDocument/2006/relationships/tags" Target="../tags/tag74.xml"/><Relationship Id="rId65" Type="http://schemas.openxmlformats.org/officeDocument/2006/relationships/tags" Target="../tags/tag79.xml"/><Relationship Id="rId73" Type="http://schemas.openxmlformats.org/officeDocument/2006/relationships/tags" Target="../tags/tag87.xml"/><Relationship Id="rId78" Type="http://schemas.openxmlformats.org/officeDocument/2006/relationships/tags" Target="../tags/tag92.xml"/><Relationship Id="rId81" Type="http://schemas.openxmlformats.org/officeDocument/2006/relationships/tags" Target="../tags/tag95.xml"/><Relationship Id="rId86" Type="http://schemas.openxmlformats.org/officeDocument/2006/relationships/tags" Target="../tags/tag100.xml"/><Relationship Id="rId94" Type="http://schemas.openxmlformats.org/officeDocument/2006/relationships/tags" Target="../tags/tag108.xml"/><Relationship Id="rId99" Type="http://schemas.openxmlformats.org/officeDocument/2006/relationships/tags" Target="../tags/tag113.xml"/><Relationship Id="rId101" Type="http://schemas.openxmlformats.org/officeDocument/2006/relationships/tags" Target="../tags/tag115.xml"/><Relationship Id="rId122" Type="http://schemas.openxmlformats.org/officeDocument/2006/relationships/tags" Target="../tags/tag136.xml"/><Relationship Id="rId130" Type="http://schemas.openxmlformats.org/officeDocument/2006/relationships/tags" Target="../tags/tag144.xml"/><Relationship Id="rId135" Type="http://schemas.openxmlformats.org/officeDocument/2006/relationships/tags" Target="../tags/tag149.xml"/><Relationship Id="rId143" Type="http://schemas.openxmlformats.org/officeDocument/2006/relationships/tags" Target="../tags/tag157.xml"/><Relationship Id="rId148" Type="http://schemas.openxmlformats.org/officeDocument/2006/relationships/tags" Target="../tags/tag162.xml"/><Relationship Id="rId151" Type="http://schemas.openxmlformats.org/officeDocument/2006/relationships/tags" Target="../tags/tag165.xml"/><Relationship Id="rId156" Type="http://schemas.openxmlformats.org/officeDocument/2006/relationships/tags" Target="../tags/tag170.xml"/><Relationship Id="rId164" Type="http://schemas.openxmlformats.org/officeDocument/2006/relationships/chart" Target="../charts/chart3.xml"/><Relationship Id="rId4" Type="http://schemas.openxmlformats.org/officeDocument/2006/relationships/tags" Target="../tags/tag18.xml"/><Relationship Id="rId9" Type="http://schemas.openxmlformats.org/officeDocument/2006/relationships/tags" Target="../tags/tag23.xml"/><Relationship Id="rId13" Type="http://schemas.openxmlformats.org/officeDocument/2006/relationships/tags" Target="../tags/tag27.xml"/><Relationship Id="rId18" Type="http://schemas.openxmlformats.org/officeDocument/2006/relationships/tags" Target="../tags/tag32.xml"/><Relationship Id="rId39" Type="http://schemas.openxmlformats.org/officeDocument/2006/relationships/tags" Target="../tags/tag53.xml"/><Relationship Id="rId109" Type="http://schemas.openxmlformats.org/officeDocument/2006/relationships/tags" Target="../tags/tag123.xml"/><Relationship Id="rId34" Type="http://schemas.openxmlformats.org/officeDocument/2006/relationships/tags" Target="../tags/tag48.xml"/><Relationship Id="rId50" Type="http://schemas.openxmlformats.org/officeDocument/2006/relationships/tags" Target="../tags/tag64.xml"/><Relationship Id="rId55" Type="http://schemas.openxmlformats.org/officeDocument/2006/relationships/tags" Target="../tags/tag69.xml"/><Relationship Id="rId76" Type="http://schemas.openxmlformats.org/officeDocument/2006/relationships/tags" Target="../tags/tag90.xml"/><Relationship Id="rId97" Type="http://schemas.openxmlformats.org/officeDocument/2006/relationships/tags" Target="../tags/tag111.xml"/><Relationship Id="rId104" Type="http://schemas.openxmlformats.org/officeDocument/2006/relationships/tags" Target="../tags/tag118.xml"/><Relationship Id="rId120" Type="http://schemas.openxmlformats.org/officeDocument/2006/relationships/tags" Target="../tags/tag134.xml"/><Relationship Id="rId125" Type="http://schemas.openxmlformats.org/officeDocument/2006/relationships/tags" Target="../tags/tag139.xml"/><Relationship Id="rId141" Type="http://schemas.openxmlformats.org/officeDocument/2006/relationships/tags" Target="../tags/tag155.xml"/><Relationship Id="rId146" Type="http://schemas.openxmlformats.org/officeDocument/2006/relationships/tags" Target="../tags/tag160.xml"/><Relationship Id="rId167" Type="http://schemas.openxmlformats.org/officeDocument/2006/relationships/chart" Target="../charts/chart6.xml"/><Relationship Id="rId7" Type="http://schemas.openxmlformats.org/officeDocument/2006/relationships/tags" Target="../tags/tag21.xml"/><Relationship Id="rId71" Type="http://schemas.openxmlformats.org/officeDocument/2006/relationships/tags" Target="../tags/tag85.xml"/><Relationship Id="rId92" Type="http://schemas.openxmlformats.org/officeDocument/2006/relationships/tags" Target="../tags/tag106.xml"/><Relationship Id="rId162" Type="http://schemas.openxmlformats.org/officeDocument/2006/relationships/chart" Target="../charts/chart1.xml"/><Relationship Id="rId2" Type="http://schemas.openxmlformats.org/officeDocument/2006/relationships/tags" Target="../tags/tag16.xml"/><Relationship Id="rId29" Type="http://schemas.openxmlformats.org/officeDocument/2006/relationships/tags" Target="../tags/tag43.xml"/><Relationship Id="rId24" Type="http://schemas.openxmlformats.org/officeDocument/2006/relationships/tags" Target="../tags/tag38.xml"/><Relationship Id="rId40" Type="http://schemas.openxmlformats.org/officeDocument/2006/relationships/tags" Target="../tags/tag54.xml"/><Relationship Id="rId45" Type="http://schemas.openxmlformats.org/officeDocument/2006/relationships/tags" Target="../tags/tag59.xml"/><Relationship Id="rId66" Type="http://schemas.openxmlformats.org/officeDocument/2006/relationships/tags" Target="../tags/tag80.xml"/><Relationship Id="rId87" Type="http://schemas.openxmlformats.org/officeDocument/2006/relationships/tags" Target="../tags/tag101.xml"/><Relationship Id="rId110" Type="http://schemas.openxmlformats.org/officeDocument/2006/relationships/tags" Target="../tags/tag124.xml"/><Relationship Id="rId115" Type="http://schemas.openxmlformats.org/officeDocument/2006/relationships/tags" Target="../tags/tag129.xml"/><Relationship Id="rId131" Type="http://schemas.openxmlformats.org/officeDocument/2006/relationships/tags" Target="../tags/tag145.xml"/><Relationship Id="rId136" Type="http://schemas.openxmlformats.org/officeDocument/2006/relationships/tags" Target="../tags/tag150.xml"/><Relationship Id="rId157" Type="http://schemas.openxmlformats.org/officeDocument/2006/relationships/tags" Target="../tags/tag171.xml"/><Relationship Id="rId61" Type="http://schemas.openxmlformats.org/officeDocument/2006/relationships/tags" Target="../tags/tag75.xml"/><Relationship Id="rId82" Type="http://schemas.openxmlformats.org/officeDocument/2006/relationships/tags" Target="../tags/tag96.xml"/><Relationship Id="rId152" Type="http://schemas.openxmlformats.org/officeDocument/2006/relationships/tags" Target="../tags/tag166.xml"/><Relationship Id="rId19" Type="http://schemas.openxmlformats.org/officeDocument/2006/relationships/tags" Target="../tags/tag33.xml"/><Relationship Id="rId14" Type="http://schemas.openxmlformats.org/officeDocument/2006/relationships/tags" Target="../tags/tag28.xml"/><Relationship Id="rId30" Type="http://schemas.openxmlformats.org/officeDocument/2006/relationships/tags" Target="../tags/tag44.xml"/><Relationship Id="rId35" Type="http://schemas.openxmlformats.org/officeDocument/2006/relationships/tags" Target="../tags/tag49.xml"/><Relationship Id="rId56" Type="http://schemas.openxmlformats.org/officeDocument/2006/relationships/tags" Target="../tags/tag70.xml"/><Relationship Id="rId77" Type="http://schemas.openxmlformats.org/officeDocument/2006/relationships/tags" Target="../tags/tag91.xml"/><Relationship Id="rId100" Type="http://schemas.openxmlformats.org/officeDocument/2006/relationships/tags" Target="../tags/tag114.xml"/><Relationship Id="rId105" Type="http://schemas.openxmlformats.org/officeDocument/2006/relationships/tags" Target="../tags/tag119.xml"/><Relationship Id="rId126" Type="http://schemas.openxmlformats.org/officeDocument/2006/relationships/tags" Target="../tags/tag140.xml"/><Relationship Id="rId147" Type="http://schemas.openxmlformats.org/officeDocument/2006/relationships/tags" Target="../tags/tag161.xml"/><Relationship Id="rId8" Type="http://schemas.openxmlformats.org/officeDocument/2006/relationships/tags" Target="../tags/tag22.xml"/><Relationship Id="rId51" Type="http://schemas.openxmlformats.org/officeDocument/2006/relationships/tags" Target="../tags/tag65.xml"/><Relationship Id="rId72" Type="http://schemas.openxmlformats.org/officeDocument/2006/relationships/tags" Target="../tags/tag86.xml"/><Relationship Id="rId93" Type="http://schemas.openxmlformats.org/officeDocument/2006/relationships/tags" Target="../tags/tag107.xml"/><Relationship Id="rId98" Type="http://schemas.openxmlformats.org/officeDocument/2006/relationships/tags" Target="../tags/tag112.xml"/><Relationship Id="rId121" Type="http://schemas.openxmlformats.org/officeDocument/2006/relationships/tags" Target="../tags/tag135.xml"/><Relationship Id="rId142" Type="http://schemas.openxmlformats.org/officeDocument/2006/relationships/tags" Target="../tags/tag156.xml"/><Relationship Id="rId163" Type="http://schemas.openxmlformats.org/officeDocument/2006/relationships/chart" Target="../charts/chart2.xml"/><Relationship Id="rId3" Type="http://schemas.openxmlformats.org/officeDocument/2006/relationships/tags" Target="../tags/tag17.xml"/><Relationship Id="rId25" Type="http://schemas.openxmlformats.org/officeDocument/2006/relationships/tags" Target="../tags/tag39.xml"/><Relationship Id="rId46" Type="http://schemas.openxmlformats.org/officeDocument/2006/relationships/tags" Target="../tags/tag60.xml"/><Relationship Id="rId67" Type="http://schemas.openxmlformats.org/officeDocument/2006/relationships/tags" Target="../tags/tag81.xml"/><Relationship Id="rId116" Type="http://schemas.openxmlformats.org/officeDocument/2006/relationships/tags" Target="../tags/tag130.xml"/><Relationship Id="rId137" Type="http://schemas.openxmlformats.org/officeDocument/2006/relationships/tags" Target="../tags/tag151.xml"/><Relationship Id="rId158" Type="http://schemas.openxmlformats.org/officeDocument/2006/relationships/tags" Target="../tags/tag172.xml"/><Relationship Id="rId20" Type="http://schemas.openxmlformats.org/officeDocument/2006/relationships/tags" Target="../tags/tag34.xml"/><Relationship Id="rId41" Type="http://schemas.openxmlformats.org/officeDocument/2006/relationships/tags" Target="../tags/tag55.xml"/><Relationship Id="rId62" Type="http://schemas.openxmlformats.org/officeDocument/2006/relationships/tags" Target="../tags/tag76.xml"/><Relationship Id="rId83" Type="http://schemas.openxmlformats.org/officeDocument/2006/relationships/tags" Target="../tags/tag97.xml"/><Relationship Id="rId88" Type="http://schemas.openxmlformats.org/officeDocument/2006/relationships/tags" Target="../tags/tag102.xml"/><Relationship Id="rId111" Type="http://schemas.openxmlformats.org/officeDocument/2006/relationships/tags" Target="../tags/tag125.xml"/><Relationship Id="rId132" Type="http://schemas.openxmlformats.org/officeDocument/2006/relationships/tags" Target="../tags/tag146.xml"/><Relationship Id="rId153" Type="http://schemas.openxmlformats.org/officeDocument/2006/relationships/tags" Target="../tags/tag16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5.xml"/><Relationship Id="rId1" Type="http://schemas.openxmlformats.org/officeDocument/2006/relationships/vmlDrawing" Target="../drawings/vmlDrawing18.v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6.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7.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8.xml"/><Relationship Id="rId1" Type="http://schemas.openxmlformats.org/officeDocument/2006/relationships/vmlDrawing" Target="../drawings/vmlDrawing21.v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9.xml"/><Relationship Id="rId1" Type="http://schemas.openxmlformats.org/officeDocument/2006/relationships/vmlDrawing" Target="../drawings/vmlDrawing22.vml"/><Relationship Id="rId6" Type="http://schemas.openxmlformats.org/officeDocument/2006/relationships/image" Target="../media/image29.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0.xml"/><Relationship Id="rId1" Type="http://schemas.openxmlformats.org/officeDocument/2006/relationships/vmlDrawing" Target="../drawings/vmlDrawing23.v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1.xml"/><Relationship Id="rId1" Type="http://schemas.openxmlformats.org/officeDocument/2006/relationships/vmlDrawing" Target="../drawings/vmlDrawing24.vml"/><Relationship Id="rId6" Type="http://schemas.openxmlformats.org/officeDocument/2006/relationships/image" Target="../media/image28.jpeg"/><Relationship Id="rId5" Type="http://schemas.openxmlformats.org/officeDocument/2006/relationships/image" Target="../media/image1.emf"/><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2.xml"/><Relationship Id="rId1" Type="http://schemas.openxmlformats.org/officeDocument/2006/relationships/vmlDrawing" Target="../drawings/vmlDrawing25.vml"/><Relationship Id="rId6" Type="http://schemas.openxmlformats.org/officeDocument/2006/relationships/image" Target="../media/image29.jpe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3.xml"/><Relationship Id="rId1" Type="http://schemas.openxmlformats.org/officeDocument/2006/relationships/vmlDrawing" Target="../drawings/vmlDrawing26.vml"/><Relationship Id="rId6" Type="http://schemas.openxmlformats.org/officeDocument/2006/relationships/image" Target="../media/image30.jpe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2.png"/><Relationship Id="rId2" Type="http://schemas.openxmlformats.org/officeDocument/2006/relationships/tags" Target="../tags/tag184.xml"/><Relationship Id="rId1" Type="http://schemas.openxmlformats.org/officeDocument/2006/relationships/vmlDrawing" Target="../drawings/vmlDrawing27.v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5.xml"/><Relationship Id="rId1" Type="http://schemas.openxmlformats.org/officeDocument/2006/relationships/vmlDrawing" Target="../drawings/vmlDrawing28.vml"/><Relationship Id="rId6" Type="http://schemas.openxmlformats.org/officeDocument/2006/relationships/image" Target="../media/image33.png"/><Relationship Id="rId5" Type="http://schemas.openxmlformats.org/officeDocument/2006/relationships/image" Target="../media/image1.emf"/><Relationship Id="rId4" Type="http://schemas.openxmlformats.org/officeDocument/2006/relationships/oleObject" Target="../embeddings/oleObject24.bin"/></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6.xml"/><Relationship Id="rId1" Type="http://schemas.openxmlformats.org/officeDocument/2006/relationships/vmlDrawing" Target="../drawings/vmlDrawing29.vml"/><Relationship Id="rId6" Type="http://schemas.openxmlformats.org/officeDocument/2006/relationships/image" Target="../media/image34.png"/><Relationship Id="rId5" Type="http://schemas.openxmlformats.org/officeDocument/2006/relationships/image" Target="../media/image1.emf"/><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7.xml"/><Relationship Id="rId1" Type="http://schemas.openxmlformats.org/officeDocument/2006/relationships/vmlDrawing" Target="../drawings/vmlDrawing30.vml"/><Relationship Id="rId6" Type="http://schemas.openxmlformats.org/officeDocument/2006/relationships/image" Target="../media/image36.jpeg"/><Relationship Id="rId5" Type="http://schemas.openxmlformats.org/officeDocument/2006/relationships/image" Target="../media/image1.emf"/><Relationship Id="rId4" Type="http://schemas.openxmlformats.org/officeDocument/2006/relationships/oleObject" Target="../embeddings/oleObject26.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8.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9.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0.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1.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0.bin"/></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2.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1.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3.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2.bin"/></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4.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3.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png"/><Relationship Id="rId7" Type="http://schemas.openxmlformats.org/officeDocument/2006/relationships/image" Target="../media/image42.jpeg"/><Relationship Id="rId2" Type="http://schemas.openxmlformats.org/officeDocument/2006/relationships/image" Target="../media/image37.jpeg"/><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gif"/><Relationship Id="rId4" Type="http://schemas.openxmlformats.org/officeDocument/2006/relationships/image" Target="../media/image39.jpeg"/><Relationship Id="rId9" Type="http://schemas.openxmlformats.org/officeDocument/2006/relationships/image" Target="../media/image44.png"/></Relationships>
</file>

<file path=ppt/slides/_rels/slide6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slideLayout" Target="../slideLayouts/slideLayout13.xml"/><Relationship Id="rId7" Type="http://schemas.openxmlformats.org/officeDocument/2006/relationships/image" Target="../media/image49.svg"/><Relationship Id="rId2" Type="http://schemas.openxmlformats.org/officeDocument/2006/relationships/tags" Target="../tags/tag195.xml"/><Relationship Id="rId1" Type="http://schemas.openxmlformats.org/officeDocument/2006/relationships/vmlDrawing" Target="../drawings/vmlDrawing38.v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34.bin"/><Relationship Id="rId9" Type="http://schemas.openxmlformats.org/officeDocument/2006/relationships/image" Target="../media/image51.svg"/></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49.png"/><Relationship Id="rId11" Type="http://schemas.openxmlformats.org/officeDocument/2006/relationships/image" Target="../media/image61.svg"/><Relationship Id="rId5" Type="http://schemas.openxmlformats.org/officeDocument/2006/relationships/image" Target="../media/image55.svg"/><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image" Target="../media/image5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Layout" Target="../slideLayouts/slideLayout13.xml"/><Relationship Id="rId7" Type="http://schemas.openxmlformats.org/officeDocument/2006/relationships/image" Target="../media/image63.svg"/><Relationship Id="rId2" Type="http://schemas.openxmlformats.org/officeDocument/2006/relationships/tags" Target="../tags/tag196.xml"/><Relationship Id="rId1" Type="http://schemas.openxmlformats.org/officeDocument/2006/relationships/vmlDrawing" Target="../drawings/vmlDrawing39.vml"/><Relationship Id="rId6" Type="http://schemas.openxmlformats.org/officeDocument/2006/relationships/image" Target="../media/image52.png"/><Relationship Id="rId5" Type="http://schemas.openxmlformats.org/officeDocument/2006/relationships/image" Target="../media/image1.emf"/><Relationship Id="rId4" Type="http://schemas.openxmlformats.org/officeDocument/2006/relationships/oleObject" Target="../embeddings/oleObject35.bin"/><Relationship Id="rId9" Type="http://schemas.openxmlformats.org/officeDocument/2006/relationships/image" Target="../media/image65.sv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7.svg"/><Relationship Id="rId2" Type="http://schemas.openxmlformats.org/officeDocument/2006/relationships/tags" Target="../tags/tag197.xml"/><Relationship Id="rId1" Type="http://schemas.openxmlformats.org/officeDocument/2006/relationships/vmlDrawing" Target="../drawings/vmlDrawing40.vml"/><Relationship Id="rId6" Type="http://schemas.openxmlformats.org/officeDocument/2006/relationships/image" Target="../media/image54.png"/><Relationship Id="rId5" Type="http://schemas.openxmlformats.org/officeDocument/2006/relationships/image" Target="../media/image1.emf"/><Relationship Id="rId4" Type="http://schemas.openxmlformats.org/officeDocument/2006/relationships/oleObject" Target="../embeddings/oleObject36.bin"/></Relationships>
</file>

<file path=ppt/slides/_rels/slide75.xml.rels><?xml version="1.0" encoding="UTF-8" standalone="yes"?>
<Relationships xmlns="http://schemas.openxmlformats.org/package/2006/relationships"><Relationship Id="rId3" Type="http://schemas.openxmlformats.org/officeDocument/2006/relationships/image" Target="../media/image69.svg"/><Relationship Id="rId7" Type="http://schemas.openxmlformats.org/officeDocument/2006/relationships/image" Target="../media/image73.svg"/><Relationship Id="rId2" Type="http://schemas.openxmlformats.org/officeDocument/2006/relationships/image" Target="../media/image55.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71.svg"/><Relationship Id="rId4" Type="http://schemas.openxmlformats.org/officeDocument/2006/relationships/image" Target="../media/image56.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59.png"/><Relationship Id="rId2" Type="http://schemas.openxmlformats.org/officeDocument/2006/relationships/tags" Target="../tags/tag198.xml"/><Relationship Id="rId1" Type="http://schemas.openxmlformats.org/officeDocument/2006/relationships/vmlDrawing" Target="../drawings/vmlDrawing41.vml"/><Relationship Id="rId6" Type="http://schemas.openxmlformats.org/officeDocument/2006/relationships/image" Target="../media/image58.png"/><Relationship Id="rId5" Type="http://schemas.openxmlformats.org/officeDocument/2006/relationships/image" Target="../media/image1.emf"/><Relationship Id="rId4" Type="http://schemas.openxmlformats.org/officeDocument/2006/relationships/oleObject" Target="../embeddings/oleObject37.bin"/></Relationships>
</file>

<file path=ppt/slides/_rels/slide7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79.svg"/><Relationship Id="rId3" Type="http://schemas.openxmlformats.org/officeDocument/2006/relationships/slideLayout" Target="../slideLayouts/slideLayout13.xml"/><Relationship Id="rId7" Type="http://schemas.openxmlformats.org/officeDocument/2006/relationships/image" Target="../media/image63.svg"/><Relationship Id="rId12" Type="http://schemas.openxmlformats.org/officeDocument/2006/relationships/image" Target="../media/image63.png"/><Relationship Id="rId2" Type="http://schemas.openxmlformats.org/officeDocument/2006/relationships/tags" Target="../tags/tag199.xml"/><Relationship Id="rId1" Type="http://schemas.openxmlformats.org/officeDocument/2006/relationships/vmlDrawing" Target="../drawings/vmlDrawing42.vml"/><Relationship Id="rId6" Type="http://schemas.openxmlformats.org/officeDocument/2006/relationships/image" Target="../media/image60.png"/><Relationship Id="rId11" Type="http://schemas.openxmlformats.org/officeDocument/2006/relationships/image" Target="../media/image61.svg"/><Relationship Id="rId5" Type="http://schemas.openxmlformats.org/officeDocument/2006/relationships/image" Target="../media/image1.emf"/><Relationship Id="rId10" Type="http://schemas.openxmlformats.org/officeDocument/2006/relationships/image" Target="../media/image62.png"/><Relationship Id="rId4" Type="http://schemas.openxmlformats.org/officeDocument/2006/relationships/oleObject" Target="../embeddings/oleObject38.bin"/><Relationship Id="rId9" Type="http://schemas.openxmlformats.org/officeDocument/2006/relationships/image" Target="../media/image77.svg"/><Relationship Id="rId14" Type="http://schemas.openxmlformats.org/officeDocument/2006/relationships/image" Target="../media/image64.png"/></Relationships>
</file>

<file path=ppt/slides/_rels/slide7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slideLayout" Target="../slideLayouts/slideLayout13.xml"/><Relationship Id="rId7" Type="http://schemas.openxmlformats.org/officeDocument/2006/relationships/image" Target="../media/image66.png"/><Relationship Id="rId2" Type="http://schemas.openxmlformats.org/officeDocument/2006/relationships/tags" Target="../tags/tag200.xml"/><Relationship Id="rId1" Type="http://schemas.openxmlformats.org/officeDocument/2006/relationships/vmlDrawing" Target="../drawings/vmlDrawing43.vml"/><Relationship Id="rId6" Type="http://schemas.openxmlformats.org/officeDocument/2006/relationships/image" Target="../media/image65.png"/><Relationship Id="rId5" Type="http://schemas.openxmlformats.org/officeDocument/2006/relationships/image" Target="../media/image1.emf"/><Relationship Id="rId4" Type="http://schemas.openxmlformats.org/officeDocument/2006/relationships/oleObject" Target="../embeddings/oleObject3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9.png"/><Relationship Id="rId2" Type="http://schemas.openxmlformats.org/officeDocument/2006/relationships/tags" Target="../tags/tag201.xml"/><Relationship Id="rId1" Type="http://schemas.openxmlformats.org/officeDocument/2006/relationships/vmlDrawing" Target="../drawings/vmlDrawing44.vml"/><Relationship Id="rId6" Type="http://schemas.openxmlformats.org/officeDocument/2006/relationships/image" Target="../media/image68.png"/><Relationship Id="rId5" Type="http://schemas.openxmlformats.org/officeDocument/2006/relationships/image" Target="../media/image1.emf"/><Relationship Id="rId4" Type="http://schemas.openxmlformats.org/officeDocument/2006/relationships/oleObject" Target="../embeddings/oleObject40.bin"/></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2.xml"/><Relationship Id="rId1" Type="http://schemas.openxmlformats.org/officeDocument/2006/relationships/vmlDrawing" Target="../drawings/vmlDrawing45.vml"/><Relationship Id="rId6" Type="http://schemas.openxmlformats.org/officeDocument/2006/relationships/image" Target="../media/image70.png"/><Relationship Id="rId5" Type="http://schemas.openxmlformats.org/officeDocument/2006/relationships/image" Target="../media/image1.emf"/><Relationship Id="rId4" Type="http://schemas.openxmlformats.org/officeDocument/2006/relationships/oleObject" Target="../embeddings/oleObject41.bin"/></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3.xml"/><Relationship Id="rId1" Type="http://schemas.openxmlformats.org/officeDocument/2006/relationships/vmlDrawing" Target="../drawings/vmlDrawing46.vml"/><Relationship Id="rId6" Type="http://schemas.openxmlformats.org/officeDocument/2006/relationships/image" Target="../media/image71.png"/><Relationship Id="rId5" Type="http://schemas.openxmlformats.org/officeDocument/2006/relationships/image" Target="../media/image1.emf"/><Relationship Id="rId4" Type="http://schemas.openxmlformats.org/officeDocument/2006/relationships/oleObject" Target="../embeddings/oleObject4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4.xml"/><Relationship Id="rId1" Type="http://schemas.openxmlformats.org/officeDocument/2006/relationships/vmlDrawing" Target="../drawings/vmlDrawing47.vml"/><Relationship Id="rId6" Type="http://schemas.openxmlformats.org/officeDocument/2006/relationships/image" Target="../media/image72.png"/><Relationship Id="rId5" Type="http://schemas.openxmlformats.org/officeDocument/2006/relationships/image" Target="../media/image1.emf"/><Relationship Id="rId4" Type="http://schemas.openxmlformats.org/officeDocument/2006/relationships/oleObject" Target="../embeddings/oleObject43.bin"/></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75.png"/><Relationship Id="rId2" Type="http://schemas.openxmlformats.org/officeDocument/2006/relationships/tags" Target="../tags/tag205.xml"/><Relationship Id="rId1" Type="http://schemas.openxmlformats.org/officeDocument/2006/relationships/vmlDrawing" Target="../drawings/vmlDrawing48.vml"/><Relationship Id="rId6" Type="http://schemas.openxmlformats.org/officeDocument/2006/relationships/image" Target="../media/image74.png"/><Relationship Id="rId5" Type="http://schemas.openxmlformats.org/officeDocument/2006/relationships/image" Target="../media/image1.emf"/><Relationship Id="rId4" Type="http://schemas.openxmlformats.org/officeDocument/2006/relationships/oleObject" Target="../embeddings/oleObject44.bin"/></Relationships>
</file>

<file path=ppt/slides/_rels/slide8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06.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45.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Текст 27">
            <a:extLst>
              <a:ext uri="{FF2B5EF4-FFF2-40B4-BE49-F238E27FC236}">
                <a16:creationId xmlns:a16="http://schemas.microsoft.com/office/drawing/2014/main" id="{DB5E303C-A121-44F8-9BF4-63708570C198}"/>
              </a:ext>
            </a:extLst>
          </p:cNvPr>
          <p:cNvSpPr>
            <a:spLocks noGrp="1"/>
          </p:cNvSpPr>
          <p:nvPr>
            <p:ph type="body" sz="quarter" idx="10"/>
          </p:nvPr>
        </p:nvSpPr>
        <p:spPr>
          <a:xfrm>
            <a:off x="3384243" y="4129611"/>
            <a:ext cx="5424487" cy="584775"/>
          </a:xfrm>
        </p:spPr>
        <p:txBody>
          <a:bodyPr>
            <a:spAutoFit/>
          </a:bodyPr>
          <a:lstStyle/>
          <a:p>
            <a:r>
              <a:rPr lang="ru-RU" b="1" dirty="0">
                <a:latin typeface="Arial" panose="020B0604020202020204" pitchFamily="34" charset="0"/>
                <a:cs typeface="Arial" panose="020B0604020202020204" pitchFamily="34" charset="0"/>
              </a:rPr>
              <a:t>Игорь Марич</a:t>
            </a:r>
          </a:p>
          <a:p>
            <a:endParaRPr lang="en-US" dirty="0">
              <a:latin typeface="Arial" panose="020B0604020202020204" pitchFamily="34" charset="0"/>
              <a:cs typeface="Arial" panose="020B0604020202020204" pitchFamily="34" charset="0"/>
            </a:endParaRPr>
          </a:p>
        </p:txBody>
      </p:sp>
      <p:sp>
        <p:nvSpPr>
          <p:cNvPr id="7" name="Заголовок 26">
            <a:extLst>
              <a:ext uri="{FF2B5EF4-FFF2-40B4-BE49-F238E27FC236}">
                <a16:creationId xmlns:a16="http://schemas.microsoft.com/office/drawing/2014/main" id="{1586ADA1-5A58-4E3B-988B-9ED16B5FFFF0}"/>
              </a:ext>
            </a:extLst>
          </p:cNvPr>
          <p:cNvSpPr txBox="1">
            <a:spLocks/>
          </p:cNvSpPr>
          <p:nvPr/>
        </p:nvSpPr>
        <p:spPr>
          <a:xfrm>
            <a:off x="3384243" y="2857500"/>
            <a:ext cx="54240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2600" b="1" kern="1200">
                <a:solidFill>
                  <a:srgbClr val="CF1130"/>
                </a:solidFill>
                <a:latin typeface="+mj-lt"/>
                <a:ea typeface="+mj-ea"/>
                <a:cs typeface="Calibri" panose="020F0502020204030204" pitchFamily="34" charset="0"/>
              </a:defRPr>
            </a:lvl1pPr>
          </a:lstStyle>
          <a:p>
            <a:r>
              <a:rPr lang="ru-RU" sz="2800" dirty="0">
                <a:solidFill>
                  <a:srgbClr val="FF0000"/>
                </a:solidFill>
                <a:latin typeface="Arial" panose="020B0604020202020204" pitchFamily="34" charset="0"/>
                <a:cs typeface="Arial" panose="020B0604020202020204" pitchFamily="34" charset="0"/>
              </a:rPr>
              <a:t>Современные финансовые инструменты</a:t>
            </a:r>
          </a:p>
        </p:txBody>
      </p:sp>
    </p:spTree>
    <p:extLst>
      <p:ext uri="{BB962C8B-B14F-4D97-AF65-F5344CB8AC3E}">
        <p14:creationId xmlns:p14="http://schemas.microsoft.com/office/powerpoint/2010/main" val="269008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39AFCE32-EAD6-4546-8A1A-5915A530B65B}"/>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10</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05EEE477-CE02-448B-8D77-7A73C7944602}"/>
              </a:ext>
            </a:extLst>
          </p:cNvPr>
          <p:cNvSpPr txBox="1"/>
          <p:nvPr/>
        </p:nvSpPr>
        <p:spPr>
          <a:xfrm>
            <a:off x="1423357" y="1169224"/>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Пакет акций – это</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739E25FA-9B7F-48BD-86D3-6057ED0BBA1C}"/>
              </a:ext>
            </a:extLst>
          </p:cNvPr>
          <p:cNvSpPr txBox="1"/>
          <p:nvPr/>
        </p:nvSpPr>
        <p:spPr>
          <a:xfrm>
            <a:off x="1423357" y="2063168"/>
            <a:ext cx="9341426" cy="151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Совокупность акций отдельно взятого акционерного общества, которыми владеет одно конкретное физическое или юридическое лицо. Говоря о пакетах акций, всегда отмечают, сколько акций находится в пакете, либо какой процент от общего числа ценных бумаг акционерного общества находится в пакете.</a:t>
            </a:r>
          </a:p>
        </p:txBody>
      </p:sp>
      <p:grpSp>
        <p:nvGrpSpPr>
          <p:cNvPr id="7" name="Группа 6">
            <a:extLst>
              <a:ext uri="{FF2B5EF4-FFF2-40B4-BE49-F238E27FC236}">
                <a16:creationId xmlns:a16="http://schemas.microsoft.com/office/drawing/2014/main" id="{CE872BA6-D72E-4900-85B8-9FB91F417F13}"/>
              </a:ext>
            </a:extLst>
          </p:cNvPr>
          <p:cNvGrpSpPr/>
          <p:nvPr/>
        </p:nvGrpSpPr>
        <p:grpSpPr>
          <a:xfrm>
            <a:off x="2256360" y="3762923"/>
            <a:ext cx="7675420" cy="1502870"/>
            <a:chOff x="1880755" y="3662801"/>
            <a:chExt cx="7675420" cy="1502870"/>
          </a:xfrm>
        </p:grpSpPr>
        <p:sp>
          <p:nvSpPr>
            <p:cNvPr id="8" name="Прямоугольник: скругленные углы 7">
              <a:extLst>
                <a:ext uri="{FF2B5EF4-FFF2-40B4-BE49-F238E27FC236}">
                  <a16:creationId xmlns:a16="http://schemas.microsoft.com/office/drawing/2014/main" id="{37918C83-9044-4242-A78B-B869A31FF730}"/>
                </a:ext>
              </a:extLst>
            </p:cNvPr>
            <p:cNvSpPr/>
            <p:nvPr/>
          </p:nvSpPr>
          <p:spPr>
            <a:xfrm>
              <a:off x="1880755" y="4791103"/>
              <a:ext cx="2078182" cy="374568"/>
            </a:xfrm>
            <a:prstGeom prst="roundRect">
              <a:avLst/>
            </a:prstGeom>
            <a:solidFill>
              <a:srgbClr val="FF0000"/>
            </a:solidFill>
            <a:ln w="12700" cap="flat">
              <a:solidFill>
                <a:srgbClr val="C41D3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МИНОРИТАРНЫЙ</a:t>
              </a:r>
            </a:p>
          </p:txBody>
        </p:sp>
        <p:sp>
          <p:nvSpPr>
            <p:cNvPr id="9" name="Прямоугольник: скругленные углы 8">
              <a:extLst>
                <a:ext uri="{FF2B5EF4-FFF2-40B4-BE49-F238E27FC236}">
                  <a16:creationId xmlns:a16="http://schemas.microsoft.com/office/drawing/2014/main" id="{8B605D0C-DCD3-45F6-8D69-2516379B1145}"/>
                </a:ext>
              </a:extLst>
            </p:cNvPr>
            <p:cNvSpPr/>
            <p:nvPr/>
          </p:nvSpPr>
          <p:spPr>
            <a:xfrm>
              <a:off x="7477993" y="4791103"/>
              <a:ext cx="2078182" cy="374568"/>
            </a:xfrm>
            <a:prstGeom prst="roundRect">
              <a:avLst/>
            </a:prstGeom>
            <a:solidFill>
              <a:srgbClr val="FF0000"/>
            </a:solidFill>
            <a:ln w="12700" cap="flat">
              <a:solidFill>
                <a:srgbClr val="C41D3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КОНТРОЛЬНЫЙ</a:t>
              </a:r>
            </a:p>
          </p:txBody>
        </p:sp>
        <p:sp>
          <p:nvSpPr>
            <p:cNvPr id="10" name="Прямоугольник: скругленные углы 9">
              <a:extLst>
                <a:ext uri="{FF2B5EF4-FFF2-40B4-BE49-F238E27FC236}">
                  <a16:creationId xmlns:a16="http://schemas.microsoft.com/office/drawing/2014/main" id="{B0F86367-6B3F-4BD2-BC08-38C7D4388D1F}"/>
                </a:ext>
              </a:extLst>
            </p:cNvPr>
            <p:cNvSpPr/>
            <p:nvPr/>
          </p:nvSpPr>
          <p:spPr>
            <a:xfrm>
              <a:off x="4679374" y="4791103"/>
              <a:ext cx="2078182" cy="374568"/>
            </a:xfrm>
            <a:prstGeom prst="roundRect">
              <a:avLst/>
            </a:prstGeom>
            <a:solidFill>
              <a:srgbClr val="FF0000"/>
            </a:solidFill>
            <a:ln w="12700" cap="flat">
              <a:solidFill>
                <a:srgbClr val="C41D3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БЛОКИРУЮЩИЙ</a:t>
              </a:r>
            </a:p>
          </p:txBody>
        </p:sp>
        <p:sp>
          <p:nvSpPr>
            <p:cNvPr id="11" name="Прямоугольник: скругленные углы 10">
              <a:extLst>
                <a:ext uri="{FF2B5EF4-FFF2-40B4-BE49-F238E27FC236}">
                  <a16:creationId xmlns:a16="http://schemas.microsoft.com/office/drawing/2014/main" id="{F96D7BA7-6F93-4CE2-B90B-177755C0009A}"/>
                </a:ext>
              </a:extLst>
            </p:cNvPr>
            <p:cNvSpPr/>
            <p:nvPr/>
          </p:nvSpPr>
          <p:spPr>
            <a:xfrm>
              <a:off x="2492987" y="3662801"/>
              <a:ext cx="6447097" cy="510776"/>
            </a:xfrm>
            <a:prstGeom prst="roundRect">
              <a:avLst/>
            </a:prstGeom>
            <a:noFill/>
            <a:ln w="12700" cap="flat">
              <a:solidFill>
                <a:srgbClr val="C41D3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24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sym typeface="Calibri"/>
                </a:rPr>
                <a:t>Классические разновидности пакета акций</a:t>
              </a:r>
            </a:p>
          </p:txBody>
        </p:sp>
        <p:cxnSp>
          <p:nvCxnSpPr>
            <p:cNvPr id="12" name="Соединитель: уступ 11">
              <a:extLst>
                <a:ext uri="{FF2B5EF4-FFF2-40B4-BE49-F238E27FC236}">
                  <a16:creationId xmlns:a16="http://schemas.microsoft.com/office/drawing/2014/main" id="{55F04BD5-E503-4382-823F-D72CBD527ABF}"/>
                </a:ext>
              </a:extLst>
            </p:cNvPr>
            <p:cNvCxnSpPr>
              <a:cxnSpLocks/>
              <a:stCxn id="11" idx="2"/>
              <a:endCxn id="8" idx="0"/>
            </p:cNvCxnSpPr>
            <p:nvPr/>
          </p:nvCxnSpPr>
          <p:spPr>
            <a:xfrm rot="5400000">
              <a:off x="4009428" y="3083995"/>
              <a:ext cx="617526" cy="2796690"/>
            </a:xfrm>
            <a:prstGeom prst="bentConnector3">
              <a:avLst>
                <a:gd name="adj1" fmla="val 50000"/>
              </a:avLst>
            </a:prstGeom>
            <a:noFill/>
            <a:ln w="1905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3" name="Соединитель: уступ 12">
              <a:extLst>
                <a:ext uri="{FF2B5EF4-FFF2-40B4-BE49-F238E27FC236}">
                  <a16:creationId xmlns:a16="http://schemas.microsoft.com/office/drawing/2014/main" id="{9E5066D1-21DE-4D9C-8838-7F0B8DFB573E}"/>
                </a:ext>
              </a:extLst>
            </p:cNvPr>
            <p:cNvCxnSpPr>
              <a:cxnSpLocks/>
              <a:stCxn id="11" idx="2"/>
              <a:endCxn id="9" idx="0"/>
            </p:cNvCxnSpPr>
            <p:nvPr/>
          </p:nvCxnSpPr>
          <p:spPr>
            <a:xfrm rot="16200000" flipH="1">
              <a:off x="6808047" y="3082066"/>
              <a:ext cx="617526" cy="2800548"/>
            </a:xfrm>
            <a:prstGeom prst="bentConnector3">
              <a:avLst>
                <a:gd name="adj1" fmla="val 50000"/>
              </a:avLst>
            </a:prstGeom>
            <a:noFill/>
            <a:ln w="19050" cap="flat">
              <a:solidFill>
                <a:srgbClr val="C41D32"/>
              </a:solidFill>
              <a:prstDash val="solid"/>
              <a:miter lim="800000"/>
            </a:ln>
            <a:effectLst/>
            <a:sp3d/>
          </p:spPr>
          <p:style>
            <a:lnRef idx="0">
              <a:scrgbClr r="0" g="0" b="0"/>
            </a:lnRef>
            <a:fillRef idx="0">
              <a:scrgbClr r="0" g="0" b="0"/>
            </a:fillRef>
            <a:effectRef idx="0">
              <a:scrgbClr r="0" g="0" b="0"/>
            </a:effectRef>
            <a:fontRef idx="none"/>
          </p:style>
        </p:cxnSp>
        <p:cxnSp>
          <p:nvCxnSpPr>
            <p:cNvPr id="14" name="Соединитель: уступ 13">
              <a:extLst>
                <a:ext uri="{FF2B5EF4-FFF2-40B4-BE49-F238E27FC236}">
                  <a16:creationId xmlns:a16="http://schemas.microsoft.com/office/drawing/2014/main" id="{1C1A9797-6930-4DAD-994A-08013B05C44F}"/>
                </a:ext>
              </a:extLst>
            </p:cNvPr>
            <p:cNvCxnSpPr>
              <a:cxnSpLocks/>
              <a:stCxn id="11" idx="2"/>
              <a:endCxn id="10" idx="0"/>
            </p:cNvCxnSpPr>
            <p:nvPr/>
          </p:nvCxnSpPr>
          <p:spPr>
            <a:xfrm rot="16200000" flipH="1">
              <a:off x="5408737" y="4481375"/>
              <a:ext cx="617526" cy="1929"/>
            </a:xfrm>
            <a:prstGeom prst="bentConnector3">
              <a:avLst>
                <a:gd name="adj1" fmla="val 50000"/>
              </a:avLst>
            </a:prstGeom>
            <a:noFill/>
            <a:ln w="19050" cap="flat">
              <a:solidFill>
                <a:srgbClr val="FF0000"/>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92764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58A5BBB7-176A-496C-8EA5-E836C8C9205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11</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0A765D6D-B1A1-4431-8E13-292E13EF2F29}"/>
              </a:ext>
            </a:extLst>
          </p:cNvPr>
          <p:cNvSpPr txBox="1"/>
          <p:nvPr/>
        </p:nvSpPr>
        <p:spPr>
          <a:xfrm>
            <a:off x="1425287" y="1621762"/>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Контрольный пакет</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8202C753-E5A3-4421-A3A7-A9537E0130B1}"/>
              </a:ext>
            </a:extLst>
          </p:cNvPr>
          <p:cNvSpPr txBox="1"/>
          <p:nvPr/>
        </p:nvSpPr>
        <p:spPr>
          <a:xfrm>
            <a:off x="1660426" y="2613101"/>
            <a:ext cx="8871148" cy="25202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p>
            <a:pPr marL="0" marR="0" lvl="0" indent="0" algn="l" defTabSz="914400" rtl="0" eaLnBrk="1" fontAlgn="auto" latinLnBrk="0" hangingPunct="0">
              <a:lnSpc>
                <a:spcPct val="100000"/>
              </a:lnSpc>
              <a:spcBef>
                <a:spcPts val="60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Это совокупность акций, насчитывающая более половины от всего количества акций, находящихся в обороте. Иными словами, человек, в распоряжении которого находится 50% всех акций +1 акция, является держателем контрольного пакета акций акционерного общества. Держатель контрольного пакета обладает правом на контроль всех решений, которые принимаются внутри акционерного общества, поскольку за ним автоматически закрепляется большинство голосов на акционерном собрании.</a:t>
            </a:r>
          </a:p>
        </p:txBody>
      </p:sp>
    </p:spTree>
    <p:extLst>
      <p:ext uri="{BB962C8B-B14F-4D97-AF65-F5344CB8AC3E}">
        <p14:creationId xmlns:p14="http://schemas.microsoft.com/office/powerpoint/2010/main" val="407933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E1FB5360-1671-47B4-A23D-94A637C49426}"/>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12</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A3B39DD1-271B-4BC0-9AC0-AA0195F7F8DA}"/>
              </a:ext>
            </a:extLst>
          </p:cNvPr>
          <p:cNvSpPr txBox="1"/>
          <p:nvPr/>
        </p:nvSpPr>
        <p:spPr>
          <a:xfrm>
            <a:off x="1616242" y="1628800"/>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Миноритарный пакет</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B3F68651-B43A-4262-A17D-01DCDDF49A65}"/>
              </a:ext>
            </a:extLst>
          </p:cNvPr>
          <p:cNvSpPr txBox="1"/>
          <p:nvPr/>
        </p:nvSpPr>
        <p:spPr>
          <a:xfrm>
            <a:off x="1897687" y="2924944"/>
            <a:ext cx="8778536" cy="2084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Это малый набор акций, который не дает права существенного влияния на принятие решений внутри акционерного общества, но при этом позволяет запрашивать информацию о состоянии дел и являться полноценным участником собраний акционеров. Наиболее часто считается, что в миноритарном пакете находится 1% от общего количества акций.</a:t>
            </a:r>
          </a:p>
        </p:txBody>
      </p:sp>
    </p:spTree>
    <p:extLst>
      <p:ext uri="{BB962C8B-B14F-4D97-AF65-F5344CB8AC3E}">
        <p14:creationId xmlns:p14="http://schemas.microsoft.com/office/powerpoint/2010/main" val="16349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7311EEAB-18B1-47D5-92F7-1D71D3C0790B}"/>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13</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BE053558-7D04-4ADC-8F63-4EF9CC6A3733}"/>
              </a:ext>
            </a:extLst>
          </p:cNvPr>
          <p:cNvSpPr txBox="1"/>
          <p:nvPr/>
        </p:nvSpPr>
        <p:spPr>
          <a:xfrm>
            <a:off x="1425287" y="1724842"/>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Блокирующий пакет</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889EFC19-2450-4E40-A989-2BA7932AE2EA}"/>
              </a:ext>
            </a:extLst>
          </p:cNvPr>
          <p:cNvSpPr txBox="1"/>
          <p:nvPr/>
        </p:nvSpPr>
        <p:spPr>
          <a:xfrm>
            <a:off x="1480406" y="2852936"/>
            <a:ext cx="9231188" cy="1940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Это объем акций, позволяющий правом блокировать или откладывать решения, принятые в ходе собрания акционеров. В блокирующем пакете акций теоретически должно находиться 25% акций акционерного общества, но на деле, когда в АО отсутствует существование контрольного пакета, блокирующий пакет акций может содержать значительно меньше акций.</a:t>
            </a:r>
          </a:p>
        </p:txBody>
      </p:sp>
    </p:spTree>
    <p:extLst>
      <p:ext uri="{BB962C8B-B14F-4D97-AF65-F5344CB8AC3E}">
        <p14:creationId xmlns:p14="http://schemas.microsoft.com/office/powerpoint/2010/main" val="19303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AB5B43F8-3BE3-4362-8B1D-0EA478365C3E}"/>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14</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97440D94-EFEC-4105-BE20-72FB9C24DA33}"/>
              </a:ext>
            </a:extLst>
          </p:cNvPr>
          <p:cNvSpPr txBox="1"/>
          <p:nvPr/>
        </p:nvSpPr>
        <p:spPr>
          <a:xfrm>
            <a:off x="1425287" y="1379482"/>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Мажоритарный пакет</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1B14418A-02B0-4235-8402-D000396FE616}"/>
              </a:ext>
            </a:extLst>
          </p:cNvPr>
          <p:cNvSpPr txBox="1"/>
          <p:nvPr/>
        </p:nvSpPr>
        <p:spPr>
          <a:xfrm>
            <a:off x="1598720" y="2492896"/>
            <a:ext cx="8994560" cy="28045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На практике часто происходит так, что акционерное общество насчитывает огромное количество акционеров, поэтому акции этого АО «распылены» настолько сильно, что контрольный пакет акций в своем классическом понимании попросту отсутствует, и тогда крупнейшим акционером становится лицо, имеющее самый крупный «мажоритарный» пакет. Таким образом, мажоритарный пакет акций – это комплекс акций, наделяющих держателя правом контролировать все решения акционерного общества в отсутствии существования держателя контрольного пакета.</a:t>
            </a:r>
          </a:p>
        </p:txBody>
      </p:sp>
    </p:spTree>
    <p:extLst>
      <p:ext uri="{BB962C8B-B14F-4D97-AF65-F5344CB8AC3E}">
        <p14:creationId xmlns:p14="http://schemas.microsoft.com/office/powerpoint/2010/main" val="261558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4235CBA1-91C0-425D-9D26-C19BD194F2B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15</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74DA6651-32B8-414D-9AAC-9ECC93697278}"/>
              </a:ext>
            </a:extLst>
          </p:cNvPr>
          <p:cNvSpPr txBox="1"/>
          <p:nvPr/>
        </p:nvSpPr>
        <p:spPr>
          <a:xfrm>
            <a:off x="1465153" y="1124744"/>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Стоимость акций</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39DD2745-7A69-49C0-B967-4A72CC031F59}"/>
              </a:ext>
            </a:extLst>
          </p:cNvPr>
          <p:cNvSpPr txBox="1"/>
          <p:nvPr/>
        </p:nvSpPr>
        <p:spPr>
          <a:xfrm>
            <a:off x="1127448" y="1988840"/>
            <a:ext cx="10016836" cy="3825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10000"/>
          </a:bodyPr>
          <a:lstStyle/>
          <a:p>
            <a:pPr marL="0" marR="0" lvl="0" indent="0" algn="l" defTabSz="914400" rtl="0" eaLnBrk="1" fontAlgn="auto" latinLnBrk="0" hangingPunct="0">
              <a:lnSpc>
                <a:spcPct val="100000"/>
              </a:lnSpc>
              <a:spcBef>
                <a:spcPts val="0"/>
              </a:spcBef>
              <a:spcAft>
                <a:spcPts val="60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Существует четыре типа стоимости акций:</a:t>
            </a:r>
          </a:p>
          <a:p>
            <a:pPr marL="342900" marR="0" lvl="0" indent="-342900" algn="l" defTabSz="914400" rtl="0" eaLnBrk="1" fontAlgn="base" latinLnBrk="0" hangingPunct="0">
              <a:lnSpc>
                <a:spcPct val="100000"/>
              </a:lnSpc>
              <a:spcBef>
                <a:spcPts val="0"/>
              </a:spcBef>
              <a:spcAft>
                <a:spcPts val="0"/>
              </a:spcAft>
              <a:buClrTx/>
              <a:buSzTx/>
              <a:buFont typeface="Arial" panose="020B0604020202020204" pitchFamily="34" charset="0"/>
              <a:buChar char="•"/>
              <a:tabLs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Номинальная.</a:t>
            </a: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Она указывается на бумажных акциях. Стоимость определяется путем сложения всех выпущенных ценных бумаг, поделенных на размер уставного капитала.</a:t>
            </a:r>
          </a:p>
          <a:p>
            <a:pPr marL="342900" marR="0" lvl="0" indent="-342900" algn="l" defTabSz="914400" rtl="0" eaLnBrk="1" fontAlgn="base" latinLnBrk="0" hangingPunct="0">
              <a:lnSpc>
                <a:spcPct val="100000"/>
              </a:lnSpc>
              <a:spcBef>
                <a:spcPts val="0"/>
              </a:spcBef>
              <a:spcAft>
                <a:spcPts val="0"/>
              </a:spcAft>
              <a:buClrTx/>
              <a:buSzTx/>
              <a:buFont typeface="Arial" panose="020B0604020202020204" pitchFamily="34" charset="0"/>
              <a:buChar char="•"/>
              <a:tabLs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Эмиссионная. </a:t>
            </a: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Эта цена устанавливается при первичном размещении. По такой стоимости ценные бумаги покупают первые акционеры. Обычно цена эмиссии превышает номинальный показатель.</a:t>
            </a:r>
          </a:p>
          <a:p>
            <a:pPr marL="342900" marR="0" lvl="0" indent="-342900" algn="l" defTabSz="914400" rtl="0" eaLnBrk="1" fontAlgn="base" latinLnBrk="0" hangingPunct="0">
              <a:lnSpc>
                <a:spcPct val="100000"/>
              </a:lnSpc>
              <a:spcBef>
                <a:spcPts val="0"/>
              </a:spcBef>
              <a:spcAft>
                <a:spcPts val="0"/>
              </a:spcAft>
              <a:buClrTx/>
              <a:buSzTx/>
              <a:buFont typeface="Arial" panose="020B0604020202020204" pitchFamily="34" charset="0"/>
              <a:buChar char="•"/>
              <a:tabLs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Рыночная. </a:t>
            </a: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Устанавливается путем проведения сделок по покупке/продаже ценной бумаги на бирже.</a:t>
            </a:r>
          </a:p>
          <a:p>
            <a:pPr marL="342900" marR="0" lvl="0" indent="-342900" algn="l" defTabSz="914400" rtl="0" eaLnBrk="1" fontAlgn="base" latinLnBrk="0" hangingPunct="0">
              <a:lnSpc>
                <a:spcPct val="100000"/>
              </a:lnSpc>
              <a:spcBef>
                <a:spcPts val="0"/>
              </a:spcBef>
              <a:spcAft>
                <a:spcPts val="0"/>
              </a:spcAft>
              <a:buClrTx/>
              <a:buSzTx/>
              <a:buFont typeface="Arial" panose="020B0604020202020204" pitchFamily="34" charset="0"/>
              <a:buChar char="•"/>
              <a:tabLs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Балансовая. </a:t>
            </a: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Определяется посредством деления общего дохода, полученного организацией, на весь объем выпущенных акций.</a:t>
            </a:r>
          </a:p>
          <a:p>
            <a:pPr marL="0" marR="0" lvl="0" indent="0" algn="l" defTabSz="914400" rtl="0" eaLnBrk="1" fontAlgn="auto" latinLnBrk="0" hangingPunct="0">
              <a:lnSpc>
                <a:spcPct val="100000"/>
              </a:lnSpc>
              <a:spcBef>
                <a:spcPts val="120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Когда работают с акциями, обязательно учитывают, по какой стоимости она продается или покупается. Чаще используется ее рыночная цена.</a:t>
            </a:r>
          </a:p>
        </p:txBody>
      </p:sp>
    </p:spTree>
    <p:extLst>
      <p:ext uri="{BB962C8B-B14F-4D97-AF65-F5344CB8AC3E}">
        <p14:creationId xmlns:p14="http://schemas.microsoft.com/office/powerpoint/2010/main" val="229319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4587D89F-27C7-4145-BD55-E14FB3711C34}"/>
              </a:ext>
            </a:extLst>
          </p:cNvPr>
          <p:cNvSpPr/>
          <p:nvPr/>
        </p:nvSpPr>
        <p:spPr>
          <a:xfrm>
            <a:off x="731888" y="445847"/>
            <a:ext cx="10764712" cy="5962326"/>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2" name="Номер слайда 1">
            <a:extLst>
              <a:ext uri="{FF2B5EF4-FFF2-40B4-BE49-F238E27FC236}">
                <a16:creationId xmlns:a16="http://schemas.microsoft.com/office/drawing/2014/main" id="{3B3C92E0-4A7D-4E96-8A8B-B96A8160C0CB}"/>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16</a:t>
            </a:fld>
            <a:endParaRPr lang="ru-RU" dirty="0">
              <a:latin typeface="Arial" panose="020B0604020202020204" pitchFamily="34" charset="0"/>
              <a:cs typeface="Arial" panose="020B0604020202020204" pitchFamily="34" charset="0"/>
            </a:endParaRPr>
          </a:p>
        </p:txBody>
      </p:sp>
      <p:sp>
        <p:nvSpPr>
          <p:cNvPr id="7" name="Прямоугольник 14">
            <a:extLst>
              <a:ext uri="{FF2B5EF4-FFF2-40B4-BE49-F238E27FC236}">
                <a16:creationId xmlns:a16="http://schemas.microsoft.com/office/drawing/2014/main" id="{68C0FB13-C7FF-4567-A4BE-DD84CDB21C36}"/>
              </a:ext>
            </a:extLst>
          </p:cNvPr>
          <p:cNvSpPr txBox="1"/>
          <p:nvPr/>
        </p:nvSpPr>
        <p:spPr>
          <a:xfrm>
            <a:off x="2919061" y="779532"/>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lnSpc>
                <a:spcPct val="80000"/>
              </a:lnSpc>
              <a:defRPr sz="27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80000"/>
              </a:lnSpc>
              <a:spcBef>
                <a:spcPts val="0"/>
              </a:spcBef>
              <a:spcAft>
                <a:spcPts val="0"/>
              </a:spcAft>
              <a:buClrTx/>
              <a:buSzTx/>
              <a:buFontTx/>
              <a:buNone/>
              <a:tabLst/>
              <a:defRPr/>
            </a:pPr>
            <a:r>
              <a:rPr kumimoji="0" sz="27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Как</a:t>
            </a:r>
            <a:r>
              <a:rPr kumimoji="0" sz="27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a:t>
            </a:r>
            <a:r>
              <a:rPr kumimoji="0" sz="27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заключается</a:t>
            </a:r>
            <a:r>
              <a:rPr kumimoji="0" sz="27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a:t>
            </a:r>
            <a:r>
              <a:rPr kumimoji="0" sz="27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сделка</a:t>
            </a:r>
            <a:r>
              <a:rPr kumimoji="0" sz="27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на </a:t>
            </a:r>
            <a:r>
              <a:rPr kumimoji="0" sz="27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бирже</a:t>
            </a:r>
            <a:endParaRPr kumimoji="0" sz="27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pSp>
        <p:nvGrpSpPr>
          <p:cNvPr id="8" name="Группа 7">
            <a:extLst>
              <a:ext uri="{FF2B5EF4-FFF2-40B4-BE49-F238E27FC236}">
                <a16:creationId xmlns:a16="http://schemas.microsoft.com/office/drawing/2014/main" id="{726BC0BC-702A-4B89-AB96-CE704FF40E39}"/>
              </a:ext>
            </a:extLst>
          </p:cNvPr>
          <p:cNvGrpSpPr/>
          <p:nvPr/>
        </p:nvGrpSpPr>
        <p:grpSpPr>
          <a:xfrm>
            <a:off x="1703512" y="2067580"/>
            <a:ext cx="9034091" cy="3972301"/>
            <a:chOff x="1025936" y="1868153"/>
            <a:chExt cx="9034091" cy="3972301"/>
          </a:xfrm>
        </p:grpSpPr>
        <p:pic>
          <p:nvPicPr>
            <p:cNvPr id="9" name="Picture 16" descr="Picture 16">
              <a:extLst>
                <a:ext uri="{FF2B5EF4-FFF2-40B4-BE49-F238E27FC236}">
                  <a16:creationId xmlns:a16="http://schemas.microsoft.com/office/drawing/2014/main" id="{FE6FD839-E271-497E-95D2-D15FAABC2E7D}"/>
                </a:ext>
              </a:extLst>
            </p:cNvPr>
            <p:cNvPicPr>
              <a:picLocks noChangeAspect="1"/>
            </p:cNvPicPr>
            <p:nvPr/>
          </p:nvPicPr>
          <p:blipFill>
            <a:blip r:embed="rId2"/>
            <a:stretch>
              <a:fillRect/>
            </a:stretch>
          </p:blipFill>
          <p:spPr>
            <a:xfrm>
              <a:off x="5345896" y="4929323"/>
              <a:ext cx="1621963" cy="911131"/>
            </a:xfrm>
            <a:prstGeom prst="rect">
              <a:avLst/>
            </a:prstGeom>
            <a:ln w="12700">
              <a:miter lim="400000"/>
            </a:ln>
          </p:spPr>
        </p:pic>
        <p:sp>
          <p:nvSpPr>
            <p:cNvPr id="11" name="Прямая со стрелкой 5">
              <a:extLst>
                <a:ext uri="{FF2B5EF4-FFF2-40B4-BE49-F238E27FC236}">
                  <a16:creationId xmlns:a16="http://schemas.microsoft.com/office/drawing/2014/main" id="{3195FE9B-E3EE-479F-8046-3837D0F52A04}"/>
                </a:ext>
              </a:extLst>
            </p:cNvPr>
            <p:cNvSpPr/>
            <p:nvPr/>
          </p:nvSpPr>
          <p:spPr>
            <a:xfrm flipH="1" flipV="1">
              <a:off x="6092149" y="2021372"/>
              <a:ext cx="3851" cy="1337597"/>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12" name="Прямая со стрелкой 8">
              <a:extLst>
                <a:ext uri="{FF2B5EF4-FFF2-40B4-BE49-F238E27FC236}">
                  <a16:creationId xmlns:a16="http://schemas.microsoft.com/office/drawing/2014/main" id="{0901225A-0A1C-44CF-98CA-FC33BFD7CC1B}"/>
                </a:ext>
              </a:extLst>
            </p:cNvPr>
            <p:cNvSpPr/>
            <p:nvPr/>
          </p:nvSpPr>
          <p:spPr>
            <a:xfrm flipV="1">
              <a:off x="6092149" y="3980386"/>
              <a:ext cx="1" cy="868104"/>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13" name="Прямая со стрелкой 9">
              <a:extLst>
                <a:ext uri="{FF2B5EF4-FFF2-40B4-BE49-F238E27FC236}">
                  <a16:creationId xmlns:a16="http://schemas.microsoft.com/office/drawing/2014/main" id="{31BDBB43-3072-46C5-ABC8-1A61F029D08D}"/>
                </a:ext>
              </a:extLst>
            </p:cNvPr>
            <p:cNvSpPr/>
            <p:nvPr/>
          </p:nvSpPr>
          <p:spPr>
            <a:xfrm>
              <a:off x="6814091" y="3593972"/>
              <a:ext cx="672076" cy="1"/>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14" name="Прямая со стрелкой 15">
              <a:extLst>
                <a:ext uri="{FF2B5EF4-FFF2-40B4-BE49-F238E27FC236}">
                  <a16:creationId xmlns:a16="http://schemas.microsoft.com/office/drawing/2014/main" id="{2EFB501C-88C5-46F3-B172-5FCED1261268}"/>
                </a:ext>
              </a:extLst>
            </p:cNvPr>
            <p:cNvSpPr/>
            <p:nvPr/>
          </p:nvSpPr>
          <p:spPr>
            <a:xfrm>
              <a:off x="4289742" y="3659506"/>
              <a:ext cx="886924" cy="1"/>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pic>
          <p:nvPicPr>
            <p:cNvPr id="15" name="Picture 6" descr="Picture 6">
              <a:extLst>
                <a:ext uri="{FF2B5EF4-FFF2-40B4-BE49-F238E27FC236}">
                  <a16:creationId xmlns:a16="http://schemas.microsoft.com/office/drawing/2014/main" id="{408D7E15-9D1C-4F68-B8AA-232A092108A7}"/>
                </a:ext>
              </a:extLst>
            </p:cNvPr>
            <p:cNvPicPr>
              <a:picLocks noChangeAspect="1"/>
            </p:cNvPicPr>
            <p:nvPr/>
          </p:nvPicPr>
          <p:blipFill>
            <a:blip r:embed="rId3"/>
            <a:stretch>
              <a:fillRect/>
            </a:stretch>
          </p:blipFill>
          <p:spPr>
            <a:xfrm>
              <a:off x="4489277" y="3117509"/>
              <a:ext cx="361993" cy="288633"/>
            </a:xfrm>
            <a:prstGeom prst="rect">
              <a:avLst/>
            </a:prstGeom>
            <a:ln w="12700">
              <a:miter lim="400000"/>
            </a:ln>
          </p:spPr>
        </p:pic>
        <p:pic>
          <p:nvPicPr>
            <p:cNvPr id="16" name="Picture 8" descr="Picture 8">
              <a:extLst>
                <a:ext uri="{FF2B5EF4-FFF2-40B4-BE49-F238E27FC236}">
                  <a16:creationId xmlns:a16="http://schemas.microsoft.com/office/drawing/2014/main" id="{889DA79C-545A-488E-9471-8E9E7C9DCA06}"/>
                </a:ext>
              </a:extLst>
            </p:cNvPr>
            <p:cNvPicPr>
              <a:picLocks noChangeAspect="1"/>
            </p:cNvPicPr>
            <p:nvPr/>
          </p:nvPicPr>
          <p:blipFill>
            <a:blip r:embed="rId4"/>
            <a:stretch>
              <a:fillRect/>
            </a:stretch>
          </p:blipFill>
          <p:spPr>
            <a:xfrm rot="19824335">
              <a:off x="7337011" y="3013998"/>
              <a:ext cx="298309" cy="237854"/>
            </a:xfrm>
            <a:prstGeom prst="rect">
              <a:avLst/>
            </a:prstGeom>
            <a:ln w="12700">
              <a:miter lim="400000"/>
            </a:ln>
          </p:spPr>
        </p:pic>
        <p:pic>
          <p:nvPicPr>
            <p:cNvPr id="17" name="Picture 10" descr="Picture 10">
              <a:extLst>
                <a:ext uri="{FF2B5EF4-FFF2-40B4-BE49-F238E27FC236}">
                  <a16:creationId xmlns:a16="http://schemas.microsoft.com/office/drawing/2014/main" id="{9D45CDE3-0F40-40E3-8375-9DC227933528}"/>
                </a:ext>
              </a:extLst>
            </p:cNvPr>
            <p:cNvPicPr>
              <a:picLocks noChangeAspect="1"/>
            </p:cNvPicPr>
            <p:nvPr/>
          </p:nvPicPr>
          <p:blipFill>
            <a:blip r:embed="rId5"/>
            <a:stretch>
              <a:fillRect/>
            </a:stretch>
          </p:blipFill>
          <p:spPr>
            <a:xfrm>
              <a:off x="4776846" y="3124282"/>
              <a:ext cx="307712" cy="302388"/>
            </a:xfrm>
            <a:prstGeom prst="rect">
              <a:avLst/>
            </a:prstGeom>
            <a:ln w="12700">
              <a:miter lim="400000"/>
            </a:ln>
          </p:spPr>
        </p:pic>
        <p:pic>
          <p:nvPicPr>
            <p:cNvPr id="18" name="Picture 12" descr="Picture 12">
              <a:extLst>
                <a:ext uri="{FF2B5EF4-FFF2-40B4-BE49-F238E27FC236}">
                  <a16:creationId xmlns:a16="http://schemas.microsoft.com/office/drawing/2014/main" id="{F0507752-A309-4F9B-A3B2-31A1143A31A9}"/>
                </a:ext>
              </a:extLst>
            </p:cNvPr>
            <p:cNvPicPr>
              <a:picLocks noChangeAspect="1"/>
            </p:cNvPicPr>
            <p:nvPr/>
          </p:nvPicPr>
          <p:blipFill>
            <a:blip r:embed="rId6"/>
            <a:stretch>
              <a:fillRect/>
            </a:stretch>
          </p:blipFill>
          <p:spPr>
            <a:xfrm rot="1469794">
              <a:off x="7111888" y="3024795"/>
              <a:ext cx="252773" cy="189580"/>
            </a:xfrm>
            <a:prstGeom prst="rect">
              <a:avLst/>
            </a:prstGeom>
            <a:ln w="12700">
              <a:miter lim="400000"/>
            </a:ln>
          </p:spPr>
        </p:pic>
        <p:pic>
          <p:nvPicPr>
            <p:cNvPr id="19" name="Picture 16" descr="Picture 16">
              <a:extLst>
                <a:ext uri="{FF2B5EF4-FFF2-40B4-BE49-F238E27FC236}">
                  <a16:creationId xmlns:a16="http://schemas.microsoft.com/office/drawing/2014/main" id="{CA76F697-3A6A-4609-8761-17800869A980}"/>
                </a:ext>
              </a:extLst>
            </p:cNvPr>
            <p:cNvPicPr>
              <a:picLocks noChangeAspect="1"/>
            </p:cNvPicPr>
            <p:nvPr/>
          </p:nvPicPr>
          <p:blipFill>
            <a:blip r:embed="rId7"/>
            <a:stretch>
              <a:fillRect/>
            </a:stretch>
          </p:blipFill>
          <p:spPr>
            <a:xfrm>
              <a:off x="4196464" y="2783329"/>
              <a:ext cx="668003" cy="724607"/>
            </a:xfrm>
            <a:prstGeom prst="rect">
              <a:avLst/>
            </a:prstGeom>
            <a:ln w="12700">
              <a:miter lim="400000"/>
            </a:ln>
          </p:spPr>
        </p:pic>
        <p:pic>
          <p:nvPicPr>
            <p:cNvPr id="20" name="Picture 18" descr="Picture 18">
              <a:extLst>
                <a:ext uri="{FF2B5EF4-FFF2-40B4-BE49-F238E27FC236}">
                  <a16:creationId xmlns:a16="http://schemas.microsoft.com/office/drawing/2014/main" id="{E15DFFED-24D3-4337-8430-0A6CA08F598E}"/>
                </a:ext>
              </a:extLst>
            </p:cNvPr>
            <p:cNvPicPr>
              <a:picLocks noChangeAspect="1"/>
            </p:cNvPicPr>
            <p:nvPr/>
          </p:nvPicPr>
          <p:blipFill>
            <a:blip r:embed="rId8"/>
            <a:stretch>
              <a:fillRect/>
            </a:stretch>
          </p:blipFill>
          <p:spPr>
            <a:xfrm>
              <a:off x="7050546" y="3327084"/>
              <a:ext cx="454696" cy="167906"/>
            </a:xfrm>
            <a:prstGeom prst="rect">
              <a:avLst/>
            </a:prstGeom>
            <a:ln w="12700">
              <a:miter lim="400000"/>
            </a:ln>
          </p:spPr>
        </p:pic>
        <p:pic>
          <p:nvPicPr>
            <p:cNvPr id="21" name="Picture 26" descr="Picture 26">
              <a:extLst>
                <a:ext uri="{FF2B5EF4-FFF2-40B4-BE49-F238E27FC236}">
                  <a16:creationId xmlns:a16="http://schemas.microsoft.com/office/drawing/2014/main" id="{E8FC344A-599B-4406-B62E-B22D8B5B10C8}"/>
                </a:ext>
              </a:extLst>
            </p:cNvPr>
            <p:cNvPicPr>
              <a:picLocks noChangeAspect="1"/>
            </p:cNvPicPr>
            <p:nvPr/>
          </p:nvPicPr>
          <p:blipFill>
            <a:blip r:embed="rId9"/>
            <a:stretch>
              <a:fillRect/>
            </a:stretch>
          </p:blipFill>
          <p:spPr>
            <a:xfrm rot="1321294">
              <a:off x="6612411" y="3317790"/>
              <a:ext cx="468672" cy="237504"/>
            </a:xfrm>
            <a:prstGeom prst="rect">
              <a:avLst/>
            </a:prstGeom>
            <a:ln w="12700">
              <a:miter lim="400000"/>
            </a:ln>
          </p:spPr>
        </p:pic>
        <p:pic>
          <p:nvPicPr>
            <p:cNvPr id="22" name="Picture 28" descr="Picture 28">
              <a:extLst>
                <a:ext uri="{FF2B5EF4-FFF2-40B4-BE49-F238E27FC236}">
                  <a16:creationId xmlns:a16="http://schemas.microsoft.com/office/drawing/2014/main" id="{3354E554-5D6A-44DB-A928-67F1FA4D0E98}"/>
                </a:ext>
              </a:extLst>
            </p:cNvPr>
            <p:cNvPicPr>
              <a:picLocks noChangeAspect="1"/>
            </p:cNvPicPr>
            <p:nvPr/>
          </p:nvPicPr>
          <p:blipFill>
            <a:blip r:embed="rId10"/>
            <a:stretch>
              <a:fillRect/>
            </a:stretch>
          </p:blipFill>
          <p:spPr>
            <a:xfrm rot="18723411">
              <a:off x="6860410" y="3064873"/>
              <a:ext cx="233805" cy="311739"/>
            </a:xfrm>
            <a:prstGeom prst="rect">
              <a:avLst/>
            </a:prstGeom>
            <a:ln w="12700">
              <a:miter lim="400000"/>
            </a:ln>
          </p:spPr>
        </p:pic>
        <p:sp>
          <p:nvSpPr>
            <p:cNvPr id="24" name="Прямая со стрелкой 28">
              <a:extLst>
                <a:ext uri="{FF2B5EF4-FFF2-40B4-BE49-F238E27FC236}">
                  <a16:creationId xmlns:a16="http://schemas.microsoft.com/office/drawing/2014/main" id="{C84FBA48-8F64-44F8-8840-8EE38A9A458D}"/>
                </a:ext>
              </a:extLst>
            </p:cNvPr>
            <p:cNvSpPr/>
            <p:nvPr/>
          </p:nvSpPr>
          <p:spPr>
            <a:xfrm flipH="1" flipV="1">
              <a:off x="3549818" y="3876609"/>
              <a:ext cx="2158290" cy="1256125"/>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25" name="Прямая со стрелкой 29">
              <a:extLst>
                <a:ext uri="{FF2B5EF4-FFF2-40B4-BE49-F238E27FC236}">
                  <a16:creationId xmlns:a16="http://schemas.microsoft.com/office/drawing/2014/main" id="{DA407397-9D62-44B2-AD99-1ADE35A96A01}"/>
                </a:ext>
              </a:extLst>
            </p:cNvPr>
            <p:cNvSpPr/>
            <p:nvPr/>
          </p:nvSpPr>
          <p:spPr>
            <a:xfrm flipV="1">
              <a:off x="6584980" y="3764762"/>
              <a:ext cx="1272749" cy="1318703"/>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pic>
          <p:nvPicPr>
            <p:cNvPr id="26" name="Picture 18" descr="Picture 18">
              <a:extLst>
                <a:ext uri="{FF2B5EF4-FFF2-40B4-BE49-F238E27FC236}">
                  <a16:creationId xmlns:a16="http://schemas.microsoft.com/office/drawing/2014/main" id="{5D57DFFF-1D46-45F0-8C28-EF09931BBFBD}"/>
                </a:ext>
              </a:extLst>
            </p:cNvPr>
            <p:cNvPicPr>
              <a:picLocks noChangeAspect="1"/>
            </p:cNvPicPr>
            <p:nvPr/>
          </p:nvPicPr>
          <p:blipFill>
            <a:blip r:embed="rId11"/>
            <a:stretch>
              <a:fillRect/>
            </a:stretch>
          </p:blipFill>
          <p:spPr>
            <a:xfrm>
              <a:off x="9597886" y="3620339"/>
              <a:ext cx="462141" cy="498076"/>
            </a:xfrm>
            <a:prstGeom prst="rect">
              <a:avLst/>
            </a:prstGeom>
            <a:ln w="12700">
              <a:miter lim="400000"/>
            </a:ln>
          </p:spPr>
        </p:pic>
        <p:pic>
          <p:nvPicPr>
            <p:cNvPr id="27" name="Picture 18" descr="Picture 18">
              <a:extLst>
                <a:ext uri="{FF2B5EF4-FFF2-40B4-BE49-F238E27FC236}">
                  <a16:creationId xmlns:a16="http://schemas.microsoft.com/office/drawing/2014/main" id="{F615B74B-015E-4053-975B-23ACA1B71D2B}"/>
                </a:ext>
              </a:extLst>
            </p:cNvPr>
            <p:cNvPicPr>
              <a:picLocks noChangeAspect="1"/>
            </p:cNvPicPr>
            <p:nvPr/>
          </p:nvPicPr>
          <p:blipFill>
            <a:blip r:embed="rId12"/>
            <a:stretch>
              <a:fillRect/>
            </a:stretch>
          </p:blipFill>
          <p:spPr>
            <a:xfrm>
              <a:off x="8815451" y="4413015"/>
              <a:ext cx="468527" cy="505063"/>
            </a:xfrm>
            <a:prstGeom prst="rect">
              <a:avLst/>
            </a:prstGeom>
            <a:ln w="12700">
              <a:miter lim="400000"/>
            </a:ln>
          </p:spPr>
        </p:pic>
        <p:pic>
          <p:nvPicPr>
            <p:cNvPr id="28" name="Picture 18" descr="Picture 18">
              <a:extLst>
                <a:ext uri="{FF2B5EF4-FFF2-40B4-BE49-F238E27FC236}">
                  <a16:creationId xmlns:a16="http://schemas.microsoft.com/office/drawing/2014/main" id="{999F7B42-5FE2-4876-9B03-A4ED39BD4D54}"/>
                </a:ext>
              </a:extLst>
            </p:cNvPr>
            <p:cNvPicPr>
              <a:picLocks noChangeAspect="1"/>
            </p:cNvPicPr>
            <p:nvPr/>
          </p:nvPicPr>
          <p:blipFill>
            <a:blip r:embed="rId11"/>
            <a:stretch>
              <a:fillRect/>
            </a:stretch>
          </p:blipFill>
          <p:spPr>
            <a:xfrm>
              <a:off x="1652890" y="2515978"/>
              <a:ext cx="471694" cy="498076"/>
            </a:xfrm>
            <a:prstGeom prst="rect">
              <a:avLst/>
            </a:prstGeom>
            <a:ln w="12700">
              <a:miter lim="400000"/>
            </a:ln>
          </p:spPr>
        </p:pic>
        <p:pic>
          <p:nvPicPr>
            <p:cNvPr id="29" name="Picture 18" descr="Picture 18">
              <a:extLst>
                <a:ext uri="{FF2B5EF4-FFF2-40B4-BE49-F238E27FC236}">
                  <a16:creationId xmlns:a16="http://schemas.microsoft.com/office/drawing/2014/main" id="{A96C9114-2143-4065-A78D-B22AB821BF4D}"/>
                </a:ext>
              </a:extLst>
            </p:cNvPr>
            <p:cNvPicPr>
              <a:picLocks noChangeAspect="1"/>
            </p:cNvPicPr>
            <p:nvPr/>
          </p:nvPicPr>
          <p:blipFill>
            <a:blip r:embed="rId11"/>
            <a:stretch>
              <a:fillRect/>
            </a:stretch>
          </p:blipFill>
          <p:spPr>
            <a:xfrm>
              <a:off x="1156900" y="3077899"/>
              <a:ext cx="471694" cy="498076"/>
            </a:xfrm>
            <a:prstGeom prst="rect">
              <a:avLst/>
            </a:prstGeom>
            <a:ln w="12700">
              <a:miter lim="400000"/>
            </a:ln>
          </p:spPr>
        </p:pic>
        <p:pic>
          <p:nvPicPr>
            <p:cNvPr id="30" name="Picture 18" descr="Picture 18">
              <a:extLst>
                <a:ext uri="{FF2B5EF4-FFF2-40B4-BE49-F238E27FC236}">
                  <a16:creationId xmlns:a16="http://schemas.microsoft.com/office/drawing/2014/main" id="{C8620DC1-C16E-48C8-93FC-43D34DFFD620}"/>
                </a:ext>
              </a:extLst>
            </p:cNvPr>
            <p:cNvPicPr>
              <a:picLocks noChangeAspect="1"/>
            </p:cNvPicPr>
            <p:nvPr/>
          </p:nvPicPr>
          <p:blipFill>
            <a:blip r:embed="rId11"/>
            <a:stretch>
              <a:fillRect/>
            </a:stretch>
          </p:blipFill>
          <p:spPr>
            <a:xfrm>
              <a:off x="9325374" y="2654761"/>
              <a:ext cx="462141" cy="498076"/>
            </a:xfrm>
            <a:prstGeom prst="rect">
              <a:avLst/>
            </a:prstGeom>
            <a:ln w="12700">
              <a:miter lim="400000"/>
            </a:ln>
          </p:spPr>
        </p:pic>
        <p:sp>
          <p:nvSpPr>
            <p:cNvPr id="31" name="Прямая со стрелкой 43">
              <a:extLst>
                <a:ext uri="{FF2B5EF4-FFF2-40B4-BE49-F238E27FC236}">
                  <a16:creationId xmlns:a16="http://schemas.microsoft.com/office/drawing/2014/main" id="{3233BAB7-E4D7-4B39-B02C-EC01A04CE3B2}"/>
                </a:ext>
              </a:extLst>
            </p:cNvPr>
            <p:cNvSpPr/>
            <p:nvPr/>
          </p:nvSpPr>
          <p:spPr>
            <a:xfrm flipV="1">
              <a:off x="9165262" y="3152837"/>
              <a:ext cx="391184" cy="301547"/>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32" name="Прямая со стрелкой 48">
              <a:extLst>
                <a:ext uri="{FF2B5EF4-FFF2-40B4-BE49-F238E27FC236}">
                  <a16:creationId xmlns:a16="http://schemas.microsoft.com/office/drawing/2014/main" id="{2ED14A7B-5F38-42EC-9A89-1FD40FABE10A}"/>
                </a:ext>
              </a:extLst>
            </p:cNvPr>
            <p:cNvSpPr/>
            <p:nvPr/>
          </p:nvSpPr>
          <p:spPr>
            <a:xfrm>
              <a:off x="9165262" y="3669910"/>
              <a:ext cx="496818" cy="93975"/>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33" name="Прямая со стрелкой 50">
              <a:extLst>
                <a:ext uri="{FF2B5EF4-FFF2-40B4-BE49-F238E27FC236}">
                  <a16:creationId xmlns:a16="http://schemas.microsoft.com/office/drawing/2014/main" id="{C9C63496-A9CC-4355-B76C-10065A189957}"/>
                </a:ext>
              </a:extLst>
            </p:cNvPr>
            <p:cNvSpPr/>
            <p:nvPr/>
          </p:nvSpPr>
          <p:spPr>
            <a:xfrm flipH="1">
              <a:off x="8965145" y="3813455"/>
              <a:ext cx="49541" cy="530299"/>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34" name="Прямая со стрелкой 62">
              <a:extLst>
                <a:ext uri="{FF2B5EF4-FFF2-40B4-BE49-F238E27FC236}">
                  <a16:creationId xmlns:a16="http://schemas.microsoft.com/office/drawing/2014/main" id="{5B93171D-092F-4D36-92F6-EAF80B8C56C2}"/>
                </a:ext>
              </a:extLst>
            </p:cNvPr>
            <p:cNvSpPr/>
            <p:nvPr/>
          </p:nvSpPr>
          <p:spPr>
            <a:xfrm flipV="1">
              <a:off x="2072263" y="3730588"/>
              <a:ext cx="591411" cy="327575"/>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35" name="Прямая со стрелкой 64">
              <a:extLst>
                <a:ext uri="{FF2B5EF4-FFF2-40B4-BE49-F238E27FC236}">
                  <a16:creationId xmlns:a16="http://schemas.microsoft.com/office/drawing/2014/main" id="{3C1F4F7C-BE4E-4A42-B4D8-5F6D367DF6A3}"/>
                </a:ext>
              </a:extLst>
            </p:cNvPr>
            <p:cNvSpPr/>
            <p:nvPr/>
          </p:nvSpPr>
          <p:spPr>
            <a:xfrm>
              <a:off x="1652889" y="3418463"/>
              <a:ext cx="942643" cy="199820"/>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36" name="Прямая со стрелкой 65">
              <a:extLst>
                <a:ext uri="{FF2B5EF4-FFF2-40B4-BE49-F238E27FC236}">
                  <a16:creationId xmlns:a16="http://schemas.microsoft.com/office/drawing/2014/main" id="{5D162C1B-CF19-42B3-A9C4-2DC555BAC062}"/>
                </a:ext>
              </a:extLst>
            </p:cNvPr>
            <p:cNvSpPr/>
            <p:nvPr/>
          </p:nvSpPr>
          <p:spPr>
            <a:xfrm>
              <a:off x="2161257" y="2963440"/>
              <a:ext cx="529791" cy="526608"/>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37" name="Прямая со стрелкой 70">
              <a:extLst>
                <a:ext uri="{FF2B5EF4-FFF2-40B4-BE49-F238E27FC236}">
                  <a16:creationId xmlns:a16="http://schemas.microsoft.com/office/drawing/2014/main" id="{BECEE602-6CCD-4BB2-864A-1910D64561A8}"/>
                </a:ext>
              </a:extLst>
            </p:cNvPr>
            <p:cNvSpPr/>
            <p:nvPr/>
          </p:nvSpPr>
          <p:spPr>
            <a:xfrm flipV="1">
              <a:off x="6584980" y="4895563"/>
              <a:ext cx="2230472" cy="335812"/>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pic>
          <p:nvPicPr>
            <p:cNvPr id="38" name="Picture 22" descr="Picture 22">
              <a:extLst>
                <a:ext uri="{FF2B5EF4-FFF2-40B4-BE49-F238E27FC236}">
                  <a16:creationId xmlns:a16="http://schemas.microsoft.com/office/drawing/2014/main" id="{EBD2D7FC-3888-4731-B75F-1CBDE1D6C8F7}"/>
                </a:ext>
              </a:extLst>
            </p:cNvPr>
            <p:cNvPicPr>
              <a:picLocks noChangeAspect="1"/>
            </p:cNvPicPr>
            <p:nvPr/>
          </p:nvPicPr>
          <p:blipFill>
            <a:blip r:embed="rId13"/>
            <a:stretch>
              <a:fillRect/>
            </a:stretch>
          </p:blipFill>
          <p:spPr>
            <a:xfrm>
              <a:off x="1025936" y="3980386"/>
              <a:ext cx="928623" cy="715096"/>
            </a:xfrm>
            <a:prstGeom prst="rect">
              <a:avLst/>
            </a:prstGeom>
            <a:ln w="12700">
              <a:miter lim="400000"/>
            </a:ln>
          </p:spPr>
        </p:pic>
        <p:sp>
          <p:nvSpPr>
            <p:cNvPr id="39" name="TextBox 50">
              <a:extLst>
                <a:ext uri="{FF2B5EF4-FFF2-40B4-BE49-F238E27FC236}">
                  <a16:creationId xmlns:a16="http://schemas.microsoft.com/office/drawing/2014/main" id="{62F44368-7581-44A6-8E79-9AF23EE280EC}"/>
                </a:ext>
              </a:extLst>
            </p:cNvPr>
            <p:cNvSpPr txBox="1"/>
            <p:nvPr/>
          </p:nvSpPr>
          <p:spPr>
            <a:xfrm>
              <a:off x="2794207" y="3433617"/>
              <a:ext cx="1362898" cy="369332"/>
            </a:xfrm>
            <a:prstGeom prst="rect">
              <a:avLst/>
            </a:prstGeom>
            <a:solidFill>
              <a:srgbClr val="0070C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a:solidFill>
                    <a:srgbClr val="FFFFFF"/>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sym typeface="Calibri"/>
                </a:rPr>
                <a:t>Брокер Х</a:t>
              </a:r>
            </a:p>
          </p:txBody>
        </p:sp>
        <p:sp>
          <p:nvSpPr>
            <p:cNvPr id="40" name="Прямая со стрелкой 48">
              <a:extLst>
                <a:ext uri="{FF2B5EF4-FFF2-40B4-BE49-F238E27FC236}">
                  <a16:creationId xmlns:a16="http://schemas.microsoft.com/office/drawing/2014/main" id="{40AF1043-7A33-4AC5-8037-9277CA756172}"/>
                </a:ext>
              </a:extLst>
            </p:cNvPr>
            <p:cNvSpPr/>
            <p:nvPr/>
          </p:nvSpPr>
          <p:spPr>
            <a:xfrm>
              <a:off x="6769261" y="1868153"/>
              <a:ext cx="1433739" cy="1443947"/>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41" name="Прямая со стрелкой 29">
              <a:extLst>
                <a:ext uri="{FF2B5EF4-FFF2-40B4-BE49-F238E27FC236}">
                  <a16:creationId xmlns:a16="http://schemas.microsoft.com/office/drawing/2014/main" id="{588322AF-9102-4B28-86E1-EEA4E36A0477}"/>
                </a:ext>
              </a:extLst>
            </p:cNvPr>
            <p:cNvSpPr/>
            <p:nvPr/>
          </p:nvSpPr>
          <p:spPr>
            <a:xfrm flipV="1">
              <a:off x="3497281" y="1868153"/>
              <a:ext cx="1573264" cy="1490817"/>
            </a:xfrm>
            <a:prstGeom prst="line">
              <a:avLst/>
            </a:prstGeom>
            <a:ln w="6350">
              <a:solidFill>
                <a:schemeClr val="accent1"/>
              </a:solidFill>
              <a:miter/>
              <a:headEnd type="triangle"/>
              <a:tailEnd type="triangle"/>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42" name="TextBox 53">
              <a:extLst>
                <a:ext uri="{FF2B5EF4-FFF2-40B4-BE49-F238E27FC236}">
                  <a16:creationId xmlns:a16="http://schemas.microsoft.com/office/drawing/2014/main" id="{6D3B6199-EE0A-4C53-B070-68F5394603EC}"/>
                </a:ext>
              </a:extLst>
            </p:cNvPr>
            <p:cNvSpPr txBox="1"/>
            <p:nvPr/>
          </p:nvSpPr>
          <p:spPr>
            <a:xfrm>
              <a:off x="7686816" y="3361671"/>
              <a:ext cx="1362898" cy="369332"/>
            </a:xfrm>
            <a:prstGeom prst="rect">
              <a:avLst/>
            </a:prstGeom>
            <a:solidFill>
              <a:srgbClr val="0070C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a:solidFill>
                    <a:srgbClr val="FFFFFF"/>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sym typeface="Calibri"/>
                </a:rPr>
                <a:t>Брокер Х</a:t>
              </a:r>
            </a:p>
          </p:txBody>
        </p:sp>
      </p:grpSp>
      <p:pic>
        <p:nvPicPr>
          <p:cNvPr id="13314" name="Picture 2" descr="НКЦ | НКЦ">
            <a:extLst>
              <a:ext uri="{FF2B5EF4-FFF2-40B4-BE49-F238E27FC236}">
                <a16:creationId xmlns:a16="http://schemas.microsoft.com/office/drawing/2014/main" id="{C5E5CA42-9694-4883-ABAF-04A41751BF1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63952" y="1556792"/>
            <a:ext cx="2189050" cy="4851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7BEE562-1B30-45DF-BE9D-EF57C0EF5B4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23992" y="3645024"/>
            <a:ext cx="1384861" cy="39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51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4587D89F-27C7-4145-BD55-E14FB3711C34}"/>
              </a:ext>
            </a:extLst>
          </p:cNvPr>
          <p:cNvSpPr/>
          <p:nvPr/>
        </p:nvSpPr>
        <p:spPr>
          <a:xfrm>
            <a:off x="731888" y="445847"/>
            <a:ext cx="10764712" cy="5962326"/>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2" name="Номер слайда 1">
            <a:extLst>
              <a:ext uri="{FF2B5EF4-FFF2-40B4-BE49-F238E27FC236}">
                <a16:creationId xmlns:a16="http://schemas.microsoft.com/office/drawing/2014/main" id="{3B3C92E0-4A7D-4E96-8A8B-B96A8160C0CB}"/>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17</a:t>
            </a:fld>
            <a:endParaRPr lang="ru-RU" dirty="0">
              <a:latin typeface="Arial" panose="020B0604020202020204" pitchFamily="34" charset="0"/>
              <a:cs typeface="Arial" panose="020B0604020202020204" pitchFamily="34" charset="0"/>
            </a:endParaRPr>
          </a:p>
        </p:txBody>
      </p:sp>
      <p:sp>
        <p:nvSpPr>
          <p:cNvPr id="7" name="Объект 2">
            <a:extLst>
              <a:ext uri="{FF2B5EF4-FFF2-40B4-BE49-F238E27FC236}">
                <a16:creationId xmlns:a16="http://schemas.microsoft.com/office/drawing/2014/main" id="{30BDFFFA-388E-4B09-862F-836227BDF56F}"/>
              </a:ext>
            </a:extLst>
          </p:cNvPr>
          <p:cNvSpPr txBox="1">
            <a:spLocks/>
          </p:cNvSpPr>
          <p:nvPr/>
        </p:nvSpPr>
        <p:spPr>
          <a:xfrm>
            <a:off x="1351619" y="1771820"/>
            <a:ext cx="9525249" cy="769441"/>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Инвесторы покупают стоимость бизнеса через акции.</a:t>
            </a:r>
          </a:p>
          <a:p>
            <a:pPr marL="342900" indent="-342900">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Спекулянты играют на изменении рыночной цены акций, фьючерсов. </a:t>
            </a:r>
          </a:p>
        </p:txBody>
      </p:sp>
      <p:pic>
        <p:nvPicPr>
          <p:cNvPr id="8" name="Рисунок 4" descr="Рисунок 4">
            <a:extLst>
              <a:ext uri="{FF2B5EF4-FFF2-40B4-BE49-F238E27FC236}">
                <a16:creationId xmlns:a16="http://schemas.microsoft.com/office/drawing/2014/main" id="{EA266349-F153-43C4-A6A8-422EC90C8AE8}"/>
              </a:ext>
            </a:extLst>
          </p:cNvPr>
          <p:cNvPicPr>
            <a:picLocks noChangeAspect="1"/>
          </p:cNvPicPr>
          <p:nvPr/>
        </p:nvPicPr>
        <p:blipFill>
          <a:blip r:embed="rId2"/>
          <a:srcRect t="2345"/>
          <a:stretch>
            <a:fillRect/>
          </a:stretch>
        </p:blipFill>
        <p:spPr>
          <a:xfrm>
            <a:off x="1114300" y="2859313"/>
            <a:ext cx="9963399" cy="3132294"/>
          </a:xfrm>
          <a:prstGeom prst="rect">
            <a:avLst/>
          </a:prstGeom>
          <a:ln w="12700">
            <a:miter lim="400000"/>
          </a:ln>
        </p:spPr>
      </p:pic>
      <p:sp>
        <p:nvSpPr>
          <p:cNvPr id="9" name="Прямоугольник 3">
            <a:extLst>
              <a:ext uri="{FF2B5EF4-FFF2-40B4-BE49-F238E27FC236}">
                <a16:creationId xmlns:a16="http://schemas.microsoft.com/office/drawing/2014/main" id="{D03BDD2A-C656-4CD8-8DA3-D8AA5AF90E82}"/>
              </a:ext>
            </a:extLst>
          </p:cNvPr>
          <p:cNvSpPr txBox="1"/>
          <p:nvPr/>
        </p:nvSpPr>
        <p:spPr>
          <a:xfrm>
            <a:off x="2629376" y="944693"/>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lnSpc>
                <a:spcPct val="90000"/>
              </a:lnSpc>
              <a:defRPr sz="33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90000"/>
              </a:lnSpc>
              <a:spcBef>
                <a:spcPts val="0"/>
              </a:spcBef>
              <a:spcAft>
                <a:spcPts val="0"/>
              </a:spcAft>
              <a:buClrTx/>
              <a:buSzTx/>
              <a:buFontTx/>
              <a:buNone/>
              <a:tabLst/>
              <a:defRPr/>
            </a:pPr>
            <a:r>
              <a:rPr kumimoji="0" sz="33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Инвестиции</a:t>
            </a:r>
            <a:r>
              <a:rPr kumimoji="0" sz="33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a:t>
            </a:r>
            <a:r>
              <a:rPr kumimoji="0" sz="33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или</a:t>
            </a:r>
            <a:r>
              <a:rPr kumimoji="0" sz="33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a:t>
            </a:r>
            <a:r>
              <a:rPr kumimoji="0" sz="33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спекуляции</a:t>
            </a:r>
            <a:endParaRPr kumimoji="0" sz="33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72391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4235CBA1-91C0-425D-9D26-C19BD194F2B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18</a:t>
            </a:fld>
            <a:endParaRPr lang="ru-RU" dirty="0">
              <a:latin typeface="Arial" panose="020B0604020202020204" pitchFamily="34" charset="0"/>
              <a:cs typeface="Arial" panose="020B0604020202020204" pitchFamily="34" charset="0"/>
            </a:endParaRPr>
          </a:p>
        </p:txBody>
      </p:sp>
      <p:sp>
        <p:nvSpPr>
          <p:cNvPr id="7" name="Объект 2">
            <a:extLst>
              <a:ext uri="{FF2B5EF4-FFF2-40B4-BE49-F238E27FC236}">
                <a16:creationId xmlns:a16="http://schemas.microsoft.com/office/drawing/2014/main" id="{89008A5F-E2BA-4E7D-96A1-85B41BD9189B}"/>
              </a:ext>
            </a:extLst>
          </p:cNvPr>
          <p:cNvSpPr txBox="1">
            <a:spLocks/>
          </p:cNvSpPr>
          <p:nvPr/>
        </p:nvSpPr>
        <p:spPr>
          <a:xfrm>
            <a:off x="1415480" y="2276872"/>
            <a:ext cx="9575215" cy="3631763"/>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Инвестиции – это портфель с акциями роста, недооценёнными акциями, акциями местных и зарубежных компаний, а также долгосрочными, краткосрочными и среднесрочными облигациями. </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Такой портфель может приносить прибыль от 5% до 15% годовых в зависимости от типа риска и инвестиций.</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Агрессивный портфель инвестора это 80% акции и 20% облигации.</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Умеренный портфель – это 50% акции и 50% облигации.</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Консервативный портфель – это 80% облигации и 20% акции.</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Консервативный «+» это 100% облигации.</a:t>
            </a:r>
          </a:p>
        </p:txBody>
      </p:sp>
      <p:sp>
        <p:nvSpPr>
          <p:cNvPr id="8" name="Прямоугольник 3">
            <a:extLst>
              <a:ext uri="{FF2B5EF4-FFF2-40B4-BE49-F238E27FC236}">
                <a16:creationId xmlns:a16="http://schemas.microsoft.com/office/drawing/2014/main" id="{72239ADF-16AC-4B22-8D85-3C5C654A3354}"/>
              </a:ext>
            </a:extLst>
          </p:cNvPr>
          <p:cNvSpPr txBox="1"/>
          <p:nvPr/>
        </p:nvSpPr>
        <p:spPr>
          <a:xfrm>
            <a:off x="2629377" y="1205903"/>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lnSpc>
                <a:spcPct val="90000"/>
              </a:lnSpc>
              <a:defRPr sz="33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90000"/>
              </a:lnSpc>
              <a:spcBef>
                <a:spcPts val="0"/>
              </a:spcBef>
              <a:spcAft>
                <a:spcPts val="0"/>
              </a:spcAft>
              <a:buClrTx/>
              <a:buSzTx/>
              <a:buFontTx/>
              <a:buNone/>
              <a:tabLst/>
              <a:defRPr/>
            </a:pPr>
            <a:r>
              <a:rPr kumimoji="0" sz="33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Виды</a:t>
            </a:r>
            <a:r>
              <a:rPr kumimoji="0" sz="33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и </a:t>
            </a:r>
            <a:r>
              <a:rPr kumimoji="0" sz="33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структура</a:t>
            </a:r>
            <a:r>
              <a:rPr kumimoji="0" sz="33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a:t>
            </a:r>
            <a:r>
              <a:rPr kumimoji="0" sz="33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портфелей</a:t>
            </a:r>
            <a:endParaRPr kumimoji="0" sz="33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803162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F6E146E9-2754-492B-9A2D-C6622FFAF55A}"/>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19</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D9B09BAD-FF15-448C-B76D-E7CA3EDB342A}"/>
              </a:ext>
            </a:extLst>
          </p:cNvPr>
          <p:cNvSpPr txBox="1"/>
          <p:nvPr/>
        </p:nvSpPr>
        <p:spPr>
          <a:xfrm>
            <a:off x="2727923" y="1279710"/>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6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36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Инвестиционные</a:t>
            </a:r>
            <a:r>
              <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a:t>
            </a:r>
            <a:r>
              <a:rPr kumimoji="0" sz="36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стратегии</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C260CF77-F5C7-444B-A418-0B4274E255DF}"/>
              </a:ext>
            </a:extLst>
          </p:cNvPr>
          <p:cNvSpPr txBox="1"/>
          <p:nvPr/>
        </p:nvSpPr>
        <p:spPr>
          <a:xfrm>
            <a:off x="1631504" y="2369623"/>
            <a:ext cx="9126085" cy="29366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marR="0" lvl="0" indent="-457200" algn="l" defTabSz="914400" rtl="0" eaLnBrk="1" fontAlgn="auto" latinLnBrk="0" hangingPunct="0">
              <a:spcBef>
                <a:spcPts val="600"/>
              </a:spcBef>
              <a:spcAft>
                <a:spcPts val="600"/>
              </a:spcAft>
              <a:buClrTx/>
              <a:buSzPct val="100000"/>
              <a:buFontTx/>
              <a:buAutoNum type="arabicPeriod"/>
              <a:tabLst/>
              <a:defRPr sz="2400"/>
            </a:pP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Стратегия</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в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индексных</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акциях</a:t>
            </a:r>
            <a:endPar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457200" marR="0" lvl="0" indent="-457200" algn="l" defTabSz="914400" rtl="0" eaLnBrk="1" fontAlgn="auto" latinLnBrk="0" hangingPunct="0">
              <a:spcBef>
                <a:spcPts val="600"/>
              </a:spcBef>
              <a:spcAft>
                <a:spcPts val="600"/>
              </a:spcAft>
              <a:buClrTx/>
              <a:buSzPct val="100000"/>
              <a:buFontTx/>
              <a:buAutoNum type="arabicPeriod"/>
              <a:tabLst/>
              <a:defRPr sz="2400"/>
            </a:pP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Пред-дивидендная</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стратегия</a:t>
            </a:r>
            <a:endPar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457200" marR="0" lvl="0" indent="-457200" algn="l" defTabSz="914400" rtl="0" eaLnBrk="1" fontAlgn="auto" latinLnBrk="0" hangingPunct="0">
              <a:spcBef>
                <a:spcPts val="600"/>
              </a:spcBef>
              <a:spcAft>
                <a:spcPts val="600"/>
              </a:spcAft>
              <a:buClrTx/>
              <a:buSzPct val="100000"/>
              <a:buFontTx/>
              <a:buAutoNum type="arabicPeriod"/>
              <a:tabLst/>
              <a:defRPr sz="2400"/>
            </a:pP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Дивидендная</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стратегия</a:t>
            </a:r>
            <a:endPar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457200" marR="0" lvl="0" indent="-457200" algn="l" defTabSz="914400" rtl="0" eaLnBrk="1" fontAlgn="auto" latinLnBrk="0" hangingPunct="0">
              <a:spcBef>
                <a:spcPts val="600"/>
              </a:spcBef>
              <a:spcAft>
                <a:spcPts val="600"/>
              </a:spcAft>
              <a:buClrTx/>
              <a:buSzPct val="100000"/>
              <a:buFontTx/>
              <a:buAutoNum type="arabicPeriod"/>
              <a:tabLst/>
              <a:defRPr sz="2400"/>
            </a:pP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Оценка</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справедливой</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стоимости</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компании</a:t>
            </a:r>
            <a:endPar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457200" marR="0" lvl="0" indent="-457200" algn="l" defTabSz="914400" rtl="0" eaLnBrk="1" fontAlgn="auto" latinLnBrk="0" hangingPunct="0">
              <a:spcBef>
                <a:spcPts val="600"/>
              </a:spcBef>
              <a:spcAft>
                <a:spcPts val="600"/>
              </a:spcAft>
              <a:buClrTx/>
              <a:buSzPct val="100000"/>
              <a:buFontTx/>
              <a:buAutoNum type="arabicPeriod"/>
              <a:tabLst/>
              <a:defRPr sz="2400"/>
            </a:pP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Специальные</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идеи</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инвестирования</a:t>
            </a:r>
            <a:endPar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457200" marR="0" lvl="0" indent="-457200" algn="l" defTabSz="914400" rtl="0" eaLnBrk="1" fontAlgn="auto" latinLnBrk="0" hangingPunct="0">
              <a:spcBef>
                <a:spcPts val="600"/>
              </a:spcBef>
              <a:spcAft>
                <a:spcPts val="600"/>
              </a:spcAft>
              <a:buClrTx/>
              <a:buSzPct val="100000"/>
              <a:buFontTx/>
              <a:buAutoNum type="arabicPeriod"/>
              <a:tabLst/>
              <a:defRPr sz="2400"/>
            </a:pP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Стратегия</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инвестирования</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на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основе</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формаций</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тех</a:t>
            </a:r>
            <a:r>
              <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sz="2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анализа</a:t>
            </a:r>
            <a:endParaRPr kumimoji="0"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350892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FDD8FE52-7E3A-4EC0-BFD3-98D5D9A2DB60}"/>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a:t>
            </a:fld>
            <a:endParaRPr lang="ru-RU" dirty="0">
              <a:latin typeface="Arial" panose="020B0604020202020204" pitchFamily="34" charset="0"/>
              <a:cs typeface="Arial" panose="020B0604020202020204" pitchFamily="34" charset="0"/>
            </a:endParaRPr>
          </a:p>
        </p:txBody>
      </p:sp>
      <p:sp>
        <p:nvSpPr>
          <p:cNvPr id="3" name="Текст 3">
            <a:extLst>
              <a:ext uri="{FF2B5EF4-FFF2-40B4-BE49-F238E27FC236}">
                <a16:creationId xmlns:a16="http://schemas.microsoft.com/office/drawing/2014/main" id="{90E082AF-D04B-46F7-81DC-94DF708D2826}"/>
              </a:ext>
            </a:extLst>
          </p:cNvPr>
          <p:cNvSpPr txBox="1">
            <a:spLocks/>
          </p:cNvSpPr>
          <p:nvPr/>
        </p:nvSpPr>
        <p:spPr>
          <a:xfrm>
            <a:off x="1055440" y="2162495"/>
            <a:ext cx="9516553" cy="3334556"/>
          </a:xfrm>
          <a:prstGeom prst="rect">
            <a:avLst/>
          </a:prstGeom>
        </p:spPr>
        <p:txBody>
          <a:bodyPr>
            <a:normAutofit/>
          </a:bodyPr>
          <a:lstStyle>
            <a:lvl1pPr marL="342900" marR="0" indent="12700" algn="l" defTabSz="914400" rtl="0" eaLnBrk="1" fontAlgn="auto" latinLnBrk="0" hangingPunct="1">
              <a:lnSpc>
                <a:spcPct val="100000"/>
              </a:lnSpc>
              <a:spcBef>
                <a:spcPct val="20000"/>
              </a:spcBef>
              <a:spcAft>
                <a:spcPts val="1200"/>
              </a:spcAft>
              <a:buClrTx/>
              <a:buSzTx/>
              <a:buFontTx/>
              <a:buNone/>
              <a:tabLst/>
              <a:defRPr sz="1400" kern="1200" baseline="0">
                <a:solidFill>
                  <a:schemeClr val="tx1"/>
                </a:solidFill>
                <a:latin typeface="+mj-lt"/>
                <a:ea typeface="Verdana" pitchFamily="34" charset="0"/>
                <a:cs typeface="Verdana"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indent="-342900">
              <a:defRPr/>
            </a:pPr>
            <a:r>
              <a:rPr lang="ru-RU" sz="1200" dirty="0">
                <a:solidFill>
                  <a:srgbClr val="000000">
                    <a:lumMod val="75000"/>
                    <a:lumOff val="25000"/>
                  </a:srgbClr>
                </a:solidFill>
                <a:latin typeface="Arial" panose="020B0604020202020204" pitchFamily="34" charset="0"/>
                <a:ea typeface="Tahoma" panose="020B0604030504040204" pitchFamily="34" charset="0"/>
                <a:cs typeface="Arial" panose="020B0604020202020204" pitchFamily="34" charset="0"/>
              </a:rPr>
              <a:t>	Информация, которую вы получаете на мероприятии, носит консультационный характер и не является рекомендацией или побуждением к действию. Если Вы используете ее для принятия инвестиционных решений и совершения операций на финансовом рынке, то делаете это на свой страх и риск, а также принимаете на себя ответственность за любые последствия таких решений. </a:t>
            </a:r>
          </a:p>
          <a:p>
            <a:pPr indent="-342900">
              <a:defRPr/>
            </a:pPr>
            <a:r>
              <a:rPr lang="ru-RU" sz="1200" dirty="0">
                <a:solidFill>
                  <a:srgbClr val="000000">
                    <a:lumMod val="75000"/>
                    <a:lumOff val="25000"/>
                  </a:srgbClr>
                </a:solidFill>
                <a:latin typeface="Arial" panose="020B0604020202020204" pitchFamily="34" charset="0"/>
                <a:ea typeface="Tahoma" panose="020B0604030504040204" pitchFamily="34" charset="0"/>
                <a:cs typeface="Arial" panose="020B0604020202020204" pitchFamily="34" charset="0"/>
              </a:rPr>
              <a:t>	Организаторы мероприятия не несут ответственности за практическую применимость информации, за достижение каких-либо финансовых результатов, связанных с практическим применением информации, а также за любые убытки, полученные в результате инвестирования на основе полученной в ходе мероприятия информации. </a:t>
            </a:r>
          </a:p>
          <a:p>
            <a:pPr indent="-342900">
              <a:defRPr/>
            </a:pPr>
            <a:r>
              <a:rPr lang="ru-RU" sz="1200" dirty="0">
                <a:solidFill>
                  <a:srgbClr val="000000">
                    <a:lumMod val="75000"/>
                    <a:lumOff val="25000"/>
                  </a:srgbClr>
                </a:solidFill>
                <a:latin typeface="Arial" panose="020B0604020202020204" pitchFamily="34" charset="0"/>
                <a:ea typeface="Tahoma" panose="020B0604030504040204" pitchFamily="34" charset="0"/>
                <a:cs typeface="Arial" panose="020B0604020202020204" pitchFamily="34" charset="0"/>
              </a:rPr>
              <a:t>	Операции на финансовом рынке сопряжены с риском и могут вести как к прибыли инвестора, так и к убыткам. Для операций на финансовом рынке используйте средства, не составляющие значительную часть вашего личного или семейного бюджета. Не инвестируйте денежные средства, взятые в долг или в кредит. Помните, в случае убытков, вы можете потерять всю сумму ваших инвестиций. Принимайте решения взвешенно, оценивая финансовые риски.</a:t>
            </a:r>
          </a:p>
          <a:p>
            <a:pPr indent="-342900">
              <a:defRPr/>
            </a:pPr>
            <a:r>
              <a:rPr lang="ru-RU" sz="1200" dirty="0">
                <a:solidFill>
                  <a:srgbClr val="000000">
                    <a:lumMod val="75000"/>
                    <a:lumOff val="25000"/>
                  </a:srgbClr>
                </a:solidFill>
                <a:latin typeface="Arial" panose="020B0604020202020204" pitchFamily="34" charset="0"/>
                <a:ea typeface="Tahoma" panose="020B0604030504040204" pitchFamily="34" charset="0"/>
                <a:cs typeface="Arial" panose="020B0604020202020204" pitchFamily="34" charset="0"/>
              </a:rPr>
              <a:t>	Организаторы мероприятия и лекторы не предоставляют никаких гарантий в отношении соответствия предоставляемой на мероприятии информации Вашим конкретным целям и ожиданиям.</a:t>
            </a:r>
          </a:p>
          <a:p>
            <a:pPr indent="-342900">
              <a:defRPr/>
            </a:pPr>
            <a:endParaRPr lang="ru-RU" sz="1200" dirty="0">
              <a:solidFill>
                <a:srgbClr val="000000">
                  <a:lumMod val="75000"/>
                  <a:lumOff val="25000"/>
                </a:srgbClr>
              </a:solidFill>
              <a:latin typeface="Arial" panose="020B0604020202020204" pitchFamily="34" charset="0"/>
              <a:ea typeface="Tahoma" panose="020B0604030504040204" pitchFamily="34" charset="0"/>
              <a:cs typeface="Arial" panose="020B0604020202020204" pitchFamily="34" charset="0"/>
            </a:endParaRPr>
          </a:p>
        </p:txBody>
      </p:sp>
      <p:sp>
        <p:nvSpPr>
          <p:cNvPr id="4" name="Заголовок 1">
            <a:extLst>
              <a:ext uri="{FF2B5EF4-FFF2-40B4-BE49-F238E27FC236}">
                <a16:creationId xmlns:a16="http://schemas.microsoft.com/office/drawing/2014/main" id="{45954BCF-550D-47D5-B5D0-C850EACA0F68}"/>
              </a:ext>
            </a:extLst>
          </p:cNvPr>
          <p:cNvSpPr txBox="1">
            <a:spLocks/>
          </p:cNvSpPr>
          <p:nvPr/>
        </p:nvSpPr>
        <p:spPr>
          <a:xfrm>
            <a:off x="1353778" y="1445727"/>
            <a:ext cx="10400222" cy="11232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6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Уведомление о рисках</a:t>
            </a:r>
          </a:p>
        </p:txBody>
      </p:sp>
    </p:spTree>
    <p:extLst>
      <p:ext uri="{BB962C8B-B14F-4D97-AF65-F5344CB8AC3E}">
        <p14:creationId xmlns:p14="http://schemas.microsoft.com/office/powerpoint/2010/main" val="322938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6C9857F4-E528-4D3F-A3EC-CBD39A42A984}"/>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20</a:t>
            </a:fld>
            <a:endParaRPr lang="ru-RU" dirty="0">
              <a:latin typeface="Arial" panose="020B0604020202020204" pitchFamily="34" charset="0"/>
              <a:cs typeface="Arial" panose="020B0604020202020204" pitchFamily="34" charset="0"/>
            </a:endParaRPr>
          </a:p>
        </p:txBody>
      </p:sp>
      <p:sp>
        <p:nvSpPr>
          <p:cNvPr id="5" name="Заголовок 1">
            <a:extLst>
              <a:ext uri="{FF2B5EF4-FFF2-40B4-BE49-F238E27FC236}">
                <a16:creationId xmlns:a16="http://schemas.microsoft.com/office/drawing/2014/main" id="{25C8192C-CAF2-4669-8502-A4FA2E2DE4DE}"/>
              </a:ext>
            </a:extLst>
          </p:cNvPr>
          <p:cNvSpPr txBox="1">
            <a:spLocks/>
          </p:cNvSpPr>
          <p:nvPr/>
        </p:nvSpPr>
        <p:spPr>
          <a:xfrm>
            <a:off x="838200" y="1298371"/>
            <a:ext cx="10515600" cy="636589"/>
          </a:xfrm>
          <a:prstGeom prst="rect">
            <a:avLst/>
          </a:prstGeom>
        </p:spPr>
        <p:txBody>
          <a:bodyPr vert="horz" lIns="91440" tIns="45720" rIns="91440" bIns="45720" rtlCol="0" anchor="ctr">
            <a:noAutofit/>
          </a:bodyPr>
          <a:lstStyle>
            <a:lvl1pPr algn="ctr" defTabSz="584200" rtl="0" eaLnBrk="1" latinLnBrk="0" hangingPunct="1">
              <a:lnSpc>
                <a:spcPct val="100000"/>
              </a:lnSpc>
              <a:spcBef>
                <a:spcPct val="0"/>
              </a:spcBef>
              <a:buNone/>
              <a:defRPr sz="3600" b="1" kern="1200">
                <a:solidFill>
                  <a:srgbClr val="002782"/>
                </a:solidFill>
                <a:latin typeface="GothamPro-Medium"/>
                <a:ea typeface="GothamPro-Medium"/>
                <a:cs typeface="GothamPro-Medium"/>
                <a:sym typeface="GothamPro-Medium"/>
              </a:defRPr>
            </a:lvl1pPr>
          </a:lstStyle>
          <a:p>
            <a:r>
              <a:rPr lang="ru-RU" b="0" dirty="0">
                <a:solidFill>
                  <a:srgbClr val="FF0000"/>
                </a:solidFill>
                <a:latin typeface="Arial" panose="020B0604020202020204" pitchFamily="34" charset="0"/>
                <a:cs typeface="Arial" panose="020B0604020202020204" pitchFamily="34" charset="0"/>
              </a:rPr>
              <a:t>Для чего нужен фундаментальный анализ</a:t>
            </a:r>
          </a:p>
        </p:txBody>
      </p:sp>
      <p:sp>
        <p:nvSpPr>
          <p:cNvPr id="6" name="Объект 2">
            <a:extLst>
              <a:ext uri="{FF2B5EF4-FFF2-40B4-BE49-F238E27FC236}">
                <a16:creationId xmlns:a16="http://schemas.microsoft.com/office/drawing/2014/main" id="{65C282BA-6568-4A46-B574-2C8F96E31FA7}"/>
              </a:ext>
            </a:extLst>
          </p:cNvPr>
          <p:cNvSpPr txBox="1">
            <a:spLocks/>
          </p:cNvSpPr>
          <p:nvPr/>
        </p:nvSpPr>
        <p:spPr>
          <a:xfrm>
            <a:off x="1378868" y="2204864"/>
            <a:ext cx="9434264" cy="3631763"/>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tabLst>
                <a:tab pos="541338" algn="l"/>
              </a:tabLst>
              <a:defRPr sz="2400"/>
            </a:pPr>
            <a:r>
              <a:rPr lang="ru-RU" sz="2000" dirty="0">
                <a:solidFill>
                  <a:schemeClr val="tx1"/>
                </a:solidFill>
                <a:latin typeface="Arial" panose="020B0604020202020204" pitchFamily="34" charset="0"/>
                <a:cs typeface="Arial" panose="020B0604020202020204" pitchFamily="34" charset="0"/>
              </a:rPr>
              <a:t>	</a:t>
            </a:r>
            <a:r>
              <a:rPr lang="ru-RU" sz="2000" b="1" dirty="0">
                <a:solidFill>
                  <a:schemeClr val="tx1"/>
                </a:solidFill>
                <a:latin typeface="Arial" panose="020B0604020202020204" pitchFamily="34" charset="0"/>
                <a:cs typeface="Arial" panose="020B0604020202020204" pitchFamily="34" charset="0"/>
              </a:rPr>
              <a:t>Фундаментальный анализ </a:t>
            </a:r>
            <a:r>
              <a:rPr lang="ru-RU" sz="2000" dirty="0">
                <a:solidFill>
                  <a:schemeClr val="tx1"/>
                </a:solidFill>
                <a:latin typeface="Arial" panose="020B0604020202020204" pitchFamily="34" charset="0"/>
                <a:cs typeface="Arial" panose="020B0604020202020204" pitchFamily="34" charset="0"/>
              </a:rPr>
              <a:t>– это метод прогнозирования стоимости компании и ее ценных бумаг, на основе анализа ее финансовых и производственных показателей, а также экономических факторов.</a:t>
            </a:r>
          </a:p>
          <a:p>
            <a:pPr marL="514350" indent="-514350">
              <a:spcBef>
                <a:spcPts val="600"/>
              </a:spcBef>
              <a:spcAft>
                <a:spcPts val="600"/>
              </a:spcAft>
              <a:buFontTx/>
              <a:buAutoNum type="arabicPeriod"/>
              <a:defRPr sz="2400"/>
            </a:pPr>
            <a:r>
              <a:rPr lang="ru-RU" sz="2000" dirty="0">
                <a:solidFill>
                  <a:schemeClr val="tx1"/>
                </a:solidFill>
                <a:latin typeface="Arial" panose="020B0604020202020204" pitchFamily="34" charset="0"/>
                <a:cs typeface="Arial" panose="020B0604020202020204" pitchFamily="34" charset="0"/>
              </a:rPr>
              <a:t>Изучение отчета о прибылях и убытках, баланса, отчета о движении свободных денежных потоков.</a:t>
            </a:r>
          </a:p>
          <a:p>
            <a:pPr marL="514350" indent="-514350">
              <a:spcBef>
                <a:spcPts val="600"/>
              </a:spcBef>
              <a:spcAft>
                <a:spcPts val="600"/>
              </a:spcAft>
              <a:buFontTx/>
              <a:buAutoNum type="arabicPeriod"/>
              <a:defRPr sz="2400"/>
            </a:pPr>
            <a:r>
              <a:rPr lang="ru-RU" sz="2000" dirty="0">
                <a:solidFill>
                  <a:schemeClr val="tx1"/>
                </a:solidFill>
                <a:latin typeface="Arial" panose="020B0604020202020204" pitchFamily="34" charset="0"/>
                <a:cs typeface="Arial" panose="020B0604020202020204" pitchFamily="34" charset="0"/>
              </a:rPr>
              <a:t>Использование специальной формулы для расчета справедливой стоимости акций компаний через чистую прибыль, балансовую стоимость и дивидендную доходность.</a:t>
            </a:r>
          </a:p>
          <a:p>
            <a:pPr marL="514350" indent="-514350">
              <a:spcBef>
                <a:spcPts val="600"/>
              </a:spcBef>
              <a:spcAft>
                <a:spcPts val="600"/>
              </a:spcAft>
              <a:buFontTx/>
              <a:buAutoNum type="arabicPeriod"/>
              <a:defRPr sz="2400"/>
            </a:pPr>
            <a:r>
              <a:rPr lang="ru-RU" sz="2000" dirty="0">
                <a:solidFill>
                  <a:schemeClr val="tx1"/>
                </a:solidFill>
                <a:latin typeface="Arial" panose="020B0604020202020204" pitchFamily="34" charset="0"/>
                <a:cs typeface="Arial" panose="020B0604020202020204" pitchFamily="34" charset="0"/>
              </a:rPr>
              <a:t>Хотите преуспеть в трейдинге желательно научиться разбираться в финансовых отчетах компаний.</a:t>
            </a:r>
          </a:p>
        </p:txBody>
      </p:sp>
    </p:spTree>
    <p:extLst>
      <p:ext uri="{BB962C8B-B14F-4D97-AF65-F5344CB8AC3E}">
        <p14:creationId xmlns:p14="http://schemas.microsoft.com/office/powerpoint/2010/main" val="12344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51C8DA8F-E6CB-4BC1-B4E6-935F3120FD31}"/>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21</a:t>
            </a:fld>
            <a:endParaRPr lang="ru-RU" dirty="0">
              <a:latin typeface="Arial" panose="020B0604020202020204" pitchFamily="34" charset="0"/>
              <a:cs typeface="Arial" panose="020B0604020202020204" pitchFamily="34" charset="0"/>
            </a:endParaRPr>
          </a:p>
        </p:txBody>
      </p:sp>
      <p:sp>
        <p:nvSpPr>
          <p:cNvPr id="5" name="Заголовок 1">
            <a:extLst>
              <a:ext uri="{FF2B5EF4-FFF2-40B4-BE49-F238E27FC236}">
                <a16:creationId xmlns:a16="http://schemas.microsoft.com/office/drawing/2014/main" id="{B65F3ADE-8129-4B17-A057-1C3EE91B8F32}"/>
              </a:ext>
            </a:extLst>
          </p:cNvPr>
          <p:cNvSpPr txBox="1">
            <a:spLocks/>
          </p:cNvSpPr>
          <p:nvPr/>
        </p:nvSpPr>
        <p:spPr>
          <a:xfrm>
            <a:off x="1558888" y="1313768"/>
            <a:ext cx="9074224" cy="557213"/>
          </a:xfrm>
          <a:prstGeom prst="rect">
            <a:avLst/>
          </a:prstGeom>
        </p:spPr>
        <p:txBody>
          <a:bodyPr vert="horz" lIns="91440" tIns="45720" rIns="91440" bIns="45720" rtlCol="0" anchor="ctr">
            <a:noAutofit/>
          </a:bodyPr>
          <a:lstStyle>
            <a:lvl1pPr algn="ctr" defTabSz="584200" rtl="0" eaLnBrk="1" latinLnBrk="0" hangingPunct="1">
              <a:lnSpc>
                <a:spcPct val="100000"/>
              </a:lnSpc>
              <a:spcBef>
                <a:spcPct val="0"/>
              </a:spcBef>
              <a:buNone/>
              <a:defRPr sz="3600" b="1" kern="1200">
                <a:solidFill>
                  <a:srgbClr val="002782"/>
                </a:solidFill>
                <a:latin typeface="GothamPro-Medium"/>
                <a:ea typeface="GothamPro-Medium"/>
                <a:cs typeface="GothamPro-Medium"/>
                <a:sym typeface="GothamPro-Medium"/>
              </a:defRPr>
            </a:lvl1pPr>
          </a:lstStyle>
          <a:p>
            <a:r>
              <a:rPr lang="ru-RU" b="0" dirty="0">
                <a:solidFill>
                  <a:srgbClr val="FF0000"/>
                </a:solidFill>
                <a:latin typeface="Arial" panose="020B0604020202020204" pitchFamily="34" charset="0"/>
                <a:cs typeface="Arial" panose="020B0604020202020204" pitchFamily="34" charset="0"/>
              </a:rPr>
              <a:t>Для чего нужен технический анализ</a:t>
            </a:r>
          </a:p>
        </p:txBody>
      </p:sp>
      <p:sp>
        <p:nvSpPr>
          <p:cNvPr id="6" name="Объект 2">
            <a:extLst>
              <a:ext uri="{FF2B5EF4-FFF2-40B4-BE49-F238E27FC236}">
                <a16:creationId xmlns:a16="http://schemas.microsoft.com/office/drawing/2014/main" id="{B95FD117-45E8-443C-8067-640A8766F2E7}"/>
              </a:ext>
            </a:extLst>
          </p:cNvPr>
          <p:cNvSpPr txBox="1">
            <a:spLocks/>
          </p:cNvSpPr>
          <p:nvPr/>
        </p:nvSpPr>
        <p:spPr>
          <a:xfrm>
            <a:off x="1594892" y="2123574"/>
            <a:ext cx="9002216" cy="3631763"/>
          </a:xfrm>
          <a:prstGeom prst="rect">
            <a:avLst/>
          </a:prstGeom>
        </p:spPr>
        <p:txBody>
          <a:bodyPr vert="horz" wrap="square" lIns="91440" tIns="45720" rIns="91440" bIns="45720" rtlCol="0">
            <a:sp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defRPr sz="2400"/>
            </a:pPr>
            <a:r>
              <a:rPr lang="ru-RU" sz="2000" b="1" dirty="0">
                <a:solidFill>
                  <a:schemeClr val="tx1"/>
                </a:solidFill>
                <a:latin typeface="Arial" panose="020B0604020202020204" pitchFamily="34" charset="0"/>
                <a:cs typeface="Arial" panose="020B0604020202020204" pitchFamily="34" charset="0"/>
              </a:rPr>
              <a:t>Технический анализ </a:t>
            </a:r>
            <a:r>
              <a:rPr lang="ru-RU" sz="2000" dirty="0">
                <a:solidFill>
                  <a:schemeClr val="tx1"/>
                </a:solidFill>
                <a:latin typeface="Arial" panose="020B0604020202020204" pitchFamily="34" charset="0"/>
                <a:cs typeface="Arial" panose="020B0604020202020204" pitchFamily="34" charset="0"/>
              </a:rPr>
              <a:t>помогает трейдеру отслеживать тенденции роста, падения или бокового рынка.</a:t>
            </a:r>
          </a:p>
          <a:p>
            <a:pPr>
              <a:spcBef>
                <a:spcPts val="600"/>
              </a:spcBef>
              <a:spcAft>
                <a:spcPts val="600"/>
              </a:spcAft>
              <a:defRPr sz="2400"/>
            </a:pPr>
            <a:r>
              <a:rPr lang="ru-RU" sz="2000" dirty="0">
                <a:solidFill>
                  <a:schemeClr val="tx1"/>
                </a:solidFill>
                <a:latin typeface="Arial" panose="020B0604020202020204" pitchFamily="34" charset="0"/>
                <a:cs typeface="Arial" panose="020B0604020202020204" pitchFamily="34" charset="0"/>
              </a:rPr>
              <a:t>Время открытия позиции и время закрытия позиций.</a:t>
            </a:r>
          </a:p>
          <a:p>
            <a:pPr>
              <a:spcBef>
                <a:spcPts val="600"/>
              </a:spcBef>
              <a:spcAft>
                <a:spcPts val="600"/>
              </a:spcAft>
              <a:defRPr sz="2400" b="1"/>
            </a:pPr>
            <a:r>
              <a:rPr lang="ru-RU" sz="2000" b="1" dirty="0">
                <a:solidFill>
                  <a:schemeClr val="tx1"/>
                </a:solidFill>
                <a:latin typeface="Arial" panose="020B0604020202020204" pitchFamily="34" charset="0"/>
                <a:cs typeface="Arial" panose="020B0604020202020204" pitchFamily="34" charset="0"/>
              </a:rPr>
              <a:t>Постулаты технического анализа:</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Цена актива учитывает все. Политические, экономические, финансовые события, которые уже влияют на стоимость акций.</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Начавшаяся тенденция (рост, падение, боковой рынок) скорее всего продолжится, чем сменится. </a:t>
            </a:r>
          </a:p>
          <a:p>
            <a:pPr marL="342900" indent="-342900">
              <a:spcBef>
                <a:spcPts val="600"/>
              </a:spcBef>
              <a:spcAft>
                <a:spcPts val="600"/>
              </a:spcAft>
              <a:buFont typeface="Arial" panose="020B0604020202020204" pitchFamily="34" charset="0"/>
              <a:buChar char="•"/>
              <a:defRPr sz="2400"/>
            </a:pPr>
            <a:r>
              <a:rPr lang="ru-RU" sz="2000" dirty="0">
                <a:solidFill>
                  <a:schemeClr val="tx1"/>
                </a:solidFill>
                <a:latin typeface="Arial" panose="020B0604020202020204" pitchFamily="34" charset="0"/>
                <a:cs typeface="Arial" panose="020B0604020202020204" pitchFamily="34" charset="0"/>
              </a:rPr>
              <a:t>История движения стоимости актива будет повторяться.</a:t>
            </a:r>
          </a:p>
        </p:txBody>
      </p:sp>
    </p:spTree>
    <p:extLst>
      <p:ext uri="{BB962C8B-B14F-4D97-AF65-F5344CB8AC3E}">
        <p14:creationId xmlns:p14="http://schemas.microsoft.com/office/powerpoint/2010/main" val="79725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22</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8D959D56-C8B8-49BC-8ACB-59CB3F676AEF}"/>
              </a:ext>
            </a:extLst>
          </p:cNvPr>
          <p:cNvSpPr txBox="1"/>
          <p:nvPr/>
        </p:nvSpPr>
        <p:spPr>
          <a:xfrm>
            <a:off x="1991544" y="1232847"/>
            <a:ext cx="8712967" cy="1031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Нужно учиться отличать прибыльные компании от убыточных</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pSp>
        <p:nvGrpSpPr>
          <p:cNvPr id="5" name="Группа 4">
            <a:extLst>
              <a:ext uri="{FF2B5EF4-FFF2-40B4-BE49-F238E27FC236}">
                <a16:creationId xmlns:a16="http://schemas.microsoft.com/office/drawing/2014/main" id="{8BFF1750-6277-49C6-8316-4F9610367599}"/>
              </a:ext>
            </a:extLst>
          </p:cNvPr>
          <p:cNvGrpSpPr/>
          <p:nvPr/>
        </p:nvGrpSpPr>
        <p:grpSpPr>
          <a:xfrm>
            <a:off x="2495600" y="2780928"/>
            <a:ext cx="5965907" cy="523220"/>
            <a:chOff x="1444639" y="1890937"/>
            <a:chExt cx="5965907" cy="523220"/>
          </a:xfrm>
        </p:grpSpPr>
        <p:sp>
          <p:nvSpPr>
            <p:cNvPr id="6" name="Текст 12">
              <a:extLst>
                <a:ext uri="{FF2B5EF4-FFF2-40B4-BE49-F238E27FC236}">
                  <a16:creationId xmlns:a16="http://schemas.microsoft.com/office/drawing/2014/main" id="{408401B1-B640-4B8B-8DEB-20E675CDA4C3}"/>
                </a:ext>
              </a:extLst>
            </p:cNvPr>
            <p:cNvSpPr txBox="1"/>
            <p:nvPr/>
          </p:nvSpPr>
          <p:spPr>
            <a:xfrm>
              <a:off x="1444639" y="1890937"/>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01</a:t>
              </a:r>
            </a:p>
          </p:txBody>
        </p:sp>
        <p:sp>
          <p:nvSpPr>
            <p:cNvPr id="7" name="Прямоугольник 6">
              <a:extLst>
                <a:ext uri="{FF2B5EF4-FFF2-40B4-BE49-F238E27FC236}">
                  <a16:creationId xmlns:a16="http://schemas.microsoft.com/office/drawing/2014/main" id="{45721F08-7725-4D0C-A7ED-2D947698DF31}"/>
                </a:ext>
              </a:extLst>
            </p:cNvPr>
            <p:cNvSpPr/>
            <p:nvPr/>
          </p:nvSpPr>
          <p:spPr>
            <a:xfrm>
              <a:off x="2206877" y="1906325"/>
              <a:ext cx="5203669" cy="4924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Успешные компании (растущие)</a:t>
              </a:r>
            </a:p>
          </p:txBody>
        </p:sp>
      </p:grpSp>
      <p:grpSp>
        <p:nvGrpSpPr>
          <p:cNvPr id="8" name="Группа 7">
            <a:extLst>
              <a:ext uri="{FF2B5EF4-FFF2-40B4-BE49-F238E27FC236}">
                <a16:creationId xmlns:a16="http://schemas.microsoft.com/office/drawing/2014/main" id="{49AE6970-584D-466E-9F52-0C214925C7F9}"/>
              </a:ext>
            </a:extLst>
          </p:cNvPr>
          <p:cNvGrpSpPr/>
          <p:nvPr/>
        </p:nvGrpSpPr>
        <p:grpSpPr>
          <a:xfrm>
            <a:off x="2495600" y="3450484"/>
            <a:ext cx="9302722" cy="523220"/>
            <a:chOff x="1444639" y="2560493"/>
            <a:chExt cx="9302722" cy="523220"/>
          </a:xfrm>
        </p:grpSpPr>
        <p:sp>
          <p:nvSpPr>
            <p:cNvPr id="9" name="Текст 12">
              <a:extLst>
                <a:ext uri="{FF2B5EF4-FFF2-40B4-BE49-F238E27FC236}">
                  <a16:creationId xmlns:a16="http://schemas.microsoft.com/office/drawing/2014/main" id="{D8CDFD21-FCF8-4EDE-944C-30EFA4BA45F3}"/>
                </a:ext>
              </a:extLst>
            </p:cNvPr>
            <p:cNvSpPr txBox="1"/>
            <p:nvPr/>
          </p:nvSpPr>
          <p:spPr>
            <a:xfrm>
              <a:off x="1444639" y="2560493"/>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2</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sp>
          <p:nvSpPr>
            <p:cNvPr id="10" name="Прямоугольник 9">
              <a:extLst>
                <a:ext uri="{FF2B5EF4-FFF2-40B4-BE49-F238E27FC236}">
                  <a16:creationId xmlns:a16="http://schemas.microsoft.com/office/drawing/2014/main" id="{FD44D095-AB86-4BBB-B974-EF87EDC1E5AB}"/>
                </a:ext>
              </a:extLst>
            </p:cNvPr>
            <p:cNvSpPr/>
            <p:nvPr/>
          </p:nvSpPr>
          <p:spPr>
            <a:xfrm>
              <a:off x="2206876" y="2575882"/>
              <a:ext cx="8540485"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Просто прибыльные компании (хорошие)</a:t>
              </a:r>
            </a:p>
          </p:txBody>
        </p:sp>
      </p:grpSp>
      <p:grpSp>
        <p:nvGrpSpPr>
          <p:cNvPr id="11" name="Группа 10">
            <a:extLst>
              <a:ext uri="{FF2B5EF4-FFF2-40B4-BE49-F238E27FC236}">
                <a16:creationId xmlns:a16="http://schemas.microsoft.com/office/drawing/2014/main" id="{57386189-490F-4B24-ABB9-404D513B91BD}"/>
              </a:ext>
            </a:extLst>
          </p:cNvPr>
          <p:cNvGrpSpPr/>
          <p:nvPr/>
        </p:nvGrpSpPr>
        <p:grpSpPr>
          <a:xfrm>
            <a:off x="2495600" y="4156447"/>
            <a:ext cx="8966728" cy="523220"/>
            <a:chOff x="1444639" y="3208784"/>
            <a:chExt cx="8966728" cy="523220"/>
          </a:xfrm>
        </p:grpSpPr>
        <p:sp>
          <p:nvSpPr>
            <p:cNvPr id="12" name="Прямоугольник 11">
              <a:extLst>
                <a:ext uri="{FF2B5EF4-FFF2-40B4-BE49-F238E27FC236}">
                  <a16:creationId xmlns:a16="http://schemas.microsoft.com/office/drawing/2014/main" id="{96B3CB84-966A-43FF-8E40-98620326B0F0}"/>
                </a:ext>
              </a:extLst>
            </p:cNvPr>
            <p:cNvSpPr/>
            <p:nvPr/>
          </p:nvSpPr>
          <p:spPr>
            <a:xfrm>
              <a:off x="2206877" y="3224173"/>
              <a:ext cx="8204490"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Неустойчивые компании (предкризисные)</a:t>
              </a:r>
            </a:p>
          </p:txBody>
        </p:sp>
        <p:sp>
          <p:nvSpPr>
            <p:cNvPr id="13" name="Текст 12">
              <a:extLst>
                <a:ext uri="{FF2B5EF4-FFF2-40B4-BE49-F238E27FC236}">
                  <a16:creationId xmlns:a16="http://schemas.microsoft.com/office/drawing/2014/main" id="{AFF5E9E4-3B6B-4A3B-82B0-DFF11E550D30}"/>
                </a:ext>
              </a:extLst>
            </p:cNvPr>
            <p:cNvSpPr txBox="1"/>
            <p:nvPr/>
          </p:nvSpPr>
          <p:spPr>
            <a:xfrm>
              <a:off x="1444639" y="3208784"/>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3</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grpSp>
      <p:grpSp>
        <p:nvGrpSpPr>
          <p:cNvPr id="14" name="Группа 13">
            <a:extLst>
              <a:ext uri="{FF2B5EF4-FFF2-40B4-BE49-F238E27FC236}">
                <a16:creationId xmlns:a16="http://schemas.microsoft.com/office/drawing/2014/main" id="{2E82D1BB-22EC-4F2E-9F38-9D2661EB837E}"/>
              </a:ext>
            </a:extLst>
          </p:cNvPr>
          <p:cNvGrpSpPr/>
          <p:nvPr/>
        </p:nvGrpSpPr>
        <p:grpSpPr>
          <a:xfrm>
            <a:off x="2495600" y="4804738"/>
            <a:ext cx="8966728" cy="523220"/>
            <a:chOff x="1444639" y="4457239"/>
            <a:chExt cx="8966728" cy="523220"/>
          </a:xfrm>
        </p:grpSpPr>
        <p:sp>
          <p:nvSpPr>
            <p:cNvPr id="15" name="Прямоугольник 14">
              <a:extLst>
                <a:ext uri="{FF2B5EF4-FFF2-40B4-BE49-F238E27FC236}">
                  <a16:creationId xmlns:a16="http://schemas.microsoft.com/office/drawing/2014/main" id="{5EEF32D4-8547-4E4A-990C-C6CE228DC01C}"/>
                </a:ext>
              </a:extLst>
            </p:cNvPr>
            <p:cNvSpPr/>
            <p:nvPr/>
          </p:nvSpPr>
          <p:spPr>
            <a:xfrm>
              <a:off x="2206877" y="4472627"/>
              <a:ext cx="8204490"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Убыточные компании (кризисные)</a:t>
              </a:r>
            </a:p>
          </p:txBody>
        </p:sp>
        <p:sp>
          <p:nvSpPr>
            <p:cNvPr id="16" name="Текст 12">
              <a:extLst>
                <a:ext uri="{FF2B5EF4-FFF2-40B4-BE49-F238E27FC236}">
                  <a16:creationId xmlns:a16="http://schemas.microsoft.com/office/drawing/2014/main" id="{DA6FA54F-C690-43A7-B9B4-A43B2D660D9D}"/>
                </a:ext>
              </a:extLst>
            </p:cNvPr>
            <p:cNvSpPr txBox="1"/>
            <p:nvPr/>
          </p:nvSpPr>
          <p:spPr>
            <a:xfrm>
              <a:off x="1444639" y="4457239"/>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4</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grpSp>
    </p:spTree>
    <p:extLst>
      <p:ext uri="{BB962C8B-B14F-4D97-AF65-F5344CB8AC3E}">
        <p14:creationId xmlns:p14="http://schemas.microsoft.com/office/powerpoint/2010/main" val="25699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23</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B7410703-ED6F-473D-836F-96AB2FDED39A}"/>
              </a:ext>
            </a:extLst>
          </p:cNvPr>
          <p:cNvSpPr txBox="1"/>
          <p:nvPr/>
        </p:nvSpPr>
        <p:spPr>
          <a:xfrm>
            <a:off x="1993755" y="980728"/>
            <a:ext cx="8204490" cy="1369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Показатели на которые нужно обращать внимание в первую очередь</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pSp>
        <p:nvGrpSpPr>
          <p:cNvPr id="5" name="Группа 4">
            <a:extLst>
              <a:ext uri="{FF2B5EF4-FFF2-40B4-BE49-F238E27FC236}">
                <a16:creationId xmlns:a16="http://schemas.microsoft.com/office/drawing/2014/main" id="{133E1C31-9A3D-4E31-A60E-9EAA8C6A3E23}"/>
              </a:ext>
            </a:extLst>
          </p:cNvPr>
          <p:cNvGrpSpPr/>
          <p:nvPr/>
        </p:nvGrpSpPr>
        <p:grpSpPr>
          <a:xfrm>
            <a:off x="2863214" y="2475088"/>
            <a:ext cx="3486061" cy="523220"/>
            <a:chOff x="1444639" y="1890937"/>
            <a:chExt cx="3486061" cy="523220"/>
          </a:xfrm>
        </p:grpSpPr>
        <p:sp>
          <p:nvSpPr>
            <p:cNvPr id="6" name="Текст 12">
              <a:extLst>
                <a:ext uri="{FF2B5EF4-FFF2-40B4-BE49-F238E27FC236}">
                  <a16:creationId xmlns:a16="http://schemas.microsoft.com/office/drawing/2014/main" id="{6861A2AA-CF41-476C-B6F1-66CFFE4DEDA0}"/>
                </a:ext>
              </a:extLst>
            </p:cNvPr>
            <p:cNvSpPr txBox="1"/>
            <p:nvPr/>
          </p:nvSpPr>
          <p:spPr>
            <a:xfrm>
              <a:off x="1444639" y="1890937"/>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01</a:t>
              </a:r>
            </a:p>
          </p:txBody>
        </p:sp>
        <p:sp>
          <p:nvSpPr>
            <p:cNvPr id="7" name="Прямоугольник 6">
              <a:extLst>
                <a:ext uri="{FF2B5EF4-FFF2-40B4-BE49-F238E27FC236}">
                  <a16:creationId xmlns:a16="http://schemas.microsoft.com/office/drawing/2014/main" id="{35C08FD9-A53A-4DA9-992E-FAA030241851}"/>
                </a:ext>
              </a:extLst>
            </p:cNvPr>
            <p:cNvSpPr/>
            <p:nvPr/>
          </p:nvSpPr>
          <p:spPr>
            <a:xfrm>
              <a:off x="2206877" y="1906325"/>
              <a:ext cx="2723823" cy="4924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Чистая прибыль</a:t>
              </a:r>
            </a:p>
          </p:txBody>
        </p:sp>
      </p:grpSp>
      <p:grpSp>
        <p:nvGrpSpPr>
          <p:cNvPr id="8" name="Группа 7">
            <a:extLst>
              <a:ext uri="{FF2B5EF4-FFF2-40B4-BE49-F238E27FC236}">
                <a16:creationId xmlns:a16="http://schemas.microsoft.com/office/drawing/2014/main" id="{AFB67013-3934-4357-AD02-F616857AFDD0}"/>
              </a:ext>
            </a:extLst>
          </p:cNvPr>
          <p:cNvGrpSpPr/>
          <p:nvPr/>
        </p:nvGrpSpPr>
        <p:grpSpPr>
          <a:xfrm>
            <a:off x="2863214" y="3144644"/>
            <a:ext cx="9302722" cy="523220"/>
            <a:chOff x="1444639" y="2560493"/>
            <a:chExt cx="9302722" cy="523220"/>
          </a:xfrm>
        </p:grpSpPr>
        <p:sp>
          <p:nvSpPr>
            <p:cNvPr id="9" name="Текст 12">
              <a:extLst>
                <a:ext uri="{FF2B5EF4-FFF2-40B4-BE49-F238E27FC236}">
                  <a16:creationId xmlns:a16="http://schemas.microsoft.com/office/drawing/2014/main" id="{D34E7440-4A65-4C14-A480-70B27D912AFD}"/>
                </a:ext>
              </a:extLst>
            </p:cNvPr>
            <p:cNvSpPr txBox="1"/>
            <p:nvPr/>
          </p:nvSpPr>
          <p:spPr>
            <a:xfrm>
              <a:off x="1444639" y="2560493"/>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2</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sp>
          <p:nvSpPr>
            <p:cNvPr id="10" name="Прямоугольник 9">
              <a:extLst>
                <a:ext uri="{FF2B5EF4-FFF2-40B4-BE49-F238E27FC236}">
                  <a16:creationId xmlns:a16="http://schemas.microsoft.com/office/drawing/2014/main" id="{F3D41947-BD15-40C9-B37D-6BA35796D8F3}"/>
                </a:ext>
              </a:extLst>
            </p:cNvPr>
            <p:cNvSpPr/>
            <p:nvPr/>
          </p:nvSpPr>
          <p:spPr>
            <a:xfrm>
              <a:off x="2206876" y="2575882"/>
              <a:ext cx="8540485"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Рост чистой прибыли</a:t>
              </a:r>
            </a:p>
          </p:txBody>
        </p:sp>
      </p:grpSp>
      <p:grpSp>
        <p:nvGrpSpPr>
          <p:cNvPr id="11" name="Группа 10">
            <a:extLst>
              <a:ext uri="{FF2B5EF4-FFF2-40B4-BE49-F238E27FC236}">
                <a16:creationId xmlns:a16="http://schemas.microsoft.com/office/drawing/2014/main" id="{16C1C80B-0098-4AF3-ABDC-00A5B960F487}"/>
              </a:ext>
            </a:extLst>
          </p:cNvPr>
          <p:cNvGrpSpPr/>
          <p:nvPr/>
        </p:nvGrpSpPr>
        <p:grpSpPr>
          <a:xfrm>
            <a:off x="2863214" y="3850607"/>
            <a:ext cx="8966728" cy="523220"/>
            <a:chOff x="1444639" y="3208784"/>
            <a:chExt cx="8966728" cy="523220"/>
          </a:xfrm>
        </p:grpSpPr>
        <p:sp>
          <p:nvSpPr>
            <p:cNvPr id="12" name="Прямоугольник 11">
              <a:extLst>
                <a:ext uri="{FF2B5EF4-FFF2-40B4-BE49-F238E27FC236}">
                  <a16:creationId xmlns:a16="http://schemas.microsoft.com/office/drawing/2014/main" id="{0AEDC377-4EFF-430D-A6E7-10EC48F66D4B}"/>
                </a:ext>
              </a:extLst>
            </p:cNvPr>
            <p:cNvSpPr/>
            <p:nvPr/>
          </p:nvSpPr>
          <p:spPr>
            <a:xfrm>
              <a:off x="2206877" y="3224173"/>
              <a:ext cx="8204490"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Собственный капитал</a:t>
              </a:r>
            </a:p>
          </p:txBody>
        </p:sp>
        <p:sp>
          <p:nvSpPr>
            <p:cNvPr id="13" name="Текст 12">
              <a:extLst>
                <a:ext uri="{FF2B5EF4-FFF2-40B4-BE49-F238E27FC236}">
                  <a16:creationId xmlns:a16="http://schemas.microsoft.com/office/drawing/2014/main" id="{3FE43A59-E168-4E4F-A2DE-1CE79307DDC1}"/>
                </a:ext>
              </a:extLst>
            </p:cNvPr>
            <p:cNvSpPr txBox="1"/>
            <p:nvPr/>
          </p:nvSpPr>
          <p:spPr>
            <a:xfrm>
              <a:off x="1444639" y="3208784"/>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3</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grpSp>
      <p:grpSp>
        <p:nvGrpSpPr>
          <p:cNvPr id="14" name="Группа 13">
            <a:extLst>
              <a:ext uri="{FF2B5EF4-FFF2-40B4-BE49-F238E27FC236}">
                <a16:creationId xmlns:a16="http://schemas.microsoft.com/office/drawing/2014/main" id="{CDAC10C2-6F00-473E-8EAD-493C044642C4}"/>
              </a:ext>
            </a:extLst>
          </p:cNvPr>
          <p:cNvGrpSpPr/>
          <p:nvPr/>
        </p:nvGrpSpPr>
        <p:grpSpPr>
          <a:xfrm>
            <a:off x="2863214" y="4498898"/>
            <a:ext cx="8966728" cy="523220"/>
            <a:chOff x="1444639" y="4457239"/>
            <a:chExt cx="8966728" cy="523220"/>
          </a:xfrm>
        </p:grpSpPr>
        <p:sp>
          <p:nvSpPr>
            <p:cNvPr id="15" name="Прямоугольник 14">
              <a:extLst>
                <a:ext uri="{FF2B5EF4-FFF2-40B4-BE49-F238E27FC236}">
                  <a16:creationId xmlns:a16="http://schemas.microsoft.com/office/drawing/2014/main" id="{4B64856A-5EE5-4D41-93A6-71BFD79B9015}"/>
                </a:ext>
              </a:extLst>
            </p:cNvPr>
            <p:cNvSpPr/>
            <p:nvPr/>
          </p:nvSpPr>
          <p:spPr>
            <a:xfrm>
              <a:off x="2206877" y="4472627"/>
              <a:ext cx="8204490"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Рентабельность собственного капитала</a:t>
              </a:r>
            </a:p>
          </p:txBody>
        </p:sp>
        <p:sp>
          <p:nvSpPr>
            <p:cNvPr id="16" name="Текст 12">
              <a:extLst>
                <a:ext uri="{FF2B5EF4-FFF2-40B4-BE49-F238E27FC236}">
                  <a16:creationId xmlns:a16="http://schemas.microsoft.com/office/drawing/2014/main" id="{6D4E9E55-FFDA-498C-882A-430E75847AAE}"/>
                </a:ext>
              </a:extLst>
            </p:cNvPr>
            <p:cNvSpPr txBox="1"/>
            <p:nvPr/>
          </p:nvSpPr>
          <p:spPr>
            <a:xfrm>
              <a:off x="1444639" y="4457239"/>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4</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grpSp>
      <p:grpSp>
        <p:nvGrpSpPr>
          <p:cNvPr id="17" name="Группа 16">
            <a:extLst>
              <a:ext uri="{FF2B5EF4-FFF2-40B4-BE49-F238E27FC236}">
                <a16:creationId xmlns:a16="http://schemas.microsoft.com/office/drawing/2014/main" id="{93C032FE-41B7-479C-B825-5DEE6ABD4E34}"/>
              </a:ext>
            </a:extLst>
          </p:cNvPr>
          <p:cNvGrpSpPr/>
          <p:nvPr/>
        </p:nvGrpSpPr>
        <p:grpSpPr>
          <a:xfrm>
            <a:off x="2863214" y="5177965"/>
            <a:ext cx="8966728" cy="523220"/>
            <a:chOff x="1444639" y="4457239"/>
            <a:chExt cx="8966728" cy="523220"/>
          </a:xfrm>
        </p:grpSpPr>
        <p:sp>
          <p:nvSpPr>
            <p:cNvPr id="18" name="Прямоугольник 17">
              <a:extLst>
                <a:ext uri="{FF2B5EF4-FFF2-40B4-BE49-F238E27FC236}">
                  <a16:creationId xmlns:a16="http://schemas.microsoft.com/office/drawing/2014/main" id="{23DDF057-094B-46FE-9A28-96305768F474}"/>
                </a:ext>
              </a:extLst>
            </p:cNvPr>
            <p:cNvSpPr/>
            <p:nvPr/>
          </p:nvSpPr>
          <p:spPr>
            <a:xfrm>
              <a:off x="2206877" y="4472627"/>
              <a:ext cx="8204490"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Долгосрочный долг</a:t>
              </a:r>
            </a:p>
          </p:txBody>
        </p:sp>
        <p:sp>
          <p:nvSpPr>
            <p:cNvPr id="19" name="Текст 12">
              <a:extLst>
                <a:ext uri="{FF2B5EF4-FFF2-40B4-BE49-F238E27FC236}">
                  <a16:creationId xmlns:a16="http://schemas.microsoft.com/office/drawing/2014/main" id="{2F3D1F19-EC15-43AC-80BD-67E64936CE70}"/>
                </a:ext>
              </a:extLst>
            </p:cNvPr>
            <p:cNvSpPr txBox="1"/>
            <p:nvPr/>
          </p:nvSpPr>
          <p:spPr>
            <a:xfrm>
              <a:off x="1444639" y="4457239"/>
              <a:ext cx="67199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defRPr sz="2800">
                  <a:solidFill>
                    <a:srgbClr val="002782"/>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0</a:t>
              </a:r>
              <a:r>
                <a:rPr kumimoji="0" lang="ru-RU"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rPr>
                <a:t>5</a:t>
              </a:r>
              <a:endParaRPr kumimoji="0" sz="2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Calibri"/>
              </a:endParaRPr>
            </a:p>
          </p:txBody>
        </p:sp>
      </p:grpSp>
    </p:spTree>
    <p:extLst>
      <p:ext uri="{BB962C8B-B14F-4D97-AF65-F5344CB8AC3E}">
        <p14:creationId xmlns:p14="http://schemas.microsoft.com/office/powerpoint/2010/main" val="355178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24</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760D1AD7-6F21-490A-9097-D4BE48E78EDD}"/>
              </a:ext>
            </a:extLst>
          </p:cNvPr>
          <p:cNvSpPr txBox="1"/>
          <p:nvPr/>
        </p:nvSpPr>
        <p:spPr>
          <a:xfrm>
            <a:off x="1425287" y="957641"/>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«А» Успешная компания</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aphicFrame>
        <p:nvGraphicFramePr>
          <p:cNvPr id="5" name="Объект 3">
            <a:extLst>
              <a:ext uri="{FF2B5EF4-FFF2-40B4-BE49-F238E27FC236}">
                <a16:creationId xmlns:a16="http://schemas.microsoft.com/office/drawing/2014/main" id="{CB65FAAE-06EC-4BF6-977C-851D309A4FCA}"/>
              </a:ext>
            </a:extLst>
          </p:cNvPr>
          <p:cNvGraphicFramePr>
            <a:graphicFrameLocks/>
          </p:cNvGraphicFramePr>
          <p:nvPr>
            <p:extLst>
              <p:ext uri="{D42A27DB-BD31-4B8C-83A1-F6EECF244321}">
                <p14:modId xmlns:p14="http://schemas.microsoft.com/office/powerpoint/2010/main" val="1078593875"/>
              </p:ext>
            </p:extLst>
          </p:nvPr>
        </p:nvGraphicFramePr>
        <p:xfrm>
          <a:off x="1082040" y="1772816"/>
          <a:ext cx="10018376" cy="3848400"/>
        </p:xfrm>
        <a:graphic>
          <a:graphicData uri="http://schemas.openxmlformats.org/drawingml/2006/table">
            <a:tbl>
              <a:tblPr firstRow="1" firstCol="1" bandRow="1">
                <a:tableStyleId>{5C22544A-7EE6-4342-B048-85BDC9FD1C3A}</a:tableStyleId>
              </a:tblPr>
              <a:tblGrid>
                <a:gridCol w="1260000">
                  <a:extLst>
                    <a:ext uri="{9D8B030D-6E8A-4147-A177-3AD203B41FA5}">
                      <a16:colId xmlns:a16="http://schemas.microsoft.com/office/drawing/2014/main" val="20000"/>
                    </a:ext>
                  </a:extLst>
                </a:gridCol>
                <a:gridCol w="1214576">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207264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844040">
                  <a:extLst>
                    <a:ext uri="{9D8B030D-6E8A-4147-A177-3AD203B41FA5}">
                      <a16:colId xmlns:a16="http://schemas.microsoft.com/office/drawing/2014/main" val="20005"/>
                    </a:ext>
                  </a:extLst>
                </a:gridCol>
              </a:tblGrid>
              <a:tr h="648000">
                <a:tc>
                  <a:txBody>
                    <a:bodyPr/>
                    <a:lstStyle/>
                    <a:p>
                      <a:pPr algn="ctr">
                        <a:lnSpc>
                          <a:spcPct val="100000"/>
                        </a:lnSpc>
                        <a:spcAft>
                          <a:spcPts val="0"/>
                        </a:spcAft>
                      </a:pPr>
                      <a:r>
                        <a:rPr lang="ru-RU" sz="1400" dirty="0">
                          <a:effectLst/>
                        </a:rPr>
                        <a:t>Компания</a:t>
                      </a:r>
                    </a:p>
                    <a:p>
                      <a:pPr algn="ctr">
                        <a:lnSpc>
                          <a:spcPct val="100000"/>
                        </a:lnSpc>
                        <a:spcAft>
                          <a:spcPts val="0"/>
                        </a:spcAft>
                      </a:pPr>
                      <a:r>
                        <a:rPr lang="ru-RU" sz="1400" dirty="0">
                          <a:effectLst/>
                        </a:rPr>
                        <a:t>Типа «А»</a:t>
                      </a:r>
                      <a:endParaRPr lang="ru-RU" sz="14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Чистая прибыль</a:t>
                      </a:r>
                    </a:p>
                    <a:p>
                      <a:pPr algn="ctr">
                        <a:lnSpc>
                          <a:spcPct val="100000"/>
                        </a:lnSpc>
                        <a:spcAft>
                          <a:spcPts val="0"/>
                        </a:spcAft>
                      </a:pPr>
                      <a:r>
                        <a:rPr lang="ru-RU" sz="1400" dirty="0">
                          <a:effectLst/>
                        </a:rPr>
                        <a:t>Руб.</a:t>
                      </a:r>
                      <a:endParaRPr lang="ru-RU" sz="14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Собственный капитал Руб.</a:t>
                      </a:r>
                      <a:endParaRPr lang="ru-RU" sz="14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Рентабельность </a:t>
                      </a:r>
                      <a:r>
                        <a:rPr lang="ru-RU" sz="1400" dirty="0" err="1">
                          <a:effectLst/>
                        </a:rPr>
                        <a:t>собст</a:t>
                      </a:r>
                      <a:r>
                        <a:rPr lang="ru-RU" sz="1400" dirty="0">
                          <a:effectLst/>
                        </a:rPr>
                        <a:t>.</a:t>
                      </a:r>
                      <a:r>
                        <a:rPr lang="en-US" sz="1400" dirty="0">
                          <a:effectLst/>
                        </a:rPr>
                        <a:t> </a:t>
                      </a:r>
                      <a:r>
                        <a:rPr lang="ru-RU" sz="1400" dirty="0">
                          <a:effectLst/>
                        </a:rPr>
                        <a:t>капитала %</a:t>
                      </a:r>
                      <a:endParaRPr lang="ru-RU" sz="14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Долгосрочный долг Руб.</a:t>
                      </a:r>
                      <a:endParaRPr lang="ru-RU" sz="14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Отношение</a:t>
                      </a:r>
                    </a:p>
                    <a:p>
                      <a:pPr algn="ctr">
                        <a:lnSpc>
                          <a:spcPct val="100000"/>
                        </a:lnSpc>
                        <a:spcAft>
                          <a:spcPts val="0"/>
                        </a:spcAft>
                      </a:pPr>
                      <a:r>
                        <a:rPr lang="ru-RU" sz="1400" dirty="0">
                          <a:effectLst/>
                        </a:rPr>
                        <a:t>долга к прибыли</a:t>
                      </a:r>
                      <a:endParaRPr lang="ru-RU" sz="14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640080">
                <a:tc>
                  <a:txBody>
                    <a:bodyPr/>
                    <a:lstStyle/>
                    <a:p>
                      <a:pPr algn="ctr">
                        <a:lnSpc>
                          <a:spcPct val="115000"/>
                        </a:lnSpc>
                        <a:spcAft>
                          <a:spcPts val="1000"/>
                        </a:spcAft>
                      </a:pPr>
                      <a:r>
                        <a:rPr lang="ru-RU" sz="2400" dirty="0">
                          <a:effectLst/>
                        </a:rPr>
                        <a:t>201</a:t>
                      </a:r>
                      <a:r>
                        <a:rPr lang="en-US" sz="2400" dirty="0">
                          <a:effectLst/>
                        </a:rPr>
                        <a:t>7</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4</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 </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640080">
                <a:tc>
                  <a:txBody>
                    <a:bodyPr/>
                    <a:lstStyle/>
                    <a:p>
                      <a:pPr algn="ctr">
                        <a:lnSpc>
                          <a:spcPct val="115000"/>
                        </a:lnSpc>
                        <a:spcAft>
                          <a:spcPts val="1000"/>
                        </a:spcAft>
                      </a:pPr>
                      <a:r>
                        <a:rPr lang="ru-RU" sz="2400" dirty="0">
                          <a:effectLst/>
                        </a:rPr>
                        <a:t>201</a:t>
                      </a:r>
                      <a:r>
                        <a:rPr lang="en-US" sz="2400" dirty="0">
                          <a:effectLst/>
                        </a:rPr>
                        <a:t>8</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2,5</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11,5</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21,74%</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5</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640080">
                <a:tc>
                  <a:txBody>
                    <a:bodyPr/>
                    <a:lstStyle/>
                    <a:p>
                      <a:pPr algn="ctr">
                        <a:lnSpc>
                          <a:spcPct val="115000"/>
                        </a:lnSpc>
                        <a:spcAft>
                          <a:spcPts val="1000"/>
                        </a:spcAft>
                      </a:pPr>
                      <a:r>
                        <a:rPr lang="ru-RU" sz="2400" dirty="0">
                          <a:effectLst/>
                        </a:rPr>
                        <a:t>20</a:t>
                      </a:r>
                      <a:r>
                        <a:rPr lang="en-US" sz="2400" dirty="0">
                          <a:effectLst/>
                        </a:rPr>
                        <a:t>19</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3,12</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13,22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23,6%</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6</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1,92</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640080">
                <a:tc>
                  <a:txBody>
                    <a:bodyPr/>
                    <a:lstStyle/>
                    <a:p>
                      <a:pPr algn="ctr">
                        <a:lnSpc>
                          <a:spcPct val="115000"/>
                        </a:lnSpc>
                        <a:spcAft>
                          <a:spcPts val="1000"/>
                        </a:spcAft>
                      </a:pPr>
                      <a:r>
                        <a:rPr lang="ru-RU" sz="2400" dirty="0">
                          <a:effectLst/>
                        </a:rPr>
                        <a:t>20</a:t>
                      </a:r>
                      <a:r>
                        <a:rPr lang="en-US" sz="2400" dirty="0">
                          <a:effectLst/>
                        </a:rPr>
                        <a:t>20</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3,91</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15,2</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25,7%</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7</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1,79</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640080">
                <a:tc>
                  <a:txBody>
                    <a:bodyPr/>
                    <a:lstStyle/>
                    <a:p>
                      <a:pPr algn="ctr">
                        <a:lnSpc>
                          <a:spcPct val="115000"/>
                        </a:lnSpc>
                        <a:spcAft>
                          <a:spcPts val="1000"/>
                        </a:spcAft>
                      </a:pPr>
                      <a:r>
                        <a:rPr lang="ru-RU" sz="2400" dirty="0">
                          <a:effectLst/>
                        </a:rPr>
                        <a:t>20</a:t>
                      </a:r>
                      <a:r>
                        <a:rPr lang="en-US" sz="2400" dirty="0">
                          <a:effectLst/>
                        </a:rPr>
                        <a:t>21</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4,88</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17,49</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27,9%</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8</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1,64</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171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25</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3A4AE2C3-534B-430D-98C0-7DBF8FEA3E31}"/>
              </a:ext>
            </a:extLst>
          </p:cNvPr>
          <p:cNvSpPr txBox="1"/>
          <p:nvPr/>
        </p:nvSpPr>
        <p:spPr>
          <a:xfrm>
            <a:off x="1585262" y="1009919"/>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«В» </a:t>
            </a: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Прибыльная</a:t>
            </a: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компания</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aphicFrame>
        <p:nvGraphicFramePr>
          <p:cNvPr id="6" name="Объект 3">
            <a:extLst>
              <a:ext uri="{FF2B5EF4-FFF2-40B4-BE49-F238E27FC236}">
                <a16:creationId xmlns:a16="http://schemas.microsoft.com/office/drawing/2014/main" id="{F31B4A1C-1285-4BEC-ABFD-4C8E0660068B}"/>
              </a:ext>
            </a:extLst>
          </p:cNvPr>
          <p:cNvGraphicFramePr>
            <a:graphicFrameLocks/>
          </p:cNvGraphicFramePr>
          <p:nvPr>
            <p:extLst>
              <p:ext uri="{D42A27DB-BD31-4B8C-83A1-F6EECF244321}">
                <p14:modId xmlns:p14="http://schemas.microsoft.com/office/powerpoint/2010/main" val="2705789"/>
              </p:ext>
            </p:extLst>
          </p:nvPr>
        </p:nvGraphicFramePr>
        <p:xfrm>
          <a:off x="1368896" y="1844824"/>
          <a:ext cx="9245848" cy="3428115"/>
        </p:xfrm>
        <a:graphic>
          <a:graphicData uri="http://schemas.openxmlformats.org/drawingml/2006/table">
            <a:tbl>
              <a:tblPr firstRow="1" firstCol="1" bandRow="1">
                <a:tableStyleId>{5C22544A-7EE6-4342-B048-85BDC9FD1C3A}</a:tableStyleId>
              </a:tblPr>
              <a:tblGrid>
                <a:gridCol w="1260000">
                  <a:extLst>
                    <a:ext uri="{9D8B030D-6E8A-4147-A177-3AD203B41FA5}">
                      <a16:colId xmlns:a16="http://schemas.microsoft.com/office/drawing/2014/main" val="20000"/>
                    </a:ext>
                  </a:extLst>
                </a:gridCol>
                <a:gridCol w="1149986">
                  <a:extLst>
                    <a:ext uri="{9D8B030D-6E8A-4147-A177-3AD203B41FA5}">
                      <a16:colId xmlns:a16="http://schemas.microsoft.com/office/drawing/2014/main" val="20001"/>
                    </a:ext>
                  </a:extLst>
                </a:gridCol>
                <a:gridCol w="1667235">
                  <a:extLst>
                    <a:ext uri="{9D8B030D-6E8A-4147-A177-3AD203B41FA5}">
                      <a16:colId xmlns:a16="http://schemas.microsoft.com/office/drawing/2014/main" val="20002"/>
                    </a:ext>
                  </a:extLst>
                </a:gridCol>
                <a:gridCol w="1907910">
                  <a:extLst>
                    <a:ext uri="{9D8B030D-6E8A-4147-A177-3AD203B41FA5}">
                      <a16:colId xmlns:a16="http://schemas.microsoft.com/office/drawing/2014/main" val="20003"/>
                    </a:ext>
                  </a:extLst>
                </a:gridCol>
                <a:gridCol w="1802129">
                  <a:extLst>
                    <a:ext uri="{9D8B030D-6E8A-4147-A177-3AD203B41FA5}">
                      <a16:colId xmlns:a16="http://schemas.microsoft.com/office/drawing/2014/main" val="20004"/>
                    </a:ext>
                  </a:extLst>
                </a:gridCol>
                <a:gridCol w="1458588">
                  <a:extLst>
                    <a:ext uri="{9D8B030D-6E8A-4147-A177-3AD203B41FA5}">
                      <a16:colId xmlns:a16="http://schemas.microsoft.com/office/drawing/2014/main" val="20005"/>
                    </a:ext>
                  </a:extLst>
                </a:gridCol>
              </a:tblGrid>
              <a:tr h="648000">
                <a:tc>
                  <a:txBody>
                    <a:bodyPr/>
                    <a:lstStyle/>
                    <a:p>
                      <a:pPr algn="ctr">
                        <a:lnSpc>
                          <a:spcPct val="100000"/>
                        </a:lnSpc>
                        <a:spcAft>
                          <a:spcPts val="0"/>
                        </a:spcAft>
                      </a:pPr>
                      <a:r>
                        <a:rPr lang="ru-RU" sz="1400" dirty="0">
                          <a:effectLst/>
                        </a:rPr>
                        <a:t>Компания</a:t>
                      </a:r>
                      <a:endParaRPr lang="ru-RU" sz="1100" dirty="0">
                        <a:effectLst/>
                      </a:endParaRPr>
                    </a:p>
                    <a:p>
                      <a:pPr algn="ctr">
                        <a:lnSpc>
                          <a:spcPct val="100000"/>
                        </a:lnSpc>
                        <a:spcAft>
                          <a:spcPts val="0"/>
                        </a:spcAft>
                      </a:pPr>
                      <a:r>
                        <a:rPr lang="ru-RU" sz="1400" dirty="0">
                          <a:effectLst/>
                        </a:rPr>
                        <a:t>Типа «В»</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Чистая прибыль</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Собственный капитал</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Рентабельность </a:t>
                      </a:r>
                      <a:r>
                        <a:rPr lang="ru-RU" sz="1400" dirty="0" err="1">
                          <a:effectLst/>
                        </a:rPr>
                        <a:t>собст</a:t>
                      </a:r>
                      <a:r>
                        <a:rPr lang="en-US" sz="1400" dirty="0">
                          <a:effectLst/>
                        </a:rPr>
                        <a:t>.</a:t>
                      </a:r>
                      <a:endParaRPr lang="ru-RU" sz="1100" dirty="0">
                        <a:effectLst/>
                      </a:endParaRPr>
                    </a:p>
                    <a:p>
                      <a:pPr algn="ctr">
                        <a:lnSpc>
                          <a:spcPct val="100000"/>
                        </a:lnSpc>
                        <a:spcAft>
                          <a:spcPts val="0"/>
                        </a:spcAft>
                      </a:pPr>
                      <a:r>
                        <a:rPr lang="ru-RU" sz="1400" dirty="0">
                          <a:effectLst/>
                        </a:rPr>
                        <a:t>капитала</a:t>
                      </a:r>
                      <a:endParaRPr lang="ru-RU" sz="1100" dirty="0">
                        <a:effectLst/>
                      </a:endParaRPr>
                    </a:p>
                    <a:p>
                      <a:pPr algn="ctr">
                        <a:lnSpc>
                          <a:spcPct val="100000"/>
                        </a:lnSpc>
                        <a:spcAft>
                          <a:spcPts val="0"/>
                        </a:spcAft>
                      </a:pPr>
                      <a:r>
                        <a:rPr lang="ru-RU" sz="1400" dirty="0">
                          <a:effectLst/>
                        </a:rPr>
                        <a:t>%</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Долгосрочный долг\Чистая прибыль </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Отношение</a:t>
                      </a:r>
                      <a:endParaRPr lang="ru-RU" sz="1100" dirty="0">
                        <a:effectLst/>
                      </a:endParaRPr>
                    </a:p>
                    <a:p>
                      <a:pPr algn="ctr">
                        <a:lnSpc>
                          <a:spcPct val="100000"/>
                        </a:lnSpc>
                        <a:spcAft>
                          <a:spcPts val="0"/>
                        </a:spcAft>
                      </a:pPr>
                      <a:r>
                        <a:rPr lang="ru-RU" sz="1400" dirty="0">
                          <a:effectLst/>
                        </a:rPr>
                        <a:t>долга к прибыли</a:t>
                      </a:r>
                      <a:endParaRPr lang="ru-RU" sz="11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514935">
                <a:tc>
                  <a:txBody>
                    <a:bodyPr/>
                    <a:lstStyle/>
                    <a:p>
                      <a:pPr algn="ctr">
                        <a:lnSpc>
                          <a:spcPct val="115000"/>
                        </a:lnSpc>
                        <a:spcAft>
                          <a:spcPts val="1000"/>
                        </a:spcAft>
                      </a:pPr>
                      <a:r>
                        <a:rPr lang="ru-RU" sz="2400" dirty="0">
                          <a:effectLst/>
                        </a:rPr>
                        <a:t>201</a:t>
                      </a:r>
                      <a:r>
                        <a:rPr lang="en-US" sz="2400" dirty="0">
                          <a:effectLst/>
                        </a:rPr>
                        <a:t>7</a:t>
                      </a:r>
                      <a:endParaRPr lang="ru-RU" sz="2400" dirty="0">
                        <a:effectLst/>
                        <a:latin typeface="Calibri"/>
                        <a:ea typeface="Times New Roman"/>
                        <a:cs typeface="Times New Roman"/>
                      </a:endParaRP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2</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10</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20%</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4</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2 </a:t>
                      </a:r>
                    </a:p>
                  </a:txBody>
                  <a:tcPr marL="68580" marR="68580" marT="0" marB="0" anchor="ctr"/>
                </a:tc>
                <a:extLst>
                  <a:ext uri="{0D108BD9-81ED-4DB2-BD59-A6C34878D82A}">
                    <a16:rowId xmlns:a16="http://schemas.microsoft.com/office/drawing/2014/main" val="10001"/>
                  </a:ext>
                </a:extLst>
              </a:tr>
              <a:tr h="514935">
                <a:tc>
                  <a:txBody>
                    <a:bodyPr/>
                    <a:lstStyle/>
                    <a:p>
                      <a:pPr algn="ctr">
                        <a:lnSpc>
                          <a:spcPct val="115000"/>
                        </a:lnSpc>
                        <a:spcAft>
                          <a:spcPts val="1000"/>
                        </a:spcAft>
                      </a:pPr>
                      <a:r>
                        <a:rPr lang="ru-RU" sz="2400" dirty="0">
                          <a:effectLst/>
                        </a:rPr>
                        <a:t>201</a:t>
                      </a:r>
                      <a:r>
                        <a:rPr lang="en-US" sz="2400" dirty="0">
                          <a:effectLst/>
                        </a:rPr>
                        <a:t>8</a:t>
                      </a:r>
                      <a:endParaRPr lang="ru-RU" sz="2400" dirty="0">
                        <a:effectLst/>
                        <a:latin typeface="Calibri"/>
                        <a:ea typeface="Times New Roman"/>
                        <a:cs typeface="Times New Roman"/>
                      </a:endParaRP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1,2</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11,5</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10,4%</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5</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4,17</a:t>
                      </a:r>
                    </a:p>
                  </a:txBody>
                  <a:tcPr marL="68580" marR="68580" marT="0" marB="0" anchor="ctr"/>
                </a:tc>
                <a:extLst>
                  <a:ext uri="{0D108BD9-81ED-4DB2-BD59-A6C34878D82A}">
                    <a16:rowId xmlns:a16="http://schemas.microsoft.com/office/drawing/2014/main" val="10002"/>
                  </a:ext>
                </a:extLst>
              </a:tr>
              <a:tr h="514935">
                <a:tc>
                  <a:txBody>
                    <a:bodyPr/>
                    <a:lstStyle/>
                    <a:p>
                      <a:pPr algn="ctr">
                        <a:lnSpc>
                          <a:spcPct val="115000"/>
                        </a:lnSpc>
                        <a:spcAft>
                          <a:spcPts val="1000"/>
                        </a:spcAft>
                      </a:pPr>
                      <a:r>
                        <a:rPr lang="ru-RU" sz="2400" dirty="0">
                          <a:effectLst/>
                        </a:rPr>
                        <a:t>20</a:t>
                      </a:r>
                      <a:r>
                        <a:rPr lang="en-US" sz="2400" dirty="0">
                          <a:effectLst/>
                        </a:rPr>
                        <a:t>19</a:t>
                      </a:r>
                      <a:endParaRPr lang="ru-RU" sz="2400" dirty="0">
                        <a:effectLst/>
                        <a:latin typeface="Calibri"/>
                        <a:ea typeface="Times New Roman"/>
                        <a:cs typeface="Times New Roman"/>
                      </a:endParaRP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10,5</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НЕТ</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6</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НЕТ</a:t>
                      </a:r>
                    </a:p>
                  </a:txBody>
                  <a:tcPr marL="68580" marR="68580" marT="0" marB="0" anchor="ctr"/>
                </a:tc>
                <a:extLst>
                  <a:ext uri="{0D108BD9-81ED-4DB2-BD59-A6C34878D82A}">
                    <a16:rowId xmlns:a16="http://schemas.microsoft.com/office/drawing/2014/main" val="10003"/>
                  </a:ext>
                </a:extLst>
              </a:tr>
              <a:tr h="514935">
                <a:tc>
                  <a:txBody>
                    <a:bodyPr/>
                    <a:lstStyle/>
                    <a:p>
                      <a:pPr algn="ctr">
                        <a:lnSpc>
                          <a:spcPct val="115000"/>
                        </a:lnSpc>
                        <a:spcAft>
                          <a:spcPts val="1000"/>
                        </a:spcAft>
                      </a:pPr>
                      <a:r>
                        <a:rPr lang="ru-RU" sz="2400" dirty="0">
                          <a:effectLst/>
                        </a:rPr>
                        <a:t>20</a:t>
                      </a:r>
                      <a:r>
                        <a:rPr lang="en-US" sz="2400" dirty="0">
                          <a:effectLst/>
                        </a:rPr>
                        <a:t>20</a:t>
                      </a:r>
                      <a:endParaRPr lang="ru-RU" sz="2400" dirty="0">
                        <a:effectLst/>
                        <a:latin typeface="Calibri"/>
                        <a:ea typeface="Times New Roman"/>
                        <a:cs typeface="Times New Roman"/>
                      </a:endParaRP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2</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12,5</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16%</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7</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3,5</a:t>
                      </a:r>
                    </a:p>
                  </a:txBody>
                  <a:tcPr marL="68580" marR="68580" marT="0" marB="0" anchor="ctr"/>
                </a:tc>
                <a:extLst>
                  <a:ext uri="{0D108BD9-81ED-4DB2-BD59-A6C34878D82A}">
                    <a16:rowId xmlns:a16="http://schemas.microsoft.com/office/drawing/2014/main" val="10004"/>
                  </a:ext>
                </a:extLst>
              </a:tr>
              <a:tr h="514935">
                <a:tc>
                  <a:txBody>
                    <a:bodyPr/>
                    <a:lstStyle/>
                    <a:p>
                      <a:pPr algn="ctr">
                        <a:lnSpc>
                          <a:spcPct val="115000"/>
                        </a:lnSpc>
                        <a:spcAft>
                          <a:spcPts val="1000"/>
                        </a:spcAft>
                      </a:pPr>
                      <a:r>
                        <a:rPr lang="ru-RU" sz="2400" dirty="0">
                          <a:effectLst/>
                        </a:rPr>
                        <a:t>20</a:t>
                      </a:r>
                      <a:r>
                        <a:rPr lang="en-US" sz="2400" dirty="0">
                          <a:effectLst/>
                        </a:rPr>
                        <a:t>21</a:t>
                      </a:r>
                      <a:endParaRPr lang="ru-RU" sz="2400" dirty="0">
                        <a:effectLst/>
                        <a:latin typeface="Calibri"/>
                        <a:ea typeface="Times New Roman"/>
                        <a:cs typeface="Times New Roman"/>
                      </a:endParaRP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1,5</a:t>
                      </a:r>
                    </a:p>
                  </a:txBody>
                  <a:tcPr marL="68580" marR="68580" marT="0" marB="0" anchor="ctr"/>
                </a:tc>
                <a:tc>
                  <a:txBody>
                    <a:bodyPr/>
                    <a:lstStyle/>
                    <a:p>
                      <a:pPr marL="0" algn="ctr" defTabSz="914400" rtl="0" eaLnBrk="1" latinLnBrk="0" hangingPunct="1">
                        <a:lnSpc>
                          <a:spcPct val="115000"/>
                        </a:lnSpc>
                        <a:spcAft>
                          <a:spcPts val="1000"/>
                        </a:spcAft>
                      </a:pPr>
                      <a:r>
                        <a:rPr lang="ru-RU" sz="2000" kern="1200">
                          <a:solidFill>
                            <a:schemeClr val="dk1"/>
                          </a:solidFill>
                          <a:effectLst/>
                          <a:latin typeface="+mn-lt"/>
                          <a:ea typeface="+mn-ea"/>
                          <a:cs typeface="+mn-cs"/>
                        </a:rPr>
                        <a:t>14,5</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10,3%</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8</a:t>
                      </a:r>
                    </a:p>
                  </a:txBody>
                  <a:tcPr marL="68580" marR="68580" marT="0" marB="0" anchor="ctr"/>
                </a:tc>
                <a:tc>
                  <a:txBody>
                    <a:bodyPr/>
                    <a:lstStyle/>
                    <a:p>
                      <a:pPr marL="0" algn="ctr" defTabSz="914400" rtl="0" eaLnBrk="1" latinLnBrk="0" hangingPunct="1">
                        <a:lnSpc>
                          <a:spcPct val="115000"/>
                        </a:lnSpc>
                        <a:spcAft>
                          <a:spcPts val="1000"/>
                        </a:spcAft>
                      </a:pPr>
                      <a:r>
                        <a:rPr lang="ru-RU" sz="2000" kern="1200" dirty="0">
                          <a:solidFill>
                            <a:schemeClr val="dk1"/>
                          </a:solidFill>
                          <a:effectLst/>
                          <a:latin typeface="+mn-lt"/>
                          <a:ea typeface="+mn-ea"/>
                          <a:cs typeface="+mn-cs"/>
                        </a:rPr>
                        <a:t>5,33</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2249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26</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CB4B8F5C-6292-4EA9-BDD1-D4164B4F7028}"/>
              </a:ext>
            </a:extLst>
          </p:cNvPr>
          <p:cNvSpPr txBox="1"/>
          <p:nvPr/>
        </p:nvSpPr>
        <p:spPr>
          <a:xfrm>
            <a:off x="1425287" y="1059332"/>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a:t>
            </a:r>
            <a:r>
              <a:rPr kumimoji="0" lang="en-US"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C</a:t>
            </a: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Неустойчивая компания</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aphicFrame>
        <p:nvGraphicFramePr>
          <p:cNvPr id="5" name="Объект 3">
            <a:extLst>
              <a:ext uri="{FF2B5EF4-FFF2-40B4-BE49-F238E27FC236}">
                <a16:creationId xmlns:a16="http://schemas.microsoft.com/office/drawing/2014/main" id="{CCA74FA8-5053-4297-B614-21099631AFFB}"/>
              </a:ext>
            </a:extLst>
          </p:cNvPr>
          <p:cNvGraphicFramePr>
            <a:graphicFrameLocks/>
          </p:cNvGraphicFramePr>
          <p:nvPr>
            <p:extLst>
              <p:ext uri="{D42A27DB-BD31-4B8C-83A1-F6EECF244321}">
                <p14:modId xmlns:p14="http://schemas.microsoft.com/office/powerpoint/2010/main" val="1939386738"/>
              </p:ext>
            </p:extLst>
          </p:nvPr>
        </p:nvGraphicFramePr>
        <p:xfrm>
          <a:off x="1055441" y="1844824"/>
          <a:ext cx="10009111" cy="3755325"/>
        </p:xfrm>
        <a:graphic>
          <a:graphicData uri="http://schemas.openxmlformats.org/drawingml/2006/table">
            <a:tbl>
              <a:tblPr firstRow="1" firstCol="1" bandRow="1">
                <a:tableStyleId>{5C22544A-7EE6-4342-B048-85BDC9FD1C3A}</a:tableStyleId>
              </a:tblPr>
              <a:tblGrid>
                <a:gridCol w="1227917">
                  <a:extLst>
                    <a:ext uri="{9D8B030D-6E8A-4147-A177-3AD203B41FA5}">
                      <a16:colId xmlns:a16="http://schemas.microsoft.com/office/drawing/2014/main" val="20000"/>
                    </a:ext>
                  </a:extLst>
                </a:gridCol>
                <a:gridCol w="1422597">
                  <a:extLst>
                    <a:ext uri="{9D8B030D-6E8A-4147-A177-3AD203B41FA5}">
                      <a16:colId xmlns:a16="http://schemas.microsoft.com/office/drawing/2014/main" val="20001"/>
                    </a:ext>
                  </a:extLst>
                </a:gridCol>
                <a:gridCol w="1794663">
                  <a:extLst>
                    <a:ext uri="{9D8B030D-6E8A-4147-A177-3AD203B41FA5}">
                      <a16:colId xmlns:a16="http://schemas.microsoft.com/office/drawing/2014/main" val="20002"/>
                    </a:ext>
                  </a:extLst>
                </a:gridCol>
                <a:gridCol w="2256738">
                  <a:extLst>
                    <a:ext uri="{9D8B030D-6E8A-4147-A177-3AD203B41FA5}">
                      <a16:colId xmlns:a16="http://schemas.microsoft.com/office/drawing/2014/main" val="20003"/>
                    </a:ext>
                  </a:extLst>
                </a:gridCol>
                <a:gridCol w="1828864">
                  <a:extLst>
                    <a:ext uri="{9D8B030D-6E8A-4147-A177-3AD203B41FA5}">
                      <a16:colId xmlns:a16="http://schemas.microsoft.com/office/drawing/2014/main" val="20004"/>
                    </a:ext>
                  </a:extLst>
                </a:gridCol>
                <a:gridCol w="1478332">
                  <a:extLst>
                    <a:ext uri="{9D8B030D-6E8A-4147-A177-3AD203B41FA5}">
                      <a16:colId xmlns:a16="http://schemas.microsoft.com/office/drawing/2014/main" val="20005"/>
                    </a:ext>
                  </a:extLst>
                </a:gridCol>
              </a:tblGrid>
              <a:tr h="648000">
                <a:tc>
                  <a:txBody>
                    <a:bodyPr/>
                    <a:lstStyle/>
                    <a:p>
                      <a:pPr algn="ctr">
                        <a:lnSpc>
                          <a:spcPct val="100000"/>
                        </a:lnSpc>
                        <a:spcAft>
                          <a:spcPts val="0"/>
                        </a:spcAft>
                      </a:pPr>
                      <a:r>
                        <a:rPr lang="ru-RU" sz="1400" dirty="0">
                          <a:effectLst/>
                        </a:rPr>
                        <a:t>Компания</a:t>
                      </a:r>
                      <a:endParaRPr lang="ru-RU" sz="1100" dirty="0">
                        <a:effectLst/>
                      </a:endParaRPr>
                    </a:p>
                    <a:p>
                      <a:pPr algn="ctr">
                        <a:lnSpc>
                          <a:spcPct val="100000"/>
                        </a:lnSpc>
                        <a:spcAft>
                          <a:spcPts val="0"/>
                        </a:spcAft>
                      </a:pPr>
                      <a:r>
                        <a:rPr lang="ru-RU" sz="1400" dirty="0">
                          <a:effectLst/>
                        </a:rPr>
                        <a:t>Типа «С»</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Чистая прибыль</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Собственный капитал</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Рентабельность </a:t>
                      </a:r>
                      <a:r>
                        <a:rPr lang="ru-RU" sz="1400" dirty="0" err="1">
                          <a:effectLst/>
                        </a:rPr>
                        <a:t>собст</a:t>
                      </a:r>
                      <a:r>
                        <a:rPr lang="ru-RU" sz="1400" dirty="0">
                          <a:effectLst/>
                        </a:rPr>
                        <a:t>.</a:t>
                      </a:r>
                      <a:r>
                        <a:rPr lang="ru-RU" sz="1100" baseline="0" dirty="0">
                          <a:effectLst/>
                        </a:rPr>
                        <a:t> </a:t>
                      </a:r>
                      <a:r>
                        <a:rPr lang="ru-RU" sz="1400" baseline="0" dirty="0">
                          <a:effectLst/>
                        </a:rPr>
                        <a:t>к</a:t>
                      </a:r>
                      <a:r>
                        <a:rPr lang="ru-RU" sz="1400" dirty="0">
                          <a:effectLst/>
                        </a:rPr>
                        <a:t>апитала</a:t>
                      </a:r>
                      <a:r>
                        <a:rPr lang="ru-RU" sz="1100" baseline="0" dirty="0">
                          <a:effectLst/>
                        </a:rPr>
                        <a:t> </a:t>
                      </a:r>
                      <a:r>
                        <a:rPr lang="ru-RU" sz="1400" dirty="0">
                          <a:effectLst/>
                        </a:rPr>
                        <a:t>%</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Долгосрочный долг</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Отношение</a:t>
                      </a:r>
                      <a:endParaRPr lang="ru-RU" sz="1100" dirty="0">
                        <a:effectLst/>
                      </a:endParaRPr>
                    </a:p>
                    <a:p>
                      <a:pPr algn="ctr">
                        <a:lnSpc>
                          <a:spcPct val="100000"/>
                        </a:lnSpc>
                        <a:spcAft>
                          <a:spcPts val="0"/>
                        </a:spcAft>
                      </a:pPr>
                      <a:r>
                        <a:rPr lang="ru-RU" sz="1400" dirty="0">
                          <a:effectLst/>
                        </a:rPr>
                        <a:t>долга к прибыли</a:t>
                      </a:r>
                      <a:endParaRPr lang="ru-RU" sz="11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621465">
                <a:tc>
                  <a:txBody>
                    <a:bodyPr/>
                    <a:lstStyle/>
                    <a:p>
                      <a:pPr algn="ctr">
                        <a:lnSpc>
                          <a:spcPct val="115000"/>
                        </a:lnSpc>
                        <a:spcAft>
                          <a:spcPts val="1000"/>
                        </a:spcAft>
                      </a:pPr>
                      <a:r>
                        <a:rPr lang="ru-RU" sz="2400" dirty="0">
                          <a:effectLst/>
                        </a:rPr>
                        <a:t>201</a:t>
                      </a:r>
                      <a:r>
                        <a:rPr lang="en-US" sz="2400" dirty="0">
                          <a:effectLst/>
                        </a:rPr>
                        <a:t>7</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4</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 </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621465">
                <a:tc>
                  <a:txBody>
                    <a:bodyPr/>
                    <a:lstStyle/>
                    <a:p>
                      <a:pPr algn="ctr">
                        <a:lnSpc>
                          <a:spcPct val="115000"/>
                        </a:lnSpc>
                        <a:spcAft>
                          <a:spcPts val="1000"/>
                        </a:spcAft>
                      </a:pPr>
                      <a:r>
                        <a:rPr lang="ru-RU" sz="2400" dirty="0">
                          <a:effectLst/>
                        </a:rPr>
                        <a:t>201</a:t>
                      </a:r>
                      <a:r>
                        <a:rPr lang="en-US" sz="2400" dirty="0">
                          <a:effectLst/>
                        </a:rPr>
                        <a:t>8</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8,8</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Нет</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6</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Убыток</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621465">
                <a:tc>
                  <a:txBody>
                    <a:bodyPr/>
                    <a:lstStyle/>
                    <a:p>
                      <a:pPr algn="ctr">
                        <a:lnSpc>
                          <a:spcPct val="115000"/>
                        </a:lnSpc>
                        <a:spcAft>
                          <a:spcPts val="1000"/>
                        </a:spcAft>
                      </a:pPr>
                      <a:r>
                        <a:rPr lang="ru-RU" sz="2400" dirty="0">
                          <a:effectLst/>
                        </a:rPr>
                        <a:t>20</a:t>
                      </a:r>
                      <a:r>
                        <a:rPr lang="en-US" sz="2400" dirty="0">
                          <a:effectLst/>
                        </a:rPr>
                        <a:t>19</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-1</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7,8</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Нет</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Убыток</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621465">
                <a:tc>
                  <a:txBody>
                    <a:bodyPr/>
                    <a:lstStyle/>
                    <a:p>
                      <a:pPr algn="ctr">
                        <a:lnSpc>
                          <a:spcPct val="115000"/>
                        </a:lnSpc>
                        <a:spcAft>
                          <a:spcPts val="1000"/>
                        </a:spcAft>
                      </a:pPr>
                      <a:r>
                        <a:rPr lang="ru-RU" sz="2400" dirty="0">
                          <a:effectLst/>
                        </a:rPr>
                        <a:t>20</a:t>
                      </a:r>
                      <a:r>
                        <a:rPr lang="en-US" sz="2400" dirty="0">
                          <a:effectLst/>
                        </a:rPr>
                        <a:t>20</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5,8</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Нет</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Убыток</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621465">
                <a:tc>
                  <a:txBody>
                    <a:bodyPr/>
                    <a:lstStyle/>
                    <a:p>
                      <a:pPr algn="ctr">
                        <a:lnSpc>
                          <a:spcPct val="115000"/>
                        </a:lnSpc>
                        <a:spcAft>
                          <a:spcPts val="1000"/>
                        </a:spcAft>
                      </a:pPr>
                      <a:r>
                        <a:rPr lang="ru-RU" sz="2400" dirty="0">
                          <a:effectLst/>
                        </a:rPr>
                        <a:t>20</a:t>
                      </a:r>
                      <a:r>
                        <a:rPr lang="en-US" sz="2400" dirty="0">
                          <a:effectLst/>
                        </a:rPr>
                        <a:t>21</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0,2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6</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3,33%</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60</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8093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27</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1FE83D8E-CA6F-498A-81F8-156AA8CC3503}"/>
              </a:ext>
            </a:extLst>
          </p:cNvPr>
          <p:cNvSpPr txBox="1"/>
          <p:nvPr/>
        </p:nvSpPr>
        <p:spPr>
          <a:xfrm>
            <a:off x="1425287" y="992921"/>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a:t>
            </a:r>
            <a:r>
              <a:rPr kumimoji="0" lang="en-US"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D</a:t>
            </a: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Убыточная компания</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aphicFrame>
        <p:nvGraphicFramePr>
          <p:cNvPr id="5" name="Объект 3">
            <a:extLst>
              <a:ext uri="{FF2B5EF4-FFF2-40B4-BE49-F238E27FC236}">
                <a16:creationId xmlns:a16="http://schemas.microsoft.com/office/drawing/2014/main" id="{5D9BA771-BEF4-4644-B71F-AF29D8BB981B}"/>
              </a:ext>
            </a:extLst>
          </p:cNvPr>
          <p:cNvGraphicFramePr>
            <a:graphicFrameLocks/>
          </p:cNvGraphicFramePr>
          <p:nvPr>
            <p:extLst>
              <p:ext uri="{D42A27DB-BD31-4B8C-83A1-F6EECF244321}">
                <p14:modId xmlns:p14="http://schemas.microsoft.com/office/powerpoint/2010/main" val="2704073283"/>
              </p:ext>
            </p:extLst>
          </p:nvPr>
        </p:nvGraphicFramePr>
        <p:xfrm>
          <a:off x="1086425" y="1772816"/>
          <a:ext cx="10019150" cy="3670280"/>
        </p:xfrm>
        <a:graphic>
          <a:graphicData uri="http://schemas.openxmlformats.org/drawingml/2006/table">
            <a:tbl>
              <a:tblPr firstRow="1" firstCol="1" bandRow="1">
                <a:tableStyleId>{5C22544A-7EE6-4342-B048-85BDC9FD1C3A}</a:tableStyleId>
              </a:tblPr>
              <a:tblGrid>
                <a:gridCol w="1192681">
                  <a:extLst>
                    <a:ext uri="{9D8B030D-6E8A-4147-A177-3AD203B41FA5}">
                      <a16:colId xmlns:a16="http://schemas.microsoft.com/office/drawing/2014/main" val="20000"/>
                    </a:ext>
                  </a:extLst>
                </a:gridCol>
                <a:gridCol w="1389863">
                  <a:extLst>
                    <a:ext uri="{9D8B030D-6E8A-4147-A177-3AD203B41FA5}">
                      <a16:colId xmlns:a16="http://schemas.microsoft.com/office/drawing/2014/main" val="20001"/>
                    </a:ext>
                  </a:extLst>
                </a:gridCol>
                <a:gridCol w="1663514">
                  <a:extLst>
                    <a:ext uri="{9D8B030D-6E8A-4147-A177-3AD203B41FA5}">
                      <a16:colId xmlns:a16="http://schemas.microsoft.com/office/drawing/2014/main" val="20002"/>
                    </a:ext>
                  </a:extLst>
                </a:gridCol>
                <a:gridCol w="2117200">
                  <a:extLst>
                    <a:ext uri="{9D8B030D-6E8A-4147-A177-3AD203B41FA5}">
                      <a16:colId xmlns:a16="http://schemas.microsoft.com/office/drawing/2014/main" val="20003"/>
                    </a:ext>
                  </a:extLst>
                </a:gridCol>
                <a:gridCol w="1800341">
                  <a:extLst>
                    <a:ext uri="{9D8B030D-6E8A-4147-A177-3AD203B41FA5}">
                      <a16:colId xmlns:a16="http://schemas.microsoft.com/office/drawing/2014/main" val="20004"/>
                    </a:ext>
                  </a:extLst>
                </a:gridCol>
                <a:gridCol w="1855551">
                  <a:extLst>
                    <a:ext uri="{9D8B030D-6E8A-4147-A177-3AD203B41FA5}">
                      <a16:colId xmlns:a16="http://schemas.microsoft.com/office/drawing/2014/main" val="20005"/>
                    </a:ext>
                  </a:extLst>
                </a:gridCol>
              </a:tblGrid>
              <a:tr h="648000">
                <a:tc>
                  <a:txBody>
                    <a:bodyPr/>
                    <a:lstStyle/>
                    <a:p>
                      <a:pPr algn="ctr">
                        <a:lnSpc>
                          <a:spcPct val="100000"/>
                        </a:lnSpc>
                        <a:spcAft>
                          <a:spcPts val="0"/>
                        </a:spcAft>
                      </a:pPr>
                      <a:r>
                        <a:rPr lang="ru-RU" sz="1400" dirty="0">
                          <a:effectLst/>
                        </a:rPr>
                        <a:t>Компания</a:t>
                      </a:r>
                      <a:endParaRPr lang="ru-RU" sz="1100" dirty="0">
                        <a:effectLst/>
                      </a:endParaRPr>
                    </a:p>
                    <a:p>
                      <a:pPr algn="ctr">
                        <a:lnSpc>
                          <a:spcPct val="100000"/>
                        </a:lnSpc>
                        <a:spcAft>
                          <a:spcPts val="0"/>
                        </a:spcAft>
                      </a:pPr>
                      <a:r>
                        <a:rPr lang="ru-RU" sz="1400" dirty="0">
                          <a:effectLst/>
                        </a:rPr>
                        <a:t>Типа «</a:t>
                      </a:r>
                      <a:r>
                        <a:rPr lang="en-US" sz="1400" dirty="0">
                          <a:effectLst/>
                        </a:rPr>
                        <a:t>D</a:t>
                      </a:r>
                      <a:r>
                        <a:rPr lang="ru-RU" sz="1400" dirty="0">
                          <a:effectLst/>
                        </a:rPr>
                        <a:t>»</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Чистая прибыль</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Собственный капитал</a:t>
                      </a:r>
                      <a:endParaRPr lang="ru-RU" sz="1100" dirty="0">
                        <a:effectLst/>
                      </a:endParaRPr>
                    </a:p>
                    <a:p>
                      <a:pPr algn="ctr">
                        <a:lnSpc>
                          <a:spcPct val="100000"/>
                        </a:lnSpc>
                        <a:spcAft>
                          <a:spcPts val="0"/>
                        </a:spcAft>
                      </a:pP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Рентабельность </a:t>
                      </a:r>
                      <a:r>
                        <a:rPr lang="ru-RU" sz="1400" dirty="0" err="1">
                          <a:effectLst/>
                        </a:rPr>
                        <a:t>собст</a:t>
                      </a:r>
                      <a:r>
                        <a:rPr lang="ru-RU" sz="1400" dirty="0">
                          <a:effectLst/>
                        </a:rPr>
                        <a:t>.</a:t>
                      </a:r>
                      <a:endParaRPr lang="ru-RU" sz="1100" dirty="0">
                        <a:effectLst/>
                      </a:endParaRPr>
                    </a:p>
                    <a:p>
                      <a:pPr algn="ctr">
                        <a:lnSpc>
                          <a:spcPct val="100000"/>
                        </a:lnSpc>
                        <a:spcAft>
                          <a:spcPts val="0"/>
                        </a:spcAft>
                      </a:pPr>
                      <a:r>
                        <a:rPr lang="ru-RU" sz="1400" dirty="0">
                          <a:effectLst/>
                        </a:rPr>
                        <a:t>капитала</a:t>
                      </a:r>
                      <a:r>
                        <a:rPr lang="ru-RU" sz="1400" baseline="0" dirty="0">
                          <a:effectLst/>
                        </a:rPr>
                        <a:t> </a:t>
                      </a:r>
                      <a:r>
                        <a:rPr lang="ru-RU" sz="1400" dirty="0">
                          <a:effectLst/>
                        </a:rPr>
                        <a:t>%</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Долгосрочный долг</a:t>
                      </a:r>
                      <a:r>
                        <a:rPr lang="ru-RU" sz="1400" baseline="0" dirty="0">
                          <a:effectLst/>
                        </a:rPr>
                        <a:t> </a:t>
                      </a:r>
                      <a:r>
                        <a:rPr lang="ru-RU" sz="1400" dirty="0">
                          <a:effectLst/>
                        </a:rPr>
                        <a:t>Руб.</a:t>
                      </a:r>
                      <a:endParaRPr lang="ru-RU" sz="1100" dirty="0">
                        <a:effectLst/>
                        <a:latin typeface="Calibri"/>
                        <a:ea typeface="Times New Roman"/>
                        <a:cs typeface="Times New Roman"/>
                      </a:endParaRPr>
                    </a:p>
                  </a:txBody>
                  <a:tcPr marL="68580" marR="68580" marT="0" marB="0" anchor="ctr"/>
                </a:tc>
                <a:tc>
                  <a:txBody>
                    <a:bodyPr/>
                    <a:lstStyle/>
                    <a:p>
                      <a:pPr algn="ctr">
                        <a:lnSpc>
                          <a:spcPct val="100000"/>
                        </a:lnSpc>
                        <a:spcAft>
                          <a:spcPts val="0"/>
                        </a:spcAft>
                      </a:pPr>
                      <a:r>
                        <a:rPr lang="ru-RU" sz="1400" dirty="0">
                          <a:effectLst/>
                        </a:rPr>
                        <a:t>Отношение</a:t>
                      </a:r>
                      <a:endParaRPr lang="ru-RU" sz="1100" dirty="0">
                        <a:effectLst/>
                      </a:endParaRPr>
                    </a:p>
                    <a:p>
                      <a:pPr algn="ctr">
                        <a:lnSpc>
                          <a:spcPct val="100000"/>
                        </a:lnSpc>
                        <a:spcAft>
                          <a:spcPts val="0"/>
                        </a:spcAft>
                      </a:pPr>
                      <a:r>
                        <a:rPr lang="ru-RU" sz="1400" dirty="0">
                          <a:effectLst/>
                        </a:rPr>
                        <a:t>долга к прибыли</a:t>
                      </a:r>
                      <a:endParaRPr lang="ru-RU" sz="11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604456">
                <a:tc>
                  <a:txBody>
                    <a:bodyPr/>
                    <a:lstStyle/>
                    <a:p>
                      <a:pPr algn="ctr">
                        <a:lnSpc>
                          <a:spcPct val="115000"/>
                        </a:lnSpc>
                        <a:spcAft>
                          <a:spcPts val="1000"/>
                        </a:spcAft>
                      </a:pPr>
                      <a:r>
                        <a:rPr lang="ru-RU" sz="2400" dirty="0">
                          <a:effectLst/>
                        </a:rPr>
                        <a:t>201</a:t>
                      </a:r>
                      <a:r>
                        <a:rPr lang="en-US" sz="2400" dirty="0">
                          <a:effectLst/>
                        </a:rPr>
                        <a:t>7</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20%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4</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 </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604456">
                <a:tc>
                  <a:txBody>
                    <a:bodyPr/>
                    <a:lstStyle/>
                    <a:p>
                      <a:pPr algn="ctr">
                        <a:lnSpc>
                          <a:spcPct val="115000"/>
                        </a:lnSpc>
                        <a:spcAft>
                          <a:spcPts val="1000"/>
                        </a:spcAft>
                      </a:pPr>
                      <a:r>
                        <a:rPr lang="ru-RU" sz="2400" dirty="0">
                          <a:effectLst/>
                        </a:rPr>
                        <a:t>201</a:t>
                      </a:r>
                      <a:r>
                        <a:rPr lang="en-US" sz="2400" dirty="0">
                          <a:effectLst/>
                        </a:rPr>
                        <a:t>8</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-1,2</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8,8</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Нет</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6</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Убыток</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604456">
                <a:tc>
                  <a:txBody>
                    <a:bodyPr/>
                    <a:lstStyle/>
                    <a:p>
                      <a:pPr algn="ctr">
                        <a:lnSpc>
                          <a:spcPct val="115000"/>
                        </a:lnSpc>
                        <a:spcAft>
                          <a:spcPts val="1000"/>
                        </a:spcAft>
                      </a:pPr>
                      <a:r>
                        <a:rPr lang="ru-RU" sz="2400" dirty="0">
                          <a:effectLst/>
                        </a:rPr>
                        <a:t>20</a:t>
                      </a:r>
                      <a:r>
                        <a:rPr lang="en-US" sz="2400" dirty="0">
                          <a:effectLst/>
                        </a:rPr>
                        <a:t>19</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-1</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7,8</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Нет</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10</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Убыток</a:t>
                      </a:r>
                      <a:endParaRPr lang="ru-RU"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604456">
                <a:tc>
                  <a:txBody>
                    <a:bodyPr/>
                    <a:lstStyle/>
                    <a:p>
                      <a:pPr algn="ctr">
                        <a:lnSpc>
                          <a:spcPct val="115000"/>
                        </a:lnSpc>
                        <a:spcAft>
                          <a:spcPts val="1000"/>
                        </a:spcAft>
                      </a:pPr>
                      <a:r>
                        <a:rPr lang="ru-RU" sz="2400" dirty="0">
                          <a:effectLst/>
                        </a:rPr>
                        <a:t>20</a:t>
                      </a:r>
                      <a:r>
                        <a:rPr lang="en-US" sz="2400" dirty="0">
                          <a:effectLst/>
                        </a:rPr>
                        <a:t>20</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-2</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5,8</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Нет</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12</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Убыток</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604456">
                <a:tc>
                  <a:txBody>
                    <a:bodyPr/>
                    <a:lstStyle/>
                    <a:p>
                      <a:pPr algn="ctr">
                        <a:lnSpc>
                          <a:spcPct val="115000"/>
                        </a:lnSpc>
                        <a:spcAft>
                          <a:spcPts val="1000"/>
                        </a:spcAft>
                      </a:pPr>
                      <a:r>
                        <a:rPr lang="ru-RU" sz="2400" dirty="0">
                          <a:effectLst/>
                        </a:rPr>
                        <a:t>20</a:t>
                      </a:r>
                      <a:r>
                        <a:rPr lang="en-US" sz="2400" dirty="0">
                          <a:effectLst/>
                        </a:rPr>
                        <a:t>21</a:t>
                      </a:r>
                      <a:endParaRPr lang="ru-RU" sz="24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-3</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a:effectLst/>
                        </a:rPr>
                        <a:t>0</a:t>
                      </a:r>
                      <a:endParaRPr lang="ru-RU" sz="200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Нет</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15</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1000"/>
                        </a:spcAft>
                      </a:pPr>
                      <a:r>
                        <a:rPr lang="ru-RU" sz="2000" dirty="0">
                          <a:effectLst/>
                        </a:rPr>
                        <a:t>Убыток</a:t>
                      </a:r>
                      <a:endParaRPr lang="ru-RU"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4638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28</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ABFA05A3-2795-4C77-82CF-96623612D7ED}"/>
              </a:ext>
            </a:extLst>
          </p:cNvPr>
          <p:cNvSpPr txBox="1"/>
          <p:nvPr/>
        </p:nvSpPr>
        <p:spPr>
          <a:xfrm>
            <a:off x="2629377" y="1370130"/>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6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Факторы падения акций</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5" name="Прямоугольник 4">
            <a:extLst>
              <a:ext uri="{FF2B5EF4-FFF2-40B4-BE49-F238E27FC236}">
                <a16:creationId xmlns:a16="http://schemas.microsoft.com/office/drawing/2014/main" id="{6F928217-952E-40E4-BF4D-21EED933A72E}"/>
              </a:ext>
            </a:extLst>
          </p:cNvPr>
          <p:cNvSpPr/>
          <p:nvPr/>
        </p:nvSpPr>
        <p:spPr>
          <a:xfrm>
            <a:off x="1262743" y="2564904"/>
            <a:ext cx="9666513" cy="2677656"/>
          </a:xfrm>
          <a:prstGeom prst="rect">
            <a:avLst/>
          </a:prstGeom>
        </p:spPr>
        <p:txBody>
          <a:bodyPr wrap="square">
            <a:spAutoFit/>
          </a:bodyPr>
          <a:lstStyle/>
          <a:p>
            <a:pPr marL="0" marR="0" lvl="0" indent="0" algn="l" defTabSz="914400" rtl="0" eaLnBrk="1" fontAlgn="auto" latinLnBrk="0" hangingPunct="0">
              <a:lnSpc>
                <a:spcPct val="100000"/>
              </a:lnSpc>
              <a:spcBef>
                <a:spcPts val="600"/>
              </a:spcBef>
              <a:spcAft>
                <a:spcPts val="600"/>
              </a:spcAft>
              <a:buClrTx/>
              <a:buSzTx/>
              <a:buFontTx/>
              <a:buNone/>
              <a:tabLst/>
              <a:defRPr/>
            </a:pPr>
            <a:r>
              <a:rPr kumimoji="0" lang="ru-RU" sz="24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1. Обвал цен на бирже, когда рынок «быков» сменяется на рынок «медведей».</a:t>
            </a:r>
          </a:p>
          <a:p>
            <a:pPr marL="285750" marR="0" lvl="0" indent="-285750" algn="l"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Открываются наилучшие возможности для покупки финансово-устойчивых компаний по дешевой цене.</a:t>
            </a:r>
          </a:p>
          <a:p>
            <a:pPr marL="285750" marR="0" lvl="0" indent="-285750" algn="l"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Примеры: начало роста цен с 1992-1993, затем обвал цен 1999-2000г, затем рост с 2002 до 2007-2008г; обвал цен 2008г, затем рост 2009г и последующие корректировки. Мартовский обвал 2020 года.</a:t>
            </a:r>
          </a:p>
        </p:txBody>
      </p:sp>
    </p:spTree>
    <p:extLst>
      <p:ext uri="{BB962C8B-B14F-4D97-AF65-F5344CB8AC3E}">
        <p14:creationId xmlns:p14="http://schemas.microsoft.com/office/powerpoint/2010/main" val="1610757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29</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030B793B-ABDC-4E11-9B36-D0FD1D21486E}"/>
              </a:ext>
            </a:extLst>
          </p:cNvPr>
          <p:cNvSpPr txBox="1"/>
          <p:nvPr/>
        </p:nvSpPr>
        <p:spPr>
          <a:xfrm>
            <a:off x="2629377" y="1082098"/>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6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Факторы падения акций</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5" name="Прямоугольник 4">
            <a:extLst>
              <a:ext uri="{FF2B5EF4-FFF2-40B4-BE49-F238E27FC236}">
                <a16:creationId xmlns:a16="http://schemas.microsoft.com/office/drawing/2014/main" id="{7557D65A-D0EF-47F4-9C50-BA4C9FB37B3A}"/>
              </a:ext>
            </a:extLst>
          </p:cNvPr>
          <p:cNvSpPr/>
          <p:nvPr/>
        </p:nvSpPr>
        <p:spPr>
          <a:xfrm>
            <a:off x="1262743" y="2276872"/>
            <a:ext cx="9666513" cy="2523768"/>
          </a:xfrm>
          <a:prstGeom prst="rect">
            <a:avLst/>
          </a:prstGeom>
        </p:spPr>
        <p:txBody>
          <a:bodyPr wrap="square">
            <a:spAutoFit/>
          </a:bodyPr>
          <a:lstStyle/>
          <a:p>
            <a:pPr marL="0" marR="0" lvl="0" indent="0" algn="just" defTabSz="914400" rtl="0" eaLnBrk="1" fontAlgn="auto" latinLnBrk="0" hangingPunct="0">
              <a:lnSpc>
                <a:spcPct val="100000"/>
              </a:lnSpc>
              <a:spcBef>
                <a:spcPts val="600"/>
              </a:spcBef>
              <a:spcAft>
                <a:spcPts val="600"/>
              </a:spcAft>
              <a:buClrTx/>
              <a:buSzTx/>
              <a:buFontTx/>
              <a:buNone/>
              <a:tabLst/>
              <a:defRPr/>
            </a:pPr>
            <a:r>
              <a:rPr kumimoji="0" lang="ru-RU" sz="24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2. Корректировки курсов и панические продажи на рынке «быков».</a:t>
            </a:r>
          </a:p>
          <a:p>
            <a:pPr marL="342900" marR="0" lvl="0" indent="-342900" algn="just"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Суть этой ситуации такова, что пока продолжается рынок «быков» и пока стадия завышенных цен не достигнута возможны кратковременные корректировки и панические распродажи, которые представляют собой отличные возможности для покупки. Нужно следить за такими ситуациями и когда они появляются, то инвестор должен начинать покупать такие акции.</a:t>
            </a:r>
          </a:p>
        </p:txBody>
      </p:sp>
    </p:spTree>
    <p:extLst>
      <p:ext uri="{BB962C8B-B14F-4D97-AF65-F5344CB8AC3E}">
        <p14:creationId xmlns:p14="http://schemas.microsoft.com/office/powerpoint/2010/main" val="2515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176FF3ED-56BA-43D2-93A0-67D8E9B47601}"/>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74175798-2033-4F3B-A61F-D43C892CD221}"/>
              </a:ext>
            </a:extLst>
          </p:cNvPr>
          <p:cNvSpPr txBox="1"/>
          <p:nvPr/>
        </p:nvSpPr>
        <p:spPr>
          <a:xfrm>
            <a:off x="2629377" y="1124744"/>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44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Программа</a:t>
            </a:r>
            <a:endParaRPr kumimoji="0" sz="44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pSp>
        <p:nvGrpSpPr>
          <p:cNvPr id="2" name="Группа 1">
            <a:extLst>
              <a:ext uri="{FF2B5EF4-FFF2-40B4-BE49-F238E27FC236}">
                <a16:creationId xmlns:a16="http://schemas.microsoft.com/office/drawing/2014/main" id="{38011860-A37B-4393-8841-A99B6C1523AD}"/>
              </a:ext>
            </a:extLst>
          </p:cNvPr>
          <p:cNvGrpSpPr/>
          <p:nvPr/>
        </p:nvGrpSpPr>
        <p:grpSpPr>
          <a:xfrm>
            <a:off x="3935760" y="2204864"/>
            <a:ext cx="3574809" cy="3248283"/>
            <a:chOff x="5207421" y="2167289"/>
            <a:chExt cx="3574809" cy="3248283"/>
          </a:xfrm>
        </p:grpSpPr>
        <p:sp>
          <p:nvSpPr>
            <p:cNvPr id="17" name="Текст 12">
              <a:extLst>
                <a:ext uri="{FF2B5EF4-FFF2-40B4-BE49-F238E27FC236}">
                  <a16:creationId xmlns:a16="http://schemas.microsoft.com/office/drawing/2014/main" id="{DFD0A430-36BC-4E95-82A9-B024E2E36DBE}"/>
                </a:ext>
              </a:extLst>
            </p:cNvPr>
            <p:cNvSpPr txBox="1">
              <a:spLocks/>
            </p:cNvSpPr>
            <p:nvPr/>
          </p:nvSpPr>
          <p:spPr>
            <a:xfrm>
              <a:off x="5879976" y="2204863"/>
              <a:ext cx="2902254" cy="392993"/>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b="1" dirty="0">
                  <a:solidFill>
                    <a:schemeClr val="tx1"/>
                  </a:solidFill>
                  <a:latin typeface="Arial" panose="020B0604020202020204" pitchFamily="34" charset="0"/>
                  <a:cs typeface="Arial" panose="020B0604020202020204" pitchFamily="34" charset="0"/>
                </a:rPr>
                <a:t>Акции</a:t>
              </a:r>
            </a:p>
          </p:txBody>
        </p:sp>
        <p:sp>
          <p:nvSpPr>
            <p:cNvPr id="18" name="Текст 13">
              <a:extLst>
                <a:ext uri="{FF2B5EF4-FFF2-40B4-BE49-F238E27FC236}">
                  <a16:creationId xmlns:a16="http://schemas.microsoft.com/office/drawing/2014/main" id="{A0732C6F-BE4E-47F6-9810-CFA0E57EC0A8}"/>
                </a:ext>
              </a:extLst>
            </p:cNvPr>
            <p:cNvSpPr txBox="1">
              <a:spLocks/>
            </p:cNvSpPr>
            <p:nvPr/>
          </p:nvSpPr>
          <p:spPr>
            <a:xfrm>
              <a:off x="5879976" y="2767198"/>
              <a:ext cx="2902254" cy="392993"/>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b="1" dirty="0">
                  <a:solidFill>
                    <a:schemeClr val="tx1"/>
                  </a:solidFill>
                  <a:latin typeface="Arial" panose="020B0604020202020204" pitchFamily="34" charset="0"/>
                  <a:cs typeface="Arial" panose="020B0604020202020204" pitchFamily="34" charset="0"/>
                </a:rPr>
                <a:t>Облигации</a:t>
              </a:r>
            </a:p>
          </p:txBody>
        </p:sp>
        <p:sp>
          <p:nvSpPr>
            <p:cNvPr id="19" name="Текст 14">
              <a:extLst>
                <a:ext uri="{FF2B5EF4-FFF2-40B4-BE49-F238E27FC236}">
                  <a16:creationId xmlns:a16="http://schemas.microsoft.com/office/drawing/2014/main" id="{B0480A6C-035E-4361-8E91-B43D8301DC6F}"/>
                </a:ext>
              </a:extLst>
            </p:cNvPr>
            <p:cNvSpPr txBox="1">
              <a:spLocks/>
            </p:cNvSpPr>
            <p:nvPr/>
          </p:nvSpPr>
          <p:spPr>
            <a:xfrm>
              <a:off x="5879976" y="3327985"/>
              <a:ext cx="2902254" cy="392993"/>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b="1" dirty="0">
                  <a:solidFill>
                    <a:schemeClr val="tx1"/>
                  </a:solidFill>
                  <a:latin typeface="Arial" panose="020B0604020202020204" pitchFamily="34" charset="0"/>
                  <a:cs typeface="Arial" panose="020B0604020202020204" pitchFamily="34" charset="0"/>
                </a:rPr>
                <a:t>Валюта</a:t>
              </a:r>
            </a:p>
          </p:txBody>
        </p:sp>
        <p:sp>
          <p:nvSpPr>
            <p:cNvPr id="20" name="Текст 15">
              <a:extLst>
                <a:ext uri="{FF2B5EF4-FFF2-40B4-BE49-F238E27FC236}">
                  <a16:creationId xmlns:a16="http://schemas.microsoft.com/office/drawing/2014/main" id="{7C2F64D2-9169-4B45-997A-D1A798206E53}"/>
                </a:ext>
              </a:extLst>
            </p:cNvPr>
            <p:cNvSpPr txBox="1">
              <a:spLocks/>
            </p:cNvSpPr>
            <p:nvPr/>
          </p:nvSpPr>
          <p:spPr>
            <a:xfrm>
              <a:off x="5207421" y="2167289"/>
              <a:ext cx="525990" cy="468141"/>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2000" dirty="0">
                  <a:solidFill>
                    <a:srgbClr val="FF0000"/>
                  </a:solidFill>
                  <a:latin typeface="Arial" panose="020B0604020202020204" pitchFamily="34" charset="0"/>
                  <a:cs typeface="Arial" panose="020B0604020202020204" pitchFamily="34" charset="0"/>
                </a:rPr>
                <a:t>01</a:t>
              </a:r>
            </a:p>
          </p:txBody>
        </p:sp>
        <p:sp>
          <p:nvSpPr>
            <p:cNvPr id="21" name="Текст 16">
              <a:extLst>
                <a:ext uri="{FF2B5EF4-FFF2-40B4-BE49-F238E27FC236}">
                  <a16:creationId xmlns:a16="http://schemas.microsoft.com/office/drawing/2014/main" id="{6DCE3796-4375-4DCC-B27B-4686FA2552EB}"/>
                </a:ext>
              </a:extLst>
            </p:cNvPr>
            <p:cNvSpPr txBox="1">
              <a:spLocks/>
            </p:cNvSpPr>
            <p:nvPr/>
          </p:nvSpPr>
          <p:spPr>
            <a:xfrm>
              <a:off x="5207421" y="2729624"/>
              <a:ext cx="525990" cy="468141"/>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2000" dirty="0">
                  <a:solidFill>
                    <a:srgbClr val="FF0000"/>
                  </a:solidFill>
                  <a:latin typeface="Arial" panose="020B0604020202020204" pitchFamily="34" charset="0"/>
                  <a:cs typeface="Arial" panose="020B0604020202020204" pitchFamily="34" charset="0"/>
                </a:rPr>
                <a:t>02</a:t>
              </a:r>
            </a:p>
          </p:txBody>
        </p:sp>
        <p:sp>
          <p:nvSpPr>
            <p:cNvPr id="22" name="Текст 17">
              <a:extLst>
                <a:ext uri="{FF2B5EF4-FFF2-40B4-BE49-F238E27FC236}">
                  <a16:creationId xmlns:a16="http://schemas.microsoft.com/office/drawing/2014/main" id="{EA9BBFD9-99C2-421B-8F4E-E07825A2BFAD}"/>
                </a:ext>
              </a:extLst>
            </p:cNvPr>
            <p:cNvSpPr txBox="1">
              <a:spLocks/>
            </p:cNvSpPr>
            <p:nvPr/>
          </p:nvSpPr>
          <p:spPr>
            <a:xfrm>
              <a:off x="5207421" y="3290411"/>
              <a:ext cx="525990" cy="468141"/>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2000" dirty="0">
                  <a:solidFill>
                    <a:srgbClr val="FF0000"/>
                  </a:solidFill>
                  <a:latin typeface="Arial" panose="020B0604020202020204" pitchFamily="34" charset="0"/>
                  <a:cs typeface="Arial" panose="020B0604020202020204" pitchFamily="34" charset="0"/>
                </a:rPr>
                <a:t>03</a:t>
              </a:r>
            </a:p>
          </p:txBody>
        </p:sp>
        <p:sp>
          <p:nvSpPr>
            <p:cNvPr id="23" name="Текст 14">
              <a:extLst>
                <a:ext uri="{FF2B5EF4-FFF2-40B4-BE49-F238E27FC236}">
                  <a16:creationId xmlns:a16="http://schemas.microsoft.com/office/drawing/2014/main" id="{218E930F-0785-44D2-916E-D70922410C05}"/>
                </a:ext>
              </a:extLst>
            </p:cNvPr>
            <p:cNvSpPr txBox="1">
              <a:spLocks/>
            </p:cNvSpPr>
            <p:nvPr/>
          </p:nvSpPr>
          <p:spPr>
            <a:xfrm>
              <a:off x="5879976" y="3886451"/>
              <a:ext cx="2902254" cy="397545"/>
            </a:xfrm>
            <a:prstGeom prst="rect">
              <a:avLst/>
            </a:prstGeom>
          </p:spPr>
          <p:txBody>
            <a:bodyPr vert="horz" wrap="square" lIns="91440" tIns="45720" rIns="91440" bIns="45720" rtlCol="0">
              <a:spAutoFit/>
            </a:bodyPr>
            <a:lstStyle>
              <a:lvl1pPr marL="0" indent="0" algn="l" defTabSz="914400" rtl="0" eaLnBrk="1" latinLnBrk="0" hangingPunct="1">
                <a:lnSpc>
                  <a:spcPct val="140000"/>
                </a:lnSpc>
                <a:spcBef>
                  <a:spcPts val="0"/>
                </a:spcBef>
                <a:spcAft>
                  <a:spcPts val="1200"/>
                </a:spcAft>
                <a:buClr>
                  <a:srgbClr val="C00000"/>
                </a:buClr>
                <a:buFont typeface="Arial" panose="020B0604020202020204" pitchFamily="34" charset="0"/>
                <a:buNone/>
                <a:defRPr sz="1600" kern="1200" baseline="0">
                  <a:solidFill>
                    <a:schemeClr val="tx1"/>
                  </a:solidFill>
                  <a:latin typeface="+mj-lt"/>
                  <a:ea typeface="Verdana" pitchFamily="34" charset="0"/>
                  <a:cs typeface="Verdana"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ETF</a:t>
              </a:r>
              <a:r>
                <a:rPr lang="ru-RU" b="1" dirty="0">
                  <a:latin typeface="Arial" panose="020B0604020202020204" pitchFamily="34" charset="0"/>
                  <a:cs typeface="Arial" panose="020B0604020202020204" pitchFamily="34" charset="0"/>
                </a:rPr>
                <a:t> и БПИФ</a:t>
              </a:r>
            </a:p>
          </p:txBody>
        </p:sp>
        <p:sp>
          <p:nvSpPr>
            <p:cNvPr id="24" name="Текст 17">
              <a:extLst>
                <a:ext uri="{FF2B5EF4-FFF2-40B4-BE49-F238E27FC236}">
                  <a16:creationId xmlns:a16="http://schemas.microsoft.com/office/drawing/2014/main" id="{AAF66C07-3DE5-436B-93AF-2E06DC4CE9F6}"/>
                </a:ext>
              </a:extLst>
            </p:cNvPr>
            <p:cNvSpPr txBox="1">
              <a:spLocks/>
            </p:cNvSpPr>
            <p:nvPr/>
          </p:nvSpPr>
          <p:spPr>
            <a:xfrm>
              <a:off x="5207421" y="3848267"/>
              <a:ext cx="525990" cy="473912"/>
            </a:xfrm>
            <a:prstGeom prst="rect">
              <a:avLst/>
            </a:prstGeom>
          </p:spPr>
          <p:txBody>
            <a:bodyPr vert="horz" wrap="square" lIns="91440" tIns="45720" rIns="91440" bIns="45720" rtlCol="0">
              <a:spAutoFit/>
            </a:bodyPr>
            <a:lstStyle>
              <a:lvl1pPr marL="0" indent="0" algn="l" defTabSz="914400" rtl="0" eaLnBrk="1" latinLnBrk="0" hangingPunct="1">
                <a:lnSpc>
                  <a:spcPct val="140000"/>
                </a:lnSpc>
                <a:spcBef>
                  <a:spcPts val="0"/>
                </a:spcBef>
                <a:spcAft>
                  <a:spcPts val="1200"/>
                </a:spcAft>
                <a:buClr>
                  <a:srgbClr val="C00000"/>
                </a:buClr>
                <a:buFont typeface="Arial" panose="020B0604020202020204" pitchFamily="34" charset="0"/>
                <a:buNone/>
                <a:defRPr lang="ru-RU" sz="2000" kern="1200" dirty="0">
                  <a:solidFill>
                    <a:srgbClr val="C00000"/>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ru-RU" dirty="0">
                  <a:solidFill>
                    <a:srgbClr val="FF0000"/>
                  </a:solidFill>
                  <a:latin typeface="Arial" panose="020B0604020202020204" pitchFamily="34" charset="0"/>
                  <a:cs typeface="Arial" panose="020B0604020202020204" pitchFamily="34" charset="0"/>
                </a:rPr>
                <a:t>04</a:t>
              </a:r>
            </a:p>
          </p:txBody>
        </p:sp>
        <p:sp>
          <p:nvSpPr>
            <p:cNvPr id="25" name="Текст 14">
              <a:extLst>
                <a:ext uri="{FF2B5EF4-FFF2-40B4-BE49-F238E27FC236}">
                  <a16:creationId xmlns:a16="http://schemas.microsoft.com/office/drawing/2014/main" id="{6E9EDB4C-CC3C-4E9A-BCC8-ED19057B1406}"/>
                </a:ext>
              </a:extLst>
            </p:cNvPr>
            <p:cNvSpPr txBox="1">
              <a:spLocks/>
            </p:cNvSpPr>
            <p:nvPr/>
          </p:nvSpPr>
          <p:spPr>
            <a:xfrm>
              <a:off x="5879976" y="4444307"/>
              <a:ext cx="2902254" cy="397545"/>
            </a:xfrm>
            <a:prstGeom prst="rect">
              <a:avLst/>
            </a:prstGeom>
          </p:spPr>
          <p:txBody>
            <a:bodyPr vert="horz" wrap="square" lIns="91440" tIns="45720" rIns="91440" bIns="45720" rtlCol="0">
              <a:spAutoFit/>
            </a:bodyPr>
            <a:lstStyle>
              <a:lvl1pPr marL="0" indent="0" algn="l" defTabSz="914400" rtl="0" eaLnBrk="1" latinLnBrk="0" hangingPunct="1">
                <a:lnSpc>
                  <a:spcPct val="140000"/>
                </a:lnSpc>
                <a:spcBef>
                  <a:spcPts val="0"/>
                </a:spcBef>
                <a:spcAft>
                  <a:spcPts val="1200"/>
                </a:spcAft>
                <a:buClr>
                  <a:srgbClr val="C00000"/>
                </a:buClr>
                <a:buFont typeface="Arial" panose="020B0604020202020204" pitchFamily="34" charset="0"/>
                <a:buNone/>
                <a:defRPr sz="1600" kern="1200" baseline="0">
                  <a:solidFill>
                    <a:schemeClr val="tx1"/>
                  </a:solidFill>
                  <a:latin typeface="+mj-lt"/>
                  <a:ea typeface="Verdana" pitchFamily="34" charset="0"/>
                  <a:cs typeface="Verdana"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ru-RU" b="1" dirty="0">
                  <a:latin typeface="Arial" panose="020B0604020202020204" pitchFamily="34" charset="0"/>
                  <a:cs typeface="Arial" panose="020B0604020202020204" pitchFamily="34" charset="0"/>
                </a:rPr>
                <a:t>Фьючерсы</a:t>
              </a:r>
            </a:p>
          </p:txBody>
        </p:sp>
        <p:sp>
          <p:nvSpPr>
            <p:cNvPr id="26" name="Текст 17">
              <a:extLst>
                <a:ext uri="{FF2B5EF4-FFF2-40B4-BE49-F238E27FC236}">
                  <a16:creationId xmlns:a16="http://schemas.microsoft.com/office/drawing/2014/main" id="{075D1B97-DD7C-454C-8579-F6D4FFFCE89B}"/>
                </a:ext>
              </a:extLst>
            </p:cNvPr>
            <p:cNvSpPr txBox="1">
              <a:spLocks/>
            </p:cNvSpPr>
            <p:nvPr/>
          </p:nvSpPr>
          <p:spPr>
            <a:xfrm>
              <a:off x="5207421" y="4406123"/>
              <a:ext cx="525990" cy="473912"/>
            </a:xfrm>
            <a:prstGeom prst="rect">
              <a:avLst/>
            </a:prstGeom>
          </p:spPr>
          <p:txBody>
            <a:bodyPr vert="horz" wrap="square" lIns="91440" tIns="45720" rIns="91440" bIns="45720" rtlCol="0">
              <a:spAutoFit/>
            </a:bodyPr>
            <a:lstStyle>
              <a:lvl1pPr marL="0" indent="0" algn="l" defTabSz="914400" rtl="0" eaLnBrk="1" latinLnBrk="0" hangingPunct="1">
                <a:lnSpc>
                  <a:spcPct val="140000"/>
                </a:lnSpc>
                <a:spcBef>
                  <a:spcPts val="0"/>
                </a:spcBef>
                <a:spcAft>
                  <a:spcPts val="1200"/>
                </a:spcAft>
                <a:buClr>
                  <a:srgbClr val="C00000"/>
                </a:buClr>
                <a:buFont typeface="Arial" panose="020B0604020202020204" pitchFamily="34" charset="0"/>
                <a:buNone/>
                <a:defRPr lang="ru-RU" sz="2000" kern="1200" dirty="0">
                  <a:solidFill>
                    <a:srgbClr val="C00000"/>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ru-RU" dirty="0">
                  <a:solidFill>
                    <a:srgbClr val="FF0000"/>
                  </a:solidFill>
                  <a:latin typeface="Arial" panose="020B0604020202020204" pitchFamily="34" charset="0"/>
                  <a:cs typeface="Arial" panose="020B0604020202020204" pitchFamily="34" charset="0"/>
                </a:rPr>
                <a:t>05</a:t>
              </a:r>
            </a:p>
          </p:txBody>
        </p:sp>
        <p:sp>
          <p:nvSpPr>
            <p:cNvPr id="27" name="Текст 14">
              <a:extLst>
                <a:ext uri="{FF2B5EF4-FFF2-40B4-BE49-F238E27FC236}">
                  <a16:creationId xmlns:a16="http://schemas.microsoft.com/office/drawing/2014/main" id="{88EEC3D3-0AE7-4A61-952B-D291F3EFD636}"/>
                </a:ext>
              </a:extLst>
            </p:cNvPr>
            <p:cNvSpPr txBox="1">
              <a:spLocks/>
            </p:cNvSpPr>
            <p:nvPr/>
          </p:nvSpPr>
          <p:spPr>
            <a:xfrm>
              <a:off x="5879976" y="4979844"/>
              <a:ext cx="2902254" cy="397545"/>
            </a:xfrm>
            <a:prstGeom prst="rect">
              <a:avLst/>
            </a:prstGeom>
          </p:spPr>
          <p:txBody>
            <a:bodyPr vert="horz" wrap="square" lIns="91440" tIns="45720" rIns="91440" bIns="45720" rtlCol="0">
              <a:spAutoFit/>
            </a:bodyPr>
            <a:lstStyle>
              <a:lvl1pPr marL="0" indent="0" algn="l" defTabSz="914400" rtl="0" eaLnBrk="1" latinLnBrk="0" hangingPunct="1">
                <a:lnSpc>
                  <a:spcPct val="140000"/>
                </a:lnSpc>
                <a:spcBef>
                  <a:spcPts val="0"/>
                </a:spcBef>
                <a:spcAft>
                  <a:spcPts val="1200"/>
                </a:spcAft>
                <a:buClr>
                  <a:srgbClr val="C00000"/>
                </a:buClr>
                <a:buFont typeface="Arial" panose="020B0604020202020204" pitchFamily="34" charset="0"/>
                <a:buNone/>
                <a:defRPr sz="1600" kern="1200" baseline="0">
                  <a:solidFill>
                    <a:schemeClr val="tx1"/>
                  </a:solidFill>
                  <a:latin typeface="+mj-lt"/>
                  <a:ea typeface="Verdana" pitchFamily="34" charset="0"/>
                  <a:cs typeface="Verdana"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ru-RU" b="1" dirty="0">
                  <a:latin typeface="Arial" panose="020B0604020202020204" pitchFamily="34" charset="0"/>
                  <a:cs typeface="Arial" panose="020B0604020202020204" pitchFamily="34" charset="0"/>
                </a:rPr>
                <a:t>Опционы</a:t>
              </a:r>
            </a:p>
          </p:txBody>
        </p:sp>
        <p:sp>
          <p:nvSpPr>
            <p:cNvPr id="28" name="Текст 17">
              <a:extLst>
                <a:ext uri="{FF2B5EF4-FFF2-40B4-BE49-F238E27FC236}">
                  <a16:creationId xmlns:a16="http://schemas.microsoft.com/office/drawing/2014/main" id="{1A482C4A-FC02-4B6F-88B0-377666381A2B}"/>
                </a:ext>
              </a:extLst>
            </p:cNvPr>
            <p:cNvSpPr txBox="1">
              <a:spLocks/>
            </p:cNvSpPr>
            <p:nvPr/>
          </p:nvSpPr>
          <p:spPr>
            <a:xfrm>
              <a:off x="5207421" y="4941660"/>
              <a:ext cx="525990" cy="473912"/>
            </a:xfrm>
            <a:prstGeom prst="rect">
              <a:avLst/>
            </a:prstGeom>
          </p:spPr>
          <p:txBody>
            <a:bodyPr vert="horz" wrap="square" lIns="91440" tIns="45720" rIns="91440" bIns="45720" rtlCol="0">
              <a:spAutoFit/>
            </a:bodyPr>
            <a:lstStyle>
              <a:lvl1pPr marL="0" indent="0" algn="l" defTabSz="914400" rtl="0" eaLnBrk="1" latinLnBrk="0" hangingPunct="1">
                <a:lnSpc>
                  <a:spcPct val="140000"/>
                </a:lnSpc>
                <a:spcBef>
                  <a:spcPts val="0"/>
                </a:spcBef>
                <a:spcAft>
                  <a:spcPts val="1200"/>
                </a:spcAft>
                <a:buClr>
                  <a:srgbClr val="C00000"/>
                </a:buClr>
                <a:buFont typeface="Arial" panose="020B0604020202020204" pitchFamily="34" charset="0"/>
                <a:buNone/>
                <a:defRPr lang="ru-RU" sz="2000" kern="1200" dirty="0">
                  <a:solidFill>
                    <a:srgbClr val="C00000"/>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ru-RU" dirty="0">
                  <a:solidFill>
                    <a:srgbClr val="FF0000"/>
                  </a:solidFill>
                  <a:latin typeface="Arial" panose="020B0604020202020204" pitchFamily="34" charset="0"/>
                  <a:cs typeface="Arial" panose="020B0604020202020204" pitchFamily="34" charset="0"/>
                </a:rPr>
                <a:t>06</a:t>
              </a:r>
            </a:p>
          </p:txBody>
        </p:sp>
      </p:grpSp>
    </p:spTree>
    <p:extLst>
      <p:ext uri="{BB962C8B-B14F-4D97-AF65-F5344CB8AC3E}">
        <p14:creationId xmlns:p14="http://schemas.microsoft.com/office/powerpoint/2010/main" val="193882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30</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C3531C74-11AF-4B68-BD29-FFC4BA91244E}"/>
              </a:ext>
            </a:extLst>
          </p:cNvPr>
          <p:cNvSpPr txBox="1"/>
          <p:nvPr/>
        </p:nvSpPr>
        <p:spPr>
          <a:xfrm>
            <a:off x="2629377" y="1268760"/>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6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Факторы падения акций</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5" name="Прямоугольник 4">
            <a:extLst>
              <a:ext uri="{FF2B5EF4-FFF2-40B4-BE49-F238E27FC236}">
                <a16:creationId xmlns:a16="http://schemas.microsoft.com/office/drawing/2014/main" id="{B568AF74-C404-46ED-91BC-801EF07B390F}"/>
              </a:ext>
            </a:extLst>
          </p:cNvPr>
          <p:cNvSpPr/>
          <p:nvPr/>
        </p:nvSpPr>
        <p:spPr>
          <a:xfrm>
            <a:off x="1262744" y="2184601"/>
            <a:ext cx="9840686" cy="3477875"/>
          </a:xfrm>
          <a:prstGeom prst="rect">
            <a:avLst/>
          </a:prstGeom>
        </p:spPr>
        <p:txBody>
          <a:bodyPr wrap="square">
            <a:spAutoFit/>
          </a:bodyPr>
          <a:lstStyle/>
          <a:p>
            <a:pPr marL="0" marR="0" lvl="0" indent="0" algn="l" defTabSz="914400" rtl="0" eaLnBrk="1" fontAlgn="auto" latinLnBrk="0" hangingPunct="0">
              <a:spcBef>
                <a:spcPts val="600"/>
              </a:spcBef>
              <a:spcAft>
                <a:spcPts val="600"/>
              </a:spcAft>
              <a:buClrTx/>
              <a:buSzTx/>
              <a:buFontTx/>
              <a:buNone/>
              <a:tabLs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3. Структурные изменения: слияний, реорганизации, реструктуризации</a:t>
            </a:r>
            <a:endPar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0" marR="0" lvl="0" indent="0" algn="just" defTabSz="914400" rtl="0" eaLnBrk="1" fontAlgn="auto" latinLnBrk="0" hangingPunct="0">
              <a:spcBef>
                <a:spcPts val="600"/>
              </a:spcBef>
              <a:spcAft>
                <a:spcPts val="600"/>
              </a:spcAft>
              <a:buClrTx/>
              <a:buSzTx/>
              <a:buFontTx/>
              <a:buNone/>
              <a:tabLs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4. Индивидуальные проблемы компаний</a:t>
            </a:r>
          </a:p>
          <a:p>
            <a:pPr marL="285750" marR="0" lvl="0" indent="-285750" algn="just" defTabSz="914400" rtl="0" eaLnBrk="1" fontAlgn="auto" latinLnBrk="0" hangingPunct="0">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Иногда финансово-устойчивые компании допускают промахи и ошибки, которые отражаются на прибыли, но не являются критичными для компании. При этом цены на акции таких компаний падают. Если это решаемая для компании проблема, то такая ситуация является выгодным моментом для покупки акций.</a:t>
            </a: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algn="just" hangingPunct="0">
              <a:spcBef>
                <a:spcPts val="600"/>
              </a:spcBef>
              <a:spcAft>
                <a:spcPts val="600"/>
              </a:spcAft>
              <a:defRPr/>
            </a:pPr>
            <a:r>
              <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5. Войны или военные слухи</a:t>
            </a:r>
            <a:endPar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0" marR="0" lvl="0" indent="0" algn="l" defTabSz="914400" rtl="0" eaLnBrk="1" fontAlgn="auto" latinLnBrk="0" hangingPunct="0">
              <a:spcBef>
                <a:spcPts val="600"/>
              </a:spcBef>
              <a:spcAft>
                <a:spcPts val="600"/>
              </a:spcAft>
              <a:buClrTx/>
              <a:buSzTx/>
              <a:buFontTx/>
              <a:buNone/>
              <a:tabLst/>
              <a:defRPr/>
            </a:pPr>
            <a:endParaRPr kumimoji="0" lang="ru-RU"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2179277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31</a:t>
            </a:fld>
            <a:endParaRPr lang="ru-RU" dirty="0">
              <a:latin typeface="Arial" panose="020B0604020202020204" pitchFamily="34" charset="0"/>
              <a:cs typeface="Arial" panose="020B0604020202020204" pitchFamily="34" charset="0"/>
            </a:endParaRPr>
          </a:p>
        </p:txBody>
      </p:sp>
      <p:sp>
        <p:nvSpPr>
          <p:cNvPr id="4" name="Прямоугольник 7">
            <a:extLst>
              <a:ext uri="{FF2B5EF4-FFF2-40B4-BE49-F238E27FC236}">
                <a16:creationId xmlns:a16="http://schemas.microsoft.com/office/drawing/2014/main" id="{8BFD9743-2B13-4992-935C-C7A2749FB58B}"/>
              </a:ext>
            </a:extLst>
          </p:cNvPr>
          <p:cNvSpPr txBox="1"/>
          <p:nvPr/>
        </p:nvSpPr>
        <p:spPr>
          <a:xfrm>
            <a:off x="1492229" y="1171538"/>
            <a:ext cx="9217026" cy="620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defTabSz="584200">
              <a:lnSpc>
                <a:spcPct val="80000"/>
              </a:lnSpc>
              <a:defRPr sz="36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8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Финансовые коэффициенты</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pSp>
        <p:nvGrpSpPr>
          <p:cNvPr id="5" name="Группа 4">
            <a:extLst>
              <a:ext uri="{FF2B5EF4-FFF2-40B4-BE49-F238E27FC236}">
                <a16:creationId xmlns:a16="http://schemas.microsoft.com/office/drawing/2014/main" id="{2D87A405-7F28-4026-81D1-633667C2C987}"/>
              </a:ext>
            </a:extLst>
          </p:cNvPr>
          <p:cNvGrpSpPr/>
          <p:nvPr/>
        </p:nvGrpSpPr>
        <p:grpSpPr>
          <a:xfrm>
            <a:off x="1415480" y="1988840"/>
            <a:ext cx="9572572" cy="1077218"/>
            <a:chOff x="979814" y="1734767"/>
            <a:chExt cx="9572572" cy="1077218"/>
          </a:xfrm>
        </p:grpSpPr>
        <p:sp>
          <p:nvSpPr>
            <p:cNvPr id="6" name="Прямоугольник: скругленные углы 5">
              <a:extLst>
                <a:ext uri="{FF2B5EF4-FFF2-40B4-BE49-F238E27FC236}">
                  <a16:creationId xmlns:a16="http://schemas.microsoft.com/office/drawing/2014/main" id="{B4420B08-45E3-439A-A5BC-4B35B6DE4563}"/>
                </a:ext>
              </a:extLst>
            </p:cNvPr>
            <p:cNvSpPr/>
            <p:nvPr/>
          </p:nvSpPr>
          <p:spPr>
            <a:xfrm>
              <a:off x="979814" y="2069066"/>
              <a:ext cx="1518558" cy="408620"/>
            </a:xfrm>
            <a:prstGeom prst="round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1. </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EPS</a:t>
              </a:r>
              <a:endPar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endParaRPr>
            </a:p>
          </p:txBody>
        </p:sp>
        <p:sp>
          <p:nvSpPr>
            <p:cNvPr id="7" name="Прямоугольник 6">
              <a:extLst>
                <a:ext uri="{FF2B5EF4-FFF2-40B4-BE49-F238E27FC236}">
                  <a16:creationId xmlns:a16="http://schemas.microsoft.com/office/drawing/2014/main" id="{63CB6352-B23B-4B44-805C-BAFEECAA0F55}"/>
                </a:ext>
              </a:extLst>
            </p:cNvPr>
            <p:cNvSpPr/>
            <p:nvPr/>
          </p:nvSpPr>
          <p:spPr>
            <a:xfrm>
              <a:off x="3048000" y="1734767"/>
              <a:ext cx="7504386" cy="1077218"/>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Чистая прибыль на акцию (англ.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Earnings</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per</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share</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 Показывает долю чистой прибыли, очищенной от дивидендов по привилегированным акциям (в денежных единицах), приходящуюся на одну обыкновенную акцию. EPS = (чистая прибыль-дивиденды по АП) /количество АО.</a:t>
              </a:r>
            </a:p>
          </p:txBody>
        </p:sp>
      </p:grpSp>
      <p:grpSp>
        <p:nvGrpSpPr>
          <p:cNvPr id="8" name="Группа 7">
            <a:extLst>
              <a:ext uri="{FF2B5EF4-FFF2-40B4-BE49-F238E27FC236}">
                <a16:creationId xmlns:a16="http://schemas.microsoft.com/office/drawing/2014/main" id="{728C9D3E-F3F6-48FB-9C13-D23DD7E8DC3E}"/>
              </a:ext>
            </a:extLst>
          </p:cNvPr>
          <p:cNvGrpSpPr/>
          <p:nvPr/>
        </p:nvGrpSpPr>
        <p:grpSpPr>
          <a:xfrm>
            <a:off x="1415480" y="3286757"/>
            <a:ext cx="9572572" cy="830997"/>
            <a:chOff x="979814" y="2752979"/>
            <a:chExt cx="9572572" cy="830997"/>
          </a:xfrm>
        </p:grpSpPr>
        <p:sp>
          <p:nvSpPr>
            <p:cNvPr id="9" name="Прямоугольник: скругленные углы 8">
              <a:extLst>
                <a:ext uri="{FF2B5EF4-FFF2-40B4-BE49-F238E27FC236}">
                  <a16:creationId xmlns:a16="http://schemas.microsoft.com/office/drawing/2014/main" id="{BD45AFB3-F30F-4BBE-A3A0-65EE1FA2682C}"/>
                </a:ext>
              </a:extLst>
            </p:cNvPr>
            <p:cNvSpPr/>
            <p:nvPr/>
          </p:nvSpPr>
          <p:spPr>
            <a:xfrm>
              <a:off x="979814" y="2964167"/>
              <a:ext cx="1518558" cy="408620"/>
            </a:xfrm>
            <a:prstGeom prst="round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2. </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P/E</a:t>
              </a:r>
              <a:endPar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endParaRPr>
            </a:p>
          </p:txBody>
        </p:sp>
        <p:sp>
          <p:nvSpPr>
            <p:cNvPr id="10" name="Прямоугольник 9">
              <a:extLst>
                <a:ext uri="{FF2B5EF4-FFF2-40B4-BE49-F238E27FC236}">
                  <a16:creationId xmlns:a16="http://schemas.microsoft.com/office/drawing/2014/main" id="{476B9477-03BC-4DF2-901E-EC5EA4E25FDE}"/>
                </a:ext>
              </a:extLst>
            </p:cNvPr>
            <p:cNvSpPr/>
            <p:nvPr/>
          </p:nvSpPr>
          <p:spPr>
            <a:xfrm>
              <a:off x="3048000" y="2752979"/>
              <a:ext cx="7504386" cy="830997"/>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Англ.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Price</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to</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Earnings</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 это цена одной акции деленная на чистую прибыль, приходящуюся на эту же акцию. Р\Е показывает окупаемость ваших инвестиций, а также на сколько цена акции превышает ее чистую прибыль.</a:t>
              </a:r>
            </a:p>
          </p:txBody>
        </p:sp>
      </p:grpSp>
      <p:grpSp>
        <p:nvGrpSpPr>
          <p:cNvPr id="11" name="Группа 10">
            <a:extLst>
              <a:ext uri="{FF2B5EF4-FFF2-40B4-BE49-F238E27FC236}">
                <a16:creationId xmlns:a16="http://schemas.microsoft.com/office/drawing/2014/main" id="{99A4D166-DE16-4D66-BC35-0A31B4D3F2A2}"/>
              </a:ext>
            </a:extLst>
          </p:cNvPr>
          <p:cNvGrpSpPr/>
          <p:nvPr/>
        </p:nvGrpSpPr>
        <p:grpSpPr>
          <a:xfrm>
            <a:off x="1415480" y="4586317"/>
            <a:ext cx="9572572" cy="1077218"/>
            <a:chOff x="979814" y="3793584"/>
            <a:chExt cx="9572572" cy="1077218"/>
          </a:xfrm>
        </p:grpSpPr>
        <p:sp>
          <p:nvSpPr>
            <p:cNvPr id="12" name="Прямоугольник: скругленные углы 11">
              <a:extLst>
                <a:ext uri="{FF2B5EF4-FFF2-40B4-BE49-F238E27FC236}">
                  <a16:creationId xmlns:a16="http://schemas.microsoft.com/office/drawing/2014/main" id="{0D2DF9F4-4D89-43ED-8105-E17C1233E223}"/>
                </a:ext>
              </a:extLst>
            </p:cNvPr>
            <p:cNvSpPr/>
            <p:nvPr/>
          </p:nvSpPr>
          <p:spPr>
            <a:xfrm>
              <a:off x="979814" y="4127883"/>
              <a:ext cx="1518558" cy="408620"/>
            </a:xfrm>
            <a:prstGeom prst="round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3. </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P/BV</a:t>
              </a:r>
              <a:endPar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endParaRPr>
            </a:p>
          </p:txBody>
        </p:sp>
        <p:sp>
          <p:nvSpPr>
            <p:cNvPr id="13" name="Прямоугольник 12">
              <a:extLst>
                <a:ext uri="{FF2B5EF4-FFF2-40B4-BE49-F238E27FC236}">
                  <a16:creationId xmlns:a16="http://schemas.microsoft.com/office/drawing/2014/main" id="{FD25A0EC-B19D-4CAB-BEC8-C9D7945F12DC}"/>
                </a:ext>
              </a:extLst>
            </p:cNvPr>
            <p:cNvSpPr/>
            <p:nvPr/>
          </p:nvSpPr>
          <p:spPr>
            <a:xfrm>
              <a:off x="3048000" y="3793584"/>
              <a:ext cx="7504386" cy="1077218"/>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P</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rice</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book</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6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value</a:t>
              </a:r>
              <a:r>
                <a:rPr kumimoji="0" lang="ru-RU"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 показывает текущую недооценку/переоценку акции относительно ее "фундаментальной" стоимости. P/BV = Капитализация/Акционерный капитал. Это превышение рыночной стоимости компании над ее собственным капиталом</a:t>
              </a:r>
            </a:p>
          </p:txBody>
        </p:sp>
      </p:grpSp>
    </p:spTree>
    <p:extLst>
      <p:ext uri="{BB962C8B-B14F-4D97-AF65-F5344CB8AC3E}">
        <p14:creationId xmlns:p14="http://schemas.microsoft.com/office/powerpoint/2010/main" val="2589641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32</a:t>
            </a:fld>
            <a:endParaRPr lang="ru-RU" dirty="0">
              <a:latin typeface="Arial" panose="020B0604020202020204" pitchFamily="34" charset="0"/>
              <a:cs typeface="Arial" panose="020B0604020202020204" pitchFamily="34" charset="0"/>
            </a:endParaRPr>
          </a:p>
        </p:txBody>
      </p:sp>
      <p:sp>
        <p:nvSpPr>
          <p:cNvPr id="4" name="Прямоугольник 7">
            <a:extLst>
              <a:ext uri="{FF2B5EF4-FFF2-40B4-BE49-F238E27FC236}">
                <a16:creationId xmlns:a16="http://schemas.microsoft.com/office/drawing/2014/main" id="{084771C0-4B76-44C1-AD23-227338759371}"/>
              </a:ext>
            </a:extLst>
          </p:cNvPr>
          <p:cNvSpPr txBox="1"/>
          <p:nvPr/>
        </p:nvSpPr>
        <p:spPr>
          <a:xfrm>
            <a:off x="1492229" y="1350785"/>
            <a:ext cx="9217026" cy="620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defTabSz="584200">
              <a:lnSpc>
                <a:spcPct val="80000"/>
              </a:lnSpc>
              <a:defRPr sz="36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80000"/>
              </a:lnSpc>
              <a:spcBef>
                <a:spcPts val="0"/>
              </a:spcBef>
              <a:spcAft>
                <a:spcPts val="0"/>
              </a:spcAft>
              <a:buClrTx/>
              <a:buSzTx/>
              <a:buFontTx/>
              <a:buNone/>
              <a:tabLst/>
              <a:defRPr/>
            </a:pPr>
            <a:r>
              <a:rPr kumimoji="0" lang="ru-RU"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Финансовые коэффициенты</a:t>
            </a:r>
            <a:endParaRPr kumimoji="0" sz="3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grpSp>
        <p:nvGrpSpPr>
          <p:cNvPr id="5" name="Группа 4">
            <a:extLst>
              <a:ext uri="{FF2B5EF4-FFF2-40B4-BE49-F238E27FC236}">
                <a16:creationId xmlns:a16="http://schemas.microsoft.com/office/drawing/2014/main" id="{0AFCE33A-84E7-42A7-B335-147FEC80516F}"/>
              </a:ext>
            </a:extLst>
          </p:cNvPr>
          <p:cNvGrpSpPr/>
          <p:nvPr/>
        </p:nvGrpSpPr>
        <p:grpSpPr>
          <a:xfrm>
            <a:off x="1415480" y="2060848"/>
            <a:ext cx="9572572" cy="923330"/>
            <a:chOff x="979814" y="1734767"/>
            <a:chExt cx="9572572" cy="923330"/>
          </a:xfrm>
        </p:grpSpPr>
        <p:sp>
          <p:nvSpPr>
            <p:cNvPr id="6" name="Прямоугольник: скругленные углы 5">
              <a:extLst>
                <a:ext uri="{FF2B5EF4-FFF2-40B4-BE49-F238E27FC236}">
                  <a16:creationId xmlns:a16="http://schemas.microsoft.com/office/drawing/2014/main" id="{3B022D4D-42BF-46B5-B7BD-71C833D9F984}"/>
                </a:ext>
              </a:extLst>
            </p:cNvPr>
            <p:cNvSpPr/>
            <p:nvPr/>
          </p:nvSpPr>
          <p:spPr>
            <a:xfrm>
              <a:off x="979814" y="1992122"/>
              <a:ext cx="1518558" cy="408620"/>
            </a:xfrm>
            <a:prstGeom prst="round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4</a:t>
              </a:r>
              <a:r>
                <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 </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BV </a:t>
              </a:r>
              <a:endPar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endParaRPr>
            </a:p>
          </p:txBody>
        </p:sp>
        <p:sp>
          <p:nvSpPr>
            <p:cNvPr id="7" name="Прямоугольник 6">
              <a:extLst>
                <a:ext uri="{FF2B5EF4-FFF2-40B4-BE49-F238E27FC236}">
                  <a16:creationId xmlns:a16="http://schemas.microsoft.com/office/drawing/2014/main" id="{8D178A6D-A5E4-48F7-97F0-24E0362E6686}"/>
                </a:ext>
              </a:extLst>
            </p:cNvPr>
            <p:cNvSpPr/>
            <p:nvPr/>
          </p:nvSpPr>
          <p:spPr>
            <a:xfrm>
              <a:off x="3048000" y="1734767"/>
              <a:ext cx="7504386" cy="923330"/>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B</a:t>
              </a:r>
              <a:r>
                <a:rPr kumimoji="0" lang="ru-RU" sz="18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ook</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value</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означает стоимость одной акции, полученной при делении всего собственного капитала компании на общее количество акции выпущенных этой же компанией.</a:t>
              </a:r>
            </a:p>
          </p:txBody>
        </p:sp>
      </p:grpSp>
      <p:grpSp>
        <p:nvGrpSpPr>
          <p:cNvPr id="8" name="Группа 7">
            <a:extLst>
              <a:ext uri="{FF2B5EF4-FFF2-40B4-BE49-F238E27FC236}">
                <a16:creationId xmlns:a16="http://schemas.microsoft.com/office/drawing/2014/main" id="{E211DFD2-76A8-4E2B-82A4-67C768D834EB}"/>
              </a:ext>
            </a:extLst>
          </p:cNvPr>
          <p:cNvGrpSpPr/>
          <p:nvPr/>
        </p:nvGrpSpPr>
        <p:grpSpPr>
          <a:xfrm>
            <a:off x="1415480" y="3225750"/>
            <a:ext cx="9572572" cy="923330"/>
            <a:chOff x="979814" y="2752979"/>
            <a:chExt cx="9572572" cy="923330"/>
          </a:xfrm>
        </p:grpSpPr>
        <p:sp>
          <p:nvSpPr>
            <p:cNvPr id="9" name="Прямоугольник: скругленные углы 8">
              <a:extLst>
                <a:ext uri="{FF2B5EF4-FFF2-40B4-BE49-F238E27FC236}">
                  <a16:creationId xmlns:a16="http://schemas.microsoft.com/office/drawing/2014/main" id="{309D608E-B901-4B6A-9274-93A22311A67F}"/>
                </a:ext>
              </a:extLst>
            </p:cNvPr>
            <p:cNvSpPr/>
            <p:nvPr/>
          </p:nvSpPr>
          <p:spPr>
            <a:xfrm>
              <a:off x="979814" y="3010334"/>
              <a:ext cx="1518558" cy="408620"/>
            </a:xfrm>
            <a:prstGeom prst="round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5</a:t>
              </a:r>
              <a:r>
                <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 </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ROE</a:t>
              </a:r>
              <a:endPar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endParaRPr>
            </a:p>
          </p:txBody>
        </p:sp>
        <p:sp>
          <p:nvSpPr>
            <p:cNvPr id="10" name="Прямоугольник 9">
              <a:extLst>
                <a:ext uri="{FF2B5EF4-FFF2-40B4-BE49-F238E27FC236}">
                  <a16:creationId xmlns:a16="http://schemas.microsoft.com/office/drawing/2014/main" id="{974A881C-ADB8-47DC-B762-12537683B78D}"/>
                </a:ext>
              </a:extLst>
            </p:cNvPr>
            <p:cNvSpPr/>
            <p:nvPr/>
          </p:nvSpPr>
          <p:spPr>
            <a:xfrm>
              <a:off x="3048000" y="2752979"/>
              <a:ext cx="7504386" cy="923330"/>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Рентабельность собственного капитала</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Return</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on</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equity</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 отношение чистой прибыли за период к величине собственного капитала.</a:t>
              </a:r>
            </a:p>
          </p:txBody>
        </p:sp>
      </p:grpSp>
      <p:grpSp>
        <p:nvGrpSpPr>
          <p:cNvPr id="11" name="Группа 10">
            <a:extLst>
              <a:ext uri="{FF2B5EF4-FFF2-40B4-BE49-F238E27FC236}">
                <a16:creationId xmlns:a16="http://schemas.microsoft.com/office/drawing/2014/main" id="{F3E2CB28-364D-4055-9DC8-00D7ED418B90}"/>
              </a:ext>
            </a:extLst>
          </p:cNvPr>
          <p:cNvGrpSpPr/>
          <p:nvPr/>
        </p:nvGrpSpPr>
        <p:grpSpPr>
          <a:xfrm>
            <a:off x="1415480" y="4309712"/>
            <a:ext cx="9572572" cy="1200329"/>
            <a:chOff x="979814" y="3793584"/>
            <a:chExt cx="9572572" cy="1200329"/>
          </a:xfrm>
        </p:grpSpPr>
        <p:sp>
          <p:nvSpPr>
            <p:cNvPr id="12" name="Прямоугольник: скругленные углы 11">
              <a:extLst>
                <a:ext uri="{FF2B5EF4-FFF2-40B4-BE49-F238E27FC236}">
                  <a16:creationId xmlns:a16="http://schemas.microsoft.com/office/drawing/2014/main" id="{934576C1-146D-4F7F-A460-00AA9D4FED8D}"/>
                </a:ext>
              </a:extLst>
            </p:cNvPr>
            <p:cNvSpPr/>
            <p:nvPr/>
          </p:nvSpPr>
          <p:spPr>
            <a:xfrm>
              <a:off x="979814" y="4189438"/>
              <a:ext cx="1518558" cy="408620"/>
            </a:xfrm>
            <a:prstGeom prst="round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6</a:t>
              </a:r>
              <a:r>
                <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rPr>
                <a:t>. </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Calibri"/>
                </a:rPr>
                <a:t>EBITDA</a:t>
              </a:r>
              <a:endParaRPr kumimoji="0" lang="ru-RU" sz="1800" b="1"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sym typeface="Calibri"/>
              </a:endParaRPr>
            </a:p>
          </p:txBody>
        </p:sp>
        <p:sp>
          <p:nvSpPr>
            <p:cNvPr id="13" name="Прямоугольник 12">
              <a:extLst>
                <a:ext uri="{FF2B5EF4-FFF2-40B4-BE49-F238E27FC236}">
                  <a16:creationId xmlns:a16="http://schemas.microsoft.com/office/drawing/2014/main" id="{58FEC13D-C102-4C89-A4F6-6000027313FB}"/>
                </a:ext>
              </a:extLst>
            </p:cNvPr>
            <p:cNvSpPr/>
            <p:nvPr/>
          </p:nvSpPr>
          <p:spPr>
            <a:xfrm>
              <a:off x="3048000" y="3793584"/>
              <a:ext cx="7504386" cy="1200329"/>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(сокр. от англ.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Earnings</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before</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Interest</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Taxes</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Depreciation</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and</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a:t>
              </a:r>
              <a:r>
                <a:rPr kumimoji="0" lang="ru-RU" sz="18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sym typeface="Calibri"/>
                </a:rPr>
                <a:t>Amortization</a:t>
              </a:r>
              <a:r>
                <a:rPr kumimoji="0" lang="ru-RU" sz="1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a:t>
              </a:r>
              <a:r>
                <a:rPr kumimoji="0" lang="ru-RU"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 аналитический показатель, равный объёму прибыли до вычета расходов по уплате налогов, процентов, и начисленной амортизации.</a:t>
              </a:r>
            </a:p>
          </p:txBody>
        </p:sp>
      </p:grpSp>
    </p:spTree>
    <p:extLst>
      <p:ext uri="{BB962C8B-B14F-4D97-AF65-F5344CB8AC3E}">
        <p14:creationId xmlns:p14="http://schemas.microsoft.com/office/powerpoint/2010/main" val="91371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33</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0F517AD1-DC0E-49EE-A320-B6F9E1828378}"/>
              </a:ext>
            </a:extLst>
          </p:cNvPr>
          <p:cNvSpPr txBox="1"/>
          <p:nvPr/>
        </p:nvSpPr>
        <p:spPr>
          <a:xfrm>
            <a:off x="2629377" y="2888940"/>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Облигации</a:t>
            </a:r>
            <a:endParaRPr kumimoji="0"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4075581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 name="Текст 2"/>
          <p:cNvSpPr txBox="1">
            <a:spLocks/>
          </p:cNvSpPr>
          <p:nvPr/>
        </p:nvSpPr>
        <p:spPr>
          <a:xfrm>
            <a:off x="551384" y="2829125"/>
            <a:ext cx="11089232" cy="3528392"/>
          </a:xfrm>
          <a:prstGeom prst="rect">
            <a:avLst/>
          </a:prstGeom>
        </p:spPr>
        <p:txBody>
          <a:bodyPr vert="horz" lIns="91440" tIns="45720" rIns="91440" bIns="45720" rtlCol="0">
            <a:normAutofit/>
          </a:bodyPr>
          <a:lstStyle>
            <a:lvl1pPr marL="0" indent="0" algn="l" defTabSz="914400" rtl="0" eaLnBrk="1" latinLnBrk="0" hangingPunct="1">
              <a:lnSpc>
                <a:spcPct val="140000"/>
              </a:lnSpc>
              <a:spcBef>
                <a:spcPts val="0"/>
              </a:spcBef>
              <a:spcAft>
                <a:spcPts val="1200"/>
              </a:spcAft>
              <a:buFont typeface="Arial" pitchFamily="34" charset="0"/>
              <a:buNone/>
              <a:defRPr sz="1600" kern="1200" baseline="0">
                <a:solidFill>
                  <a:schemeClr val="tx1"/>
                </a:solidFill>
                <a:latin typeface="+mj-lt"/>
                <a:ea typeface="Verdana" pitchFamily="34" charset="0"/>
                <a:cs typeface="Verdana"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itchFamily="34" charset="0"/>
              <a:buNone/>
              <a:tabLst/>
              <a:defRPr/>
            </a:pPr>
            <a:r>
              <a:rPr kumimoji="0" lang="ru-RU" sz="16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Еврооблигация</a:t>
            </a: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 ценная бумага, выпущенная на внешнем (международном) рынке облигаций со следующими характеристиками: </a:t>
            </a:r>
            <a:r>
              <a:rPr kumimoji="0" lang="ru-RU" sz="1600" b="0" i="0" u="sng"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андеррайтерами</a:t>
            </a: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являются международные синдикаты, размещение проводится одновременно среди инвесторов нескольких стран (первичный листинг осуществлен на одной из международных торговых площадок), выпускаются вне юрисдикции какой-либо страны и могут не регистрироваться.</a:t>
            </a:r>
          </a:p>
          <a:p>
            <a:pPr marL="0" marR="0" lvl="0" indent="0" algn="l" defTabSz="914400" rtl="0" eaLnBrk="1" fontAlgn="auto" latinLnBrk="0" hangingPunct="1">
              <a:lnSpc>
                <a:spcPct val="110000"/>
              </a:lnSpc>
              <a:spcBef>
                <a:spcPts val="600"/>
              </a:spcBef>
              <a:spcAft>
                <a:spcPts val="600"/>
              </a:spcAft>
              <a:buClrTx/>
              <a:buSzTx/>
              <a:buFont typeface="Arial" pitchFamily="34" charset="0"/>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Наиболее правильным и простым будет определение еврооблигаций как долговых обязательств, размещаемых на международном долговом рынке среди, как правило, широкого круга инвесторов из разных стран. </a:t>
            </a:r>
          </a:p>
          <a:p>
            <a:pPr marL="0" marR="0" lvl="0" indent="0" algn="l" defTabSz="914400" rtl="0" eaLnBrk="1" fontAlgn="auto" latinLnBrk="0" hangingPunct="1">
              <a:lnSpc>
                <a:spcPct val="110000"/>
              </a:lnSpc>
              <a:spcBef>
                <a:spcPts val="600"/>
              </a:spcBef>
              <a:spcAft>
                <a:spcPts val="600"/>
              </a:spcAft>
              <a:buClrTx/>
              <a:buSzTx/>
              <a:buFont typeface="Arial" pitchFamily="34" charset="0"/>
              <a:buNone/>
              <a:tabLst/>
              <a:defRPr/>
            </a:pPr>
            <a:r>
              <a:rPr kumimoji="0" lang="ru-RU" sz="1600" b="1" i="0"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Андеррайтер</a:t>
            </a: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 компания, или другое юридическое лицо, которое осуществляет руководство процессом выпуска ценных бумаг и их распределения. Андеррайтер гарантирует эмитенту выручку от продажи ценных бумаг, и фактически приобретает ценные бумаги. Обычно в качестве андеррайтера выступает инвестиционный банк.</a:t>
            </a:r>
          </a:p>
          <a:p>
            <a:pPr marL="0" marR="0" lvl="0" indent="0" algn="l" defTabSz="914400" rtl="0" eaLnBrk="1" fontAlgn="auto" latinLnBrk="0" hangingPunct="1">
              <a:lnSpc>
                <a:spcPct val="110000"/>
              </a:lnSpc>
              <a:spcBef>
                <a:spcPts val="600"/>
              </a:spcBef>
              <a:spcAft>
                <a:spcPts val="600"/>
              </a:spcAft>
              <a:buClrTx/>
              <a:buSzTx/>
              <a:buFont typeface="Arial" pitchFamily="34" charset="0"/>
              <a:buNone/>
              <a:tabLst/>
              <a:defRPr/>
            </a:pPr>
            <a:endPar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10000"/>
              </a:lnSpc>
              <a:spcBef>
                <a:spcPts val="600"/>
              </a:spcBef>
              <a:spcAft>
                <a:spcPts val="600"/>
              </a:spcAft>
              <a:buClrTx/>
              <a:buSzTx/>
              <a:buFont typeface="Arial" pitchFamily="34" charset="0"/>
              <a:buNone/>
              <a:tabLst/>
              <a:defRPr/>
            </a:pPr>
            <a:endPar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BCD6E60D-BA8B-4380-8201-15A12C5FF388}"/>
              </a:ext>
            </a:extLst>
          </p:cNvPr>
          <p:cNvSpPr txBox="1"/>
          <p:nvPr/>
        </p:nvSpPr>
        <p:spPr>
          <a:xfrm>
            <a:off x="2629377" y="836712"/>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Облигация - это</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2" name="Прямоугольник: скругленные углы 1">
            <a:extLst>
              <a:ext uri="{FF2B5EF4-FFF2-40B4-BE49-F238E27FC236}">
                <a16:creationId xmlns:a16="http://schemas.microsoft.com/office/drawing/2014/main" id="{1970ED3E-429C-4392-A850-7E160460D1B6}"/>
              </a:ext>
            </a:extLst>
          </p:cNvPr>
          <p:cNvSpPr/>
          <p:nvPr/>
        </p:nvSpPr>
        <p:spPr>
          <a:xfrm>
            <a:off x="695400" y="1700808"/>
            <a:ext cx="10801200" cy="969649"/>
          </a:xfrm>
          <a:prstGeom prst="roundRect">
            <a:avLst/>
          </a:prstGeom>
          <a:solidFill>
            <a:srgbClr val="FF0000"/>
          </a:solidFill>
          <a:ln>
            <a:solidFill>
              <a:srgbClr val="C41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latin typeface="Arial" panose="020B0604020202020204" pitchFamily="34" charset="0"/>
                <a:cs typeface="Arial" panose="020B0604020202020204" pitchFamily="34" charset="0"/>
              </a:rPr>
              <a:t>Это эмиссионная ценная бумага, содержащая обязательство эмитента выплатить номинальную стоимость в определенную дату погашения.</a:t>
            </a:r>
          </a:p>
        </p:txBody>
      </p:sp>
    </p:spTree>
    <p:extLst>
      <p:ext uri="{BB962C8B-B14F-4D97-AF65-F5344CB8AC3E}">
        <p14:creationId xmlns:p14="http://schemas.microsoft.com/office/powerpoint/2010/main" val="2585343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839416" y="620688"/>
            <a:ext cx="10657184" cy="5540398"/>
          </a:xfrm>
          <a:prstGeom prst="rect">
            <a:avLst/>
          </a:prstGeom>
        </p:spPr>
      </p:pic>
    </p:spTree>
    <p:extLst>
      <p:ext uri="{BB962C8B-B14F-4D97-AF65-F5344CB8AC3E}">
        <p14:creationId xmlns:p14="http://schemas.microsoft.com/office/powerpoint/2010/main" val="115890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36</a:t>
            </a:fld>
            <a:endParaRPr lang="ru-RU"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C90C17DA-D057-4A93-9BB3-4358331C5BC8}"/>
              </a:ext>
            </a:extLst>
          </p:cNvPr>
          <p:cNvPicPr>
            <a:picLocks noChangeAspect="1"/>
          </p:cNvPicPr>
          <p:nvPr/>
        </p:nvPicPr>
        <p:blipFill>
          <a:blip r:embed="rId2"/>
          <a:stretch>
            <a:fillRect/>
          </a:stretch>
        </p:blipFill>
        <p:spPr>
          <a:xfrm>
            <a:off x="1631504" y="1174537"/>
            <a:ext cx="9176360" cy="4706963"/>
          </a:xfrm>
          <a:prstGeom prst="rect">
            <a:avLst/>
          </a:prstGeom>
        </p:spPr>
      </p:pic>
    </p:spTree>
    <p:extLst>
      <p:ext uri="{BB962C8B-B14F-4D97-AF65-F5344CB8AC3E}">
        <p14:creationId xmlns:p14="http://schemas.microsoft.com/office/powerpoint/2010/main" val="4039063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Текст 2"/>
          <p:cNvSpPr>
            <a:spLocks noGrp="1"/>
          </p:cNvSpPr>
          <p:nvPr>
            <p:ph type="body" sz="half" idx="2"/>
          </p:nvPr>
        </p:nvSpPr>
        <p:spPr>
          <a:xfrm>
            <a:off x="695400" y="1205252"/>
            <a:ext cx="10225136" cy="1951862"/>
          </a:xfrm>
          <a:ln>
            <a:solidFill>
              <a:schemeClr val="bg1"/>
            </a:solidFill>
          </a:ln>
        </p:spPr>
        <p:txBody>
          <a:bodyPr>
            <a:normAutofit/>
          </a:bodyPr>
          <a:lstStyle/>
          <a:p>
            <a:pPr marL="270000" lvl="1" algn="just"/>
            <a:r>
              <a:rPr lang="ru-RU" sz="1100" b="1" dirty="0">
                <a:solidFill>
                  <a:schemeClr val="tx1"/>
                </a:solidFill>
              </a:rPr>
              <a:t>Маркет-</a:t>
            </a:r>
            <a:r>
              <a:rPr lang="ru-RU" sz="1100" b="1" dirty="0" err="1">
                <a:solidFill>
                  <a:schemeClr val="tx1"/>
                </a:solidFill>
              </a:rPr>
              <a:t>мейкеры</a:t>
            </a:r>
            <a:endParaRPr lang="ru-RU" sz="1100" b="1" dirty="0">
              <a:solidFill>
                <a:schemeClr val="tx1"/>
              </a:solidFill>
            </a:endParaRPr>
          </a:p>
          <a:p>
            <a:pPr marL="270000" lvl="1" algn="just"/>
            <a:r>
              <a:rPr lang="ru-RU" sz="1100" dirty="0">
                <a:solidFill>
                  <a:schemeClr val="tx1"/>
                </a:solidFill>
              </a:rPr>
              <a:t>брокер/дилер, который берет на себя риск приобретения и хранения на своих счетах ценных бумаг определенного эмитента с целью организации их продаж. Как правило, они действуют по обе стороны — как продавцы, так и как покупатели.</a:t>
            </a:r>
          </a:p>
          <a:p>
            <a:pPr marL="270000" lvl="1" algn="just"/>
            <a:endParaRPr lang="ru-RU" sz="1100" dirty="0">
              <a:solidFill>
                <a:schemeClr val="tx1"/>
              </a:solidFill>
            </a:endParaRPr>
          </a:p>
          <a:p>
            <a:pPr marL="270000" lvl="1" algn="just"/>
            <a:r>
              <a:rPr lang="ru-RU" sz="1100" b="1" dirty="0">
                <a:solidFill>
                  <a:schemeClr val="tx1"/>
                </a:solidFill>
              </a:rPr>
              <a:t>Институциональные инвесторы (банки, УК, хедж-фонды, пенсионные фонды)</a:t>
            </a:r>
          </a:p>
          <a:p>
            <a:pPr marL="270000" lvl="1" algn="just"/>
            <a:endParaRPr lang="ru-RU" sz="1100" dirty="0">
              <a:solidFill>
                <a:schemeClr val="tx1"/>
              </a:solidFill>
            </a:endParaRPr>
          </a:p>
          <a:p>
            <a:pPr marL="270000" lvl="1" algn="just"/>
            <a:r>
              <a:rPr lang="ru-RU" sz="1100" b="1" dirty="0">
                <a:solidFill>
                  <a:schemeClr val="tx1"/>
                </a:solidFill>
              </a:rPr>
              <a:t>Корпоративные инвесторы (страховые компании и прочие юридические лица)</a:t>
            </a:r>
          </a:p>
          <a:p>
            <a:pPr marL="270000" lvl="1" algn="just"/>
            <a:endParaRPr lang="ru-RU" sz="1100" dirty="0">
              <a:solidFill>
                <a:schemeClr val="tx1"/>
              </a:solidFill>
            </a:endParaRPr>
          </a:p>
          <a:p>
            <a:pPr marL="270000" lvl="1" algn="just"/>
            <a:r>
              <a:rPr lang="ru-RU" sz="1100" b="1" dirty="0">
                <a:solidFill>
                  <a:schemeClr val="tx1"/>
                </a:solidFill>
              </a:rPr>
              <a:t>Физические лица</a:t>
            </a:r>
            <a:endParaRPr lang="ru-RU" sz="1100" dirty="0">
              <a:solidFill>
                <a:schemeClr val="tx1"/>
              </a:solidFill>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ru-RU" sz="1200" b="0" i="0" u="none" strike="noStrike" kern="1200" cap="none" spc="0" normalizeH="0" baseline="0" noProof="0" dirty="0">
              <a:ln>
                <a:noFill/>
              </a:ln>
              <a:solidFill>
                <a:prstClr val="white"/>
              </a:solidFill>
              <a:effectLst/>
              <a:uLnTx/>
              <a:uFillTx/>
              <a:latin typeface="Tahoma"/>
              <a:ea typeface="+mn-ea"/>
              <a:cs typeface="+mn-cs"/>
            </a:endParaRPr>
          </a:p>
        </p:txBody>
      </p:sp>
      <p:sp>
        <p:nvSpPr>
          <p:cNvPr id="4" name="Заголовок 3"/>
          <p:cNvSpPr>
            <a:spLocks noGrp="1"/>
          </p:cNvSpPr>
          <p:nvPr>
            <p:ph type="title"/>
          </p:nvPr>
        </p:nvSpPr>
        <p:spPr>
          <a:xfrm>
            <a:off x="1476100" y="438105"/>
            <a:ext cx="9239799" cy="746863"/>
          </a:xfrm>
        </p:spPr>
        <p:txBody>
          <a:bodyPr>
            <a:normAutofit/>
          </a:bodyPr>
          <a:lstStyle/>
          <a:p>
            <a:pPr algn="ctr"/>
            <a:r>
              <a:rPr lang="ru-RU" sz="3600" dirty="0">
                <a:latin typeface="GothamPro-Medium"/>
              </a:rPr>
              <a:t>Кто покупает/продает облигации?</a:t>
            </a:r>
            <a:endParaRPr lang="ru-RU" sz="3200" dirty="0">
              <a:latin typeface="GothamPro-Medium"/>
            </a:endParaRPr>
          </a:p>
        </p:txBody>
      </p:sp>
      <p:grpSp>
        <p:nvGrpSpPr>
          <p:cNvPr id="6" name="Группа 5"/>
          <p:cNvGrpSpPr/>
          <p:nvPr/>
        </p:nvGrpSpPr>
        <p:grpSpPr>
          <a:xfrm>
            <a:off x="428701" y="1195841"/>
            <a:ext cx="298450" cy="276226"/>
            <a:chOff x="3724276" y="2600326"/>
            <a:chExt cx="298450" cy="276226"/>
          </a:xfrm>
        </p:grpSpPr>
        <p:sp>
          <p:nvSpPr>
            <p:cNvPr id="7" name="Freeform 150"/>
            <p:cNvSpPr>
              <a:spLocks/>
            </p:cNvSpPr>
            <p:nvPr/>
          </p:nvSpPr>
          <p:spPr bwMode="auto">
            <a:xfrm>
              <a:off x="3779838" y="2703514"/>
              <a:ext cx="193675" cy="173038"/>
            </a:xfrm>
            <a:custGeom>
              <a:avLst/>
              <a:gdLst>
                <a:gd name="T0" fmla="*/ 25 w 90"/>
                <a:gd name="T1" fmla="*/ 0 h 80"/>
                <a:gd name="T2" fmla="*/ 86 w 90"/>
                <a:gd name="T3" fmla="*/ 61 h 80"/>
                <a:gd name="T4" fmla="*/ 86 w 90"/>
                <a:gd name="T5" fmla="*/ 76 h 80"/>
                <a:gd name="T6" fmla="*/ 71 w 90"/>
                <a:gd name="T7" fmla="*/ 76 h 80"/>
                <a:gd name="T8" fmla="*/ 0 w 90"/>
                <a:gd name="T9" fmla="*/ 5 h 80"/>
              </a:gdLst>
              <a:ahLst/>
              <a:cxnLst>
                <a:cxn ang="0">
                  <a:pos x="T0" y="T1"/>
                </a:cxn>
                <a:cxn ang="0">
                  <a:pos x="T2" y="T3"/>
                </a:cxn>
                <a:cxn ang="0">
                  <a:pos x="T4" y="T5"/>
                </a:cxn>
                <a:cxn ang="0">
                  <a:pos x="T6" y="T7"/>
                </a:cxn>
                <a:cxn ang="0">
                  <a:pos x="T8" y="T9"/>
                </a:cxn>
              </a:cxnLst>
              <a:rect l="0" t="0" r="r" b="b"/>
              <a:pathLst>
                <a:path w="90" h="80">
                  <a:moveTo>
                    <a:pt x="25" y="0"/>
                  </a:moveTo>
                  <a:cubicBezTo>
                    <a:pt x="86" y="61"/>
                    <a:pt x="86" y="61"/>
                    <a:pt x="86" y="61"/>
                  </a:cubicBezTo>
                  <a:cubicBezTo>
                    <a:pt x="90" y="65"/>
                    <a:pt x="90" y="72"/>
                    <a:pt x="86" y="76"/>
                  </a:cubicBezTo>
                  <a:cubicBezTo>
                    <a:pt x="82" y="80"/>
                    <a:pt x="75" y="80"/>
                    <a:pt x="71" y="76"/>
                  </a:cubicBezTo>
                  <a:cubicBezTo>
                    <a:pt x="0" y="5"/>
                    <a:pt x="0" y="5"/>
                    <a:pt x="0" y="5"/>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8" name="Freeform 151"/>
            <p:cNvSpPr>
              <a:spLocks/>
            </p:cNvSpPr>
            <p:nvPr/>
          </p:nvSpPr>
          <p:spPr bwMode="auto">
            <a:xfrm>
              <a:off x="3779838" y="2703514"/>
              <a:ext cx="193675" cy="173038"/>
            </a:xfrm>
            <a:custGeom>
              <a:avLst/>
              <a:gdLst>
                <a:gd name="T0" fmla="*/ 25 w 90"/>
                <a:gd name="T1" fmla="*/ 0 h 80"/>
                <a:gd name="T2" fmla="*/ 86 w 90"/>
                <a:gd name="T3" fmla="*/ 61 h 80"/>
                <a:gd name="T4" fmla="*/ 86 w 90"/>
                <a:gd name="T5" fmla="*/ 76 h 80"/>
                <a:gd name="T6" fmla="*/ 71 w 90"/>
                <a:gd name="T7" fmla="*/ 76 h 80"/>
                <a:gd name="T8" fmla="*/ 0 w 90"/>
                <a:gd name="T9" fmla="*/ 5 h 80"/>
              </a:gdLst>
              <a:ahLst/>
              <a:cxnLst>
                <a:cxn ang="0">
                  <a:pos x="T0" y="T1"/>
                </a:cxn>
                <a:cxn ang="0">
                  <a:pos x="T2" y="T3"/>
                </a:cxn>
                <a:cxn ang="0">
                  <a:pos x="T4" y="T5"/>
                </a:cxn>
                <a:cxn ang="0">
                  <a:pos x="T6" y="T7"/>
                </a:cxn>
                <a:cxn ang="0">
                  <a:pos x="T8" y="T9"/>
                </a:cxn>
              </a:cxnLst>
              <a:rect l="0" t="0" r="r" b="b"/>
              <a:pathLst>
                <a:path w="90" h="80">
                  <a:moveTo>
                    <a:pt x="25" y="0"/>
                  </a:moveTo>
                  <a:cubicBezTo>
                    <a:pt x="86" y="61"/>
                    <a:pt x="86" y="61"/>
                    <a:pt x="86" y="61"/>
                  </a:cubicBezTo>
                  <a:cubicBezTo>
                    <a:pt x="90" y="65"/>
                    <a:pt x="90" y="72"/>
                    <a:pt x="86" y="76"/>
                  </a:cubicBezTo>
                  <a:cubicBezTo>
                    <a:pt x="82" y="80"/>
                    <a:pt x="75" y="80"/>
                    <a:pt x="71" y="76"/>
                  </a:cubicBezTo>
                  <a:cubicBezTo>
                    <a:pt x="0" y="5"/>
                    <a:pt x="0" y="5"/>
                    <a:pt x="0" y="5"/>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9" name="Freeform 152"/>
            <p:cNvSpPr>
              <a:spLocks/>
            </p:cNvSpPr>
            <p:nvPr/>
          </p:nvSpPr>
          <p:spPr bwMode="auto">
            <a:xfrm>
              <a:off x="3724276" y="2600326"/>
              <a:ext cx="128588" cy="163513"/>
            </a:xfrm>
            <a:custGeom>
              <a:avLst/>
              <a:gdLst>
                <a:gd name="T0" fmla="*/ 58 w 81"/>
                <a:gd name="T1" fmla="*/ 0 h 103"/>
                <a:gd name="T2" fmla="*/ 1 w 81"/>
                <a:gd name="T3" fmla="*/ 57 h 103"/>
                <a:gd name="T4" fmla="*/ 0 w 81"/>
                <a:gd name="T5" fmla="*/ 103 h 103"/>
                <a:gd name="T6" fmla="*/ 81 w 81"/>
                <a:gd name="T7" fmla="*/ 23 h 103"/>
                <a:gd name="T8" fmla="*/ 70 w 81"/>
                <a:gd name="T9" fmla="*/ 12 h 103"/>
              </a:gdLst>
              <a:ahLst/>
              <a:cxnLst>
                <a:cxn ang="0">
                  <a:pos x="T0" y="T1"/>
                </a:cxn>
                <a:cxn ang="0">
                  <a:pos x="T2" y="T3"/>
                </a:cxn>
                <a:cxn ang="0">
                  <a:pos x="T4" y="T5"/>
                </a:cxn>
                <a:cxn ang="0">
                  <a:pos x="T6" y="T7"/>
                </a:cxn>
                <a:cxn ang="0">
                  <a:pos x="T8" y="T9"/>
                </a:cxn>
              </a:cxnLst>
              <a:rect l="0" t="0" r="r" b="b"/>
              <a:pathLst>
                <a:path w="81" h="103">
                  <a:moveTo>
                    <a:pt x="58" y="0"/>
                  </a:moveTo>
                  <a:lnTo>
                    <a:pt x="1" y="57"/>
                  </a:lnTo>
                  <a:lnTo>
                    <a:pt x="0" y="103"/>
                  </a:lnTo>
                  <a:lnTo>
                    <a:pt x="81" y="23"/>
                  </a:lnTo>
                  <a:lnTo>
                    <a:pt x="70" y="12"/>
                  </a:ln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0" name="Line 153"/>
            <p:cNvSpPr>
              <a:spLocks noChangeShapeType="1"/>
            </p:cNvSpPr>
            <p:nvPr/>
          </p:nvSpPr>
          <p:spPr bwMode="auto">
            <a:xfrm>
              <a:off x="3944938" y="2735264"/>
              <a:ext cx="0"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1" name="Freeform 154"/>
            <p:cNvSpPr>
              <a:spLocks/>
            </p:cNvSpPr>
            <p:nvPr/>
          </p:nvSpPr>
          <p:spPr bwMode="auto">
            <a:xfrm>
              <a:off x="3773488" y="2835276"/>
              <a:ext cx="41275" cy="41275"/>
            </a:xfrm>
            <a:custGeom>
              <a:avLst/>
              <a:gdLst>
                <a:gd name="T0" fmla="*/ 4 w 19"/>
                <a:gd name="T1" fmla="*/ 0 h 19"/>
                <a:gd name="T2" fmla="*/ 4 w 19"/>
                <a:gd name="T3" fmla="*/ 15 h 19"/>
                <a:gd name="T4" fmla="*/ 19 w 19"/>
                <a:gd name="T5" fmla="*/ 15 h 19"/>
              </a:gdLst>
              <a:ahLst/>
              <a:cxnLst>
                <a:cxn ang="0">
                  <a:pos x="T0" y="T1"/>
                </a:cxn>
                <a:cxn ang="0">
                  <a:pos x="T2" y="T3"/>
                </a:cxn>
                <a:cxn ang="0">
                  <a:pos x="T4" y="T5"/>
                </a:cxn>
              </a:cxnLst>
              <a:rect l="0" t="0" r="r" b="b"/>
              <a:pathLst>
                <a:path w="19" h="19">
                  <a:moveTo>
                    <a:pt x="4" y="0"/>
                  </a:moveTo>
                  <a:cubicBezTo>
                    <a:pt x="0" y="4"/>
                    <a:pt x="0" y="11"/>
                    <a:pt x="4" y="15"/>
                  </a:cubicBezTo>
                  <a:cubicBezTo>
                    <a:pt x="8" y="19"/>
                    <a:pt x="15" y="19"/>
                    <a:pt x="19" y="15"/>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2" name="Line 155"/>
            <p:cNvSpPr>
              <a:spLocks noChangeShapeType="1"/>
            </p:cNvSpPr>
            <p:nvPr/>
          </p:nvSpPr>
          <p:spPr bwMode="auto">
            <a:xfrm>
              <a:off x="3935413" y="2679701"/>
              <a:ext cx="0"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3" name="Line 156"/>
            <p:cNvSpPr>
              <a:spLocks noChangeShapeType="1"/>
            </p:cNvSpPr>
            <p:nvPr/>
          </p:nvSpPr>
          <p:spPr bwMode="auto">
            <a:xfrm flipV="1">
              <a:off x="3906838" y="2735264"/>
              <a:ext cx="38100" cy="41275"/>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4" name="Freeform 157"/>
            <p:cNvSpPr>
              <a:spLocks/>
            </p:cNvSpPr>
            <p:nvPr/>
          </p:nvSpPr>
          <p:spPr bwMode="auto">
            <a:xfrm>
              <a:off x="3773488" y="2776539"/>
              <a:ext cx="101600" cy="100013"/>
            </a:xfrm>
            <a:custGeom>
              <a:avLst/>
              <a:gdLst>
                <a:gd name="T0" fmla="*/ 31 w 47"/>
                <a:gd name="T1" fmla="*/ 0 h 46"/>
                <a:gd name="T2" fmla="*/ 4 w 47"/>
                <a:gd name="T3" fmla="*/ 27 h 46"/>
                <a:gd name="T4" fmla="*/ 4 w 47"/>
                <a:gd name="T5" fmla="*/ 42 h 46"/>
                <a:gd name="T6" fmla="*/ 19 w 47"/>
                <a:gd name="T7" fmla="*/ 42 h 46"/>
                <a:gd name="T8" fmla="*/ 47 w 47"/>
                <a:gd name="T9" fmla="*/ 14 h 46"/>
              </a:gdLst>
              <a:ahLst/>
              <a:cxnLst>
                <a:cxn ang="0">
                  <a:pos x="T0" y="T1"/>
                </a:cxn>
                <a:cxn ang="0">
                  <a:pos x="T2" y="T3"/>
                </a:cxn>
                <a:cxn ang="0">
                  <a:pos x="T4" y="T5"/>
                </a:cxn>
                <a:cxn ang="0">
                  <a:pos x="T6" y="T7"/>
                </a:cxn>
                <a:cxn ang="0">
                  <a:pos x="T8" y="T9"/>
                </a:cxn>
              </a:cxnLst>
              <a:rect l="0" t="0" r="r" b="b"/>
              <a:pathLst>
                <a:path w="47" h="46">
                  <a:moveTo>
                    <a:pt x="31" y="0"/>
                  </a:moveTo>
                  <a:cubicBezTo>
                    <a:pt x="4" y="27"/>
                    <a:pt x="4" y="27"/>
                    <a:pt x="4" y="27"/>
                  </a:cubicBezTo>
                  <a:cubicBezTo>
                    <a:pt x="0" y="31"/>
                    <a:pt x="0" y="38"/>
                    <a:pt x="4" y="42"/>
                  </a:cubicBezTo>
                  <a:cubicBezTo>
                    <a:pt x="8" y="46"/>
                    <a:pt x="15" y="46"/>
                    <a:pt x="19" y="42"/>
                  </a:cubicBezTo>
                  <a:cubicBezTo>
                    <a:pt x="47" y="14"/>
                    <a:pt x="47" y="14"/>
                    <a:pt x="47" y="14"/>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5" name="Line 158"/>
            <p:cNvSpPr>
              <a:spLocks noChangeShapeType="1"/>
            </p:cNvSpPr>
            <p:nvPr/>
          </p:nvSpPr>
          <p:spPr bwMode="auto">
            <a:xfrm flipH="1">
              <a:off x="3876676" y="2679701"/>
              <a:ext cx="58738" cy="58738"/>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6" name="Freeform 159"/>
            <p:cNvSpPr>
              <a:spLocks/>
            </p:cNvSpPr>
            <p:nvPr/>
          </p:nvSpPr>
          <p:spPr bwMode="auto">
            <a:xfrm>
              <a:off x="3894138" y="2600326"/>
              <a:ext cx="128588" cy="163513"/>
            </a:xfrm>
            <a:custGeom>
              <a:avLst/>
              <a:gdLst>
                <a:gd name="T0" fmla="*/ 80 w 81"/>
                <a:gd name="T1" fmla="*/ 57 h 103"/>
                <a:gd name="T2" fmla="*/ 81 w 81"/>
                <a:gd name="T3" fmla="*/ 103 h 103"/>
                <a:gd name="T4" fmla="*/ 0 w 81"/>
                <a:gd name="T5" fmla="*/ 23 h 103"/>
                <a:gd name="T6" fmla="*/ 23 w 81"/>
                <a:gd name="T7" fmla="*/ 0 h 103"/>
                <a:gd name="T8" fmla="*/ 65 w 81"/>
                <a:gd name="T9" fmla="*/ 42 h 103"/>
              </a:gdLst>
              <a:ahLst/>
              <a:cxnLst>
                <a:cxn ang="0">
                  <a:pos x="T0" y="T1"/>
                </a:cxn>
                <a:cxn ang="0">
                  <a:pos x="T2" y="T3"/>
                </a:cxn>
                <a:cxn ang="0">
                  <a:pos x="T4" y="T5"/>
                </a:cxn>
                <a:cxn ang="0">
                  <a:pos x="T6" y="T7"/>
                </a:cxn>
                <a:cxn ang="0">
                  <a:pos x="T8" y="T9"/>
                </a:cxn>
              </a:cxnLst>
              <a:rect l="0" t="0" r="r" b="b"/>
              <a:pathLst>
                <a:path w="81" h="103">
                  <a:moveTo>
                    <a:pt x="80" y="57"/>
                  </a:moveTo>
                  <a:lnTo>
                    <a:pt x="81" y="103"/>
                  </a:lnTo>
                  <a:lnTo>
                    <a:pt x="0" y="23"/>
                  </a:lnTo>
                  <a:lnTo>
                    <a:pt x="23" y="0"/>
                  </a:lnTo>
                  <a:lnTo>
                    <a:pt x="65" y="42"/>
                  </a:ln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grpSp>
      <p:grpSp>
        <p:nvGrpSpPr>
          <p:cNvPr id="17" name="Группа 16"/>
          <p:cNvGrpSpPr/>
          <p:nvPr/>
        </p:nvGrpSpPr>
        <p:grpSpPr>
          <a:xfrm>
            <a:off x="475157" y="1925163"/>
            <a:ext cx="280988" cy="279400"/>
            <a:chOff x="7358063" y="1863726"/>
            <a:chExt cx="280988" cy="279400"/>
          </a:xfrm>
        </p:grpSpPr>
        <p:sp>
          <p:nvSpPr>
            <p:cNvPr id="18" name="Freeform 43"/>
            <p:cNvSpPr>
              <a:spLocks/>
            </p:cNvSpPr>
            <p:nvPr/>
          </p:nvSpPr>
          <p:spPr bwMode="auto">
            <a:xfrm>
              <a:off x="7358063" y="1863726"/>
              <a:ext cx="280988" cy="279400"/>
            </a:xfrm>
            <a:custGeom>
              <a:avLst/>
              <a:gdLst>
                <a:gd name="T0" fmla="*/ 118 w 130"/>
                <a:gd name="T1" fmla="*/ 26 h 129"/>
                <a:gd name="T2" fmla="*/ 130 w 130"/>
                <a:gd name="T3" fmla="*/ 65 h 129"/>
                <a:gd name="T4" fmla="*/ 65 w 130"/>
                <a:gd name="T5" fmla="*/ 129 h 129"/>
                <a:gd name="T6" fmla="*/ 0 w 130"/>
                <a:gd name="T7" fmla="*/ 65 h 129"/>
                <a:gd name="T8" fmla="*/ 65 w 130"/>
                <a:gd name="T9" fmla="*/ 0 h 129"/>
                <a:gd name="T10" fmla="*/ 101 w 130"/>
                <a:gd name="T11" fmla="*/ 11 h 129"/>
                <a:gd name="T12" fmla="*/ 103 w 130"/>
                <a:gd name="T13" fmla="*/ 12 h 129"/>
                <a:gd name="T14" fmla="*/ 41 w 130"/>
                <a:gd name="T15" fmla="*/ 10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9">
                  <a:moveTo>
                    <a:pt x="118" y="26"/>
                  </a:moveTo>
                  <a:cubicBezTo>
                    <a:pt x="126" y="37"/>
                    <a:pt x="130" y="50"/>
                    <a:pt x="130" y="65"/>
                  </a:cubicBezTo>
                  <a:cubicBezTo>
                    <a:pt x="130" y="100"/>
                    <a:pt x="101" y="129"/>
                    <a:pt x="65" y="129"/>
                  </a:cubicBezTo>
                  <a:cubicBezTo>
                    <a:pt x="30" y="129"/>
                    <a:pt x="0" y="100"/>
                    <a:pt x="0" y="65"/>
                  </a:cubicBezTo>
                  <a:cubicBezTo>
                    <a:pt x="0" y="29"/>
                    <a:pt x="30" y="0"/>
                    <a:pt x="65" y="0"/>
                  </a:cubicBezTo>
                  <a:cubicBezTo>
                    <a:pt x="79" y="0"/>
                    <a:pt x="91" y="4"/>
                    <a:pt x="101" y="11"/>
                  </a:cubicBezTo>
                  <a:cubicBezTo>
                    <a:pt x="102" y="11"/>
                    <a:pt x="103" y="11"/>
                    <a:pt x="103" y="12"/>
                  </a:cubicBezTo>
                  <a:cubicBezTo>
                    <a:pt x="41" y="102"/>
                    <a:pt x="41" y="102"/>
                    <a:pt x="41" y="102"/>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19" name="Oval 44"/>
            <p:cNvSpPr>
              <a:spLocks noChangeArrowheads="1"/>
            </p:cNvSpPr>
            <p:nvPr/>
          </p:nvSpPr>
          <p:spPr bwMode="auto">
            <a:xfrm>
              <a:off x="7427913" y="1935163"/>
              <a:ext cx="44450" cy="42863"/>
            </a:xfrm>
            <a:prstGeom prst="ellipse">
              <a:avLst/>
            </a:pr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0" name="Oval 45"/>
            <p:cNvSpPr>
              <a:spLocks noChangeArrowheads="1"/>
            </p:cNvSpPr>
            <p:nvPr/>
          </p:nvSpPr>
          <p:spPr bwMode="auto">
            <a:xfrm>
              <a:off x="7531101" y="2020888"/>
              <a:ext cx="44450" cy="46038"/>
            </a:xfrm>
            <a:prstGeom prst="ellipse">
              <a:avLst/>
            </a:pr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grpSp>
      <p:grpSp>
        <p:nvGrpSpPr>
          <p:cNvPr id="21" name="Группа 20"/>
          <p:cNvGrpSpPr/>
          <p:nvPr/>
        </p:nvGrpSpPr>
        <p:grpSpPr>
          <a:xfrm>
            <a:off x="454587" y="2354860"/>
            <a:ext cx="288925" cy="269876"/>
            <a:chOff x="3716337" y="4059238"/>
            <a:chExt cx="288925" cy="269876"/>
          </a:xfrm>
        </p:grpSpPr>
        <p:sp>
          <p:nvSpPr>
            <p:cNvPr id="22" name="Freeform 45"/>
            <p:cNvSpPr>
              <a:spLocks/>
            </p:cNvSpPr>
            <p:nvPr/>
          </p:nvSpPr>
          <p:spPr bwMode="auto">
            <a:xfrm>
              <a:off x="3835400" y="4059238"/>
              <a:ext cx="169862" cy="269875"/>
            </a:xfrm>
            <a:custGeom>
              <a:avLst/>
              <a:gdLst>
                <a:gd name="T0" fmla="*/ 0 w 107"/>
                <a:gd name="T1" fmla="*/ 170 h 170"/>
                <a:gd name="T2" fmla="*/ 107 w 107"/>
                <a:gd name="T3" fmla="*/ 170 h 170"/>
                <a:gd name="T4" fmla="*/ 107 w 107"/>
                <a:gd name="T5" fmla="*/ 0 h 170"/>
                <a:gd name="T6" fmla="*/ 24 w 107"/>
                <a:gd name="T7" fmla="*/ 0 h 170"/>
                <a:gd name="T8" fmla="*/ 24 w 107"/>
                <a:gd name="T9" fmla="*/ 69 h 170"/>
              </a:gdLst>
              <a:ahLst/>
              <a:cxnLst>
                <a:cxn ang="0">
                  <a:pos x="T0" y="T1"/>
                </a:cxn>
                <a:cxn ang="0">
                  <a:pos x="T2" y="T3"/>
                </a:cxn>
                <a:cxn ang="0">
                  <a:pos x="T4" y="T5"/>
                </a:cxn>
                <a:cxn ang="0">
                  <a:pos x="T6" y="T7"/>
                </a:cxn>
                <a:cxn ang="0">
                  <a:pos x="T8" y="T9"/>
                </a:cxn>
              </a:cxnLst>
              <a:rect l="0" t="0" r="r" b="b"/>
              <a:pathLst>
                <a:path w="107" h="170">
                  <a:moveTo>
                    <a:pt x="0" y="170"/>
                  </a:moveTo>
                  <a:lnTo>
                    <a:pt x="107" y="170"/>
                  </a:lnTo>
                  <a:lnTo>
                    <a:pt x="107" y="0"/>
                  </a:lnTo>
                  <a:lnTo>
                    <a:pt x="24" y="0"/>
                  </a:lnTo>
                  <a:lnTo>
                    <a:pt x="24" y="69"/>
                  </a:ln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3" name="Line 47"/>
            <p:cNvSpPr>
              <a:spLocks noChangeShapeType="1"/>
            </p:cNvSpPr>
            <p:nvPr/>
          </p:nvSpPr>
          <p:spPr bwMode="auto">
            <a:xfrm>
              <a:off x="3929062" y="4235451"/>
              <a:ext cx="33337"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4" name="Line 48"/>
            <p:cNvSpPr>
              <a:spLocks noChangeShapeType="1"/>
            </p:cNvSpPr>
            <p:nvPr/>
          </p:nvSpPr>
          <p:spPr bwMode="auto">
            <a:xfrm>
              <a:off x="3916362" y="4278313"/>
              <a:ext cx="46037"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5" name="Line 49"/>
            <p:cNvSpPr>
              <a:spLocks noChangeShapeType="1"/>
            </p:cNvSpPr>
            <p:nvPr/>
          </p:nvSpPr>
          <p:spPr bwMode="auto">
            <a:xfrm>
              <a:off x="3916362" y="4146551"/>
              <a:ext cx="46037"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6" name="Line 50"/>
            <p:cNvSpPr>
              <a:spLocks noChangeShapeType="1"/>
            </p:cNvSpPr>
            <p:nvPr/>
          </p:nvSpPr>
          <p:spPr bwMode="auto">
            <a:xfrm>
              <a:off x="3916362" y="4102101"/>
              <a:ext cx="46037"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7" name="Line 51"/>
            <p:cNvSpPr>
              <a:spLocks noChangeShapeType="1"/>
            </p:cNvSpPr>
            <p:nvPr/>
          </p:nvSpPr>
          <p:spPr bwMode="auto">
            <a:xfrm>
              <a:off x="3916362" y="4191001"/>
              <a:ext cx="46037" cy="0"/>
            </a:xfrm>
            <a:prstGeom prst="line">
              <a:avLst/>
            </a:prstGeom>
            <a:noFill/>
            <a:ln w="158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28" name="Freeform 53"/>
            <p:cNvSpPr>
              <a:spLocks/>
            </p:cNvSpPr>
            <p:nvPr/>
          </p:nvSpPr>
          <p:spPr bwMode="auto">
            <a:xfrm>
              <a:off x="3716337" y="4146551"/>
              <a:ext cx="180975" cy="182563"/>
            </a:xfrm>
            <a:custGeom>
              <a:avLst/>
              <a:gdLst>
                <a:gd name="T0" fmla="*/ 99 w 114"/>
                <a:gd name="T1" fmla="*/ 115 h 115"/>
                <a:gd name="T2" fmla="*/ 99 w 114"/>
                <a:gd name="T3" fmla="*/ 56 h 115"/>
                <a:gd name="T4" fmla="*/ 114 w 114"/>
                <a:gd name="T5" fmla="*/ 56 h 115"/>
                <a:gd name="T6" fmla="*/ 56 w 114"/>
                <a:gd name="T7" fmla="*/ 0 h 115"/>
                <a:gd name="T8" fmla="*/ 0 w 114"/>
                <a:gd name="T9" fmla="*/ 56 h 115"/>
                <a:gd name="T10" fmla="*/ 15 w 114"/>
                <a:gd name="T11" fmla="*/ 56 h 115"/>
                <a:gd name="T12" fmla="*/ 15 w 114"/>
                <a:gd name="T13" fmla="*/ 67 h 115"/>
                <a:gd name="T14" fmla="*/ 15 w 114"/>
                <a:gd name="T15" fmla="*/ 115 h 115"/>
                <a:gd name="T16" fmla="*/ 46 w 114"/>
                <a:gd name="T17" fmla="*/ 115 h 115"/>
                <a:gd name="T18" fmla="*/ 46 w 114"/>
                <a:gd name="T19" fmla="*/ 83 h 115"/>
                <a:gd name="T20" fmla="*/ 68 w 114"/>
                <a:gd name="T21"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15">
                  <a:moveTo>
                    <a:pt x="99" y="115"/>
                  </a:moveTo>
                  <a:lnTo>
                    <a:pt x="99" y="56"/>
                  </a:lnTo>
                  <a:lnTo>
                    <a:pt x="114" y="56"/>
                  </a:lnTo>
                  <a:lnTo>
                    <a:pt x="56" y="0"/>
                  </a:lnTo>
                  <a:lnTo>
                    <a:pt x="0" y="56"/>
                  </a:lnTo>
                  <a:lnTo>
                    <a:pt x="15" y="56"/>
                  </a:lnTo>
                  <a:lnTo>
                    <a:pt x="15" y="67"/>
                  </a:lnTo>
                  <a:lnTo>
                    <a:pt x="15" y="115"/>
                  </a:lnTo>
                  <a:lnTo>
                    <a:pt x="46" y="115"/>
                  </a:lnTo>
                  <a:lnTo>
                    <a:pt x="46" y="83"/>
                  </a:lnTo>
                  <a:lnTo>
                    <a:pt x="68" y="83"/>
                  </a:ln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grpSp>
      <p:grpSp>
        <p:nvGrpSpPr>
          <p:cNvPr id="29" name="Группа 28"/>
          <p:cNvGrpSpPr/>
          <p:nvPr/>
        </p:nvGrpSpPr>
        <p:grpSpPr>
          <a:xfrm>
            <a:off x="436638" y="2768817"/>
            <a:ext cx="387350" cy="211138"/>
            <a:chOff x="4400550" y="2647951"/>
            <a:chExt cx="387350" cy="211138"/>
          </a:xfrm>
        </p:grpSpPr>
        <p:sp>
          <p:nvSpPr>
            <p:cNvPr id="30" name="Freeform 80"/>
            <p:cNvSpPr>
              <a:spLocks/>
            </p:cNvSpPr>
            <p:nvPr/>
          </p:nvSpPr>
          <p:spPr bwMode="auto">
            <a:xfrm>
              <a:off x="4502150" y="2647951"/>
              <a:ext cx="120650" cy="211138"/>
            </a:xfrm>
            <a:custGeom>
              <a:avLst/>
              <a:gdLst>
                <a:gd name="T0" fmla="*/ 0 w 56"/>
                <a:gd name="T1" fmla="*/ 98 h 98"/>
                <a:gd name="T2" fmla="*/ 0 w 56"/>
                <a:gd name="T3" fmla="*/ 98 h 98"/>
                <a:gd name="T4" fmla="*/ 28 w 56"/>
                <a:gd name="T5" fmla="*/ 55 h 98"/>
                <a:gd name="T6" fmla="*/ 29 w 56"/>
                <a:gd name="T7" fmla="*/ 54 h 98"/>
                <a:gd name="T8" fmla="*/ 15 w 56"/>
                <a:gd name="T9" fmla="*/ 29 h 98"/>
                <a:gd name="T10" fmla="*/ 43 w 56"/>
                <a:gd name="T11" fmla="*/ 0 h 98"/>
                <a:gd name="T12" fmla="*/ 56 w 56"/>
                <a:gd name="T13" fmla="*/ 3 h 98"/>
                <a:gd name="T14" fmla="*/ 56 w 56"/>
                <a:gd name="T15" fmla="*/ 4 h 98"/>
                <a:gd name="T16" fmla="*/ 24 w 56"/>
                <a:gd name="T17"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98">
                  <a:moveTo>
                    <a:pt x="0" y="98"/>
                  </a:moveTo>
                  <a:cubicBezTo>
                    <a:pt x="0" y="98"/>
                    <a:pt x="0" y="98"/>
                    <a:pt x="0" y="98"/>
                  </a:cubicBezTo>
                  <a:cubicBezTo>
                    <a:pt x="0" y="78"/>
                    <a:pt x="12" y="61"/>
                    <a:pt x="28" y="55"/>
                  </a:cubicBezTo>
                  <a:cubicBezTo>
                    <a:pt x="29" y="54"/>
                    <a:pt x="29" y="54"/>
                    <a:pt x="29" y="54"/>
                  </a:cubicBezTo>
                  <a:cubicBezTo>
                    <a:pt x="20" y="49"/>
                    <a:pt x="15" y="40"/>
                    <a:pt x="15" y="29"/>
                  </a:cubicBezTo>
                  <a:cubicBezTo>
                    <a:pt x="15" y="13"/>
                    <a:pt x="27" y="0"/>
                    <a:pt x="43" y="0"/>
                  </a:cubicBezTo>
                  <a:cubicBezTo>
                    <a:pt x="48" y="0"/>
                    <a:pt x="52" y="2"/>
                    <a:pt x="56" y="3"/>
                  </a:cubicBezTo>
                  <a:cubicBezTo>
                    <a:pt x="56" y="4"/>
                    <a:pt x="56" y="4"/>
                    <a:pt x="56" y="4"/>
                  </a:cubicBezTo>
                  <a:cubicBezTo>
                    <a:pt x="56" y="4"/>
                    <a:pt x="55" y="26"/>
                    <a:pt x="24" y="26"/>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31" name="Freeform 81"/>
            <p:cNvSpPr>
              <a:spLocks/>
            </p:cNvSpPr>
            <p:nvPr/>
          </p:nvSpPr>
          <p:spPr bwMode="auto">
            <a:xfrm>
              <a:off x="4625975" y="2679701"/>
              <a:ext cx="65087" cy="179388"/>
            </a:xfrm>
            <a:custGeom>
              <a:avLst/>
              <a:gdLst>
                <a:gd name="T0" fmla="*/ 30 w 30"/>
                <a:gd name="T1" fmla="*/ 83 h 83"/>
                <a:gd name="T2" fmla="*/ 30 w 30"/>
                <a:gd name="T3" fmla="*/ 83 h 83"/>
                <a:gd name="T4" fmla="*/ 1 w 30"/>
                <a:gd name="T5" fmla="*/ 39 h 83"/>
                <a:gd name="T6" fmla="*/ 0 w 30"/>
                <a:gd name="T7" fmla="*/ 39 h 83"/>
                <a:gd name="T8" fmla="*/ 14 w 30"/>
                <a:gd name="T9" fmla="*/ 14 h 83"/>
                <a:gd name="T10" fmla="*/ 11 w 30"/>
                <a:gd name="T11" fmla="*/ 1 h 83"/>
                <a:gd name="T12" fmla="*/ 11 w 30"/>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30" h="83">
                  <a:moveTo>
                    <a:pt x="30" y="83"/>
                  </a:moveTo>
                  <a:cubicBezTo>
                    <a:pt x="30" y="83"/>
                    <a:pt x="30" y="83"/>
                    <a:pt x="30" y="83"/>
                  </a:cubicBezTo>
                  <a:cubicBezTo>
                    <a:pt x="30" y="63"/>
                    <a:pt x="18" y="46"/>
                    <a:pt x="1" y="39"/>
                  </a:cubicBezTo>
                  <a:cubicBezTo>
                    <a:pt x="0" y="39"/>
                    <a:pt x="0" y="39"/>
                    <a:pt x="0" y="39"/>
                  </a:cubicBezTo>
                  <a:cubicBezTo>
                    <a:pt x="8" y="34"/>
                    <a:pt x="14" y="25"/>
                    <a:pt x="14" y="14"/>
                  </a:cubicBezTo>
                  <a:cubicBezTo>
                    <a:pt x="14" y="9"/>
                    <a:pt x="13" y="5"/>
                    <a:pt x="11" y="1"/>
                  </a:cubicBezTo>
                  <a:cubicBezTo>
                    <a:pt x="11" y="1"/>
                    <a:pt x="11" y="0"/>
                    <a:pt x="11" y="0"/>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32" name="Freeform 82"/>
            <p:cNvSpPr>
              <a:spLocks/>
            </p:cNvSpPr>
            <p:nvPr/>
          </p:nvSpPr>
          <p:spPr bwMode="auto">
            <a:xfrm>
              <a:off x="4538662" y="2779714"/>
              <a:ext cx="111125" cy="44450"/>
            </a:xfrm>
            <a:custGeom>
              <a:avLst/>
              <a:gdLst>
                <a:gd name="T0" fmla="*/ 0 w 52"/>
                <a:gd name="T1" fmla="*/ 0 h 21"/>
                <a:gd name="T2" fmla="*/ 52 w 52"/>
                <a:gd name="T3" fmla="*/ 0 h 21"/>
              </a:gdLst>
              <a:ahLst/>
              <a:cxnLst>
                <a:cxn ang="0">
                  <a:pos x="T0" y="T1"/>
                </a:cxn>
                <a:cxn ang="0">
                  <a:pos x="T2" y="T3"/>
                </a:cxn>
              </a:cxnLst>
              <a:rect l="0" t="0" r="r" b="b"/>
              <a:pathLst>
                <a:path w="52" h="21">
                  <a:moveTo>
                    <a:pt x="0" y="0"/>
                  </a:moveTo>
                  <a:cubicBezTo>
                    <a:pt x="0" y="0"/>
                    <a:pt x="25" y="21"/>
                    <a:pt x="52" y="0"/>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33" name="Freeform 83"/>
            <p:cNvSpPr>
              <a:spLocks/>
            </p:cNvSpPr>
            <p:nvPr/>
          </p:nvSpPr>
          <p:spPr bwMode="auto">
            <a:xfrm>
              <a:off x="4400550" y="2687639"/>
              <a:ext cx="84137" cy="149225"/>
            </a:xfrm>
            <a:custGeom>
              <a:avLst/>
              <a:gdLst>
                <a:gd name="T0" fmla="*/ 0 w 39"/>
                <a:gd name="T1" fmla="*/ 69 h 69"/>
                <a:gd name="T2" fmla="*/ 0 w 39"/>
                <a:gd name="T3" fmla="*/ 69 h 69"/>
                <a:gd name="T4" fmla="*/ 20 w 39"/>
                <a:gd name="T5" fmla="*/ 38 h 69"/>
                <a:gd name="T6" fmla="*/ 20 w 39"/>
                <a:gd name="T7" fmla="*/ 38 h 69"/>
                <a:gd name="T8" fmla="*/ 10 w 39"/>
                <a:gd name="T9" fmla="*/ 20 h 69"/>
                <a:gd name="T10" fmla="*/ 30 w 39"/>
                <a:gd name="T11" fmla="*/ 0 h 69"/>
                <a:gd name="T12" fmla="*/ 39 w 39"/>
                <a:gd name="T13" fmla="*/ 2 h 69"/>
                <a:gd name="T14" fmla="*/ 39 w 39"/>
                <a:gd name="T15" fmla="*/ 3 h 69"/>
                <a:gd name="T16" fmla="*/ 17 w 39"/>
                <a:gd name="T17"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69">
                  <a:moveTo>
                    <a:pt x="0" y="69"/>
                  </a:moveTo>
                  <a:cubicBezTo>
                    <a:pt x="0" y="69"/>
                    <a:pt x="0" y="69"/>
                    <a:pt x="0" y="69"/>
                  </a:cubicBezTo>
                  <a:cubicBezTo>
                    <a:pt x="0" y="55"/>
                    <a:pt x="8" y="43"/>
                    <a:pt x="20" y="38"/>
                  </a:cubicBezTo>
                  <a:cubicBezTo>
                    <a:pt x="20" y="38"/>
                    <a:pt x="20" y="38"/>
                    <a:pt x="20" y="38"/>
                  </a:cubicBezTo>
                  <a:cubicBezTo>
                    <a:pt x="14" y="35"/>
                    <a:pt x="10" y="28"/>
                    <a:pt x="10" y="20"/>
                  </a:cubicBezTo>
                  <a:cubicBezTo>
                    <a:pt x="10" y="9"/>
                    <a:pt x="19" y="0"/>
                    <a:pt x="30" y="0"/>
                  </a:cubicBezTo>
                  <a:cubicBezTo>
                    <a:pt x="33" y="0"/>
                    <a:pt x="37" y="1"/>
                    <a:pt x="39" y="2"/>
                  </a:cubicBezTo>
                  <a:cubicBezTo>
                    <a:pt x="39" y="2"/>
                    <a:pt x="39" y="2"/>
                    <a:pt x="39" y="3"/>
                  </a:cubicBezTo>
                  <a:cubicBezTo>
                    <a:pt x="39" y="3"/>
                    <a:pt x="39" y="18"/>
                    <a:pt x="17" y="18"/>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34" name="Freeform 84"/>
            <p:cNvSpPr>
              <a:spLocks/>
            </p:cNvSpPr>
            <p:nvPr/>
          </p:nvSpPr>
          <p:spPr bwMode="auto">
            <a:xfrm>
              <a:off x="4489450" y="2711451"/>
              <a:ext cx="19050" cy="71438"/>
            </a:xfrm>
            <a:custGeom>
              <a:avLst/>
              <a:gdLst>
                <a:gd name="T0" fmla="*/ 7 w 9"/>
                <a:gd name="T1" fmla="*/ 0 h 33"/>
                <a:gd name="T2" fmla="*/ 7 w 9"/>
                <a:gd name="T3" fmla="*/ 0 h 33"/>
                <a:gd name="T4" fmla="*/ 9 w 9"/>
                <a:gd name="T5" fmla="*/ 9 h 33"/>
                <a:gd name="T6" fmla="*/ 0 w 9"/>
                <a:gd name="T7" fmla="*/ 27 h 33"/>
                <a:gd name="T8" fmla="*/ 0 w 9"/>
                <a:gd name="T9" fmla="*/ 27 h 33"/>
                <a:gd name="T10" fmla="*/ 8 w 9"/>
                <a:gd name="T11" fmla="*/ 33 h 33"/>
              </a:gdLst>
              <a:ahLst/>
              <a:cxnLst>
                <a:cxn ang="0">
                  <a:pos x="T0" y="T1"/>
                </a:cxn>
                <a:cxn ang="0">
                  <a:pos x="T2" y="T3"/>
                </a:cxn>
                <a:cxn ang="0">
                  <a:pos x="T4" y="T5"/>
                </a:cxn>
                <a:cxn ang="0">
                  <a:pos x="T6" y="T7"/>
                </a:cxn>
                <a:cxn ang="0">
                  <a:pos x="T8" y="T9"/>
                </a:cxn>
                <a:cxn ang="0">
                  <a:pos x="T10" y="T11"/>
                </a:cxn>
              </a:cxnLst>
              <a:rect l="0" t="0" r="r" b="b"/>
              <a:pathLst>
                <a:path w="9" h="33">
                  <a:moveTo>
                    <a:pt x="7" y="0"/>
                  </a:moveTo>
                  <a:cubicBezTo>
                    <a:pt x="7" y="0"/>
                    <a:pt x="7" y="0"/>
                    <a:pt x="7" y="0"/>
                  </a:cubicBezTo>
                  <a:cubicBezTo>
                    <a:pt x="9" y="3"/>
                    <a:pt x="9" y="6"/>
                    <a:pt x="9" y="9"/>
                  </a:cubicBezTo>
                  <a:cubicBezTo>
                    <a:pt x="9" y="17"/>
                    <a:pt x="5" y="23"/>
                    <a:pt x="0" y="27"/>
                  </a:cubicBezTo>
                  <a:cubicBezTo>
                    <a:pt x="0" y="27"/>
                    <a:pt x="0" y="27"/>
                    <a:pt x="0" y="27"/>
                  </a:cubicBezTo>
                  <a:cubicBezTo>
                    <a:pt x="8" y="33"/>
                    <a:pt x="8" y="33"/>
                    <a:pt x="8" y="33"/>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35" name="Freeform 85"/>
            <p:cNvSpPr>
              <a:spLocks/>
            </p:cNvSpPr>
            <p:nvPr/>
          </p:nvSpPr>
          <p:spPr bwMode="auto">
            <a:xfrm>
              <a:off x="4702175" y="2687639"/>
              <a:ext cx="85725" cy="149225"/>
            </a:xfrm>
            <a:custGeom>
              <a:avLst/>
              <a:gdLst>
                <a:gd name="T0" fmla="*/ 40 w 40"/>
                <a:gd name="T1" fmla="*/ 69 h 69"/>
                <a:gd name="T2" fmla="*/ 40 w 40"/>
                <a:gd name="T3" fmla="*/ 69 h 69"/>
                <a:gd name="T4" fmla="*/ 19 w 40"/>
                <a:gd name="T5" fmla="*/ 38 h 69"/>
                <a:gd name="T6" fmla="*/ 19 w 40"/>
                <a:gd name="T7" fmla="*/ 38 h 69"/>
                <a:gd name="T8" fmla="*/ 29 w 40"/>
                <a:gd name="T9" fmla="*/ 20 h 69"/>
                <a:gd name="T10" fmla="*/ 9 w 40"/>
                <a:gd name="T11" fmla="*/ 0 h 69"/>
                <a:gd name="T12" fmla="*/ 0 w 40"/>
                <a:gd name="T13" fmla="*/ 2 h 69"/>
                <a:gd name="T14" fmla="*/ 0 w 40"/>
                <a:gd name="T15" fmla="*/ 3 h 69"/>
                <a:gd name="T16" fmla="*/ 23 w 40"/>
                <a:gd name="T17"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9">
                  <a:moveTo>
                    <a:pt x="40" y="69"/>
                  </a:moveTo>
                  <a:cubicBezTo>
                    <a:pt x="40" y="69"/>
                    <a:pt x="40" y="69"/>
                    <a:pt x="40" y="69"/>
                  </a:cubicBezTo>
                  <a:cubicBezTo>
                    <a:pt x="40" y="55"/>
                    <a:pt x="31" y="43"/>
                    <a:pt x="19" y="38"/>
                  </a:cubicBezTo>
                  <a:cubicBezTo>
                    <a:pt x="19" y="38"/>
                    <a:pt x="19" y="38"/>
                    <a:pt x="19" y="38"/>
                  </a:cubicBezTo>
                  <a:cubicBezTo>
                    <a:pt x="25" y="35"/>
                    <a:pt x="29" y="28"/>
                    <a:pt x="29" y="20"/>
                  </a:cubicBezTo>
                  <a:cubicBezTo>
                    <a:pt x="29" y="9"/>
                    <a:pt x="20" y="0"/>
                    <a:pt x="9" y="0"/>
                  </a:cubicBezTo>
                  <a:cubicBezTo>
                    <a:pt x="6" y="0"/>
                    <a:pt x="3" y="1"/>
                    <a:pt x="0" y="2"/>
                  </a:cubicBezTo>
                  <a:cubicBezTo>
                    <a:pt x="0" y="2"/>
                    <a:pt x="0" y="2"/>
                    <a:pt x="0" y="3"/>
                  </a:cubicBezTo>
                  <a:cubicBezTo>
                    <a:pt x="0" y="3"/>
                    <a:pt x="0" y="18"/>
                    <a:pt x="23" y="18"/>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sp>
          <p:nvSpPr>
            <p:cNvPr id="36" name="Freeform 86"/>
            <p:cNvSpPr>
              <a:spLocks/>
            </p:cNvSpPr>
            <p:nvPr/>
          </p:nvSpPr>
          <p:spPr bwMode="auto">
            <a:xfrm>
              <a:off x="4678362" y="2711451"/>
              <a:ext cx="22225" cy="71438"/>
            </a:xfrm>
            <a:custGeom>
              <a:avLst/>
              <a:gdLst>
                <a:gd name="T0" fmla="*/ 2 w 10"/>
                <a:gd name="T1" fmla="*/ 0 h 33"/>
                <a:gd name="T2" fmla="*/ 2 w 10"/>
                <a:gd name="T3" fmla="*/ 0 h 33"/>
                <a:gd name="T4" fmla="*/ 0 w 10"/>
                <a:gd name="T5" fmla="*/ 9 h 33"/>
                <a:gd name="T6" fmla="*/ 10 w 10"/>
                <a:gd name="T7" fmla="*/ 27 h 33"/>
                <a:gd name="T8" fmla="*/ 9 w 10"/>
                <a:gd name="T9" fmla="*/ 27 h 33"/>
                <a:gd name="T10" fmla="*/ 1 w 10"/>
                <a:gd name="T11" fmla="*/ 33 h 33"/>
              </a:gdLst>
              <a:ahLst/>
              <a:cxnLst>
                <a:cxn ang="0">
                  <a:pos x="T0" y="T1"/>
                </a:cxn>
                <a:cxn ang="0">
                  <a:pos x="T2" y="T3"/>
                </a:cxn>
                <a:cxn ang="0">
                  <a:pos x="T4" y="T5"/>
                </a:cxn>
                <a:cxn ang="0">
                  <a:pos x="T6" y="T7"/>
                </a:cxn>
                <a:cxn ang="0">
                  <a:pos x="T8" y="T9"/>
                </a:cxn>
                <a:cxn ang="0">
                  <a:pos x="T10" y="T11"/>
                </a:cxn>
              </a:cxnLst>
              <a:rect l="0" t="0" r="r" b="b"/>
              <a:pathLst>
                <a:path w="10" h="33">
                  <a:moveTo>
                    <a:pt x="2" y="0"/>
                  </a:moveTo>
                  <a:cubicBezTo>
                    <a:pt x="2" y="0"/>
                    <a:pt x="2" y="0"/>
                    <a:pt x="2" y="0"/>
                  </a:cubicBezTo>
                  <a:cubicBezTo>
                    <a:pt x="1" y="3"/>
                    <a:pt x="0" y="6"/>
                    <a:pt x="0" y="9"/>
                  </a:cubicBezTo>
                  <a:cubicBezTo>
                    <a:pt x="0" y="17"/>
                    <a:pt x="4" y="23"/>
                    <a:pt x="10" y="27"/>
                  </a:cubicBezTo>
                  <a:cubicBezTo>
                    <a:pt x="9" y="27"/>
                    <a:pt x="9" y="27"/>
                    <a:pt x="9" y="27"/>
                  </a:cubicBezTo>
                  <a:cubicBezTo>
                    <a:pt x="1" y="33"/>
                    <a:pt x="1" y="33"/>
                    <a:pt x="1" y="33"/>
                  </a:cubicBezTo>
                </a:path>
              </a:pathLst>
            </a:custGeom>
            <a:noFill/>
            <a:ln w="158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Tahoma"/>
                <a:ea typeface="+mn-ea"/>
                <a:cs typeface="+mn-cs"/>
              </a:endParaRPr>
            </a:p>
          </p:txBody>
        </p:sp>
      </p:grpSp>
      <p:pic>
        <p:nvPicPr>
          <p:cNvPr id="37" name="Рисунок 36"/>
          <p:cNvPicPr>
            <a:picLocks noChangeAspect="1"/>
          </p:cNvPicPr>
          <p:nvPr/>
        </p:nvPicPr>
        <p:blipFill>
          <a:blip r:embed="rId2"/>
          <a:stretch>
            <a:fillRect/>
          </a:stretch>
        </p:blipFill>
        <p:spPr>
          <a:xfrm>
            <a:off x="2662764" y="3157114"/>
            <a:ext cx="6989729" cy="3232039"/>
          </a:xfrm>
          <a:prstGeom prst="rect">
            <a:avLst/>
          </a:prstGeom>
        </p:spPr>
      </p:pic>
      <p:sp>
        <p:nvSpPr>
          <p:cNvPr id="38" name="Прямоугольник 37"/>
          <p:cNvSpPr/>
          <p:nvPr/>
        </p:nvSpPr>
        <p:spPr>
          <a:xfrm>
            <a:off x="9616897" y="2843170"/>
            <a:ext cx="958879" cy="31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ahoma"/>
              <a:ea typeface="+mn-ea"/>
              <a:cs typeface="+mn-cs"/>
            </a:endParaRPr>
          </a:p>
        </p:txBody>
      </p:sp>
    </p:spTree>
    <p:extLst>
      <p:ext uri="{BB962C8B-B14F-4D97-AF65-F5344CB8AC3E}">
        <p14:creationId xmlns:p14="http://schemas.microsoft.com/office/powerpoint/2010/main" val="114761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17832FCD-D876-460C-9C21-BD87FDDB2E78}"/>
              </a:ext>
            </a:extLst>
          </p:cNvPr>
          <p:cNvGraphicFramePr>
            <a:graphicFrameLocks noChangeAspect="1"/>
          </p:cNvGraphicFramePr>
          <p:nvPr>
            <p:custDataLst>
              <p:tags r:id="rId2"/>
            </p:custDataLst>
            <p:extLst>
              <p:ext uri="{D42A27DB-BD31-4B8C-83A1-F6EECF244321}">
                <p14:modId xmlns:p14="http://schemas.microsoft.com/office/powerpoint/2010/main" val="24626879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50"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38</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5BD6683E-3E32-4359-8DB7-4738D2AE28D4}"/>
              </a:ext>
            </a:extLst>
          </p:cNvPr>
          <p:cNvSpPr>
            <a:spLocks noGrp="1"/>
          </p:cNvSpPr>
          <p:nvPr>
            <p:ph type="title"/>
          </p:nvPr>
        </p:nvSpPr>
        <p:spPr>
          <a:xfrm>
            <a:off x="983432" y="1124744"/>
            <a:ext cx="10585176" cy="709135"/>
          </a:xfrm>
        </p:spPr>
        <p:txBody>
          <a:bodyPr vert="horz">
            <a:normAutofit/>
          </a:bodyPr>
          <a:lstStyle/>
          <a:p>
            <a:pPr algn="ctr"/>
            <a:r>
              <a:rPr lang="ru-RU" sz="3600" dirty="0">
                <a:latin typeface="Arial" panose="020B0604020202020204" pitchFamily="34" charset="0"/>
                <a:cs typeface="Arial" panose="020B0604020202020204" pitchFamily="34" charset="0"/>
              </a:rPr>
              <a:t>Основные параметры облигаций</a:t>
            </a:r>
          </a:p>
        </p:txBody>
      </p:sp>
      <p:pic>
        <p:nvPicPr>
          <p:cNvPr id="5" name="Рисунок 4">
            <a:extLst>
              <a:ext uri="{FF2B5EF4-FFF2-40B4-BE49-F238E27FC236}">
                <a16:creationId xmlns:a16="http://schemas.microsoft.com/office/drawing/2014/main" id="{439FD9CC-BB63-458B-BBA3-924078617556}"/>
              </a:ext>
            </a:extLst>
          </p:cNvPr>
          <p:cNvPicPr>
            <a:picLocks noChangeAspect="1"/>
          </p:cNvPicPr>
          <p:nvPr/>
        </p:nvPicPr>
        <p:blipFill>
          <a:blip r:embed="rId6"/>
          <a:stretch>
            <a:fillRect/>
          </a:stretch>
        </p:blipFill>
        <p:spPr>
          <a:xfrm>
            <a:off x="2711624" y="1953728"/>
            <a:ext cx="6084676" cy="3779528"/>
          </a:xfrm>
          <a:prstGeom prst="rect">
            <a:avLst/>
          </a:prstGeom>
        </p:spPr>
      </p:pic>
    </p:spTree>
    <p:extLst>
      <p:ext uri="{BB962C8B-B14F-4D97-AF65-F5344CB8AC3E}">
        <p14:creationId xmlns:p14="http://schemas.microsoft.com/office/powerpoint/2010/main" val="3429458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7EF56C70-0AC7-4E2C-B168-CB8978F0F414}"/>
              </a:ext>
            </a:extLst>
          </p:cNvPr>
          <p:cNvGraphicFramePr>
            <a:graphicFrameLocks noChangeAspect="1"/>
          </p:cNvGraphicFramePr>
          <p:nvPr>
            <p:custDataLst>
              <p:tags r:id="rId2"/>
            </p:custDataLst>
            <p:extLst>
              <p:ext uri="{D42A27DB-BD31-4B8C-83A1-F6EECF244321}">
                <p14:modId xmlns:p14="http://schemas.microsoft.com/office/powerpoint/2010/main" val="30185840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74"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a:xfrm>
            <a:off x="1235459" y="1761722"/>
            <a:ext cx="9721080" cy="3334556"/>
          </a:xfrm>
        </p:spPr>
        <p:txBody>
          <a:bodyPr>
            <a:normAutofit/>
          </a:bodyPr>
          <a:lstStyle/>
          <a:p>
            <a:pPr>
              <a:lnSpc>
                <a:spcPct val="120000"/>
              </a:lnSpc>
              <a:spcBef>
                <a:spcPts val="600"/>
              </a:spcBef>
              <a:spcAft>
                <a:spcPts val="600"/>
              </a:spcAft>
            </a:pPr>
            <a:r>
              <a:rPr lang="ru-RU" sz="1800" b="1" dirty="0">
                <a:latin typeface="Arial" panose="020B0604020202020204" pitchFamily="34" charset="0"/>
                <a:cs typeface="Arial" panose="020B0604020202020204" pitchFamily="34" charset="0"/>
              </a:rPr>
              <a:t>Номинал</a:t>
            </a:r>
            <a:r>
              <a:rPr lang="ru-RU" sz="1800" dirty="0">
                <a:latin typeface="Arial" panose="020B0604020202020204" pitchFamily="34" charset="0"/>
                <a:cs typeface="Arial" panose="020B0604020202020204" pitchFamily="34" charset="0"/>
              </a:rPr>
              <a:t> - номинальная стоимость облигации, установленная эмитентом. </a:t>
            </a:r>
          </a:p>
          <a:p>
            <a:pPr>
              <a:lnSpc>
                <a:spcPct val="120000"/>
              </a:lnSpc>
              <a:spcBef>
                <a:spcPts val="600"/>
              </a:spcBef>
              <a:spcAft>
                <a:spcPts val="600"/>
              </a:spcAft>
            </a:pPr>
            <a:r>
              <a:rPr lang="ru-RU" sz="1800" b="1" dirty="0">
                <a:latin typeface="Arial" panose="020B0604020202020204" pitchFamily="34" charset="0"/>
                <a:cs typeface="Arial" panose="020B0604020202020204" pitchFamily="34" charset="0"/>
              </a:rPr>
              <a:t>Минимальный торговый лот </a:t>
            </a:r>
            <a:r>
              <a:rPr lang="ru-RU" sz="1800" dirty="0">
                <a:latin typeface="Arial" panose="020B0604020202020204" pitchFamily="34" charset="0"/>
                <a:cs typeface="Arial" panose="020B0604020202020204" pitchFamily="34" charset="0"/>
              </a:rPr>
              <a:t> - минимальное количество ценных бумаг по номиналу, с которым осуществляются торгово-расчетно-депозитарные операции.</a:t>
            </a:r>
          </a:p>
          <a:p>
            <a:pPr>
              <a:lnSpc>
                <a:spcPct val="120000"/>
              </a:lnSpc>
              <a:spcBef>
                <a:spcPts val="600"/>
              </a:spcBef>
              <a:spcAft>
                <a:spcPts val="600"/>
              </a:spcAft>
            </a:pPr>
            <a:r>
              <a:rPr lang="ru-RU" sz="1800" b="1" dirty="0">
                <a:latin typeface="Arial" panose="020B0604020202020204" pitchFamily="34" charset="0"/>
                <a:cs typeface="Arial" panose="020B0604020202020204" pitchFamily="34" charset="0"/>
              </a:rPr>
              <a:t>Шаг деноминации</a:t>
            </a:r>
            <a:r>
              <a:rPr lang="ru-RU" sz="1800" dirty="0">
                <a:latin typeface="Arial" panose="020B0604020202020204" pitchFamily="34" charset="0"/>
                <a:cs typeface="Arial" panose="020B0604020202020204" pitchFamily="34" charset="0"/>
              </a:rPr>
              <a:t> - минимальный объем по номиналу, который может быть куплен/продан сверх лота. Например, у российских еврооблигаций (у большинства) торговый лот 200 000 по номиналу с шагом 1 000, т.е. в торговом лоте может быть минимум 200 бумаг, а сверх этого можно покупать с шагом в 1 бумагу, т.е. 201, 202 и т.д.</a:t>
            </a:r>
          </a:p>
          <a:p>
            <a:pPr>
              <a:lnSpc>
                <a:spcPct val="120000"/>
              </a:lnSpc>
              <a:spcBef>
                <a:spcPts val="600"/>
              </a:spcBef>
              <a:spcAft>
                <a:spcPts val="600"/>
              </a:spcAft>
            </a:pPr>
            <a:endParaRPr lang="ru-RU" sz="1800" dirty="0">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694115"/>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Основные понятия рынка облигаций</a:t>
            </a:r>
          </a:p>
        </p:txBody>
      </p:sp>
    </p:spTree>
    <p:extLst>
      <p:ext uri="{BB962C8B-B14F-4D97-AF65-F5344CB8AC3E}">
        <p14:creationId xmlns:p14="http://schemas.microsoft.com/office/powerpoint/2010/main" val="74980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5784D6FC-C703-4A8C-884D-38DFA5F9D70C}"/>
              </a:ext>
            </a:extLst>
          </p:cNvPr>
          <p:cNvGraphicFramePr>
            <a:graphicFrameLocks noChangeAspect="1"/>
          </p:cNvGraphicFramePr>
          <p:nvPr>
            <p:custDataLst>
              <p:tags r:id="rId2"/>
            </p:custDataLst>
            <p:extLst>
              <p:ext uri="{D42A27DB-BD31-4B8C-83A1-F6EECF244321}">
                <p14:modId xmlns:p14="http://schemas.microsoft.com/office/powerpoint/2010/main" val="3926803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22" name="Слайд think-cell" r:id="rId160" imgW="360" imgH="360" progId="TCLayout.ActiveDocument.1">
                  <p:embed/>
                </p:oleObj>
              </mc:Choice>
              <mc:Fallback>
                <p:oleObj name="Слайд think-cell" r:id="rId160" imgW="360" imgH="360" progId="TCLayout.ActiveDocument.1">
                  <p:embed/>
                  <p:pic>
                    <p:nvPicPr>
                      <p:cNvPr id="0" name=""/>
                      <p:cNvPicPr/>
                      <p:nvPr/>
                    </p:nvPicPr>
                    <p:blipFill>
                      <a:blip r:embed="rId161"/>
                      <a:stretch>
                        <a:fillRect/>
                      </a:stretch>
                    </p:blipFill>
                    <p:spPr>
                      <a:xfrm>
                        <a:off x="1588" y="1588"/>
                        <a:ext cx="1588" cy="1588"/>
                      </a:xfrm>
                      <a:prstGeom prst="rect">
                        <a:avLst/>
                      </a:prstGeom>
                    </p:spPr>
                  </p:pic>
                </p:oleObj>
              </mc:Fallback>
            </mc:AlternateContent>
          </a:graphicData>
        </a:graphic>
      </p:graphicFrame>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8" name="Прямоугольник 37"/>
          <p:cNvSpPr/>
          <p:nvPr/>
        </p:nvSpPr>
        <p:spPr>
          <a:xfrm>
            <a:off x="9778221" y="2874591"/>
            <a:ext cx="958879" cy="31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2" name="Прямоугольник 1">
            <a:extLst>
              <a:ext uri="{FF2B5EF4-FFF2-40B4-BE49-F238E27FC236}">
                <a16:creationId xmlns:a16="http://schemas.microsoft.com/office/drawing/2014/main" id="{0D4F8870-CEA5-48F6-81CA-0AD5B30D4410}"/>
              </a:ext>
            </a:extLst>
          </p:cNvPr>
          <p:cNvSpPr txBox="1"/>
          <p:nvPr/>
        </p:nvSpPr>
        <p:spPr>
          <a:xfrm>
            <a:off x="983432" y="332656"/>
            <a:ext cx="10729192"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r>
              <a:rPr lang="ru-RU" sz="2800" dirty="0">
                <a:solidFill>
                  <a:srgbClr val="FF0000"/>
                </a:solidFill>
                <a:latin typeface="Arial" panose="020B0604020202020204" pitchFamily="34" charset="0"/>
                <a:cs typeface="Arial" panose="020B0604020202020204" pitchFamily="34" charset="0"/>
              </a:rPr>
              <a:t>Объемы торгов на рынках Московской Биржи  </a:t>
            </a:r>
            <a:endParaRPr sz="2800" dirty="0">
              <a:solidFill>
                <a:srgbClr val="FF0000"/>
              </a:solidFill>
              <a:latin typeface="Arial" panose="020B0604020202020204" pitchFamily="34" charset="0"/>
              <a:cs typeface="Arial" panose="020B0604020202020204" pitchFamily="34" charset="0"/>
            </a:endParaRPr>
          </a:p>
        </p:txBody>
      </p:sp>
      <p:sp>
        <p:nvSpPr>
          <p:cNvPr id="50" name="Прямоугольник 43">
            <a:extLst>
              <a:ext uri="{FF2B5EF4-FFF2-40B4-BE49-F238E27FC236}">
                <a16:creationId xmlns:a16="http://schemas.microsoft.com/office/drawing/2014/main" id="{211F4EFA-1795-4BA7-BEAE-89C27AE34967}"/>
              </a:ext>
            </a:extLst>
          </p:cNvPr>
          <p:cNvSpPr/>
          <p:nvPr/>
        </p:nvSpPr>
        <p:spPr>
          <a:xfrm>
            <a:off x="856724" y="1068789"/>
            <a:ext cx="3251200" cy="312738"/>
          </a:xfrm>
          <a:prstGeom prst="rect">
            <a:avLst/>
          </a:prstGeom>
          <a:solidFill>
            <a:srgbClr val="758B9B"/>
          </a:solidFill>
          <a:ln>
            <a:noFill/>
          </a:ln>
        </p:spPr>
        <p:txBody>
          <a:bodyPr wrap="square" rIns="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ru-RU" sz="1200" b="1" i="0" u="none" strike="noStrike" kern="0" cap="none" spc="0" normalizeH="0" baseline="0" noProof="0" dirty="0">
                <a:ln>
                  <a:noFill/>
                </a:ln>
                <a:solidFill>
                  <a:srgbClr val="FFFFFF"/>
                </a:solidFill>
                <a:effectLst/>
                <a:uLnTx/>
                <a:uFillTx/>
                <a:latin typeface="Arial" panose="020B0604020202020204" pitchFamily="34" charset="0"/>
                <a:ea typeface="Tahoma"/>
                <a:cs typeface="Arial" panose="020B0604020202020204" pitchFamily="34" charset="0"/>
              </a:rPr>
              <a:t>Рынок акций</a:t>
            </a:r>
          </a:p>
        </p:txBody>
      </p:sp>
      <p:sp>
        <p:nvSpPr>
          <p:cNvPr id="51" name="Прямоугольник 50">
            <a:extLst>
              <a:ext uri="{FF2B5EF4-FFF2-40B4-BE49-F238E27FC236}">
                <a16:creationId xmlns:a16="http://schemas.microsoft.com/office/drawing/2014/main" id="{1A4BC181-939E-49EA-AD5C-F80278E49438}"/>
              </a:ext>
            </a:extLst>
          </p:cNvPr>
          <p:cNvSpPr/>
          <p:nvPr/>
        </p:nvSpPr>
        <p:spPr>
          <a:xfrm>
            <a:off x="856724" y="1394227"/>
            <a:ext cx="1906291"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Объем торгов, трлн руб.</a:t>
            </a:r>
            <a:endParaRPr kumimoji="0" lang="ru-RU"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9" name="Прямоугольник 43">
            <a:extLst>
              <a:ext uri="{FF2B5EF4-FFF2-40B4-BE49-F238E27FC236}">
                <a16:creationId xmlns:a16="http://schemas.microsoft.com/office/drawing/2014/main" id="{D3EB62FF-8505-4644-B6CA-B46F23938B45}"/>
              </a:ext>
            </a:extLst>
          </p:cNvPr>
          <p:cNvSpPr/>
          <p:nvPr/>
        </p:nvSpPr>
        <p:spPr>
          <a:xfrm>
            <a:off x="4511149" y="1068789"/>
            <a:ext cx="3251200" cy="312738"/>
          </a:xfrm>
          <a:prstGeom prst="rect">
            <a:avLst/>
          </a:prstGeom>
          <a:solidFill>
            <a:srgbClr val="758B9B"/>
          </a:solidFill>
          <a:ln>
            <a:noFill/>
          </a:ln>
        </p:spPr>
        <p:txBody>
          <a:bodyPr wrap="square" rIns="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ru-RU" sz="1200" b="1" i="0" u="none" strike="noStrike" kern="0" cap="none" spc="0" normalizeH="0" baseline="0" noProof="0" dirty="0">
                <a:ln>
                  <a:noFill/>
                </a:ln>
                <a:solidFill>
                  <a:srgbClr val="FFFFFF"/>
                </a:solidFill>
                <a:effectLst/>
                <a:uLnTx/>
                <a:uFillTx/>
                <a:latin typeface="Arial" panose="020B0604020202020204" pitchFamily="34" charset="0"/>
                <a:ea typeface="Tahoma"/>
                <a:cs typeface="Arial" panose="020B0604020202020204" pitchFamily="34" charset="0"/>
              </a:rPr>
              <a:t>Рынок облигаций</a:t>
            </a:r>
          </a:p>
        </p:txBody>
      </p:sp>
      <p:sp>
        <p:nvSpPr>
          <p:cNvPr id="60" name="Прямоугольник 59">
            <a:extLst>
              <a:ext uri="{FF2B5EF4-FFF2-40B4-BE49-F238E27FC236}">
                <a16:creationId xmlns:a16="http://schemas.microsoft.com/office/drawing/2014/main" id="{27214B91-5B29-4196-AF3A-43B291EA615E}"/>
              </a:ext>
            </a:extLst>
          </p:cNvPr>
          <p:cNvSpPr/>
          <p:nvPr/>
        </p:nvSpPr>
        <p:spPr>
          <a:xfrm>
            <a:off x="4511149" y="1394227"/>
            <a:ext cx="1906291"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Объем торгов, трлн руб.</a:t>
            </a:r>
            <a:endParaRPr kumimoji="0" lang="ru-RU"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68" name="Прямоугольник 43">
            <a:extLst>
              <a:ext uri="{FF2B5EF4-FFF2-40B4-BE49-F238E27FC236}">
                <a16:creationId xmlns:a16="http://schemas.microsoft.com/office/drawing/2014/main" id="{D89E7218-A9E8-4525-9490-86667CE7F388}"/>
              </a:ext>
            </a:extLst>
          </p:cNvPr>
          <p:cNvSpPr/>
          <p:nvPr/>
        </p:nvSpPr>
        <p:spPr>
          <a:xfrm>
            <a:off x="8224529" y="1071964"/>
            <a:ext cx="3251200" cy="312738"/>
          </a:xfrm>
          <a:prstGeom prst="rect">
            <a:avLst/>
          </a:prstGeom>
          <a:solidFill>
            <a:srgbClr val="758B9B"/>
          </a:solidFill>
          <a:ln>
            <a:noFill/>
          </a:ln>
        </p:spPr>
        <p:txBody>
          <a:bodyPr wrap="square" rIns="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ru-RU" sz="1200" b="1" i="0" u="none" strike="noStrike" kern="0" cap="none" spc="0" normalizeH="0" baseline="0" noProof="0" dirty="0">
                <a:ln>
                  <a:noFill/>
                </a:ln>
                <a:solidFill>
                  <a:srgbClr val="FFFFFF"/>
                </a:solidFill>
                <a:effectLst/>
                <a:uLnTx/>
                <a:uFillTx/>
                <a:latin typeface="Arial" panose="020B0604020202020204" pitchFamily="34" charset="0"/>
                <a:ea typeface="Tahoma"/>
                <a:cs typeface="Arial" panose="020B0604020202020204" pitchFamily="34" charset="0"/>
              </a:rPr>
              <a:t>Срочный рынок</a:t>
            </a:r>
          </a:p>
        </p:txBody>
      </p:sp>
      <p:sp>
        <p:nvSpPr>
          <p:cNvPr id="69" name="Прямоугольник 68">
            <a:extLst>
              <a:ext uri="{FF2B5EF4-FFF2-40B4-BE49-F238E27FC236}">
                <a16:creationId xmlns:a16="http://schemas.microsoft.com/office/drawing/2014/main" id="{148FAE61-93E1-45C4-B456-8DB4FBE6C7F8}"/>
              </a:ext>
            </a:extLst>
          </p:cNvPr>
          <p:cNvSpPr/>
          <p:nvPr/>
        </p:nvSpPr>
        <p:spPr>
          <a:xfrm>
            <a:off x="8224529" y="1397402"/>
            <a:ext cx="1906291"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Объем торгов, трлн руб.</a:t>
            </a:r>
            <a:endParaRPr kumimoji="0" lang="ru-RU"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3" name="Прямоугольник 43">
            <a:extLst>
              <a:ext uri="{FF2B5EF4-FFF2-40B4-BE49-F238E27FC236}">
                <a16:creationId xmlns:a16="http://schemas.microsoft.com/office/drawing/2014/main" id="{AEA97EB3-7B15-4302-B5BD-DE34F3FBD994}"/>
              </a:ext>
            </a:extLst>
          </p:cNvPr>
          <p:cNvSpPr/>
          <p:nvPr/>
        </p:nvSpPr>
        <p:spPr>
          <a:xfrm>
            <a:off x="857250" y="3799890"/>
            <a:ext cx="3251200" cy="314325"/>
          </a:xfrm>
          <a:prstGeom prst="rect">
            <a:avLst/>
          </a:prstGeom>
          <a:solidFill>
            <a:srgbClr val="758B9B"/>
          </a:solidFill>
          <a:ln>
            <a:noFill/>
          </a:ln>
        </p:spPr>
        <p:txBody>
          <a:bodyPr wrap="square" rIns="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ru-RU" sz="1200" b="1" i="0" u="none" strike="noStrike" kern="0" cap="none" spc="0" normalizeH="0" baseline="0" noProof="0" dirty="0">
                <a:ln>
                  <a:noFill/>
                </a:ln>
                <a:solidFill>
                  <a:srgbClr val="FFFFFF"/>
                </a:solidFill>
                <a:effectLst/>
                <a:uLnTx/>
                <a:uFillTx/>
                <a:latin typeface="Arial" panose="020B0604020202020204" pitchFamily="34" charset="0"/>
                <a:ea typeface="Tahoma"/>
                <a:cs typeface="Arial" panose="020B0604020202020204" pitchFamily="34" charset="0"/>
              </a:rPr>
              <a:t>Денежный рынок</a:t>
            </a:r>
          </a:p>
        </p:txBody>
      </p:sp>
      <p:sp>
        <p:nvSpPr>
          <p:cNvPr id="94" name="Прямоугольник 43">
            <a:extLst>
              <a:ext uri="{FF2B5EF4-FFF2-40B4-BE49-F238E27FC236}">
                <a16:creationId xmlns:a16="http://schemas.microsoft.com/office/drawing/2014/main" id="{F5812760-5552-4CBC-86BC-08D02435E92C}"/>
              </a:ext>
            </a:extLst>
          </p:cNvPr>
          <p:cNvSpPr/>
          <p:nvPr/>
        </p:nvSpPr>
        <p:spPr>
          <a:xfrm>
            <a:off x="4927589" y="3799890"/>
            <a:ext cx="6136963" cy="314325"/>
          </a:xfrm>
          <a:prstGeom prst="rect">
            <a:avLst/>
          </a:prstGeom>
          <a:solidFill>
            <a:srgbClr val="758B9B"/>
          </a:solidFill>
          <a:ln>
            <a:noFill/>
          </a:ln>
        </p:spPr>
        <p:txBody>
          <a:bodyPr wrap="square" rIns="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ru-RU" sz="1200" b="1" i="0" u="none" strike="noStrike" kern="0" cap="none" spc="0" normalizeH="0" baseline="0" noProof="0" dirty="0">
                <a:ln>
                  <a:noFill/>
                </a:ln>
                <a:solidFill>
                  <a:srgbClr val="FFFFFF"/>
                </a:solidFill>
                <a:effectLst/>
                <a:uLnTx/>
                <a:uFillTx/>
                <a:latin typeface="Arial" panose="020B0604020202020204" pitchFamily="34" charset="0"/>
                <a:ea typeface="Tahoma"/>
                <a:cs typeface="Arial" panose="020B0604020202020204" pitchFamily="34" charset="0"/>
              </a:rPr>
              <a:t>Валютный рынок</a:t>
            </a:r>
          </a:p>
        </p:txBody>
      </p:sp>
      <p:sp>
        <p:nvSpPr>
          <p:cNvPr id="95" name="Прямоугольник 94">
            <a:extLst>
              <a:ext uri="{FF2B5EF4-FFF2-40B4-BE49-F238E27FC236}">
                <a16:creationId xmlns:a16="http://schemas.microsoft.com/office/drawing/2014/main" id="{61FAAF35-51FE-43C5-8EC8-FBCD4B6684F5}"/>
              </a:ext>
            </a:extLst>
          </p:cNvPr>
          <p:cNvSpPr/>
          <p:nvPr/>
        </p:nvSpPr>
        <p:spPr>
          <a:xfrm>
            <a:off x="4927589" y="4128502"/>
            <a:ext cx="1906291"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Объем торгов, трлн руб.</a:t>
            </a:r>
            <a:endParaRPr kumimoji="0" lang="ru-RU"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6" name="Прямоугольник 95">
            <a:extLst>
              <a:ext uri="{FF2B5EF4-FFF2-40B4-BE49-F238E27FC236}">
                <a16:creationId xmlns:a16="http://schemas.microsoft.com/office/drawing/2014/main" id="{13AEF660-18AA-47A5-8BC4-E1EFE494A7CA}"/>
              </a:ext>
            </a:extLst>
          </p:cNvPr>
          <p:cNvSpPr/>
          <p:nvPr/>
        </p:nvSpPr>
        <p:spPr>
          <a:xfrm>
            <a:off x="857250" y="4128502"/>
            <a:ext cx="1905000"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Объем торгов, трлн руб.</a:t>
            </a:r>
            <a:endParaRPr kumimoji="0" lang="ru-RU"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graphicFrame>
        <p:nvGraphicFramePr>
          <p:cNvPr id="307" name="Chart 3">
            <a:extLst>
              <a:ext uri="{FF2B5EF4-FFF2-40B4-BE49-F238E27FC236}">
                <a16:creationId xmlns:a16="http://schemas.microsoft.com/office/drawing/2014/main" id="{6B199778-1339-4D80-8759-67247CE39EB9}"/>
              </a:ext>
            </a:extLst>
          </p:cNvPr>
          <p:cNvGraphicFramePr/>
          <p:nvPr>
            <p:custDataLst>
              <p:tags r:id="rId3"/>
            </p:custDataLst>
            <p:extLst>
              <p:ext uri="{D42A27DB-BD31-4B8C-83A1-F6EECF244321}">
                <p14:modId xmlns:p14="http://schemas.microsoft.com/office/powerpoint/2010/main" val="2377388888"/>
              </p:ext>
            </p:extLst>
          </p:nvPr>
        </p:nvGraphicFramePr>
        <p:xfrm>
          <a:off x="774700" y="2090738"/>
          <a:ext cx="3416300" cy="1363662"/>
        </p:xfrm>
        <a:graphic>
          <a:graphicData uri="http://schemas.openxmlformats.org/drawingml/2006/chart">
            <c:chart xmlns:c="http://schemas.openxmlformats.org/drawingml/2006/chart" xmlns:r="http://schemas.openxmlformats.org/officeDocument/2006/relationships" r:id="rId162"/>
          </a:graphicData>
        </a:graphic>
      </p:graphicFrame>
      <p:sp useBgFill="1">
        <p:nvSpPr>
          <p:cNvPr id="71" name="Полилиния: фигура 70">
            <a:extLst>
              <a:ext uri="{FF2B5EF4-FFF2-40B4-BE49-F238E27FC236}">
                <a16:creationId xmlns:a16="http://schemas.microsoft.com/office/drawing/2014/main" id="{A84BA4DE-E9E3-4CB8-9256-70EE79F5E815}"/>
              </a:ext>
            </a:extLst>
          </p:cNvPr>
          <p:cNvSpPr/>
          <p:nvPr>
            <p:custDataLst>
              <p:tags r:id="rId4"/>
            </p:custDataLst>
          </p:nvPr>
        </p:nvSpPr>
        <p:spPr bwMode="auto">
          <a:xfrm>
            <a:off x="2759075" y="3298825"/>
            <a:ext cx="96839" cy="146051"/>
          </a:xfrm>
          <a:custGeom>
            <a:avLst/>
            <a:gdLst/>
            <a:ahLst/>
            <a:cxnLst/>
            <a:rect l="0" t="0" r="0" b="0"/>
            <a:pathLst>
              <a:path w="96839" h="146051">
                <a:moveTo>
                  <a:pt x="96838" y="0"/>
                </a:moveTo>
                <a:lnTo>
                  <a:pt x="57150" y="146050"/>
                </a:lnTo>
                <a:lnTo>
                  <a:pt x="0" y="146050"/>
                </a:lnTo>
                <a:lnTo>
                  <a:pt x="39688" y="0"/>
                </a:lnTo>
                <a:close/>
              </a:path>
            </a:pathLst>
          </a:custGeom>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Полилиния: фигура 66">
            <a:extLst>
              <a:ext uri="{FF2B5EF4-FFF2-40B4-BE49-F238E27FC236}">
                <a16:creationId xmlns:a16="http://schemas.microsoft.com/office/drawing/2014/main" id="{8494F7C0-6B5D-4797-B5C5-84B2467D2F81}"/>
              </a:ext>
            </a:extLst>
          </p:cNvPr>
          <p:cNvSpPr/>
          <p:nvPr>
            <p:custDataLst>
              <p:tags r:id="rId5"/>
            </p:custDataLst>
          </p:nvPr>
        </p:nvSpPr>
        <p:spPr bwMode="auto">
          <a:xfrm>
            <a:off x="2759075" y="3298825"/>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0" name="Полилиния: фигура 69">
            <a:extLst>
              <a:ext uri="{FF2B5EF4-FFF2-40B4-BE49-F238E27FC236}">
                <a16:creationId xmlns:a16="http://schemas.microsoft.com/office/drawing/2014/main" id="{66C8224E-FCA8-4EBA-9395-9A8564E07640}"/>
              </a:ext>
            </a:extLst>
          </p:cNvPr>
          <p:cNvSpPr/>
          <p:nvPr>
            <p:custDataLst>
              <p:tags r:id="rId6"/>
            </p:custDataLst>
          </p:nvPr>
        </p:nvSpPr>
        <p:spPr bwMode="auto">
          <a:xfrm>
            <a:off x="2816225" y="3298825"/>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72" name="Прямая соединительная линия 71">
            <a:extLst>
              <a:ext uri="{FF2B5EF4-FFF2-40B4-BE49-F238E27FC236}">
                <a16:creationId xmlns:a16="http://schemas.microsoft.com/office/drawing/2014/main" id="{98ADB334-1179-4317-B2FE-7E5056717182}"/>
              </a:ext>
            </a:extLst>
          </p:cNvPr>
          <p:cNvCxnSpPr/>
          <p:nvPr>
            <p:custDataLst>
              <p:tags r:id="rId7"/>
            </p:custDataLst>
          </p:nvPr>
        </p:nvCxnSpPr>
        <p:spPr bwMode="gray">
          <a:xfrm flipV="1">
            <a:off x="1182688" y="2047875"/>
            <a:ext cx="0" cy="611188"/>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Прямая соединительная линия 72">
            <a:extLst>
              <a:ext uri="{FF2B5EF4-FFF2-40B4-BE49-F238E27FC236}">
                <a16:creationId xmlns:a16="http://schemas.microsoft.com/office/drawing/2014/main" id="{67FD1FF5-276E-4E79-AD1C-8068628C7064}"/>
              </a:ext>
            </a:extLst>
          </p:cNvPr>
          <p:cNvCxnSpPr/>
          <p:nvPr>
            <p:custDataLst>
              <p:tags r:id="rId8"/>
            </p:custDataLst>
          </p:nvPr>
        </p:nvCxnSpPr>
        <p:spPr bwMode="gray">
          <a:xfrm>
            <a:off x="1182688" y="2047875"/>
            <a:ext cx="611188"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Прямая соединительная линия 73">
            <a:extLst>
              <a:ext uri="{FF2B5EF4-FFF2-40B4-BE49-F238E27FC236}">
                <a16:creationId xmlns:a16="http://schemas.microsoft.com/office/drawing/2014/main" id="{570DCDA6-8EC5-41AB-9033-8E259C82BE94}"/>
              </a:ext>
            </a:extLst>
          </p:cNvPr>
          <p:cNvCxnSpPr/>
          <p:nvPr>
            <p:custDataLst>
              <p:tags r:id="rId9"/>
            </p:custDataLst>
          </p:nvPr>
        </p:nvCxnSpPr>
        <p:spPr bwMode="gray">
          <a:xfrm>
            <a:off x="1793875" y="2047875"/>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79" name="Прямая соединительная линия 78">
            <a:extLst>
              <a:ext uri="{FF2B5EF4-FFF2-40B4-BE49-F238E27FC236}">
                <a16:creationId xmlns:a16="http://schemas.microsoft.com/office/drawing/2014/main" id="{D39DEE12-0289-4A87-B82B-D5D89A8B9696}"/>
              </a:ext>
            </a:extLst>
          </p:cNvPr>
          <p:cNvCxnSpPr/>
          <p:nvPr>
            <p:custDataLst>
              <p:tags r:id="rId10"/>
            </p:custDataLst>
          </p:nvPr>
        </p:nvCxnSpPr>
        <p:spPr bwMode="gray">
          <a:xfrm>
            <a:off x="2482850" y="1804988"/>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77" name="Прямая соединительная линия 76">
            <a:extLst>
              <a:ext uri="{FF2B5EF4-FFF2-40B4-BE49-F238E27FC236}">
                <a16:creationId xmlns:a16="http://schemas.microsoft.com/office/drawing/2014/main" id="{4EBACC6D-F3A2-4179-A082-B9581867C9DD}"/>
              </a:ext>
            </a:extLst>
          </p:cNvPr>
          <p:cNvCxnSpPr/>
          <p:nvPr>
            <p:custDataLst>
              <p:tags r:id="rId11"/>
            </p:custDataLst>
          </p:nvPr>
        </p:nvCxnSpPr>
        <p:spPr bwMode="gray">
          <a:xfrm flipV="1">
            <a:off x="1870075" y="1804988"/>
            <a:ext cx="0" cy="395288"/>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Прямая соединительная линия 77">
            <a:extLst>
              <a:ext uri="{FF2B5EF4-FFF2-40B4-BE49-F238E27FC236}">
                <a16:creationId xmlns:a16="http://schemas.microsoft.com/office/drawing/2014/main" id="{951D7B69-1570-4418-900B-DAA1148BAB19}"/>
              </a:ext>
            </a:extLst>
          </p:cNvPr>
          <p:cNvCxnSpPr/>
          <p:nvPr>
            <p:custDataLst>
              <p:tags r:id="rId12"/>
            </p:custDataLst>
          </p:nvPr>
        </p:nvCxnSpPr>
        <p:spPr bwMode="gray">
          <a:xfrm>
            <a:off x="1870075" y="1804988"/>
            <a:ext cx="612775"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422604CB-6CD7-4FE6-A648-6184FA7B50B3}"/>
              </a:ext>
            </a:extLst>
          </p:cNvPr>
          <p:cNvCxnSpPr/>
          <p:nvPr>
            <p:custDataLst>
              <p:tags r:id="rId13"/>
            </p:custDataLst>
          </p:nvPr>
        </p:nvCxnSpPr>
        <p:spPr bwMode="gray">
          <a:xfrm>
            <a:off x="3783013" y="2251075"/>
            <a:ext cx="0" cy="307975"/>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605F1169-4323-4EBC-B724-562E4654E7FB}"/>
              </a:ext>
            </a:extLst>
          </p:cNvPr>
          <p:cNvCxnSpPr/>
          <p:nvPr>
            <p:custDataLst>
              <p:tags r:id="rId14"/>
            </p:custDataLst>
          </p:nvPr>
        </p:nvCxnSpPr>
        <p:spPr bwMode="gray">
          <a:xfrm>
            <a:off x="3132139" y="2251075"/>
            <a:ext cx="650875"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DC1765FD-81BE-4B08-94B9-3BAF22213B0D}"/>
              </a:ext>
            </a:extLst>
          </p:cNvPr>
          <p:cNvCxnSpPr/>
          <p:nvPr>
            <p:custDataLst>
              <p:tags r:id="rId15"/>
            </p:custDataLst>
          </p:nvPr>
        </p:nvCxnSpPr>
        <p:spPr bwMode="gray">
          <a:xfrm flipV="1">
            <a:off x="3132138" y="2251075"/>
            <a:ext cx="0" cy="762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1" name="Текст 2">
            <a:extLst>
              <a:ext uri="{FF2B5EF4-FFF2-40B4-BE49-F238E27FC236}">
                <a16:creationId xmlns:a16="http://schemas.microsoft.com/office/drawing/2014/main" id="{B81CB520-CF82-4D23-BEB6-D1C64FF3B7EE}"/>
              </a:ext>
            </a:extLst>
          </p:cNvPr>
          <p:cNvSpPr>
            <a:spLocks noGrp="1"/>
          </p:cNvSpPr>
          <p:nvPr>
            <p:custDataLst>
              <p:tags r:id="rId16"/>
            </p:custDataLst>
          </p:nvPr>
        </p:nvSpPr>
        <p:spPr bwMode="auto">
          <a:xfrm>
            <a:off x="3552825" y="3414713"/>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6FA71BA-2820-44DA-8481-F008174E5B9B}" type="datetime'9М''''''''''2''''''''''''''''''0''''''''''''''''''''''22'''''">
              <a:rPr lang="ru-RU" altLang="en-US" sz="1000" smtClean="0">
                <a:solidFill>
                  <a:srgbClr val="000000"/>
                </a:solidFill>
                <a:cs typeface="+mn-cs"/>
              </a:rPr>
              <a:pPr/>
              <a:t>9М2022</a:t>
            </a:fld>
            <a:endParaRPr lang="ru-RU" sz="1000" dirty="0">
              <a:solidFill>
                <a:srgbClr val="000000"/>
              </a:solidFill>
              <a:cs typeface="+mn-cs"/>
            </a:endParaRPr>
          </a:p>
        </p:txBody>
      </p:sp>
      <p:sp>
        <p:nvSpPr>
          <p:cNvPr id="109" name="Текст 2">
            <a:extLst>
              <a:ext uri="{FF2B5EF4-FFF2-40B4-BE49-F238E27FC236}">
                <a16:creationId xmlns:a16="http://schemas.microsoft.com/office/drawing/2014/main" id="{1A97B5C0-9F55-4231-8D9F-3BAE3E2B72F3}"/>
              </a:ext>
            </a:extLst>
          </p:cNvPr>
          <p:cNvSpPr>
            <a:spLocks noGrp="1"/>
          </p:cNvSpPr>
          <p:nvPr>
            <p:custDataLst>
              <p:tags r:id="rId17"/>
            </p:custDataLst>
          </p:nvPr>
        </p:nvSpPr>
        <p:spPr bwMode="auto">
          <a:xfrm>
            <a:off x="2901950" y="3414713"/>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5EE43916-336D-4A80-BBEE-7DC83AF5582C}" type="datetime'''''9''М''''''''''''''''''''''2''''0''''''''2''''''''1'''''">
              <a:rPr lang="ru-RU" altLang="en-US" sz="1000" smtClean="0">
                <a:solidFill>
                  <a:srgbClr val="000000"/>
                </a:solidFill>
                <a:cs typeface="+mn-cs"/>
              </a:rPr>
              <a:pPr/>
              <a:t>9М2021</a:t>
            </a:fld>
            <a:endParaRPr lang="ru-RU" sz="1000" dirty="0">
              <a:solidFill>
                <a:srgbClr val="000000"/>
              </a:solidFill>
              <a:cs typeface="+mn-cs"/>
            </a:endParaRPr>
          </a:p>
        </p:txBody>
      </p:sp>
      <p:sp>
        <p:nvSpPr>
          <p:cNvPr id="107" name="Текст 2">
            <a:extLst>
              <a:ext uri="{FF2B5EF4-FFF2-40B4-BE49-F238E27FC236}">
                <a16:creationId xmlns:a16="http://schemas.microsoft.com/office/drawing/2014/main" id="{5D2402E3-5855-4495-B97D-D0DC16FA6578}"/>
              </a:ext>
            </a:extLst>
          </p:cNvPr>
          <p:cNvSpPr>
            <a:spLocks noGrp="1"/>
          </p:cNvSpPr>
          <p:nvPr>
            <p:custDataLst>
              <p:tags r:id="rId18"/>
            </p:custDataLst>
          </p:nvPr>
        </p:nvSpPr>
        <p:spPr bwMode="auto">
          <a:xfrm>
            <a:off x="1036638" y="3414713"/>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40219DF9-DA15-4436-8FF7-0ACA6EBE9167}" type="datetime'''''''''''''''''2''''''''''''0''''''''''''''''19'''''''''''''">
              <a:rPr lang="ru-RU" altLang="en-US" sz="1000" smtClean="0">
                <a:solidFill>
                  <a:srgbClr val="000000"/>
                </a:solidFill>
                <a:cs typeface="+mn-cs"/>
              </a:rPr>
              <a:pPr/>
              <a:t>2019</a:t>
            </a:fld>
            <a:endParaRPr lang="ru-RU" sz="1000" dirty="0">
              <a:solidFill>
                <a:srgbClr val="000000"/>
              </a:solidFill>
              <a:cs typeface="+mn-cs"/>
            </a:endParaRPr>
          </a:p>
        </p:txBody>
      </p:sp>
      <p:sp>
        <p:nvSpPr>
          <p:cNvPr id="97" name="Текст 2">
            <a:extLst>
              <a:ext uri="{FF2B5EF4-FFF2-40B4-BE49-F238E27FC236}">
                <a16:creationId xmlns:a16="http://schemas.microsoft.com/office/drawing/2014/main" id="{7C0AD951-DF40-4291-9845-EFFEE2C57098}"/>
              </a:ext>
            </a:extLst>
          </p:cNvPr>
          <p:cNvSpPr>
            <a:spLocks noGrp="1"/>
          </p:cNvSpPr>
          <p:nvPr>
            <p:custDataLst>
              <p:tags r:id="rId19"/>
            </p:custDataLst>
          </p:nvPr>
        </p:nvSpPr>
        <p:spPr bwMode="auto">
          <a:xfrm>
            <a:off x="2336800" y="3414713"/>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4E37BF9-88F8-4CF5-9CAF-5E07E433ABE7}" type="datetime'''''''''''''2''''''''''''''''''02''''''''''1'''''''''">
              <a:rPr lang="ru-RU" altLang="en-US" sz="1000" smtClean="0">
                <a:solidFill>
                  <a:srgbClr val="000000"/>
                </a:solidFill>
                <a:cs typeface="+mn-cs"/>
              </a:rPr>
              <a:pPr/>
              <a:t>2021</a:t>
            </a:fld>
            <a:endParaRPr lang="ru-RU" sz="1000" dirty="0">
              <a:solidFill>
                <a:srgbClr val="000000"/>
              </a:solidFill>
              <a:cs typeface="+mn-cs"/>
            </a:endParaRPr>
          </a:p>
        </p:txBody>
      </p:sp>
      <p:sp>
        <p:nvSpPr>
          <p:cNvPr id="125" name="Текст 2">
            <a:extLst>
              <a:ext uri="{FF2B5EF4-FFF2-40B4-BE49-F238E27FC236}">
                <a16:creationId xmlns:a16="http://schemas.microsoft.com/office/drawing/2014/main" id="{914F6FED-6015-47A2-8E56-4DF57DE59BD2}"/>
              </a:ext>
            </a:extLst>
          </p:cNvPr>
          <p:cNvSpPr>
            <a:spLocks noGrp="1"/>
          </p:cNvSpPr>
          <p:nvPr>
            <p:custDataLst>
              <p:tags r:id="rId20"/>
            </p:custDataLst>
          </p:nvPr>
        </p:nvSpPr>
        <p:spPr bwMode="gray">
          <a:xfrm>
            <a:off x="2384425" y="1995488"/>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51EC508-99DB-4B52-89A2-A581C91D6779}" type="datetime'''''''3''''''''''''''''''''''''''''''''''''''''''''0'">
              <a:rPr lang="ru-RU" altLang="en-US" sz="1000" b="1" smtClean="0">
                <a:solidFill>
                  <a:srgbClr val="000000"/>
                </a:solidFill>
                <a:effectLst/>
                <a:cs typeface="+mn-cs"/>
              </a:rPr>
              <a:pPr algn="ctr">
                <a:spcBef>
                  <a:spcPct val="0"/>
                </a:spcBef>
                <a:spcAft>
                  <a:spcPct val="0"/>
                </a:spcAft>
              </a:pPr>
              <a:t>30</a:t>
            </a:fld>
            <a:endParaRPr lang="ru-RU" sz="1000" b="1" dirty="0">
              <a:solidFill>
                <a:srgbClr val="000000"/>
              </a:solidFill>
              <a:cs typeface="+mn-cs"/>
            </a:endParaRPr>
          </a:p>
        </p:txBody>
      </p:sp>
      <p:sp>
        <p:nvSpPr>
          <p:cNvPr id="112" name="Текст 2">
            <a:extLst>
              <a:ext uri="{FF2B5EF4-FFF2-40B4-BE49-F238E27FC236}">
                <a16:creationId xmlns:a16="http://schemas.microsoft.com/office/drawing/2014/main" id="{202F98A3-374B-4FAE-8CBC-903906332F4B}"/>
              </a:ext>
            </a:extLst>
          </p:cNvPr>
          <p:cNvSpPr>
            <a:spLocks noGrp="1"/>
          </p:cNvSpPr>
          <p:nvPr>
            <p:custDataLst>
              <p:tags r:id="rId21"/>
            </p:custDataLst>
          </p:nvPr>
        </p:nvSpPr>
        <p:spPr bwMode="auto">
          <a:xfrm>
            <a:off x="1685925" y="3414713"/>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C8490292-A4DA-4FE0-A7FF-BFB52D76F0CC}" type="datetime'''''''''''''''''''2''0''2''''''''''0'''''''''''''''">
              <a:rPr lang="ru-RU" altLang="en-US" sz="1000" smtClean="0">
                <a:solidFill>
                  <a:srgbClr val="000000"/>
                </a:solidFill>
                <a:cs typeface="+mn-cs"/>
              </a:rPr>
              <a:pPr/>
              <a:t>2020</a:t>
            </a:fld>
            <a:endParaRPr lang="ru-RU" sz="1000" dirty="0">
              <a:solidFill>
                <a:srgbClr val="000000"/>
              </a:solidFill>
              <a:cs typeface="+mn-cs"/>
            </a:endParaRPr>
          </a:p>
        </p:txBody>
      </p:sp>
      <p:sp>
        <p:nvSpPr>
          <p:cNvPr id="114" name="Текст 2">
            <a:extLst>
              <a:ext uri="{FF2B5EF4-FFF2-40B4-BE49-F238E27FC236}">
                <a16:creationId xmlns:a16="http://schemas.microsoft.com/office/drawing/2014/main" id="{15B4A678-68E9-4135-A14C-31AD64284400}"/>
              </a:ext>
            </a:extLst>
          </p:cNvPr>
          <p:cNvSpPr>
            <a:spLocks noGrp="1"/>
          </p:cNvSpPr>
          <p:nvPr>
            <p:custDataLst>
              <p:tags r:id="rId22"/>
            </p:custDataLst>
          </p:nvPr>
        </p:nvSpPr>
        <p:spPr bwMode="gray">
          <a:xfrm>
            <a:off x="1084263" y="2697163"/>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3D7A489-2588-4307-A0F7-833658C4EAA5}" type="datetime'''''1''''''''''''''''''''2'''">
              <a:rPr lang="ru-RU" altLang="en-US" sz="1000" b="1" smtClean="0">
                <a:solidFill>
                  <a:srgbClr val="000000"/>
                </a:solidFill>
                <a:cs typeface="+mn-cs"/>
              </a:rPr>
              <a:pPr/>
              <a:t>12</a:t>
            </a:fld>
            <a:endParaRPr lang="ru-RU" sz="1000" b="1" dirty="0">
              <a:solidFill>
                <a:srgbClr val="000000"/>
              </a:solidFill>
              <a:cs typeface="+mn-cs"/>
            </a:endParaRPr>
          </a:p>
        </p:txBody>
      </p:sp>
      <p:sp>
        <p:nvSpPr>
          <p:cNvPr id="115" name="Текст 2">
            <a:extLst>
              <a:ext uri="{FF2B5EF4-FFF2-40B4-BE49-F238E27FC236}">
                <a16:creationId xmlns:a16="http://schemas.microsoft.com/office/drawing/2014/main" id="{03D79027-B0C9-4375-A58B-799B3191AED2}"/>
              </a:ext>
            </a:extLst>
          </p:cNvPr>
          <p:cNvSpPr>
            <a:spLocks noGrp="1"/>
          </p:cNvSpPr>
          <p:nvPr>
            <p:custDataLst>
              <p:tags r:id="rId23"/>
            </p:custDataLst>
          </p:nvPr>
        </p:nvSpPr>
        <p:spPr bwMode="gray">
          <a:xfrm>
            <a:off x="1733550" y="2238375"/>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B8950CAB-282A-4EFD-9844-74E8691E31D8}" type="datetime'2''''''''''''''''''''''''''''''''''''''4'''">
              <a:rPr lang="ru-RU" altLang="en-US" sz="1000" b="1" smtClean="0">
                <a:solidFill>
                  <a:srgbClr val="000000"/>
                </a:solidFill>
                <a:cs typeface="+mn-cs"/>
              </a:rPr>
              <a:pPr/>
              <a:t>24</a:t>
            </a:fld>
            <a:endParaRPr lang="ru-RU" sz="1000" b="1" dirty="0">
              <a:solidFill>
                <a:srgbClr val="000000"/>
              </a:solidFill>
              <a:cs typeface="+mn-cs"/>
            </a:endParaRPr>
          </a:p>
        </p:txBody>
      </p:sp>
      <p:sp>
        <p:nvSpPr>
          <p:cNvPr id="126" name="Текст 2">
            <a:extLst>
              <a:ext uri="{FF2B5EF4-FFF2-40B4-BE49-F238E27FC236}">
                <a16:creationId xmlns:a16="http://schemas.microsoft.com/office/drawing/2014/main" id="{5BD151C9-7B06-4EF5-95CA-DB67FE065B18}"/>
              </a:ext>
            </a:extLst>
          </p:cNvPr>
          <p:cNvSpPr>
            <a:spLocks noGrp="1"/>
          </p:cNvSpPr>
          <p:nvPr>
            <p:custDataLst>
              <p:tags r:id="rId24"/>
            </p:custDataLst>
          </p:nvPr>
        </p:nvSpPr>
        <p:spPr bwMode="gray">
          <a:xfrm>
            <a:off x="3033713" y="2365375"/>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B8BB1B6-5507-4842-BAAA-25D82FACB8EB}" type="datetime'''''''2''''''''''''''''''''''''''''''''''''''''''''''1'''''">
              <a:rPr lang="ru-RU" altLang="en-US" sz="1000" b="1" smtClean="0">
                <a:solidFill>
                  <a:srgbClr val="000000"/>
                </a:solidFill>
                <a:effectLst/>
                <a:cs typeface="+mn-cs"/>
              </a:rPr>
              <a:pPr algn="ctr">
                <a:spcBef>
                  <a:spcPct val="0"/>
                </a:spcBef>
                <a:spcAft>
                  <a:spcPct val="0"/>
                </a:spcAft>
              </a:pPr>
              <a:t>21</a:t>
            </a:fld>
            <a:endParaRPr lang="ru-RU" sz="1000" b="1" dirty="0">
              <a:solidFill>
                <a:srgbClr val="000000"/>
              </a:solidFill>
              <a:cs typeface="+mn-cs"/>
            </a:endParaRPr>
          </a:p>
        </p:txBody>
      </p:sp>
      <p:sp>
        <p:nvSpPr>
          <p:cNvPr id="127" name="Текст 2">
            <a:extLst>
              <a:ext uri="{FF2B5EF4-FFF2-40B4-BE49-F238E27FC236}">
                <a16:creationId xmlns:a16="http://schemas.microsoft.com/office/drawing/2014/main" id="{248885F9-859B-4A22-BED1-6A1280024FA4}"/>
              </a:ext>
            </a:extLst>
          </p:cNvPr>
          <p:cNvSpPr>
            <a:spLocks noGrp="1"/>
          </p:cNvSpPr>
          <p:nvPr>
            <p:custDataLst>
              <p:tags r:id="rId25"/>
            </p:custDataLst>
          </p:nvPr>
        </p:nvSpPr>
        <p:spPr bwMode="gray">
          <a:xfrm>
            <a:off x="3684588" y="259715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82BBF8FB-5418-47D8-950A-DF59DB5DEC7B}" type="datetime'''''''''''''''''''''''''''''''''''''1''''''''''''''''5'''">
              <a:rPr lang="ru-RU" altLang="en-US" sz="1000" b="1" smtClean="0">
                <a:solidFill>
                  <a:srgbClr val="000000"/>
                </a:solidFill>
                <a:effectLst/>
                <a:cs typeface="+mn-cs"/>
              </a:rPr>
              <a:pPr algn="ctr">
                <a:spcBef>
                  <a:spcPct val="0"/>
                </a:spcBef>
                <a:spcAft>
                  <a:spcPct val="0"/>
                </a:spcAft>
              </a:pPr>
              <a:t>15</a:t>
            </a:fld>
            <a:endParaRPr lang="ru-RU" sz="1000" b="1" dirty="0">
              <a:solidFill>
                <a:srgbClr val="000000"/>
              </a:solidFill>
              <a:cs typeface="+mn-cs"/>
            </a:endParaRPr>
          </a:p>
        </p:txBody>
      </p:sp>
      <p:sp>
        <p:nvSpPr>
          <p:cNvPr id="292" name="Текст 2">
            <a:extLst>
              <a:ext uri="{FF2B5EF4-FFF2-40B4-BE49-F238E27FC236}">
                <a16:creationId xmlns:a16="http://schemas.microsoft.com/office/drawing/2014/main" id="{AEC68659-DCA5-4448-9ED3-8D718C916906}"/>
              </a:ext>
            </a:extLst>
          </p:cNvPr>
          <p:cNvSpPr>
            <a:spLocks noGrp="1"/>
          </p:cNvSpPr>
          <p:nvPr>
            <p:custDataLst>
              <p:tags r:id="rId26"/>
            </p:custDataLst>
          </p:nvPr>
        </p:nvSpPr>
        <p:spPr bwMode="auto">
          <a:xfrm>
            <a:off x="1250951" y="1962150"/>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724CBAF-47CF-4B5B-B1AB-78361E622F7C}" type="datetime'''''+''''''9''''''''''''''''''''''''''''''''''''''2''%'''">
              <a:rPr lang="ru-RU" altLang="en-US" sz="800" b="1" smtClean="0">
                <a:solidFill>
                  <a:srgbClr val="29A121"/>
                </a:solidFill>
                <a:effectLst/>
                <a:cs typeface="+mn-cs"/>
              </a:rPr>
              <a:pPr algn="ctr">
                <a:spcBef>
                  <a:spcPct val="0"/>
                </a:spcBef>
                <a:spcAft>
                  <a:spcPct val="0"/>
                </a:spcAft>
              </a:pPr>
              <a:t>+92%</a:t>
            </a:fld>
            <a:endParaRPr lang="ru-RU" sz="800" b="1" dirty="0">
              <a:solidFill>
                <a:srgbClr val="29A121"/>
              </a:solidFill>
              <a:cs typeface="+mn-cs"/>
            </a:endParaRPr>
          </a:p>
        </p:txBody>
      </p:sp>
      <p:sp>
        <p:nvSpPr>
          <p:cNvPr id="295" name="Текст 2">
            <a:extLst>
              <a:ext uri="{FF2B5EF4-FFF2-40B4-BE49-F238E27FC236}">
                <a16:creationId xmlns:a16="http://schemas.microsoft.com/office/drawing/2014/main" id="{274CDC0C-F545-4C99-BA38-4ED1C80CEE32}"/>
              </a:ext>
            </a:extLst>
          </p:cNvPr>
          <p:cNvSpPr>
            <a:spLocks noGrp="1"/>
          </p:cNvSpPr>
          <p:nvPr>
            <p:custDataLst>
              <p:tags r:id="rId27"/>
            </p:custDataLst>
          </p:nvPr>
        </p:nvSpPr>
        <p:spPr bwMode="auto">
          <a:xfrm>
            <a:off x="1939926" y="1719263"/>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6948970E-56DA-4607-A82E-56C0A9416EAA}" type="datetime'+''''''2''''5''''''''''''''''''''''''''''''''''''''''''%'''''">
              <a:rPr lang="ru-RU" altLang="en-US" sz="800" b="1" smtClean="0">
                <a:solidFill>
                  <a:srgbClr val="29A121"/>
                </a:solidFill>
                <a:effectLst/>
                <a:cs typeface="+mn-cs"/>
              </a:rPr>
              <a:pPr algn="ctr">
                <a:spcBef>
                  <a:spcPct val="0"/>
                </a:spcBef>
                <a:spcAft>
                  <a:spcPct val="0"/>
                </a:spcAft>
              </a:pPr>
              <a:t>+25%</a:t>
            </a:fld>
            <a:endParaRPr lang="ru-RU" sz="800" b="1" dirty="0">
              <a:solidFill>
                <a:srgbClr val="29A121"/>
              </a:solidFill>
              <a:cs typeface="+mn-cs"/>
            </a:endParaRPr>
          </a:p>
        </p:txBody>
      </p:sp>
      <p:sp>
        <p:nvSpPr>
          <p:cNvPr id="144" name="Текст 2">
            <a:extLst>
              <a:ext uri="{FF2B5EF4-FFF2-40B4-BE49-F238E27FC236}">
                <a16:creationId xmlns:a16="http://schemas.microsoft.com/office/drawing/2014/main" id="{98741961-1DDE-4D75-A825-E1CB2787A9C9}"/>
              </a:ext>
            </a:extLst>
          </p:cNvPr>
          <p:cNvSpPr>
            <a:spLocks noGrp="1"/>
          </p:cNvSpPr>
          <p:nvPr>
            <p:custDataLst>
              <p:tags r:id="rId28"/>
            </p:custDataLst>
          </p:nvPr>
        </p:nvSpPr>
        <p:spPr bwMode="auto">
          <a:xfrm>
            <a:off x="3248025" y="2165350"/>
            <a:ext cx="420688"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47B07E2B-1CAF-49D2-A3C3-D3210CC491B6}" type="datetime'-''''2''''''''''''''''8''''''''''%'''''''''''''''''''''''''''">
              <a:rPr lang="ru-RU" altLang="en-US" sz="800" b="1" smtClean="0">
                <a:solidFill>
                  <a:srgbClr val="FF0508"/>
                </a:solidFill>
                <a:effectLst/>
                <a:cs typeface="+mn-cs"/>
              </a:rPr>
              <a:pPr algn="ctr">
                <a:spcBef>
                  <a:spcPct val="0"/>
                </a:spcBef>
                <a:spcAft>
                  <a:spcPct val="0"/>
                </a:spcAft>
              </a:pPr>
              <a:t>-28%</a:t>
            </a:fld>
            <a:endParaRPr lang="ru-RU" sz="800" b="1" dirty="0">
              <a:solidFill>
                <a:srgbClr val="FF0508"/>
              </a:solidFill>
              <a:cs typeface="+mn-cs"/>
            </a:endParaRPr>
          </a:p>
        </p:txBody>
      </p:sp>
      <p:graphicFrame>
        <p:nvGraphicFramePr>
          <p:cNvPr id="318" name="Chart 3">
            <a:extLst>
              <a:ext uri="{FF2B5EF4-FFF2-40B4-BE49-F238E27FC236}">
                <a16:creationId xmlns:a16="http://schemas.microsoft.com/office/drawing/2014/main" id="{DDE389AC-28A2-4650-ACA8-D9559942878B}"/>
              </a:ext>
            </a:extLst>
          </p:cNvPr>
          <p:cNvGraphicFramePr/>
          <p:nvPr>
            <p:custDataLst>
              <p:tags r:id="rId29"/>
            </p:custDataLst>
            <p:extLst>
              <p:ext uri="{D42A27DB-BD31-4B8C-83A1-F6EECF244321}">
                <p14:modId xmlns:p14="http://schemas.microsoft.com/office/powerpoint/2010/main" val="1440783562"/>
              </p:ext>
            </p:extLst>
          </p:nvPr>
        </p:nvGraphicFramePr>
        <p:xfrm>
          <a:off x="4430713" y="2090738"/>
          <a:ext cx="3406775" cy="1368425"/>
        </p:xfrm>
        <a:graphic>
          <a:graphicData uri="http://schemas.openxmlformats.org/drawingml/2006/chart">
            <c:chart xmlns:c="http://schemas.openxmlformats.org/drawingml/2006/chart" xmlns:r="http://schemas.openxmlformats.org/officeDocument/2006/relationships" r:id="rId163"/>
          </a:graphicData>
        </a:graphic>
      </p:graphicFrame>
      <p:sp useBgFill="1">
        <p:nvSpPr>
          <p:cNvPr id="86" name="Полилиния: фигура 85">
            <a:extLst>
              <a:ext uri="{FF2B5EF4-FFF2-40B4-BE49-F238E27FC236}">
                <a16:creationId xmlns:a16="http://schemas.microsoft.com/office/drawing/2014/main" id="{73DAAC2A-6FDB-4B3E-A6EE-2466FB33CAF8}"/>
              </a:ext>
            </a:extLst>
          </p:cNvPr>
          <p:cNvSpPr/>
          <p:nvPr>
            <p:custDataLst>
              <p:tags r:id="rId30"/>
            </p:custDataLst>
          </p:nvPr>
        </p:nvSpPr>
        <p:spPr bwMode="auto">
          <a:xfrm>
            <a:off x="6408738" y="3303588"/>
            <a:ext cx="96838" cy="146051"/>
          </a:xfrm>
          <a:custGeom>
            <a:avLst/>
            <a:gdLst/>
            <a:ahLst/>
            <a:cxnLst/>
            <a:rect l="0" t="0" r="0" b="0"/>
            <a:pathLst>
              <a:path w="96838" h="146051">
                <a:moveTo>
                  <a:pt x="96837" y="0"/>
                </a:moveTo>
                <a:lnTo>
                  <a:pt x="57150" y="146050"/>
                </a:lnTo>
                <a:lnTo>
                  <a:pt x="0" y="146050"/>
                </a:lnTo>
                <a:lnTo>
                  <a:pt x="39687" y="0"/>
                </a:lnTo>
                <a:close/>
              </a:path>
            </a:pathLst>
          </a:custGeom>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Полилиния: фигура 83">
            <a:extLst>
              <a:ext uri="{FF2B5EF4-FFF2-40B4-BE49-F238E27FC236}">
                <a16:creationId xmlns:a16="http://schemas.microsoft.com/office/drawing/2014/main" id="{AB7E614E-680C-4FBD-927D-CCA6697F4FD7}"/>
              </a:ext>
            </a:extLst>
          </p:cNvPr>
          <p:cNvSpPr/>
          <p:nvPr>
            <p:custDataLst>
              <p:tags r:id="rId31"/>
            </p:custDataLst>
          </p:nvPr>
        </p:nvSpPr>
        <p:spPr bwMode="auto">
          <a:xfrm>
            <a:off x="6408738" y="3303588"/>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5" name="Полилиния: фигура 84">
            <a:extLst>
              <a:ext uri="{FF2B5EF4-FFF2-40B4-BE49-F238E27FC236}">
                <a16:creationId xmlns:a16="http://schemas.microsoft.com/office/drawing/2014/main" id="{C5D42558-30A9-4363-ACA1-5D79C573F810}"/>
              </a:ext>
            </a:extLst>
          </p:cNvPr>
          <p:cNvSpPr/>
          <p:nvPr>
            <p:custDataLst>
              <p:tags r:id="rId32"/>
            </p:custDataLst>
          </p:nvPr>
        </p:nvSpPr>
        <p:spPr bwMode="auto">
          <a:xfrm>
            <a:off x="6465888" y="3303588"/>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87" name="Прямая соединительная линия 86">
            <a:extLst>
              <a:ext uri="{FF2B5EF4-FFF2-40B4-BE49-F238E27FC236}">
                <a16:creationId xmlns:a16="http://schemas.microsoft.com/office/drawing/2014/main" id="{AD5C0E66-717C-49F3-A33E-B6DC1D2DE134}"/>
              </a:ext>
            </a:extLst>
          </p:cNvPr>
          <p:cNvCxnSpPr/>
          <p:nvPr>
            <p:custDataLst>
              <p:tags r:id="rId33"/>
            </p:custDataLst>
          </p:nvPr>
        </p:nvCxnSpPr>
        <p:spPr bwMode="gray">
          <a:xfrm flipV="1">
            <a:off x="4835525" y="1804989"/>
            <a:ext cx="0" cy="24606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Прямая соединительная линия 87">
            <a:extLst>
              <a:ext uri="{FF2B5EF4-FFF2-40B4-BE49-F238E27FC236}">
                <a16:creationId xmlns:a16="http://schemas.microsoft.com/office/drawing/2014/main" id="{4399CAE2-0671-4FD8-ABCE-DD7D943B965A}"/>
              </a:ext>
            </a:extLst>
          </p:cNvPr>
          <p:cNvCxnSpPr/>
          <p:nvPr>
            <p:custDataLst>
              <p:tags r:id="rId34"/>
            </p:custDataLst>
          </p:nvPr>
        </p:nvCxnSpPr>
        <p:spPr bwMode="gray">
          <a:xfrm>
            <a:off x="4835525" y="1804988"/>
            <a:ext cx="611188"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Прямая соединительная линия 88">
            <a:extLst>
              <a:ext uri="{FF2B5EF4-FFF2-40B4-BE49-F238E27FC236}">
                <a16:creationId xmlns:a16="http://schemas.microsoft.com/office/drawing/2014/main" id="{364C6F5C-4D2D-4452-8197-888888240614}"/>
              </a:ext>
            </a:extLst>
          </p:cNvPr>
          <p:cNvCxnSpPr/>
          <p:nvPr>
            <p:custDataLst>
              <p:tags r:id="rId35"/>
            </p:custDataLst>
          </p:nvPr>
        </p:nvCxnSpPr>
        <p:spPr bwMode="gray">
          <a:xfrm>
            <a:off x="5446713" y="1804988"/>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91" name="Прямая соединительная линия 90">
            <a:extLst>
              <a:ext uri="{FF2B5EF4-FFF2-40B4-BE49-F238E27FC236}">
                <a16:creationId xmlns:a16="http://schemas.microsoft.com/office/drawing/2014/main" id="{B3CBA50D-A813-42CB-A346-6FE223E836D1}"/>
              </a:ext>
            </a:extLst>
          </p:cNvPr>
          <p:cNvCxnSpPr/>
          <p:nvPr>
            <p:custDataLst>
              <p:tags r:id="rId36"/>
            </p:custDataLst>
          </p:nvPr>
        </p:nvCxnSpPr>
        <p:spPr bwMode="gray">
          <a:xfrm flipV="1">
            <a:off x="5522913" y="1881188"/>
            <a:ext cx="0" cy="762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BA634386-5984-429A-A24C-F72DFA9C89C2}"/>
              </a:ext>
            </a:extLst>
          </p:cNvPr>
          <p:cNvCxnSpPr/>
          <p:nvPr>
            <p:custDataLst>
              <p:tags r:id="rId37"/>
            </p:custDataLst>
          </p:nvPr>
        </p:nvCxnSpPr>
        <p:spPr bwMode="gray">
          <a:xfrm>
            <a:off x="5522913" y="1881188"/>
            <a:ext cx="60960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1" name="Прямая соединительная линия 310">
            <a:extLst>
              <a:ext uri="{FF2B5EF4-FFF2-40B4-BE49-F238E27FC236}">
                <a16:creationId xmlns:a16="http://schemas.microsoft.com/office/drawing/2014/main" id="{D0DB581A-D84E-48F9-83B8-49EF40D6E873}"/>
              </a:ext>
            </a:extLst>
          </p:cNvPr>
          <p:cNvCxnSpPr/>
          <p:nvPr>
            <p:custDataLst>
              <p:tags r:id="rId38"/>
            </p:custDataLst>
          </p:nvPr>
        </p:nvCxnSpPr>
        <p:spPr bwMode="gray">
          <a:xfrm>
            <a:off x="6132513" y="1881188"/>
            <a:ext cx="0" cy="398463"/>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56A9BC36-048F-455D-8EB3-F69DBC5CF2FC}"/>
              </a:ext>
            </a:extLst>
          </p:cNvPr>
          <p:cNvCxnSpPr/>
          <p:nvPr>
            <p:custDataLst>
              <p:tags r:id="rId39"/>
            </p:custDataLst>
          </p:nvPr>
        </p:nvCxnSpPr>
        <p:spPr bwMode="gray">
          <a:xfrm flipV="1">
            <a:off x="6781800" y="2425700"/>
            <a:ext cx="0" cy="762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6" name="Прямая соединительная линия 155">
            <a:extLst>
              <a:ext uri="{FF2B5EF4-FFF2-40B4-BE49-F238E27FC236}">
                <a16:creationId xmlns:a16="http://schemas.microsoft.com/office/drawing/2014/main" id="{24D58763-5371-4DB6-82D1-E0CAD12A1365}"/>
              </a:ext>
            </a:extLst>
          </p:cNvPr>
          <p:cNvCxnSpPr/>
          <p:nvPr>
            <p:custDataLst>
              <p:tags r:id="rId40"/>
            </p:custDataLst>
          </p:nvPr>
        </p:nvCxnSpPr>
        <p:spPr bwMode="gray">
          <a:xfrm>
            <a:off x="6781800" y="2425700"/>
            <a:ext cx="64770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Прямая соединительная линия 156">
            <a:extLst>
              <a:ext uri="{FF2B5EF4-FFF2-40B4-BE49-F238E27FC236}">
                <a16:creationId xmlns:a16="http://schemas.microsoft.com/office/drawing/2014/main" id="{7D7286B8-F1A0-41B3-8722-E2F70FF37233}"/>
              </a:ext>
            </a:extLst>
          </p:cNvPr>
          <p:cNvCxnSpPr/>
          <p:nvPr>
            <p:custDataLst>
              <p:tags r:id="rId41"/>
            </p:custDataLst>
          </p:nvPr>
        </p:nvCxnSpPr>
        <p:spPr bwMode="gray">
          <a:xfrm>
            <a:off x="7429500" y="2425700"/>
            <a:ext cx="0" cy="37465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60" name="Текст 2">
            <a:extLst>
              <a:ext uri="{FF2B5EF4-FFF2-40B4-BE49-F238E27FC236}">
                <a16:creationId xmlns:a16="http://schemas.microsoft.com/office/drawing/2014/main" id="{8673F355-754A-4017-A35D-271BDF8EDBA5}"/>
              </a:ext>
            </a:extLst>
          </p:cNvPr>
          <p:cNvSpPr>
            <a:spLocks noGrp="1"/>
          </p:cNvSpPr>
          <p:nvPr>
            <p:custDataLst>
              <p:tags r:id="rId42"/>
            </p:custDataLst>
          </p:nvPr>
        </p:nvSpPr>
        <p:spPr bwMode="auto">
          <a:xfrm>
            <a:off x="7199313" y="34194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10C4D2EC-5321-4562-A3DA-228413904CB9}" type="datetime'''9''''''''''''''''М''''''2''''''''''022'''''''''''''''''''''">
              <a:rPr lang="ru-RU" altLang="en-US" sz="1000" smtClean="0">
                <a:solidFill>
                  <a:srgbClr val="000000"/>
                </a:solidFill>
                <a:cs typeface="+mn-cs"/>
              </a:rPr>
              <a:pPr/>
              <a:t>9М2022</a:t>
            </a:fld>
            <a:endParaRPr lang="ru-RU" sz="1000" dirty="0">
              <a:solidFill>
                <a:srgbClr val="000000"/>
              </a:solidFill>
              <a:cs typeface="+mn-cs"/>
            </a:endParaRPr>
          </a:p>
        </p:txBody>
      </p:sp>
      <p:sp>
        <p:nvSpPr>
          <p:cNvPr id="159" name="Текст 2">
            <a:extLst>
              <a:ext uri="{FF2B5EF4-FFF2-40B4-BE49-F238E27FC236}">
                <a16:creationId xmlns:a16="http://schemas.microsoft.com/office/drawing/2014/main" id="{CA0F54EC-4295-4A37-8C24-8E9A480C14CC}"/>
              </a:ext>
            </a:extLst>
          </p:cNvPr>
          <p:cNvSpPr>
            <a:spLocks noGrp="1"/>
          </p:cNvSpPr>
          <p:nvPr>
            <p:custDataLst>
              <p:tags r:id="rId43"/>
            </p:custDataLst>
          </p:nvPr>
        </p:nvSpPr>
        <p:spPr bwMode="auto">
          <a:xfrm>
            <a:off x="6551613" y="34194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964BB00-A5FF-4D49-918C-5EE17DCB24B8}" type="datetime'''''9''''''''''''''М''''''''''2''''0''''''2''''1'''">
              <a:rPr lang="ru-RU" altLang="en-US" sz="1000" smtClean="0">
                <a:solidFill>
                  <a:srgbClr val="000000"/>
                </a:solidFill>
                <a:cs typeface="+mn-cs"/>
              </a:rPr>
              <a:pPr/>
              <a:t>9М2021</a:t>
            </a:fld>
            <a:endParaRPr lang="ru-RU" sz="1000" dirty="0">
              <a:solidFill>
                <a:srgbClr val="000000"/>
              </a:solidFill>
              <a:cs typeface="+mn-cs"/>
            </a:endParaRPr>
          </a:p>
        </p:txBody>
      </p:sp>
      <p:sp>
        <p:nvSpPr>
          <p:cNvPr id="123" name="Текст 2">
            <a:extLst>
              <a:ext uri="{FF2B5EF4-FFF2-40B4-BE49-F238E27FC236}">
                <a16:creationId xmlns:a16="http://schemas.microsoft.com/office/drawing/2014/main" id="{20362F63-EB03-452C-9D25-51ABA43B0395}"/>
              </a:ext>
            </a:extLst>
          </p:cNvPr>
          <p:cNvSpPr>
            <a:spLocks noGrp="1"/>
          </p:cNvSpPr>
          <p:nvPr>
            <p:custDataLst>
              <p:tags r:id="rId44"/>
            </p:custDataLst>
          </p:nvPr>
        </p:nvSpPr>
        <p:spPr bwMode="auto">
          <a:xfrm>
            <a:off x="4689475" y="34194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3CDA16A-D28D-4C84-9D84-3AAB0A70C771}" type="datetime'2''''''''0''''''''19'''''''''''''''''''''''''">
              <a:rPr lang="ru-RU" altLang="en-US" sz="1000" smtClean="0">
                <a:solidFill>
                  <a:srgbClr val="000000"/>
                </a:solidFill>
                <a:cs typeface="+mn-cs"/>
              </a:rPr>
              <a:pPr/>
              <a:t>2019</a:t>
            </a:fld>
            <a:endParaRPr lang="ru-RU" sz="1000" dirty="0">
              <a:solidFill>
                <a:srgbClr val="000000"/>
              </a:solidFill>
              <a:cs typeface="+mn-cs"/>
            </a:endParaRPr>
          </a:p>
        </p:txBody>
      </p:sp>
      <p:sp>
        <p:nvSpPr>
          <p:cNvPr id="129" name="Текст 2">
            <a:extLst>
              <a:ext uri="{FF2B5EF4-FFF2-40B4-BE49-F238E27FC236}">
                <a16:creationId xmlns:a16="http://schemas.microsoft.com/office/drawing/2014/main" id="{FBFE9CED-371E-4E0A-B230-95E2C63D9DD5}"/>
              </a:ext>
            </a:extLst>
          </p:cNvPr>
          <p:cNvSpPr>
            <a:spLocks noGrp="1"/>
          </p:cNvSpPr>
          <p:nvPr>
            <p:custDataLst>
              <p:tags r:id="rId45"/>
            </p:custDataLst>
          </p:nvPr>
        </p:nvSpPr>
        <p:spPr bwMode="auto">
          <a:xfrm>
            <a:off x="5338763" y="34194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A71D4BF-4E4C-4546-B74C-9BCA4C2AC179}" type="datetime'2''''''0''''''''''''2''''''''0'''''''''">
              <a:rPr lang="ru-RU" altLang="en-US" sz="1000" smtClean="0">
                <a:solidFill>
                  <a:srgbClr val="000000"/>
                </a:solidFill>
                <a:cs typeface="+mn-cs"/>
              </a:rPr>
              <a:pPr/>
              <a:t>2020</a:t>
            </a:fld>
            <a:endParaRPr lang="ru-RU" sz="1000" dirty="0">
              <a:solidFill>
                <a:srgbClr val="000000"/>
              </a:solidFill>
              <a:cs typeface="+mn-cs"/>
            </a:endParaRPr>
          </a:p>
        </p:txBody>
      </p:sp>
      <p:sp>
        <p:nvSpPr>
          <p:cNvPr id="158" name="Текст 2">
            <a:extLst>
              <a:ext uri="{FF2B5EF4-FFF2-40B4-BE49-F238E27FC236}">
                <a16:creationId xmlns:a16="http://schemas.microsoft.com/office/drawing/2014/main" id="{F107FAB8-D717-4DA1-89E5-D06BC26B892A}"/>
              </a:ext>
            </a:extLst>
          </p:cNvPr>
          <p:cNvSpPr>
            <a:spLocks noGrp="1"/>
          </p:cNvSpPr>
          <p:nvPr>
            <p:custDataLst>
              <p:tags r:id="rId46"/>
            </p:custDataLst>
          </p:nvPr>
        </p:nvSpPr>
        <p:spPr bwMode="auto">
          <a:xfrm>
            <a:off x="5986463" y="34194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9C513C4-3436-49BC-94CA-A203C373DAA5}" type="datetime'''''''2''''''''''''0''''''''''''''''2''''1'''''''">
              <a:rPr lang="ru-RU" altLang="en-US" sz="1000" smtClean="0">
                <a:solidFill>
                  <a:srgbClr val="000000"/>
                </a:solidFill>
                <a:cs typeface="+mn-cs"/>
              </a:rPr>
              <a:pPr/>
              <a:t>2021</a:t>
            </a:fld>
            <a:endParaRPr lang="ru-RU" sz="1000" dirty="0">
              <a:solidFill>
                <a:srgbClr val="000000"/>
              </a:solidFill>
              <a:cs typeface="+mn-cs"/>
            </a:endParaRPr>
          </a:p>
        </p:txBody>
      </p:sp>
      <p:sp>
        <p:nvSpPr>
          <p:cNvPr id="131" name="Текст 2">
            <a:extLst>
              <a:ext uri="{FF2B5EF4-FFF2-40B4-BE49-F238E27FC236}">
                <a16:creationId xmlns:a16="http://schemas.microsoft.com/office/drawing/2014/main" id="{47A87E81-33BC-471A-929F-F3AB38A55832}"/>
              </a:ext>
            </a:extLst>
          </p:cNvPr>
          <p:cNvSpPr>
            <a:spLocks noGrp="1"/>
          </p:cNvSpPr>
          <p:nvPr>
            <p:custDataLst>
              <p:tags r:id="rId47"/>
            </p:custDataLst>
          </p:nvPr>
        </p:nvSpPr>
        <p:spPr bwMode="gray">
          <a:xfrm>
            <a:off x="4737100" y="208915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842C0A0-7BD8-4E77-A926-FFFB3826BFD8}" type="datetime'''''''''''''''''''28'''''''''''''''''''''">
              <a:rPr lang="ru-RU" altLang="en-US" sz="1000" b="1" smtClean="0">
                <a:solidFill>
                  <a:srgbClr val="000000"/>
                </a:solidFill>
                <a:cs typeface="+mn-cs"/>
              </a:rPr>
              <a:pPr/>
              <a:t>28</a:t>
            </a:fld>
            <a:endParaRPr lang="ru-RU" sz="1000" b="1" dirty="0">
              <a:solidFill>
                <a:srgbClr val="000000"/>
              </a:solidFill>
              <a:cs typeface="+mn-cs"/>
            </a:endParaRPr>
          </a:p>
        </p:txBody>
      </p:sp>
      <p:sp>
        <p:nvSpPr>
          <p:cNvPr id="132" name="Текст 2">
            <a:extLst>
              <a:ext uri="{FF2B5EF4-FFF2-40B4-BE49-F238E27FC236}">
                <a16:creationId xmlns:a16="http://schemas.microsoft.com/office/drawing/2014/main" id="{06184A65-5122-4E9E-B8E5-A3462C714481}"/>
              </a:ext>
            </a:extLst>
          </p:cNvPr>
          <p:cNvSpPr>
            <a:spLocks noGrp="1"/>
          </p:cNvSpPr>
          <p:nvPr>
            <p:custDataLst>
              <p:tags r:id="rId48"/>
            </p:custDataLst>
          </p:nvPr>
        </p:nvSpPr>
        <p:spPr bwMode="gray">
          <a:xfrm>
            <a:off x="5386388" y="1995488"/>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40F3A366-1A74-4967-87E4-50BA6D56A20B}" type="datetime'''''''''''''3''''''''1'''''''''''''''''''''''''''''">
              <a:rPr lang="ru-RU" altLang="en-US" sz="1000" b="1" smtClean="0">
                <a:solidFill>
                  <a:srgbClr val="000000"/>
                </a:solidFill>
                <a:cs typeface="+mn-cs"/>
              </a:rPr>
              <a:pPr/>
              <a:t>31</a:t>
            </a:fld>
            <a:endParaRPr lang="ru-RU" sz="1000" b="1" dirty="0">
              <a:solidFill>
                <a:srgbClr val="000000"/>
              </a:solidFill>
              <a:cs typeface="+mn-cs"/>
            </a:endParaRPr>
          </a:p>
        </p:txBody>
      </p:sp>
      <p:sp>
        <p:nvSpPr>
          <p:cNvPr id="161" name="Текст 2">
            <a:extLst>
              <a:ext uri="{FF2B5EF4-FFF2-40B4-BE49-F238E27FC236}">
                <a16:creationId xmlns:a16="http://schemas.microsoft.com/office/drawing/2014/main" id="{3261BDA9-4D35-4E27-B794-9371F7D13DB5}"/>
              </a:ext>
            </a:extLst>
          </p:cNvPr>
          <p:cNvSpPr>
            <a:spLocks noGrp="1"/>
          </p:cNvSpPr>
          <p:nvPr>
            <p:custDataLst>
              <p:tags r:id="rId49"/>
            </p:custDataLst>
          </p:nvPr>
        </p:nvSpPr>
        <p:spPr bwMode="gray">
          <a:xfrm>
            <a:off x="6034088" y="231775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F9C8BA3B-ADE3-4271-89C5-D6C2EF687888}" type="datetime'''''''''''''''''''2''2'''''''''''''''''''''''''''">
              <a:rPr lang="ru-RU" altLang="en-US" sz="1000" b="1" smtClean="0">
                <a:solidFill>
                  <a:srgbClr val="000000"/>
                </a:solidFill>
                <a:cs typeface="+mn-cs"/>
              </a:rPr>
              <a:pPr/>
              <a:t>22</a:t>
            </a:fld>
            <a:endParaRPr lang="ru-RU" sz="1000" b="1" dirty="0">
              <a:solidFill>
                <a:srgbClr val="000000"/>
              </a:solidFill>
              <a:cs typeface="+mn-cs"/>
            </a:endParaRPr>
          </a:p>
        </p:txBody>
      </p:sp>
      <p:sp>
        <p:nvSpPr>
          <p:cNvPr id="163" name="Текст 2">
            <a:extLst>
              <a:ext uri="{FF2B5EF4-FFF2-40B4-BE49-F238E27FC236}">
                <a16:creationId xmlns:a16="http://schemas.microsoft.com/office/drawing/2014/main" id="{D532A3C7-81E8-4E9B-881A-05C3AD3D7278}"/>
              </a:ext>
            </a:extLst>
          </p:cNvPr>
          <p:cNvSpPr>
            <a:spLocks noGrp="1"/>
          </p:cNvSpPr>
          <p:nvPr>
            <p:custDataLst>
              <p:tags r:id="rId50"/>
            </p:custDataLst>
          </p:nvPr>
        </p:nvSpPr>
        <p:spPr bwMode="gray">
          <a:xfrm>
            <a:off x="7372350" y="2838450"/>
            <a:ext cx="115888"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A573418D-5B76-4154-9B95-78A196121153}" type="datetime'''''''''''''''''''''''''''''''''''''9'''''''''''''''''">
              <a:rPr lang="ru-RU" altLang="en-US" sz="1000" b="1" smtClean="0">
                <a:solidFill>
                  <a:srgbClr val="000000"/>
                </a:solidFill>
                <a:cs typeface="+mn-cs"/>
              </a:rPr>
              <a:pPr/>
              <a:t>9</a:t>
            </a:fld>
            <a:endParaRPr lang="ru-RU" sz="1000" b="1" dirty="0">
              <a:solidFill>
                <a:srgbClr val="000000"/>
              </a:solidFill>
              <a:cs typeface="+mn-cs"/>
            </a:endParaRPr>
          </a:p>
        </p:txBody>
      </p:sp>
      <p:sp>
        <p:nvSpPr>
          <p:cNvPr id="162" name="Текст 2">
            <a:extLst>
              <a:ext uri="{FF2B5EF4-FFF2-40B4-BE49-F238E27FC236}">
                <a16:creationId xmlns:a16="http://schemas.microsoft.com/office/drawing/2014/main" id="{602B68F0-1C9D-45DD-A592-8F946F703977}"/>
              </a:ext>
            </a:extLst>
          </p:cNvPr>
          <p:cNvSpPr>
            <a:spLocks noGrp="1"/>
          </p:cNvSpPr>
          <p:nvPr>
            <p:custDataLst>
              <p:tags r:id="rId51"/>
            </p:custDataLst>
          </p:nvPr>
        </p:nvSpPr>
        <p:spPr bwMode="gray">
          <a:xfrm>
            <a:off x="6683375" y="254000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58886F4C-9875-4ADC-BD97-DD442F7920B5}" type="datetime'''''''1''''7'''''">
              <a:rPr lang="ru-RU" altLang="en-US" sz="1000" b="1" smtClean="0">
                <a:solidFill>
                  <a:srgbClr val="000000"/>
                </a:solidFill>
                <a:cs typeface="+mn-cs"/>
              </a:rPr>
              <a:pPr/>
              <a:t>17</a:t>
            </a:fld>
            <a:endParaRPr lang="ru-RU" sz="1000" b="1" dirty="0">
              <a:solidFill>
                <a:srgbClr val="000000"/>
              </a:solidFill>
              <a:cs typeface="+mn-cs"/>
            </a:endParaRPr>
          </a:p>
        </p:txBody>
      </p:sp>
      <p:sp>
        <p:nvSpPr>
          <p:cNvPr id="308" name="Текст 2">
            <a:extLst>
              <a:ext uri="{FF2B5EF4-FFF2-40B4-BE49-F238E27FC236}">
                <a16:creationId xmlns:a16="http://schemas.microsoft.com/office/drawing/2014/main" id="{640B0C65-C14E-4A12-9838-6662A9783245}"/>
              </a:ext>
            </a:extLst>
          </p:cNvPr>
          <p:cNvSpPr>
            <a:spLocks noGrp="1"/>
          </p:cNvSpPr>
          <p:nvPr>
            <p:custDataLst>
              <p:tags r:id="rId52"/>
            </p:custDataLst>
          </p:nvPr>
        </p:nvSpPr>
        <p:spPr bwMode="auto">
          <a:xfrm>
            <a:off x="4949825" y="1719263"/>
            <a:ext cx="382588"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53B11B05-681D-4F11-9E89-1A5E4560221D}" type="datetime'''''''''''''''''''''''''''+''''''''''''''''''''8''''%'''">
              <a:rPr lang="ru-RU" altLang="en-US" sz="800" b="1" smtClean="0">
                <a:solidFill>
                  <a:srgbClr val="29A121"/>
                </a:solidFill>
                <a:effectLst/>
                <a:cs typeface="+mn-cs"/>
              </a:rPr>
              <a:pPr algn="ctr">
                <a:spcBef>
                  <a:spcPct val="0"/>
                </a:spcBef>
                <a:spcAft>
                  <a:spcPct val="0"/>
                </a:spcAft>
              </a:pPr>
              <a:t>+8%</a:t>
            </a:fld>
            <a:endParaRPr lang="ru-RU" sz="800" b="1" dirty="0">
              <a:solidFill>
                <a:srgbClr val="29A121"/>
              </a:solidFill>
              <a:cs typeface="+mn-cs"/>
            </a:endParaRPr>
          </a:p>
        </p:txBody>
      </p:sp>
      <p:sp>
        <p:nvSpPr>
          <p:cNvPr id="310" name="Текст 2">
            <a:extLst>
              <a:ext uri="{FF2B5EF4-FFF2-40B4-BE49-F238E27FC236}">
                <a16:creationId xmlns:a16="http://schemas.microsoft.com/office/drawing/2014/main" id="{28B799C7-CDD0-4EF9-A854-F487C7D10722}"/>
              </a:ext>
            </a:extLst>
          </p:cNvPr>
          <p:cNvSpPr>
            <a:spLocks noGrp="1"/>
          </p:cNvSpPr>
          <p:nvPr>
            <p:custDataLst>
              <p:tags r:id="rId53"/>
            </p:custDataLst>
          </p:nvPr>
        </p:nvSpPr>
        <p:spPr bwMode="auto">
          <a:xfrm>
            <a:off x="5618163" y="1795463"/>
            <a:ext cx="420688"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383158E8-D3AA-476E-8358-7716B0522716}" type="datetime'''-''''''''''''2''7''''''''''''''''%'''''''''''''">
              <a:rPr lang="ru-RU" altLang="en-US" sz="800" b="1" smtClean="0">
                <a:solidFill>
                  <a:srgbClr val="FF0508"/>
                </a:solidFill>
                <a:effectLst/>
                <a:cs typeface="+mn-cs"/>
              </a:rPr>
              <a:pPr algn="ctr">
                <a:spcBef>
                  <a:spcPct val="0"/>
                </a:spcBef>
                <a:spcAft>
                  <a:spcPct val="0"/>
                </a:spcAft>
              </a:pPr>
              <a:t>-27%</a:t>
            </a:fld>
            <a:endParaRPr lang="ru-RU" sz="800" b="1" dirty="0">
              <a:solidFill>
                <a:srgbClr val="FF0508"/>
              </a:solidFill>
              <a:cs typeface="+mn-cs"/>
            </a:endParaRPr>
          </a:p>
        </p:txBody>
      </p:sp>
      <p:sp>
        <p:nvSpPr>
          <p:cNvPr id="164" name="Текст 2">
            <a:extLst>
              <a:ext uri="{FF2B5EF4-FFF2-40B4-BE49-F238E27FC236}">
                <a16:creationId xmlns:a16="http://schemas.microsoft.com/office/drawing/2014/main" id="{E26B394C-9590-438C-ABBD-989A395B1F2F}"/>
              </a:ext>
            </a:extLst>
          </p:cNvPr>
          <p:cNvSpPr>
            <a:spLocks noGrp="1"/>
          </p:cNvSpPr>
          <p:nvPr>
            <p:custDataLst>
              <p:tags r:id="rId54"/>
            </p:custDataLst>
          </p:nvPr>
        </p:nvSpPr>
        <p:spPr bwMode="auto">
          <a:xfrm>
            <a:off x="6896100" y="2339975"/>
            <a:ext cx="420688"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6B96561D-B57C-4CAB-A7E8-AF7D50F2DCE6}" type="datetime'''''''''''''''''''''''-''''4''''''''''''5''''%'''">
              <a:rPr lang="ru-RU" altLang="en-US" sz="800" b="1" smtClean="0">
                <a:solidFill>
                  <a:srgbClr val="FF0508"/>
                </a:solidFill>
                <a:effectLst/>
                <a:cs typeface="+mn-cs"/>
              </a:rPr>
              <a:pPr/>
              <a:t>-45%</a:t>
            </a:fld>
            <a:endParaRPr lang="ru-RU" sz="800" b="1" dirty="0">
              <a:solidFill>
                <a:srgbClr val="FF0508"/>
              </a:solidFill>
              <a:cs typeface="+mn-cs"/>
            </a:endParaRPr>
          </a:p>
        </p:txBody>
      </p:sp>
      <p:graphicFrame>
        <p:nvGraphicFramePr>
          <p:cNvPr id="328" name="Chart 3">
            <a:extLst>
              <a:ext uri="{FF2B5EF4-FFF2-40B4-BE49-F238E27FC236}">
                <a16:creationId xmlns:a16="http://schemas.microsoft.com/office/drawing/2014/main" id="{49E08ACC-86D4-47DF-8FDC-E335311985FF}"/>
              </a:ext>
            </a:extLst>
          </p:cNvPr>
          <p:cNvGraphicFramePr/>
          <p:nvPr>
            <p:custDataLst>
              <p:tags r:id="rId55"/>
            </p:custDataLst>
            <p:extLst>
              <p:ext uri="{D42A27DB-BD31-4B8C-83A1-F6EECF244321}">
                <p14:modId xmlns:p14="http://schemas.microsoft.com/office/powerpoint/2010/main" val="2561894447"/>
              </p:ext>
            </p:extLst>
          </p:nvPr>
        </p:nvGraphicFramePr>
        <p:xfrm>
          <a:off x="8174038" y="2090738"/>
          <a:ext cx="3384550" cy="1363662"/>
        </p:xfrm>
        <a:graphic>
          <a:graphicData uri="http://schemas.openxmlformats.org/drawingml/2006/chart">
            <c:chart xmlns:c="http://schemas.openxmlformats.org/drawingml/2006/chart" xmlns:r="http://schemas.openxmlformats.org/officeDocument/2006/relationships" r:id="rId164"/>
          </a:graphicData>
        </a:graphic>
      </p:graphicFrame>
      <p:sp useBgFill="1">
        <p:nvSpPr>
          <p:cNvPr id="100" name="Полилиния: фигура 99">
            <a:extLst>
              <a:ext uri="{FF2B5EF4-FFF2-40B4-BE49-F238E27FC236}">
                <a16:creationId xmlns:a16="http://schemas.microsoft.com/office/drawing/2014/main" id="{2B9595B3-7CA7-4437-BEE0-00989BC09B3F}"/>
              </a:ext>
            </a:extLst>
          </p:cNvPr>
          <p:cNvSpPr/>
          <p:nvPr>
            <p:custDataLst>
              <p:tags r:id="rId56"/>
            </p:custDataLst>
          </p:nvPr>
        </p:nvSpPr>
        <p:spPr bwMode="auto">
          <a:xfrm>
            <a:off x="10140950" y="3298825"/>
            <a:ext cx="96839" cy="146051"/>
          </a:xfrm>
          <a:custGeom>
            <a:avLst/>
            <a:gdLst/>
            <a:ahLst/>
            <a:cxnLst/>
            <a:rect l="0" t="0" r="0" b="0"/>
            <a:pathLst>
              <a:path w="96839" h="146051">
                <a:moveTo>
                  <a:pt x="96838" y="0"/>
                </a:moveTo>
                <a:lnTo>
                  <a:pt x="57150" y="146050"/>
                </a:lnTo>
                <a:lnTo>
                  <a:pt x="0" y="146050"/>
                </a:lnTo>
                <a:lnTo>
                  <a:pt x="39688" y="0"/>
                </a:lnTo>
                <a:close/>
              </a:path>
            </a:pathLst>
          </a:custGeom>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Полилиния: фигура 97">
            <a:extLst>
              <a:ext uri="{FF2B5EF4-FFF2-40B4-BE49-F238E27FC236}">
                <a16:creationId xmlns:a16="http://schemas.microsoft.com/office/drawing/2014/main" id="{B7ECC6E6-32D0-4571-A340-2171C4739BCC}"/>
              </a:ext>
            </a:extLst>
          </p:cNvPr>
          <p:cNvSpPr/>
          <p:nvPr>
            <p:custDataLst>
              <p:tags r:id="rId57"/>
            </p:custDataLst>
          </p:nvPr>
        </p:nvSpPr>
        <p:spPr bwMode="auto">
          <a:xfrm>
            <a:off x="10140950" y="3298825"/>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9" name="Полилиния: фигура 98">
            <a:extLst>
              <a:ext uri="{FF2B5EF4-FFF2-40B4-BE49-F238E27FC236}">
                <a16:creationId xmlns:a16="http://schemas.microsoft.com/office/drawing/2014/main" id="{55A5DE23-E8DB-43ED-B34C-CC7F79D21533}"/>
              </a:ext>
            </a:extLst>
          </p:cNvPr>
          <p:cNvSpPr/>
          <p:nvPr>
            <p:custDataLst>
              <p:tags r:id="rId58"/>
            </p:custDataLst>
          </p:nvPr>
        </p:nvSpPr>
        <p:spPr bwMode="auto">
          <a:xfrm>
            <a:off x="10198100" y="3298825"/>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01" name="Прямая соединительная линия 100">
            <a:extLst>
              <a:ext uri="{FF2B5EF4-FFF2-40B4-BE49-F238E27FC236}">
                <a16:creationId xmlns:a16="http://schemas.microsoft.com/office/drawing/2014/main" id="{B7EB0A3F-6793-4BD5-8FC9-3148513A536A}"/>
              </a:ext>
            </a:extLst>
          </p:cNvPr>
          <p:cNvCxnSpPr/>
          <p:nvPr>
            <p:custDataLst>
              <p:tags r:id="rId59"/>
            </p:custDataLst>
          </p:nvPr>
        </p:nvCxnSpPr>
        <p:spPr bwMode="gray">
          <a:xfrm flipV="1">
            <a:off x="8578850" y="2020888"/>
            <a:ext cx="0" cy="511175"/>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2" name="Прямая соединительная линия 101">
            <a:extLst>
              <a:ext uri="{FF2B5EF4-FFF2-40B4-BE49-F238E27FC236}">
                <a16:creationId xmlns:a16="http://schemas.microsoft.com/office/drawing/2014/main" id="{521F495E-3893-4676-B71F-27866D4F703A}"/>
              </a:ext>
            </a:extLst>
          </p:cNvPr>
          <p:cNvCxnSpPr/>
          <p:nvPr>
            <p:custDataLst>
              <p:tags r:id="rId60"/>
            </p:custDataLst>
          </p:nvPr>
        </p:nvCxnSpPr>
        <p:spPr bwMode="gray">
          <a:xfrm>
            <a:off x="8578850" y="2020888"/>
            <a:ext cx="604838"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3" name="Прямая соединительная линия 102">
            <a:extLst>
              <a:ext uri="{FF2B5EF4-FFF2-40B4-BE49-F238E27FC236}">
                <a16:creationId xmlns:a16="http://schemas.microsoft.com/office/drawing/2014/main" id="{7A9D0C22-13D9-4675-8196-61788529529F}"/>
              </a:ext>
            </a:extLst>
          </p:cNvPr>
          <p:cNvCxnSpPr/>
          <p:nvPr>
            <p:custDataLst>
              <p:tags r:id="rId61"/>
            </p:custDataLst>
          </p:nvPr>
        </p:nvCxnSpPr>
        <p:spPr bwMode="gray">
          <a:xfrm>
            <a:off x="9183688" y="2020888"/>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08" name="Прямая соединительная линия 107">
            <a:extLst>
              <a:ext uri="{FF2B5EF4-FFF2-40B4-BE49-F238E27FC236}">
                <a16:creationId xmlns:a16="http://schemas.microsoft.com/office/drawing/2014/main" id="{60352C8F-9D4B-4496-8B12-788931F19B91}"/>
              </a:ext>
            </a:extLst>
          </p:cNvPr>
          <p:cNvCxnSpPr/>
          <p:nvPr>
            <p:custDataLst>
              <p:tags r:id="rId62"/>
            </p:custDataLst>
          </p:nvPr>
        </p:nvCxnSpPr>
        <p:spPr bwMode="gray">
          <a:xfrm>
            <a:off x="9259888" y="1804988"/>
            <a:ext cx="606425"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5" name="Прямая соединительная линия 104">
            <a:extLst>
              <a:ext uri="{FF2B5EF4-FFF2-40B4-BE49-F238E27FC236}">
                <a16:creationId xmlns:a16="http://schemas.microsoft.com/office/drawing/2014/main" id="{32054126-B441-42D6-85CC-28697281D2F5}"/>
              </a:ext>
            </a:extLst>
          </p:cNvPr>
          <p:cNvCxnSpPr/>
          <p:nvPr>
            <p:custDataLst>
              <p:tags r:id="rId63"/>
            </p:custDataLst>
          </p:nvPr>
        </p:nvCxnSpPr>
        <p:spPr bwMode="gray">
          <a:xfrm flipV="1">
            <a:off x="9259888" y="1804988"/>
            <a:ext cx="0" cy="3683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Прямая соединительная линия 117">
            <a:extLst>
              <a:ext uri="{FF2B5EF4-FFF2-40B4-BE49-F238E27FC236}">
                <a16:creationId xmlns:a16="http://schemas.microsoft.com/office/drawing/2014/main" id="{20A0DBDE-24EE-4C47-BE7E-61A9BF19A4D8}"/>
              </a:ext>
            </a:extLst>
          </p:cNvPr>
          <p:cNvCxnSpPr/>
          <p:nvPr>
            <p:custDataLst>
              <p:tags r:id="rId64"/>
            </p:custDataLst>
          </p:nvPr>
        </p:nvCxnSpPr>
        <p:spPr bwMode="gray">
          <a:xfrm>
            <a:off x="9866313" y="1804988"/>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76" name="Прямая соединительная линия 175">
            <a:extLst>
              <a:ext uri="{FF2B5EF4-FFF2-40B4-BE49-F238E27FC236}">
                <a16:creationId xmlns:a16="http://schemas.microsoft.com/office/drawing/2014/main" id="{47F5CC9D-15AF-4680-A0B1-B7903BF059B0}"/>
              </a:ext>
            </a:extLst>
          </p:cNvPr>
          <p:cNvCxnSpPr/>
          <p:nvPr>
            <p:custDataLst>
              <p:tags r:id="rId65"/>
            </p:custDataLst>
          </p:nvPr>
        </p:nvCxnSpPr>
        <p:spPr bwMode="gray">
          <a:xfrm>
            <a:off x="10509251" y="2178050"/>
            <a:ext cx="644525"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Прямая соединительная линия 174">
            <a:extLst>
              <a:ext uri="{FF2B5EF4-FFF2-40B4-BE49-F238E27FC236}">
                <a16:creationId xmlns:a16="http://schemas.microsoft.com/office/drawing/2014/main" id="{1AF1AB92-543A-4414-A2DA-483BDCFD03C7}"/>
              </a:ext>
            </a:extLst>
          </p:cNvPr>
          <p:cNvCxnSpPr/>
          <p:nvPr>
            <p:custDataLst>
              <p:tags r:id="rId66"/>
            </p:custDataLst>
          </p:nvPr>
        </p:nvCxnSpPr>
        <p:spPr bwMode="gray">
          <a:xfrm flipV="1">
            <a:off x="10509250" y="2178050"/>
            <a:ext cx="0" cy="12541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Прямая соединительная линия 173">
            <a:extLst>
              <a:ext uri="{FF2B5EF4-FFF2-40B4-BE49-F238E27FC236}">
                <a16:creationId xmlns:a16="http://schemas.microsoft.com/office/drawing/2014/main" id="{A9FB85A6-1BEA-41F7-8B92-548CA43DB285}"/>
              </a:ext>
            </a:extLst>
          </p:cNvPr>
          <p:cNvCxnSpPr/>
          <p:nvPr>
            <p:custDataLst>
              <p:tags r:id="rId67"/>
            </p:custDataLst>
          </p:nvPr>
        </p:nvCxnSpPr>
        <p:spPr bwMode="gray">
          <a:xfrm>
            <a:off x="11153775" y="2178050"/>
            <a:ext cx="0" cy="474663"/>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39" name="Текст 2">
            <a:extLst>
              <a:ext uri="{FF2B5EF4-FFF2-40B4-BE49-F238E27FC236}">
                <a16:creationId xmlns:a16="http://schemas.microsoft.com/office/drawing/2014/main" id="{B461B546-F920-48E4-ADAB-03CF4882978D}"/>
              </a:ext>
            </a:extLst>
          </p:cNvPr>
          <p:cNvSpPr>
            <a:spLocks noGrp="1"/>
          </p:cNvSpPr>
          <p:nvPr>
            <p:custDataLst>
              <p:tags r:id="rId68"/>
            </p:custDataLst>
          </p:nvPr>
        </p:nvSpPr>
        <p:spPr bwMode="auto">
          <a:xfrm>
            <a:off x="8432800" y="3414713"/>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5798EA23-70E0-4680-85FF-904E602494CA}" type="datetime'''''''''2''''''''''0''''''''1''''''''9'">
              <a:rPr lang="ru-RU" altLang="en-US" sz="1000" smtClean="0">
                <a:solidFill>
                  <a:srgbClr val="000000"/>
                </a:solidFill>
                <a:cs typeface="+mn-cs"/>
              </a:rPr>
              <a:pPr/>
              <a:t>2019</a:t>
            </a:fld>
            <a:endParaRPr lang="ru-RU" sz="1000" dirty="0">
              <a:solidFill>
                <a:srgbClr val="000000"/>
              </a:solidFill>
              <a:cs typeface="+mn-cs"/>
            </a:endParaRPr>
          </a:p>
        </p:txBody>
      </p:sp>
      <p:sp>
        <p:nvSpPr>
          <p:cNvPr id="180" name="Текст 2">
            <a:extLst>
              <a:ext uri="{FF2B5EF4-FFF2-40B4-BE49-F238E27FC236}">
                <a16:creationId xmlns:a16="http://schemas.microsoft.com/office/drawing/2014/main" id="{F58750C6-27E9-4323-8DE5-AF065477A606}"/>
              </a:ext>
            </a:extLst>
          </p:cNvPr>
          <p:cNvSpPr>
            <a:spLocks noGrp="1"/>
          </p:cNvSpPr>
          <p:nvPr>
            <p:custDataLst>
              <p:tags r:id="rId69"/>
            </p:custDataLst>
          </p:nvPr>
        </p:nvSpPr>
        <p:spPr bwMode="auto">
          <a:xfrm>
            <a:off x="10279063" y="3414713"/>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EB512C1-60E4-4073-BCEF-5E31DF6CFD12}" type="datetime'''''''''''''''''''''''9''''''''''''''''''М2''''0''''2''1'''''">
              <a:rPr lang="ru-RU" altLang="en-US" sz="1000" smtClean="0">
                <a:solidFill>
                  <a:srgbClr val="000000"/>
                </a:solidFill>
                <a:cs typeface="+mn-cs"/>
              </a:rPr>
              <a:pPr/>
              <a:t>9М2021</a:t>
            </a:fld>
            <a:endParaRPr lang="ru-RU" sz="1000" dirty="0">
              <a:solidFill>
                <a:srgbClr val="000000"/>
              </a:solidFill>
              <a:cs typeface="+mn-cs"/>
            </a:endParaRPr>
          </a:p>
        </p:txBody>
      </p:sp>
      <p:sp>
        <p:nvSpPr>
          <p:cNvPr id="177" name="Текст 2">
            <a:extLst>
              <a:ext uri="{FF2B5EF4-FFF2-40B4-BE49-F238E27FC236}">
                <a16:creationId xmlns:a16="http://schemas.microsoft.com/office/drawing/2014/main" id="{FA48020C-C79C-4C92-A848-2DD29B88B34A}"/>
              </a:ext>
            </a:extLst>
          </p:cNvPr>
          <p:cNvSpPr>
            <a:spLocks noGrp="1"/>
          </p:cNvSpPr>
          <p:nvPr>
            <p:custDataLst>
              <p:tags r:id="rId70"/>
            </p:custDataLst>
          </p:nvPr>
        </p:nvSpPr>
        <p:spPr bwMode="auto">
          <a:xfrm>
            <a:off x="10923588" y="3414713"/>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EC28984-FCBE-4E28-B374-5C853D3FCCEE}" type="datetime'''''9''''''М''''''20''''''''''''''''2''''2'''''''''">
              <a:rPr lang="ru-RU" altLang="en-US" sz="1000" smtClean="0">
                <a:solidFill>
                  <a:srgbClr val="000000"/>
                </a:solidFill>
                <a:cs typeface="+mn-cs"/>
              </a:rPr>
              <a:pPr/>
              <a:t>9М2022</a:t>
            </a:fld>
            <a:endParaRPr lang="ru-RU" sz="1000" dirty="0">
              <a:solidFill>
                <a:srgbClr val="000000"/>
              </a:solidFill>
              <a:cs typeface="+mn-cs"/>
            </a:endParaRPr>
          </a:p>
        </p:txBody>
      </p:sp>
      <p:sp>
        <p:nvSpPr>
          <p:cNvPr id="142" name="Текст 2">
            <a:extLst>
              <a:ext uri="{FF2B5EF4-FFF2-40B4-BE49-F238E27FC236}">
                <a16:creationId xmlns:a16="http://schemas.microsoft.com/office/drawing/2014/main" id="{CC23E505-6C72-4BF3-8AB7-7889BD044444}"/>
              </a:ext>
            </a:extLst>
          </p:cNvPr>
          <p:cNvSpPr>
            <a:spLocks noGrp="1"/>
          </p:cNvSpPr>
          <p:nvPr>
            <p:custDataLst>
              <p:tags r:id="rId71"/>
            </p:custDataLst>
          </p:nvPr>
        </p:nvSpPr>
        <p:spPr bwMode="auto">
          <a:xfrm>
            <a:off x="9075738" y="3414713"/>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DB4B53D-9073-4164-9CB7-30F82A7F2AAC}" type="datetime'''''''2''0''''''''''''''2''''''''''''''''''''''''''''''''0'''">
              <a:rPr lang="ru-RU" altLang="en-US" sz="1000" smtClean="0">
                <a:solidFill>
                  <a:srgbClr val="000000"/>
                </a:solidFill>
                <a:cs typeface="+mn-cs"/>
              </a:rPr>
              <a:pPr/>
              <a:t>2020</a:t>
            </a:fld>
            <a:endParaRPr lang="ru-RU" sz="1000" dirty="0">
              <a:solidFill>
                <a:srgbClr val="000000"/>
              </a:solidFill>
              <a:cs typeface="+mn-cs"/>
            </a:endParaRPr>
          </a:p>
        </p:txBody>
      </p:sp>
      <p:sp>
        <p:nvSpPr>
          <p:cNvPr id="179" name="Текст 2">
            <a:extLst>
              <a:ext uri="{FF2B5EF4-FFF2-40B4-BE49-F238E27FC236}">
                <a16:creationId xmlns:a16="http://schemas.microsoft.com/office/drawing/2014/main" id="{91B9CBB1-543E-4526-863E-DEB66BC881CA}"/>
              </a:ext>
            </a:extLst>
          </p:cNvPr>
          <p:cNvSpPr>
            <a:spLocks noGrp="1"/>
          </p:cNvSpPr>
          <p:nvPr>
            <p:custDataLst>
              <p:tags r:id="rId72"/>
            </p:custDataLst>
          </p:nvPr>
        </p:nvSpPr>
        <p:spPr bwMode="auto">
          <a:xfrm>
            <a:off x="9720263" y="3414713"/>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E677EC3B-F985-4069-8C0F-4BB906F37B88}" type="datetime'''2''''''''''0''''2''''''''''''''''''''1'''''''''''''''">
              <a:rPr lang="ru-RU" altLang="en-US" sz="1000" smtClean="0">
                <a:solidFill>
                  <a:srgbClr val="000000"/>
                </a:solidFill>
                <a:cs typeface="+mn-cs"/>
              </a:rPr>
              <a:pPr/>
              <a:t>2021</a:t>
            </a:fld>
            <a:endParaRPr lang="ru-RU" sz="1000" dirty="0">
              <a:solidFill>
                <a:srgbClr val="000000"/>
              </a:solidFill>
              <a:cs typeface="+mn-cs"/>
            </a:endParaRPr>
          </a:p>
        </p:txBody>
      </p:sp>
      <p:sp>
        <p:nvSpPr>
          <p:cNvPr id="147" name="Текст 2">
            <a:extLst>
              <a:ext uri="{FF2B5EF4-FFF2-40B4-BE49-F238E27FC236}">
                <a16:creationId xmlns:a16="http://schemas.microsoft.com/office/drawing/2014/main" id="{79AA42A3-7D11-4F43-812C-B4349240FB7C}"/>
              </a:ext>
            </a:extLst>
          </p:cNvPr>
          <p:cNvSpPr>
            <a:spLocks noGrp="1"/>
          </p:cNvSpPr>
          <p:nvPr>
            <p:custDataLst>
              <p:tags r:id="rId73"/>
            </p:custDataLst>
          </p:nvPr>
        </p:nvSpPr>
        <p:spPr bwMode="gray">
          <a:xfrm>
            <a:off x="9083675" y="2211388"/>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ED159C7-4915-40FF-84C0-9718B21CD4C3}" type="datetime'''''''''''''''''1''''''''''''''''3''''''''''''''''''''''''0'''">
              <a:rPr lang="ru-RU" altLang="en-US" sz="1000" b="1" smtClean="0">
                <a:solidFill>
                  <a:srgbClr val="000000"/>
                </a:solidFill>
                <a:cs typeface="+mn-cs"/>
              </a:rPr>
              <a:pPr/>
              <a:t>130</a:t>
            </a:fld>
            <a:endParaRPr lang="ru-RU" sz="1000" b="1" dirty="0">
              <a:solidFill>
                <a:srgbClr val="000000"/>
              </a:solidFill>
              <a:cs typeface="+mn-cs"/>
            </a:endParaRPr>
          </a:p>
        </p:txBody>
      </p:sp>
      <p:sp>
        <p:nvSpPr>
          <p:cNvPr id="146" name="Текст 2">
            <a:extLst>
              <a:ext uri="{FF2B5EF4-FFF2-40B4-BE49-F238E27FC236}">
                <a16:creationId xmlns:a16="http://schemas.microsoft.com/office/drawing/2014/main" id="{9E6D4D5C-6756-4AA6-B557-83307E5F9D22}"/>
              </a:ext>
            </a:extLst>
          </p:cNvPr>
          <p:cNvSpPr>
            <a:spLocks noGrp="1"/>
          </p:cNvSpPr>
          <p:nvPr>
            <p:custDataLst>
              <p:tags r:id="rId74"/>
            </p:custDataLst>
          </p:nvPr>
        </p:nvSpPr>
        <p:spPr bwMode="gray">
          <a:xfrm>
            <a:off x="8480425" y="2570163"/>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3349805-032D-48EC-AB0B-4DAAB1214C8D}" type="datetime'''''''''''8''''2'''''''''''''''''">
              <a:rPr lang="ru-RU" altLang="en-US" sz="1000" b="1" smtClean="0">
                <a:solidFill>
                  <a:srgbClr val="000000"/>
                </a:solidFill>
                <a:cs typeface="+mn-cs"/>
              </a:rPr>
              <a:pPr/>
              <a:t>82</a:t>
            </a:fld>
            <a:endParaRPr lang="ru-RU" sz="1000" b="1" dirty="0">
              <a:solidFill>
                <a:srgbClr val="000000"/>
              </a:solidFill>
              <a:cs typeface="+mn-cs"/>
            </a:endParaRPr>
          </a:p>
        </p:txBody>
      </p:sp>
      <p:sp>
        <p:nvSpPr>
          <p:cNvPr id="181" name="Текст 2">
            <a:extLst>
              <a:ext uri="{FF2B5EF4-FFF2-40B4-BE49-F238E27FC236}">
                <a16:creationId xmlns:a16="http://schemas.microsoft.com/office/drawing/2014/main" id="{DB6400EC-DF61-49C1-ADFA-DCAEB192E455}"/>
              </a:ext>
            </a:extLst>
          </p:cNvPr>
          <p:cNvSpPr>
            <a:spLocks noGrp="1"/>
          </p:cNvSpPr>
          <p:nvPr>
            <p:custDataLst>
              <p:tags r:id="rId75"/>
            </p:custDataLst>
          </p:nvPr>
        </p:nvSpPr>
        <p:spPr bwMode="gray">
          <a:xfrm>
            <a:off x="9728200" y="1995488"/>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229B61F-253F-4105-ACC7-C247A71ADC96}" type="datetime'''''''''''''''''''''''''''''1''''''''''59'''''''''''">
              <a:rPr lang="ru-RU" altLang="en-US" sz="1000" b="1" smtClean="0">
                <a:solidFill>
                  <a:srgbClr val="000000"/>
                </a:solidFill>
                <a:cs typeface="+mn-cs"/>
              </a:rPr>
              <a:pPr/>
              <a:t>159</a:t>
            </a:fld>
            <a:endParaRPr lang="ru-RU" sz="1000" b="1" dirty="0">
              <a:solidFill>
                <a:srgbClr val="000000"/>
              </a:solidFill>
              <a:cs typeface="+mn-cs"/>
            </a:endParaRPr>
          </a:p>
        </p:txBody>
      </p:sp>
      <p:sp>
        <p:nvSpPr>
          <p:cNvPr id="178" name="Текст 2">
            <a:extLst>
              <a:ext uri="{FF2B5EF4-FFF2-40B4-BE49-F238E27FC236}">
                <a16:creationId xmlns:a16="http://schemas.microsoft.com/office/drawing/2014/main" id="{79DFECE4-5280-4F09-92EE-E5A9961EEE21}"/>
              </a:ext>
            </a:extLst>
          </p:cNvPr>
          <p:cNvSpPr>
            <a:spLocks noGrp="1"/>
          </p:cNvSpPr>
          <p:nvPr>
            <p:custDataLst>
              <p:tags r:id="rId76"/>
            </p:custDataLst>
          </p:nvPr>
        </p:nvSpPr>
        <p:spPr bwMode="gray">
          <a:xfrm>
            <a:off x="10371138" y="2341563"/>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192D9FD-F1D4-4D10-A1F2-B49848775484}" type="datetime'''''''1''''''''''''''''''''''''''''''1''''''''''''3'''''''''''">
              <a:rPr lang="ru-RU" altLang="en-US" sz="1000" b="1" smtClean="0">
                <a:solidFill>
                  <a:srgbClr val="000000"/>
                </a:solidFill>
                <a:cs typeface="+mn-cs"/>
              </a:rPr>
              <a:pPr/>
              <a:t>113</a:t>
            </a:fld>
            <a:endParaRPr lang="ru-RU" sz="1000" b="1" dirty="0">
              <a:solidFill>
                <a:srgbClr val="000000"/>
              </a:solidFill>
              <a:cs typeface="+mn-cs"/>
            </a:endParaRPr>
          </a:p>
        </p:txBody>
      </p:sp>
      <p:sp>
        <p:nvSpPr>
          <p:cNvPr id="182" name="Текст 2">
            <a:extLst>
              <a:ext uri="{FF2B5EF4-FFF2-40B4-BE49-F238E27FC236}">
                <a16:creationId xmlns:a16="http://schemas.microsoft.com/office/drawing/2014/main" id="{A1783C75-5471-4113-B7A4-31C17EBF9A25}"/>
              </a:ext>
            </a:extLst>
          </p:cNvPr>
          <p:cNvSpPr>
            <a:spLocks noGrp="1"/>
          </p:cNvSpPr>
          <p:nvPr>
            <p:custDataLst>
              <p:tags r:id="rId77"/>
            </p:custDataLst>
          </p:nvPr>
        </p:nvSpPr>
        <p:spPr bwMode="gray">
          <a:xfrm>
            <a:off x="11055350" y="2690813"/>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3355C83-22BB-478C-8D90-A930392CE770}" type="datetime'''6''''''''''''''''''''''''''''''''''''''''''''7'''''''''">
              <a:rPr lang="ru-RU" altLang="en-US" sz="1000" b="1" smtClean="0">
                <a:solidFill>
                  <a:srgbClr val="000000"/>
                </a:solidFill>
                <a:cs typeface="+mn-cs"/>
              </a:rPr>
              <a:pPr/>
              <a:t>67</a:t>
            </a:fld>
            <a:endParaRPr lang="ru-RU" sz="1000" b="1" dirty="0">
              <a:solidFill>
                <a:srgbClr val="000000"/>
              </a:solidFill>
              <a:cs typeface="+mn-cs"/>
            </a:endParaRPr>
          </a:p>
        </p:txBody>
      </p:sp>
      <p:sp>
        <p:nvSpPr>
          <p:cNvPr id="320" name="Текст 2">
            <a:extLst>
              <a:ext uri="{FF2B5EF4-FFF2-40B4-BE49-F238E27FC236}">
                <a16:creationId xmlns:a16="http://schemas.microsoft.com/office/drawing/2014/main" id="{60ECF6EC-C2FA-4C30-8904-233BC149DDA8}"/>
              </a:ext>
            </a:extLst>
          </p:cNvPr>
          <p:cNvSpPr>
            <a:spLocks noGrp="1"/>
          </p:cNvSpPr>
          <p:nvPr>
            <p:custDataLst>
              <p:tags r:id="rId78"/>
            </p:custDataLst>
          </p:nvPr>
        </p:nvSpPr>
        <p:spPr bwMode="auto">
          <a:xfrm>
            <a:off x="8643939" y="1935163"/>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CEB468E9-16C0-4304-96E7-7223C77598A0}" type="datetime'''+''''''''''''''''''''''''''58''''%'''''''">
              <a:rPr lang="ru-RU" altLang="en-US" sz="800" b="1" smtClean="0">
                <a:solidFill>
                  <a:srgbClr val="29A121"/>
                </a:solidFill>
                <a:effectLst/>
                <a:cs typeface="+mn-cs"/>
              </a:rPr>
              <a:pPr algn="ctr">
                <a:spcBef>
                  <a:spcPct val="0"/>
                </a:spcBef>
                <a:spcAft>
                  <a:spcPct val="0"/>
                </a:spcAft>
              </a:pPr>
              <a:t>+58%</a:t>
            </a:fld>
            <a:endParaRPr lang="ru-RU" sz="800" b="1" dirty="0">
              <a:solidFill>
                <a:srgbClr val="29A121"/>
              </a:solidFill>
              <a:cs typeface="+mn-cs"/>
            </a:endParaRPr>
          </a:p>
        </p:txBody>
      </p:sp>
      <p:sp>
        <p:nvSpPr>
          <p:cNvPr id="322" name="Текст 2">
            <a:extLst>
              <a:ext uri="{FF2B5EF4-FFF2-40B4-BE49-F238E27FC236}">
                <a16:creationId xmlns:a16="http://schemas.microsoft.com/office/drawing/2014/main" id="{7262DCCD-54FA-47C5-A403-24030F9A4A22}"/>
              </a:ext>
            </a:extLst>
          </p:cNvPr>
          <p:cNvSpPr>
            <a:spLocks noGrp="1"/>
          </p:cNvSpPr>
          <p:nvPr>
            <p:custDataLst>
              <p:tags r:id="rId79"/>
            </p:custDataLst>
          </p:nvPr>
        </p:nvSpPr>
        <p:spPr bwMode="auto">
          <a:xfrm>
            <a:off x="9326564" y="1719263"/>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D677372-A90E-499D-96E7-4A7DF45A839F}" type="datetime'+''2''''2''%'''''''''''''''''''">
              <a:rPr lang="ru-RU" altLang="en-US" sz="800" b="1" smtClean="0">
                <a:solidFill>
                  <a:srgbClr val="29A121"/>
                </a:solidFill>
                <a:effectLst/>
                <a:cs typeface="+mn-cs"/>
              </a:rPr>
              <a:pPr algn="ctr">
                <a:spcBef>
                  <a:spcPct val="0"/>
                </a:spcBef>
                <a:spcAft>
                  <a:spcPct val="0"/>
                </a:spcAft>
              </a:pPr>
              <a:t>+22%</a:t>
            </a:fld>
            <a:endParaRPr lang="ru-RU" sz="800" b="1" dirty="0">
              <a:solidFill>
                <a:srgbClr val="29A121"/>
              </a:solidFill>
              <a:cs typeface="+mn-cs"/>
            </a:endParaRPr>
          </a:p>
        </p:txBody>
      </p:sp>
      <p:sp>
        <p:nvSpPr>
          <p:cNvPr id="183" name="Текст 2">
            <a:extLst>
              <a:ext uri="{FF2B5EF4-FFF2-40B4-BE49-F238E27FC236}">
                <a16:creationId xmlns:a16="http://schemas.microsoft.com/office/drawing/2014/main" id="{33E79C17-C37B-49AB-8290-C196D99E622E}"/>
              </a:ext>
            </a:extLst>
          </p:cNvPr>
          <p:cNvSpPr>
            <a:spLocks noGrp="1"/>
          </p:cNvSpPr>
          <p:nvPr>
            <p:custDataLst>
              <p:tags r:id="rId80"/>
            </p:custDataLst>
          </p:nvPr>
        </p:nvSpPr>
        <p:spPr bwMode="auto">
          <a:xfrm>
            <a:off x="10621963" y="2092325"/>
            <a:ext cx="420688"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C4135F77-8F35-4089-86F4-A3DB510EC28C}" type="datetime'''-''4''''''''1''''''''''''''''''''''''%'''''''''''''">
              <a:rPr lang="ru-RU" altLang="en-US" sz="800" b="1" smtClean="0">
                <a:solidFill>
                  <a:srgbClr val="FF0508"/>
                </a:solidFill>
                <a:effectLst/>
                <a:cs typeface="+mn-cs"/>
              </a:rPr>
              <a:pPr/>
              <a:t>-41%</a:t>
            </a:fld>
            <a:endParaRPr lang="ru-RU" sz="800" b="1" dirty="0">
              <a:solidFill>
                <a:srgbClr val="FF0508"/>
              </a:solidFill>
              <a:cs typeface="+mn-cs"/>
            </a:endParaRPr>
          </a:p>
        </p:txBody>
      </p:sp>
      <p:graphicFrame>
        <p:nvGraphicFramePr>
          <p:cNvPr id="372" name="Chart 3">
            <a:extLst>
              <a:ext uri="{FF2B5EF4-FFF2-40B4-BE49-F238E27FC236}">
                <a16:creationId xmlns:a16="http://schemas.microsoft.com/office/drawing/2014/main" id="{2FFE4C56-BA2E-4F53-9F4A-0B7D5B8A5CEC}"/>
              </a:ext>
            </a:extLst>
          </p:cNvPr>
          <p:cNvGraphicFramePr/>
          <p:nvPr>
            <p:custDataLst>
              <p:tags r:id="rId81"/>
            </p:custDataLst>
            <p:extLst>
              <p:ext uri="{D42A27DB-BD31-4B8C-83A1-F6EECF244321}">
                <p14:modId xmlns:p14="http://schemas.microsoft.com/office/powerpoint/2010/main" val="3812439030"/>
              </p:ext>
            </p:extLst>
          </p:nvPr>
        </p:nvGraphicFramePr>
        <p:xfrm>
          <a:off x="774700" y="4714875"/>
          <a:ext cx="3416300" cy="1360488"/>
        </p:xfrm>
        <a:graphic>
          <a:graphicData uri="http://schemas.openxmlformats.org/drawingml/2006/chart">
            <c:chart xmlns:c="http://schemas.openxmlformats.org/drawingml/2006/chart" xmlns:r="http://schemas.openxmlformats.org/officeDocument/2006/relationships" r:id="rId165"/>
          </a:graphicData>
        </a:graphic>
      </p:graphicFrame>
      <p:sp useBgFill="1">
        <p:nvSpPr>
          <p:cNvPr id="329" name="Полилиния: фигура 328">
            <a:extLst>
              <a:ext uri="{FF2B5EF4-FFF2-40B4-BE49-F238E27FC236}">
                <a16:creationId xmlns:a16="http://schemas.microsoft.com/office/drawing/2014/main" id="{78D01CC6-6CD0-4E84-A5D1-31C12B4928D7}"/>
              </a:ext>
            </a:extLst>
          </p:cNvPr>
          <p:cNvSpPr/>
          <p:nvPr>
            <p:custDataLst>
              <p:tags r:id="rId82"/>
            </p:custDataLst>
          </p:nvPr>
        </p:nvSpPr>
        <p:spPr bwMode="auto">
          <a:xfrm>
            <a:off x="2759075" y="5919788"/>
            <a:ext cx="96839" cy="146051"/>
          </a:xfrm>
          <a:custGeom>
            <a:avLst/>
            <a:gdLst/>
            <a:ahLst/>
            <a:cxnLst/>
            <a:rect l="0" t="0" r="0" b="0"/>
            <a:pathLst>
              <a:path w="96839" h="146051">
                <a:moveTo>
                  <a:pt x="96838" y="0"/>
                </a:moveTo>
                <a:lnTo>
                  <a:pt x="57150" y="146050"/>
                </a:lnTo>
                <a:lnTo>
                  <a:pt x="0" y="146050"/>
                </a:lnTo>
                <a:lnTo>
                  <a:pt x="39688" y="0"/>
                </a:lnTo>
                <a:close/>
              </a:path>
            </a:pathLst>
          </a:custGeom>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1" name="Полилиния: фигура 120">
            <a:extLst>
              <a:ext uri="{FF2B5EF4-FFF2-40B4-BE49-F238E27FC236}">
                <a16:creationId xmlns:a16="http://schemas.microsoft.com/office/drawing/2014/main" id="{18DC8739-9F99-4B4D-9232-C1345301D64C}"/>
              </a:ext>
            </a:extLst>
          </p:cNvPr>
          <p:cNvSpPr/>
          <p:nvPr>
            <p:custDataLst>
              <p:tags r:id="rId83"/>
            </p:custDataLst>
          </p:nvPr>
        </p:nvSpPr>
        <p:spPr bwMode="auto">
          <a:xfrm>
            <a:off x="2759075" y="5919788"/>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4" name="Полилиния: фигура 123">
            <a:extLst>
              <a:ext uri="{FF2B5EF4-FFF2-40B4-BE49-F238E27FC236}">
                <a16:creationId xmlns:a16="http://schemas.microsoft.com/office/drawing/2014/main" id="{DD75973F-8FB5-4C7A-B9B9-616801D3ACB8}"/>
              </a:ext>
            </a:extLst>
          </p:cNvPr>
          <p:cNvSpPr/>
          <p:nvPr>
            <p:custDataLst>
              <p:tags r:id="rId84"/>
            </p:custDataLst>
          </p:nvPr>
        </p:nvSpPr>
        <p:spPr bwMode="auto">
          <a:xfrm>
            <a:off x="2816225" y="5919788"/>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1" name="Прямая соединительная линия 330">
            <a:extLst>
              <a:ext uri="{FF2B5EF4-FFF2-40B4-BE49-F238E27FC236}">
                <a16:creationId xmlns:a16="http://schemas.microsoft.com/office/drawing/2014/main" id="{4C13F6A5-0E14-4E7C-A384-DFF04E071178}"/>
              </a:ext>
            </a:extLst>
          </p:cNvPr>
          <p:cNvCxnSpPr/>
          <p:nvPr>
            <p:custDataLst>
              <p:tags r:id="rId85"/>
            </p:custDataLst>
          </p:nvPr>
        </p:nvCxnSpPr>
        <p:spPr bwMode="gray">
          <a:xfrm flipV="1">
            <a:off x="1182688" y="4602163"/>
            <a:ext cx="0" cy="31115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2" name="Прямая соединительная линия 331">
            <a:extLst>
              <a:ext uri="{FF2B5EF4-FFF2-40B4-BE49-F238E27FC236}">
                <a16:creationId xmlns:a16="http://schemas.microsoft.com/office/drawing/2014/main" id="{34DA55A6-027C-4BC8-B9FB-6E22CD864C60}"/>
              </a:ext>
            </a:extLst>
          </p:cNvPr>
          <p:cNvCxnSpPr/>
          <p:nvPr>
            <p:custDataLst>
              <p:tags r:id="rId86"/>
            </p:custDataLst>
          </p:nvPr>
        </p:nvCxnSpPr>
        <p:spPr bwMode="gray">
          <a:xfrm>
            <a:off x="1182688" y="4602163"/>
            <a:ext cx="611188"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3" name="Прямая соединительная линия 332">
            <a:extLst>
              <a:ext uri="{FF2B5EF4-FFF2-40B4-BE49-F238E27FC236}">
                <a16:creationId xmlns:a16="http://schemas.microsoft.com/office/drawing/2014/main" id="{8903540A-43FB-4014-8D87-1EA6684B2469}"/>
              </a:ext>
            </a:extLst>
          </p:cNvPr>
          <p:cNvCxnSpPr/>
          <p:nvPr>
            <p:custDataLst>
              <p:tags r:id="rId87"/>
            </p:custDataLst>
          </p:nvPr>
        </p:nvCxnSpPr>
        <p:spPr bwMode="gray">
          <a:xfrm>
            <a:off x="1793875" y="4602163"/>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337" name="Прямая соединительная линия 336">
            <a:extLst>
              <a:ext uri="{FF2B5EF4-FFF2-40B4-BE49-F238E27FC236}">
                <a16:creationId xmlns:a16="http://schemas.microsoft.com/office/drawing/2014/main" id="{10D96CF9-3778-4384-9B1F-4E991100DFDC}"/>
              </a:ext>
            </a:extLst>
          </p:cNvPr>
          <p:cNvCxnSpPr/>
          <p:nvPr>
            <p:custDataLst>
              <p:tags r:id="rId88"/>
            </p:custDataLst>
          </p:nvPr>
        </p:nvCxnSpPr>
        <p:spPr bwMode="gray">
          <a:xfrm flipV="1">
            <a:off x="1870075" y="4500563"/>
            <a:ext cx="0" cy="2540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C97A0D0D-37E4-4038-82C7-0E69C7FF3455}"/>
              </a:ext>
            </a:extLst>
          </p:cNvPr>
          <p:cNvCxnSpPr/>
          <p:nvPr>
            <p:custDataLst>
              <p:tags r:id="rId89"/>
            </p:custDataLst>
          </p:nvPr>
        </p:nvCxnSpPr>
        <p:spPr bwMode="gray">
          <a:xfrm>
            <a:off x="1870075" y="4500563"/>
            <a:ext cx="612775"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9" name="Прямая соединительная линия 338">
            <a:extLst>
              <a:ext uri="{FF2B5EF4-FFF2-40B4-BE49-F238E27FC236}">
                <a16:creationId xmlns:a16="http://schemas.microsoft.com/office/drawing/2014/main" id="{5AFEB7F8-DA2F-4FDC-86D2-E4DB6F8DE5E2}"/>
              </a:ext>
            </a:extLst>
          </p:cNvPr>
          <p:cNvCxnSpPr/>
          <p:nvPr>
            <p:custDataLst>
              <p:tags r:id="rId90"/>
            </p:custDataLst>
          </p:nvPr>
        </p:nvCxnSpPr>
        <p:spPr bwMode="gray">
          <a:xfrm>
            <a:off x="2482850" y="4500563"/>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94" name="Прямая соединительная линия 193">
            <a:extLst>
              <a:ext uri="{FF2B5EF4-FFF2-40B4-BE49-F238E27FC236}">
                <a16:creationId xmlns:a16="http://schemas.microsoft.com/office/drawing/2014/main" id="{6732A1D2-B4A3-48CB-9AE3-128003AF1EEB}"/>
              </a:ext>
            </a:extLst>
          </p:cNvPr>
          <p:cNvCxnSpPr/>
          <p:nvPr>
            <p:custDataLst>
              <p:tags r:id="rId91"/>
            </p:custDataLst>
          </p:nvPr>
        </p:nvCxnSpPr>
        <p:spPr bwMode="gray">
          <a:xfrm>
            <a:off x="3783013" y="4429125"/>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92" name="Прямая соединительная линия 191">
            <a:extLst>
              <a:ext uri="{FF2B5EF4-FFF2-40B4-BE49-F238E27FC236}">
                <a16:creationId xmlns:a16="http://schemas.microsoft.com/office/drawing/2014/main" id="{B732CE6D-A219-4C2B-AC60-8882489548B8}"/>
              </a:ext>
            </a:extLst>
          </p:cNvPr>
          <p:cNvCxnSpPr/>
          <p:nvPr>
            <p:custDataLst>
              <p:tags r:id="rId92"/>
            </p:custDataLst>
          </p:nvPr>
        </p:nvCxnSpPr>
        <p:spPr bwMode="gray">
          <a:xfrm flipV="1">
            <a:off x="3132138" y="4429125"/>
            <a:ext cx="0" cy="53816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Прямая соединительная линия 192">
            <a:extLst>
              <a:ext uri="{FF2B5EF4-FFF2-40B4-BE49-F238E27FC236}">
                <a16:creationId xmlns:a16="http://schemas.microsoft.com/office/drawing/2014/main" id="{4D117C65-4815-4BFF-A824-576CDF65DAF5}"/>
              </a:ext>
            </a:extLst>
          </p:cNvPr>
          <p:cNvCxnSpPr/>
          <p:nvPr>
            <p:custDataLst>
              <p:tags r:id="rId93"/>
            </p:custDataLst>
          </p:nvPr>
        </p:nvCxnSpPr>
        <p:spPr bwMode="gray">
          <a:xfrm>
            <a:off x="3132138" y="4429125"/>
            <a:ext cx="650875"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5" name="Текст 2">
            <a:extLst>
              <a:ext uri="{FF2B5EF4-FFF2-40B4-BE49-F238E27FC236}">
                <a16:creationId xmlns:a16="http://schemas.microsoft.com/office/drawing/2014/main" id="{F4848930-B885-4FD4-A245-8CC6BFAE2187}"/>
              </a:ext>
            </a:extLst>
          </p:cNvPr>
          <p:cNvSpPr>
            <a:spLocks noGrp="1"/>
          </p:cNvSpPr>
          <p:nvPr>
            <p:custDataLst>
              <p:tags r:id="rId94"/>
            </p:custDataLst>
          </p:nvPr>
        </p:nvSpPr>
        <p:spPr bwMode="auto">
          <a:xfrm>
            <a:off x="3552825" y="60356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57203D6B-CCE8-4220-A04F-E9AEAB77ACD4}" type="datetime'''9''''М2''''''''''''''''''0''''''''2''''''''''''''''2'''''''">
              <a:rPr lang="ru-RU" altLang="en-US" sz="1000" smtClean="0">
                <a:solidFill>
                  <a:srgbClr val="000000"/>
                </a:solidFill>
                <a:cs typeface="+mn-cs"/>
              </a:rPr>
              <a:pPr/>
              <a:t>9М2022</a:t>
            </a:fld>
            <a:endParaRPr lang="ru-RU" sz="1000" dirty="0">
              <a:solidFill>
                <a:srgbClr val="000000"/>
              </a:solidFill>
              <a:cs typeface="+mn-cs"/>
            </a:endParaRPr>
          </a:p>
        </p:txBody>
      </p:sp>
      <p:sp>
        <p:nvSpPr>
          <p:cNvPr id="166" name="Текст 2">
            <a:extLst>
              <a:ext uri="{FF2B5EF4-FFF2-40B4-BE49-F238E27FC236}">
                <a16:creationId xmlns:a16="http://schemas.microsoft.com/office/drawing/2014/main" id="{C8D3257B-75F4-4F96-997D-175A52281028}"/>
              </a:ext>
            </a:extLst>
          </p:cNvPr>
          <p:cNvSpPr>
            <a:spLocks noGrp="1"/>
          </p:cNvSpPr>
          <p:nvPr>
            <p:custDataLst>
              <p:tags r:id="rId95"/>
            </p:custDataLst>
          </p:nvPr>
        </p:nvSpPr>
        <p:spPr bwMode="auto">
          <a:xfrm>
            <a:off x="1036638"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3CD0E663-DD1D-49F5-9431-08FBF1D8295D}" type="datetime'2''''''''''''''''''''''''''''''0''''''''''''''''1''''''9'">
              <a:rPr lang="ru-RU" altLang="en-US" sz="1000" smtClean="0">
                <a:solidFill>
                  <a:srgbClr val="000000"/>
                </a:solidFill>
                <a:cs typeface="+mn-cs"/>
              </a:rPr>
              <a:pPr/>
              <a:t>2019</a:t>
            </a:fld>
            <a:endParaRPr lang="ru-RU" sz="1000" dirty="0">
              <a:solidFill>
                <a:srgbClr val="000000"/>
              </a:solidFill>
              <a:cs typeface="+mn-cs"/>
            </a:endParaRPr>
          </a:p>
        </p:txBody>
      </p:sp>
      <p:sp>
        <p:nvSpPr>
          <p:cNvPr id="199" name="Текст 2">
            <a:extLst>
              <a:ext uri="{FF2B5EF4-FFF2-40B4-BE49-F238E27FC236}">
                <a16:creationId xmlns:a16="http://schemas.microsoft.com/office/drawing/2014/main" id="{B751E3F9-60CB-4026-9E1F-BB9853A30385}"/>
              </a:ext>
            </a:extLst>
          </p:cNvPr>
          <p:cNvSpPr>
            <a:spLocks noGrp="1"/>
          </p:cNvSpPr>
          <p:nvPr>
            <p:custDataLst>
              <p:tags r:id="rId96"/>
            </p:custDataLst>
          </p:nvPr>
        </p:nvSpPr>
        <p:spPr bwMode="gray">
          <a:xfrm>
            <a:off x="2994025" y="5005388"/>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DDEE061-9A3D-49E0-86F4-2EDBCF402BF3}" type="datetime'''3''''''''''''''4''''''''''''''3'''''''">
              <a:rPr lang="ru-RU" altLang="en-US" sz="1000" b="1" smtClean="0">
                <a:solidFill>
                  <a:srgbClr val="000000"/>
                </a:solidFill>
                <a:cs typeface="+mn-cs"/>
              </a:rPr>
              <a:pPr/>
              <a:t>343</a:t>
            </a:fld>
            <a:endParaRPr lang="ru-RU" sz="1000" b="1" dirty="0">
              <a:solidFill>
                <a:srgbClr val="000000"/>
              </a:solidFill>
              <a:cs typeface="+mn-cs"/>
            </a:endParaRPr>
          </a:p>
        </p:txBody>
      </p:sp>
      <p:sp>
        <p:nvSpPr>
          <p:cNvPr id="168" name="Текст 2">
            <a:extLst>
              <a:ext uri="{FF2B5EF4-FFF2-40B4-BE49-F238E27FC236}">
                <a16:creationId xmlns:a16="http://schemas.microsoft.com/office/drawing/2014/main" id="{5EEA42EE-54E6-48DD-B6BD-2FBCC596884E}"/>
              </a:ext>
            </a:extLst>
          </p:cNvPr>
          <p:cNvSpPr>
            <a:spLocks noGrp="1"/>
          </p:cNvSpPr>
          <p:nvPr>
            <p:custDataLst>
              <p:tags r:id="rId97"/>
            </p:custDataLst>
          </p:nvPr>
        </p:nvSpPr>
        <p:spPr bwMode="auto">
          <a:xfrm>
            <a:off x="1685925"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EE8FE778-23BE-49A2-BE4A-49F6B282EDC8}" type="datetime'''''2''''''''''''''''''''''''''0''''''2''''''''0'">
              <a:rPr lang="ru-RU" altLang="en-US" sz="1000" smtClean="0">
                <a:solidFill>
                  <a:srgbClr val="000000"/>
                </a:solidFill>
                <a:cs typeface="+mn-cs"/>
              </a:rPr>
              <a:pPr/>
              <a:t>2020</a:t>
            </a:fld>
            <a:endParaRPr lang="ru-RU" sz="1000" dirty="0">
              <a:solidFill>
                <a:srgbClr val="000000"/>
              </a:solidFill>
              <a:cs typeface="+mn-cs"/>
            </a:endParaRPr>
          </a:p>
        </p:txBody>
      </p:sp>
      <p:sp>
        <p:nvSpPr>
          <p:cNvPr id="196" name="Текст 2">
            <a:extLst>
              <a:ext uri="{FF2B5EF4-FFF2-40B4-BE49-F238E27FC236}">
                <a16:creationId xmlns:a16="http://schemas.microsoft.com/office/drawing/2014/main" id="{486F42E7-A064-401E-AA08-C9AC74B8FEA2}"/>
              </a:ext>
            </a:extLst>
          </p:cNvPr>
          <p:cNvSpPr>
            <a:spLocks noGrp="1"/>
          </p:cNvSpPr>
          <p:nvPr>
            <p:custDataLst>
              <p:tags r:id="rId98"/>
            </p:custDataLst>
          </p:nvPr>
        </p:nvSpPr>
        <p:spPr bwMode="auto">
          <a:xfrm>
            <a:off x="2336800"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0AE20F8-6A2B-47DB-A9DF-3A88063619F1}" type="datetime'''''''''''''''''''''''''''''''''2''0''2''''1'''">
              <a:rPr lang="ru-RU" altLang="en-US" sz="1000" smtClean="0">
                <a:solidFill>
                  <a:srgbClr val="000000"/>
                </a:solidFill>
                <a:cs typeface="+mn-cs"/>
              </a:rPr>
              <a:pPr/>
              <a:t>2021</a:t>
            </a:fld>
            <a:endParaRPr lang="ru-RU" sz="1000" dirty="0">
              <a:solidFill>
                <a:srgbClr val="000000"/>
              </a:solidFill>
              <a:cs typeface="+mn-cs"/>
            </a:endParaRPr>
          </a:p>
        </p:txBody>
      </p:sp>
      <p:sp>
        <p:nvSpPr>
          <p:cNvPr id="197" name="Текст 2">
            <a:extLst>
              <a:ext uri="{FF2B5EF4-FFF2-40B4-BE49-F238E27FC236}">
                <a16:creationId xmlns:a16="http://schemas.microsoft.com/office/drawing/2014/main" id="{D87E7356-C65F-4E36-9297-9DC4A5C50B3E}"/>
              </a:ext>
            </a:extLst>
          </p:cNvPr>
          <p:cNvSpPr>
            <a:spLocks noGrp="1"/>
          </p:cNvSpPr>
          <p:nvPr>
            <p:custDataLst>
              <p:tags r:id="rId99"/>
            </p:custDataLst>
          </p:nvPr>
        </p:nvSpPr>
        <p:spPr bwMode="auto">
          <a:xfrm>
            <a:off x="2901950" y="60356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E4C575A8-1DF5-49B5-B0E8-DA2E08F148F2}" type="datetime'''9''''М''''''''''''''20''''''''''''2''''''''''''''''''1'">
              <a:rPr lang="ru-RU" altLang="en-US" sz="1000" smtClean="0">
                <a:solidFill>
                  <a:srgbClr val="000000"/>
                </a:solidFill>
                <a:cs typeface="+mn-cs"/>
              </a:rPr>
              <a:pPr/>
              <a:t>9М2021</a:t>
            </a:fld>
            <a:endParaRPr lang="ru-RU" sz="1000" dirty="0">
              <a:solidFill>
                <a:srgbClr val="000000"/>
              </a:solidFill>
              <a:cs typeface="+mn-cs"/>
            </a:endParaRPr>
          </a:p>
        </p:txBody>
      </p:sp>
      <p:sp>
        <p:nvSpPr>
          <p:cNvPr id="184" name="Текст 2">
            <a:extLst>
              <a:ext uri="{FF2B5EF4-FFF2-40B4-BE49-F238E27FC236}">
                <a16:creationId xmlns:a16="http://schemas.microsoft.com/office/drawing/2014/main" id="{E3FFC74E-6D95-4882-983A-7B411A387DA8}"/>
              </a:ext>
            </a:extLst>
          </p:cNvPr>
          <p:cNvSpPr>
            <a:spLocks noGrp="1"/>
          </p:cNvSpPr>
          <p:nvPr>
            <p:custDataLst>
              <p:tags r:id="rId100"/>
            </p:custDataLst>
          </p:nvPr>
        </p:nvSpPr>
        <p:spPr bwMode="gray">
          <a:xfrm>
            <a:off x="1044575" y="4951413"/>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647E344C-C272-45E7-A40F-848B6D5C0958}" type="datetime'3''''6''6'''''''''''''''''''''">
              <a:rPr lang="ru-RU" altLang="en-US" sz="1000" b="1" smtClean="0">
                <a:solidFill>
                  <a:srgbClr val="000000"/>
                </a:solidFill>
                <a:cs typeface="+mn-cs"/>
              </a:rPr>
              <a:pPr/>
              <a:t>366</a:t>
            </a:fld>
            <a:endParaRPr lang="ru-RU" sz="1000" b="1" dirty="0">
              <a:solidFill>
                <a:srgbClr val="000000"/>
              </a:solidFill>
              <a:cs typeface="+mn-cs"/>
            </a:endParaRPr>
          </a:p>
        </p:txBody>
      </p:sp>
      <p:sp>
        <p:nvSpPr>
          <p:cNvPr id="185" name="Текст 2">
            <a:extLst>
              <a:ext uri="{FF2B5EF4-FFF2-40B4-BE49-F238E27FC236}">
                <a16:creationId xmlns:a16="http://schemas.microsoft.com/office/drawing/2014/main" id="{95AFBA95-97CD-4236-8B54-88A2142947BB}"/>
              </a:ext>
            </a:extLst>
          </p:cNvPr>
          <p:cNvSpPr>
            <a:spLocks noGrp="1"/>
          </p:cNvSpPr>
          <p:nvPr>
            <p:custDataLst>
              <p:tags r:id="rId101"/>
            </p:custDataLst>
          </p:nvPr>
        </p:nvSpPr>
        <p:spPr bwMode="gray">
          <a:xfrm>
            <a:off x="1693863" y="4792663"/>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812BC086-BC92-4D4C-8E1B-CE5CA5E3A67C}" type="datetime'''''''''''''''''4''''''''3''3'''''''''''''''''''''">
              <a:rPr lang="ru-RU" altLang="en-US" sz="1000" b="1" smtClean="0">
                <a:solidFill>
                  <a:srgbClr val="000000"/>
                </a:solidFill>
                <a:cs typeface="+mn-cs"/>
              </a:rPr>
              <a:pPr/>
              <a:t>433</a:t>
            </a:fld>
            <a:endParaRPr lang="ru-RU" sz="1000" b="1" dirty="0">
              <a:solidFill>
                <a:srgbClr val="000000"/>
              </a:solidFill>
              <a:cs typeface="+mn-cs"/>
            </a:endParaRPr>
          </a:p>
        </p:txBody>
      </p:sp>
      <p:sp>
        <p:nvSpPr>
          <p:cNvPr id="198" name="Текст 2">
            <a:extLst>
              <a:ext uri="{FF2B5EF4-FFF2-40B4-BE49-F238E27FC236}">
                <a16:creationId xmlns:a16="http://schemas.microsoft.com/office/drawing/2014/main" id="{C7B7A8CB-BC0C-4521-B399-B34FB0943412}"/>
              </a:ext>
            </a:extLst>
          </p:cNvPr>
          <p:cNvSpPr>
            <a:spLocks noGrp="1"/>
          </p:cNvSpPr>
          <p:nvPr>
            <p:custDataLst>
              <p:tags r:id="rId102"/>
            </p:custDataLst>
          </p:nvPr>
        </p:nvSpPr>
        <p:spPr bwMode="gray">
          <a:xfrm>
            <a:off x="2344738" y="4691063"/>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A175675-C579-4579-8C09-F9059895D202}" type="datetime'''''''''4''''''''''7''''''''''''''''''6'''''''''''''''''''">
              <a:rPr lang="ru-RU" altLang="en-US" sz="1000" b="1" smtClean="0">
                <a:solidFill>
                  <a:srgbClr val="000000"/>
                </a:solidFill>
                <a:cs typeface="+mn-cs"/>
              </a:rPr>
              <a:pPr/>
              <a:t>476</a:t>
            </a:fld>
            <a:endParaRPr lang="ru-RU" sz="1000" b="1" dirty="0">
              <a:solidFill>
                <a:srgbClr val="000000"/>
              </a:solidFill>
              <a:cs typeface="+mn-cs"/>
            </a:endParaRPr>
          </a:p>
        </p:txBody>
      </p:sp>
      <p:sp>
        <p:nvSpPr>
          <p:cNvPr id="200" name="Текст 2">
            <a:extLst>
              <a:ext uri="{FF2B5EF4-FFF2-40B4-BE49-F238E27FC236}">
                <a16:creationId xmlns:a16="http://schemas.microsoft.com/office/drawing/2014/main" id="{8FBBDB4D-873F-4BA5-8C3C-C42B10F0E70C}"/>
              </a:ext>
            </a:extLst>
          </p:cNvPr>
          <p:cNvSpPr>
            <a:spLocks noGrp="1"/>
          </p:cNvSpPr>
          <p:nvPr>
            <p:custDataLst>
              <p:tags r:id="rId103"/>
            </p:custDataLst>
          </p:nvPr>
        </p:nvSpPr>
        <p:spPr bwMode="gray">
          <a:xfrm>
            <a:off x="3644900" y="4619625"/>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4E83BC0-2FAC-4AA3-BCAD-E5EF0977D19A}" type="datetime'''''''''''''''''''''''''''''''5''''''''''''0''''''''''''''7'''">
              <a:rPr lang="ru-RU" altLang="en-US" sz="1000" b="1" smtClean="0">
                <a:solidFill>
                  <a:srgbClr val="000000"/>
                </a:solidFill>
                <a:cs typeface="+mn-cs"/>
              </a:rPr>
              <a:pPr/>
              <a:t>507</a:t>
            </a:fld>
            <a:endParaRPr lang="ru-RU" sz="1000" b="1" dirty="0">
              <a:solidFill>
                <a:srgbClr val="000000"/>
              </a:solidFill>
              <a:cs typeface="+mn-cs"/>
            </a:endParaRPr>
          </a:p>
        </p:txBody>
      </p:sp>
      <p:sp>
        <p:nvSpPr>
          <p:cNvPr id="330" name="Текст 2">
            <a:extLst>
              <a:ext uri="{FF2B5EF4-FFF2-40B4-BE49-F238E27FC236}">
                <a16:creationId xmlns:a16="http://schemas.microsoft.com/office/drawing/2014/main" id="{8BA6F9F0-3212-4CFE-A9BA-1B7E53CBBB1B}"/>
              </a:ext>
            </a:extLst>
          </p:cNvPr>
          <p:cNvSpPr>
            <a:spLocks noGrp="1"/>
          </p:cNvSpPr>
          <p:nvPr>
            <p:custDataLst>
              <p:tags r:id="rId104"/>
            </p:custDataLst>
          </p:nvPr>
        </p:nvSpPr>
        <p:spPr bwMode="auto">
          <a:xfrm>
            <a:off x="1250951" y="4516438"/>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7409B20-6B93-4055-8274-C8CB0D6952A3}" type="datetime'''''''''+''''''''''''''''''''''''''1''8''''''%'''">
              <a:rPr lang="ru-RU" altLang="en-US" sz="800" b="1" smtClean="0">
                <a:solidFill>
                  <a:srgbClr val="29A121"/>
                </a:solidFill>
                <a:effectLst/>
                <a:cs typeface="+mn-cs"/>
              </a:rPr>
              <a:pPr algn="ctr">
                <a:spcBef>
                  <a:spcPct val="0"/>
                </a:spcBef>
                <a:spcAft>
                  <a:spcPct val="0"/>
                </a:spcAft>
              </a:pPr>
              <a:t>+18%</a:t>
            </a:fld>
            <a:endParaRPr lang="ru-RU" sz="800" b="1" dirty="0">
              <a:solidFill>
                <a:srgbClr val="29A121"/>
              </a:solidFill>
              <a:cs typeface="+mn-cs"/>
            </a:endParaRPr>
          </a:p>
        </p:txBody>
      </p:sp>
      <p:sp>
        <p:nvSpPr>
          <p:cNvPr id="335" name="Текст 2">
            <a:extLst>
              <a:ext uri="{FF2B5EF4-FFF2-40B4-BE49-F238E27FC236}">
                <a16:creationId xmlns:a16="http://schemas.microsoft.com/office/drawing/2014/main" id="{3224EE65-7A85-4E6C-9C96-52EFAD73E2B6}"/>
              </a:ext>
            </a:extLst>
          </p:cNvPr>
          <p:cNvSpPr>
            <a:spLocks noGrp="1"/>
          </p:cNvSpPr>
          <p:nvPr>
            <p:custDataLst>
              <p:tags r:id="rId105"/>
            </p:custDataLst>
          </p:nvPr>
        </p:nvSpPr>
        <p:spPr bwMode="auto">
          <a:xfrm>
            <a:off x="1939926" y="4414838"/>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EA49D8D4-CB86-4A41-BB42-5C710BCE079B}" type="datetime'''''''''''''''''''''''''''+''''1''''''''0''''''''%'">
              <a:rPr lang="ru-RU" altLang="en-US" sz="800" b="1" smtClean="0">
                <a:solidFill>
                  <a:srgbClr val="29A121"/>
                </a:solidFill>
                <a:effectLst/>
                <a:cs typeface="+mn-cs"/>
              </a:rPr>
              <a:pPr algn="ctr">
                <a:spcBef>
                  <a:spcPct val="0"/>
                </a:spcBef>
                <a:spcAft>
                  <a:spcPct val="0"/>
                </a:spcAft>
              </a:pPr>
              <a:t>+10%</a:t>
            </a:fld>
            <a:endParaRPr lang="ru-RU" sz="800" b="1" dirty="0">
              <a:solidFill>
                <a:srgbClr val="29A121"/>
              </a:solidFill>
              <a:cs typeface="+mn-cs"/>
            </a:endParaRPr>
          </a:p>
        </p:txBody>
      </p:sp>
      <p:sp>
        <p:nvSpPr>
          <p:cNvPr id="201" name="Текст 2">
            <a:extLst>
              <a:ext uri="{FF2B5EF4-FFF2-40B4-BE49-F238E27FC236}">
                <a16:creationId xmlns:a16="http://schemas.microsoft.com/office/drawing/2014/main" id="{72BB7661-7BE1-4417-85EE-4E94D7270577}"/>
              </a:ext>
            </a:extLst>
          </p:cNvPr>
          <p:cNvSpPr>
            <a:spLocks noGrp="1"/>
          </p:cNvSpPr>
          <p:nvPr>
            <p:custDataLst>
              <p:tags r:id="rId106"/>
            </p:custDataLst>
          </p:nvPr>
        </p:nvSpPr>
        <p:spPr bwMode="auto">
          <a:xfrm>
            <a:off x="3221039" y="4343400"/>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EE76E9D-2687-4E0C-8732-231C0A80F8FF}" type="datetime'+''''4''''''''''''''''''''''''''''''8''''''''''''''''%'''''">
              <a:rPr lang="ru-RU" altLang="en-US" sz="800" b="1" smtClean="0">
                <a:solidFill>
                  <a:srgbClr val="29A121"/>
                </a:solidFill>
                <a:effectLst/>
                <a:cs typeface="+mn-cs"/>
              </a:rPr>
              <a:pPr/>
              <a:t>+48%</a:t>
            </a:fld>
            <a:endParaRPr lang="ru-RU" sz="800" b="1" dirty="0">
              <a:solidFill>
                <a:srgbClr val="29A121"/>
              </a:solidFill>
              <a:cs typeface="+mn-cs"/>
            </a:endParaRPr>
          </a:p>
        </p:txBody>
      </p:sp>
      <p:graphicFrame>
        <p:nvGraphicFramePr>
          <p:cNvPr id="356" name="Chart 3">
            <a:extLst>
              <a:ext uri="{FF2B5EF4-FFF2-40B4-BE49-F238E27FC236}">
                <a16:creationId xmlns:a16="http://schemas.microsoft.com/office/drawing/2014/main" id="{185FB23D-8A15-40A2-B505-FB15665E48E2}"/>
              </a:ext>
            </a:extLst>
          </p:cNvPr>
          <p:cNvGraphicFramePr/>
          <p:nvPr>
            <p:custDataLst>
              <p:tags r:id="rId107"/>
            </p:custDataLst>
            <p:extLst>
              <p:ext uri="{D42A27DB-BD31-4B8C-83A1-F6EECF244321}">
                <p14:modId xmlns:p14="http://schemas.microsoft.com/office/powerpoint/2010/main" val="1103211451"/>
              </p:ext>
            </p:extLst>
          </p:nvPr>
        </p:nvGraphicFramePr>
        <p:xfrm>
          <a:off x="4845050" y="5099050"/>
          <a:ext cx="2862263" cy="976313"/>
        </p:xfrm>
        <a:graphic>
          <a:graphicData uri="http://schemas.openxmlformats.org/drawingml/2006/chart">
            <c:chart xmlns:c="http://schemas.openxmlformats.org/drawingml/2006/chart" xmlns:r="http://schemas.openxmlformats.org/officeDocument/2006/relationships" r:id="rId166"/>
          </a:graphicData>
        </a:graphic>
      </p:graphicFrame>
      <p:sp useBgFill="1">
        <p:nvSpPr>
          <p:cNvPr id="61" name="Полилиния: фигура 60">
            <a:extLst>
              <a:ext uri="{FF2B5EF4-FFF2-40B4-BE49-F238E27FC236}">
                <a16:creationId xmlns:a16="http://schemas.microsoft.com/office/drawing/2014/main" id="{F8E388A5-AEAA-4A0F-9F6C-E24CEA55AD20}"/>
              </a:ext>
            </a:extLst>
          </p:cNvPr>
          <p:cNvSpPr/>
          <p:nvPr>
            <p:custDataLst>
              <p:tags r:id="rId108"/>
            </p:custDataLst>
          </p:nvPr>
        </p:nvSpPr>
        <p:spPr bwMode="auto">
          <a:xfrm>
            <a:off x="6497638" y="5919788"/>
            <a:ext cx="96838" cy="146051"/>
          </a:xfrm>
          <a:custGeom>
            <a:avLst/>
            <a:gdLst/>
            <a:ahLst/>
            <a:cxnLst/>
            <a:rect l="0" t="0" r="0" b="0"/>
            <a:pathLst>
              <a:path w="96838" h="146051">
                <a:moveTo>
                  <a:pt x="96837" y="0"/>
                </a:moveTo>
                <a:lnTo>
                  <a:pt x="57150" y="146050"/>
                </a:lnTo>
                <a:lnTo>
                  <a:pt x="0" y="146050"/>
                </a:lnTo>
                <a:lnTo>
                  <a:pt x="39687" y="0"/>
                </a:lnTo>
                <a:close/>
              </a:path>
            </a:pathLst>
          </a:custGeom>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Полилиния: фигура 56">
            <a:extLst>
              <a:ext uri="{FF2B5EF4-FFF2-40B4-BE49-F238E27FC236}">
                <a16:creationId xmlns:a16="http://schemas.microsoft.com/office/drawing/2014/main" id="{2AC3A1CB-F718-42A4-9CCD-BA5A77568070}"/>
              </a:ext>
            </a:extLst>
          </p:cNvPr>
          <p:cNvSpPr/>
          <p:nvPr>
            <p:custDataLst>
              <p:tags r:id="rId109"/>
            </p:custDataLst>
          </p:nvPr>
        </p:nvSpPr>
        <p:spPr bwMode="auto">
          <a:xfrm>
            <a:off x="6497638" y="5919788"/>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8" name="Полилиния: фигура 57">
            <a:extLst>
              <a:ext uri="{FF2B5EF4-FFF2-40B4-BE49-F238E27FC236}">
                <a16:creationId xmlns:a16="http://schemas.microsoft.com/office/drawing/2014/main" id="{C410D655-5DB3-4F24-A42D-529E64C0B640}"/>
              </a:ext>
            </a:extLst>
          </p:cNvPr>
          <p:cNvSpPr/>
          <p:nvPr>
            <p:custDataLst>
              <p:tags r:id="rId110"/>
            </p:custDataLst>
          </p:nvPr>
        </p:nvSpPr>
        <p:spPr bwMode="auto">
          <a:xfrm>
            <a:off x="6554788" y="5919788"/>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46" name="Прямая соединительная линия 345">
            <a:extLst>
              <a:ext uri="{FF2B5EF4-FFF2-40B4-BE49-F238E27FC236}">
                <a16:creationId xmlns:a16="http://schemas.microsoft.com/office/drawing/2014/main" id="{4AC4B024-9494-4130-9135-C2D232F6E9ED}"/>
              </a:ext>
            </a:extLst>
          </p:cNvPr>
          <p:cNvCxnSpPr/>
          <p:nvPr>
            <p:custDataLst>
              <p:tags r:id="rId111"/>
            </p:custDataLst>
          </p:nvPr>
        </p:nvCxnSpPr>
        <p:spPr bwMode="gray">
          <a:xfrm flipV="1">
            <a:off x="5195888" y="4725989"/>
            <a:ext cx="0" cy="48736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04D66B74-DA9E-4825-92CB-BEB2AEA78B8E}"/>
              </a:ext>
            </a:extLst>
          </p:cNvPr>
          <p:cNvCxnSpPr/>
          <p:nvPr>
            <p:custDataLst>
              <p:tags r:id="rId112"/>
            </p:custDataLst>
          </p:nvPr>
        </p:nvCxnSpPr>
        <p:spPr bwMode="gray">
          <a:xfrm>
            <a:off x="5195888" y="4725988"/>
            <a:ext cx="50165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8" name="Прямая соединительная линия 347">
            <a:extLst>
              <a:ext uri="{FF2B5EF4-FFF2-40B4-BE49-F238E27FC236}">
                <a16:creationId xmlns:a16="http://schemas.microsoft.com/office/drawing/2014/main" id="{0C25AC24-125D-46F6-9135-261EF3DEF1FA}"/>
              </a:ext>
            </a:extLst>
          </p:cNvPr>
          <p:cNvCxnSpPr/>
          <p:nvPr>
            <p:custDataLst>
              <p:tags r:id="rId113"/>
            </p:custDataLst>
          </p:nvPr>
        </p:nvCxnSpPr>
        <p:spPr bwMode="gray">
          <a:xfrm>
            <a:off x="5697538" y="4725989"/>
            <a:ext cx="0" cy="239713"/>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35" name="Прямая соединительная линия 134">
            <a:extLst>
              <a:ext uri="{FF2B5EF4-FFF2-40B4-BE49-F238E27FC236}">
                <a16:creationId xmlns:a16="http://schemas.microsoft.com/office/drawing/2014/main" id="{B9B1E497-0568-4D71-A7F0-81D0DF2EC9CD}"/>
              </a:ext>
            </a:extLst>
          </p:cNvPr>
          <p:cNvCxnSpPr/>
          <p:nvPr>
            <p:custDataLst>
              <p:tags r:id="rId114"/>
            </p:custDataLst>
          </p:nvPr>
        </p:nvCxnSpPr>
        <p:spPr bwMode="gray">
          <a:xfrm flipV="1">
            <a:off x="5773738" y="4827588"/>
            <a:ext cx="0" cy="13811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Прямая соединительная линия 135">
            <a:extLst>
              <a:ext uri="{FF2B5EF4-FFF2-40B4-BE49-F238E27FC236}">
                <a16:creationId xmlns:a16="http://schemas.microsoft.com/office/drawing/2014/main" id="{82D3F340-5402-4D07-B767-F9B11B30CDB7}"/>
              </a:ext>
            </a:extLst>
          </p:cNvPr>
          <p:cNvCxnSpPr/>
          <p:nvPr>
            <p:custDataLst>
              <p:tags r:id="rId115"/>
            </p:custDataLst>
          </p:nvPr>
        </p:nvCxnSpPr>
        <p:spPr bwMode="gray">
          <a:xfrm>
            <a:off x="5773738" y="4827588"/>
            <a:ext cx="50165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Прямая соединительная линия 136">
            <a:extLst>
              <a:ext uri="{FF2B5EF4-FFF2-40B4-BE49-F238E27FC236}">
                <a16:creationId xmlns:a16="http://schemas.microsoft.com/office/drawing/2014/main" id="{F8A6D6DA-2950-4F55-ADD4-D58022F49698}"/>
              </a:ext>
            </a:extLst>
          </p:cNvPr>
          <p:cNvCxnSpPr/>
          <p:nvPr>
            <p:custDataLst>
              <p:tags r:id="rId116"/>
            </p:custDataLst>
          </p:nvPr>
        </p:nvCxnSpPr>
        <p:spPr bwMode="gray">
          <a:xfrm>
            <a:off x="6275388" y="4827588"/>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214" name="Прямая соединительная линия 213">
            <a:extLst>
              <a:ext uri="{FF2B5EF4-FFF2-40B4-BE49-F238E27FC236}">
                <a16:creationId xmlns:a16="http://schemas.microsoft.com/office/drawing/2014/main" id="{A8919FCD-9C68-4481-808A-6A5ED74E977F}"/>
              </a:ext>
            </a:extLst>
          </p:cNvPr>
          <p:cNvCxnSpPr/>
          <p:nvPr>
            <p:custDataLst>
              <p:tags r:id="rId117"/>
            </p:custDataLst>
          </p:nvPr>
        </p:nvCxnSpPr>
        <p:spPr bwMode="gray">
          <a:xfrm>
            <a:off x="6813550" y="4889500"/>
            <a:ext cx="53975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3" name="Прямая соединительная линия 212">
            <a:extLst>
              <a:ext uri="{FF2B5EF4-FFF2-40B4-BE49-F238E27FC236}">
                <a16:creationId xmlns:a16="http://schemas.microsoft.com/office/drawing/2014/main" id="{9FB631C1-DF95-47AB-908C-98ECDBD39DA3}"/>
              </a:ext>
            </a:extLst>
          </p:cNvPr>
          <p:cNvCxnSpPr/>
          <p:nvPr>
            <p:custDataLst>
              <p:tags r:id="rId118"/>
            </p:custDataLst>
          </p:nvPr>
        </p:nvCxnSpPr>
        <p:spPr bwMode="gray">
          <a:xfrm flipV="1">
            <a:off x="6813550" y="4889500"/>
            <a:ext cx="0" cy="3048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2" name="Прямая соединительная линия 211">
            <a:extLst>
              <a:ext uri="{FF2B5EF4-FFF2-40B4-BE49-F238E27FC236}">
                <a16:creationId xmlns:a16="http://schemas.microsoft.com/office/drawing/2014/main" id="{1C4D7A6A-4DAF-4FA5-9208-E998FA1241AD}"/>
              </a:ext>
            </a:extLst>
          </p:cNvPr>
          <p:cNvCxnSpPr/>
          <p:nvPr>
            <p:custDataLst>
              <p:tags r:id="rId119"/>
            </p:custDataLst>
          </p:nvPr>
        </p:nvCxnSpPr>
        <p:spPr bwMode="gray">
          <a:xfrm>
            <a:off x="7353300" y="4889501"/>
            <a:ext cx="0" cy="239713"/>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70" name="Текст 2">
            <a:extLst>
              <a:ext uri="{FF2B5EF4-FFF2-40B4-BE49-F238E27FC236}">
                <a16:creationId xmlns:a16="http://schemas.microsoft.com/office/drawing/2014/main" id="{7890FF25-DFAD-49C1-ADA4-939E40D150F1}"/>
              </a:ext>
            </a:extLst>
          </p:cNvPr>
          <p:cNvSpPr>
            <a:spLocks noGrp="1"/>
          </p:cNvSpPr>
          <p:nvPr>
            <p:custDataLst>
              <p:tags r:id="rId120"/>
            </p:custDataLst>
          </p:nvPr>
        </p:nvSpPr>
        <p:spPr bwMode="gray">
          <a:xfrm>
            <a:off x="5637213" y="500380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7A23358-A827-4408-9933-E882C05521FF}" type="datetime'''''''9''''''''''''''''''''7'''''''''''''''">
              <a:rPr lang="ru-RU" altLang="en-US" sz="1000" b="1" smtClean="0">
                <a:solidFill>
                  <a:srgbClr val="000000"/>
                </a:solidFill>
                <a:cs typeface="+mn-cs"/>
              </a:rPr>
              <a:pPr/>
              <a:t>97</a:t>
            </a:fld>
            <a:endParaRPr lang="ru-RU" sz="1000" b="1" dirty="0">
              <a:solidFill>
                <a:srgbClr val="000000"/>
              </a:solidFill>
              <a:cs typeface="+mn-cs"/>
            </a:endParaRPr>
          </a:p>
        </p:txBody>
      </p:sp>
      <p:sp>
        <p:nvSpPr>
          <p:cNvPr id="258" name="Текст 2">
            <a:extLst>
              <a:ext uri="{FF2B5EF4-FFF2-40B4-BE49-F238E27FC236}">
                <a16:creationId xmlns:a16="http://schemas.microsoft.com/office/drawing/2014/main" id="{862DFD2D-9DDC-42C5-9EA5-63C1E1454F14}"/>
              </a:ext>
            </a:extLst>
          </p:cNvPr>
          <p:cNvSpPr>
            <a:spLocks noGrp="1"/>
          </p:cNvSpPr>
          <p:nvPr>
            <p:custDataLst>
              <p:tags r:id="rId121"/>
            </p:custDataLst>
          </p:nvPr>
        </p:nvSpPr>
        <p:spPr bwMode="auto">
          <a:xfrm>
            <a:off x="5049838"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871DE6A1-8B0A-432D-BF2A-29FD89D12C7E}" type="datetime'''''''''''''2''''''''0''''''''''1''''''''''''9'''''''''''''">
              <a:rPr lang="ru-RU" altLang="en-US" sz="1000" smtClean="0">
                <a:solidFill>
                  <a:srgbClr val="000000"/>
                </a:solidFill>
                <a:cs typeface="+mn-cs"/>
              </a:rPr>
              <a:pPr/>
              <a:t>2019</a:t>
            </a:fld>
            <a:endParaRPr lang="ru-RU" sz="1000" dirty="0">
              <a:solidFill>
                <a:srgbClr val="000000"/>
              </a:solidFill>
              <a:cs typeface="+mn-cs"/>
            </a:endParaRPr>
          </a:p>
        </p:txBody>
      </p:sp>
      <p:sp>
        <p:nvSpPr>
          <p:cNvPr id="260" name="Текст 2">
            <a:extLst>
              <a:ext uri="{FF2B5EF4-FFF2-40B4-BE49-F238E27FC236}">
                <a16:creationId xmlns:a16="http://schemas.microsoft.com/office/drawing/2014/main" id="{E3C6F372-E513-4051-A96F-163CF35C13CD}"/>
              </a:ext>
            </a:extLst>
          </p:cNvPr>
          <p:cNvSpPr>
            <a:spLocks noGrp="1"/>
          </p:cNvSpPr>
          <p:nvPr>
            <p:custDataLst>
              <p:tags r:id="rId122"/>
            </p:custDataLst>
          </p:nvPr>
        </p:nvSpPr>
        <p:spPr bwMode="auto">
          <a:xfrm>
            <a:off x="5589588"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EEC6724C-7CAC-4CD6-B540-ABCDB4AB9188}" type="datetime'''''''''''2''''0''''''''''''''''''''''''2''0'''''''''">
              <a:rPr lang="ru-RU" altLang="en-US" sz="1000" smtClean="0">
                <a:solidFill>
                  <a:srgbClr val="000000"/>
                </a:solidFill>
                <a:cs typeface="+mn-cs"/>
              </a:rPr>
              <a:pPr/>
              <a:t>2020</a:t>
            </a:fld>
            <a:endParaRPr lang="ru-RU" sz="1000" dirty="0">
              <a:solidFill>
                <a:srgbClr val="000000"/>
              </a:solidFill>
              <a:cs typeface="+mn-cs"/>
            </a:endParaRPr>
          </a:p>
        </p:txBody>
      </p:sp>
      <p:sp>
        <p:nvSpPr>
          <p:cNvPr id="215" name="Текст 2">
            <a:extLst>
              <a:ext uri="{FF2B5EF4-FFF2-40B4-BE49-F238E27FC236}">
                <a16:creationId xmlns:a16="http://schemas.microsoft.com/office/drawing/2014/main" id="{11318999-134F-4549-94CD-99E7F9B71F9F}"/>
              </a:ext>
            </a:extLst>
          </p:cNvPr>
          <p:cNvSpPr>
            <a:spLocks noGrp="1"/>
          </p:cNvSpPr>
          <p:nvPr>
            <p:custDataLst>
              <p:tags r:id="rId123"/>
            </p:custDataLst>
          </p:nvPr>
        </p:nvSpPr>
        <p:spPr bwMode="auto">
          <a:xfrm>
            <a:off x="6583363" y="60356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F2C53E7B-BC2A-4347-ACC2-934CE1CA1D7D}" type="datetime'''9''''''''''''''''М2''''''''''0''''''''''''21'''''''">
              <a:rPr lang="ru-RU" altLang="en-US" sz="1000" smtClean="0">
                <a:solidFill>
                  <a:srgbClr val="000000"/>
                </a:solidFill>
                <a:cs typeface="+mn-cs"/>
              </a:rPr>
              <a:pPr/>
              <a:t>9М2021</a:t>
            </a:fld>
            <a:endParaRPr lang="ru-RU" sz="1000" dirty="0">
              <a:solidFill>
                <a:srgbClr val="000000"/>
              </a:solidFill>
              <a:cs typeface="+mn-cs"/>
            </a:endParaRPr>
          </a:p>
        </p:txBody>
      </p:sp>
      <p:sp>
        <p:nvSpPr>
          <p:cNvPr id="216" name="Текст 2">
            <a:extLst>
              <a:ext uri="{FF2B5EF4-FFF2-40B4-BE49-F238E27FC236}">
                <a16:creationId xmlns:a16="http://schemas.microsoft.com/office/drawing/2014/main" id="{9CF1BDDA-87F8-488C-9140-5E73733E2068}"/>
              </a:ext>
            </a:extLst>
          </p:cNvPr>
          <p:cNvSpPr>
            <a:spLocks noGrp="1"/>
          </p:cNvSpPr>
          <p:nvPr>
            <p:custDataLst>
              <p:tags r:id="rId124"/>
            </p:custDataLst>
          </p:nvPr>
        </p:nvSpPr>
        <p:spPr bwMode="auto">
          <a:xfrm>
            <a:off x="6129338"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37B84DD1-1699-488F-8AFA-91D3087F7E3C}" type="datetime'''''''2''''0''''''''''''''''''''''''''2''''''''''1'''''''''">
              <a:rPr lang="ru-RU" altLang="en-US" sz="1000" smtClean="0">
                <a:solidFill>
                  <a:srgbClr val="000000"/>
                </a:solidFill>
                <a:cs typeface="+mn-cs"/>
              </a:rPr>
              <a:pPr/>
              <a:t>2021</a:t>
            </a:fld>
            <a:endParaRPr lang="ru-RU" sz="1000" dirty="0">
              <a:solidFill>
                <a:srgbClr val="000000"/>
              </a:solidFill>
              <a:cs typeface="+mn-cs"/>
            </a:endParaRPr>
          </a:p>
        </p:txBody>
      </p:sp>
      <p:sp>
        <p:nvSpPr>
          <p:cNvPr id="217" name="Текст 2">
            <a:extLst>
              <a:ext uri="{FF2B5EF4-FFF2-40B4-BE49-F238E27FC236}">
                <a16:creationId xmlns:a16="http://schemas.microsoft.com/office/drawing/2014/main" id="{8237FA3F-2F2A-41A1-B13B-06FDA3DD4AAA}"/>
              </a:ext>
            </a:extLst>
          </p:cNvPr>
          <p:cNvSpPr>
            <a:spLocks noGrp="1"/>
          </p:cNvSpPr>
          <p:nvPr>
            <p:custDataLst>
              <p:tags r:id="rId125"/>
            </p:custDataLst>
          </p:nvPr>
        </p:nvSpPr>
        <p:spPr bwMode="auto">
          <a:xfrm>
            <a:off x="7123113" y="60356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8F55CEDD-D342-426C-9C1F-7E7ED20E75A6}" type="datetime'''9''М''''''''''''''''''20''2''''2'''''''''''''''''''">
              <a:rPr lang="ru-RU" altLang="en-US" sz="1000" smtClean="0">
                <a:solidFill>
                  <a:srgbClr val="000000"/>
                </a:solidFill>
                <a:cs typeface="+mn-cs"/>
              </a:rPr>
              <a:pPr/>
              <a:t>9М2022</a:t>
            </a:fld>
            <a:endParaRPr lang="ru-RU" sz="1000" dirty="0">
              <a:solidFill>
                <a:srgbClr val="000000"/>
              </a:solidFill>
              <a:cs typeface="+mn-cs"/>
            </a:endParaRPr>
          </a:p>
        </p:txBody>
      </p:sp>
      <p:sp>
        <p:nvSpPr>
          <p:cNvPr id="264" name="Текст 2">
            <a:extLst>
              <a:ext uri="{FF2B5EF4-FFF2-40B4-BE49-F238E27FC236}">
                <a16:creationId xmlns:a16="http://schemas.microsoft.com/office/drawing/2014/main" id="{56188627-6D79-4EF2-A081-59B995EE1D4F}"/>
              </a:ext>
            </a:extLst>
          </p:cNvPr>
          <p:cNvSpPr>
            <a:spLocks noGrp="1"/>
          </p:cNvSpPr>
          <p:nvPr>
            <p:custDataLst>
              <p:tags r:id="rId126"/>
            </p:custDataLst>
          </p:nvPr>
        </p:nvSpPr>
        <p:spPr bwMode="gray">
          <a:xfrm>
            <a:off x="5097463" y="525145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932CCE72-85C5-4C0F-AFE3-B9E3FB6DC3C7}" type="datetime'''''6''''''''''''''''''7'">
              <a:rPr lang="ru-RU" altLang="en-US" sz="1000" b="1" smtClean="0">
                <a:solidFill>
                  <a:srgbClr val="000000"/>
                </a:solidFill>
                <a:cs typeface="+mn-cs"/>
              </a:rPr>
              <a:pPr/>
              <a:t>67</a:t>
            </a:fld>
            <a:endParaRPr lang="ru-RU" sz="1000" b="1" dirty="0">
              <a:solidFill>
                <a:srgbClr val="000000"/>
              </a:solidFill>
              <a:cs typeface="+mn-cs"/>
            </a:endParaRPr>
          </a:p>
        </p:txBody>
      </p:sp>
      <p:sp>
        <p:nvSpPr>
          <p:cNvPr id="219" name="Текст 2">
            <a:extLst>
              <a:ext uri="{FF2B5EF4-FFF2-40B4-BE49-F238E27FC236}">
                <a16:creationId xmlns:a16="http://schemas.microsoft.com/office/drawing/2014/main" id="{33AEE571-4D58-456A-BA20-9024F1C3F442}"/>
              </a:ext>
            </a:extLst>
          </p:cNvPr>
          <p:cNvSpPr>
            <a:spLocks noGrp="1"/>
          </p:cNvSpPr>
          <p:nvPr>
            <p:custDataLst>
              <p:tags r:id="rId127"/>
            </p:custDataLst>
          </p:nvPr>
        </p:nvSpPr>
        <p:spPr bwMode="gray">
          <a:xfrm>
            <a:off x="6176963" y="5018088"/>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019C7B15-65EC-423C-8B37-24A68107CFC5}" type="datetime'''''''''''''''''''''''''''''''''9''''''5'''''''''''''''">
              <a:rPr lang="ru-RU" altLang="en-US" sz="1000" b="1" smtClean="0">
                <a:solidFill>
                  <a:srgbClr val="000000"/>
                </a:solidFill>
                <a:cs typeface="+mn-cs"/>
              </a:rPr>
              <a:pPr/>
              <a:t>95</a:t>
            </a:fld>
            <a:endParaRPr lang="ru-RU" sz="1000" b="1" dirty="0">
              <a:solidFill>
                <a:srgbClr val="000000"/>
              </a:solidFill>
              <a:cs typeface="+mn-cs"/>
            </a:endParaRPr>
          </a:p>
        </p:txBody>
      </p:sp>
      <p:sp>
        <p:nvSpPr>
          <p:cNvPr id="218" name="Текст 2">
            <a:extLst>
              <a:ext uri="{FF2B5EF4-FFF2-40B4-BE49-F238E27FC236}">
                <a16:creationId xmlns:a16="http://schemas.microsoft.com/office/drawing/2014/main" id="{FE2CCBD0-C1DB-4143-9C1E-701F3737B38D}"/>
              </a:ext>
            </a:extLst>
          </p:cNvPr>
          <p:cNvSpPr>
            <a:spLocks noGrp="1"/>
          </p:cNvSpPr>
          <p:nvPr>
            <p:custDataLst>
              <p:tags r:id="rId128"/>
            </p:custDataLst>
          </p:nvPr>
        </p:nvSpPr>
        <p:spPr bwMode="gray">
          <a:xfrm>
            <a:off x="6715125" y="5232400"/>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641A564-A98C-42EF-82C5-871E6EDDACD9}" type="datetime'''''''''''7''''''''''''''0'''''''''">
              <a:rPr lang="ru-RU" altLang="en-US" sz="1000" b="1" smtClean="0">
                <a:solidFill>
                  <a:srgbClr val="000000"/>
                </a:solidFill>
                <a:cs typeface="+mn-cs"/>
              </a:rPr>
              <a:pPr/>
              <a:t>70</a:t>
            </a:fld>
            <a:endParaRPr lang="ru-RU" sz="1000" b="1" dirty="0">
              <a:solidFill>
                <a:srgbClr val="000000"/>
              </a:solidFill>
              <a:cs typeface="+mn-cs"/>
            </a:endParaRPr>
          </a:p>
        </p:txBody>
      </p:sp>
      <p:sp>
        <p:nvSpPr>
          <p:cNvPr id="220" name="Текст 2">
            <a:extLst>
              <a:ext uri="{FF2B5EF4-FFF2-40B4-BE49-F238E27FC236}">
                <a16:creationId xmlns:a16="http://schemas.microsoft.com/office/drawing/2014/main" id="{B8D8D4A9-D870-486D-914C-7CBDDF15C29D}"/>
              </a:ext>
            </a:extLst>
          </p:cNvPr>
          <p:cNvSpPr>
            <a:spLocks noGrp="1"/>
          </p:cNvSpPr>
          <p:nvPr>
            <p:custDataLst>
              <p:tags r:id="rId129"/>
            </p:custDataLst>
          </p:nvPr>
        </p:nvSpPr>
        <p:spPr bwMode="gray">
          <a:xfrm>
            <a:off x="7254875" y="5167313"/>
            <a:ext cx="196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3798C14-12A1-47AD-AD35-4E3CC62F91D7}" type="datetime'''''''''''''7''''''''''''7'''''''''''''''''''''''">
              <a:rPr lang="ru-RU" altLang="en-US" sz="1000" b="1" smtClean="0">
                <a:solidFill>
                  <a:srgbClr val="000000"/>
                </a:solidFill>
                <a:cs typeface="+mn-cs"/>
              </a:rPr>
              <a:pPr/>
              <a:t>77</a:t>
            </a:fld>
            <a:endParaRPr lang="ru-RU" sz="1000" b="1" dirty="0">
              <a:solidFill>
                <a:srgbClr val="000000"/>
              </a:solidFill>
              <a:cs typeface="+mn-cs"/>
            </a:endParaRPr>
          </a:p>
        </p:txBody>
      </p:sp>
      <p:sp>
        <p:nvSpPr>
          <p:cNvPr id="344" name="Текст 2">
            <a:extLst>
              <a:ext uri="{FF2B5EF4-FFF2-40B4-BE49-F238E27FC236}">
                <a16:creationId xmlns:a16="http://schemas.microsoft.com/office/drawing/2014/main" id="{10E90F6B-6C74-4868-9275-3659D8F6002F}"/>
              </a:ext>
            </a:extLst>
          </p:cNvPr>
          <p:cNvSpPr>
            <a:spLocks noGrp="1"/>
          </p:cNvSpPr>
          <p:nvPr>
            <p:custDataLst>
              <p:tags r:id="rId130"/>
            </p:custDataLst>
          </p:nvPr>
        </p:nvSpPr>
        <p:spPr bwMode="auto">
          <a:xfrm>
            <a:off x="5210176" y="4640263"/>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46A44D0B-406A-4F70-9F88-EC4A355E569F}" type="datetime'''''''''''''''+4''''''''''''''''''''''''''''''4''''%'''''">
              <a:rPr lang="ru-RU" altLang="en-US" sz="800" b="1" smtClean="0">
                <a:solidFill>
                  <a:srgbClr val="29A121"/>
                </a:solidFill>
                <a:effectLst/>
                <a:cs typeface="+mn-cs"/>
              </a:rPr>
              <a:pPr algn="ctr">
                <a:spcBef>
                  <a:spcPct val="0"/>
                </a:spcBef>
                <a:spcAft>
                  <a:spcPct val="0"/>
                </a:spcAft>
              </a:pPr>
              <a:t>+44%</a:t>
            </a:fld>
            <a:endParaRPr lang="ru-RU" sz="800" b="1" dirty="0">
              <a:solidFill>
                <a:srgbClr val="29A121"/>
              </a:solidFill>
              <a:cs typeface="+mn-cs"/>
            </a:endParaRPr>
          </a:p>
        </p:txBody>
      </p:sp>
      <p:sp>
        <p:nvSpPr>
          <p:cNvPr id="350" name="Текст 2">
            <a:extLst>
              <a:ext uri="{FF2B5EF4-FFF2-40B4-BE49-F238E27FC236}">
                <a16:creationId xmlns:a16="http://schemas.microsoft.com/office/drawing/2014/main" id="{38D75491-5638-4536-B691-D658546EBD3F}"/>
              </a:ext>
            </a:extLst>
          </p:cNvPr>
          <p:cNvSpPr>
            <a:spLocks noGrp="1"/>
          </p:cNvSpPr>
          <p:nvPr>
            <p:custDataLst>
              <p:tags r:id="rId131"/>
            </p:custDataLst>
          </p:nvPr>
        </p:nvSpPr>
        <p:spPr bwMode="auto">
          <a:xfrm>
            <a:off x="5861050" y="4741863"/>
            <a:ext cx="32861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AC7BF968-1ADE-4108-91A2-32BBA68D31FC}" type="datetime'''''-''''2''''''''%'''''''''''''''">
              <a:rPr lang="ru-RU" altLang="en-US" sz="800" b="1" smtClean="0">
                <a:solidFill>
                  <a:srgbClr val="FF0508"/>
                </a:solidFill>
                <a:effectLst/>
                <a:cs typeface="+mn-cs"/>
              </a:rPr>
              <a:pPr algn="ctr">
                <a:spcBef>
                  <a:spcPct val="0"/>
                </a:spcBef>
                <a:spcAft>
                  <a:spcPct val="0"/>
                </a:spcAft>
              </a:pPr>
              <a:t>-2%</a:t>
            </a:fld>
            <a:endParaRPr lang="ru-RU" sz="800" b="1" dirty="0">
              <a:solidFill>
                <a:srgbClr val="FF0508"/>
              </a:solidFill>
              <a:cs typeface="+mn-cs"/>
            </a:endParaRPr>
          </a:p>
        </p:txBody>
      </p:sp>
      <p:sp>
        <p:nvSpPr>
          <p:cNvPr id="221" name="Текст 2">
            <a:extLst>
              <a:ext uri="{FF2B5EF4-FFF2-40B4-BE49-F238E27FC236}">
                <a16:creationId xmlns:a16="http://schemas.microsoft.com/office/drawing/2014/main" id="{2BD348D9-F841-444B-AB47-41ED44C57F20}"/>
              </a:ext>
            </a:extLst>
          </p:cNvPr>
          <p:cNvSpPr>
            <a:spLocks noGrp="1"/>
          </p:cNvSpPr>
          <p:nvPr>
            <p:custDataLst>
              <p:tags r:id="rId132"/>
            </p:custDataLst>
          </p:nvPr>
        </p:nvSpPr>
        <p:spPr bwMode="auto">
          <a:xfrm>
            <a:off x="6846889" y="4803775"/>
            <a:ext cx="47466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8D1A226E-1AA3-455B-B847-36D7EA5609D1}" type="datetime'''''''''''''''''''''+''''11''''%'''''''''''''''''''''">
              <a:rPr lang="ru-RU" altLang="en-US" sz="800" b="1" smtClean="0">
                <a:solidFill>
                  <a:srgbClr val="29A121"/>
                </a:solidFill>
                <a:effectLst/>
                <a:cs typeface="+mn-cs"/>
              </a:rPr>
              <a:pPr/>
              <a:t>+11%</a:t>
            </a:fld>
            <a:endParaRPr lang="ru-RU" sz="800" b="1" dirty="0">
              <a:solidFill>
                <a:srgbClr val="29A121"/>
              </a:solidFill>
              <a:cs typeface="+mn-cs"/>
            </a:endParaRPr>
          </a:p>
        </p:txBody>
      </p:sp>
      <p:graphicFrame>
        <p:nvGraphicFramePr>
          <p:cNvPr id="370" name="Chart 3">
            <a:extLst>
              <a:ext uri="{FF2B5EF4-FFF2-40B4-BE49-F238E27FC236}">
                <a16:creationId xmlns:a16="http://schemas.microsoft.com/office/drawing/2014/main" id="{7F181A6F-066C-464D-9715-FB45F7DE5B43}"/>
              </a:ext>
            </a:extLst>
          </p:cNvPr>
          <p:cNvGraphicFramePr/>
          <p:nvPr>
            <p:custDataLst>
              <p:tags r:id="rId133"/>
            </p:custDataLst>
            <p:extLst>
              <p:ext uri="{D42A27DB-BD31-4B8C-83A1-F6EECF244321}">
                <p14:modId xmlns:p14="http://schemas.microsoft.com/office/powerpoint/2010/main" val="1770851964"/>
              </p:ext>
            </p:extLst>
          </p:nvPr>
        </p:nvGraphicFramePr>
        <p:xfrm>
          <a:off x="7999413" y="5099050"/>
          <a:ext cx="3148012" cy="976313"/>
        </p:xfrm>
        <a:graphic>
          <a:graphicData uri="http://schemas.openxmlformats.org/drawingml/2006/chart">
            <c:chart xmlns:c="http://schemas.openxmlformats.org/drawingml/2006/chart" xmlns:r="http://schemas.openxmlformats.org/officeDocument/2006/relationships" r:id="rId167"/>
          </a:graphicData>
        </a:graphic>
      </p:graphicFrame>
      <p:sp useBgFill="1">
        <p:nvSpPr>
          <p:cNvPr id="65" name="Полилиния: фигура 64">
            <a:extLst>
              <a:ext uri="{FF2B5EF4-FFF2-40B4-BE49-F238E27FC236}">
                <a16:creationId xmlns:a16="http://schemas.microsoft.com/office/drawing/2014/main" id="{1E4BD108-1D28-4E22-BBE6-E75547704FA1}"/>
              </a:ext>
            </a:extLst>
          </p:cNvPr>
          <p:cNvSpPr/>
          <p:nvPr>
            <p:custDataLst>
              <p:tags r:id="rId134"/>
            </p:custDataLst>
          </p:nvPr>
        </p:nvSpPr>
        <p:spPr bwMode="auto">
          <a:xfrm>
            <a:off x="9823450" y="5919788"/>
            <a:ext cx="96839" cy="146051"/>
          </a:xfrm>
          <a:custGeom>
            <a:avLst/>
            <a:gdLst/>
            <a:ahLst/>
            <a:cxnLst/>
            <a:rect l="0" t="0" r="0" b="0"/>
            <a:pathLst>
              <a:path w="96839" h="146051">
                <a:moveTo>
                  <a:pt x="96838" y="0"/>
                </a:moveTo>
                <a:lnTo>
                  <a:pt x="57150" y="146050"/>
                </a:lnTo>
                <a:lnTo>
                  <a:pt x="0" y="146050"/>
                </a:lnTo>
                <a:lnTo>
                  <a:pt x="39688" y="0"/>
                </a:lnTo>
                <a:close/>
              </a:path>
            </a:pathLst>
          </a:custGeom>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Полилиния: фигура 62">
            <a:extLst>
              <a:ext uri="{FF2B5EF4-FFF2-40B4-BE49-F238E27FC236}">
                <a16:creationId xmlns:a16="http://schemas.microsoft.com/office/drawing/2014/main" id="{5498A491-7A17-4209-8963-ACEEAD8108ED}"/>
              </a:ext>
            </a:extLst>
          </p:cNvPr>
          <p:cNvSpPr/>
          <p:nvPr>
            <p:custDataLst>
              <p:tags r:id="rId135"/>
            </p:custDataLst>
          </p:nvPr>
        </p:nvSpPr>
        <p:spPr bwMode="auto">
          <a:xfrm>
            <a:off x="9823450" y="5919788"/>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4" name="Полилиния: фигура 63">
            <a:extLst>
              <a:ext uri="{FF2B5EF4-FFF2-40B4-BE49-F238E27FC236}">
                <a16:creationId xmlns:a16="http://schemas.microsoft.com/office/drawing/2014/main" id="{A9DFD089-E01A-4826-ADA3-52DFF4131ABA}"/>
              </a:ext>
            </a:extLst>
          </p:cNvPr>
          <p:cNvSpPr/>
          <p:nvPr>
            <p:custDataLst>
              <p:tags r:id="rId136"/>
            </p:custDataLst>
          </p:nvPr>
        </p:nvSpPr>
        <p:spPr bwMode="auto">
          <a:xfrm>
            <a:off x="9880600" y="5919788"/>
            <a:ext cx="39689" cy="146051"/>
          </a:xfrm>
          <a:custGeom>
            <a:avLst/>
            <a:gdLst/>
            <a:ahLst/>
            <a:cxnLst/>
            <a:rect l="0" t="0" r="0" b="0"/>
            <a:pathLst>
              <a:path w="39689" h="146051">
                <a:moveTo>
                  <a:pt x="39688" y="0"/>
                </a:moveTo>
                <a:lnTo>
                  <a:pt x="0" y="146050"/>
                </a:lnTo>
              </a:path>
            </a:pathLst>
          </a:custGeom>
          <a:ln w="9525" cap="flat" cmpd="sng" algn="ctr">
            <a:solidFill>
              <a:schemeClr val="tx1"/>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51" name="Прямая соединительная линия 150">
            <a:extLst>
              <a:ext uri="{FF2B5EF4-FFF2-40B4-BE49-F238E27FC236}">
                <a16:creationId xmlns:a16="http://schemas.microsoft.com/office/drawing/2014/main" id="{FF5C498C-1D31-4992-9691-38B40EEEEF61}"/>
              </a:ext>
            </a:extLst>
          </p:cNvPr>
          <p:cNvCxnSpPr/>
          <p:nvPr>
            <p:custDataLst>
              <p:tags r:id="rId137"/>
            </p:custDataLst>
          </p:nvPr>
        </p:nvCxnSpPr>
        <p:spPr bwMode="gray">
          <a:xfrm flipV="1">
            <a:off x="8378825" y="4840289"/>
            <a:ext cx="0" cy="12541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8" name="Прямая соединительная линия 357">
            <a:extLst>
              <a:ext uri="{FF2B5EF4-FFF2-40B4-BE49-F238E27FC236}">
                <a16:creationId xmlns:a16="http://schemas.microsoft.com/office/drawing/2014/main" id="{FBA167D0-FF7F-4C67-8C63-E256F6FF43A5}"/>
              </a:ext>
            </a:extLst>
          </p:cNvPr>
          <p:cNvCxnSpPr/>
          <p:nvPr>
            <p:custDataLst>
              <p:tags r:id="rId138"/>
            </p:custDataLst>
          </p:nvPr>
        </p:nvCxnSpPr>
        <p:spPr bwMode="gray">
          <a:xfrm>
            <a:off x="8378825" y="4840288"/>
            <a:ext cx="55880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CB9F23BB-D690-4771-83E7-E3F2E3F0DB7E}"/>
              </a:ext>
            </a:extLst>
          </p:cNvPr>
          <p:cNvCxnSpPr/>
          <p:nvPr>
            <p:custDataLst>
              <p:tags r:id="rId139"/>
            </p:custDataLst>
          </p:nvPr>
        </p:nvCxnSpPr>
        <p:spPr bwMode="gray">
          <a:xfrm>
            <a:off x="8937625" y="4840288"/>
            <a:ext cx="0" cy="155575"/>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364" name="Прямая соединительная линия 363">
            <a:extLst>
              <a:ext uri="{FF2B5EF4-FFF2-40B4-BE49-F238E27FC236}">
                <a16:creationId xmlns:a16="http://schemas.microsoft.com/office/drawing/2014/main" id="{FC6A1093-16BA-47CA-9ED8-6A913628767C}"/>
              </a:ext>
            </a:extLst>
          </p:cNvPr>
          <p:cNvCxnSpPr/>
          <p:nvPr>
            <p:custDataLst>
              <p:tags r:id="rId140"/>
            </p:custDataLst>
          </p:nvPr>
        </p:nvCxnSpPr>
        <p:spPr bwMode="gray">
          <a:xfrm>
            <a:off x="9013825" y="4868863"/>
            <a:ext cx="55880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3" name="Прямая соединительная линия 362">
            <a:extLst>
              <a:ext uri="{FF2B5EF4-FFF2-40B4-BE49-F238E27FC236}">
                <a16:creationId xmlns:a16="http://schemas.microsoft.com/office/drawing/2014/main" id="{D8E5C846-0B42-4E33-B8FB-55E2DE3BC9A5}"/>
              </a:ext>
            </a:extLst>
          </p:cNvPr>
          <p:cNvCxnSpPr/>
          <p:nvPr>
            <p:custDataLst>
              <p:tags r:id="rId141"/>
            </p:custDataLst>
          </p:nvPr>
        </p:nvCxnSpPr>
        <p:spPr bwMode="gray">
          <a:xfrm flipV="1">
            <a:off x="9013825" y="4868863"/>
            <a:ext cx="0" cy="12700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5" name="Прямая соединительная линия 364">
            <a:extLst>
              <a:ext uri="{FF2B5EF4-FFF2-40B4-BE49-F238E27FC236}">
                <a16:creationId xmlns:a16="http://schemas.microsoft.com/office/drawing/2014/main" id="{37338042-4975-4779-B1F2-D021F3B16B54}"/>
              </a:ext>
            </a:extLst>
          </p:cNvPr>
          <p:cNvCxnSpPr/>
          <p:nvPr>
            <p:custDataLst>
              <p:tags r:id="rId142"/>
            </p:custDataLst>
          </p:nvPr>
        </p:nvCxnSpPr>
        <p:spPr bwMode="gray">
          <a:xfrm>
            <a:off x="9572625" y="4868863"/>
            <a:ext cx="0" cy="152400"/>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239" name="Прямая соединительная линия 238">
            <a:extLst>
              <a:ext uri="{FF2B5EF4-FFF2-40B4-BE49-F238E27FC236}">
                <a16:creationId xmlns:a16="http://schemas.microsoft.com/office/drawing/2014/main" id="{A7EB7FFD-BC5F-4A74-BB83-6D6FE8B7B373}"/>
              </a:ext>
            </a:extLst>
          </p:cNvPr>
          <p:cNvCxnSpPr/>
          <p:nvPr>
            <p:custDataLst>
              <p:tags r:id="rId143"/>
            </p:custDataLst>
          </p:nvPr>
        </p:nvCxnSpPr>
        <p:spPr bwMode="gray">
          <a:xfrm>
            <a:off x="10167938" y="5083175"/>
            <a:ext cx="596900" cy="0"/>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0" name="Прямая соединительная линия 239">
            <a:extLst>
              <a:ext uri="{FF2B5EF4-FFF2-40B4-BE49-F238E27FC236}">
                <a16:creationId xmlns:a16="http://schemas.microsoft.com/office/drawing/2014/main" id="{74675945-4418-4DB1-87EE-F71C6F839AFB}"/>
              </a:ext>
            </a:extLst>
          </p:cNvPr>
          <p:cNvCxnSpPr/>
          <p:nvPr>
            <p:custDataLst>
              <p:tags r:id="rId144"/>
            </p:custDataLst>
          </p:nvPr>
        </p:nvCxnSpPr>
        <p:spPr bwMode="gray">
          <a:xfrm flipV="1">
            <a:off x="10167938" y="5083176"/>
            <a:ext cx="0" cy="125413"/>
          </a:xfrm>
          <a:prstGeom prst="line">
            <a:avLst/>
          </a:prstGeom>
          <a:ln w="12700" cap="flat" cmpd="sng" algn="ctr">
            <a:solidFill>
              <a:srgbClr val="969696"/>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1" name="Прямая соединительная линия 240">
            <a:extLst>
              <a:ext uri="{FF2B5EF4-FFF2-40B4-BE49-F238E27FC236}">
                <a16:creationId xmlns:a16="http://schemas.microsoft.com/office/drawing/2014/main" id="{5E62435C-02F4-4C8C-A5E3-6F7C22C3ABDD}"/>
              </a:ext>
            </a:extLst>
          </p:cNvPr>
          <p:cNvCxnSpPr/>
          <p:nvPr>
            <p:custDataLst>
              <p:tags r:id="rId145"/>
            </p:custDataLst>
          </p:nvPr>
        </p:nvCxnSpPr>
        <p:spPr bwMode="gray">
          <a:xfrm>
            <a:off x="10764838" y="5083176"/>
            <a:ext cx="0" cy="238125"/>
          </a:xfrm>
          <a:prstGeom prst="line">
            <a:avLst/>
          </a:prstGeom>
          <a:ln w="12700" cap="flat" cmpd="sng" algn="ctr">
            <a:solidFill>
              <a:srgbClr val="969696"/>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43" name="Текст 2">
            <a:extLst>
              <a:ext uri="{FF2B5EF4-FFF2-40B4-BE49-F238E27FC236}">
                <a16:creationId xmlns:a16="http://schemas.microsoft.com/office/drawing/2014/main" id="{EF0DE72C-92AD-4756-A517-315E2CDA2D28}"/>
              </a:ext>
            </a:extLst>
          </p:cNvPr>
          <p:cNvSpPr>
            <a:spLocks noGrp="1"/>
          </p:cNvSpPr>
          <p:nvPr>
            <p:custDataLst>
              <p:tags r:id="rId146"/>
            </p:custDataLst>
          </p:nvPr>
        </p:nvSpPr>
        <p:spPr bwMode="auto">
          <a:xfrm>
            <a:off x="9937750" y="60356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A8A07588-AE03-42D4-A9CF-4D43434A12AE}" type="datetime'''''''''''''''''''9М2''''''''''0''''''''2''''1'''''''''''''">
              <a:rPr lang="ru-RU" altLang="en-US" sz="1000" smtClean="0">
                <a:solidFill>
                  <a:srgbClr val="000000"/>
                </a:solidFill>
                <a:cs typeface="+mn-cs"/>
              </a:rPr>
              <a:pPr/>
              <a:t>9М2021</a:t>
            </a:fld>
            <a:endParaRPr lang="ru-RU" sz="1000" dirty="0">
              <a:solidFill>
                <a:srgbClr val="000000"/>
              </a:solidFill>
              <a:cs typeface="+mn-cs"/>
            </a:endParaRPr>
          </a:p>
        </p:txBody>
      </p:sp>
      <p:sp>
        <p:nvSpPr>
          <p:cNvPr id="246" name="Текст 2">
            <a:extLst>
              <a:ext uri="{FF2B5EF4-FFF2-40B4-BE49-F238E27FC236}">
                <a16:creationId xmlns:a16="http://schemas.microsoft.com/office/drawing/2014/main" id="{EA51C973-11B0-48BB-B540-BCC7E5C99854}"/>
              </a:ext>
            </a:extLst>
          </p:cNvPr>
          <p:cNvSpPr>
            <a:spLocks noGrp="1"/>
          </p:cNvSpPr>
          <p:nvPr>
            <p:custDataLst>
              <p:tags r:id="rId147"/>
            </p:custDataLst>
          </p:nvPr>
        </p:nvSpPr>
        <p:spPr bwMode="gray">
          <a:xfrm>
            <a:off x="10029825" y="5246688"/>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7E1C8156-C969-4879-93A2-61A839F3CBE1}" type="datetime'''''''''''''''''''''''''''''''''''''''1''''''''''''''69'''''">
              <a:rPr lang="ru-RU" altLang="en-US" sz="1000" b="1" smtClean="0">
                <a:solidFill>
                  <a:srgbClr val="000000"/>
                </a:solidFill>
                <a:cs typeface="+mn-cs"/>
              </a:rPr>
              <a:pPr/>
              <a:t>169</a:t>
            </a:fld>
            <a:endParaRPr lang="ru-RU" sz="1000" b="1" dirty="0">
              <a:solidFill>
                <a:srgbClr val="000000"/>
              </a:solidFill>
              <a:cs typeface="+mn-cs"/>
            </a:endParaRPr>
          </a:p>
        </p:txBody>
      </p:sp>
      <p:sp>
        <p:nvSpPr>
          <p:cNvPr id="280" name="Текст 2">
            <a:extLst>
              <a:ext uri="{FF2B5EF4-FFF2-40B4-BE49-F238E27FC236}">
                <a16:creationId xmlns:a16="http://schemas.microsoft.com/office/drawing/2014/main" id="{6377AC70-934E-4DFE-8817-1C9099DCDDE0}"/>
              </a:ext>
            </a:extLst>
          </p:cNvPr>
          <p:cNvSpPr>
            <a:spLocks noGrp="1"/>
          </p:cNvSpPr>
          <p:nvPr>
            <p:custDataLst>
              <p:tags r:id="rId148"/>
            </p:custDataLst>
          </p:nvPr>
        </p:nvSpPr>
        <p:spPr bwMode="auto">
          <a:xfrm>
            <a:off x="8232775"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8C53860F-80C9-4CE1-B702-C32E4791324D}" type="datetime'''''''''''''''''2''''''''''''''''''''''''''0''19'''''''''''">
              <a:rPr lang="ru-RU" altLang="en-US" sz="1000" smtClean="0">
                <a:solidFill>
                  <a:srgbClr val="000000"/>
                </a:solidFill>
                <a:cs typeface="+mn-cs"/>
              </a:rPr>
              <a:pPr/>
              <a:t>2019</a:t>
            </a:fld>
            <a:endParaRPr lang="ru-RU" sz="1000" dirty="0">
              <a:solidFill>
                <a:srgbClr val="000000"/>
              </a:solidFill>
              <a:cs typeface="+mn-cs"/>
            </a:endParaRPr>
          </a:p>
        </p:txBody>
      </p:sp>
      <p:sp>
        <p:nvSpPr>
          <p:cNvPr id="282" name="Текст 2">
            <a:extLst>
              <a:ext uri="{FF2B5EF4-FFF2-40B4-BE49-F238E27FC236}">
                <a16:creationId xmlns:a16="http://schemas.microsoft.com/office/drawing/2014/main" id="{F1873C50-5345-417C-9D0A-E371EF1FA2C6}"/>
              </a:ext>
            </a:extLst>
          </p:cNvPr>
          <p:cNvSpPr>
            <a:spLocks noGrp="1"/>
          </p:cNvSpPr>
          <p:nvPr>
            <p:custDataLst>
              <p:tags r:id="rId149"/>
            </p:custDataLst>
          </p:nvPr>
        </p:nvSpPr>
        <p:spPr bwMode="auto">
          <a:xfrm>
            <a:off x="8829675"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4633E80-D5A9-422E-ADDA-7CA80CF25DA0}" type="datetime'''''''''''''''''''2''''0''''''''''''20'''''''">
              <a:rPr lang="ru-RU" altLang="en-US" sz="1000" smtClean="0">
                <a:solidFill>
                  <a:srgbClr val="000000"/>
                </a:solidFill>
                <a:cs typeface="+mn-cs"/>
              </a:rPr>
              <a:pPr/>
              <a:t>2020</a:t>
            </a:fld>
            <a:endParaRPr lang="ru-RU" sz="1000" dirty="0">
              <a:solidFill>
                <a:srgbClr val="000000"/>
              </a:solidFill>
              <a:cs typeface="+mn-cs"/>
            </a:endParaRPr>
          </a:p>
        </p:txBody>
      </p:sp>
      <p:sp>
        <p:nvSpPr>
          <p:cNvPr id="242" name="Текст 2">
            <a:extLst>
              <a:ext uri="{FF2B5EF4-FFF2-40B4-BE49-F238E27FC236}">
                <a16:creationId xmlns:a16="http://schemas.microsoft.com/office/drawing/2014/main" id="{18AEA5ED-6A4E-4DB4-92A7-3B51856C34C9}"/>
              </a:ext>
            </a:extLst>
          </p:cNvPr>
          <p:cNvSpPr>
            <a:spLocks noGrp="1"/>
          </p:cNvSpPr>
          <p:nvPr>
            <p:custDataLst>
              <p:tags r:id="rId150"/>
            </p:custDataLst>
          </p:nvPr>
        </p:nvSpPr>
        <p:spPr bwMode="auto">
          <a:xfrm>
            <a:off x="9426575" y="6035675"/>
            <a:ext cx="2921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D5E8BA45-DA9A-4E9C-A314-508D51FA81EA}" type="datetime'''''''''''''''''''''''''''''''''2''0''''''''''''''2''''''1'">
              <a:rPr lang="ru-RU" altLang="en-US" sz="1000" smtClean="0">
                <a:solidFill>
                  <a:srgbClr val="000000"/>
                </a:solidFill>
                <a:cs typeface="+mn-cs"/>
              </a:rPr>
              <a:pPr/>
              <a:t>2021</a:t>
            </a:fld>
            <a:endParaRPr lang="ru-RU" sz="1000" dirty="0">
              <a:solidFill>
                <a:srgbClr val="000000"/>
              </a:solidFill>
              <a:cs typeface="+mn-cs"/>
            </a:endParaRPr>
          </a:p>
        </p:txBody>
      </p:sp>
      <p:sp>
        <p:nvSpPr>
          <p:cNvPr id="244" name="Текст 2">
            <a:extLst>
              <a:ext uri="{FF2B5EF4-FFF2-40B4-BE49-F238E27FC236}">
                <a16:creationId xmlns:a16="http://schemas.microsoft.com/office/drawing/2014/main" id="{6123ED32-ECB0-48AD-B1B7-C99CA823630A}"/>
              </a:ext>
            </a:extLst>
          </p:cNvPr>
          <p:cNvSpPr>
            <a:spLocks noGrp="1"/>
          </p:cNvSpPr>
          <p:nvPr>
            <p:custDataLst>
              <p:tags r:id="rId151"/>
            </p:custDataLst>
          </p:nvPr>
        </p:nvSpPr>
        <p:spPr bwMode="auto">
          <a:xfrm>
            <a:off x="10534650" y="6035675"/>
            <a:ext cx="4603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3AF7F745-102C-46E3-A1B4-7CE04F50769E}" type="datetime'''''''9''М''''''''''''''''2''0''''2''''2'''''''''''''''''''">
              <a:rPr lang="ru-RU" altLang="en-US" sz="1000" smtClean="0">
                <a:solidFill>
                  <a:srgbClr val="000000"/>
                </a:solidFill>
                <a:cs typeface="+mn-cs"/>
              </a:rPr>
              <a:pPr/>
              <a:t>9М2022</a:t>
            </a:fld>
            <a:endParaRPr lang="ru-RU" sz="1000" dirty="0">
              <a:solidFill>
                <a:srgbClr val="000000"/>
              </a:solidFill>
              <a:cs typeface="+mn-cs"/>
            </a:endParaRPr>
          </a:p>
        </p:txBody>
      </p:sp>
      <p:sp>
        <p:nvSpPr>
          <p:cNvPr id="284" name="Текст 2">
            <a:extLst>
              <a:ext uri="{FF2B5EF4-FFF2-40B4-BE49-F238E27FC236}">
                <a16:creationId xmlns:a16="http://schemas.microsoft.com/office/drawing/2014/main" id="{A218371E-AE07-4B96-80DC-38EF605C5D7A}"/>
              </a:ext>
            </a:extLst>
          </p:cNvPr>
          <p:cNvSpPr>
            <a:spLocks noGrp="1"/>
          </p:cNvSpPr>
          <p:nvPr>
            <p:custDataLst>
              <p:tags r:id="rId152"/>
            </p:custDataLst>
          </p:nvPr>
        </p:nvSpPr>
        <p:spPr bwMode="gray">
          <a:xfrm>
            <a:off x="8240713" y="5003800"/>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43205B9C-7552-4C54-881C-FAAB3BC39FBC}" type="datetime'2''''''''''''''''''4''''''''1'">
              <a:rPr lang="ru-RU" altLang="en-US" sz="1000" b="1" smtClean="0">
                <a:solidFill>
                  <a:srgbClr val="000000"/>
                </a:solidFill>
                <a:cs typeface="+mn-cs"/>
              </a:rPr>
              <a:pPr/>
              <a:t>241</a:t>
            </a:fld>
            <a:endParaRPr lang="ru-RU" sz="1000" b="1" dirty="0">
              <a:solidFill>
                <a:srgbClr val="000000"/>
              </a:solidFill>
              <a:cs typeface="+mn-cs"/>
            </a:endParaRPr>
          </a:p>
        </p:txBody>
      </p:sp>
      <p:sp>
        <p:nvSpPr>
          <p:cNvPr id="286" name="Текст 2">
            <a:extLst>
              <a:ext uri="{FF2B5EF4-FFF2-40B4-BE49-F238E27FC236}">
                <a16:creationId xmlns:a16="http://schemas.microsoft.com/office/drawing/2014/main" id="{724F7E00-0ADB-43C0-8BDF-00300D108563}"/>
              </a:ext>
            </a:extLst>
          </p:cNvPr>
          <p:cNvSpPr>
            <a:spLocks noGrp="1"/>
          </p:cNvSpPr>
          <p:nvPr>
            <p:custDataLst>
              <p:tags r:id="rId153"/>
            </p:custDataLst>
          </p:nvPr>
        </p:nvSpPr>
        <p:spPr bwMode="gray">
          <a:xfrm>
            <a:off x="8837613" y="5033963"/>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2E152FCE-C26D-42CA-ACF3-480055BD255D}" type="datetime'23''''''''''''''''''''''''''''2'''''''''''''''''''''''''">
              <a:rPr lang="ru-RU" altLang="en-US" sz="1000" b="1" smtClean="0">
                <a:solidFill>
                  <a:srgbClr val="000000"/>
                </a:solidFill>
                <a:cs typeface="+mn-cs"/>
              </a:rPr>
              <a:pPr/>
              <a:t>232</a:t>
            </a:fld>
            <a:endParaRPr lang="ru-RU" sz="1000" b="1" dirty="0">
              <a:solidFill>
                <a:srgbClr val="000000"/>
              </a:solidFill>
              <a:cs typeface="+mn-cs"/>
            </a:endParaRPr>
          </a:p>
        </p:txBody>
      </p:sp>
      <p:sp>
        <p:nvSpPr>
          <p:cNvPr id="245" name="Текст 2">
            <a:extLst>
              <a:ext uri="{FF2B5EF4-FFF2-40B4-BE49-F238E27FC236}">
                <a16:creationId xmlns:a16="http://schemas.microsoft.com/office/drawing/2014/main" id="{2D592227-9721-4982-873C-56039DDF146C}"/>
              </a:ext>
            </a:extLst>
          </p:cNvPr>
          <p:cNvSpPr>
            <a:spLocks noGrp="1"/>
          </p:cNvSpPr>
          <p:nvPr>
            <p:custDataLst>
              <p:tags r:id="rId154"/>
            </p:custDataLst>
          </p:nvPr>
        </p:nvSpPr>
        <p:spPr bwMode="gray">
          <a:xfrm>
            <a:off x="9434513" y="5059363"/>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3A423AC5-771C-4A10-B3DE-3D0B8FB6CC23}" type="datetime'''''''''''2''''''''''''''2''''''''''''''''''''''''''''''5'">
              <a:rPr lang="ru-RU" altLang="en-US" sz="1000" b="1" smtClean="0">
                <a:solidFill>
                  <a:srgbClr val="000000"/>
                </a:solidFill>
                <a:cs typeface="+mn-cs"/>
              </a:rPr>
              <a:pPr/>
              <a:t>225</a:t>
            </a:fld>
            <a:endParaRPr lang="ru-RU" sz="1000" b="1" dirty="0">
              <a:solidFill>
                <a:srgbClr val="000000"/>
              </a:solidFill>
              <a:cs typeface="+mn-cs"/>
            </a:endParaRPr>
          </a:p>
        </p:txBody>
      </p:sp>
      <p:sp>
        <p:nvSpPr>
          <p:cNvPr id="247" name="Текст 2">
            <a:extLst>
              <a:ext uri="{FF2B5EF4-FFF2-40B4-BE49-F238E27FC236}">
                <a16:creationId xmlns:a16="http://schemas.microsoft.com/office/drawing/2014/main" id="{6E1CA97D-3ED1-4D45-945B-92659092279F}"/>
              </a:ext>
            </a:extLst>
          </p:cNvPr>
          <p:cNvSpPr>
            <a:spLocks noGrp="1"/>
          </p:cNvSpPr>
          <p:nvPr>
            <p:custDataLst>
              <p:tags r:id="rId155"/>
            </p:custDataLst>
          </p:nvPr>
        </p:nvSpPr>
        <p:spPr bwMode="gray">
          <a:xfrm>
            <a:off x="10626725" y="5359400"/>
            <a:ext cx="2778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07C5732C-1433-4CB7-8E2A-A3BD70B1E695}" type="datetime'''''''''''''1''''''''3''''5'''''''''''''''''">
              <a:rPr lang="ru-RU" altLang="en-US" sz="1000" b="1" smtClean="0">
                <a:solidFill>
                  <a:srgbClr val="000000"/>
                </a:solidFill>
                <a:cs typeface="+mn-cs"/>
              </a:rPr>
              <a:pPr/>
              <a:t>135</a:t>
            </a:fld>
            <a:endParaRPr lang="ru-RU" sz="1000" b="1" dirty="0">
              <a:solidFill>
                <a:srgbClr val="000000"/>
              </a:solidFill>
              <a:cs typeface="+mn-cs"/>
            </a:endParaRPr>
          </a:p>
        </p:txBody>
      </p:sp>
      <p:sp>
        <p:nvSpPr>
          <p:cNvPr id="357" name="Текст 2">
            <a:extLst>
              <a:ext uri="{FF2B5EF4-FFF2-40B4-BE49-F238E27FC236}">
                <a16:creationId xmlns:a16="http://schemas.microsoft.com/office/drawing/2014/main" id="{9CF481C6-EAAC-4D0B-8BE8-9FD8022CD64F}"/>
              </a:ext>
            </a:extLst>
          </p:cNvPr>
          <p:cNvSpPr>
            <a:spLocks noGrp="1"/>
          </p:cNvSpPr>
          <p:nvPr>
            <p:custDataLst>
              <p:tags r:id="rId156"/>
            </p:custDataLst>
          </p:nvPr>
        </p:nvSpPr>
        <p:spPr bwMode="auto">
          <a:xfrm>
            <a:off x="8494713" y="4754563"/>
            <a:ext cx="32861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C302BB8F-2682-4BE0-AEE3-B7A4E255B017}" type="datetime'-''''4''''''''%'''''''''">
              <a:rPr lang="ru-RU" altLang="en-US" sz="800" b="1" smtClean="0">
                <a:solidFill>
                  <a:srgbClr val="FF0508"/>
                </a:solidFill>
                <a:effectLst/>
                <a:cs typeface="+mn-cs"/>
              </a:rPr>
              <a:pPr algn="ctr">
                <a:spcBef>
                  <a:spcPct val="0"/>
                </a:spcBef>
                <a:spcAft>
                  <a:spcPct val="0"/>
                </a:spcAft>
              </a:pPr>
              <a:t>-4%</a:t>
            </a:fld>
            <a:endParaRPr lang="ru-RU" sz="800" b="1" dirty="0">
              <a:solidFill>
                <a:srgbClr val="FF0508"/>
              </a:solidFill>
              <a:cs typeface="+mn-cs"/>
            </a:endParaRPr>
          </a:p>
        </p:txBody>
      </p:sp>
      <p:sp>
        <p:nvSpPr>
          <p:cNvPr id="361" name="Текст 2">
            <a:extLst>
              <a:ext uri="{FF2B5EF4-FFF2-40B4-BE49-F238E27FC236}">
                <a16:creationId xmlns:a16="http://schemas.microsoft.com/office/drawing/2014/main" id="{7EF3DEDA-C19F-42DF-B4D4-41F18AEF4476}"/>
              </a:ext>
            </a:extLst>
          </p:cNvPr>
          <p:cNvSpPr>
            <a:spLocks noGrp="1"/>
          </p:cNvSpPr>
          <p:nvPr>
            <p:custDataLst>
              <p:tags r:id="rId157"/>
            </p:custDataLst>
          </p:nvPr>
        </p:nvSpPr>
        <p:spPr bwMode="auto">
          <a:xfrm>
            <a:off x="9129713" y="4783138"/>
            <a:ext cx="328613"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A87041BF-7442-4AD7-A60C-3659C65B183C}" type="datetime'''''''''-''''''''3''''''''''''''''%'''''''''''''">
              <a:rPr lang="ru-RU" altLang="en-US" sz="800" b="1" smtClean="0">
                <a:solidFill>
                  <a:srgbClr val="FF0508"/>
                </a:solidFill>
                <a:effectLst/>
                <a:cs typeface="+mn-cs"/>
              </a:rPr>
              <a:pPr algn="ctr">
                <a:spcBef>
                  <a:spcPct val="0"/>
                </a:spcBef>
                <a:spcAft>
                  <a:spcPct val="0"/>
                </a:spcAft>
              </a:pPr>
              <a:t>-3%</a:t>
            </a:fld>
            <a:endParaRPr lang="ru-RU" sz="800" b="1" dirty="0">
              <a:solidFill>
                <a:srgbClr val="FF0508"/>
              </a:solidFill>
              <a:cs typeface="+mn-cs"/>
            </a:endParaRPr>
          </a:p>
        </p:txBody>
      </p:sp>
      <p:sp>
        <p:nvSpPr>
          <p:cNvPr id="248" name="Текст 2">
            <a:extLst>
              <a:ext uri="{FF2B5EF4-FFF2-40B4-BE49-F238E27FC236}">
                <a16:creationId xmlns:a16="http://schemas.microsoft.com/office/drawing/2014/main" id="{8226D7AA-1219-4232-B7B8-78DFAF98F8A4}"/>
              </a:ext>
            </a:extLst>
          </p:cNvPr>
          <p:cNvSpPr>
            <a:spLocks noGrp="1"/>
          </p:cNvSpPr>
          <p:nvPr>
            <p:custDataLst>
              <p:tags r:id="rId158"/>
            </p:custDataLst>
          </p:nvPr>
        </p:nvSpPr>
        <p:spPr bwMode="auto">
          <a:xfrm>
            <a:off x="10256838" y="4997450"/>
            <a:ext cx="420688" cy="173038"/>
          </a:xfrm>
          <a:prstGeom prst="ellipse">
            <a:avLst/>
          </a:prstGeom>
          <a:solidFill>
            <a:schemeClr val="bg1"/>
          </a:solidFill>
          <a:ln w="9525" algn="ctr">
            <a:solidFill>
              <a:srgbClr val="969696"/>
            </a:solidFill>
          </a:ln>
          <a:effectLst/>
        </p:spPr>
        <p:txBody>
          <a:bodyPr vert="horz" wrap="none" lIns="0" tIns="0" rIns="0" bIns="0" numCol="1" spcCol="0" rtlCol="0" anchor="ctr" anchorCtr="0">
            <a:noAutofit/>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spcAft>
                <a:spcPct val="0"/>
              </a:spcAft>
            </a:pPr>
            <a:fld id="{C3482068-7E9E-4AD0-894A-C419EE719670}" type="datetime'''''''''''''''-2''''''''0''''''''''''''''%'''''''''''">
              <a:rPr lang="ru-RU" altLang="en-US" sz="800" b="1" smtClean="0">
                <a:solidFill>
                  <a:srgbClr val="FF0508"/>
                </a:solidFill>
                <a:effectLst/>
                <a:cs typeface="+mn-cs"/>
              </a:rPr>
              <a:pPr/>
              <a:t>-20%</a:t>
            </a:fld>
            <a:endParaRPr lang="ru-RU" sz="800" b="1" dirty="0">
              <a:solidFill>
                <a:srgbClr val="FF0508"/>
              </a:solidFill>
              <a:cs typeface="+mn-cs"/>
            </a:endParaRPr>
          </a:p>
        </p:txBody>
      </p:sp>
      <p:sp>
        <p:nvSpPr>
          <p:cNvPr id="262" name="TextBox 261">
            <a:extLst>
              <a:ext uri="{FF2B5EF4-FFF2-40B4-BE49-F238E27FC236}">
                <a16:creationId xmlns:a16="http://schemas.microsoft.com/office/drawing/2014/main" id="{923A7A50-45F9-48B2-8D0F-62E135C6D6CE}"/>
              </a:ext>
            </a:extLst>
          </p:cNvPr>
          <p:cNvSpPr txBox="1"/>
          <p:nvPr/>
        </p:nvSpPr>
        <p:spPr>
          <a:xfrm>
            <a:off x="5507038" y="4357973"/>
            <a:ext cx="1539875" cy="307777"/>
          </a:xfrm>
          <a:prstGeom prst="rect">
            <a:avLst/>
          </a:prstGeom>
          <a:noFill/>
        </p:spPr>
        <p:txBody>
          <a:bodyPr wrap="square" rtlCol="0">
            <a:spAutoFit/>
          </a:bodyPr>
          <a:lstStyle/>
          <a:p>
            <a:pPr algn="ctr"/>
            <a:r>
              <a:rPr lang="ru-RU" sz="1400" b="1" dirty="0">
                <a:latin typeface="Arial" panose="020B0604020202020204" pitchFamily="34" charset="0"/>
                <a:cs typeface="Arial" panose="020B0604020202020204" pitchFamily="34" charset="0"/>
              </a:rPr>
              <a:t>Спот</a:t>
            </a:r>
          </a:p>
        </p:txBody>
      </p:sp>
      <p:sp>
        <p:nvSpPr>
          <p:cNvPr id="269" name="TextBox 268">
            <a:extLst>
              <a:ext uri="{FF2B5EF4-FFF2-40B4-BE49-F238E27FC236}">
                <a16:creationId xmlns:a16="http://schemas.microsoft.com/office/drawing/2014/main" id="{966D7EEC-F8AB-4571-B65D-DA6AEAD1EEC6}"/>
              </a:ext>
            </a:extLst>
          </p:cNvPr>
          <p:cNvSpPr txBox="1"/>
          <p:nvPr/>
        </p:nvSpPr>
        <p:spPr>
          <a:xfrm>
            <a:off x="8802688" y="4357973"/>
            <a:ext cx="1539875" cy="307777"/>
          </a:xfrm>
          <a:prstGeom prst="rect">
            <a:avLst/>
          </a:prstGeom>
          <a:noFill/>
        </p:spPr>
        <p:txBody>
          <a:bodyPr wrap="square" rtlCol="0">
            <a:spAutoFit/>
          </a:bodyPr>
          <a:lstStyle/>
          <a:p>
            <a:pPr algn="ctr"/>
            <a:r>
              <a:rPr lang="ru-RU" sz="1400" b="1" dirty="0">
                <a:latin typeface="Arial" panose="020B0604020202020204" pitchFamily="34" charset="0"/>
                <a:cs typeface="Arial" panose="020B0604020202020204" pitchFamily="34" charset="0"/>
              </a:rPr>
              <a:t>Своп</a:t>
            </a:r>
          </a:p>
        </p:txBody>
      </p:sp>
    </p:spTree>
    <p:extLst>
      <p:ext uri="{BB962C8B-B14F-4D97-AF65-F5344CB8AC3E}">
        <p14:creationId xmlns:p14="http://schemas.microsoft.com/office/powerpoint/2010/main" val="1029467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B32860F1-2A04-41E5-B844-9346BD9EE04C}"/>
              </a:ext>
            </a:extLst>
          </p:cNvPr>
          <p:cNvGraphicFramePr>
            <a:graphicFrameLocks noChangeAspect="1"/>
          </p:cNvGraphicFramePr>
          <p:nvPr>
            <p:custDataLst>
              <p:tags r:id="rId2"/>
            </p:custDataLst>
            <p:extLst>
              <p:ext uri="{D42A27DB-BD31-4B8C-83A1-F6EECF244321}">
                <p14:modId xmlns:p14="http://schemas.microsoft.com/office/powerpoint/2010/main" val="1439434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98"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625767"/>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Основные понятия рынка облигаций</a:t>
            </a:r>
          </a:p>
        </p:txBody>
      </p:sp>
      <p:pic>
        <p:nvPicPr>
          <p:cNvPr id="5" name="Рисунок 4"/>
          <p:cNvPicPr>
            <a:picLocks noChangeAspect="1"/>
          </p:cNvPicPr>
          <p:nvPr/>
        </p:nvPicPr>
        <p:blipFill>
          <a:blip r:embed="rId6"/>
          <a:stretch>
            <a:fillRect/>
          </a:stretch>
        </p:blipFill>
        <p:spPr>
          <a:xfrm>
            <a:off x="1847528" y="1528109"/>
            <a:ext cx="8496944" cy="4704124"/>
          </a:xfrm>
          <a:prstGeom prst="rect">
            <a:avLst/>
          </a:prstGeom>
        </p:spPr>
      </p:pic>
    </p:spTree>
    <p:extLst>
      <p:ext uri="{BB962C8B-B14F-4D97-AF65-F5344CB8AC3E}">
        <p14:creationId xmlns:p14="http://schemas.microsoft.com/office/powerpoint/2010/main" val="4293314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E893F956-7BEA-4E33-88BE-3FFF9FE887BD}"/>
              </a:ext>
            </a:extLst>
          </p:cNvPr>
          <p:cNvGraphicFramePr>
            <a:graphicFrameLocks noChangeAspect="1"/>
          </p:cNvGraphicFramePr>
          <p:nvPr>
            <p:custDataLst>
              <p:tags r:id="rId2"/>
            </p:custDataLst>
            <p:extLst>
              <p:ext uri="{D42A27DB-BD31-4B8C-83A1-F6EECF244321}">
                <p14:modId xmlns:p14="http://schemas.microsoft.com/office/powerpoint/2010/main" val="1063292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21"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a:xfrm>
            <a:off x="888979" y="2204864"/>
            <a:ext cx="10414037" cy="3334556"/>
          </a:xfrm>
        </p:spPr>
        <p:txBody>
          <a:bodyPr>
            <a:normAutofit/>
          </a:bodyPr>
          <a:lstStyle/>
          <a:p>
            <a:pPr algn="just">
              <a:lnSpc>
                <a:spcPct val="100000"/>
              </a:lnSpc>
              <a:spcBef>
                <a:spcPts val="600"/>
              </a:spcBef>
              <a:spcAft>
                <a:spcPts val="600"/>
              </a:spcAft>
            </a:pPr>
            <a:r>
              <a:rPr lang="ru-RU" sz="1800" b="1" dirty="0">
                <a:latin typeface="Arial" panose="020B0604020202020204" pitchFamily="34" charset="0"/>
                <a:cs typeface="Arial" panose="020B0604020202020204" pitchFamily="34" charset="0"/>
              </a:rPr>
              <a:t>Купон</a:t>
            </a:r>
            <a:r>
              <a:rPr lang="ru-RU" sz="1800" dirty="0">
                <a:latin typeface="Arial" panose="020B0604020202020204" pitchFamily="34" charset="0"/>
                <a:cs typeface="Arial" panose="020B0604020202020204" pitchFamily="34" charset="0"/>
              </a:rPr>
              <a:t> - периодический процентный платеж в течение срока существования облигации. Купон выражается в процентах от номинала - номинальной стоимости облигации.</a:t>
            </a:r>
          </a:p>
          <a:p>
            <a:pPr marL="628650" lvl="1" indent="-171450" algn="just">
              <a:spcBef>
                <a:spcPts val="600"/>
              </a:spcBef>
              <a:spcAft>
                <a:spcPts val="600"/>
              </a:spcAft>
              <a:buFont typeface="Arial" panose="020B0604020202020204" pitchFamily="34" charset="0"/>
              <a:buChar char="•"/>
            </a:pPr>
            <a:r>
              <a:rPr lang="ru-RU" sz="1800" dirty="0">
                <a:solidFill>
                  <a:schemeClr val="tx1"/>
                </a:solidFill>
                <a:latin typeface="Arial" panose="020B0604020202020204" pitchFamily="34" charset="0"/>
                <a:cs typeface="Arial" panose="020B0604020202020204" pitchFamily="34" charset="0"/>
              </a:rPr>
              <a:t>количество периодов в год, в течение которых выплачивается купон, может различаться:</a:t>
            </a:r>
          </a:p>
          <a:p>
            <a:pPr marL="628650" lvl="1" indent="-171450" algn="just">
              <a:spcBef>
                <a:spcPts val="600"/>
              </a:spcBef>
              <a:spcAft>
                <a:spcPts val="600"/>
              </a:spcAft>
              <a:buFont typeface="Arial" panose="020B0604020202020204" pitchFamily="34" charset="0"/>
              <a:buChar char="•"/>
            </a:pPr>
            <a:r>
              <a:rPr lang="ru-RU" sz="1800" dirty="0">
                <a:solidFill>
                  <a:schemeClr val="tx1"/>
                </a:solidFill>
                <a:latin typeface="Arial" panose="020B0604020202020204" pitchFamily="34" charset="0"/>
                <a:cs typeface="Arial" panose="020B0604020202020204" pitchFamily="34" charset="0"/>
              </a:rPr>
              <a:t>самый распространенный период выплаты – 2 раза в год, большинство российских локальных облигаций и еврооблигаций </a:t>
            </a:r>
            <a:r>
              <a:rPr lang="ru-RU" sz="1800" u="sng" dirty="0">
                <a:solidFill>
                  <a:schemeClr val="tx1"/>
                </a:solidFill>
                <a:latin typeface="Arial" panose="020B0604020202020204" pitchFamily="34" charset="0"/>
                <a:cs typeface="Arial" panose="020B0604020202020204" pitchFamily="34" charset="0"/>
              </a:rPr>
              <a:t>в долларах</a:t>
            </a:r>
            <a:r>
              <a:rPr lang="ru-RU" sz="1800" dirty="0">
                <a:solidFill>
                  <a:schemeClr val="tx1"/>
                </a:solidFill>
                <a:latin typeface="Arial" panose="020B0604020202020204" pitchFamily="34" charset="0"/>
                <a:cs typeface="Arial" panose="020B0604020202020204" pitchFamily="34" charset="0"/>
              </a:rPr>
              <a:t> США выплачивают купоны по этой схеме</a:t>
            </a:r>
          </a:p>
          <a:p>
            <a:pPr marL="628650" lvl="1" indent="-171450" algn="just">
              <a:spcBef>
                <a:spcPts val="600"/>
              </a:spcBef>
              <a:spcAft>
                <a:spcPts val="600"/>
              </a:spcAft>
              <a:buFont typeface="Arial" panose="020B0604020202020204" pitchFamily="34" charset="0"/>
              <a:buChar char="•"/>
            </a:pPr>
            <a:r>
              <a:rPr lang="ru-RU" sz="1800" dirty="0">
                <a:solidFill>
                  <a:schemeClr val="tx1"/>
                </a:solidFill>
                <a:latin typeface="Arial" panose="020B0604020202020204" pitchFamily="34" charset="0"/>
                <a:cs typeface="Arial" panose="020B0604020202020204" pitchFamily="34" charset="0"/>
              </a:rPr>
              <a:t>у еврооблигаций </a:t>
            </a:r>
            <a:r>
              <a:rPr lang="ru-RU" sz="1800" u="sng" dirty="0">
                <a:solidFill>
                  <a:schemeClr val="tx1"/>
                </a:solidFill>
                <a:latin typeface="Arial" panose="020B0604020202020204" pitchFamily="34" charset="0"/>
                <a:cs typeface="Arial" panose="020B0604020202020204" pitchFamily="34" charset="0"/>
              </a:rPr>
              <a:t>в евро или в швейцарских франках</a:t>
            </a:r>
            <a:r>
              <a:rPr lang="ru-RU" sz="1800" dirty="0">
                <a:solidFill>
                  <a:schemeClr val="tx1"/>
                </a:solidFill>
                <a:latin typeface="Arial" panose="020B0604020202020204" pitchFamily="34" charset="0"/>
                <a:cs typeface="Arial" panose="020B0604020202020204" pitchFamily="34" charset="0"/>
              </a:rPr>
              <a:t>, как правило, купон выплачивается 1 раз в год, т.е. как у классического депозита, но бывают и 2 раза в год</a:t>
            </a:r>
          </a:p>
          <a:p>
            <a:pPr>
              <a:lnSpc>
                <a:spcPct val="100000"/>
              </a:lnSpc>
              <a:spcBef>
                <a:spcPts val="600"/>
              </a:spcBef>
              <a:spcAft>
                <a:spcPts val="600"/>
              </a:spcAft>
            </a:pPr>
            <a:endParaRPr lang="ru-RU" sz="1800" dirty="0">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099" y="969142"/>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Основные понятия рынка облигаций</a:t>
            </a:r>
          </a:p>
        </p:txBody>
      </p:sp>
    </p:spTree>
    <p:extLst>
      <p:ext uri="{BB962C8B-B14F-4D97-AF65-F5344CB8AC3E}">
        <p14:creationId xmlns:p14="http://schemas.microsoft.com/office/powerpoint/2010/main" val="1945355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ru-RU" sz="12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Текст 2"/>
              <p:cNvSpPr txBox="1">
                <a:spLocks/>
              </p:cNvSpPr>
              <p:nvPr/>
            </p:nvSpPr>
            <p:spPr>
              <a:xfrm>
                <a:off x="407368" y="1050506"/>
                <a:ext cx="11449272" cy="3917445"/>
              </a:xfrm>
              <a:prstGeom prst="rect">
                <a:avLst/>
              </a:prstGeom>
            </p:spPr>
            <p:txBody>
              <a:bodyPr vert="horz" lIns="91440" tIns="45720" rIns="91440" bIns="45720" rtlCol="0">
                <a:normAutofit/>
              </a:bodyPr>
              <a:lstStyle>
                <a:lvl1pPr marL="0" indent="0" algn="l" defTabSz="914400" rtl="0" eaLnBrk="1" latinLnBrk="0" hangingPunct="1">
                  <a:lnSpc>
                    <a:spcPct val="140000"/>
                  </a:lnSpc>
                  <a:spcBef>
                    <a:spcPts val="0"/>
                  </a:spcBef>
                  <a:spcAft>
                    <a:spcPts val="1200"/>
                  </a:spcAft>
                  <a:buFont typeface="Arial" pitchFamily="34" charset="0"/>
                  <a:buNone/>
                  <a:defRPr sz="1600" kern="1200" baseline="0">
                    <a:solidFill>
                      <a:schemeClr val="tx1"/>
                    </a:solidFill>
                    <a:latin typeface="+mj-lt"/>
                    <a:ea typeface="Verdana" pitchFamily="34" charset="0"/>
                    <a:cs typeface="Verdana"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lumMod val="75000"/>
                        <a:lumOff val="25000"/>
                      </a:schemeClr>
                    </a:solidFill>
                    <a:latin typeface="+mn-lt"/>
                    <a:ea typeface="+mn-ea"/>
                    <a:cs typeface="Calibri Light" panose="020F0302020204030204" pitchFamily="34" charset="0"/>
                  </a:defRPr>
                </a:lvl2pPr>
                <a:lvl3pPr marL="914400" indent="0" algn="l" defTabSz="914400" rtl="0" eaLnBrk="1" latinLnBrk="0" hangingPunct="1">
                  <a:spcBef>
                    <a:spcPct val="20000"/>
                  </a:spcBef>
                  <a:buFont typeface="Arial" pitchFamily="34" charset="0"/>
                  <a:buNone/>
                  <a:defRPr sz="10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4pPr>
                <a:lvl5pPr marL="1828800" indent="0" algn="l" defTabSz="914400" rtl="0" eaLnBrk="1" latinLnBrk="0" hangingPunct="1">
                  <a:spcBef>
                    <a:spcPct val="20000"/>
                  </a:spcBef>
                  <a:buFont typeface="Arial" pitchFamily="34" charset="0"/>
                  <a:buNone/>
                  <a:defRPr sz="900" kern="1200">
                    <a:solidFill>
                      <a:schemeClr val="tx1">
                        <a:lumMod val="75000"/>
                        <a:lumOff val="25000"/>
                      </a:schemeClr>
                    </a:solidFill>
                    <a:latin typeface="+mn-lt"/>
                    <a:ea typeface="+mn-ea"/>
                    <a:cs typeface="Calibri Light" panose="020F0302020204030204"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0" marR="0" lvl="0" indent="0" algn="just" defTabSz="914400" rtl="0" eaLnBrk="1" fontAlgn="auto" latinLnBrk="0" hangingPunct="1">
                  <a:lnSpc>
                    <a:spcPct val="140000"/>
                  </a:lnSpc>
                  <a:spcBef>
                    <a:spcPts val="0"/>
                  </a:spcBef>
                  <a:spcAft>
                    <a:spcPts val="1200"/>
                  </a:spcAft>
                  <a:buClrTx/>
                  <a:buSzTx/>
                  <a:buFont typeface="Arial" pitchFamily="34" charset="0"/>
                  <a:buNone/>
                  <a:tabLst/>
                  <a:defRPr/>
                </a:pPr>
                <a:r>
                  <a:rPr kumimoji="0" lang="ru-RU"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НКД</a:t>
                </a:r>
                <a:r>
                  <a:rPr kumimoji="0" lang="ru-RU" sz="16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 это часть купонного процентного дохода, рассчитываемая по количеству дней, прошедших от даты выпуска купонной облигации или даты выплаты предыдущего купонного дохода</a:t>
                </a:r>
              </a:p>
              <a:p>
                <a:pPr marL="0" marR="0" lvl="0" indent="0" algn="just" defTabSz="914400" rtl="0" eaLnBrk="1" fontAlgn="auto" latinLnBrk="0" hangingPunct="1">
                  <a:lnSpc>
                    <a:spcPct val="140000"/>
                  </a:lnSpc>
                  <a:spcBef>
                    <a:spcPts val="0"/>
                  </a:spcBef>
                  <a:spcAft>
                    <a:spcPts val="1200"/>
                  </a:spcAft>
                  <a:buClrTx/>
                  <a:buSzTx/>
                  <a:buFont typeface="Arial" pitchFamily="34" charset="0"/>
                  <a:buNone/>
                  <a:tabLst/>
                  <a:defRPr/>
                </a:pPr>
                <a:r>
                  <a:rPr kumimoji="0" lang="ru-RU" sz="16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Расчет НКД можно произвести как в натуральном выражении, так и в процентном:</a:t>
                </a:r>
              </a:p>
              <a:p>
                <a:pPr marL="457200" marR="0" lvl="1" indent="0" algn="just"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ru-RU" sz="1200" b="0" i="0" u="sng"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Натуральное выражение</a:t>
                </a:r>
                <a:r>
                  <a:rPr kumimoji="0" lang="ru-RU" sz="12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p>
              <a:p>
                <a:pPr marL="457200" marR="0" lvl="1" indent="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14:m>
                  <m:oMath xmlns:m="http://schemas.openxmlformats.org/officeDocument/2006/math">
                    <m:r>
                      <a:rPr kumimoji="0" lang="ru-RU" sz="1200" b="1" i="1" u="none" strike="noStrike" kern="1200" cap="none" spc="0" normalizeH="0" baseline="0" noProof="0">
                        <a:ln>
                          <a:noFill/>
                        </a:ln>
                        <a:solidFill>
                          <a:schemeClr val="tx1"/>
                        </a:solidFill>
                        <a:effectLst/>
                        <a:uLnTx/>
                        <a:uFillTx/>
                        <a:latin typeface="Cambria Math"/>
                      </a:rPr>
                      <m:t>НКД=Купон × </m:t>
                    </m:r>
                    <m:f>
                      <m:f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fPr>
                      <m:num>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1200" b="1" i="1" u="none" strike="noStrike" kern="1200" cap="none" spc="0" normalizeH="0" baseline="0" noProof="0">
                                <a:ln>
                                  <a:noFill/>
                                </a:ln>
                                <a:solidFill>
                                  <a:schemeClr val="tx1"/>
                                </a:solidFill>
                                <a:effectLst/>
                                <a:uLnTx/>
                                <a:uFillTx/>
                                <a:latin typeface="Cambria Math"/>
                              </a:rPr>
                              <m:t>𝒕</m:t>
                            </m:r>
                          </m:e>
                          <m:sub>
                            <m:r>
                              <a:rPr kumimoji="0" lang="ru-RU" sz="1200" b="1" i="1" u="none" strike="noStrike" kern="1200" cap="none" spc="0" normalizeH="0" baseline="0" noProof="0">
                                <a:ln>
                                  <a:noFill/>
                                </a:ln>
                                <a:solidFill>
                                  <a:schemeClr val="tx1"/>
                                </a:solidFill>
                                <a:effectLst/>
                                <a:uLnTx/>
                                <a:uFillTx/>
                                <a:latin typeface="Cambria Math"/>
                              </a:rPr>
                              <m:t>𝟎</m:t>
                            </m:r>
                          </m:sub>
                        </m:sSub>
                        <m:r>
                          <a:rPr kumimoji="0" lang="ru-RU" sz="1200" b="1" i="1" u="none" strike="noStrike" kern="1200" cap="none" spc="0" normalizeH="0" baseline="0" noProof="0">
                            <a:ln>
                              <a:noFill/>
                            </a:ln>
                            <a:solidFill>
                              <a:schemeClr val="tx1"/>
                            </a:solidFill>
                            <a:effectLst/>
                            <a:uLnTx/>
                            <a:uFillTx/>
                            <a:latin typeface="Cambria Math"/>
                          </a:rPr>
                          <m:t>−</m:t>
                        </m:r>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1200" b="1" i="1" u="none" strike="noStrike" kern="1200" cap="none" spc="0" normalizeH="0" baseline="0" noProof="0">
                                <a:ln>
                                  <a:noFill/>
                                </a:ln>
                                <a:solidFill>
                                  <a:schemeClr val="tx1"/>
                                </a:solidFill>
                                <a:effectLst/>
                                <a:uLnTx/>
                                <a:uFillTx/>
                                <a:latin typeface="Cambria Math"/>
                              </a:rPr>
                              <m:t>𝒕</m:t>
                            </m:r>
                          </m:e>
                          <m:sub>
                            <m:r>
                              <a:rPr kumimoji="0" lang="en-US" sz="1200" b="1" i="1" u="none" strike="noStrike" kern="1200" cap="none" spc="0" normalizeH="0" baseline="0" noProof="0">
                                <a:ln>
                                  <a:noFill/>
                                </a:ln>
                                <a:solidFill>
                                  <a:schemeClr val="tx1"/>
                                </a:solidFill>
                                <a:effectLst/>
                                <a:uLnTx/>
                                <a:uFillTx/>
                                <a:latin typeface="Cambria Math"/>
                              </a:rPr>
                              <m:t>𝒊</m:t>
                            </m:r>
                            <m:r>
                              <a:rPr kumimoji="0" lang="ru-RU" sz="1200" b="1" i="1" u="none" strike="noStrike" kern="1200" cap="none" spc="0" normalizeH="0" baseline="0" noProof="0">
                                <a:ln>
                                  <a:noFill/>
                                </a:ln>
                                <a:solidFill>
                                  <a:schemeClr val="tx1"/>
                                </a:solidFill>
                                <a:effectLst/>
                                <a:uLnTx/>
                                <a:uFillTx/>
                                <a:latin typeface="Cambria Math"/>
                              </a:rPr>
                              <m:t>−</m:t>
                            </m:r>
                            <m:r>
                              <a:rPr kumimoji="0" lang="ru-RU" sz="1200" b="1" i="1" u="none" strike="noStrike" kern="1200" cap="none" spc="0" normalizeH="0" baseline="0" noProof="0">
                                <a:ln>
                                  <a:noFill/>
                                </a:ln>
                                <a:solidFill>
                                  <a:schemeClr val="tx1"/>
                                </a:solidFill>
                                <a:effectLst/>
                                <a:uLnTx/>
                                <a:uFillTx/>
                                <a:latin typeface="Cambria Math"/>
                              </a:rPr>
                              <m:t>𝟏</m:t>
                            </m:r>
                          </m:sub>
                        </m:sSub>
                      </m:num>
                      <m:den>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1200" b="1" i="1" u="none" strike="noStrike" kern="1200" cap="none" spc="0" normalizeH="0" baseline="0" noProof="0">
                                <a:ln>
                                  <a:noFill/>
                                </a:ln>
                                <a:solidFill>
                                  <a:schemeClr val="tx1"/>
                                </a:solidFill>
                                <a:effectLst/>
                                <a:uLnTx/>
                                <a:uFillTx/>
                                <a:latin typeface="Cambria Math"/>
                              </a:rPr>
                              <m:t>𝒕</m:t>
                            </m:r>
                          </m:e>
                          <m:sub>
                            <m:r>
                              <a:rPr kumimoji="0" lang="en-US" sz="1200" b="1" i="1" u="none" strike="noStrike" kern="1200" cap="none" spc="0" normalizeH="0" baseline="0" noProof="0">
                                <a:ln>
                                  <a:noFill/>
                                </a:ln>
                                <a:solidFill>
                                  <a:schemeClr val="tx1"/>
                                </a:solidFill>
                                <a:effectLst/>
                                <a:uLnTx/>
                                <a:uFillTx/>
                                <a:latin typeface="Cambria Math"/>
                              </a:rPr>
                              <m:t>𝒊</m:t>
                            </m:r>
                          </m:sub>
                        </m:sSub>
                        <m:r>
                          <a:rPr kumimoji="0" lang="ru-RU" sz="1200" b="1" i="1" u="none" strike="noStrike" kern="1200" cap="none" spc="0" normalizeH="0" baseline="0" noProof="0">
                            <a:ln>
                              <a:noFill/>
                            </a:ln>
                            <a:solidFill>
                              <a:schemeClr val="tx1"/>
                            </a:solidFill>
                            <a:effectLst/>
                            <a:uLnTx/>
                            <a:uFillTx/>
                            <a:latin typeface="Cambria Math"/>
                          </a:rPr>
                          <m:t>−</m:t>
                        </m:r>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1200" b="1" i="1" u="none" strike="noStrike" kern="1200" cap="none" spc="0" normalizeH="0" baseline="0" noProof="0">
                                <a:ln>
                                  <a:noFill/>
                                </a:ln>
                                <a:solidFill>
                                  <a:schemeClr val="tx1"/>
                                </a:solidFill>
                                <a:effectLst/>
                                <a:uLnTx/>
                                <a:uFillTx/>
                                <a:latin typeface="Cambria Math"/>
                              </a:rPr>
                              <m:t>𝒕</m:t>
                            </m:r>
                          </m:e>
                          <m:sub>
                            <m:r>
                              <a:rPr kumimoji="0" lang="en-US" sz="1200" b="1" i="1" u="none" strike="noStrike" kern="1200" cap="none" spc="0" normalizeH="0" baseline="0" noProof="0">
                                <a:ln>
                                  <a:noFill/>
                                </a:ln>
                                <a:solidFill>
                                  <a:schemeClr val="tx1"/>
                                </a:solidFill>
                                <a:effectLst/>
                                <a:uLnTx/>
                                <a:uFillTx/>
                                <a:latin typeface="Cambria Math"/>
                              </a:rPr>
                              <m:t>𝒊</m:t>
                            </m:r>
                            <m:r>
                              <a:rPr kumimoji="0" lang="ru-RU" sz="1200" b="1" i="1" u="none" strike="noStrike" kern="1200" cap="none" spc="0" normalizeH="0" baseline="0" noProof="0">
                                <a:ln>
                                  <a:noFill/>
                                </a:ln>
                                <a:solidFill>
                                  <a:schemeClr val="tx1"/>
                                </a:solidFill>
                                <a:effectLst/>
                                <a:uLnTx/>
                                <a:uFillTx/>
                                <a:latin typeface="Cambria Math"/>
                              </a:rPr>
                              <m:t>−</m:t>
                            </m:r>
                            <m:r>
                              <a:rPr kumimoji="0" lang="ru-RU" sz="1200" b="1" i="1" u="none" strike="noStrike" kern="1200" cap="none" spc="0" normalizeH="0" baseline="0" noProof="0">
                                <a:ln>
                                  <a:noFill/>
                                </a:ln>
                                <a:solidFill>
                                  <a:schemeClr val="tx1"/>
                                </a:solidFill>
                                <a:effectLst/>
                                <a:uLnTx/>
                                <a:uFillTx/>
                                <a:latin typeface="Cambria Math"/>
                              </a:rPr>
                              <m:t>𝟏</m:t>
                            </m:r>
                          </m:sub>
                        </m:sSub>
                      </m:den>
                    </m:f>
                  </m:oMath>
                </a14:m>
                <a:endParaRPr kumimoji="0" lang="ru-RU" sz="12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457200" marR="0" lvl="1" indent="0" algn="just"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ru-RU" sz="1200" b="0" i="0" u="sng"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Процентное выражение</a:t>
                </a:r>
                <a:r>
                  <a:rPr kumimoji="0" lang="ru-RU" sz="12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p>
              <a:p>
                <a:pPr marL="457200" marR="0" lvl="1" indent="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14:m>
                  <m:oMath xmlns:m="http://schemas.openxmlformats.org/officeDocument/2006/math">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ru-RU" sz="1200" b="1" i="1" u="none" strike="noStrike" kern="1200" cap="none" spc="0" normalizeH="0" baseline="0" noProof="0">
                            <a:ln>
                              <a:noFill/>
                            </a:ln>
                            <a:solidFill>
                              <a:schemeClr val="tx1"/>
                            </a:solidFill>
                            <a:effectLst/>
                            <a:uLnTx/>
                            <a:uFillTx/>
                            <a:latin typeface="Cambria Math"/>
                          </a:rPr>
                          <m:t>НКД</m:t>
                        </m:r>
                      </m:e>
                      <m:sub>
                        <m:r>
                          <a:rPr kumimoji="0" lang="ru-RU" sz="1200" b="1" i="1" u="none" strike="noStrike" kern="1200" cap="none" spc="0" normalizeH="0" baseline="0" noProof="0">
                            <a:ln>
                              <a:noFill/>
                            </a:ln>
                            <a:solidFill>
                              <a:schemeClr val="tx1"/>
                            </a:solidFill>
                            <a:effectLst/>
                            <a:uLnTx/>
                            <a:uFillTx/>
                            <a:latin typeface="Cambria Math"/>
                          </a:rPr>
                          <m:t>%</m:t>
                        </m:r>
                      </m:sub>
                    </m:sSub>
                    <m:r>
                      <a:rPr kumimoji="0" lang="ru-RU" sz="1200" b="1" i="1" u="none" strike="noStrike" kern="1200" cap="none" spc="0" normalizeH="0" baseline="0" noProof="0">
                        <a:ln>
                          <a:noFill/>
                        </a:ln>
                        <a:solidFill>
                          <a:schemeClr val="tx1"/>
                        </a:solidFill>
                        <a:effectLst/>
                        <a:uLnTx/>
                        <a:uFillTx/>
                        <a:latin typeface="Cambria Math"/>
                      </a:rPr>
                      <m:t>=</m:t>
                    </m:r>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ru-RU" sz="1200" b="1" i="1" u="none" strike="noStrike" kern="1200" cap="none" spc="0" normalizeH="0" baseline="0" noProof="0">
                            <a:ln>
                              <a:noFill/>
                            </a:ln>
                            <a:solidFill>
                              <a:schemeClr val="tx1"/>
                            </a:solidFill>
                            <a:effectLst/>
                            <a:uLnTx/>
                            <a:uFillTx/>
                            <a:latin typeface="Cambria Math"/>
                          </a:rPr>
                          <m:t>Купон</m:t>
                        </m:r>
                      </m:e>
                      <m:sub>
                        <m:r>
                          <a:rPr kumimoji="0" lang="ru-RU" sz="1200" b="1" i="1" u="none" strike="noStrike" kern="1200" cap="none" spc="0" normalizeH="0" baseline="0" noProof="0">
                            <a:ln>
                              <a:noFill/>
                            </a:ln>
                            <a:solidFill>
                              <a:schemeClr val="tx1"/>
                            </a:solidFill>
                            <a:effectLst/>
                            <a:uLnTx/>
                            <a:uFillTx/>
                            <a:latin typeface="Cambria Math"/>
                          </a:rPr>
                          <m:t>%</m:t>
                        </m:r>
                      </m:sub>
                    </m:sSub>
                    <m:r>
                      <a:rPr kumimoji="0" lang="ru-RU" sz="1200" b="1" i="1" u="none" strike="noStrike" kern="1200" cap="none" spc="0" normalizeH="0" baseline="0" noProof="0">
                        <a:ln>
                          <a:noFill/>
                        </a:ln>
                        <a:solidFill>
                          <a:schemeClr val="tx1"/>
                        </a:solidFill>
                        <a:effectLst/>
                        <a:uLnTx/>
                        <a:uFillTx/>
                        <a:latin typeface="Cambria Math"/>
                      </a:rPr>
                      <m:t> × </m:t>
                    </m:r>
                    <m:f>
                      <m:f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fPr>
                      <m:num>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1200" b="1" i="1" u="none" strike="noStrike" kern="1200" cap="none" spc="0" normalizeH="0" baseline="0" noProof="0">
                                <a:ln>
                                  <a:noFill/>
                                </a:ln>
                                <a:solidFill>
                                  <a:schemeClr val="tx1"/>
                                </a:solidFill>
                                <a:effectLst/>
                                <a:uLnTx/>
                                <a:uFillTx/>
                                <a:latin typeface="Cambria Math"/>
                              </a:rPr>
                              <m:t>𝒕</m:t>
                            </m:r>
                          </m:e>
                          <m:sub>
                            <m:r>
                              <a:rPr kumimoji="0" lang="ru-RU" sz="1200" b="1" i="1" u="none" strike="noStrike" kern="1200" cap="none" spc="0" normalizeH="0" baseline="0" noProof="0">
                                <a:ln>
                                  <a:noFill/>
                                </a:ln>
                                <a:solidFill>
                                  <a:schemeClr val="tx1"/>
                                </a:solidFill>
                                <a:effectLst/>
                                <a:uLnTx/>
                                <a:uFillTx/>
                                <a:latin typeface="Cambria Math"/>
                              </a:rPr>
                              <m:t>𝟎</m:t>
                            </m:r>
                          </m:sub>
                        </m:sSub>
                        <m:r>
                          <a:rPr kumimoji="0" lang="ru-RU" sz="1200" b="1" i="1" u="none" strike="noStrike" kern="1200" cap="none" spc="0" normalizeH="0" baseline="0" noProof="0">
                            <a:ln>
                              <a:noFill/>
                            </a:ln>
                            <a:solidFill>
                              <a:schemeClr val="tx1"/>
                            </a:solidFill>
                            <a:effectLst/>
                            <a:uLnTx/>
                            <a:uFillTx/>
                            <a:latin typeface="Cambria Math"/>
                          </a:rPr>
                          <m:t>−</m:t>
                        </m:r>
                        <m:sSub>
                          <m:sSubPr>
                            <m:ctrlPr>
                              <a:rPr kumimoji="0" lang="ru-RU" sz="1200" b="1"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1200" b="1" i="1" u="none" strike="noStrike" kern="1200" cap="none" spc="0" normalizeH="0" baseline="0" noProof="0">
                                <a:ln>
                                  <a:noFill/>
                                </a:ln>
                                <a:solidFill>
                                  <a:schemeClr val="tx1"/>
                                </a:solidFill>
                                <a:effectLst/>
                                <a:uLnTx/>
                                <a:uFillTx/>
                                <a:latin typeface="Cambria Math"/>
                              </a:rPr>
                              <m:t>𝒕</m:t>
                            </m:r>
                          </m:e>
                          <m:sub>
                            <m:r>
                              <a:rPr kumimoji="0" lang="en-US" sz="1200" b="1" i="1" u="none" strike="noStrike" kern="1200" cap="none" spc="0" normalizeH="0" baseline="0" noProof="0">
                                <a:ln>
                                  <a:noFill/>
                                </a:ln>
                                <a:solidFill>
                                  <a:schemeClr val="tx1"/>
                                </a:solidFill>
                                <a:effectLst/>
                                <a:uLnTx/>
                                <a:uFillTx/>
                                <a:latin typeface="Cambria Math"/>
                              </a:rPr>
                              <m:t>𝒊</m:t>
                            </m:r>
                            <m:r>
                              <a:rPr kumimoji="0" lang="ru-RU" sz="1200" b="1" i="1" u="none" strike="noStrike" kern="1200" cap="none" spc="0" normalizeH="0" baseline="0" noProof="0">
                                <a:ln>
                                  <a:noFill/>
                                </a:ln>
                                <a:solidFill>
                                  <a:schemeClr val="tx1"/>
                                </a:solidFill>
                                <a:effectLst/>
                                <a:uLnTx/>
                                <a:uFillTx/>
                                <a:latin typeface="Cambria Math"/>
                              </a:rPr>
                              <m:t>−</m:t>
                            </m:r>
                            <m:r>
                              <a:rPr kumimoji="0" lang="ru-RU" sz="1200" b="1" i="1" u="none" strike="noStrike" kern="1200" cap="none" spc="0" normalizeH="0" baseline="0" noProof="0">
                                <a:ln>
                                  <a:noFill/>
                                </a:ln>
                                <a:solidFill>
                                  <a:schemeClr val="tx1"/>
                                </a:solidFill>
                                <a:effectLst/>
                                <a:uLnTx/>
                                <a:uFillTx/>
                                <a:latin typeface="Cambria Math"/>
                              </a:rPr>
                              <m:t>𝟏</m:t>
                            </m:r>
                          </m:sub>
                        </m:sSub>
                      </m:num>
                      <m:den>
                        <m:r>
                          <a:rPr kumimoji="0" lang="en-US" sz="1200" b="1" i="1" u="none" strike="noStrike" kern="1200" cap="none" spc="0" normalizeH="0" baseline="0" noProof="0">
                            <a:ln>
                              <a:noFill/>
                            </a:ln>
                            <a:solidFill>
                              <a:schemeClr val="tx1"/>
                            </a:solidFill>
                            <a:effectLst/>
                            <a:uLnTx/>
                            <a:uFillTx/>
                            <a:latin typeface="Cambria Math"/>
                          </a:rPr>
                          <m:t>Б</m:t>
                        </m:r>
                      </m:den>
                    </m:f>
                  </m:oMath>
                </a14:m>
                <a:endParaRPr kumimoji="0" lang="ru-RU" sz="12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40000"/>
                  </a:lnSpc>
                  <a:spcBef>
                    <a:spcPts val="0"/>
                  </a:spcBef>
                  <a:spcAft>
                    <a:spcPts val="1200"/>
                  </a:spcAft>
                  <a:buClrTx/>
                  <a:buSzTx/>
                  <a:buFont typeface="Arial" pitchFamily="34" charset="0"/>
                  <a:buNone/>
                  <a:tabLst/>
                  <a:defRPr/>
                </a:pPr>
                <a:r>
                  <a:rPr kumimoji="0" lang="ru-RU" sz="16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Базис</a:t>
                </a:r>
                <a:r>
                  <a:rPr kumimoji="0" lang="en-US" sz="16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 </a:t>
                </a:r>
                <a:r>
                  <a:rPr kumimoji="0" lang="ru-RU" sz="16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условное количеств дней в году.</a:t>
                </a:r>
                <a:endParaRPr kumimoji="0" lang="en-US" sz="16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40000"/>
                  </a:lnSpc>
                  <a:spcBef>
                    <a:spcPts val="0"/>
                  </a:spcBef>
                  <a:spcAft>
                    <a:spcPts val="1200"/>
                  </a:spcAft>
                  <a:buClrTx/>
                  <a:buSzTx/>
                  <a:buFont typeface="Arial" pitchFamily="34" charset="0"/>
                  <a:buNone/>
                  <a:tabLst/>
                  <a:defRPr/>
                </a:pPr>
                <a:endParaRPr kumimoji="0" lang="ru-RU" sz="16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mc:Choice>
        <mc:Fallback xmlns="">
          <p:sp>
            <p:nvSpPr>
              <p:cNvPr id="5" name="Текст 2"/>
              <p:cNvSpPr txBox="1">
                <a:spLocks noRot="1" noChangeAspect="1" noMove="1" noResize="1" noEditPoints="1" noAdjustHandles="1" noChangeArrowheads="1" noChangeShapeType="1" noTextEdit="1"/>
              </p:cNvSpPr>
              <p:nvPr/>
            </p:nvSpPr>
            <p:spPr>
              <a:xfrm>
                <a:off x="407368" y="1050506"/>
                <a:ext cx="11449272" cy="3917445"/>
              </a:xfrm>
              <a:prstGeom prst="rect">
                <a:avLst/>
              </a:prstGeom>
              <a:blipFill>
                <a:blip r:embed="rId2"/>
                <a:stretch>
                  <a:fillRect l="-319" r="-266"/>
                </a:stretch>
              </a:blipFill>
            </p:spPr>
            <p:txBody>
              <a:bodyPr/>
              <a:lstStyle/>
              <a:p>
                <a:r>
                  <a:rPr lang="ru-RU">
                    <a:noFill/>
                  </a:rPr>
                  <a:t> </a:t>
                </a:r>
              </a:p>
            </p:txBody>
          </p:sp>
        </mc:Fallback>
      </mc:AlternateContent>
      <p:sp>
        <p:nvSpPr>
          <p:cNvPr id="6" name="Текст 33"/>
          <p:cNvSpPr txBox="1">
            <a:spLocks/>
          </p:cNvSpPr>
          <p:nvPr/>
        </p:nvSpPr>
        <p:spPr>
          <a:xfrm>
            <a:off x="551384" y="4286688"/>
            <a:ext cx="4680000" cy="1362525"/>
          </a:xfrm>
          <a:prstGeom prst="rect">
            <a:avLst/>
          </a:prstGeom>
        </p:spPr>
        <p:txBody>
          <a:bodyPr vert="horz" lIns="0" tIns="0" rIns="0" bIns="0" rtlCol="0" anchor="t" anchorCtr="0">
            <a:noAutofit/>
          </a:bodyPr>
          <a:lstStyle>
            <a:lvl1pPr marL="270000" indent="-270000" algn="l" defTabSz="521228" rtl="0" eaLnBrk="1" latinLnBrk="0" hangingPunct="1">
              <a:spcBef>
                <a:spcPts val="0"/>
              </a:spcBef>
              <a:spcAft>
                <a:spcPts val="600"/>
              </a:spcAft>
              <a:buClr>
                <a:schemeClr val="bg2"/>
              </a:buClr>
              <a:buFont typeface="Arial" charset="0"/>
              <a:buChar char="•"/>
              <a:defRPr sz="1400" b="0" i="0" kern="1200" baseline="0">
                <a:solidFill>
                  <a:schemeClr val="tx1">
                    <a:lumMod val="65000"/>
                    <a:lumOff val="35000"/>
                  </a:schemeClr>
                </a:solidFill>
                <a:latin typeface="Whitney Book" charset="0"/>
                <a:ea typeface="Whitney Book" charset="0"/>
                <a:cs typeface="Whitney Book" charset="0"/>
              </a:defRPr>
            </a:lvl1pPr>
            <a:lvl2pPr marL="540000" indent="-270000" algn="l" defTabSz="521228" rtl="0" eaLnBrk="1" latinLnBrk="0" hangingPunct="1">
              <a:spcBef>
                <a:spcPts val="0"/>
              </a:spcBef>
              <a:spcAft>
                <a:spcPts val="600"/>
              </a:spcAft>
              <a:buClr>
                <a:schemeClr val="bg2"/>
              </a:buClr>
              <a:buFont typeface="Arial"/>
              <a:buChar char="–"/>
              <a:defRPr sz="1400" b="0" i="0" kern="1200" baseline="0">
                <a:solidFill>
                  <a:schemeClr val="tx1">
                    <a:lumMod val="65000"/>
                    <a:lumOff val="35000"/>
                  </a:schemeClr>
                </a:solidFill>
                <a:latin typeface="Whitney Book" charset="0"/>
                <a:ea typeface="Whitney Book" charset="0"/>
                <a:cs typeface="Whitney Book" charset="0"/>
              </a:defRPr>
            </a:lvl2pPr>
            <a:lvl3pPr marL="810000" indent="-270000" algn="l" defTabSz="521228" rtl="0" eaLnBrk="1" latinLnBrk="0" hangingPunct="1">
              <a:spcBef>
                <a:spcPts val="0"/>
              </a:spcBef>
              <a:spcAft>
                <a:spcPts val="600"/>
              </a:spcAft>
              <a:buClr>
                <a:schemeClr val="bg2"/>
              </a:buClr>
              <a:buFont typeface="Arial"/>
              <a:buChar char="•"/>
              <a:defRPr sz="1400" b="0" i="0" kern="1200" baseline="0">
                <a:solidFill>
                  <a:schemeClr val="tx1">
                    <a:lumMod val="65000"/>
                    <a:lumOff val="35000"/>
                  </a:schemeClr>
                </a:solidFill>
                <a:latin typeface="Whitney Book" charset="0"/>
                <a:ea typeface="Whitney Book" charset="0"/>
                <a:cs typeface="Whitney Book" charset="0"/>
              </a:defRPr>
            </a:lvl3pPr>
            <a:lvl4pPr marL="1080000" indent="-270000" algn="l" defTabSz="521228" rtl="0" eaLnBrk="1" latinLnBrk="0" hangingPunct="1">
              <a:spcBef>
                <a:spcPts val="0"/>
              </a:spcBef>
              <a:spcAft>
                <a:spcPts val="600"/>
              </a:spcAft>
              <a:buClr>
                <a:schemeClr val="bg2"/>
              </a:buClr>
              <a:buFont typeface="Arial"/>
              <a:buChar char="–"/>
              <a:defRPr sz="1400" b="0" i="0" kern="1200" baseline="0">
                <a:solidFill>
                  <a:schemeClr val="tx1">
                    <a:lumMod val="65000"/>
                    <a:lumOff val="35000"/>
                  </a:schemeClr>
                </a:solidFill>
                <a:latin typeface="Whitney Book" charset="0"/>
                <a:ea typeface="Whitney Book" charset="0"/>
                <a:cs typeface="Whitney Book" charset="0"/>
              </a:defRPr>
            </a:lvl4pPr>
            <a:lvl5pPr marL="1350000" indent="-270000" algn="l" defTabSz="521228" rtl="0" eaLnBrk="1" latinLnBrk="0" hangingPunct="1">
              <a:spcBef>
                <a:spcPts val="0"/>
              </a:spcBef>
              <a:spcAft>
                <a:spcPts val="600"/>
              </a:spcAft>
              <a:buClr>
                <a:schemeClr val="bg2"/>
              </a:buClr>
              <a:buFont typeface="Arial"/>
              <a:buChar char="»"/>
              <a:defRPr sz="1400" b="0" i="0" kern="1200" baseline="0">
                <a:solidFill>
                  <a:schemeClr val="tx1">
                    <a:lumMod val="65000"/>
                    <a:lumOff val="35000"/>
                  </a:schemeClr>
                </a:solidFill>
                <a:latin typeface="Whitney Book" charset="0"/>
                <a:ea typeface="Whitney Book" charset="0"/>
                <a:cs typeface="Whitney Book" charset="0"/>
              </a:defRPr>
            </a:lvl5pPr>
            <a:lvl6pPr marL="2866754" indent="-260614" algn="l" defTabSz="521228" rtl="0" eaLnBrk="1" latinLnBrk="0" hangingPunct="1">
              <a:spcBef>
                <a:spcPct val="20000"/>
              </a:spcBef>
              <a:buFont typeface="Arial"/>
              <a:buChar char="•"/>
              <a:defRPr sz="2299" kern="1200">
                <a:solidFill>
                  <a:schemeClr val="tx1"/>
                </a:solidFill>
                <a:latin typeface="+mn-lt"/>
                <a:ea typeface="+mn-ea"/>
                <a:cs typeface="+mn-cs"/>
              </a:defRPr>
            </a:lvl6pPr>
            <a:lvl7pPr marL="3387982" indent="-260614" algn="l" defTabSz="521228" rtl="0" eaLnBrk="1" latinLnBrk="0" hangingPunct="1">
              <a:spcBef>
                <a:spcPct val="20000"/>
              </a:spcBef>
              <a:buFont typeface="Arial"/>
              <a:buChar char="•"/>
              <a:defRPr sz="2299" kern="1200">
                <a:solidFill>
                  <a:schemeClr val="tx1"/>
                </a:solidFill>
                <a:latin typeface="+mn-lt"/>
                <a:ea typeface="+mn-ea"/>
                <a:cs typeface="+mn-cs"/>
              </a:defRPr>
            </a:lvl7pPr>
            <a:lvl8pPr marL="3909211" indent="-260614" algn="l" defTabSz="521228" rtl="0" eaLnBrk="1" latinLnBrk="0" hangingPunct="1">
              <a:spcBef>
                <a:spcPct val="20000"/>
              </a:spcBef>
              <a:buFont typeface="Arial"/>
              <a:buChar char="•"/>
              <a:defRPr sz="2299" kern="1200">
                <a:solidFill>
                  <a:schemeClr val="tx1"/>
                </a:solidFill>
                <a:latin typeface="+mn-lt"/>
                <a:ea typeface="+mn-ea"/>
                <a:cs typeface="+mn-cs"/>
              </a:defRPr>
            </a:lvl8pPr>
            <a:lvl9pPr marL="4430438" indent="-260614" algn="l" defTabSz="521228" rtl="0" eaLnBrk="1" latinLnBrk="0" hangingPunct="1">
              <a:spcBef>
                <a:spcPct val="20000"/>
              </a:spcBef>
              <a:buFont typeface="Arial"/>
              <a:buChar char="•"/>
              <a:defRPr sz="2299" kern="1200">
                <a:solidFill>
                  <a:schemeClr val="tx1"/>
                </a:solidFill>
                <a:latin typeface="+mn-lt"/>
                <a:ea typeface="+mn-ea"/>
                <a:cs typeface="+mn-cs"/>
              </a:defRPr>
            </a:lvl9pPr>
          </a:lstStyle>
          <a:p>
            <a:pPr marL="0" marR="0" lvl="0" indent="0" algn="just" defTabSz="521228" rtl="0" eaLnBrk="1" fontAlgn="auto" latinLnBrk="0" hangingPunct="1">
              <a:lnSpc>
                <a:spcPct val="100000"/>
              </a:lnSpc>
              <a:spcBef>
                <a:spcPts val="0"/>
              </a:spcBef>
              <a:spcAft>
                <a:spcPts val="600"/>
              </a:spcAft>
              <a:buClr>
                <a:srgbClr val="E6E6E6"/>
              </a:buClr>
              <a:buSzTx/>
              <a:buFont typeface="Arial" charset="0"/>
              <a:buNone/>
              <a:tabLst/>
              <a:defRPr/>
            </a:pP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Купон – размер годового купона по облигации</a:t>
            </a:r>
          </a:p>
          <a:p>
            <a:pPr marL="0" marR="0" lvl="0" indent="0" algn="just" defTabSz="521228" rtl="0" eaLnBrk="1" fontAlgn="auto" latinLnBrk="0" hangingPunct="1">
              <a:lnSpc>
                <a:spcPct val="100000"/>
              </a:lnSpc>
              <a:spcBef>
                <a:spcPts val="0"/>
              </a:spcBef>
              <a:spcAft>
                <a:spcPts val="600"/>
              </a:spcAft>
              <a:buClr>
                <a:srgbClr val="E6E6E6"/>
              </a:buClr>
              <a:buSzTx/>
              <a:buFont typeface="Arial" charset="0"/>
              <a:buNone/>
              <a:tabLst/>
              <a:defRPr/>
            </a:pP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a:t>
            </a:r>
            <a:r>
              <a:rPr kumimoji="0" lang="ru-RU"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0</a:t>
            </a: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 текущая дата или дата расчета</a:t>
            </a:r>
          </a:p>
          <a:p>
            <a:pPr marL="0" marR="0" lvl="0" indent="0" algn="just" defTabSz="521228" rtl="0" eaLnBrk="1" fontAlgn="auto" latinLnBrk="0" hangingPunct="1">
              <a:lnSpc>
                <a:spcPct val="100000"/>
              </a:lnSpc>
              <a:spcBef>
                <a:spcPts val="0"/>
              </a:spcBef>
              <a:spcAft>
                <a:spcPts val="600"/>
              </a:spcAft>
              <a:buClr>
                <a:srgbClr val="E6E6E6"/>
              </a:buClr>
              <a:buSzTx/>
              <a:buFont typeface="Arial" charset="0"/>
              <a:buNone/>
              <a:tabLst/>
              <a:defRPr/>
            </a:pP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a:t>
            </a:r>
            <a:r>
              <a:rPr kumimoji="0" lang="ru-RU"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i</a:t>
            </a: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 дата очередной выплаты купона</a:t>
            </a:r>
          </a:p>
          <a:p>
            <a:pPr marL="0" marR="0" lvl="0" indent="0" algn="just" defTabSz="521228" rtl="0" eaLnBrk="1" fontAlgn="auto" latinLnBrk="0" hangingPunct="1">
              <a:lnSpc>
                <a:spcPct val="100000"/>
              </a:lnSpc>
              <a:spcBef>
                <a:spcPts val="0"/>
              </a:spcBef>
              <a:spcAft>
                <a:spcPts val="600"/>
              </a:spcAft>
              <a:buClr>
                <a:srgbClr val="E6E6E6"/>
              </a:buClr>
              <a:buSzTx/>
              <a:buFont typeface="Arial" charset="0"/>
              <a:buNone/>
              <a:tabLst/>
              <a:defRPr/>
            </a:pP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a:t>
            </a:r>
            <a:r>
              <a:rPr kumimoji="0" lang="ru-RU"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i-1</a:t>
            </a: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 дата начала купонного периода </a:t>
            </a:r>
          </a:p>
          <a:p>
            <a:pPr marL="0" marR="0" lvl="0" indent="0" algn="just" defTabSz="521228" rtl="0" eaLnBrk="1" fontAlgn="auto" latinLnBrk="0" hangingPunct="1">
              <a:lnSpc>
                <a:spcPct val="100000"/>
              </a:lnSpc>
              <a:spcBef>
                <a:spcPts val="0"/>
              </a:spcBef>
              <a:spcAft>
                <a:spcPts val="600"/>
              </a:spcAft>
              <a:buClr>
                <a:srgbClr val="E6E6E6"/>
              </a:buClr>
              <a:buSzTx/>
              <a:buFont typeface="Arial" charset="0"/>
              <a:buNone/>
              <a:tabLst/>
              <a:defRPr/>
            </a:pPr>
            <a:r>
              <a:rPr kumimoji="0" lang="ru-RU"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Б – базис</a:t>
            </a:r>
          </a:p>
        </p:txBody>
      </p:sp>
      <p:pic>
        <p:nvPicPr>
          <p:cNvPr id="7" name="Picture 2" descr="Картинки по запросу &quot;график нкд&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664" y="2780928"/>
            <a:ext cx="6047047"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89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1091444" y="684566"/>
            <a:ext cx="10009112" cy="5488868"/>
          </a:xfrm>
          <a:prstGeom prst="rect">
            <a:avLst/>
          </a:prstGeom>
        </p:spPr>
      </p:pic>
    </p:spTree>
    <p:extLst>
      <p:ext uri="{BB962C8B-B14F-4D97-AF65-F5344CB8AC3E}">
        <p14:creationId xmlns:p14="http://schemas.microsoft.com/office/powerpoint/2010/main" val="3565748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803412" y="683279"/>
            <a:ext cx="10585176" cy="5491442"/>
          </a:xfrm>
          <a:prstGeom prst="rect">
            <a:avLst/>
          </a:prstGeom>
        </p:spPr>
      </p:pic>
    </p:spTree>
    <p:extLst>
      <p:ext uri="{BB962C8B-B14F-4D97-AF65-F5344CB8AC3E}">
        <p14:creationId xmlns:p14="http://schemas.microsoft.com/office/powerpoint/2010/main" val="939582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A33A7B53-418E-4FE1-8A80-9A23C4E9E5B5}"/>
              </a:ext>
            </a:extLst>
          </p:cNvPr>
          <p:cNvGraphicFramePr>
            <a:graphicFrameLocks noChangeAspect="1"/>
          </p:cNvGraphicFramePr>
          <p:nvPr>
            <p:custDataLst>
              <p:tags r:id="rId2"/>
            </p:custDataLst>
            <p:extLst>
              <p:ext uri="{D42A27DB-BD31-4B8C-83A1-F6EECF244321}">
                <p14:modId xmlns:p14="http://schemas.microsoft.com/office/powerpoint/2010/main" val="874355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5"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Текст 2"/>
          <p:cNvSpPr>
            <a:spLocks noGrp="1"/>
          </p:cNvSpPr>
          <p:nvPr>
            <p:ph type="body" sz="half" idx="2"/>
          </p:nvPr>
        </p:nvSpPr>
        <p:spPr>
          <a:xfrm>
            <a:off x="641688" y="1772816"/>
            <a:ext cx="10908624" cy="3816423"/>
          </a:xfrm>
        </p:spPr>
        <p:txBody>
          <a:bodyPr>
            <a:noAutofit/>
          </a:bodyPr>
          <a:lstStyle/>
          <a:p>
            <a:pPr algn="just">
              <a:lnSpc>
                <a:spcPct val="100000"/>
              </a:lnSpc>
              <a:spcBef>
                <a:spcPts val="600"/>
              </a:spcBef>
              <a:spcAft>
                <a:spcPts val="600"/>
              </a:spcAft>
            </a:pPr>
            <a:r>
              <a:rPr lang="ru-RU" sz="1800" dirty="0">
                <a:latin typeface="Arial" panose="020B0604020202020204" pitchFamily="34" charset="0"/>
                <a:cs typeface="Arial" panose="020B0604020202020204" pitchFamily="34" charset="0"/>
              </a:rPr>
              <a:t>Цена облигации, котируемая на рынке, называется </a:t>
            </a:r>
            <a:r>
              <a:rPr lang="ru-RU" sz="1800" b="1" dirty="0">
                <a:latin typeface="Arial" panose="020B0604020202020204" pitchFamily="34" charset="0"/>
                <a:cs typeface="Arial" panose="020B0604020202020204" pitchFamily="34" charset="0"/>
              </a:rPr>
              <a:t>чистой ценой  (</a:t>
            </a:r>
            <a:r>
              <a:rPr lang="ru-RU" sz="1800" b="1" dirty="0" err="1">
                <a:latin typeface="Arial" panose="020B0604020202020204" pitchFamily="34" charset="0"/>
                <a:cs typeface="Arial" panose="020B0604020202020204" pitchFamily="34" charset="0"/>
              </a:rPr>
              <a:t>clean</a:t>
            </a:r>
            <a:r>
              <a:rPr lang="ru-RU" sz="1800" b="1" dirty="0">
                <a:latin typeface="Arial" panose="020B0604020202020204" pitchFamily="34" charset="0"/>
                <a:cs typeface="Arial" panose="020B0604020202020204" pitchFamily="34" charset="0"/>
              </a:rPr>
              <a:t> </a:t>
            </a:r>
            <a:r>
              <a:rPr lang="ru-RU" sz="1800" b="1" dirty="0" err="1">
                <a:latin typeface="Arial" panose="020B0604020202020204" pitchFamily="34" charset="0"/>
                <a:cs typeface="Arial" panose="020B0604020202020204" pitchFamily="34" charset="0"/>
              </a:rPr>
              <a:t>price</a:t>
            </a:r>
            <a:r>
              <a:rPr lang="ru-RU" sz="1800" b="1" dirty="0">
                <a:latin typeface="Arial" panose="020B0604020202020204" pitchFamily="34" charset="0"/>
                <a:cs typeface="Arial" panose="020B0604020202020204" pitchFamily="34" charset="0"/>
              </a:rPr>
              <a:t>)</a:t>
            </a:r>
            <a:r>
              <a:rPr lang="ru-RU" sz="1800" dirty="0">
                <a:latin typeface="Arial" panose="020B0604020202020204" pitchFamily="34" charset="0"/>
                <a:cs typeface="Arial" panose="020B0604020202020204" pitchFamily="34" charset="0"/>
              </a:rPr>
              <a:t>, определяемой без учета накопленного купонного дохода на соответствующую дату расчетов. Указывается в процентах от номинала.</a:t>
            </a:r>
          </a:p>
          <a:p>
            <a:pPr algn="just">
              <a:lnSpc>
                <a:spcPct val="100000"/>
              </a:lnSpc>
              <a:spcBef>
                <a:spcPts val="600"/>
              </a:spcBef>
              <a:spcAft>
                <a:spcPts val="600"/>
              </a:spcAft>
            </a:pPr>
            <a:r>
              <a:rPr lang="ru-RU" sz="1800" dirty="0">
                <a:latin typeface="Arial" panose="020B0604020202020204" pitchFamily="34" charset="0"/>
                <a:cs typeface="Arial" panose="020B0604020202020204" pitchFamily="34" charset="0"/>
              </a:rPr>
              <a:t>Цена облигации, включающая накопленный купонный доход на соответствующую дату расчетов, называется </a:t>
            </a:r>
            <a:r>
              <a:rPr lang="ru-RU" sz="1800" b="1" dirty="0">
                <a:latin typeface="Arial" panose="020B0604020202020204" pitchFamily="34" charset="0"/>
                <a:cs typeface="Arial" panose="020B0604020202020204" pitchFamily="34" charset="0"/>
              </a:rPr>
              <a:t>грязной ценой (</a:t>
            </a:r>
            <a:r>
              <a:rPr lang="ru-RU" sz="1800" b="1" dirty="0" err="1">
                <a:latin typeface="Arial" panose="020B0604020202020204" pitchFamily="34" charset="0"/>
                <a:cs typeface="Arial" panose="020B0604020202020204" pitchFamily="34" charset="0"/>
              </a:rPr>
              <a:t>dirty</a:t>
            </a:r>
            <a:r>
              <a:rPr lang="ru-RU" sz="1800" b="1" dirty="0">
                <a:latin typeface="Arial" panose="020B0604020202020204" pitchFamily="34" charset="0"/>
                <a:cs typeface="Arial" panose="020B0604020202020204" pitchFamily="34" charset="0"/>
              </a:rPr>
              <a:t> </a:t>
            </a:r>
            <a:r>
              <a:rPr lang="ru-RU" sz="1800" b="1" dirty="0" err="1">
                <a:latin typeface="Arial" panose="020B0604020202020204" pitchFamily="34" charset="0"/>
                <a:cs typeface="Arial" panose="020B0604020202020204" pitchFamily="34" charset="0"/>
              </a:rPr>
              <a:t>price</a:t>
            </a:r>
            <a:r>
              <a:rPr lang="ru-RU" sz="1800" b="1" dirty="0">
                <a:latin typeface="Arial" panose="020B0604020202020204" pitchFamily="34" charset="0"/>
                <a:cs typeface="Arial" panose="020B0604020202020204" pitchFamily="34" charset="0"/>
              </a:rPr>
              <a:t>)</a:t>
            </a:r>
            <a:r>
              <a:rPr lang="ru-RU" sz="1800" dirty="0">
                <a:latin typeface="Arial" panose="020B0604020202020204" pitchFamily="34" charset="0"/>
                <a:cs typeface="Arial" panose="020B0604020202020204" pitchFamily="34" charset="0"/>
              </a:rPr>
              <a:t>. Грязная цена изменяется каждый день и растет по мере приближения к дате купонной выплаты, резко снижаясь в день выплаты купона.</a:t>
            </a:r>
          </a:p>
          <a:p>
            <a:pPr algn="just">
              <a:lnSpc>
                <a:spcPct val="100000"/>
              </a:lnSpc>
              <a:spcBef>
                <a:spcPts val="600"/>
              </a:spcBef>
              <a:spcAft>
                <a:spcPts val="600"/>
              </a:spcAft>
            </a:pPr>
            <a:r>
              <a:rPr lang="ru-RU" sz="1800" dirty="0">
                <a:latin typeface="Arial" panose="020B0604020202020204" pitchFamily="34" charset="0"/>
                <a:cs typeface="Arial" panose="020B0604020202020204" pitchFamily="34" charset="0"/>
              </a:rPr>
              <a:t>Чистая цена совпадает с грязной ценой в момент времени, когда происходит выплата купонного дохода.</a:t>
            </a:r>
          </a:p>
          <a:p>
            <a:pPr marL="0" lvl="1" algn="ctr">
              <a:spcBef>
                <a:spcPts val="600"/>
              </a:spcBef>
              <a:spcAft>
                <a:spcPts val="600"/>
              </a:spcAft>
            </a:pPr>
            <a:r>
              <a:rPr lang="ru-RU" sz="1800" dirty="0">
                <a:solidFill>
                  <a:srgbClr val="FF0000"/>
                </a:solidFill>
                <a:latin typeface="Arial" panose="020B0604020202020204" pitchFamily="34" charset="0"/>
                <a:cs typeface="Arial" panose="020B0604020202020204" pitchFamily="34" charset="0"/>
              </a:rPr>
              <a:t>При приближении срока погашения облигации её цена стремится к номинальной стоимости</a:t>
            </a:r>
          </a:p>
          <a:p>
            <a:pPr>
              <a:lnSpc>
                <a:spcPct val="100000"/>
              </a:lnSpc>
              <a:spcBef>
                <a:spcPts val="600"/>
              </a:spcBef>
              <a:spcAft>
                <a:spcPts val="600"/>
              </a:spcAft>
            </a:pPr>
            <a:endParaRPr lang="ru-RU" sz="1800" dirty="0">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695400" y="654214"/>
            <a:ext cx="10585176" cy="709135"/>
          </a:xfrm>
        </p:spPr>
        <p:txBody>
          <a:bodyPr vert="horz">
            <a:normAutofit/>
          </a:bodyPr>
          <a:lstStyle/>
          <a:p>
            <a:pPr algn="ctr"/>
            <a:r>
              <a:rPr lang="ru-RU" sz="3600" dirty="0">
                <a:latin typeface="Arial" panose="020B0604020202020204" pitchFamily="34" charset="0"/>
                <a:cs typeface="Arial" panose="020B0604020202020204" pitchFamily="34" charset="0"/>
              </a:rPr>
              <a:t>Котируемая цена облигации</a:t>
            </a:r>
          </a:p>
        </p:txBody>
      </p:sp>
    </p:spTree>
    <p:extLst>
      <p:ext uri="{BB962C8B-B14F-4D97-AF65-F5344CB8AC3E}">
        <p14:creationId xmlns:p14="http://schemas.microsoft.com/office/powerpoint/2010/main" val="13311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Объект 1" hidden="1">
            <a:extLst>
              <a:ext uri="{FF2B5EF4-FFF2-40B4-BE49-F238E27FC236}">
                <a16:creationId xmlns:a16="http://schemas.microsoft.com/office/drawing/2014/main" id="{F586D585-A921-4464-B7F7-96071E274D74}"/>
              </a:ext>
            </a:extLst>
          </p:cNvPr>
          <p:cNvGraphicFramePr>
            <a:graphicFrameLocks noChangeAspect="1"/>
          </p:cNvGraphicFramePr>
          <p:nvPr>
            <p:custDataLst>
              <p:tags r:id="rId2"/>
            </p:custDataLst>
            <p:extLst>
              <p:ext uri="{D42A27DB-BD31-4B8C-83A1-F6EECF244321}">
                <p14:modId xmlns:p14="http://schemas.microsoft.com/office/powerpoint/2010/main" val="3453626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69"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Текст 21"/>
              <p:cNvSpPr>
                <a:spLocks noGrp="1"/>
              </p:cNvSpPr>
              <p:nvPr>
                <p:ph type="body" sz="half" idx="2"/>
              </p:nvPr>
            </p:nvSpPr>
            <p:spPr>
              <a:xfrm>
                <a:off x="767408" y="1844824"/>
                <a:ext cx="10947096" cy="4032448"/>
              </a:xfrm>
            </p:spPr>
            <p:txBody>
              <a:bodyPr>
                <a:noAutofit/>
              </a:bodyPr>
              <a:lstStyle/>
              <a:p>
                <a:pPr algn="just"/>
                <a:r>
                  <a:rPr lang="ru-RU" sz="1400" b="1" dirty="0">
                    <a:latin typeface="Arial" panose="020B0604020202020204" pitchFamily="34" charset="0"/>
                    <a:cs typeface="Arial" panose="020B0604020202020204" pitchFamily="34" charset="0"/>
                  </a:rPr>
                  <a:t>Текущая доходность купонной облигации (current yield - </a:t>
                </a:r>
                <a:r>
                  <a:rPr lang="en-US" sz="1400" b="1" dirty="0">
                    <a:latin typeface="Arial" panose="020B0604020202020204" pitchFamily="34" charset="0"/>
                    <a:cs typeface="Arial" panose="020B0604020202020204" pitchFamily="34" charset="0"/>
                  </a:rPr>
                  <a:t>CY</a:t>
                </a:r>
                <a:r>
                  <a:rPr lang="ru-RU" sz="1400" b="1" dirty="0">
                    <a:latin typeface="Arial" panose="020B0604020202020204" pitchFamily="34" charset="0"/>
                    <a:cs typeface="Arial" panose="020B0604020202020204" pitchFamily="34" charset="0"/>
                  </a:rPr>
                  <a:t>) – </a:t>
                </a:r>
                <a:r>
                  <a:rPr lang="ru-RU" sz="1400" dirty="0">
                    <a:latin typeface="Arial" panose="020B0604020202020204" pitchFamily="34" charset="0"/>
                    <a:cs typeface="Arial" panose="020B0604020202020204" pitchFamily="34" charset="0"/>
                  </a:rPr>
                  <a:t>показатель доходности по облигации, учитывающей только текущий купонный период. Предполагается, что «чистая» цена облигации на протяжении этого периода останется неизменной.  </a:t>
                </a:r>
              </a:p>
              <a:p>
                <a:pPr marL="0" indent="0" algn="just">
                  <a:buNone/>
                </a:pPr>
                <a14:m>
                  <m:oMathPara xmlns:m="http://schemas.openxmlformats.org/officeDocument/2006/math">
                    <m:oMathParaPr>
                      <m:jc m:val="centerGroup"/>
                    </m:oMathParaPr>
                    <m:oMath xmlns:m="http://schemas.openxmlformats.org/officeDocument/2006/math">
                      <m:r>
                        <a:rPr lang="en-US" sz="1200" b="0" i="1" smtClean="0">
                          <a:latin typeface="Cambria Math"/>
                        </a:rPr>
                        <m:t>𝐶𝑌</m:t>
                      </m:r>
                      <m:r>
                        <a:rPr lang="en-US" sz="1200" b="0" i="1" smtClean="0">
                          <a:latin typeface="Cambria Math"/>
                        </a:rPr>
                        <m:t>=</m:t>
                      </m:r>
                      <m:f>
                        <m:fPr>
                          <m:ctrlPr>
                            <a:rPr lang="en-US" sz="1200" b="0" i="1" smtClean="0">
                              <a:latin typeface="Cambria Math" panose="02040503050406030204" pitchFamily="18" charset="0"/>
                            </a:rPr>
                          </m:ctrlPr>
                        </m:fPr>
                        <m:num>
                          <m:r>
                            <a:rPr lang="ru-RU" sz="1200" b="0" i="1" smtClean="0">
                              <a:latin typeface="Cambria Math"/>
                            </a:rPr>
                            <m:t>Годовой купон облигации</m:t>
                          </m:r>
                        </m:num>
                        <m:den>
                          <m:r>
                            <a:rPr lang="ru-RU" sz="1200" b="0" i="1" smtClean="0">
                              <a:latin typeface="Cambria Math"/>
                            </a:rPr>
                            <m:t>Чистая цена облигации</m:t>
                          </m:r>
                        </m:den>
                      </m:f>
                      <m:r>
                        <a:rPr lang="en-US" sz="1200" b="0" i="1" smtClean="0">
                          <a:latin typeface="Cambria Math"/>
                          <a:ea typeface="Cambria Math"/>
                        </a:rPr>
                        <m:t>×</m:t>
                      </m:r>
                      <m:r>
                        <a:rPr lang="ru-RU" sz="1200" b="0" i="1" smtClean="0">
                          <a:latin typeface="Cambria Math"/>
                          <a:ea typeface="Cambria Math"/>
                        </a:rPr>
                        <m:t>100</m:t>
                      </m:r>
                    </m:oMath>
                  </m:oMathPara>
                </a14:m>
                <a:endParaRPr lang="ru-RU" sz="1200" dirty="0">
                  <a:latin typeface="Arial" panose="020B0604020202020204" pitchFamily="34" charset="0"/>
                  <a:cs typeface="Arial" panose="020B0604020202020204" pitchFamily="34" charset="0"/>
                </a:endParaRPr>
              </a:p>
              <a:p>
                <a:pPr algn="just"/>
                <a:r>
                  <a:rPr lang="ru-RU" sz="1400" dirty="0">
                    <a:latin typeface="Arial" panose="020B0604020202020204" pitchFamily="34" charset="0"/>
                    <a:cs typeface="Arial" panose="020B0604020202020204" pitchFamily="34" charset="0"/>
                  </a:rPr>
                  <a:t>Например вы хотите купить облигацию с годовым купоном 7,5% годовых до ближайшей выплаты купона у которой текущая чистая цена 95,0% от номинала: </a:t>
                </a:r>
              </a:p>
              <a:p>
                <a:pPr marL="0" indent="0" algn="just">
                  <a:buNone/>
                </a:pPr>
                <a14:m>
                  <m:oMathPara xmlns:m="http://schemas.openxmlformats.org/officeDocument/2006/math">
                    <m:oMathParaPr>
                      <m:jc m:val="centerGroup"/>
                    </m:oMathParaPr>
                    <m:oMath xmlns:m="http://schemas.openxmlformats.org/officeDocument/2006/math">
                      <m:r>
                        <a:rPr lang="en-US" sz="1200" i="1">
                          <a:latin typeface="Cambria Math"/>
                        </a:rPr>
                        <m:t>𝐶𝑌</m:t>
                      </m:r>
                      <m:r>
                        <a:rPr lang="en-US" sz="1200" i="1">
                          <a:latin typeface="Cambria Math"/>
                        </a:rPr>
                        <m:t>=</m:t>
                      </m:r>
                      <m:f>
                        <m:fPr>
                          <m:ctrlPr>
                            <a:rPr lang="en-US" sz="1200" i="1">
                              <a:latin typeface="Cambria Math" panose="02040503050406030204" pitchFamily="18" charset="0"/>
                            </a:rPr>
                          </m:ctrlPr>
                        </m:fPr>
                        <m:num>
                          <m:r>
                            <a:rPr lang="ru-RU" sz="1200" b="0" i="1" smtClean="0">
                              <a:latin typeface="Cambria Math"/>
                            </a:rPr>
                            <m:t>7,5%</m:t>
                          </m:r>
                        </m:num>
                        <m:den>
                          <m:r>
                            <a:rPr lang="ru-RU" sz="1200" b="0" i="1" smtClean="0">
                              <a:latin typeface="Cambria Math"/>
                            </a:rPr>
                            <m:t>95,0%</m:t>
                          </m:r>
                        </m:den>
                      </m:f>
                      <m:r>
                        <a:rPr lang="en-US" sz="1200" i="1">
                          <a:latin typeface="Cambria Math"/>
                          <a:ea typeface="Cambria Math"/>
                        </a:rPr>
                        <m:t>×</m:t>
                      </m:r>
                      <m:r>
                        <a:rPr lang="ru-RU" sz="1200" i="1">
                          <a:latin typeface="Cambria Math"/>
                          <a:ea typeface="Cambria Math"/>
                        </a:rPr>
                        <m:t>100</m:t>
                      </m:r>
                      <m:r>
                        <a:rPr lang="ru-RU" sz="1200" b="0" i="1" smtClean="0">
                          <a:latin typeface="Cambria Math"/>
                          <a:ea typeface="Cambria Math"/>
                        </a:rPr>
                        <m:t>=7,89%</m:t>
                      </m:r>
                    </m:oMath>
                  </m:oMathPara>
                </a14:m>
                <a:endParaRPr lang="ru-RU" sz="1100" dirty="0">
                  <a:latin typeface="Arial" panose="020B0604020202020204" pitchFamily="34" charset="0"/>
                  <a:cs typeface="Arial" panose="020B0604020202020204" pitchFamily="34" charset="0"/>
                </a:endParaRPr>
              </a:p>
              <a:p>
                <a:pPr algn="just"/>
                <a:r>
                  <a:rPr lang="ru-RU" sz="1400" b="1" dirty="0">
                    <a:latin typeface="Arial" panose="020B0604020202020204" pitchFamily="34" charset="0"/>
                    <a:cs typeface="Arial" panose="020B0604020202020204" pitchFamily="34" charset="0"/>
                  </a:rPr>
                  <a:t>Доходность к погашению </a:t>
                </a:r>
                <a:r>
                  <a:rPr lang="en-US" sz="1400" b="1" dirty="0">
                    <a:latin typeface="Arial" panose="020B0604020202020204" pitchFamily="34" charset="0"/>
                    <a:cs typeface="Arial" panose="020B0604020202020204" pitchFamily="34" charset="0"/>
                  </a:rPr>
                  <a:t>(Y</a:t>
                </a:r>
                <a:r>
                  <a:rPr lang="ru-RU" sz="1400" b="1" dirty="0">
                    <a:latin typeface="Arial" panose="020B0604020202020204" pitchFamily="34" charset="0"/>
                    <a:cs typeface="Arial" panose="020B0604020202020204" pitchFamily="34" charset="0"/>
                  </a:rPr>
                  <a:t>ТМ, </a:t>
                </a:r>
                <a:r>
                  <a:rPr lang="en-US" sz="1400" b="1" dirty="0">
                    <a:latin typeface="Arial" panose="020B0604020202020204" pitchFamily="34" charset="0"/>
                    <a:cs typeface="Arial" panose="020B0604020202020204" pitchFamily="34" charset="0"/>
                  </a:rPr>
                  <a:t>Yield To Maturity)</a:t>
                </a:r>
                <a:r>
                  <a:rPr lang="ru-RU" sz="1400" b="1" dirty="0">
                    <a:latin typeface="Arial" panose="020B0604020202020204" pitchFamily="34" charset="0"/>
                    <a:cs typeface="Arial" panose="020B0604020202020204" pitchFamily="34" charset="0"/>
                  </a:rPr>
                  <a:t> – </a:t>
                </a:r>
                <a:r>
                  <a:rPr lang="ru-RU" sz="1400" dirty="0">
                    <a:latin typeface="Arial" panose="020B0604020202020204" pitchFamily="34" charset="0"/>
                    <a:cs typeface="Arial" panose="020B0604020202020204" pitchFamily="34" charset="0"/>
                  </a:rPr>
                  <a:t>показатель доходности при условии покупки облигации и  удержания ее до погашения. Доходность к погашению – наиболее часто применяющийся метод оценки облигаций. </a:t>
                </a:r>
                <a:endParaRPr lang="ru-RU" sz="1100" dirty="0">
                  <a:latin typeface="Arial" panose="020B0604020202020204" pitchFamily="34" charset="0"/>
                  <a:cs typeface="Arial" panose="020B0604020202020204" pitchFamily="34" charset="0"/>
                </a:endParaRPr>
              </a:p>
              <a:p>
                <a:pPr algn="just"/>
                <a:endParaRPr lang="ru-RU" sz="1100" dirty="0">
                  <a:latin typeface="Arial" panose="020B0604020202020204" pitchFamily="34" charset="0"/>
                  <a:cs typeface="Arial" panose="020B0604020202020204" pitchFamily="34" charset="0"/>
                </a:endParaRPr>
              </a:p>
            </p:txBody>
          </p:sp>
        </mc:Choice>
        <mc:Fallback xmlns="">
          <p:sp>
            <p:nvSpPr>
              <p:cNvPr id="5" name="Текст 21"/>
              <p:cNvSpPr>
                <a:spLocks noGrp="1" noRot="1" noChangeAspect="1" noMove="1" noResize="1" noEditPoints="1" noAdjustHandles="1" noChangeArrowheads="1" noChangeShapeType="1" noTextEdit="1"/>
              </p:cNvSpPr>
              <p:nvPr>
                <p:ph type="body" sz="half" idx="2"/>
              </p:nvPr>
            </p:nvSpPr>
            <p:spPr>
              <a:xfrm>
                <a:off x="767408" y="1844824"/>
                <a:ext cx="10947096" cy="4032448"/>
              </a:xfrm>
              <a:blipFill>
                <a:blip r:embed="rId6"/>
                <a:stretch>
                  <a:fillRect l="-167" r="-167"/>
                </a:stretch>
              </a:blipFill>
            </p:spPr>
            <p:txBody>
              <a:bodyPr/>
              <a:lstStyle/>
              <a:p>
                <a:r>
                  <a:rPr lang="ru-RU">
                    <a:noFill/>
                  </a:rPr>
                  <a:t> </a:t>
                </a:r>
              </a:p>
            </p:txBody>
          </p:sp>
        </mc:Fallback>
      </mc:AlternateContent>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870238"/>
            <a:ext cx="9239799" cy="709135"/>
          </a:xfrm>
        </p:spPr>
        <p:txBody>
          <a:bodyPr vert="horz"/>
          <a:lstStyle/>
          <a:p>
            <a:pPr algn="ctr"/>
            <a:r>
              <a:rPr lang="ru-RU" sz="3600" dirty="0">
                <a:latin typeface="Arial" panose="020B0604020202020204" pitchFamily="34" charset="0"/>
                <a:cs typeface="Arial" panose="020B0604020202020204" pitchFamily="34" charset="0"/>
              </a:rPr>
              <a:t>Доходность</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859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Объект 1" hidden="1">
            <a:extLst>
              <a:ext uri="{FF2B5EF4-FFF2-40B4-BE49-F238E27FC236}">
                <a16:creationId xmlns:a16="http://schemas.microsoft.com/office/drawing/2014/main" id="{0C869C25-569D-4C29-B0A0-A624DA21BC1D}"/>
              </a:ext>
            </a:extLst>
          </p:cNvPr>
          <p:cNvGraphicFramePr>
            <a:graphicFrameLocks noChangeAspect="1"/>
          </p:cNvGraphicFramePr>
          <p:nvPr>
            <p:custDataLst>
              <p:tags r:id="rId2"/>
            </p:custDataLst>
            <p:extLst>
              <p:ext uri="{D42A27DB-BD31-4B8C-83A1-F6EECF244321}">
                <p14:modId xmlns:p14="http://schemas.microsoft.com/office/powerpoint/2010/main" val="1057000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93"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Текст 1"/>
              <p:cNvSpPr>
                <a:spLocks noGrp="1"/>
              </p:cNvSpPr>
              <p:nvPr>
                <p:ph type="body" sz="half" idx="2"/>
              </p:nvPr>
            </p:nvSpPr>
            <p:spPr>
              <a:xfrm>
                <a:off x="695400" y="1484784"/>
                <a:ext cx="11089232" cy="4425348"/>
              </a:xfrm>
            </p:spPr>
            <p:txBody>
              <a:bodyPr>
                <a:noAutofit/>
              </a:bodyPr>
              <a:lstStyle/>
              <a:p>
                <a:pPr lvl="2" algn="just"/>
                <a:endParaRPr lang="ru-RU" sz="1400" dirty="0">
                  <a:solidFill>
                    <a:schemeClr val="tx1"/>
                  </a:solidFill>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r>
                  <a:rPr lang="ru-RU" sz="1400" dirty="0">
                    <a:solidFill>
                      <a:schemeClr val="tx1"/>
                    </a:solidFill>
                    <a:latin typeface="Arial" panose="020B0604020202020204" pitchFamily="34" charset="0"/>
                    <a:cs typeface="Arial" panose="020B0604020202020204" pitchFamily="34" charset="0"/>
                  </a:rPr>
                  <a:t>Величина процентного риска портфеля регулируется модифицированной </a:t>
                </a:r>
                <a:r>
                  <a:rPr lang="ru-RU" sz="1400" dirty="0" err="1">
                    <a:solidFill>
                      <a:schemeClr val="tx1"/>
                    </a:solidFill>
                    <a:latin typeface="Arial" panose="020B0604020202020204" pitchFamily="34" charset="0"/>
                    <a:cs typeface="Arial" panose="020B0604020202020204" pitchFamily="34" charset="0"/>
                  </a:rPr>
                  <a:t>дюрацией</a:t>
                </a:r>
                <a:r>
                  <a:rPr lang="ru-RU" sz="1400" dirty="0">
                    <a:solidFill>
                      <a:schemeClr val="tx1"/>
                    </a:solidFill>
                    <a:latin typeface="Arial" panose="020B0604020202020204" pitchFamily="34" charset="0"/>
                    <a:cs typeface="Arial" panose="020B0604020202020204" pitchFamily="34" charset="0"/>
                  </a:rPr>
                  <a:t> портфеля. </a:t>
                </a:r>
              </a:p>
              <a:p>
                <a:pPr marL="285750" indent="-285750">
                  <a:lnSpc>
                    <a:spcPct val="100000"/>
                  </a:lnSpc>
                  <a:buFont typeface="Arial" panose="020B0604020202020204" pitchFamily="34" charset="0"/>
                  <a:buChar char="•"/>
                </a:pPr>
                <a:r>
                  <a:rPr lang="ru-RU" sz="1400" dirty="0">
                    <a:solidFill>
                      <a:schemeClr val="tx1"/>
                    </a:solidFill>
                    <a:latin typeface="Arial" panose="020B0604020202020204" pitchFamily="34" charset="0"/>
                    <a:cs typeface="Arial" panose="020B0604020202020204" pitchFamily="34" charset="0"/>
                  </a:rPr>
                  <a:t>В 1938 г. Фредерик </a:t>
                </a:r>
                <a:r>
                  <a:rPr lang="ru-RU" sz="1400" dirty="0" err="1">
                    <a:solidFill>
                      <a:schemeClr val="tx1"/>
                    </a:solidFill>
                    <a:latin typeface="Arial" panose="020B0604020202020204" pitchFamily="34" charset="0"/>
                    <a:cs typeface="Arial" panose="020B0604020202020204" pitchFamily="34" charset="0"/>
                  </a:rPr>
                  <a:t>Маколей</a:t>
                </a:r>
                <a:r>
                  <a:rPr lang="ru-RU" sz="1400" dirty="0">
                    <a:solidFill>
                      <a:schemeClr val="tx1"/>
                    </a:solidFill>
                    <a:latin typeface="Arial" panose="020B0604020202020204" pitchFamily="34" charset="0"/>
                    <a:cs typeface="Arial" panose="020B0604020202020204" pitchFamily="34" charset="0"/>
                  </a:rPr>
                  <a:t> ввел показатель </a:t>
                </a:r>
                <a:r>
                  <a:rPr lang="ru-RU" sz="1400" dirty="0" err="1">
                    <a:solidFill>
                      <a:schemeClr val="tx1"/>
                    </a:solidFill>
                    <a:latin typeface="Arial" panose="020B0604020202020204" pitchFamily="34" charset="0"/>
                    <a:cs typeface="Arial" panose="020B0604020202020204" pitchFamily="34" charset="0"/>
                  </a:rPr>
                  <a:t>дюрация</a:t>
                </a:r>
                <a:r>
                  <a:rPr lang="ru-RU" sz="1400" dirty="0">
                    <a:solidFill>
                      <a:schemeClr val="tx1"/>
                    </a:solidFill>
                    <a:latin typeface="Arial" panose="020B0604020202020204" pitchFamily="34" charset="0"/>
                    <a:cs typeface="Arial" panose="020B0604020202020204" pitchFamily="34" charset="0"/>
                  </a:rPr>
                  <a:t>. </a:t>
                </a:r>
                <a:r>
                  <a:rPr lang="ru-RU" sz="1400" b="1" dirty="0" err="1">
                    <a:solidFill>
                      <a:schemeClr val="tx1"/>
                    </a:solidFill>
                    <a:latin typeface="Arial" panose="020B0604020202020204" pitchFamily="34" charset="0"/>
                    <a:cs typeface="Arial" panose="020B0604020202020204" pitchFamily="34" charset="0"/>
                  </a:rPr>
                  <a:t>Дюрация</a:t>
                </a:r>
                <a:r>
                  <a:rPr lang="ru-RU" sz="1400" b="1" dirty="0">
                    <a:solidFill>
                      <a:schemeClr val="tx1"/>
                    </a:solidFill>
                    <a:latin typeface="Arial" panose="020B0604020202020204" pitchFamily="34" charset="0"/>
                    <a:cs typeface="Arial" panose="020B0604020202020204" pitchFamily="34" charset="0"/>
                  </a:rPr>
                  <a:t> облигации -</a:t>
                </a:r>
                <a:r>
                  <a:rPr lang="ru-RU" sz="1400" dirty="0">
                    <a:solidFill>
                      <a:schemeClr val="tx1"/>
                    </a:solidFill>
                    <a:latin typeface="Arial" panose="020B0604020202020204" pitchFamily="34" charset="0"/>
                    <a:cs typeface="Arial" panose="020B0604020202020204" pitchFamily="34" charset="0"/>
                  </a:rPr>
                  <a:t> некоторый промежуток времени, период до момента полного возврата капитала, вложенного в приобретение облигации. При расчете временного периода учитываются периодичность выплат и объём купонной прибыли по каждой облигации</a:t>
                </a:r>
              </a:p>
              <a:p>
                <a:pPr marL="285750" indent="-285750">
                  <a:lnSpc>
                    <a:spcPct val="100000"/>
                  </a:lnSpc>
                  <a:buFont typeface="Arial" panose="020B0604020202020204" pitchFamily="34" charset="0"/>
                  <a:buChar char="•"/>
                </a:pPr>
                <a:r>
                  <a:rPr lang="ru-RU" sz="1400" dirty="0">
                    <a:solidFill>
                      <a:schemeClr val="tx1"/>
                    </a:solidFill>
                    <a:latin typeface="Arial" panose="020B0604020202020204" pitchFamily="34" charset="0"/>
                    <a:cs typeface="Arial" panose="020B0604020202020204" pitchFamily="34" charset="0"/>
                  </a:rPr>
                  <a:t>Для оценки риска используется </a:t>
                </a:r>
                <a:r>
                  <a:rPr lang="ru-RU" sz="1400" b="1" dirty="0">
                    <a:solidFill>
                      <a:schemeClr val="tx1"/>
                    </a:solidFill>
                    <a:latin typeface="Arial" panose="020B0604020202020204" pitchFamily="34" charset="0"/>
                    <a:cs typeface="Arial" panose="020B0604020202020204" pitchFamily="34" charset="0"/>
                  </a:rPr>
                  <a:t>модифицированная </a:t>
                </a:r>
                <a:r>
                  <a:rPr lang="ru-RU" sz="1400" b="1" dirty="0" err="1">
                    <a:solidFill>
                      <a:schemeClr val="tx1"/>
                    </a:solidFill>
                    <a:latin typeface="Arial" panose="020B0604020202020204" pitchFamily="34" charset="0"/>
                    <a:cs typeface="Arial" panose="020B0604020202020204" pitchFamily="34" charset="0"/>
                  </a:rPr>
                  <a:t>дюрация</a:t>
                </a:r>
                <a:r>
                  <a:rPr lang="ru-RU" sz="1400" b="1" dirty="0">
                    <a:solidFill>
                      <a:schemeClr val="tx1"/>
                    </a:solidFill>
                    <a:latin typeface="Arial" panose="020B0604020202020204" pitchFamily="34" charset="0"/>
                    <a:cs typeface="Arial" panose="020B0604020202020204" pitchFamily="34" charset="0"/>
                  </a:rPr>
                  <a:t> </a:t>
                </a:r>
                <a:r>
                  <a:rPr lang="ru-RU" sz="1400" dirty="0">
                    <a:solidFill>
                      <a:schemeClr val="tx1"/>
                    </a:solidFill>
                    <a:latin typeface="Arial" panose="020B0604020202020204" pitchFamily="34" charset="0"/>
                    <a:cs typeface="Arial" panose="020B0604020202020204" pitchFamily="34" charset="0"/>
                  </a:rPr>
                  <a:t>(МД). Показатель МД показывает на сколько изменится цена облигации при изменении ее доходности на 100 </a:t>
                </a:r>
                <a:r>
                  <a:rPr lang="ru-RU" sz="1400" dirty="0" err="1">
                    <a:solidFill>
                      <a:schemeClr val="tx1"/>
                    </a:solidFill>
                    <a:latin typeface="Arial" panose="020B0604020202020204" pitchFamily="34" charset="0"/>
                    <a:cs typeface="Arial" panose="020B0604020202020204" pitchFamily="34" charset="0"/>
                  </a:rPr>
                  <a:t>б.п</a:t>
                </a:r>
                <a:r>
                  <a:rPr lang="ru-RU" sz="1400" dirty="0">
                    <a:solidFill>
                      <a:schemeClr val="tx1"/>
                    </a:solidFill>
                    <a:latin typeface="Arial" panose="020B0604020202020204" pitchFamily="34" charset="0"/>
                    <a:cs typeface="Arial" panose="020B0604020202020204" pitchFamily="34" charset="0"/>
                  </a:rPr>
                  <a:t>. (1%). Рассчитывается на основе </a:t>
                </a:r>
                <a:r>
                  <a:rPr lang="ru-RU" sz="1400" dirty="0" err="1">
                    <a:solidFill>
                      <a:schemeClr val="tx1"/>
                    </a:solidFill>
                    <a:latin typeface="Arial" panose="020B0604020202020204" pitchFamily="34" charset="0"/>
                    <a:cs typeface="Arial" panose="020B0604020202020204" pitchFamily="34" charset="0"/>
                  </a:rPr>
                  <a:t>дюрации</a:t>
                </a:r>
                <a:r>
                  <a:rPr lang="ru-RU" sz="1400" dirty="0">
                    <a:solidFill>
                      <a:schemeClr val="tx1"/>
                    </a:solidFill>
                    <a:latin typeface="Arial" panose="020B0604020202020204" pitchFamily="34" charset="0"/>
                    <a:cs typeface="Arial" panose="020B0604020202020204" pitchFamily="34" charset="0"/>
                  </a:rPr>
                  <a:t> </a:t>
                </a:r>
                <a:r>
                  <a:rPr lang="ru-RU" sz="1400" dirty="0" err="1">
                    <a:solidFill>
                      <a:schemeClr val="tx1"/>
                    </a:solidFill>
                    <a:latin typeface="Arial" panose="020B0604020202020204" pitchFamily="34" charset="0"/>
                    <a:cs typeface="Arial" panose="020B0604020202020204" pitchFamily="34" charset="0"/>
                  </a:rPr>
                  <a:t>Маколея</a:t>
                </a:r>
                <a:r>
                  <a:rPr lang="ru-RU" sz="1400" dirty="0">
                    <a:solidFill>
                      <a:schemeClr val="tx1"/>
                    </a:solidFill>
                    <a:latin typeface="Arial" panose="020B0604020202020204" pitchFamily="34" charset="0"/>
                    <a:cs typeface="Arial" panose="020B0604020202020204" pitchFamily="34" charset="0"/>
                  </a:rPr>
                  <a:t> по простой формуле:</a:t>
                </a:r>
              </a:p>
              <a:p>
                <a:pPr>
                  <a:lnSpc>
                    <a:spcPct val="100000"/>
                  </a:lnSpc>
                </a:pPr>
                <a14:m>
                  <m:oMathPara xmlns:m="http://schemas.openxmlformats.org/officeDocument/2006/math">
                    <m:oMathParaPr>
                      <m:jc m:val="centerGroup"/>
                    </m:oMathParaPr>
                    <m:oMath xmlns:m="http://schemas.openxmlformats.org/officeDocument/2006/math">
                      <m:r>
                        <a:rPr lang="ru-RU" sz="1400" i="1">
                          <a:solidFill>
                            <a:schemeClr val="tx1"/>
                          </a:solidFill>
                          <a:latin typeface="Cambria Math" panose="02040503050406030204" pitchFamily="18" charset="0"/>
                        </a:rPr>
                        <m:t>МД= </m:t>
                      </m:r>
                      <m:f>
                        <m:fPr>
                          <m:ctrlPr>
                            <a:rPr lang="ru-RU" sz="1400" i="1">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num>
                        <m:den>
                          <m:r>
                            <a:rPr lang="ru-RU" sz="1400">
                              <a:solidFill>
                                <a:schemeClr val="tx1"/>
                              </a:solidFill>
                              <a:latin typeface="Cambria Math" panose="02040503050406030204" pitchFamily="18" charset="0"/>
                            </a:rPr>
                            <m:t>1+</m:t>
                          </m:r>
                          <m:f>
                            <m:fPr>
                              <m:ctrlPr>
                                <a:rPr lang="ru-RU" sz="1400" i="1">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YTM</m:t>
                              </m:r>
                            </m:num>
                            <m:den>
                              <m:r>
                                <m:rPr>
                                  <m:sty m:val="p"/>
                                </m:rPr>
                                <a:rPr lang="en-US" sz="1400">
                                  <a:solidFill>
                                    <a:schemeClr val="tx1"/>
                                  </a:solidFill>
                                  <a:latin typeface="Cambria Math" panose="02040503050406030204" pitchFamily="18" charset="0"/>
                                </a:rPr>
                                <m:t>y</m:t>
                              </m:r>
                            </m:den>
                          </m:f>
                        </m:den>
                      </m:f>
                    </m:oMath>
                  </m:oMathPara>
                </a14:m>
                <a:endParaRPr lang="ru-RU" sz="1400" dirty="0">
                  <a:solidFill>
                    <a:schemeClr val="tx1"/>
                  </a:solidFill>
                  <a:latin typeface="Arial" panose="020B0604020202020204" pitchFamily="34" charset="0"/>
                  <a:cs typeface="Arial" panose="020B0604020202020204" pitchFamily="34" charset="0"/>
                </a:endParaRPr>
              </a:p>
              <a:p>
                <a:pPr>
                  <a:lnSpc>
                    <a:spcPct val="100000"/>
                  </a:lnSpc>
                </a:pPr>
                <a:r>
                  <a:rPr lang="en-US" sz="1400" dirty="0">
                    <a:solidFill>
                      <a:schemeClr val="tx1"/>
                    </a:solidFill>
                    <a:latin typeface="Arial" panose="020B0604020202020204" pitchFamily="34" charset="0"/>
                    <a:cs typeface="Arial" panose="020B0604020202020204" pitchFamily="34" charset="0"/>
                  </a:rPr>
                  <a:t>D</a:t>
                </a:r>
                <a:r>
                  <a:rPr lang="ru-RU" sz="1400" dirty="0">
                    <a:solidFill>
                      <a:schemeClr val="tx1"/>
                    </a:solidFill>
                    <a:latin typeface="Arial" panose="020B0604020202020204" pitchFamily="34" charset="0"/>
                    <a:cs typeface="Arial" panose="020B0604020202020204" pitchFamily="34" charset="0"/>
                  </a:rPr>
                  <a:t> – </a:t>
                </a:r>
                <a:r>
                  <a:rPr lang="ru-RU" sz="1400" dirty="0" err="1">
                    <a:solidFill>
                      <a:schemeClr val="tx1"/>
                    </a:solidFill>
                    <a:latin typeface="Arial" panose="020B0604020202020204" pitchFamily="34" charset="0"/>
                    <a:cs typeface="Arial" panose="020B0604020202020204" pitchFamily="34" charset="0"/>
                  </a:rPr>
                  <a:t>Дюрация</a:t>
                </a:r>
                <a:r>
                  <a:rPr lang="ru-RU" sz="1400" dirty="0">
                    <a:solidFill>
                      <a:schemeClr val="tx1"/>
                    </a:solidFill>
                    <a:latin typeface="Arial" panose="020B0604020202020204" pitchFamily="34" charset="0"/>
                    <a:cs typeface="Arial" panose="020B0604020202020204" pitchFamily="34" charset="0"/>
                  </a:rPr>
                  <a:t> </a:t>
                </a:r>
                <a:r>
                  <a:rPr lang="ru-RU" sz="1400" dirty="0" err="1">
                    <a:solidFill>
                      <a:schemeClr val="tx1"/>
                    </a:solidFill>
                    <a:latin typeface="Arial" panose="020B0604020202020204" pitchFamily="34" charset="0"/>
                    <a:cs typeface="Arial" panose="020B0604020202020204" pitchFamily="34" charset="0"/>
                  </a:rPr>
                  <a:t>Маколея</a:t>
                </a:r>
                <a:r>
                  <a:rPr lang="ru-RU" sz="1400" dirty="0">
                    <a:solidFill>
                      <a:schemeClr val="tx1"/>
                    </a:solidFill>
                    <a:latin typeface="Arial" panose="020B0604020202020204" pitchFamily="34" charset="0"/>
                    <a:cs typeface="Arial" panose="020B0604020202020204" pitchFamily="34" charset="0"/>
                  </a:rPr>
                  <a:t>	</a:t>
                </a:r>
              </a:p>
              <a:p>
                <a:pPr>
                  <a:lnSpc>
                    <a:spcPct val="100000"/>
                  </a:lnSpc>
                </a:pPr>
                <a:r>
                  <a:rPr lang="en-US" sz="1400" dirty="0">
                    <a:solidFill>
                      <a:schemeClr val="tx1"/>
                    </a:solidFill>
                    <a:latin typeface="Arial" panose="020B0604020202020204" pitchFamily="34" charset="0"/>
                    <a:cs typeface="Arial" panose="020B0604020202020204" pitchFamily="34" charset="0"/>
                  </a:rPr>
                  <a:t>YTM</a:t>
                </a:r>
                <a:r>
                  <a:rPr lang="ru-RU" sz="1400" dirty="0">
                    <a:solidFill>
                      <a:schemeClr val="tx1"/>
                    </a:solidFill>
                    <a:latin typeface="Arial" panose="020B0604020202020204" pitchFamily="34" charset="0"/>
                    <a:cs typeface="Arial" panose="020B0604020202020204" pitchFamily="34" charset="0"/>
                  </a:rPr>
                  <a:t> – доходность к погашению</a:t>
                </a:r>
              </a:p>
              <a:p>
                <a:pPr>
                  <a:lnSpc>
                    <a:spcPct val="100000"/>
                  </a:lnSpc>
                </a:pPr>
                <a:r>
                  <a:rPr lang="en-US" sz="1400" dirty="0">
                    <a:solidFill>
                      <a:schemeClr val="tx1"/>
                    </a:solidFill>
                    <a:latin typeface="Arial" panose="020B0604020202020204" pitchFamily="34" charset="0"/>
                    <a:cs typeface="Arial" panose="020B0604020202020204" pitchFamily="34" charset="0"/>
                  </a:rPr>
                  <a:t>y</a:t>
                </a:r>
                <a:r>
                  <a:rPr lang="ru-RU" sz="1400" dirty="0">
                    <a:solidFill>
                      <a:schemeClr val="tx1"/>
                    </a:solidFill>
                    <a:latin typeface="Arial" panose="020B0604020202020204" pitchFamily="34" charset="0"/>
                    <a:cs typeface="Arial" panose="020B0604020202020204" pitchFamily="34" charset="0"/>
                  </a:rPr>
                  <a:t> – кол-во выплат в году</a:t>
                </a:r>
              </a:p>
              <a:p>
                <a:pPr>
                  <a:lnSpc>
                    <a:spcPct val="100000"/>
                  </a:lnSpc>
                </a:pPr>
                <a:r>
                  <a:rPr lang="ru-RU" sz="1400" b="1" dirty="0">
                    <a:solidFill>
                      <a:schemeClr val="tx1"/>
                    </a:solidFill>
                    <a:latin typeface="Arial" panose="020B0604020202020204" pitchFamily="34" charset="0"/>
                    <a:cs typeface="Arial" panose="020B0604020202020204" pitchFamily="34" charset="0"/>
                  </a:rPr>
                  <a:t>Пример:</a:t>
                </a:r>
                <a:r>
                  <a:rPr lang="ru-RU" sz="1400" dirty="0">
                    <a:solidFill>
                      <a:schemeClr val="tx1"/>
                    </a:solidFill>
                    <a:latin typeface="Arial" panose="020B0604020202020204" pitchFamily="34" charset="0"/>
                    <a:cs typeface="Arial" panose="020B0604020202020204" pitchFamily="34" charset="0"/>
                  </a:rPr>
                  <a:t> Предположим, что мы купили еврооблигацию </a:t>
                </a:r>
                <a:r>
                  <a:rPr lang="ru-RU" sz="1400" dirty="0" err="1">
                    <a:solidFill>
                      <a:schemeClr val="tx1"/>
                    </a:solidFill>
                    <a:latin typeface="Arial" panose="020B0604020202020204" pitchFamily="34" charset="0"/>
                    <a:cs typeface="Arial" panose="020B0604020202020204" pitchFamily="34" charset="0"/>
                  </a:rPr>
                  <a:t>Европром</a:t>
                </a:r>
                <a:r>
                  <a:rPr lang="ru-RU" sz="1400" dirty="0">
                    <a:solidFill>
                      <a:schemeClr val="tx1"/>
                    </a:solidFill>
                    <a:latin typeface="Arial" panose="020B0604020202020204" pitchFamily="34" charset="0"/>
                    <a:cs typeface="Arial" panose="020B0604020202020204" pitchFamily="34" charset="0"/>
                  </a:rPr>
                  <a:t> с доходностью 4,867% и </a:t>
                </a:r>
                <a:r>
                  <a:rPr lang="ru-RU" sz="1400" dirty="0" err="1">
                    <a:solidFill>
                      <a:schemeClr val="tx1"/>
                    </a:solidFill>
                    <a:latin typeface="Arial" panose="020B0604020202020204" pitchFamily="34" charset="0"/>
                    <a:cs typeface="Arial" panose="020B0604020202020204" pitchFamily="34" charset="0"/>
                  </a:rPr>
                  <a:t>дюрацией</a:t>
                </a:r>
                <a:r>
                  <a:rPr lang="ru-RU" sz="1400" dirty="0">
                    <a:solidFill>
                      <a:schemeClr val="tx1"/>
                    </a:solidFill>
                    <a:latin typeface="Arial" panose="020B0604020202020204" pitchFamily="34" charset="0"/>
                    <a:cs typeface="Arial" panose="020B0604020202020204" pitchFamily="34" charset="0"/>
                  </a:rPr>
                  <a:t> 1,825, выплата купона происходит 2 раза в год. Тогда модифицированная </a:t>
                </a:r>
                <a:r>
                  <a:rPr lang="ru-RU" sz="1400" dirty="0" err="1">
                    <a:solidFill>
                      <a:schemeClr val="tx1"/>
                    </a:solidFill>
                    <a:latin typeface="Arial" panose="020B0604020202020204" pitchFamily="34" charset="0"/>
                    <a:cs typeface="Arial" panose="020B0604020202020204" pitchFamily="34" charset="0"/>
                  </a:rPr>
                  <a:t>дюрация</a:t>
                </a:r>
                <a:r>
                  <a:rPr lang="ru-RU" sz="1400" dirty="0">
                    <a:solidFill>
                      <a:schemeClr val="tx1"/>
                    </a:solidFill>
                    <a:latin typeface="Arial" panose="020B0604020202020204" pitchFamily="34" charset="0"/>
                    <a:cs typeface="Arial" panose="020B0604020202020204" pitchFamily="34" charset="0"/>
                  </a:rPr>
                  <a:t> будет равна: </a:t>
                </a:r>
                <a:r>
                  <a:rPr lang="ru-RU" sz="1400" b="1" dirty="0">
                    <a:solidFill>
                      <a:schemeClr val="tx1"/>
                    </a:solidFill>
                    <a:latin typeface="Arial" panose="020B0604020202020204" pitchFamily="34" charset="0"/>
                    <a:cs typeface="Arial" panose="020B0604020202020204" pitchFamily="34" charset="0"/>
                  </a:rPr>
                  <a:t>1,781</a:t>
                </a:r>
                <a:r>
                  <a:rPr lang="ru-RU" sz="1400" dirty="0">
                    <a:solidFill>
                      <a:schemeClr val="tx1"/>
                    </a:solidFill>
                    <a:latin typeface="Arial" panose="020B0604020202020204" pitchFamily="34" charset="0"/>
                    <a:cs typeface="Arial" panose="020B0604020202020204" pitchFamily="34" charset="0"/>
                  </a:rPr>
                  <a:t> = 1,825/(1+0,04867/2)</a:t>
                </a:r>
                <a:br>
                  <a:rPr lang="ru-RU" sz="1400" dirty="0">
                    <a:solidFill>
                      <a:schemeClr val="tx1"/>
                    </a:solidFill>
                    <a:latin typeface="Arial" panose="020B0604020202020204" pitchFamily="34" charset="0"/>
                    <a:cs typeface="Arial" panose="020B0604020202020204" pitchFamily="34" charset="0"/>
                  </a:rPr>
                </a:br>
                <a:r>
                  <a:rPr lang="ru-RU" sz="1400" dirty="0">
                    <a:solidFill>
                      <a:schemeClr val="tx1"/>
                    </a:solidFill>
                    <a:latin typeface="Arial" panose="020B0604020202020204" pitchFamily="34" charset="0"/>
                    <a:cs typeface="Arial" panose="020B0604020202020204" pitchFamily="34" charset="0"/>
                  </a:rPr>
                  <a:t/>
                </a:r>
                <a:br>
                  <a:rPr lang="ru-RU" sz="1400" dirty="0">
                    <a:solidFill>
                      <a:schemeClr val="tx1"/>
                    </a:solidFill>
                    <a:latin typeface="Arial" panose="020B0604020202020204" pitchFamily="34" charset="0"/>
                    <a:cs typeface="Arial" panose="020B0604020202020204" pitchFamily="34" charset="0"/>
                  </a:rPr>
                </a:br>
                <a:r>
                  <a:rPr lang="ru-RU" sz="1400" dirty="0">
                    <a:solidFill>
                      <a:schemeClr val="tx1"/>
                    </a:solidFill>
                    <a:latin typeface="Arial" panose="020B0604020202020204" pitchFamily="34" charset="0"/>
                    <a:cs typeface="Arial" panose="020B0604020202020204" pitchFamily="34" charset="0"/>
                  </a:rPr>
                  <a:t/>
                </a:r>
                <a:br>
                  <a:rPr lang="ru-RU" sz="1400" dirty="0">
                    <a:solidFill>
                      <a:schemeClr val="tx1"/>
                    </a:solidFill>
                    <a:latin typeface="Arial" panose="020B0604020202020204" pitchFamily="34" charset="0"/>
                    <a:cs typeface="Arial" panose="020B0604020202020204" pitchFamily="34" charset="0"/>
                  </a:rPr>
                </a:br>
                <a:endParaRPr lang="ru-RU" sz="1400" dirty="0">
                  <a:solidFill>
                    <a:schemeClr val="tx1"/>
                  </a:solidFill>
                  <a:latin typeface="Arial" panose="020B0604020202020204" pitchFamily="34" charset="0"/>
                  <a:cs typeface="Arial" panose="020B0604020202020204" pitchFamily="34" charset="0"/>
                </a:endParaRPr>
              </a:p>
            </p:txBody>
          </p:sp>
        </mc:Choice>
        <mc:Fallback xmlns="">
          <p:sp>
            <p:nvSpPr>
              <p:cNvPr id="5" name="Текст 1"/>
              <p:cNvSpPr>
                <a:spLocks noGrp="1" noRot="1" noChangeAspect="1" noMove="1" noResize="1" noEditPoints="1" noAdjustHandles="1" noChangeArrowheads="1" noChangeShapeType="1" noTextEdit="1"/>
              </p:cNvSpPr>
              <p:nvPr>
                <p:ph type="body" sz="half" idx="2"/>
              </p:nvPr>
            </p:nvSpPr>
            <p:spPr>
              <a:xfrm>
                <a:off x="695400" y="1484784"/>
                <a:ext cx="11089232" cy="4425348"/>
              </a:xfrm>
              <a:blipFill>
                <a:blip r:embed="rId6"/>
                <a:stretch>
                  <a:fillRect l="-165"/>
                </a:stretch>
              </a:blipFill>
            </p:spPr>
            <p:txBody>
              <a:bodyPr/>
              <a:lstStyle/>
              <a:p>
                <a:r>
                  <a:rPr lang="ru-RU">
                    <a:noFill/>
                  </a:rPr>
                  <a:t> </a:t>
                </a:r>
              </a:p>
            </p:txBody>
          </p:sp>
        </mc:Fallback>
      </mc:AlternateContent>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598773"/>
            <a:ext cx="9239799" cy="709135"/>
          </a:xfrm>
        </p:spPr>
        <p:txBody>
          <a:bodyPr vert="horz">
            <a:normAutofit/>
          </a:bodyPr>
          <a:lstStyle/>
          <a:p>
            <a:pPr algn="ctr"/>
            <a:r>
              <a:rPr lang="ru-RU" sz="3600" dirty="0" err="1">
                <a:latin typeface="Arial" panose="020B0604020202020204" pitchFamily="34" charset="0"/>
                <a:cs typeface="Arial" panose="020B0604020202020204" pitchFamily="34" charset="0"/>
              </a:rPr>
              <a:t>Дюрация</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49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C499C2C7-6F47-4F3C-9E81-EF9F54FBC178}"/>
              </a:ext>
            </a:extLst>
          </p:cNvPr>
          <p:cNvGraphicFramePr>
            <a:graphicFrameLocks noChangeAspect="1"/>
          </p:cNvGraphicFramePr>
          <p:nvPr>
            <p:custDataLst>
              <p:tags r:id="rId2"/>
            </p:custDataLst>
            <p:extLst>
              <p:ext uri="{D42A27DB-BD31-4B8C-83A1-F6EECF244321}">
                <p14:modId xmlns:p14="http://schemas.microsoft.com/office/powerpoint/2010/main" val="2576426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17"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40466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Риски инвестиций в облигации</a:t>
            </a:r>
          </a:p>
        </p:txBody>
      </p:sp>
      <p:pic>
        <p:nvPicPr>
          <p:cNvPr id="5" name="Рисунок 4"/>
          <p:cNvPicPr>
            <a:picLocks noChangeAspect="1"/>
          </p:cNvPicPr>
          <p:nvPr/>
        </p:nvPicPr>
        <p:blipFill>
          <a:blip r:embed="rId6"/>
          <a:stretch>
            <a:fillRect/>
          </a:stretch>
        </p:blipFill>
        <p:spPr>
          <a:xfrm>
            <a:off x="624866" y="980728"/>
            <a:ext cx="10942265" cy="5164303"/>
          </a:xfrm>
          <a:prstGeom prst="rect">
            <a:avLst/>
          </a:prstGeom>
        </p:spPr>
      </p:pic>
    </p:spTree>
    <p:extLst>
      <p:ext uri="{BB962C8B-B14F-4D97-AF65-F5344CB8AC3E}">
        <p14:creationId xmlns:p14="http://schemas.microsoft.com/office/powerpoint/2010/main" val="2603701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Объект 6" hidden="1">
            <a:extLst>
              <a:ext uri="{FF2B5EF4-FFF2-40B4-BE49-F238E27FC236}">
                <a16:creationId xmlns:a16="http://schemas.microsoft.com/office/drawing/2014/main" id="{422E03D3-66C3-40EA-A507-BB44CE3B3BA7}"/>
              </a:ext>
            </a:extLst>
          </p:cNvPr>
          <p:cNvGraphicFramePr>
            <a:graphicFrameLocks noChangeAspect="1"/>
          </p:cNvGraphicFramePr>
          <p:nvPr>
            <p:custDataLst>
              <p:tags r:id="rId2"/>
            </p:custDataLst>
            <p:extLst>
              <p:ext uri="{D42A27DB-BD31-4B8C-83A1-F6EECF244321}">
                <p14:modId xmlns:p14="http://schemas.microsoft.com/office/powerpoint/2010/main" val="1675638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41"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p:txBody>
          <a:bodyPr/>
          <a:lstStyle/>
          <a:p>
            <a:endParaRPr lang="ru-RU">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 name="Заголовок 1"/>
          <p:cNvSpPr>
            <a:spLocks noGrp="1"/>
          </p:cNvSpPr>
          <p:nvPr>
            <p:ph type="title"/>
          </p:nvPr>
        </p:nvSpPr>
        <p:spPr>
          <a:xfrm>
            <a:off x="443369" y="1036020"/>
            <a:ext cx="11305257" cy="709135"/>
          </a:xfrm>
        </p:spPr>
        <p:txBody>
          <a:bodyPr vert="horz">
            <a:noAutofit/>
          </a:bodyPr>
          <a:lstStyle/>
          <a:p>
            <a:pPr algn="ctr"/>
            <a:r>
              <a:rPr lang="ru-RU" sz="2800" dirty="0">
                <a:latin typeface="Arial" panose="020B0604020202020204" pitchFamily="34" charset="0"/>
                <a:cs typeface="Arial" panose="020B0604020202020204" pitchFamily="34" charset="0"/>
              </a:rPr>
              <a:t>Рейтинги эмитентов и их облигаций – </a:t>
            </a:r>
            <a:r>
              <a:rPr lang="ru-RU" sz="2800" b="1" dirty="0">
                <a:latin typeface="Arial" panose="020B0604020202020204" pitchFamily="34" charset="0"/>
                <a:cs typeface="Arial" panose="020B0604020202020204" pitchFamily="34" charset="0"/>
              </a:rPr>
              <a:t>инвестиционный</a:t>
            </a:r>
            <a:r>
              <a:rPr lang="ru-RU" sz="2800" dirty="0">
                <a:latin typeface="Arial" panose="020B0604020202020204" pitchFamily="34" charset="0"/>
                <a:cs typeface="Arial" panose="020B0604020202020204" pitchFamily="34" charset="0"/>
              </a:rPr>
              <a:t> уровень</a:t>
            </a:r>
          </a:p>
        </p:txBody>
      </p:sp>
      <p:pic>
        <p:nvPicPr>
          <p:cNvPr id="6" name="Рисунок 5"/>
          <p:cNvPicPr>
            <a:picLocks noChangeAspect="1"/>
          </p:cNvPicPr>
          <p:nvPr/>
        </p:nvPicPr>
        <p:blipFill>
          <a:blip r:embed="rId6"/>
          <a:stretch>
            <a:fillRect/>
          </a:stretch>
        </p:blipFill>
        <p:spPr>
          <a:xfrm>
            <a:off x="585821" y="2129002"/>
            <a:ext cx="11020355" cy="3960440"/>
          </a:xfrm>
          <a:prstGeom prst="rect">
            <a:avLst/>
          </a:prstGeom>
        </p:spPr>
      </p:pic>
    </p:spTree>
    <p:extLst>
      <p:ext uri="{BB962C8B-B14F-4D97-AF65-F5344CB8AC3E}">
        <p14:creationId xmlns:p14="http://schemas.microsoft.com/office/powerpoint/2010/main" val="20557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176FF3ED-56BA-43D2-93A0-67D8E9B47601}"/>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5</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74175798-2033-4F3B-A61F-D43C892CD221}"/>
              </a:ext>
            </a:extLst>
          </p:cNvPr>
          <p:cNvSpPr txBox="1"/>
          <p:nvPr/>
        </p:nvSpPr>
        <p:spPr>
          <a:xfrm>
            <a:off x="2629377" y="2888940"/>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Акции</a:t>
            </a:r>
            <a:endParaRPr kumimoji="0"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4104393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Объект 6" hidden="1">
            <a:extLst>
              <a:ext uri="{FF2B5EF4-FFF2-40B4-BE49-F238E27FC236}">
                <a16:creationId xmlns:a16="http://schemas.microsoft.com/office/drawing/2014/main" id="{DEE2179B-AB39-4D24-A946-46DC2FAFABFF}"/>
              </a:ext>
            </a:extLst>
          </p:cNvPr>
          <p:cNvGraphicFramePr>
            <a:graphicFrameLocks noChangeAspect="1"/>
          </p:cNvGraphicFramePr>
          <p:nvPr>
            <p:custDataLst>
              <p:tags r:id="rId2"/>
            </p:custDataLst>
            <p:extLst>
              <p:ext uri="{D42A27DB-BD31-4B8C-83A1-F6EECF244321}">
                <p14:modId xmlns:p14="http://schemas.microsoft.com/office/powerpoint/2010/main" val="2789701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65"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p:txBody>
          <a:bodyPr/>
          <a:lstStyle/>
          <a:p>
            <a:endParaRPr lang="ru-RU">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996537" y="500269"/>
            <a:ext cx="10189729" cy="709135"/>
          </a:xfrm>
        </p:spPr>
        <p:txBody>
          <a:bodyPr vert="horz">
            <a:noAutofit/>
          </a:bodyPr>
          <a:lstStyle/>
          <a:p>
            <a:pPr algn="ctr"/>
            <a:r>
              <a:rPr lang="ru-RU" sz="2400" dirty="0">
                <a:latin typeface="Arial" panose="020B0604020202020204" pitchFamily="34" charset="0"/>
                <a:cs typeface="Arial" panose="020B0604020202020204" pitchFamily="34" charset="0"/>
              </a:rPr>
              <a:t>Рейтинги эмитентов и их облигаций – </a:t>
            </a:r>
            <a:r>
              <a:rPr lang="ru-RU" sz="2400" b="1" dirty="0">
                <a:latin typeface="Arial" panose="020B0604020202020204" pitchFamily="34" charset="0"/>
                <a:cs typeface="Arial" panose="020B0604020202020204" pitchFamily="34" charset="0"/>
              </a:rPr>
              <a:t>Спекулятивный</a:t>
            </a:r>
            <a:r>
              <a:rPr lang="ru-RU" sz="2400" dirty="0">
                <a:latin typeface="Arial" panose="020B0604020202020204" pitchFamily="34" charset="0"/>
                <a:cs typeface="Arial" panose="020B0604020202020204" pitchFamily="34" charset="0"/>
              </a:rPr>
              <a:t> уровень</a:t>
            </a:r>
          </a:p>
        </p:txBody>
      </p:sp>
      <p:pic>
        <p:nvPicPr>
          <p:cNvPr id="5" name="Рисунок 4"/>
          <p:cNvPicPr>
            <a:picLocks noChangeAspect="1"/>
          </p:cNvPicPr>
          <p:nvPr/>
        </p:nvPicPr>
        <p:blipFill>
          <a:blip r:embed="rId6"/>
          <a:stretch>
            <a:fillRect/>
          </a:stretch>
        </p:blipFill>
        <p:spPr>
          <a:xfrm>
            <a:off x="775413" y="1204436"/>
            <a:ext cx="10631979" cy="5191396"/>
          </a:xfrm>
          <a:prstGeom prst="rect">
            <a:avLst/>
          </a:prstGeom>
        </p:spPr>
      </p:pic>
    </p:spTree>
    <p:extLst>
      <p:ext uri="{BB962C8B-B14F-4D97-AF65-F5344CB8AC3E}">
        <p14:creationId xmlns:p14="http://schemas.microsoft.com/office/powerpoint/2010/main" val="3971392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51</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0F517AD1-DC0E-49EE-A320-B6F9E1828378}"/>
              </a:ext>
            </a:extLst>
          </p:cNvPr>
          <p:cNvSpPr txBox="1"/>
          <p:nvPr/>
        </p:nvSpPr>
        <p:spPr>
          <a:xfrm>
            <a:off x="2629377" y="2888940"/>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Валюта</a:t>
            </a:r>
            <a:endParaRPr kumimoji="0"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1678574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Объект 6" hidden="1">
            <a:extLst>
              <a:ext uri="{FF2B5EF4-FFF2-40B4-BE49-F238E27FC236}">
                <a16:creationId xmlns:a16="http://schemas.microsoft.com/office/drawing/2014/main" id="{12D544CB-3AB2-4E75-8BA0-AC196E42B5F4}"/>
              </a:ext>
            </a:extLst>
          </p:cNvPr>
          <p:cNvGraphicFramePr>
            <a:graphicFrameLocks noChangeAspect="1"/>
          </p:cNvGraphicFramePr>
          <p:nvPr>
            <p:custDataLst>
              <p:tags r:id="rId2"/>
            </p:custDataLst>
            <p:extLst>
              <p:ext uri="{D42A27DB-BD31-4B8C-83A1-F6EECF244321}">
                <p14:modId xmlns:p14="http://schemas.microsoft.com/office/powerpoint/2010/main" val="1641004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90"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Рисунок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6280" y="3953019"/>
            <a:ext cx="2496278" cy="1872208"/>
          </a:xfrm>
          <a:prstGeom prst="rect">
            <a:avLst/>
          </a:prstGeom>
        </p:spPr>
      </p:pic>
      <p:sp>
        <p:nvSpPr>
          <p:cNvPr id="2" name="Текст 1">
            <a:extLst>
              <a:ext uri="{FF2B5EF4-FFF2-40B4-BE49-F238E27FC236}">
                <a16:creationId xmlns:a16="http://schemas.microsoft.com/office/drawing/2014/main" id="{296CFB21-E5F5-478F-8B46-2DE6AF5305F1}"/>
              </a:ext>
            </a:extLst>
          </p:cNvPr>
          <p:cNvSpPr>
            <a:spLocks noGrp="1"/>
          </p:cNvSpPr>
          <p:nvPr>
            <p:ph type="body" sz="half" idx="2"/>
          </p:nvPr>
        </p:nvSpPr>
        <p:spPr>
          <a:xfrm>
            <a:off x="1343472" y="2276872"/>
            <a:ext cx="7704856" cy="2952328"/>
          </a:xfrm>
        </p:spPr>
        <p:txBody>
          <a:bodyPr>
            <a:normAutofit lnSpcReduction="10000"/>
          </a:bodyPr>
          <a:lstStyle/>
          <a:p>
            <a:pPr marL="342900" indent="-342900">
              <a:lnSpc>
                <a:spcPct val="120000"/>
              </a:lnSpc>
              <a:spcBef>
                <a:spcPts val="600"/>
              </a:spcBef>
              <a:spcAft>
                <a:spcPts val="600"/>
              </a:spcAft>
              <a:buFont typeface="+mj-lt"/>
              <a:buAutoNum type="arabicPeriod"/>
            </a:pPr>
            <a:r>
              <a:rPr lang="en-US" sz="1800" dirty="0">
                <a:latin typeface="Arial" panose="020B0604020202020204" pitchFamily="34" charset="0"/>
                <a:cs typeface="Arial" panose="020B0604020202020204" pitchFamily="34" charset="0"/>
              </a:rPr>
              <a:t>77</a:t>
            </a:r>
            <a:r>
              <a:rPr lang="ru-RU" sz="1800" dirty="0">
                <a:latin typeface="Arial" panose="020B0604020202020204" pitchFamily="34" charset="0"/>
                <a:cs typeface="Arial" panose="020B0604020202020204" pitchFamily="34" charset="0"/>
              </a:rPr>
              <a:t> трлн рублей – объем торгов СПОТ на валютном рынке Московской бирже</a:t>
            </a:r>
            <a:r>
              <a:rPr lang="en-US" sz="1800" dirty="0">
                <a:latin typeface="Arial" panose="020B0604020202020204" pitchFamily="34" charset="0"/>
                <a:cs typeface="Arial" panose="020B0604020202020204" pitchFamily="34" charset="0"/>
              </a:rPr>
              <a:t> </a:t>
            </a:r>
            <a:r>
              <a:rPr lang="ru-RU" sz="1800" dirty="0">
                <a:latin typeface="Arial" panose="020B0604020202020204" pitchFamily="34" charset="0"/>
                <a:cs typeface="Arial" panose="020B0604020202020204" pitchFamily="34" charset="0"/>
              </a:rPr>
              <a:t>за 9М2022</a:t>
            </a:r>
          </a:p>
          <a:p>
            <a:pPr marL="342900" indent="-342900">
              <a:lnSpc>
                <a:spcPct val="12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135 трлн рублей – объем торгов СВОП за 9М2022</a:t>
            </a:r>
          </a:p>
          <a:p>
            <a:pPr marL="342900" indent="-342900">
              <a:lnSpc>
                <a:spcPct val="12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16 валютных пар</a:t>
            </a:r>
          </a:p>
          <a:p>
            <a:pPr marL="342900" indent="-342900">
              <a:lnSpc>
                <a:spcPct val="12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Рынок драгоценных металлов (золото и серебро)</a:t>
            </a:r>
          </a:p>
          <a:p>
            <a:pPr marL="342900" indent="-342900">
              <a:lnSpc>
                <a:spcPct val="12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Торги в режиме единой торговой сессии с 10:00 до 23:50 по МСК для инструментов </a:t>
            </a:r>
            <a:r>
              <a:rPr lang="en-US" sz="1800" dirty="0">
                <a:latin typeface="Arial" panose="020B0604020202020204" pitchFamily="34" charset="0"/>
                <a:cs typeface="Arial" panose="020B0604020202020204" pitchFamily="34" charset="0"/>
              </a:rPr>
              <a:t>TOM</a:t>
            </a:r>
            <a:endParaRPr lang="ru-RU" sz="1800"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285A44E6-E9B7-4A36-8E15-041747B2649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476100" y="1339358"/>
            <a:ext cx="9239799" cy="709135"/>
          </a:xfrm>
        </p:spPr>
        <p:txBody>
          <a:bodyPr vert="horz">
            <a:normAutofit fontScale="90000"/>
          </a:bodyPr>
          <a:lstStyle/>
          <a:p>
            <a:r>
              <a:rPr lang="ru-RU" sz="3200" dirty="0">
                <a:latin typeface="Arial" panose="020B0604020202020204" pitchFamily="34" charset="0"/>
                <a:cs typeface="Arial" panose="020B0604020202020204" pitchFamily="34" charset="0"/>
              </a:rPr>
              <a:t>Несколько фактов о валютном рынке Московской биржи</a:t>
            </a:r>
          </a:p>
        </p:txBody>
      </p:sp>
    </p:spTree>
    <p:extLst>
      <p:ext uri="{BB962C8B-B14F-4D97-AF65-F5344CB8AC3E}">
        <p14:creationId xmlns:p14="http://schemas.microsoft.com/office/powerpoint/2010/main" val="4246746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FF3C3DBE-29DC-4E8D-92BF-B6B2BBFC1FFD}"/>
              </a:ext>
            </a:extLst>
          </p:cNvPr>
          <p:cNvGraphicFramePr>
            <a:graphicFrameLocks noChangeAspect="1"/>
          </p:cNvGraphicFramePr>
          <p:nvPr>
            <p:custDataLst>
              <p:tags r:id="rId2"/>
            </p:custDataLst>
            <p:extLst>
              <p:ext uri="{D42A27DB-BD31-4B8C-83A1-F6EECF244321}">
                <p14:modId xmlns:p14="http://schemas.microsoft.com/office/powerpoint/2010/main" val="21349140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13"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Прямоугольник 5">
            <a:extLst>
              <a:ext uri="{FF2B5EF4-FFF2-40B4-BE49-F238E27FC236}">
                <a16:creationId xmlns:a16="http://schemas.microsoft.com/office/drawing/2014/main" id="{4587D89F-27C7-4145-BD55-E14FB3711C34}"/>
              </a:ext>
            </a:extLst>
          </p:cNvPr>
          <p:cNvSpPr/>
          <p:nvPr/>
        </p:nvSpPr>
        <p:spPr>
          <a:xfrm>
            <a:off x="731888" y="445847"/>
            <a:ext cx="10764712" cy="5962326"/>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0EA2D8A7-5F06-480E-A16B-565DF68EEFDB}"/>
              </a:ext>
            </a:extLst>
          </p:cNvPr>
          <p:cNvPicPr>
            <a:picLocks noChangeAspect="1"/>
          </p:cNvPicPr>
          <p:nvPr/>
        </p:nvPicPr>
        <p:blipFill>
          <a:blip r:embed="rId6"/>
          <a:stretch>
            <a:fillRect/>
          </a:stretch>
        </p:blipFill>
        <p:spPr>
          <a:xfrm>
            <a:off x="2857277" y="3356992"/>
            <a:ext cx="6644235" cy="1041063"/>
          </a:xfrm>
          <a:prstGeom prst="rect">
            <a:avLst/>
          </a:prstGeom>
        </p:spPr>
      </p:pic>
      <p:sp>
        <p:nvSpPr>
          <p:cNvPr id="2" name="Номер слайда 1">
            <a:extLst>
              <a:ext uri="{FF2B5EF4-FFF2-40B4-BE49-F238E27FC236}">
                <a16:creationId xmlns:a16="http://schemas.microsoft.com/office/drawing/2014/main" id="{3B3C92E0-4A7D-4E96-8A8B-B96A8160C0CB}"/>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53</a:t>
            </a:fld>
            <a:endParaRPr lang="ru-RU" dirty="0">
              <a:latin typeface="Arial" panose="020B0604020202020204" pitchFamily="34" charset="0"/>
              <a:cs typeface="Arial" panose="020B0604020202020204" pitchFamily="34" charset="0"/>
            </a:endParaRPr>
          </a:p>
        </p:txBody>
      </p:sp>
      <p:sp>
        <p:nvSpPr>
          <p:cNvPr id="7" name="Заголовок 3">
            <a:extLst>
              <a:ext uri="{FF2B5EF4-FFF2-40B4-BE49-F238E27FC236}">
                <a16:creationId xmlns:a16="http://schemas.microsoft.com/office/drawing/2014/main" id="{94FB163D-94BB-444E-8496-8F020DBF9D66}"/>
              </a:ext>
            </a:extLst>
          </p:cNvPr>
          <p:cNvSpPr>
            <a:spLocks noGrp="1"/>
          </p:cNvSpPr>
          <p:nvPr>
            <p:ph type="title"/>
          </p:nvPr>
        </p:nvSpPr>
        <p:spPr>
          <a:xfrm>
            <a:off x="1559496" y="964438"/>
            <a:ext cx="9239799" cy="709135"/>
          </a:xfrm>
        </p:spPr>
        <p:txBody>
          <a:bodyPr vert="horz">
            <a:normAutofit/>
          </a:bodyPr>
          <a:lstStyle/>
          <a:p>
            <a:pPr algn="ctr"/>
            <a:r>
              <a:rPr lang="ru-RU" sz="3600" dirty="0">
                <a:solidFill>
                  <a:srgbClr val="FF0000"/>
                </a:solidFill>
                <a:latin typeface="Arial" panose="020B0604020202020204" pitchFamily="34" charset="0"/>
                <a:cs typeface="Arial" panose="020B0604020202020204" pitchFamily="34" charset="0"/>
              </a:rPr>
              <a:t>Инструменты валютного рынка</a:t>
            </a:r>
          </a:p>
        </p:txBody>
      </p:sp>
      <p:sp>
        <p:nvSpPr>
          <p:cNvPr id="8" name="Прямоугольник 7">
            <a:extLst>
              <a:ext uri="{FF2B5EF4-FFF2-40B4-BE49-F238E27FC236}">
                <a16:creationId xmlns:a16="http://schemas.microsoft.com/office/drawing/2014/main" id="{532733CE-D762-44F3-98C5-B944B90E5B63}"/>
              </a:ext>
            </a:extLst>
          </p:cNvPr>
          <p:cNvSpPr/>
          <p:nvPr/>
        </p:nvSpPr>
        <p:spPr>
          <a:xfrm>
            <a:off x="1493182" y="1753810"/>
            <a:ext cx="9372428" cy="2923877"/>
          </a:xfrm>
          <a:prstGeom prst="rect">
            <a:avLst/>
          </a:prstGeom>
        </p:spPr>
        <p:txBody>
          <a:bodyPr wrap="square">
            <a:spAutoFit/>
          </a:bodyPr>
          <a:lstStyle/>
          <a:p>
            <a:pPr>
              <a:spcBef>
                <a:spcPts val="600"/>
              </a:spcBef>
              <a:spcAft>
                <a:spcPts val="600"/>
              </a:spcAft>
            </a:pPr>
            <a:r>
              <a:rPr lang="ru-RU" b="1" dirty="0">
                <a:latin typeface="Arial" panose="020B0604020202020204" pitchFamily="34" charset="0"/>
                <a:cs typeface="Arial" panose="020B0604020202020204" pitchFamily="34" charset="0"/>
              </a:rPr>
              <a:t>На валютном рынке и рынке драгоценных металлов Московской Биржи проводятся торги: </a:t>
            </a:r>
            <a:endParaRPr lang="ru-RU" dirty="0">
              <a:latin typeface="Arial" panose="020B0604020202020204" pitchFamily="34" charset="0"/>
              <a:cs typeface="Arial" panose="020B0604020202020204" pitchFamily="34" charset="0"/>
            </a:endParaRPr>
          </a:p>
          <a:p>
            <a:pPr marL="285750" indent="-285750">
              <a:spcBef>
                <a:spcPts val="600"/>
              </a:spcBef>
              <a:spcAft>
                <a:spcPts val="600"/>
              </a:spcAft>
              <a:buFont typeface="Arial" panose="020B0604020202020204" pitchFamily="34" charset="0"/>
              <a:buChar char="•"/>
            </a:pPr>
            <a:r>
              <a:rPr lang="ru-RU" dirty="0">
                <a:latin typeface="Arial" panose="020B0604020202020204" pitchFamily="34" charset="0"/>
                <a:cs typeface="Arial" panose="020B0604020202020204" pitchFamily="34" charset="0"/>
              </a:rPr>
              <a:t>Долларом США, евро, гонконгским долларом, китайским юанем, белорусским рублём, казахстанским тенге, турецкой лирой, южноафриканским рэндом, армянским драмом и узбекским сумом</a:t>
            </a:r>
            <a:r>
              <a:rPr lang="en-US" dirty="0">
                <a:latin typeface="Arial" panose="020B0604020202020204" pitchFamily="34" charset="0"/>
                <a:cs typeface="Arial" panose="020B0604020202020204" pitchFamily="34" charset="0"/>
              </a:rPr>
              <a:t>,</a:t>
            </a:r>
            <a:r>
              <a:rPr lang="ru-RU" dirty="0">
                <a:latin typeface="Arial" panose="020B0604020202020204" pitchFamily="34" charset="0"/>
                <a:cs typeface="Arial" panose="020B0604020202020204" pitchFamily="34" charset="0"/>
              </a:rPr>
              <a:t> золотом и серебром – за российские рубли</a:t>
            </a:r>
          </a:p>
          <a:p>
            <a:pPr marL="285750" indent="-285750">
              <a:spcBef>
                <a:spcPts val="600"/>
              </a:spcBef>
              <a:spcAft>
                <a:spcPts val="600"/>
              </a:spcAft>
              <a:buFont typeface="Arial" panose="020B0604020202020204" pitchFamily="34" charset="0"/>
              <a:buChar char="•"/>
            </a:pPr>
            <a:endParaRPr lang="ru-RU" dirty="0">
              <a:latin typeface="Arial" panose="020B0604020202020204" pitchFamily="34" charset="0"/>
              <a:cs typeface="Arial" panose="020B0604020202020204" pitchFamily="34" charset="0"/>
            </a:endParaRPr>
          </a:p>
          <a:p>
            <a:pPr marL="285750" indent="-285750">
              <a:spcBef>
                <a:spcPts val="600"/>
              </a:spcBef>
              <a:spcAft>
                <a:spcPts val="600"/>
              </a:spcAft>
              <a:buFont typeface="Arial" panose="020B0604020202020204" pitchFamily="34" charset="0"/>
              <a:buChar char="•"/>
            </a:pPr>
            <a:endParaRPr lang="ru-RU" dirty="0">
              <a:latin typeface="Arial" panose="020B0604020202020204" pitchFamily="34" charset="0"/>
              <a:cs typeface="Arial" panose="020B0604020202020204" pitchFamily="34" charset="0"/>
            </a:endParaRPr>
          </a:p>
          <a:p>
            <a:pPr marL="285750" indent="-285750">
              <a:spcBef>
                <a:spcPts val="600"/>
              </a:spcBef>
              <a:spcAft>
                <a:spcPts val="600"/>
              </a:spcAft>
              <a:buFont typeface="Arial" panose="020B0604020202020204" pitchFamily="34" charset="0"/>
              <a:buChar char="•"/>
            </a:pPr>
            <a:r>
              <a:rPr lang="ru-RU" dirty="0">
                <a:latin typeface="Arial" panose="020B0604020202020204" pitchFamily="34" charset="0"/>
                <a:cs typeface="Arial" panose="020B0604020202020204" pitchFamily="34" charset="0"/>
              </a:rPr>
              <a:t>Евро, китайский юань, казахстанский тенге, турецкая лира - за доллары США</a:t>
            </a:r>
            <a:endParaRPr lang="ru-RU" b="0" i="0" dirty="0">
              <a:effectLst/>
              <a:latin typeface="Arial" panose="020B0604020202020204" pitchFamily="34" charset="0"/>
              <a:cs typeface="Arial" panose="020B0604020202020204" pitchFamily="34" charset="0"/>
            </a:endParaRPr>
          </a:p>
        </p:txBody>
      </p:sp>
      <p:pic>
        <p:nvPicPr>
          <p:cNvPr id="10" name="Рисунок 9">
            <a:extLst>
              <a:ext uri="{FF2B5EF4-FFF2-40B4-BE49-F238E27FC236}">
                <a16:creationId xmlns:a16="http://schemas.microsoft.com/office/drawing/2014/main" id="{BA2D3D02-265F-47D3-A9CA-16256E152AFF}"/>
              </a:ext>
            </a:extLst>
          </p:cNvPr>
          <p:cNvPicPr>
            <a:picLocks noChangeAspect="1"/>
          </p:cNvPicPr>
          <p:nvPr/>
        </p:nvPicPr>
        <p:blipFill>
          <a:blip r:embed="rId7"/>
          <a:stretch>
            <a:fillRect/>
          </a:stretch>
        </p:blipFill>
        <p:spPr>
          <a:xfrm>
            <a:off x="3685232" y="5157192"/>
            <a:ext cx="4821535" cy="1093334"/>
          </a:xfrm>
          <a:prstGeom prst="rect">
            <a:avLst/>
          </a:prstGeom>
        </p:spPr>
      </p:pic>
    </p:spTree>
    <p:extLst>
      <p:ext uri="{BB962C8B-B14F-4D97-AF65-F5344CB8AC3E}">
        <p14:creationId xmlns:p14="http://schemas.microsoft.com/office/powerpoint/2010/main" val="2935039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F848A307-72C9-4209-81D1-4BED12EBE40F}"/>
              </a:ext>
            </a:extLst>
          </p:cNvPr>
          <p:cNvGraphicFramePr>
            <a:graphicFrameLocks noChangeAspect="1"/>
          </p:cNvGraphicFramePr>
          <p:nvPr>
            <p:custDataLst>
              <p:tags r:id="rId2"/>
            </p:custDataLst>
            <p:extLst>
              <p:ext uri="{D42A27DB-BD31-4B8C-83A1-F6EECF244321}">
                <p14:modId xmlns:p14="http://schemas.microsoft.com/office/powerpoint/2010/main" val="704752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37"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Прямоугольник 5">
            <a:extLst>
              <a:ext uri="{FF2B5EF4-FFF2-40B4-BE49-F238E27FC236}">
                <a16:creationId xmlns:a16="http://schemas.microsoft.com/office/drawing/2014/main" id="{4587D89F-27C7-4145-BD55-E14FB3711C34}"/>
              </a:ext>
            </a:extLst>
          </p:cNvPr>
          <p:cNvSpPr/>
          <p:nvPr/>
        </p:nvSpPr>
        <p:spPr>
          <a:xfrm>
            <a:off x="731888" y="445847"/>
            <a:ext cx="10764712" cy="5962326"/>
          </a:xfrm>
          <a:prstGeom prst="rect">
            <a:avLst/>
          </a:prstGeom>
          <a:solidFill>
            <a:schemeClr val="bg1"/>
          </a:solidFill>
          <a:ln>
            <a:noFill/>
          </a:ln>
          <a:effectLst>
            <a:outerShdw blurRad="381000" dist="381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2"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2" name="Номер слайда 1">
            <a:extLst>
              <a:ext uri="{FF2B5EF4-FFF2-40B4-BE49-F238E27FC236}">
                <a16:creationId xmlns:a16="http://schemas.microsoft.com/office/drawing/2014/main" id="{3B3C92E0-4A7D-4E96-8A8B-B96A8160C0CB}"/>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54</a:t>
            </a:fld>
            <a:endParaRPr lang="ru-RU" dirty="0">
              <a:latin typeface="Arial" panose="020B0604020202020204" pitchFamily="34" charset="0"/>
              <a:cs typeface="Arial" panose="020B0604020202020204" pitchFamily="34" charset="0"/>
            </a:endParaRPr>
          </a:p>
        </p:txBody>
      </p:sp>
      <p:sp>
        <p:nvSpPr>
          <p:cNvPr id="11" name="Заголовок 3">
            <a:extLst>
              <a:ext uri="{FF2B5EF4-FFF2-40B4-BE49-F238E27FC236}">
                <a16:creationId xmlns:a16="http://schemas.microsoft.com/office/drawing/2014/main" id="{87946300-7D08-435E-8662-4C1E4D812DA6}"/>
              </a:ext>
            </a:extLst>
          </p:cNvPr>
          <p:cNvSpPr>
            <a:spLocks noGrp="1"/>
          </p:cNvSpPr>
          <p:nvPr>
            <p:ph type="title"/>
          </p:nvPr>
        </p:nvSpPr>
        <p:spPr>
          <a:xfrm>
            <a:off x="1555912" y="693067"/>
            <a:ext cx="9239799" cy="709135"/>
          </a:xfrm>
        </p:spPr>
        <p:txBody>
          <a:bodyPr vert="horz">
            <a:normAutofit/>
          </a:bodyPr>
          <a:lstStyle/>
          <a:p>
            <a:pPr algn="ctr"/>
            <a:r>
              <a:rPr lang="ru-RU" sz="3600" dirty="0">
                <a:solidFill>
                  <a:srgbClr val="FF0000"/>
                </a:solidFill>
                <a:latin typeface="Arial" panose="020B0604020202020204" pitchFamily="34" charset="0"/>
                <a:cs typeface="Arial" panose="020B0604020202020204" pitchFamily="34" charset="0"/>
              </a:rPr>
              <a:t>Типы сделок</a:t>
            </a:r>
          </a:p>
        </p:txBody>
      </p:sp>
      <p:sp>
        <p:nvSpPr>
          <p:cNvPr id="12" name="Прямоугольник 11">
            <a:extLst>
              <a:ext uri="{FF2B5EF4-FFF2-40B4-BE49-F238E27FC236}">
                <a16:creationId xmlns:a16="http://schemas.microsoft.com/office/drawing/2014/main" id="{7D38DC40-7135-4CBC-A493-DA9768452FD8}"/>
              </a:ext>
            </a:extLst>
          </p:cNvPr>
          <p:cNvSpPr/>
          <p:nvPr/>
        </p:nvSpPr>
        <p:spPr>
          <a:xfrm>
            <a:off x="6767669" y="3107306"/>
            <a:ext cx="3528392" cy="923330"/>
          </a:xfrm>
          <a:prstGeom prst="rect">
            <a:avLst/>
          </a:prstGeom>
        </p:spPr>
        <p:txBody>
          <a:bodyPr wrap="square">
            <a:spAutoFit/>
          </a:bodyPr>
          <a:lstStyle/>
          <a:p>
            <a:r>
              <a:rPr lang="ru-RU" dirty="0">
                <a:latin typeface="Arial" panose="020B0604020202020204" pitchFamily="34" charset="0"/>
                <a:cs typeface="Arial" panose="020B0604020202020204" pitchFamily="34" charset="0"/>
              </a:rPr>
              <a:t>Лот = 100 000</a:t>
            </a:r>
          </a:p>
          <a:p>
            <a:r>
              <a:rPr lang="ru-RU" dirty="0">
                <a:latin typeface="Arial" panose="020B0604020202020204" pitchFamily="34" charset="0"/>
                <a:cs typeface="Arial" panose="020B0604020202020204" pitchFamily="34" charset="0"/>
              </a:rPr>
              <a:t>До 1 года</a:t>
            </a:r>
          </a:p>
          <a:p>
            <a:r>
              <a:rPr lang="ru-RU" dirty="0">
                <a:latin typeface="Arial" panose="020B0604020202020204" pitchFamily="34" charset="0"/>
                <a:cs typeface="Arial" panose="020B0604020202020204" pitchFamily="34" charset="0"/>
              </a:rPr>
              <a:t>Комиссия </a:t>
            </a:r>
            <a:r>
              <a:rPr lang="ru-RU" b="1" dirty="0">
                <a:latin typeface="Arial" panose="020B0604020202020204" pitchFamily="34" charset="0"/>
                <a:cs typeface="Arial" panose="020B0604020202020204" pitchFamily="34" charset="0"/>
              </a:rPr>
              <a:t>0,0006-0,00012%*</a:t>
            </a:r>
            <a:endParaRPr lang="ru-RU" dirty="0">
              <a:latin typeface="Arial" panose="020B0604020202020204" pitchFamily="34" charset="0"/>
              <a:cs typeface="Arial" panose="020B0604020202020204" pitchFamily="34" charset="0"/>
            </a:endParaRPr>
          </a:p>
        </p:txBody>
      </p:sp>
      <p:sp>
        <p:nvSpPr>
          <p:cNvPr id="13" name="Прямоугольник 12">
            <a:extLst>
              <a:ext uri="{FF2B5EF4-FFF2-40B4-BE49-F238E27FC236}">
                <a16:creationId xmlns:a16="http://schemas.microsoft.com/office/drawing/2014/main" id="{0782601C-A1B3-402A-ACC8-B731114900C6}"/>
              </a:ext>
            </a:extLst>
          </p:cNvPr>
          <p:cNvSpPr/>
          <p:nvPr/>
        </p:nvSpPr>
        <p:spPr>
          <a:xfrm>
            <a:off x="1744904" y="3100300"/>
            <a:ext cx="3027920" cy="1200329"/>
          </a:xfrm>
          <a:prstGeom prst="rect">
            <a:avLst/>
          </a:prstGeom>
        </p:spPr>
        <p:txBody>
          <a:bodyPr wrap="square">
            <a:spAutoFit/>
          </a:bodyPr>
          <a:lstStyle/>
          <a:p>
            <a:r>
              <a:rPr lang="ru-RU" dirty="0">
                <a:latin typeface="Arial" panose="020B0604020202020204" pitchFamily="34" charset="0"/>
                <a:cs typeface="Arial" panose="020B0604020202020204" pitchFamily="34" charset="0"/>
              </a:rPr>
              <a:t>Лот = 1000</a:t>
            </a:r>
          </a:p>
          <a:p>
            <a:r>
              <a:rPr lang="en-US" dirty="0">
                <a:latin typeface="Arial" panose="020B0604020202020204" pitchFamily="34" charset="0"/>
                <a:cs typeface="Arial" panose="020B0604020202020204" pitchFamily="34" charset="0"/>
              </a:rPr>
              <a:t>TOD </a:t>
            </a:r>
            <a:r>
              <a:rPr lang="ru-RU" dirty="0">
                <a:latin typeface="Arial" panose="020B0604020202020204" pitchFamily="34" charset="0"/>
                <a:cs typeface="Arial" panose="020B0604020202020204" pitchFamily="34" charset="0"/>
              </a:rPr>
              <a:t>и </a:t>
            </a:r>
            <a:r>
              <a:rPr lang="en-US" dirty="0">
                <a:latin typeface="Arial" panose="020B0604020202020204" pitchFamily="34" charset="0"/>
                <a:cs typeface="Arial" panose="020B0604020202020204" pitchFamily="34" charset="0"/>
              </a:rPr>
              <a:t>TOM</a:t>
            </a:r>
          </a:p>
          <a:p>
            <a:r>
              <a:rPr lang="ru-RU" dirty="0">
                <a:latin typeface="Arial" panose="020B0604020202020204" pitchFamily="34" charset="0"/>
                <a:cs typeface="Arial" panose="020B0604020202020204" pitchFamily="34" charset="0"/>
              </a:rPr>
              <a:t>Комиссия </a:t>
            </a:r>
            <a:r>
              <a:rPr lang="ru-RU" b="1" dirty="0">
                <a:latin typeface="Arial" panose="020B0604020202020204" pitchFamily="34" charset="0"/>
                <a:cs typeface="Arial" panose="020B0604020202020204" pitchFamily="34" charset="0"/>
              </a:rPr>
              <a:t>0,0015%-0,0008%*</a:t>
            </a:r>
            <a:endParaRPr lang="ru-RU" dirty="0">
              <a:latin typeface="Arial" panose="020B0604020202020204" pitchFamily="34" charset="0"/>
              <a:cs typeface="Arial" panose="020B0604020202020204" pitchFamily="34" charset="0"/>
            </a:endParaRPr>
          </a:p>
        </p:txBody>
      </p:sp>
      <p:sp>
        <p:nvSpPr>
          <p:cNvPr id="14" name="Прямоугольник 13">
            <a:extLst>
              <a:ext uri="{FF2B5EF4-FFF2-40B4-BE49-F238E27FC236}">
                <a16:creationId xmlns:a16="http://schemas.microsoft.com/office/drawing/2014/main" id="{E431081C-E6D1-4A09-B4B2-F6F30B77AC58}"/>
              </a:ext>
            </a:extLst>
          </p:cNvPr>
          <p:cNvSpPr/>
          <p:nvPr/>
        </p:nvSpPr>
        <p:spPr>
          <a:xfrm>
            <a:off x="5375920" y="6111491"/>
            <a:ext cx="2336986" cy="276999"/>
          </a:xfrm>
          <a:prstGeom prst="rect">
            <a:avLst/>
          </a:prstGeom>
        </p:spPr>
        <p:txBody>
          <a:bodyPr wrap="none">
            <a:spAutoFit/>
          </a:bodyPr>
          <a:lstStyle/>
          <a:p>
            <a:r>
              <a:rPr lang="ru-RU" sz="1200" dirty="0">
                <a:solidFill>
                  <a:srgbClr val="000000"/>
                </a:solidFill>
                <a:latin typeface="Arial" panose="020B0604020202020204" pitchFamily="34" charset="0"/>
                <a:cs typeface="Arial" panose="020B0604020202020204" pitchFamily="34" charset="0"/>
              </a:rPr>
              <a:t>* Зависит от тарифного плана</a:t>
            </a:r>
            <a:endParaRPr lang="ru-RU" sz="1200" dirty="0">
              <a:latin typeface="Arial" panose="020B0604020202020204" pitchFamily="34" charset="0"/>
              <a:cs typeface="Arial" panose="020B0604020202020204" pitchFamily="34" charset="0"/>
            </a:endParaRPr>
          </a:p>
        </p:txBody>
      </p:sp>
      <p:pic>
        <p:nvPicPr>
          <p:cNvPr id="15" name="Рисунок 14">
            <a:extLst>
              <a:ext uri="{FF2B5EF4-FFF2-40B4-BE49-F238E27FC236}">
                <a16:creationId xmlns:a16="http://schemas.microsoft.com/office/drawing/2014/main" id="{91077EE3-1D32-470F-87D3-68D84A4D3783}"/>
              </a:ext>
            </a:extLst>
          </p:cNvPr>
          <p:cNvPicPr>
            <a:picLocks noChangeAspect="1"/>
          </p:cNvPicPr>
          <p:nvPr/>
        </p:nvPicPr>
        <p:blipFill>
          <a:blip r:embed="rId6"/>
          <a:stretch>
            <a:fillRect/>
          </a:stretch>
        </p:blipFill>
        <p:spPr>
          <a:xfrm>
            <a:off x="1655101" y="4347000"/>
            <a:ext cx="8640960" cy="1744809"/>
          </a:xfrm>
          <a:prstGeom prst="rect">
            <a:avLst/>
          </a:prstGeom>
        </p:spPr>
      </p:pic>
      <p:sp>
        <p:nvSpPr>
          <p:cNvPr id="5" name="Прямоугольник: скругленные углы 4">
            <a:extLst>
              <a:ext uri="{FF2B5EF4-FFF2-40B4-BE49-F238E27FC236}">
                <a16:creationId xmlns:a16="http://schemas.microsoft.com/office/drawing/2014/main" id="{73514580-7D2D-4D67-B9F2-FF54C31556C8}"/>
              </a:ext>
            </a:extLst>
          </p:cNvPr>
          <p:cNvSpPr/>
          <p:nvPr/>
        </p:nvSpPr>
        <p:spPr>
          <a:xfrm>
            <a:off x="1703512" y="1584966"/>
            <a:ext cx="3456383" cy="1467220"/>
          </a:xfrm>
          <a:prstGeom prst="roundRect">
            <a:avLst>
              <a:gd name="adj" fmla="val 9036"/>
            </a:avLst>
          </a:prstGeom>
          <a:solidFill>
            <a:srgbClr val="FF0000"/>
          </a:solidFill>
          <a:ln>
            <a:solidFill>
              <a:srgbClr val="C41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Arial" panose="020B0604020202020204" pitchFamily="34" charset="0"/>
                <a:cs typeface="Arial" panose="020B0604020202020204" pitchFamily="34" charset="0"/>
              </a:rPr>
              <a:t>СПОТ</a:t>
            </a:r>
          </a:p>
          <a:p>
            <a:pPr algn="ctr"/>
            <a:endParaRPr lang="ru-RU" sz="1600" dirty="0">
              <a:latin typeface="Arial" panose="020B0604020202020204" pitchFamily="34" charset="0"/>
              <a:cs typeface="Arial" panose="020B0604020202020204" pitchFamily="34" charset="0"/>
            </a:endParaRPr>
          </a:p>
          <a:p>
            <a:pPr algn="ctr"/>
            <a:r>
              <a:rPr lang="ru-RU" sz="1600" dirty="0">
                <a:latin typeface="Arial" panose="020B0604020202020204" pitchFamily="34" charset="0"/>
                <a:cs typeface="Arial" panose="020B0604020202020204" pitchFamily="34" charset="0"/>
              </a:rPr>
              <a:t>конверсионная операция по покупке / продаже валюты</a:t>
            </a:r>
          </a:p>
        </p:txBody>
      </p:sp>
      <p:sp>
        <p:nvSpPr>
          <p:cNvPr id="16" name="Прямоугольник: скругленные углы 15">
            <a:extLst>
              <a:ext uri="{FF2B5EF4-FFF2-40B4-BE49-F238E27FC236}">
                <a16:creationId xmlns:a16="http://schemas.microsoft.com/office/drawing/2014/main" id="{216E4E80-2DAC-4AF5-829B-E1E9D55A2C63}"/>
              </a:ext>
            </a:extLst>
          </p:cNvPr>
          <p:cNvSpPr/>
          <p:nvPr/>
        </p:nvSpPr>
        <p:spPr>
          <a:xfrm>
            <a:off x="6744072" y="1579425"/>
            <a:ext cx="3744416" cy="1472761"/>
          </a:xfrm>
          <a:prstGeom prst="roundRect">
            <a:avLst>
              <a:gd name="adj" fmla="val 8431"/>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Arial" panose="020B0604020202020204" pitchFamily="34" charset="0"/>
                <a:cs typeface="Arial" panose="020B0604020202020204" pitchFamily="34" charset="0"/>
              </a:rPr>
              <a:t>СВОП</a:t>
            </a:r>
          </a:p>
          <a:p>
            <a:pPr algn="ctr"/>
            <a:r>
              <a:rPr lang="ru-RU" sz="1600" dirty="0">
                <a:latin typeface="Arial" panose="020B0604020202020204" pitchFamily="34" charset="0"/>
                <a:cs typeface="Arial" panose="020B0604020202020204" pitchFamily="34" charset="0"/>
              </a:rPr>
              <a:t>комбинация двух противоположных конверсионных сделок на одинаковую сумму с разными датами</a:t>
            </a:r>
          </a:p>
        </p:txBody>
      </p:sp>
    </p:spTree>
    <p:extLst>
      <p:ext uri="{BB962C8B-B14F-4D97-AF65-F5344CB8AC3E}">
        <p14:creationId xmlns:p14="http://schemas.microsoft.com/office/powerpoint/2010/main" val="17445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Объект 6" hidden="1">
            <a:extLst>
              <a:ext uri="{FF2B5EF4-FFF2-40B4-BE49-F238E27FC236}">
                <a16:creationId xmlns:a16="http://schemas.microsoft.com/office/drawing/2014/main" id="{7FCEB420-AF57-44ED-B062-4ACC8EAA156A}"/>
              </a:ext>
            </a:extLst>
          </p:cNvPr>
          <p:cNvGraphicFramePr>
            <a:graphicFrameLocks noChangeAspect="1"/>
          </p:cNvGraphicFramePr>
          <p:nvPr>
            <p:custDataLst>
              <p:tags r:id="rId2"/>
            </p:custDataLst>
            <p:extLst>
              <p:ext uri="{D42A27DB-BD31-4B8C-83A1-F6EECF244321}">
                <p14:modId xmlns:p14="http://schemas.microsoft.com/office/powerpoint/2010/main" val="3164677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61"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p:txBody>
          <a:bodyPr>
            <a:normAutofit/>
          </a:bodyPr>
          <a:lstStyle/>
          <a:p>
            <a:pPr marL="342900" indent="-342900">
              <a:lnSpc>
                <a:spcPct val="100000"/>
              </a:lnSpc>
              <a:spcBef>
                <a:spcPts val="600"/>
              </a:spcBef>
              <a:spcAft>
                <a:spcPts val="600"/>
              </a:spcAft>
              <a:buFont typeface="+mj-lt"/>
              <a:buAutoNum type="arabicPeriod"/>
            </a:pPr>
            <a:endParaRPr lang="ru-RU" sz="1800" dirty="0">
              <a:latin typeface="Arial" panose="020B0604020202020204" pitchFamily="34" charset="0"/>
              <a:cs typeface="Arial" panose="020B0604020202020204" pitchFamily="34" charset="0"/>
            </a:endParaRPr>
          </a:p>
          <a:p>
            <a:pPr marL="342900" indent="-342900">
              <a:lnSpc>
                <a:spcPct val="10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Арбитраж</a:t>
            </a:r>
          </a:p>
          <a:p>
            <a:pPr marL="342900" indent="-342900">
              <a:lnSpc>
                <a:spcPct val="10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Направленная стратегия</a:t>
            </a:r>
          </a:p>
          <a:p>
            <a:pPr marL="342900" indent="-342900">
              <a:lnSpc>
                <a:spcPct val="10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Новостная</a:t>
            </a:r>
          </a:p>
          <a:p>
            <a:pPr marL="342900" indent="-342900">
              <a:lnSpc>
                <a:spcPct val="100000"/>
              </a:lnSpc>
              <a:spcBef>
                <a:spcPts val="600"/>
              </a:spcBef>
              <a:spcAft>
                <a:spcPts val="600"/>
              </a:spcAft>
              <a:buFont typeface="+mj-lt"/>
              <a:buAutoNum type="arabicPeriod"/>
            </a:pPr>
            <a:r>
              <a:rPr lang="ru-RU" sz="1800" dirty="0">
                <a:latin typeface="Arial" panose="020B0604020202020204" pitchFamily="34" charset="0"/>
                <a:cs typeface="Arial" panose="020B0604020202020204" pitchFamily="34" charset="0"/>
              </a:rPr>
              <a:t>На основе технического анализа и индикаторов</a:t>
            </a:r>
          </a:p>
          <a:p>
            <a:pPr marL="342900" indent="-342900">
              <a:lnSpc>
                <a:spcPct val="100000"/>
              </a:lnSpc>
              <a:spcBef>
                <a:spcPts val="600"/>
              </a:spcBef>
              <a:spcAft>
                <a:spcPts val="600"/>
              </a:spcAft>
              <a:buFont typeface="+mj-lt"/>
              <a:buAutoNum type="arabicPeriod"/>
            </a:pPr>
            <a:endParaRPr lang="ru-RU" sz="1800" dirty="0">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137225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Стратегии торговли на валютном рынке</a:t>
            </a:r>
          </a:p>
        </p:txBody>
      </p:sp>
      <p:pic>
        <p:nvPicPr>
          <p:cNvPr id="5" name="Рисунок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6200" y="2332360"/>
            <a:ext cx="2592288" cy="2592288"/>
          </a:xfrm>
          <a:prstGeom prst="rect">
            <a:avLst/>
          </a:prstGeom>
        </p:spPr>
      </p:pic>
    </p:spTree>
    <p:extLst>
      <p:ext uri="{BB962C8B-B14F-4D97-AF65-F5344CB8AC3E}">
        <p14:creationId xmlns:p14="http://schemas.microsoft.com/office/powerpoint/2010/main" val="807047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Текст 1"/>
          <p:cNvSpPr>
            <a:spLocks noGrp="1"/>
          </p:cNvSpPr>
          <p:nvPr>
            <p:ph type="body" sz="half" idx="2"/>
          </p:nvPr>
        </p:nvSpPr>
        <p:spPr>
          <a:xfrm>
            <a:off x="1476100" y="1948906"/>
            <a:ext cx="9217025" cy="3334556"/>
          </a:xfrm>
        </p:spPr>
        <p:txBody>
          <a:bodyPr>
            <a:normAutofit/>
          </a:bodyPr>
          <a:lstStyle/>
          <a:p>
            <a:pPr>
              <a:lnSpc>
                <a:spcPct val="120000"/>
              </a:lnSpc>
              <a:spcBef>
                <a:spcPts val="600"/>
              </a:spcBef>
              <a:spcAft>
                <a:spcPts val="600"/>
              </a:spcAft>
            </a:pPr>
            <a:r>
              <a:rPr lang="ru-RU" sz="1800" dirty="0">
                <a:latin typeface="Arial" panose="020B0604020202020204" pitchFamily="34" charset="0"/>
                <a:cs typeface="Arial" panose="020B0604020202020204" pitchFamily="34" charset="0"/>
              </a:rPr>
              <a:t>Арбитраж — это несколько логически связанных сделок с целью извлечь прибыль из разницы в ценах на одинаковые (или связанные) активы: в одно и то же время на разных рынках (пространственный арбитраж) или на одном и том же рынке в разные моменты времени (временной арбитраж).</a:t>
            </a:r>
            <a:br>
              <a:rPr lang="ru-RU"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endParaRPr lang="ru-RU" sz="1800" dirty="0">
              <a:latin typeface="Arial" panose="020B0604020202020204" pitchFamily="34" charset="0"/>
              <a:cs typeface="Arial" panose="020B0604020202020204" pitchFamily="34" charset="0"/>
            </a:endParaRPr>
          </a:p>
          <a:p>
            <a:pPr>
              <a:lnSpc>
                <a:spcPct val="120000"/>
              </a:lnSpc>
              <a:spcBef>
                <a:spcPts val="600"/>
              </a:spcBef>
              <a:spcAft>
                <a:spcPts val="600"/>
              </a:spcAft>
            </a:pPr>
            <a:r>
              <a:rPr lang="ru-RU" sz="1800" dirty="0">
                <a:latin typeface="Arial" panose="020B0604020202020204" pitchFamily="34" charset="0"/>
                <a:cs typeface="Arial" panose="020B0604020202020204" pitchFamily="34" charset="0"/>
              </a:rPr>
              <a:t>Примеры связанных активов:</a:t>
            </a:r>
          </a:p>
          <a:p>
            <a:pPr>
              <a:lnSpc>
                <a:spcPct val="120000"/>
              </a:lnSpc>
              <a:spcBef>
                <a:spcPts val="600"/>
              </a:spcBef>
              <a:spcAft>
                <a:spcPts val="600"/>
              </a:spcAft>
            </a:pPr>
            <a:r>
              <a:rPr lang="ru-RU"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usd</a:t>
            </a:r>
            <a:r>
              <a:rPr lang="en-US" sz="1800" dirty="0">
                <a:latin typeface="Arial" panose="020B0604020202020204" pitchFamily="34" charset="0"/>
                <a:cs typeface="Arial" panose="020B0604020202020204" pitchFamily="34" charset="0"/>
              </a:rPr>
              <a:t>/rub </a:t>
            </a:r>
            <a:r>
              <a:rPr lang="ru-RU" sz="1800" dirty="0">
                <a:latin typeface="Arial" panose="020B0604020202020204" pitchFamily="34" charset="0"/>
                <a:cs typeface="Arial" panose="020B0604020202020204" pitchFamily="34" charset="0"/>
              </a:rPr>
              <a:t>и </a:t>
            </a:r>
            <a:r>
              <a:rPr lang="en-US" sz="1800" dirty="0" err="1">
                <a:latin typeface="Arial" panose="020B0604020202020204" pitchFamily="34" charset="0"/>
                <a:cs typeface="Arial" panose="020B0604020202020204" pitchFamily="34" charset="0"/>
              </a:rPr>
              <a:t>eur</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usd</a:t>
            </a:r>
            <a:r>
              <a:rPr lang="en-US" sz="1800" dirty="0">
                <a:latin typeface="Arial" panose="020B0604020202020204" pitchFamily="34" charset="0"/>
                <a:cs typeface="Arial" panose="020B0604020202020204" pitchFamily="34" charset="0"/>
              </a:rPr>
              <a:t> </a:t>
            </a:r>
            <a:endParaRPr lang="ru-RU" sz="1800" dirty="0">
              <a:latin typeface="Arial" panose="020B0604020202020204" pitchFamily="34" charset="0"/>
              <a:cs typeface="Arial" panose="020B0604020202020204" pitchFamily="34" charset="0"/>
            </a:endParaRPr>
          </a:p>
          <a:p>
            <a:pPr>
              <a:lnSpc>
                <a:spcPct val="120000"/>
              </a:lnSpc>
              <a:spcBef>
                <a:spcPts val="600"/>
              </a:spcBef>
              <a:spcAft>
                <a:spcPts val="600"/>
              </a:spcAft>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usd</a:t>
            </a:r>
            <a:r>
              <a:rPr lang="en-US" sz="1800" dirty="0">
                <a:latin typeface="Arial" panose="020B0604020202020204" pitchFamily="34" charset="0"/>
                <a:cs typeface="Arial" panose="020B0604020202020204" pitchFamily="34" charset="0"/>
              </a:rPr>
              <a:t>/rub </a:t>
            </a:r>
            <a:r>
              <a:rPr lang="ru-RU" sz="1800" dirty="0">
                <a:latin typeface="Arial" panose="020B0604020202020204" pitchFamily="34" charset="0"/>
                <a:cs typeface="Arial" panose="020B0604020202020204" pitchFamily="34" charset="0"/>
              </a:rPr>
              <a:t>и фьючерс</a:t>
            </a:r>
            <a:endParaRPr lang="en-US" sz="1800" dirty="0">
              <a:latin typeface="Arial" panose="020B0604020202020204" pitchFamily="34" charset="0"/>
              <a:cs typeface="Arial" panose="020B0604020202020204" pitchFamily="34" charset="0"/>
            </a:endParaRPr>
          </a:p>
          <a:p>
            <a:pPr>
              <a:lnSpc>
                <a:spcPct val="120000"/>
              </a:lnSpc>
              <a:spcBef>
                <a:spcPts val="600"/>
              </a:spcBef>
              <a:spcAft>
                <a:spcPts val="600"/>
              </a:spcAft>
            </a:pPr>
            <a:endParaRPr lang="ru-RU" sz="1800" dirty="0">
              <a:latin typeface="Arial" panose="020B0604020202020204" pitchFamily="34" charset="0"/>
              <a:cs typeface="Arial" panose="020B0604020202020204" pitchFamily="34" charset="0"/>
            </a:endParaRP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1476100" y="1215633"/>
            <a:ext cx="9239799" cy="709135"/>
          </a:xfrm>
        </p:spPr>
        <p:txBody>
          <a:bodyPr>
            <a:normAutofit/>
          </a:bodyPr>
          <a:lstStyle/>
          <a:p>
            <a:pPr algn="ctr"/>
            <a:r>
              <a:rPr lang="ru-RU" sz="3600" dirty="0">
                <a:latin typeface="Arial" panose="020B0604020202020204" pitchFamily="34" charset="0"/>
                <a:cs typeface="Arial" panose="020B0604020202020204" pitchFamily="34" charset="0"/>
              </a:rPr>
              <a:t>Арбитраж</a:t>
            </a:r>
          </a:p>
        </p:txBody>
      </p:sp>
      <p:pic>
        <p:nvPicPr>
          <p:cNvPr id="6" name="Picture 2" descr="https://pbs.twimg.com/media/EZlJlO6UcAATj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3356992"/>
            <a:ext cx="5040560" cy="271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4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Объект 6" hidden="1">
            <a:extLst>
              <a:ext uri="{FF2B5EF4-FFF2-40B4-BE49-F238E27FC236}">
                <a16:creationId xmlns:a16="http://schemas.microsoft.com/office/drawing/2014/main" id="{C0E02DF9-AF7F-424B-8A0E-1DF45DF494C8}"/>
              </a:ext>
            </a:extLst>
          </p:cNvPr>
          <p:cNvGraphicFramePr>
            <a:graphicFrameLocks noChangeAspect="1"/>
          </p:cNvGraphicFramePr>
          <p:nvPr>
            <p:custDataLst>
              <p:tags r:id="rId2"/>
            </p:custDataLst>
            <p:extLst>
              <p:ext uri="{D42A27DB-BD31-4B8C-83A1-F6EECF244321}">
                <p14:modId xmlns:p14="http://schemas.microsoft.com/office/powerpoint/2010/main" val="3480680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4"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a:xfrm>
            <a:off x="1528167" y="2348880"/>
            <a:ext cx="9217025" cy="2902508"/>
          </a:xfrm>
        </p:spPr>
        <p:txBody>
          <a:bodyPr>
            <a:normAutofit/>
          </a:bodyPr>
          <a:lstStyle/>
          <a:p>
            <a:pPr>
              <a:lnSpc>
                <a:spcPct val="110000"/>
              </a:lnSpc>
              <a:spcBef>
                <a:spcPts val="600"/>
              </a:spcBef>
              <a:spcAft>
                <a:spcPts val="600"/>
              </a:spcAft>
            </a:pPr>
            <a:r>
              <a:rPr lang="ru-RU" sz="1800" dirty="0">
                <a:latin typeface="Arial" panose="020B0604020202020204" pitchFamily="34" charset="0"/>
                <a:cs typeface="Arial" panose="020B0604020202020204" pitchFamily="34" charset="0"/>
              </a:rPr>
              <a:t>Направленная стратегия подразумевает торговлю в соответствии с заранее обдуманной гипотезой о том, что конкретная валютная пара будет расти или же снижаться. Наша задача использовать максимально все возможности для входа в период движения котировки валютной пары в противоположную сторону. </a:t>
            </a:r>
          </a:p>
          <a:p>
            <a:pPr>
              <a:lnSpc>
                <a:spcPct val="110000"/>
              </a:lnSpc>
              <a:spcBef>
                <a:spcPts val="600"/>
              </a:spcBef>
              <a:spcAft>
                <a:spcPts val="600"/>
              </a:spcAft>
            </a:pPr>
            <a:endParaRPr lang="ru-RU" sz="1800" dirty="0">
              <a:latin typeface="Arial" panose="020B0604020202020204" pitchFamily="34" charset="0"/>
              <a:cs typeface="Arial" panose="020B0604020202020204" pitchFamily="34" charset="0"/>
            </a:endParaRPr>
          </a:p>
          <a:p>
            <a:pPr>
              <a:lnSpc>
                <a:spcPct val="110000"/>
              </a:lnSpc>
              <a:spcBef>
                <a:spcPts val="600"/>
              </a:spcBef>
              <a:spcAft>
                <a:spcPts val="600"/>
              </a:spcAft>
            </a:pPr>
            <a:r>
              <a:rPr lang="ru-RU" sz="1800" dirty="0">
                <a:latin typeface="Arial" panose="020B0604020202020204" pitchFamily="34" charset="0"/>
                <a:cs typeface="Arial" panose="020B0604020202020204" pitchFamily="34" charset="0"/>
              </a:rPr>
              <a:t>Риски – неправильный прогноз</a:t>
            </a:r>
          </a:p>
          <a:p>
            <a:pPr>
              <a:lnSpc>
                <a:spcPct val="110000"/>
              </a:lnSpc>
              <a:spcBef>
                <a:spcPts val="600"/>
              </a:spcBef>
              <a:spcAft>
                <a:spcPts val="600"/>
              </a:spcAft>
            </a:pPr>
            <a:r>
              <a:rPr lang="ru-RU" sz="1800" dirty="0">
                <a:latin typeface="Arial" panose="020B0604020202020204" pitchFamily="34" charset="0"/>
                <a:cs typeface="Arial" panose="020B0604020202020204" pitchFamily="34" charset="0"/>
              </a:rPr>
              <a:t>Доходность не ограничена</a:t>
            </a: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Направленная стратегия</a:t>
            </a:r>
          </a:p>
        </p:txBody>
      </p:sp>
      <p:pic>
        <p:nvPicPr>
          <p:cNvPr id="5" name="Рисунок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8208" y="3440765"/>
            <a:ext cx="2016224" cy="2398041"/>
          </a:xfrm>
          <a:prstGeom prst="rect">
            <a:avLst/>
          </a:prstGeom>
        </p:spPr>
      </p:pic>
    </p:spTree>
    <p:extLst>
      <p:ext uri="{BB962C8B-B14F-4D97-AF65-F5344CB8AC3E}">
        <p14:creationId xmlns:p14="http://schemas.microsoft.com/office/powerpoint/2010/main" val="3679279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E488EEAC-A6B3-4458-9248-71C26536FDD0}"/>
              </a:ext>
            </a:extLst>
          </p:cNvPr>
          <p:cNvGraphicFramePr>
            <a:graphicFrameLocks noChangeAspect="1"/>
          </p:cNvGraphicFramePr>
          <p:nvPr>
            <p:custDataLst>
              <p:tags r:id="rId2"/>
            </p:custDataLst>
            <p:extLst>
              <p:ext uri="{D42A27DB-BD31-4B8C-83A1-F6EECF244321}">
                <p14:modId xmlns:p14="http://schemas.microsoft.com/office/powerpoint/2010/main" val="1202951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08"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Текст 1"/>
          <p:cNvSpPr>
            <a:spLocks noGrp="1"/>
          </p:cNvSpPr>
          <p:nvPr>
            <p:ph type="body" sz="half" idx="2"/>
          </p:nvPr>
        </p:nvSpPr>
        <p:spPr>
          <a:xfrm>
            <a:off x="1508029" y="2492896"/>
            <a:ext cx="9217025" cy="2520280"/>
          </a:xfrm>
        </p:spPr>
        <p:txBody>
          <a:bodyPr>
            <a:normAutofit/>
          </a:bodyPr>
          <a:lstStyle/>
          <a:p>
            <a:pPr>
              <a:lnSpc>
                <a:spcPct val="100000"/>
              </a:lnSpc>
              <a:spcBef>
                <a:spcPts val="600"/>
              </a:spcBef>
              <a:spcAft>
                <a:spcPts val="600"/>
              </a:spcAft>
            </a:pPr>
            <a:r>
              <a:rPr lang="ru-RU" sz="1800" dirty="0">
                <a:latin typeface="Arial" panose="020B0604020202020204" pitchFamily="34" charset="0"/>
                <a:cs typeface="Arial" panose="020B0604020202020204" pitchFamily="34" charset="0"/>
              </a:rPr>
              <a:t>Торговля на статистике и новостях подразумевает заключение краткосрочных сделок на основании ожидаемых/неожидаемых новостей и статистических данных.</a:t>
            </a:r>
          </a:p>
          <a:p>
            <a:pPr>
              <a:lnSpc>
                <a:spcPct val="100000"/>
              </a:lnSpc>
              <a:spcBef>
                <a:spcPts val="600"/>
              </a:spcBef>
              <a:spcAft>
                <a:spcPts val="600"/>
              </a:spcAft>
            </a:pPr>
            <a:r>
              <a:rPr lang="ru-RU" sz="1800" dirty="0">
                <a:latin typeface="Arial" panose="020B0604020202020204" pitchFamily="34" charset="0"/>
                <a:cs typeface="Arial" panose="020B0604020202020204" pitchFamily="34" charset="0"/>
              </a:rPr>
              <a:t>Наша задача понять реакцию рынка на данные + сами данные.</a:t>
            </a:r>
          </a:p>
          <a:p>
            <a:pPr>
              <a:lnSpc>
                <a:spcPct val="100000"/>
              </a:lnSpc>
              <a:spcBef>
                <a:spcPts val="600"/>
              </a:spcBef>
              <a:spcAft>
                <a:spcPts val="600"/>
              </a:spcAft>
            </a:pPr>
            <a:r>
              <a:rPr lang="ru-RU" sz="1800" dirty="0">
                <a:latin typeface="Arial" panose="020B0604020202020204" pitchFamily="34" charset="0"/>
                <a:cs typeface="Arial" panose="020B0604020202020204" pitchFamily="34" charset="0"/>
              </a:rPr>
              <a:t>Ключевые события публикуются в открытых источниках, под названием «экономический календарь», календарь статистики.</a:t>
            </a:r>
          </a:p>
        </p:txBody>
      </p:sp>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Новостная стратегия</a:t>
            </a:r>
          </a:p>
        </p:txBody>
      </p:sp>
    </p:spTree>
    <p:extLst>
      <p:ext uri="{BB962C8B-B14F-4D97-AF65-F5344CB8AC3E}">
        <p14:creationId xmlns:p14="http://schemas.microsoft.com/office/powerpoint/2010/main" val="1899962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1B47DE8B-C12C-4F15-8B6F-188035ADF13F}"/>
              </a:ext>
            </a:extLst>
          </p:cNvPr>
          <p:cNvGraphicFramePr>
            <a:graphicFrameLocks noChangeAspect="1"/>
          </p:cNvGraphicFramePr>
          <p:nvPr>
            <p:custDataLst>
              <p:tags r:id="rId2"/>
            </p:custDataLst>
            <p:extLst>
              <p:ext uri="{D42A27DB-BD31-4B8C-83A1-F6EECF244321}">
                <p14:modId xmlns:p14="http://schemas.microsoft.com/office/powerpoint/2010/main" val="508410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32"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4C2E942F-D012-4628-8A9C-B8C121ADCA41}"/>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59</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E89089E6-0E8A-4AF4-9BED-4F6427A150D8}"/>
              </a:ext>
            </a:extLst>
          </p:cNvPr>
          <p:cNvSpPr>
            <a:spLocks noGrp="1"/>
          </p:cNvSpPr>
          <p:nvPr>
            <p:ph type="title"/>
          </p:nvPr>
        </p:nvSpPr>
        <p:spPr/>
        <p:txBody>
          <a:bodyPr vert="horz">
            <a:normAutofit fontScale="90000"/>
          </a:bodyPr>
          <a:lstStyle/>
          <a:p>
            <a:pPr algn="ctr"/>
            <a:r>
              <a:rPr lang="ru-RU" sz="3600" dirty="0">
                <a:latin typeface="Arial" panose="020B0604020202020204" pitchFamily="34" charset="0"/>
                <a:cs typeface="Arial" panose="020B0604020202020204" pitchFamily="34" charset="0"/>
              </a:rPr>
              <a:t>Преимущества работы на валютном рынке МБ</a:t>
            </a:r>
          </a:p>
        </p:txBody>
      </p:sp>
      <p:sp>
        <p:nvSpPr>
          <p:cNvPr id="6" name="Прямоугольник 5">
            <a:extLst>
              <a:ext uri="{FF2B5EF4-FFF2-40B4-BE49-F238E27FC236}">
                <a16:creationId xmlns:a16="http://schemas.microsoft.com/office/drawing/2014/main" id="{3A423A3A-6364-4A2A-BC43-E164260BF010}"/>
              </a:ext>
            </a:extLst>
          </p:cNvPr>
          <p:cNvSpPr/>
          <p:nvPr/>
        </p:nvSpPr>
        <p:spPr>
          <a:xfrm>
            <a:off x="2132456" y="2420888"/>
            <a:ext cx="7922949" cy="3662541"/>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Улучшение ценовых условий сделок – минимальный СПРЭД</a:t>
            </a:r>
          </a:p>
          <a:p>
            <a:pPr marL="285750" indent="-285750">
              <a:spcBef>
                <a:spcPts val="600"/>
              </a:spcBef>
              <a:spcAft>
                <a:spcPts val="600"/>
              </a:spcAft>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ON-LINE! </a:t>
            </a:r>
          </a:p>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Рыночность ценообразования</a:t>
            </a:r>
          </a:p>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100% гарантия исполнения сделки -ЦК</a:t>
            </a:r>
          </a:p>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Возможность проведения сделок в нерабочие дни в РФ (напр. 04-06 янв.)</a:t>
            </a:r>
          </a:p>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Возможность заключать сделки до 23:50</a:t>
            </a:r>
          </a:p>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Снятие кредитных рисков на контрагентов</a:t>
            </a:r>
          </a:p>
          <a:p>
            <a:pPr marL="285750" indent="-285750">
              <a:spcBef>
                <a:spcPts val="600"/>
              </a:spcBef>
              <a:spcAft>
                <a:spcPts val="600"/>
              </a:spcAf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Мегарегулятор –Центральный Банк РФ</a:t>
            </a:r>
          </a:p>
        </p:txBody>
      </p:sp>
    </p:spTree>
    <p:extLst>
      <p:ext uri="{BB962C8B-B14F-4D97-AF65-F5344CB8AC3E}">
        <p14:creationId xmlns:p14="http://schemas.microsoft.com/office/powerpoint/2010/main" val="202472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127E2B10-F5B5-4028-8C17-B4B378C55B40}"/>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E6A142CF-C40E-49B9-991F-B31148C66E6F}"/>
              </a:ext>
            </a:extLst>
          </p:cNvPr>
          <p:cNvSpPr txBox="1"/>
          <p:nvPr/>
        </p:nvSpPr>
        <p:spPr>
          <a:xfrm>
            <a:off x="2629376" y="1571529"/>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Акция - это</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2AA90A0C-1F0A-40A2-958F-5A8626F43034}"/>
              </a:ext>
            </a:extLst>
          </p:cNvPr>
          <p:cNvSpPr txBox="1"/>
          <p:nvPr/>
        </p:nvSpPr>
        <p:spPr>
          <a:xfrm>
            <a:off x="1701704" y="3055652"/>
            <a:ext cx="8788590" cy="18683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Эмиссионная ценная бумага, закрепляющая права ее владельца на получение части прибыли акционерного общества в виде дивидендов, на участие в управлении акционерным обществом и на часть имущества, остающегося после его ликвидации. </a:t>
            </a:r>
          </a:p>
        </p:txBody>
      </p:sp>
    </p:spTree>
    <p:extLst>
      <p:ext uri="{BB962C8B-B14F-4D97-AF65-F5344CB8AC3E}">
        <p14:creationId xmlns:p14="http://schemas.microsoft.com/office/powerpoint/2010/main" val="1799726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56BEE1A6-9BE8-46C2-8C50-F0D50EA7E78F}"/>
              </a:ext>
            </a:extLst>
          </p:cNvPr>
          <p:cNvGraphicFramePr>
            <a:graphicFrameLocks noChangeAspect="1"/>
          </p:cNvGraphicFramePr>
          <p:nvPr>
            <p:custDataLst>
              <p:tags r:id="rId2"/>
            </p:custDataLst>
            <p:extLst>
              <p:ext uri="{D42A27DB-BD31-4B8C-83A1-F6EECF244321}">
                <p14:modId xmlns:p14="http://schemas.microsoft.com/office/powerpoint/2010/main" val="4137125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56"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4C2E942F-D012-4628-8A9C-B8C121ADCA41}"/>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60</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E89089E6-0E8A-4AF4-9BED-4F6427A150D8}"/>
              </a:ext>
            </a:extLst>
          </p:cNvPr>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Ошибки инвесторов</a:t>
            </a:r>
          </a:p>
        </p:txBody>
      </p:sp>
      <p:sp>
        <p:nvSpPr>
          <p:cNvPr id="6" name="Прямоугольник 5">
            <a:extLst>
              <a:ext uri="{FF2B5EF4-FFF2-40B4-BE49-F238E27FC236}">
                <a16:creationId xmlns:a16="http://schemas.microsoft.com/office/drawing/2014/main" id="{3A423A3A-6364-4A2A-BC43-E164260BF010}"/>
              </a:ext>
            </a:extLst>
          </p:cNvPr>
          <p:cNvSpPr/>
          <p:nvPr/>
        </p:nvSpPr>
        <p:spPr>
          <a:xfrm>
            <a:off x="2855640" y="2708920"/>
            <a:ext cx="7922949" cy="1661993"/>
          </a:xfrm>
          <a:prstGeom prst="rect">
            <a:avLst/>
          </a:prstGeom>
        </p:spPr>
        <p:txBody>
          <a:bodyPr wrap="square">
            <a:spAutoFit/>
          </a:bodyPr>
          <a:lstStyle/>
          <a:p>
            <a:pPr>
              <a:spcBef>
                <a:spcPts val="1800"/>
              </a:spcBef>
            </a:pPr>
            <a:r>
              <a:rPr lang="ru-RU" sz="2400" dirty="0">
                <a:latin typeface="Arial" panose="020B0604020202020204" pitchFamily="34" charset="0"/>
                <a:cs typeface="Arial" panose="020B0604020202020204" pitchFamily="34" charset="0"/>
              </a:rPr>
              <a:t>Ошибаются с режимами расчетов –TOD и TOM</a:t>
            </a:r>
          </a:p>
          <a:p>
            <a:pPr>
              <a:spcBef>
                <a:spcPts val="1800"/>
              </a:spcBef>
            </a:pPr>
            <a:r>
              <a:rPr lang="ru-RU" sz="2400" dirty="0">
                <a:latin typeface="Arial" panose="020B0604020202020204" pitchFamily="34" charset="0"/>
                <a:cs typeface="Arial" panose="020B0604020202020204" pitchFamily="34" charset="0"/>
              </a:rPr>
              <a:t>Ошибаются с направлением сделки: покупка/продажа</a:t>
            </a:r>
          </a:p>
          <a:p>
            <a:pPr>
              <a:spcBef>
                <a:spcPts val="1800"/>
              </a:spcBef>
            </a:pPr>
            <a:r>
              <a:rPr lang="ru-RU" sz="2400" dirty="0">
                <a:latin typeface="Arial" panose="020B0604020202020204" pitchFamily="34" charset="0"/>
                <a:cs typeface="Arial" panose="020B0604020202020204" pitchFamily="34" charset="0"/>
              </a:rPr>
              <a:t>Путают валюту сделки</a:t>
            </a:r>
          </a:p>
        </p:txBody>
      </p:sp>
      <p:sp>
        <p:nvSpPr>
          <p:cNvPr id="10" name="Текст 15">
            <a:extLst>
              <a:ext uri="{FF2B5EF4-FFF2-40B4-BE49-F238E27FC236}">
                <a16:creationId xmlns:a16="http://schemas.microsoft.com/office/drawing/2014/main" id="{7B2C6AD5-8D93-43A5-91E8-A60CE69214D7}"/>
              </a:ext>
            </a:extLst>
          </p:cNvPr>
          <p:cNvSpPr txBox="1">
            <a:spLocks/>
          </p:cNvSpPr>
          <p:nvPr/>
        </p:nvSpPr>
        <p:spPr>
          <a:xfrm>
            <a:off x="2300305" y="2708920"/>
            <a:ext cx="525990" cy="468141"/>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2400" dirty="0">
                <a:solidFill>
                  <a:srgbClr val="FF0000"/>
                </a:solidFill>
                <a:latin typeface="Arial" panose="020B0604020202020204" pitchFamily="34" charset="0"/>
                <a:cs typeface="Arial" panose="020B0604020202020204" pitchFamily="34" charset="0"/>
              </a:rPr>
              <a:t>01</a:t>
            </a:r>
          </a:p>
        </p:txBody>
      </p:sp>
      <p:sp>
        <p:nvSpPr>
          <p:cNvPr id="11" name="Текст 16">
            <a:extLst>
              <a:ext uri="{FF2B5EF4-FFF2-40B4-BE49-F238E27FC236}">
                <a16:creationId xmlns:a16="http://schemas.microsoft.com/office/drawing/2014/main" id="{7925AFF9-6789-455F-9990-EA92AEC3FD2C}"/>
              </a:ext>
            </a:extLst>
          </p:cNvPr>
          <p:cNvSpPr txBox="1">
            <a:spLocks/>
          </p:cNvSpPr>
          <p:nvPr/>
        </p:nvSpPr>
        <p:spPr>
          <a:xfrm>
            <a:off x="2300305" y="3284984"/>
            <a:ext cx="525990" cy="468141"/>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2400" dirty="0">
                <a:solidFill>
                  <a:srgbClr val="FF0000"/>
                </a:solidFill>
                <a:latin typeface="Arial" panose="020B0604020202020204" pitchFamily="34" charset="0"/>
                <a:cs typeface="Arial" panose="020B0604020202020204" pitchFamily="34" charset="0"/>
              </a:rPr>
              <a:t>02</a:t>
            </a:r>
          </a:p>
        </p:txBody>
      </p:sp>
      <p:sp>
        <p:nvSpPr>
          <p:cNvPr id="12" name="Текст 17">
            <a:extLst>
              <a:ext uri="{FF2B5EF4-FFF2-40B4-BE49-F238E27FC236}">
                <a16:creationId xmlns:a16="http://schemas.microsoft.com/office/drawing/2014/main" id="{7C385CEB-21B4-4AC6-A6A5-5814AB47218A}"/>
              </a:ext>
            </a:extLst>
          </p:cNvPr>
          <p:cNvSpPr txBox="1">
            <a:spLocks/>
          </p:cNvSpPr>
          <p:nvPr/>
        </p:nvSpPr>
        <p:spPr>
          <a:xfrm>
            <a:off x="2300305" y="3896963"/>
            <a:ext cx="525990" cy="468141"/>
          </a:xfrm>
          <a:prstGeom prst="rect">
            <a:avLst/>
          </a:prstGeom>
        </p:spPr>
        <p:txBody>
          <a:bodyPr/>
          <a:lstStyle>
            <a:lvl1pPr marL="0" indent="0" algn="l" defTabSz="914400" rtl="0" eaLnBrk="1" latinLnBrk="0" hangingPunct="1">
              <a:spcBef>
                <a:spcPct val="20000"/>
              </a:spcBef>
              <a:buFont typeface="Arial" pitchFamily="34" charset="0"/>
              <a:buNone/>
              <a:defRPr sz="1600" kern="1200">
                <a:solidFill>
                  <a:schemeClr val="tx1">
                    <a:lumMod val="75000"/>
                    <a:lumOff val="25000"/>
                  </a:schemeClr>
                </a:solidFill>
                <a:latin typeface="+mn-lt"/>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2pPr>
            <a:lvl3pPr marL="11430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3pPr>
            <a:lvl4pPr marL="137160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Calibri Light" panose="020F030202020403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lumMod val="75000"/>
                    <a:lumOff val="25000"/>
                  </a:schemeClr>
                </a:solidFill>
                <a:latin typeface="+mn-lt"/>
                <a:ea typeface="+mn-ea"/>
                <a:cs typeface="Calibri Light" panose="020F03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2400" dirty="0">
                <a:solidFill>
                  <a:srgbClr val="FF0000"/>
                </a:solidFill>
                <a:latin typeface="Arial" panose="020B0604020202020204" pitchFamily="34" charset="0"/>
                <a:cs typeface="Arial" panose="020B0604020202020204" pitchFamily="34" charset="0"/>
              </a:rPr>
              <a:t>03</a:t>
            </a:r>
          </a:p>
        </p:txBody>
      </p:sp>
    </p:spTree>
    <p:extLst>
      <p:ext uri="{BB962C8B-B14F-4D97-AF65-F5344CB8AC3E}">
        <p14:creationId xmlns:p14="http://schemas.microsoft.com/office/powerpoint/2010/main" val="504670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61</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0F517AD1-DC0E-49EE-A320-B6F9E1828378}"/>
              </a:ext>
            </a:extLst>
          </p:cNvPr>
          <p:cNvSpPr txBox="1"/>
          <p:nvPr/>
        </p:nvSpPr>
        <p:spPr>
          <a:xfrm>
            <a:off x="2629377" y="2888940"/>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БПИФ и </a:t>
            </a:r>
            <a:r>
              <a:rPr kumimoji="0" lang="en-US"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ETF</a:t>
            </a:r>
            <a:endParaRPr kumimoji="0"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4025546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43FD007E-2CF2-41E9-AEDA-1CEC2C725CBA}"/>
              </a:ext>
            </a:extLst>
          </p:cNvPr>
          <p:cNvGraphicFramePr>
            <a:graphicFrameLocks noChangeAspect="1"/>
          </p:cNvGraphicFramePr>
          <p:nvPr>
            <p:custDataLst>
              <p:tags r:id="rId2"/>
            </p:custDataLst>
            <p:extLst>
              <p:ext uri="{D42A27DB-BD31-4B8C-83A1-F6EECF244321}">
                <p14:modId xmlns:p14="http://schemas.microsoft.com/office/powerpoint/2010/main" val="2815350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80"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62</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83CCF5C6-67FF-4E88-997C-522E37F74A2C}"/>
              </a:ext>
            </a:extLst>
          </p:cNvPr>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БПИФ и </a:t>
            </a:r>
            <a:r>
              <a:rPr lang="en-US" sz="3600" dirty="0">
                <a:latin typeface="Arial" panose="020B0604020202020204" pitchFamily="34" charset="0"/>
                <a:cs typeface="Arial" panose="020B0604020202020204" pitchFamily="34" charset="0"/>
              </a:rPr>
              <a:t>ETF</a:t>
            </a:r>
            <a:r>
              <a:rPr lang="ru-RU" sz="3600" dirty="0">
                <a:latin typeface="Arial" panose="020B0604020202020204" pitchFamily="34" charset="0"/>
                <a:cs typeface="Arial" panose="020B0604020202020204" pitchFamily="34" charset="0"/>
              </a:rPr>
              <a:t> - это</a:t>
            </a:r>
          </a:p>
        </p:txBody>
      </p:sp>
      <p:sp>
        <p:nvSpPr>
          <p:cNvPr id="7" name="Прямоугольник: скругленные углы 6">
            <a:extLst>
              <a:ext uri="{FF2B5EF4-FFF2-40B4-BE49-F238E27FC236}">
                <a16:creationId xmlns:a16="http://schemas.microsoft.com/office/drawing/2014/main" id="{62FEAE0D-42BF-48D9-98F1-8E2CFD15866E}"/>
              </a:ext>
            </a:extLst>
          </p:cNvPr>
          <p:cNvSpPr/>
          <p:nvPr/>
        </p:nvSpPr>
        <p:spPr>
          <a:xfrm>
            <a:off x="1703512" y="2252718"/>
            <a:ext cx="8784976" cy="709135"/>
          </a:xfrm>
          <a:prstGeom prst="roundRect">
            <a:avLst>
              <a:gd name="adj" fmla="val 7520"/>
            </a:avLst>
          </a:prstGeom>
          <a:solidFill>
            <a:srgbClr val="F17F7F"/>
          </a:solidFill>
          <a:ln>
            <a:solidFill>
              <a:srgbClr val="F1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a:solidFill>
                  <a:schemeClr val="bg1"/>
                </a:solidFill>
                <a:latin typeface="Arial" panose="020B0604020202020204" pitchFamily="34" charset="0"/>
                <a:cs typeface="Arial" panose="020B0604020202020204" pitchFamily="34" charset="0"/>
              </a:rPr>
              <a:t>Биржевой паевой инвестиционный фонд -</a:t>
            </a:r>
            <a:r>
              <a:rPr lang="ru-RU" sz="1600" dirty="0">
                <a:solidFill>
                  <a:schemeClr val="bg1"/>
                </a:solidFill>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это фонд, </a:t>
            </a:r>
            <a:r>
              <a:rPr lang="ru-RU" sz="1600" b="1" dirty="0">
                <a:latin typeface="Arial" panose="020B0604020202020204" pitchFamily="34" charset="0"/>
                <a:cs typeface="Arial" panose="020B0604020202020204" pitchFamily="34" charset="0"/>
              </a:rPr>
              <a:t>паи</a:t>
            </a:r>
            <a:r>
              <a:rPr lang="ru-RU" sz="1600" dirty="0">
                <a:latin typeface="Arial" panose="020B0604020202020204" pitchFamily="34" charset="0"/>
                <a:cs typeface="Arial" panose="020B0604020202020204" pitchFamily="34" charset="0"/>
              </a:rPr>
              <a:t> которого обращаются на бирже так же, как акции, или облигации.</a:t>
            </a:r>
            <a:endParaRPr lang="ru-RU" sz="1600" dirty="0">
              <a:solidFill>
                <a:schemeClr val="bg1"/>
              </a:solidFill>
              <a:latin typeface="Arial" panose="020B0604020202020204" pitchFamily="34" charset="0"/>
              <a:cs typeface="Arial" panose="020B0604020202020204" pitchFamily="34" charset="0"/>
            </a:endParaRPr>
          </a:p>
        </p:txBody>
      </p:sp>
      <p:sp>
        <p:nvSpPr>
          <p:cNvPr id="8" name="Прямоугольник: скругленные углы 7">
            <a:extLst>
              <a:ext uri="{FF2B5EF4-FFF2-40B4-BE49-F238E27FC236}">
                <a16:creationId xmlns:a16="http://schemas.microsoft.com/office/drawing/2014/main" id="{4A92D62D-6670-4291-955F-52433F38F819}"/>
              </a:ext>
            </a:extLst>
          </p:cNvPr>
          <p:cNvSpPr/>
          <p:nvPr/>
        </p:nvSpPr>
        <p:spPr>
          <a:xfrm>
            <a:off x="1701443" y="3166820"/>
            <a:ext cx="8784976" cy="709135"/>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ETF </a:t>
            </a:r>
            <a:r>
              <a:rPr lang="en-US" dirty="0">
                <a:solidFill>
                  <a:schemeClr val="bg1"/>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exchange-traded fund</a:t>
            </a:r>
            <a:r>
              <a:rPr lang="ru-RU" dirty="0">
                <a:latin typeface="Arial" panose="020B0604020202020204" pitchFamily="34" charset="0"/>
                <a:cs typeface="Arial" panose="020B0604020202020204" pitchFamily="34" charset="0"/>
              </a:rPr>
              <a:t>) </a:t>
            </a:r>
            <a:r>
              <a:rPr lang="ru-RU" b="1" dirty="0">
                <a:solidFill>
                  <a:schemeClr val="bg1"/>
                </a:solidFill>
                <a:latin typeface="Arial" panose="020B0604020202020204" pitchFamily="34" charset="0"/>
                <a:cs typeface="Arial" panose="020B0604020202020204" pitchFamily="34" charset="0"/>
              </a:rPr>
              <a:t>-</a:t>
            </a:r>
            <a:r>
              <a:rPr lang="ru-RU" dirty="0">
                <a:solidFill>
                  <a:schemeClr val="bg1"/>
                </a:solidFill>
                <a:latin typeface="Arial" panose="020B0604020202020204" pitchFamily="34" charset="0"/>
                <a:cs typeface="Arial" panose="020B0604020202020204" pitchFamily="34" charset="0"/>
              </a:rPr>
              <a:t> Биржевой инвестиционный </a:t>
            </a:r>
            <a:r>
              <a:rPr lang="ru-RU" dirty="0">
                <a:latin typeface="Arial" panose="020B0604020202020204" pitchFamily="34" charset="0"/>
                <a:cs typeface="Arial" panose="020B0604020202020204" pitchFamily="34" charset="0"/>
              </a:rPr>
              <a:t>фонд, </a:t>
            </a:r>
            <a:r>
              <a:rPr lang="ru-RU" b="1" dirty="0">
                <a:latin typeface="Arial" panose="020B0604020202020204" pitchFamily="34" charset="0"/>
                <a:cs typeface="Arial" panose="020B0604020202020204" pitchFamily="34" charset="0"/>
              </a:rPr>
              <a:t>акции</a:t>
            </a:r>
            <a:r>
              <a:rPr lang="ru-RU" dirty="0">
                <a:latin typeface="Arial" panose="020B0604020202020204" pitchFamily="34" charset="0"/>
                <a:cs typeface="Arial" panose="020B0604020202020204" pitchFamily="34" charset="0"/>
              </a:rPr>
              <a:t> которого обращаются на бирже так же, как акции, или облигации.</a:t>
            </a:r>
            <a:endParaRPr lang="ru-RU" dirty="0">
              <a:solidFill>
                <a:schemeClr val="bg1"/>
              </a:solidFill>
              <a:latin typeface="Arial" panose="020B0604020202020204" pitchFamily="34" charset="0"/>
              <a:cs typeface="Arial" panose="020B0604020202020204" pitchFamily="34" charset="0"/>
            </a:endParaRPr>
          </a:p>
        </p:txBody>
      </p:sp>
      <p:sp>
        <p:nvSpPr>
          <p:cNvPr id="9" name="Прямоугольник 8">
            <a:extLst>
              <a:ext uri="{FF2B5EF4-FFF2-40B4-BE49-F238E27FC236}">
                <a16:creationId xmlns:a16="http://schemas.microsoft.com/office/drawing/2014/main" id="{0DA43D8B-3432-403D-94C3-3C665AEE54C2}"/>
              </a:ext>
            </a:extLst>
          </p:cNvPr>
          <p:cNvSpPr/>
          <p:nvPr/>
        </p:nvSpPr>
        <p:spPr>
          <a:xfrm>
            <a:off x="1677981" y="4495732"/>
            <a:ext cx="8808438" cy="923330"/>
          </a:xfrm>
          <a:prstGeom prst="rect">
            <a:avLst/>
          </a:prstGeom>
        </p:spPr>
        <p:txBody>
          <a:bodyPr wrap="square">
            <a:spAutoFit/>
          </a:bodyPr>
          <a:lstStyle/>
          <a:p>
            <a:r>
              <a:rPr lang="ru-RU" dirty="0">
                <a:latin typeface="Arial" panose="020B0604020202020204" pitchFamily="34" charset="0"/>
                <a:cs typeface="Arial" panose="020B0604020202020204" pitchFamily="34" charset="0"/>
              </a:rPr>
              <a:t>БПИФ и </a:t>
            </a:r>
            <a:r>
              <a:rPr lang="en-US" dirty="0">
                <a:latin typeface="Arial" panose="020B0604020202020204" pitchFamily="34" charset="0"/>
                <a:cs typeface="Arial" panose="020B0604020202020204" pitchFamily="34" charset="0"/>
              </a:rPr>
              <a:t>ETF </a:t>
            </a:r>
            <a:r>
              <a:rPr lang="ru-RU" dirty="0">
                <a:latin typeface="Arial" panose="020B0604020202020204" pitchFamily="34" charset="0"/>
                <a:cs typeface="Arial" panose="020B0604020202020204" pitchFamily="34" charset="0"/>
              </a:rPr>
              <a:t>уникальные инструменты для инвестирования, так как одновременно совмещают низкий порог входа и высокий уровень диверсификации.</a:t>
            </a:r>
          </a:p>
        </p:txBody>
      </p:sp>
    </p:spTree>
    <p:extLst>
      <p:ext uri="{BB962C8B-B14F-4D97-AF65-F5344CB8AC3E}">
        <p14:creationId xmlns:p14="http://schemas.microsoft.com/office/powerpoint/2010/main" val="3856682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B54DA671-7DC6-4C94-80F5-A2AECFEC1E62}"/>
              </a:ext>
            </a:extLst>
          </p:cNvPr>
          <p:cNvGraphicFramePr>
            <a:graphicFrameLocks noChangeAspect="1"/>
          </p:cNvGraphicFramePr>
          <p:nvPr>
            <p:custDataLst>
              <p:tags r:id="rId2"/>
            </p:custDataLst>
            <p:extLst>
              <p:ext uri="{D42A27DB-BD31-4B8C-83A1-F6EECF244321}">
                <p14:modId xmlns:p14="http://schemas.microsoft.com/office/powerpoint/2010/main" val="4020168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104"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7BD0B7E6-9480-41D6-B456-20BE10967255}"/>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63</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9226FF9A-DBFE-4E3F-AA86-198622D7749C}"/>
              </a:ext>
            </a:extLst>
          </p:cNvPr>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Какими бывают БПИФ и </a:t>
            </a:r>
            <a:r>
              <a:rPr lang="en-US" sz="3600" dirty="0">
                <a:latin typeface="Arial" panose="020B0604020202020204" pitchFamily="34" charset="0"/>
                <a:cs typeface="Arial" panose="020B0604020202020204" pitchFamily="34" charset="0"/>
              </a:rPr>
              <a:t>ETF</a:t>
            </a:r>
            <a:endParaRPr lang="ru-RU" sz="3600" dirty="0">
              <a:latin typeface="Arial" panose="020B0604020202020204" pitchFamily="34" charset="0"/>
              <a:cs typeface="Arial" panose="020B0604020202020204" pitchFamily="34" charset="0"/>
            </a:endParaRPr>
          </a:p>
        </p:txBody>
      </p:sp>
      <p:sp>
        <p:nvSpPr>
          <p:cNvPr id="6" name="Прямоугольник: скругленные углы 5">
            <a:extLst>
              <a:ext uri="{FF2B5EF4-FFF2-40B4-BE49-F238E27FC236}">
                <a16:creationId xmlns:a16="http://schemas.microsoft.com/office/drawing/2014/main" id="{F58CFB54-A715-4E10-AC56-EA0150332E89}"/>
              </a:ext>
            </a:extLst>
          </p:cNvPr>
          <p:cNvSpPr/>
          <p:nvPr/>
        </p:nvSpPr>
        <p:spPr>
          <a:xfrm>
            <a:off x="2116426" y="2855430"/>
            <a:ext cx="2232248" cy="709135"/>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atin typeface="Arial" panose="020B0604020202020204" pitchFamily="34" charset="0"/>
                <a:cs typeface="Arial" panose="020B0604020202020204" pitchFamily="34" charset="0"/>
              </a:rPr>
              <a:t>Облигации и Еврооблигации</a:t>
            </a:r>
          </a:p>
        </p:txBody>
      </p:sp>
      <p:sp>
        <p:nvSpPr>
          <p:cNvPr id="7" name="Прямоугольник: скругленные углы 6">
            <a:extLst>
              <a:ext uri="{FF2B5EF4-FFF2-40B4-BE49-F238E27FC236}">
                <a16:creationId xmlns:a16="http://schemas.microsoft.com/office/drawing/2014/main" id="{ABF2DBB0-74F2-4F5C-B1F6-E242058CB04B}"/>
              </a:ext>
            </a:extLst>
          </p:cNvPr>
          <p:cNvSpPr/>
          <p:nvPr/>
        </p:nvSpPr>
        <p:spPr>
          <a:xfrm>
            <a:off x="3547019" y="4020661"/>
            <a:ext cx="2232248" cy="709135"/>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atin typeface="Arial" panose="020B0604020202020204" pitchFamily="34" charset="0"/>
                <a:cs typeface="Arial" panose="020B0604020202020204" pitchFamily="34" charset="0"/>
              </a:rPr>
              <a:t>Акции</a:t>
            </a:r>
          </a:p>
        </p:txBody>
      </p:sp>
      <p:sp>
        <p:nvSpPr>
          <p:cNvPr id="8" name="Прямоугольник: скругленные углы 7">
            <a:extLst>
              <a:ext uri="{FF2B5EF4-FFF2-40B4-BE49-F238E27FC236}">
                <a16:creationId xmlns:a16="http://schemas.microsoft.com/office/drawing/2014/main" id="{83AD0F8C-545F-4E7B-A7A3-768A46474F09}"/>
              </a:ext>
            </a:extLst>
          </p:cNvPr>
          <p:cNvSpPr/>
          <p:nvPr/>
        </p:nvSpPr>
        <p:spPr>
          <a:xfrm>
            <a:off x="6292890" y="4020661"/>
            <a:ext cx="2232248" cy="709135"/>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atin typeface="Arial" panose="020B0604020202020204" pitchFamily="34" charset="0"/>
                <a:cs typeface="Arial" panose="020B0604020202020204" pitchFamily="34" charset="0"/>
              </a:rPr>
              <a:t>Товары</a:t>
            </a:r>
          </a:p>
        </p:txBody>
      </p:sp>
      <p:sp>
        <p:nvSpPr>
          <p:cNvPr id="9" name="Прямоугольник: скругленные углы 8">
            <a:extLst>
              <a:ext uri="{FF2B5EF4-FFF2-40B4-BE49-F238E27FC236}">
                <a16:creationId xmlns:a16="http://schemas.microsoft.com/office/drawing/2014/main" id="{E4A49CC5-C984-4F6E-8374-4C134230A4A3}"/>
              </a:ext>
            </a:extLst>
          </p:cNvPr>
          <p:cNvSpPr/>
          <p:nvPr/>
        </p:nvSpPr>
        <p:spPr>
          <a:xfrm>
            <a:off x="4862297" y="2855430"/>
            <a:ext cx="2232248" cy="709135"/>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atin typeface="Arial" panose="020B0604020202020204" pitchFamily="34" charset="0"/>
                <a:cs typeface="Arial" panose="020B0604020202020204" pitchFamily="34" charset="0"/>
              </a:rPr>
              <a:t>Денежный рынок</a:t>
            </a:r>
          </a:p>
        </p:txBody>
      </p:sp>
      <p:sp>
        <p:nvSpPr>
          <p:cNvPr id="10" name="Прямоугольник: скругленные углы 9">
            <a:extLst>
              <a:ext uri="{FF2B5EF4-FFF2-40B4-BE49-F238E27FC236}">
                <a16:creationId xmlns:a16="http://schemas.microsoft.com/office/drawing/2014/main" id="{C84DEBA5-3F53-4E27-A5B3-561A71B979ED}"/>
              </a:ext>
            </a:extLst>
          </p:cNvPr>
          <p:cNvSpPr/>
          <p:nvPr/>
        </p:nvSpPr>
        <p:spPr>
          <a:xfrm>
            <a:off x="7608168" y="2855430"/>
            <a:ext cx="2232248" cy="709135"/>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atin typeface="Arial" panose="020B0604020202020204" pitchFamily="34" charset="0"/>
                <a:cs typeface="Arial" panose="020B0604020202020204" pitchFamily="34" charset="0"/>
              </a:rPr>
              <a:t>Смешанные активы</a:t>
            </a:r>
          </a:p>
        </p:txBody>
      </p:sp>
    </p:spTree>
    <p:extLst>
      <p:ext uri="{BB962C8B-B14F-4D97-AF65-F5344CB8AC3E}">
        <p14:creationId xmlns:p14="http://schemas.microsoft.com/office/powerpoint/2010/main" val="65351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Объект 6" hidden="1">
            <a:extLst>
              <a:ext uri="{FF2B5EF4-FFF2-40B4-BE49-F238E27FC236}">
                <a16:creationId xmlns:a16="http://schemas.microsoft.com/office/drawing/2014/main" id="{3F9DADFE-5565-4809-9C54-D40CD8FBED52}"/>
              </a:ext>
            </a:extLst>
          </p:cNvPr>
          <p:cNvGraphicFramePr>
            <a:graphicFrameLocks noChangeAspect="1"/>
          </p:cNvGraphicFramePr>
          <p:nvPr>
            <p:custDataLst>
              <p:tags r:id="rId2"/>
            </p:custDataLst>
            <p:extLst>
              <p:ext uri="{D42A27DB-BD31-4B8C-83A1-F6EECF244321}">
                <p14:modId xmlns:p14="http://schemas.microsoft.com/office/powerpoint/2010/main" val="19141581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28"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7BD0B7E6-9480-41D6-B456-20BE10967255}"/>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64</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9226FF9A-DBFE-4E3F-AA86-198622D7749C}"/>
              </a:ext>
            </a:extLst>
          </p:cNvPr>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Преимущества БПИФ и </a:t>
            </a:r>
            <a:r>
              <a:rPr lang="en-US" sz="3600" dirty="0">
                <a:latin typeface="Arial" panose="020B0604020202020204" pitchFamily="34" charset="0"/>
                <a:cs typeface="Arial" panose="020B0604020202020204" pitchFamily="34" charset="0"/>
              </a:rPr>
              <a:t>ETF</a:t>
            </a:r>
            <a:endParaRPr lang="ru-RU" sz="3600" dirty="0">
              <a:latin typeface="Arial" panose="020B0604020202020204" pitchFamily="34" charset="0"/>
              <a:cs typeface="Arial" panose="020B0604020202020204" pitchFamily="34" charset="0"/>
            </a:endParaRPr>
          </a:p>
        </p:txBody>
      </p:sp>
      <p:sp>
        <p:nvSpPr>
          <p:cNvPr id="2" name="Прямоугольник 1">
            <a:extLst>
              <a:ext uri="{FF2B5EF4-FFF2-40B4-BE49-F238E27FC236}">
                <a16:creationId xmlns:a16="http://schemas.microsoft.com/office/drawing/2014/main" id="{7263FE74-2AD2-462D-9CB1-C4C714025AC4}"/>
              </a:ext>
            </a:extLst>
          </p:cNvPr>
          <p:cNvSpPr/>
          <p:nvPr/>
        </p:nvSpPr>
        <p:spPr>
          <a:xfrm>
            <a:off x="3045596" y="2239388"/>
            <a:ext cx="6096669" cy="369332"/>
          </a:xfrm>
          <a:prstGeom prst="rect">
            <a:avLst/>
          </a:prstGeom>
        </p:spPr>
        <p:txBody>
          <a:bodyPr wrap="none">
            <a:spAutoFit/>
          </a:bodyPr>
          <a:lstStyle/>
          <a:p>
            <a:r>
              <a:rPr lang="ru-RU" b="1" dirty="0">
                <a:latin typeface="Arial" panose="020B0604020202020204" pitchFamily="34" charset="0"/>
                <a:cs typeface="Arial" panose="020B0604020202020204" pitchFamily="34" charset="0"/>
              </a:rPr>
              <a:t>Для розничных и институциональных инвесторов:</a:t>
            </a:r>
            <a:endParaRPr lang="ru-RU"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4E48CE33-1F33-46DF-AF26-9D94DE7A2695}"/>
              </a:ext>
            </a:extLst>
          </p:cNvPr>
          <p:cNvSpPr/>
          <p:nvPr/>
        </p:nvSpPr>
        <p:spPr>
          <a:xfrm>
            <a:off x="1522457" y="2556510"/>
            <a:ext cx="9142946" cy="3385542"/>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Простота торговли и учета – ETF фонды торгуются как обычные акции;</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Доступ к международным рынкам со стандартного брокерского счета;</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Прозрачность структуры инвестиционного портфеля ETF фонда в режиме </a:t>
            </a:r>
            <a:r>
              <a:rPr lang="ru-RU" sz="1600" dirty="0" err="1">
                <a:latin typeface="Arial" panose="020B0604020202020204" pitchFamily="34" charset="0"/>
                <a:cs typeface="Arial" panose="020B0604020202020204" pitchFamily="34" charset="0"/>
              </a:rPr>
              <a:t>on-line</a:t>
            </a:r>
            <a:r>
              <a:rPr lang="ru-RU" sz="1600" dirty="0">
                <a:latin typeface="Arial" panose="020B0604020202020204" pitchFamily="34" charset="0"/>
                <a:cs typeface="Arial" panose="020B0604020202020204" pitchFamily="34" charset="0"/>
              </a:rPr>
              <a:t>;</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Возможность реализации как пассивных (индексных) инвестиционных стратегий, так и стратегий активного управления, арбитражного ценообразования и хеджирования;</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Низкие начальные инвестиции;</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Высокая ликвидность - возможность совершать покупку-продажу активов в любое время;</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Широкая диверсификация;</a:t>
            </a:r>
          </a:p>
          <a:p>
            <a:pPr marL="285750" indent="-285750">
              <a:spcBef>
                <a:spcPts val="600"/>
              </a:spcBef>
              <a:spcAft>
                <a:spcPts val="600"/>
              </a:spcAft>
              <a:buFont typeface="Arial" panose="020B0604020202020204" pitchFamily="34" charset="0"/>
              <a:buChar char="•"/>
            </a:pPr>
            <a:r>
              <a:rPr lang="ru-RU" sz="1600" i="0" dirty="0">
                <a:effectLst/>
                <a:latin typeface="Arial" panose="020B0604020202020204" pitchFamily="34" charset="0"/>
                <a:cs typeface="Arial" panose="020B0604020202020204" pitchFamily="34" charset="0"/>
              </a:rPr>
              <a:t>Разные валюты фондов.</a:t>
            </a:r>
          </a:p>
        </p:txBody>
      </p:sp>
    </p:spTree>
    <p:extLst>
      <p:ext uri="{BB962C8B-B14F-4D97-AF65-F5344CB8AC3E}">
        <p14:creationId xmlns:p14="http://schemas.microsoft.com/office/powerpoint/2010/main" val="1595040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605B1F41-96B4-424E-AFB6-3BA4C30FF68E}"/>
              </a:ext>
            </a:extLst>
          </p:cNvPr>
          <p:cNvGraphicFramePr>
            <a:graphicFrameLocks noChangeAspect="1"/>
          </p:cNvGraphicFramePr>
          <p:nvPr>
            <p:custDataLst>
              <p:tags r:id="rId2"/>
            </p:custDataLst>
            <p:extLst>
              <p:ext uri="{D42A27DB-BD31-4B8C-83A1-F6EECF244321}">
                <p14:modId xmlns:p14="http://schemas.microsoft.com/office/powerpoint/2010/main" val="2774931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52"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7BD0B7E6-9480-41D6-B456-20BE10967255}"/>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65</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9226FF9A-DBFE-4E3F-AA86-198622D7749C}"/>
              </a:ext>
            </a:extLst>
          </p:cNvPr>
          <p:cNvSpPr>
            <a:spLocks noGrp="1"/>
          </p:cNvSpPr>
          <p:nvPr>
            <p:ph type="title"/>
          </p:nvPr>
        </p:nvSpPr>
        <p:spPr/>
        <p:txBody>
          <a:bodyPr vert="horz">
            <a:normAutofit/>
          </a:bodyPr>
          <a:lstStyle/>
          <a:p>
            <a:pPr algn="ctr"/>
            <a:r>
              <a:rPr lang="ru-RU" sz="3600" dirty="0">
                <a:latin typeface="Arial" panose="020B0604020202020204" pitchFamily="34" charset="0"/>
                <a:cs typeface="Arial" panose="020B0604020202020204" pitchFamily="34" charset="0"/>
              </a:rPr>
              <a:t>Преимущества БПИФ и </a:t>
            </a:r>
            <a:r>
              <a:rPr lang="en-US" sz="3600" dirty="0">
                <a:latin typeface="Arial" panose="020B0604020202020204" pitchFamily="34" charset="0"/>
                <a:cs typeface="Arial" panose="020B0604020202020204" pitchFamily="34" charset="0"/>
              </a:rPr>
              <a:t>ETF</a:t>
            </a:r>
            <a:endParaRPr lang="ru-RU" sz="3600" dirty="0">
              <a:latin typeface="Arial" panose="020B0604020202020204" pitchFamily="34" charset="0"/>
              <a:cs typeface="Arial" panose="020B0604020202020204" pitchFamily="34" charset="0"/>
            </a:endParaRPr>
          </a:p>
        </p:txBody>
      </p:sp>
      <p:sp>
        <p:nvSpPr>
          <p:cNvPr id="6" name="Прямоугольник 5">
            <a:extLst>
              <a:ext uri="{FF2B5EF4-FFF2-40B4-BE49-F238E27FC236}">
                <a16:creationId xmlns:a16="http://schemas.microsoft.com/office/drawing/2014/main" id="{3C76128E-37D6-4443-9598-4422F551FBD9}"/>
              </a:ext>
            </a:extLst>
          </p:cNvPr>
          <p:cNvSpPr/>
          <p:nvPr/>
        </p:nvSpPr>
        <p:spPr>
          <a:xfrm>
            <a:off x="3369883" y="2290233"/>
            <a:ext cx="5448095" cy="369332"/>
          </a:xfrm>
          <a:prstGeom prst="rect">
            <a:avLst/>
          </a:prstGeom>
        </p:spPr>
        <p:txBody>
          <a:bodyPr wrap="none">
            <a:spAutoFit/>
          </a:bodyPr>
          <a:lstStyle/>
          <a:p>
            <a:r>
              <a:rPr lang="ru-RU" b="1" dirty="0">
                <a:latin typeface="Arial" panose="020B0604020202020204" pitchFamily="34" charset="0"/>
                <a:cs typeface="Arial" panose="020B0604020202020204" pitchFamily="34" charset="0"/>
              </a:rPr>
              <a:t>Для брокерских компаний и маркет-</a:t>
            </a:r>
            <a:r>
              <a:rPr lang="ru-RU" b="1" dirty="0" err="1">
                <a:latin typeface="Arial" panose="020B0604020202020204" pitchFamily="34" charset="0"/>
                <a:cs typeface="Arial" panose="020B0604020202020204" pitchFamily="34" charset="0"/>
              </a:rPr>
              <a:t>мейкеров</a:t>
            </a:r>
            <a:endParaRPr lang="ru-RU" dirty="0">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F8BCEED0-C1F0-4E48-8539-3957280A06CE}"/>
              </a:ext>
            </a:extLst>
          </p:cNvPr>
          <p:cNvSpPr/>
          <p:nvPr/>
        </p:nvSpPr>
        <p:spPr>
          <a:xfrm>
            <a:off x="2925579" y="2924944"/>
            <a:ext cx="6336704" cy="2769989"/>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Получение статуса Уполномоченного лица ETF фонда;</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Возможность привлечения новых клиентов за счет развития бизнеса ETF;</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Унифицированные механизмы подписки/погашения в виде крупных блоков (</a:t>
            </a:r>
            <a:r>
              <a:rPr lang="ru-RU" sz="1600" dirty="0" err="1">
                <a:latin typeface="Arial" panose="020B0604020202020204" pitchFamily="34" charset="0"/>
                <a:cs typeface="Arial" panose="020B0604020202020204" pitchFamily="34" charset="0"/>
              </a:rPr>
              <a:t>creation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units</a:t>
            </a:r>
            <a:r>
              <a:rPr lang="ru-RU" sz="1600" dirty="0">
                <a:latin typeface="Arial" panose="020B0604020202020204" pitchFamily="34" charset="0"/>
                <a:cs typeface="Arial" panose="020B0604020202020204" pitchFamily="34" charset="0"/>
              </a:rPr>
              <a:t>) с Провайдерами ETF, возможность "натурального" обмена акций фондов ETF на базовые активы;</a:t>
            </a:r>
          </a:p>
          <a:p>
            <a:pPr marL="285750" indent="-285750">
              <a:spcBef>
                <a:spcPts val="600"/>
              </a:spcBef>
              <a:spcAft>
                <a:spcPts val="600"/>
              </a:spcAft>
              <a:buFont typeface="Arial" panose="020B0604020202020204" pitchFamily="34" charset="0"/>
              <a:buChar char="•"/>
            </a:pPr>
            <a:r>
              <a:rPr lang="ru-RU" sz="1600" dirty="0">
                <a:latin typeface="Arial" panose="020B0604020202020204" pitchFamily="34" charset="0"/>
                <a:cs typeface="Arial" panose="020B0604020202020204" pitchFamily="34" charset="0"/>
              </a:rPr>
              <a:t>Развития бизнеса с ведущими мировыми Провайдерами ETF.</a:t>
            </a:r>
            <a:endParaRPr lang="ru-RU" sz="16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902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66</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0F517AD1-DC0E-49EE-A320-B6F9E1828378}"/>
              </a:ext>
            </a:extLst>
          </p:cNvPr>
          <p:cNvSpPr txBox="1"/>
          <p:nvPr/>
        </p:nvSpPr>
        <p:spPr>
          <a:xfrm>
            <a:off x="2629377" y="2888940"/>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Фьючерсы</a:t>
            </a:r>
            <a:endParaRPr kumimoji="0"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1557563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5C26F38F-4E35-421C-8655-594B0366A42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67</a:t>
            </a:fld>
            <a:endParaRPr lang="ru-RU" dirty="0">
              <a:latin typeface="Arial" panose="020B0604020202020204" pitchFamily="34" charset="0"/>
              <a:cs typeface="Arial" panose="020B0604020202020204" pitchFamily="34" charset="0"/>
            </a:endParaRPr>
          </a:p>
        </p:txBody>
      </p:sp>
      <p:sp>
        <p:nvSpPr>
          <p:cNvPr id="6" name="Вертикальный текст 4">
            <a:extLst>
              <a:ext uri="{FF2B5EF4-FFF2-40B4-BE49-F238E27FC236}">
                <a16:creationId xmlns:a16="http://schemas.microsoft.com/office/drawing/2014/main" id="{9FBABB1A-7B05-45A6-91E7-41071BE56D19}"/>
              </a:ext>
            </a:extLst>
          </p:cNvPr>
          <p:cNvSpPr txBox="1">
            <a:spLocks/>
          </p:cNvSpPr>
          <p:nvPr/>
        </p:nvSpPr>
        <p:spPr>
          <a:xfrm>
            <a:off x="1338476" y="2596077"/>
            <a:ext cx="4680520" cy="3008523"/>
          </a:xfrm>
          <a:prstGeom prst="rect">
            <a:avLst/>
          </a:prstGeom>
        </p:spPr>
        <p:txBody>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latin typeface="Arial" panose="020B0604020202020204" pitchFamily="34" charset="0"/>
                <a:cs typeface="Arial" panose="020B0604020202020204" pitchFamily="34" charset="0"/>
              </a:rPr>
              <a:t>Более </a:t>
            </a:r>
            <a:r>
              <a:rPr lang="ru-RU" sz="2800" b="1" dirty="0">
                <a:solidFill>
                  <a:srgbClr val="FF0000"/>
                </a:solidFill>
                <a:latin typeface="Arial" panose="020B0604020202020204" pitchFamily="34" charset="0"/>
                <a:cs typeface="Arial" panose="020B0604020202020204" pitchFamily="34" charset="0"/>
              </a:rPr>
              <a:t>140</a:t>
            </a:r>
            <a:r>
              <a:rPr lang="ru-RU" sz="2000" dirty="0">
                <a:latin typeface="Arial" panose="020B0604020202020204" pitchFamily="34" charset="0"/>
                <a:cs typeface="Arial" panose="020B0604020202020204" pitchFamily="34" charset="0"/>
              </a:rPr>
              <a:t> контрактов, включая фьючерсы и опционы на:</a:t>
            </a:r>
          </a:p>
          <a:p>
            <a:r>
              <a:rPr lang="ru-RU" sz="2000" dirty="0">
                <a:latin typeface="Arial" panose="020B0604020202020204" pitchFamily="34" charset="0"/>
                <a:cs typeface="Arial" panose="020B0604020202020204" pitchFamily="34" charset="0"/>
              </a:rPr>
              <a:t>акции российских компаний</a:t>
            </a:r>
          </a:p>
          <a:p>
            <a:r>
              <a:rPr lang="ru-RU" sz="2000" dirty="0">
                <a:latin typeface="Arial" panose="020B0604020202020204" pitchFamily="34" charset="0"/>
                <a:cs typeface="Arial" panose="020B0604020202020204" pitchFamily="34" charset="0"/>
              </a:rPr>
              <a:t>товары, валюту и драгоценные металлы</a:t>
            </a:r>
          </a:p>
          <a:p>
            <a:r>
              <a:rPr lang="ru-RU" sz="2000" dirty="0">
                <a:latin typeface="Arial" panose="020B0604020202020204" pitchFamily="34" charset="0"/>
                <a:cs typeface="Arial" panose="020B0604020202020204" pitchFamily="34" charset="0"/>
              </a:rPr>
              <a:t>облигации и еврооблигации</a:t>
            </a:r>
          </a:p>
          <a:p>
            <a:r>
              <a:rPr lang="ru-RU" sz="2000" dirty="0">
                <a:latin typeface="Arial" panose="020B0604020202020204" pitchFamily="34" charset="0"/>
                <a:cs typeface="Arial" panose="020B0604020202020204" pitchFamily="34" charset="0"/>
              </a:rPr>
              <a:t>индексы РТС и ММВБ индекс волатильности</a:t>
            </a:r>
          </a:p>
        </p:txBody>
      </p:sp>
      <p:pic>
        <p:nvPicPr>
          <p:cNvPr id="7" name="Picture 2" descr="http://www.kstovo-adm.ru/upload/medialibrary/d98/1ebb.jpg">
            <a:extLst>
              <a:ext uri="{FF2B5EF4-FFF2-40B4-BE49-F238E27FC236}">
                <a16:creationId xmlns:a16="http://schemas.microsoft.com/office/drawing/2014/main" id="{AE2AE91F-C706-4888-9BC3-6912341991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233" y="2887763"/>
            <a:ext cx="976650" cy="976650"/>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a:extLst>
              <a:ext uri="{FF2B5EF4-FFF2-40B4-BE49-F238E27FC236}">
                <a16:creationId xmlns:a16="http://schemas.microsoft.com/office/drawing/2014/main" id="{3240F67F-3BA4-4308-A9C7-F78B26E7C3F9}"/>
              </a:ext>
            </a:extLst>
          </p:cNvPr>
          <p:cNvPicPr>
            <a:picLocks noChangeAspect="1"/>
          </p:cNvPicPr>
          <p:nvPr/>
        </p:nvPicPr>
        <p:blipFill>
          <a:blip r:embed="rId3"/>
          <a:stretch>
            <a:fillRect/>
          </a:stretch>
        </p:blipFill>
        <p:spPr>
          <a:xfrm>
            <a:off x="5844984" y="2388363"/>
            <a:ext cx="2220335" cy="1073162"/>
          </a:xfrm>
          <a:prstGeom prst="rect">
            <a:avLst/>
          </a:prstGeom>
        </p:spPr>
      </p:pic>
      <p:pic>
        <p:nvPicPr>
          <p:cNvPr id="9" name="Picture 8" descr="http://www.amr-bus.ru/design/gazprom1.jpg">
            <a:extLst>
              <a:ext uri="{FF2B5EF4-FFF2-40B4-BE49-F238E27FC236}">
                <a16:creationId xmlns:a16="http://schemas.microsoft.com/office/drawing/2014/main" id="{32AC2B1F-1DF0-4581-9D06-4F79BB4FD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90028" y="4796372"/>
            <a:ext cx="2075384" cy="10247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img.artlebedev.ru/everything/yandex/identity3/yandex2008.gif">
            <a:extLst>
              <a:ext uri="{FF2B5EF4-FFF2-40B4-BE49-F238E27FC236}">
                <a16:creationId xmlns:a16="http://schemas.microsoft.com/office/drawing/2014/main" id="{54926286-C1CE-4BB2-8D2B-3D8545B325A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7682" y="3942258"/>
            <a:ext cx="1760730" cy="698423"/>
          </a:xfrm>
          <a:prstGeom prst="rect">
            <a:avLst/>
          </a:prstGeom>
          <a:noFill/>
          <a:extLst>
            <a:ext uri="{909E8E84-426E-40DD-AFC4-6F175D3DCCD1}">
              <a14:hiddenFill xmlns:a14="http://schemas.microsoft.com/office/drawing/2010/main">
                <a:solidFill>
                  <a:srgbClr val="FFFFFF"/>
                </a:solidFill>
              </a14:hiddenFill>
            </a:ext>
          </a:extLst>
        </p:spPr>
      </p:pic>
      <p:pic>
        <p:nvPicPr>
          <p:cNvPr id="11" name="Рисунок 10">
            <a:extLst>
              <a:ext uri="{FF2B5EF4-FFF2-40B4-BE49-F238E27FC236}">
                <a16:creationId xmlns:a16="http://schemas.microsoft.com/office/drawing/2014/main" id="{5698B8AA-7749-4700-AFF9-CD1E09CD8054}"/>
              </a:ext>
            </a:extLst>
          </p:cNvPr>
          <p:cNvPicPr>
            <a:picLocks noChangeAspect="1"/>
          </p:cNvPicPr>
          <p:nvPr/>
        </p:nvPicPr>
        <p:blipFill>
          <a:blip r:embed="rId6"/>
          <a:stretch>
            <a:fillRect/>
          </a:stretch>
        </p:blipFill>
        <p:spPr>
          <a:xfrm>
            <a:off x="5837776" y="3547140"/>
            <a:ext cx="1479054" cy="1232545"/>
          </a:xfrm>
          <a:prstGeom prst="rect">
            <a:avLst/>
          </a:prstGeom>
        </p:spPr>
      </p:pic>
      <p:pic>
        <p:nvPicPr>
          <p:cNvPr id="12" name="Picture 20" descr="http://www.thejewishnews.com/wp-content/uploads/2011/06/euro.jpg">
            <a:extLst>
              <a:ext uri="{FF2B5EF4-FFF2-40B4-BE49-F238E27FC236}">
                <a16:creationId xmlns:a16="http://schemas.microsoft.com/office/drawing/2014/main" id="{B5CA2FD4-2BC7-4DA1-B9DB-3A67F95A43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6830" y="3119632"/>
            <a:ext cx="1650505" cy="16505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2" descr="http://www.topforexnews.com/images/currencies/Japanese-Yen/yen-symbol.jpg">
            <a:extLst>
              <a:ext uri="{FF2B5EF4-FFF2-40B4-BE49-F238E27FC236}">
                <a16:creationId xmlns:a16="http://schemas.microsoft.com/office/drawing/2014/main" id="{D677A2E6-BE98-4020-9AC9-0CFA0B88FF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7200" y="4653536"/>
            <a:ext cx="1384156" cy="12403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descr="http://s43.radikal.ru/i100/0809/79/1356fec66f7c.png">
            <a:extLst>
              <a:ext uri="{FF2B5EF4-FFF2-40B4-BE49-F238E27FC236}">
                <a16:creationId xmlns:a16="http://schemas.microsoft.com/office/drawing/2014/main" id="{C5F0B6D2-2956-43BF-B750-CDEC72D3CB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569" y="4832154"/>
            <a:ext cx="1824545" cy="1101313"/>
          </a:xfrm>
          <a:prstGeom prst="rect">
            <a:avLst/>
          </a:prstGeom>
          <a:noFill/>
          <a:extLst>
            <a:ext uri="{909E8E84-426E-40DD-AFC4-6F175D3DCCD1}">
              <a14:hiddenFill xmlns:a14="http://schemas.microsoft.com/office/drawing/2010/main">
                <a:solidFill>
                  <a:srgbClr val="FFFFFF"/>
                </a:solidFill>
              </a14:hiddenFill>
            </a:ext>
          </a:extLst>
        </p:spPr>
      </p:pic>
      <p:sp>
        <p:nvSpPr>
          <p:cNvPr id="17" name="Заголовок 3">
            <a:extLst>
              <a:ext uri="{FF2B5EF4-FFF2-40B4-BE49-F238E27FC236}">
                <a16:creationId xmlns:a16="http://schemas.microsoft.com/office/drawing/2014/main" id="{3A46DBF5-B409-4F49-9385-EDEA26F337D4}"/>
              </a:ext>
            </a:extLst>
          </p:cNvPr>
          <p:cNvSpPr txBox="1">
            <a:spLocks/>
          </p:cNvSpPr>
          <p:nvPr/>
        </p:nvSpPr>
        <p:spPr>
          <a:xfrm>
            <a:off x="1476100" y="1475414"/>
            <a:ext cx="9239799" cy="7091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0" kern="1200">
                <a:solidFill>
                  <a:srgbClr val="CF1130"/>
                </a:solidFill>
                <a:latin typeface="+mj-lt"/>
                <a:ea typeface="+mj-ea"/>
                <a:cs typeface="Calibri" panose="020F0502020204030204" pitchFamily="34" charset="0"/>
              </a:defRPr>
            </a:lvl1pPr>
          </a:lstStyle>
          <a:p>
            <a:pPr algn="ctr"/>
            <a:r>
              <a:rPr lang="ru-RU" dirty="0">
                <a:solidFill>
                  <a:srgbClr val="FF0000"/>
                </a:solidFill>
                <a:latin typeface="Arial" panose="020B0604020202020204" pitchFamily="34" charset="0"/>
                <a:cs typeface="Arial" panose="020B0604020202020204" pitchFamily="34" charset="0"/>
              </a:rPr>
              <a:t>Инструменты Срочного рынка</a:t>
            </a:r>
          </a:p>
        </p:txBody>
      </p:sp>
    </p:spTree>
    <p:extLst>
      <p:ext uri="{BB962C8B-B14F-4D97-AF65-F5344CB8AC3E}">
        <p14:creationId xmlns:p14="http://schemas.microsoft.com/office/powerpoint/2010/main" val="2867815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Объект 4" hidden="1">
            <a:extLst>
              <a:ext uri="{FF2B5EF4-FFF2-40B4-BE49-F238E27FC236}">
                <a16:creationId xmlns:a16="http://schemas.microsoft.com/office/drawing/2014/main" id="{72830938-D635-4D17-B767-855ED2CD3965}"/>
              </a:ext>
            </a:extLst>
          </p:cNvPr>
          <p:cNvGraphicFramePr>
            <a:graphicFrameLocks noChangeAspect="1"/>
          </p:cNvGraphicFramePr>
          <p:nvPr>
            <p:custDataLst>
              <p:tags r:id="rId2"/>
            </p:custDataLst>
            <p:extLst>
              <p:ext uri="{D42A27DB-BD31-4B8C-83A1-F6EECF244321}">
                <p14:modId xmlns:p14="http://schemas.microsoft.com/office/powerpoint/2010/main" val="556444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76"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Номер слайда 2">
            <a:extLst>
              <a:ext uri="{FF2B5EF4-FFF2-40B4-BE49-F238E27FC236}">
                <a16:creationId xmlns:a16="http://schemas.microsoft.com/office/drawing/2014/main" id="{C666F93A-38F4-4388-AB37-ED73BA7A7B2D}"/>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68</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559496" y="1108465"/>
            <a:ext cx="9239799" cy="709135"/>
          </a:xfrm>
        </p:spPr>
        <p:txBody>
          <a:bodyPr vert="horz"/>
          <a:lstStyle/>
          <a:p>
            <a:pPr algn="ctr"/>
            <a:r>
              <a:rPr lang="ru-RU" dirty="0">
                <a:latin typeface="Arial" panose="020B0604020202020204" pitchFamily="34" charset="0"/>
                <a:cs typeface="Arial" panose="020B0604020202020204" pitchFamily="34" charset="0"/>
              </a:rPr>
              <a:t>ФЬЮЧЕРС – это</a:t>
            </a:r>
          </a:p>
        </p:txBody>
      </p:sp>
      <p:grpSp>
        <p:nvGrpSpPr>
          <p:cNvPr id="2" name="Группа 1">
            <a:extLst>
              <a:ext uri="{FF2B5EF4-FFF2-40B4-BE49-F238E27FC236}">
                <a16:creationId xmlns:a16="http://schemas.microsoft.com/office/drawing/2014/main" id="{E7E5C773-1274-4851-ACE5-22AE48DAA0A1}"/>
              </a:ext>
            </a:extLst>
          </p:cNvPr>
          <p:cNvGrpSpPr/>
          <p:nvPr/>
        </p:nvGrpSpPr>
        <p:grpSpPr>
          <a:xfrm>
            <a:off x="2927648" y="2996952"/>
            <a:ext cx="5968130" cy="2950752"/>
            <a:chOff x="2925333" y="1877858"/>
            <a:chExt cx="5968130" cy="3310792"/>
          </a:xfrm>
        </p:grpSpPr>
        <p:sp>
          <p:nvSpPr>
            <p:cNvPr id="8" name="TextBox 7">
              <a:extLst>
                <a:ext uri="{FF2B5EF4-FFF2-40B4-BE49-F238E27FC236}">
                  <a16:creationId xmlns:a16="http://schemas.microsoft.com/office/drawing/2014/main" id="{4B52A662-DA1F-40F2-BA17-371D5110B673}"/>
                </a:ext>
              </a:extLst>
            </p:cNvPr>
            <p:cNvSpPr txBox="1"/>
            <p:nvPr/>
          </p:nvSpPr>
          <p:spPr>
            <a:xfrm>
              <a:off x="4646843" y="3544365"/>
              <a:ext cx="2268252" cy="7251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Обговариваются все условия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Резервируется предоплата (ГО) 5-20%</a:t>
              </a:r>
            </a:p>
          </p:txBody>
        </p:sp>
        <p:sp>
          <p:nvSpPr>
            <p:cNvPr id="11" name="TextBox 10">
              <a:extLst>
                <a:ext uri="{FF2B5EF4-FFF2-40B4-BE49-F238E27FC236}">
                  <a16:creationId xmlns:a16="http://schemas.microsoft.com/office/drawing/2014/main" id="{696F2698-C4E0-4C34-B8BB-6BB530128F07}"/>
                </a:ext>
              </a:extLst>
            </p:cNvPr>
            <p:cNvSpPr txBox="1"/>
            <p:nvPr/>
          </p:nvSpPr>
          <p:spPr>
            <a:xfrm>
              <a:off x="7421798" y="2872243"/>
              <a:ext cx="1341262" cy="7251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Покупка и оплата базового актива</a:t>
              </a:r>
            </a:p>
          </p:txBody>
        </p:sp>
        <p:sp>
          <p:nvSpPr>
            <p:cNvPr id="12" name="TextBox 11">
              <a:extLst>
                <a:ext uri="{FF2B5EF4-FFF2-40B4-BE49-F238E27FC236}">
                  <a16:creationId xmlns:a16="http://schemas.microsoft.com/office/drawing/2014/main" id="{7421BCA3-9D36-42B0-A912-10D7ACEA32B5}"/>
                </a:ext>
              </a:extLst>
            </p:cNvPr>
            <p:cNvSpPr txBox="1"/>
            <p:nvPr/>
          </p:nvSpPr>
          <p:spPr>
            <a:xfrm>
              <a:off x="7370976" y="4081788"/>
              <a:ext cx="1485278" cy="7251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Продажа и поставка базового актива</a:t>
              </a:r>
            </a:p>
          </p:txBody>
        </p:sp>
        <p:cxnSp>
          <p:nvCxnSpPr>
            <p:cNvPr id="15" name="Скругленная соединительная линия 37">
              <a:extLst>
                <a:ext uri="{FF2B5EF4-FFF2-40B4-BE49-F238E27FC236}">
                  <a16:creationId xmlns:a16="http://schemas.microsoft.com/office/drawing/2014/main" id="{8CBF9016-B7C0-4D5E-9826-3C9EC80F48BE}"/>
                </a:ext>
              </a:extLst>
            </p:cNvPr>
            <p:cNvCxnSpPr>
              <a:cxnSpLocks/>
            </p:cNvCxnSpPr>
            <p:nvPr/>
          </p:nvCxnSpPr>
          <p:spPr>
            <a:xfrm>
              <a:off x="4214626" y="3203619"/>
              <a:ext cx="3207172" cy="1270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Скругленная соединительная линия 38">
              <a:extLst>
                <a:ext uri="{FF2B5EF4-FFF2-40B4-BE49-F238E27FC236}">
                  <a16:creationId xmlns:a16="http://schemas.microsoft.com/office/drawing/2014/main" id="{8AA09BAA-0176-4B44-9DDD-5D56926F9E2C}"/>
                </a:ext>
              </a:extLst>
            </p:cNvPr>
            <p:cNvCxnSpPr>
              <a:cxnSpLocks/>
            </p:cNvCxnSpPr>
            <p:nvPr/>
          </p:nvCxnSpPr>
          <p:spPr>
            <a:xfrm>
              <a:off x="4207585" y="4411454"/>
              <a:ext cx="3146769" cy="1270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a:extLst>
                <a:ext uri="{FF2B5EF4-FFF2-40B4-BE49-F238E27FC236}">
                  <a16:creationId xmlns:a16="http://schemas.microsoft.com/office/drawing/2014/main" id="{096BAFEE-BC43-4DA6-8F07-87118DED024C}"/>
                </a:ext>
              </a:extLst>
            </p:cNvPr>
            <p:cNvSpPr/>
            <p:nvPr/>
          </p:nvSpPr>
          <p:spPr>
            <a:xfrm>
              <a:off x="4727848" y="1895614"/>
              <a:ext cx="1663089" cy="656793"/>
            </a:xfrm>
            <a:custGeom>
              <a:avLst/>
              <a:gdLst>
                <a:gd name="connsiteX0" fmla="*/ 0 w 1512168"/>
                <a:gd name="connsiteY0" fmla="*/ 0 h 461484"/>
                <a:gd name="connsiteX1" fmla="*/ 1512168 w 1512168"/>
                <a:gd name="connsiteY1" fmla="*/ 0 h 461484"/>
                <a:gd name="connsiteX2" fmla="*/ 1512168 w 1512168"/>
                <a:gd name="connsiteY2" fmla="*/ 461484 h 461484"/>
                <a:gd name="connsiteX3" fmla="*/ 0 w 1512168"/>
                <a:gd name="connsiteY3" fmla="*/ 461484 h 461484"/>
                <a:gd name="connsiteX4" fmla="*/ 0 w 1512168"/>
                <a:gd name="connsiteY4" fmla="*/ 0 h 461484"/>
                <a:gd name="connsiteX0" fmla="*/ 97655 w 1609823"/>
                <a:gd name="connsiteY0" fmla="*/ 0 h 541383"/>
                <a:gd name="connsiteX1" fmla="*/ 1609823 w 1609823"/>
                <a:gd name="connsiteY1" fmla="*/ 0 h 541383"/>
                <a:gd name="connsiteX2" fmla="*/ 1609823 w 1609823"/>
                <a:gd name="connsiteY2" fmla="*/ 461484 h 541383"/>
                <a:gd name="connsiteX3" fmla="*/ 0 w 1609823"/>
                <a:gd name="connsiteY3" fmla="*/ 541383 h 541383"/>
                <a:gd name="connsiteX4" fmla="*/ 97655 w 1609823"/>
                <a:gd name="connsiteY4" fmla="*/ 0 h 541383"/>
                <a:gd name="connsiteX0" fmla="*/ 97655 w 1663089"/>
                <a:gd name="connsiteY0" fmla="*/ 115410 h 656793"/>
                <a:gd name="connsiteX1" fmla="*/ 1663089 w 1663089"/>
                <a:gd name="connsiteY1" fmla="*/ 0 h 656793"/>
                <a:gd name="connsiteX2" fmla="*/ 1609823 w 1663089"/>
                <a:gd name="connsiteY2" fmla="*/ 576894 h 656793"/>
                <a:gd name="connsiteX3" fmla="*/ 0 w 1663089"/>
                <a:gd name="connsiteY3" fmla="*/ 656793 h 656793"/>
                <a:gd name="connsiteX4" fmla="*/ 97655 w 1663089"/>
                <a:gd name="connsiteY4" fmla="*/ 115410 h 656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089" h="656793">
                  <a:moveTo>
                    <a:pt x="97655" y="115410"/>
                  </a:moveTo>
                  <a:lnTo>
                    <a:pt x="1663089" y="0"/>
                  </a:lnTo>
                  <a:lnTo>
                    <a:pt x="1609823" y="576894"/>
                  </a:lnTo>
                  <a:lnTo>
                    <a:pt x="0" y="656793"/>
                  </a:lnTo>
                  <a:lnTo>
                    <a:pt x="97655" y="115410"/>
                  </a:lnTo>
                  <a:close/>
                </a:path>
              </a:pathLst>
            </a:cu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Заключение сделки</a:t>
              </a:r>
            </a:p>
          </p:txBody>
        </p:sp>
        <p:sp>
          <p:nvSpPr>
            <p:cNvPr id="20" name="Прямоугольник 19">
              <a:extLst>
                <a:ext uri="{FF2B5EF4-FFF2-40B4-BE49-F238E27FC236}">
                  <a16:creationId xmlns:a16="http://schemas.microsoft.com/office/drawing/2014/main" id="{25023A1A-D05C-4D04-9C8D-97B943F72C29}"/>
                </a:ext>
              </a:extLst>
            </p:cNvPr>
            <p:cNvSpPr/>
            <p:nvPr/>
          </p:nvSpPr>
          <p:spPr>
            <a:xfrm>
              <a:off x="7328029" y="1877858"/>
              <a:ext cx="1565434" cy="736691"/>
            </a:xfrm>
            <a:custGeom>
              <a:avLst/>
              <a:gdLst>
                <a:gd name="connsiteX0" fmla="*/ 0 w 1512168"/>
                <a:gd name="connsiteY0" fmla="*/ 0 h 461484"/>
                <a:gd name="connsiteX1" fmla="*/ 1512168 w 1512168"/>
                <a:gd name="connsiteY1" fmla="*/ 0 h 461484"/>
                <a:gd name="connsiteX2" fmla="*/ 1512168 w 1512168"/>
                <a:gd name="connsiteY2" fmla="*/ 461484 h 461484"/>
                <a:gd name="connsiteX3" fmla="*/ 0 w 1512168"/>
                <a:gd name="connsiteY3" fmla="*/ 461484 h 461484"/>
                <a:gd name="connsiteX4" fmla="*/ 0 w 1512168"/>
                <a:gd name="connsiteY4" fmla="*/ 0 h 461484"/>
                <a:gd name="connsiteX0" fmla="*/ 0 w 1547679"/>
                <a:gd name="connsiteY0" fmla="*/ 0 h 603526"/>
                <a:gd name="connsiteX1" fmla="*/ 1512168 w 1547679"/>
                <a:gd name="connsiteY1" fmla="*/ 0 h 603526"/>
                <a:gd name="connsiteX2" fmla="*/ 1547679 w 1547679"/>
                <a:gd name="connsiteY2" fmla="*/ 603526 h 603526"/>
                <a:gd name="connsiteX3" fmla="*/ 0 w 1547679"/>
                <a:gd name="connsiteY3" fmla="*/ 461484 h 603526"/>
                <a:gd name="connsiteX4" fmla="*/ 0 w 1547679"/>
                <a:gd name="connsiteY4" fmla="*/ 0 h 603526"/>
                <a:gd name="connsiteX0" fmla="*/ 0 w 1565434"/>
                <a:gd name="connsiteY0" fmla="*/ 0 h 736691"/>
                <a:gd name="connsiteX1" fmla="*/ 1529923 w 1565434"/>
                <a:gd name="connsiteY1" fmla="*/ 133165 h 736691"/>
                <a:gd name="connsiteX2" fmla="*/ 1565434 w 1565434"/>
                <a:gd name="connsiteY2" fmla="*/ 736691 h 736691"/>
                <a:gd name="connsiteX3" fmla="*/ 17755 w 1565434"/>
                <a:gd name="connsiteY3" fmla="*/ 594649 h 736691"/>
                <a:gd name="connsiteX4" fmla="*/ 0 w 1565434"/>
                <a:gd name="connsiteY4" fmla="*/ 0 h 736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34" h="736691">
                  <a:moveTo>
                    <a:pt x="0" y="0"/>
                  </a:moveTo>
                  <a:lnTo>
                    <a:pt x="1529923" y="133165"/>
                  </a:lnTo>
                  <a:lnTo>
                    <a:pt x="1565434" y="736691"/>
                  </a:lnTo>
                  <a:lnTo>
                    <a:pt x="17755" y="594649"/>
                  </a:lnTo>
                  <a:lnTo>
                    <a:pt x="0" y="0"/>
                  </a:lnTo>
                  <a:close/>
                </a:path>
              </a:pathLst>
            </a:cu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Исполнение сделки</a:t>
              </a:r>
            </a:p>
          </p:txBody>
        </p:sp>
        <p:sp>
          <p:nvSpPr>
            <p:cNvPr id="28" name="Прямоугольник 27">
              <a:extLst>
                <a:ext uri="{FF2B5EF4-FFF2-40B4-BE49-F238E27FC236}">
                  <a16:creationId xmlns:a16="http://schemas.microsoft.com/office/drawing/2014/main" id="{32485365-1577-43C8-B8F7-5EF7712E5032}"/>
                </a:ext>
              </a:extLst>
            </p:cNvPr>
            <p:cNvSpPr/>
            <p:nvPr/>
          </p:nvSpPr>
          <p:spPr>
            <a:xfrm rot="16200000">
              <a:off x="2399992" y="2985577"/>
              <a:ext cx="1512168" cy="461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05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ПОКУПАТЕЛЬ</a:t>
              </a:r>
            </a:p>
          </p:txBody>
        </p:sp>
        <p:sp>
          <p:nvSpPr>
            <p:cNvPr id="29" name="Прямоугольник 28">
              <a:extLst>
                <a:ext uri="{FF2B5EF4-FFF2-40B4-BE49-F238E27FC236}">
                  <a16:creationId xmlns:a16="http://schemas.microsoft.com/office/drawing/2014/main" id="{1C18E93A-E296-40C3-BAC4-984EA85914A1}"/>
                </a:ext>
              </a:extLst>
            </p:cNvPr>
            <p:cNvSpPr/>
            <p:nvPr/>
          </p:nvSpPr>
          <p:spPr>
            <a:xfrm rot="16200000">
              <a:off x="2399991" y="4201824"/>
              <a:ext cx="1512168" cy="461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05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ПРОДАВЕЦ</a:t>
              </a:r>
            </a:p>
          </p:txBody>
        </p:sp>
        <p:pic>
          <p:nvPicPr>
            <p:cNvPr id="31" name="Рисунок 30" descr="Пользователь">
              <a:extLst>
                <a:ext uri="{FF2B5EF4-FFF2-40B4-BE49-F238E27FC236}">
                  <a16:creationId xmlns:a16="http://schemas.microsoft.com/office/drawing/2014/main" id="{82606832-4095-41F3-A361-CF2422E58F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3276563" y="2752769"/>
              <a:ext cx="914400" cy="914400"/>
            </a:xfrm>
            <a:prstGeom prst="rect">
              <a:avLst/>
            </a:prstGeom>
          </p:spPr>
        </p:pic>
        <p:pic>
          <p:nvPicPr>
            <p:cNvPr id="32" name="Рисунок 31" descr="Мужской профиль">
              <a:extLst>
                <a:ext uri="{FF2B5EF4-FFF2-40B4-BE49-F238E27FC236}">
                  <a16:creationId xmlns:a16="http://schemas.microsoft.com/office/drawing/2014/main" id="{81C06D58-4FA9-46F0-A1BB-98A772D8E77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3276563" y="3967437"/>
              <a:ext cx="914400" cy="914400"/>
            </a:xfrm>
            <a:prstGeom prst="rect">
              <a:avLst/>
            </a:prstGeom>
          </p:spPr>
        </p:pic>
      </p:grpSp>
      <p:sp>
        <p:nvSpPr>
          <p:cNvPr id="17" name="Прямоугольник: скругленные углы 16">
            <a:extLst>
              <a:ext uri="{FF2B5EF4-FFF2-40B4-BE49-F238E27FC236}">
                <a16:creationId xmlns:a16="http://schemas.microsoft.com/office/drawing/2014/main" id="{E5CC5E22-13B3-4A3E-A7FA-F222EC19F63B}"/>
              </a:ext>
            </a:extLst>
          </p:cNvPr>
          <p:cNvSpPr/>
          <p:nvPr/>
        </p:nvSpPr>
        <p:spPr>
          <a:xfrm>
            <a:off x="1343472" y="1859681"/>
            <a:ext cx="9721080" cy="796679"/>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ct val="0"/>
              </a:spcBef>
            </a:pPr>
            <a:r>
              <a:rPr lang="ru-RU" dirty="0">
                <a:solidFill>
                  <a:schemeClr val="bg1"/>
                </a:solidFill>
                <a:latin typeface="Arial" panose="020B0604020202020204" pitchFamily="34" charset="0"/>
                <a:cs typeface="Arial" panose="020B0604020202020204" pitchFamily="34" charset="0"/>
              </a:rPr>
              <a:t>инструмент, покупая/продавая который, инвестор приобретает </a:t>
            </a:r>
            <a:r>
              <a:rPr lang="ru-RU" b="1" dirty="0">
                <a:solidFill>
                  <a:schemeClr val="bg1"/>
                </a:solidFill>
                <a:latin typeface="Arial" panose="020B0604020202020204" pitchFamily="34" charset="0"/>
                <a:cs typeface="Arial" panose="020B0604020202020204" pitchFamily="34" charset="0"/>
              </a:rPr>
              <a:t>обязанность</a:t>
            </a:r>
            <a:r>
              <a:rPr lang="ru-RU" dirty="0">
                <a:solidFill>
                  <a:schemeClr val="bg1"/>
                </a:solidFill>
                <a:latin typeface="Arial" panose="020B0604020202020204" pitchFamily="34" charset="0"/>
                <a:cs typeface="Arial" panose="020B0604020202020204" pitchFamily="34" charset="0"/>
              </a:rPr>
              <a:t> купить/продать </a:t>
            </a:r>
            <a:r>
              <a:rPr lang="ru-RU" b="1" dirty="0">
                <a:solidFill>
                  <a:schemeClr val="bg1"/>
                </a:solidFill>
                <a:latin typeface="Arial" panose="020B0604020202020204" pitchFamily="34" charset="0"/>
                <a:cs typeface="Arial" panose="020B0604020202020204" pitchFamily="34" charset="0"/>
              </a:rPr>
              <a:t>базовый актив </a:t>
            </a:r>
            <a:r>
              <a:rPr lang="ru-RU" dirty="0">
                <a:solidFill>
                  <a:schemeClr val="bg1"/>
                </a:solidFill>
                <a:latin typeface="Arial" panose="020B0604020202020204" pitchFamily="34" charset="0"/>
                <a:cs typeface="Arial" panose="020B0604020202020204" pitchFamily="34" charset="0"/>
              </a:rPr>
              <a:t>в определённую дату в будущем по цене, определённой в момент сделки.</a:t>
            </a:r>
          </a:p>
        </p:txBody>
      </p:sp>
    </p:spTree>
    <p:extLst>
      <p:ext uri="{BB962C8B-B14F-4D97-AF65-F5344CB8AC3E}">
        <p14:creationId xmlns:p14="http://schemas.microsoft.com/office/powerpoint/2010/main" val="9513702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559496" y="1022949"/>
            <a:ext cx="9239799" cy="709135"/>
          </a:xfrm>
        </p:spPr>
        <p:txBody>
          <a:bodyPr/>
          <a:lstStyle/>
          <a:p>
            <a:pPr algn="ctr"/>
            <a:r>
              <a:rPr lang="ru-RU" dirty="0">
                <a:latin typeface="Arial" panose="020B0604020202020204" pitchFamily="34" charset="0"/>
                <a:cs typeface="Arial" panose="020B0604020202020204" pitchFamily="34" charset="0"/>
              </a:rPr>
              <a:t>ОСНОВНЫЕ ПОНЯТИЯ РЫНКА ФЬЮЧЕРСОВ</a:t>
            </a:r>
          </a:p>
        </p:txBody>
      </p:sp>
      <p:sp>
        <p:nvSpPr>
          <p:cNvPr id="34" name="TextBox 33">
            <a:extLst>
              <a:ext uri="{FF2B5EF4-FFF2-40B4-BE49-F238E27FC236}">
                <a16:creationId xmlns:a16="http://schemas.microsoft.com/office/drawing/2014/main" id="{E04C3B4E-44DB-4072-B86B-8FCE9C90A17E}"/>
              </a:ext>
            </a:extLst>
          </p:cNvPr>
          <p:cNvSpPr txBox="1"/>
          <p:nvPr/>
        </p:nvSpPr>
        <p:spPr>
          <a:xfrm>
            <a:off x="3791744" y="1645302"/>
            <a:ext cx="4176464" cy="3799823"/>
          </a:xfrm>
          <a:prstGeom prst="rect">
            <a:avLst/>
          </a:prstGeom>
          <a:noFill/>
        </p:spPr>
        <p:txBody>
          <a:bodyPr wrap="square" rtlCol="0">
            <a:spAutoFit/>
          </a:bodyPr>
          <a:lstStyle/>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Базовый (базисный) актив</a:t>
            </a:r>
          </a:p>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Дата экспирации</a:t>
            </a:r>
          </a:p>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Гарантийное обеспечение</a:t>
            </a:r>
          </a:p>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Вариационная маржа</a:t>
            </a:r>
          </a:p>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Клиринг</a:t>
            </a:r>
          </a:p>
        </p:txBody>
      </p:sp>
      <p:pic>
        <p:nvPicPr>
          <p:cNvPr id="5" name="Рисунок 4" descr="Бумага для заметок">
            <a:extLst>
              <a:ext uri="{FF2B5EF4-FFF2-40B4-BE49-F238E27FC236}">
                <a16:creationId xmlns:a16="http://schemas.microsoft.com/office/drawing/2014/main" id="{C1090459-F31A-41D0-802A-56AB8BE10E6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2987477" y="1832992"/>
            <a:ext cx="601216" cy="601216"/>
          </a:xfrm>
          <a:prstGeom prst="rect">
            <a:avLst/>
          </a:prstGeom>
        </p:spPr>
      </p:pic>
      <p:pic>
        <p:nvPicPr>
          <p:cNvPr id="7" name="Рисунок 6" descr="Перекидной календарь">
            <a:extLst>
              <a:ext uri="{FF2B5EF4-FFF2-40B4-BE49-F238E27FC236}">
                <a16:creationId xmlns:a16="http://schemas.microsoft.com/office/drawing/2014/main" id="{A9AD2769-EC0D-4D33-9924-5ECA3FF89CD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2986327" y="2636912"/>
            <a:ext cx="601216" cy="601216"/>
          </a:xfrm>
          <a:prstGeom prst="rect">
            <a:avLst/>
          </a:prstGeom>
        </p:spPr>
      </p:pic>
      <p:pic>
        <p:nvPicPr>
          <p:cNvPr id="8" name="Рисунок 7" descr="Сейф">
            <a:extLst>
              <a:ext uri="{FF2B5EF4-FFF2-40B4-BE49-F238E27FC236}">
                <a16:creationId xmlns:a16="http://schemas.microsoft.com/office/drawing/2014/main" id="{E4F10897-5572-45DA-95FA-27CE7CB5F42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2986327" y="3407161"/>
            <a:ext cx="601216" cy="601216"/>
          </a:xfrm>
          <a:prstGeom prst="rect">
            <a:avLst/>
          </a:prstGeom>
        </p:spPr>
      </p:pic>
      <p:pic>
        <p:nvPicPr>
          <p:cNvPr id="2" name="Рисунок 1" descr="Диаграмма рассеяния">
            <a:extLst>
              <a:ext uri="{FF2B5EF4-FFF2-40B4-BE49-F238E27FC236}">
                <a16:creationId xmlns:a16="http://schemas.microsoft.com/office/drawing/2014/main" id="{550B3508-5FC3-4A2A-B6F8-35318910D58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2987477" y="4149080"/>
            <a:ext cx="601216" cy="601216"/>
          </a:xfrm>
          <a:prstGeom prst="rect">
            <a:avLst/>
          </a:prstGeom>
        </p:spPr>
      </p:pic>
      <p:pic>
        <p:nvPicPr>
          <p:cNvPr id="6" name="Рисунок 5" descr="Абак">
            <a:extLst>
              <a:ext uri="{FF2B5EF4-FFF2-40B4-BE49-F238E27FC236}">
                <a16:creationId xmlns:a16="http://schemas.microsoft.com/office/drawing/2014/main" id="{56DC307F-097D-4061-9236-93C0BC2A391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2987477" y="4916016"/>
            <a:ext cx="601216" cy="601216"/>
          </a:xfrm>
          <a:prstGeom prst="rect">
            <a:avLst/>
          </a:prstGeom>
        </p:spPr>
      </p:pic>
      <p:sp>
        <p:nvSpPr>
          <p:cNvPr id="10" name="Номер слайда 2">
            <a:extLst>
              <a:ext uri="{FF2B5EF4-FFF2-40B4-BE49-F238E27FC236}">
                <a16:creationId xmlns:a16="http://schemas.microsoft.com/office/drawing/2014/main" id="{37CF7C99-79F9-4BFA-8FD3-807FAB4CEC23}"/>
              </a:ext>
            </a:extLst>
          </p:cNvPr>
          <p:cNvSpPr txBox="1">
            <a:spLocks/>
          </p:cNvSpPr>
          <p:nvPr/>
        </p:nvSpPr>
        <p:spPr>
          <a:xfrm>
            <a:off x="9192344" y="6408173"/>
            <a:ext cx="28448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E2B10B-2B5B-4D21-B621-3C15B0884A5E}" type="slidenum">
              <a:rPr lang="ru-RU" smtClean="0">
                <a:latin typeface="Arial" panose="020B0604020202020204" pitchFamily="34" charset="0"/>
                <a:cs typeface="Arial" panose="020B0604020202020204" pitchFamily="34" charset="0"/>
              </a:rPr>
              <a:pPr/>
              <a:t>69</a:t>
            </a:fld>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820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wipe(left)">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34">
                                            <p:txEl>
                                              <p:pRg st="2" end="2"/>
                                            </p:txEl>
                                          </p:spTgt>
                                        </p:tgtEl>
                                        <p:attrNameLst>
                                          <p:attrName>style.visibility</p:attrName>
                                        </p:attrNameLst>
                                      </p:cBhvr>
                                      <p:to>
                                        <p:strVal val="visible"/>
                                      </p:to>
                                    </p:set>
                                    <p:animEffect transition="in" filter="wipe(left)">
                                      <p:cBhvr>
                                        <p:cTn id="17" dur="500"/>
                                        <p:tgtEl>
                                          <p:spTgt spid="34">
                                            <p:txEl>
                                              <p:pRg st="2" end="2"/>
                                            </p:txEl>
                                          </p:spTgt>
                                        </p:tgtEl>
                                      </p:cBhvr>
                                    </p:animEffect>
                                  </p:childTnLst>
                                </p:cTn>
                              </p:par>
                            </p:childTnLst>
                          </p:cTn>
                        </p:par>
                        <p:par>
                          <p:cTn id="18" fill="hold">
                            <p:stCondLst>
                              <p:cond delay="1550"/>
                            </p:stCondLst>
                            <p:childTnLst>
                              <p:par>
                                <p:cTn id="19" presetID="22" presetClass="entr" presetSubtype="8" fill="hold" grpId="0" nodeType="afterEffect">
                                  <p:stCondLst>
                                    <p:cond delay="0"/>
                                  </p:stCondLst>
                                  <p:iterate type="lt">
                                    <p:tmPct val="10000"/>
                                  </p:iterate>
                                  <p:childTnLst>
                                    <p:set>
                                      <p:cBhvr>
                                        <p:cTn id="20" dur="1" fill="hold">
                                          <p:stCondLst>
                                            <p:cond delay="0"/>
                                          </p:stCondLst>
                                        </p:cTn>
                                        <p:tgtEl>
                                          <p:spTgt spid="34">
                                            <p:txEl>
                                              <p:pRg st="3" end="3"/>
                                            </p:txEl>
                                          </p:spTgt>
                                        </p:tgtEl>
                                        <p:attrNameLst>
                                          <p:attrName>style.visibility</p:attrName>
                                        </p:attrNameLst>
                                      </p:cBhvr>
                                      <p:to>
                                        <p:strVal val="visible"/>
                                      </p:to>
                                    </p:set>
                                    <p:animEffect transition="in" filter="wipe(left)">
                                      <p:cBhvr>
                                        <p:cTn id="21" dur="500"/>
                                        <p:tgtEl>
                                          <p:spTgt spid="3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
                                  </p:iterate>
                                  <p:childTnLst>
                                    <p:set>
                                      <p:cBhvr>
                                        <p:cTn id="25" dur="1" fill="hold">
                                          <p:stCondLst>
                                            <p:cond delay="0"/>
                                          </p:stCondLst>
                                        </p:cTn>
                                        <p:tgtEl>
                                          <p:spTgt spid="34">
                                            <p:txEl>
                                              <p:pRg st="4" end="4"/>
                                            </p:txEl>
                                          </p:spTgt>
                                        </p:tgtEl>
                                        <p:attrNameLst>
                                          <p:attrName>style.visibility</p:attrName>
                                        </p:attrNameLst>
                                      </p:cBhvr>
                                      <p:to>
                                        <p:strVal val="visible"/>
                                      </p:to>
                                    </p:set>
                                    <p:animEffect transition="in" filter="wipe(left)">
                                      <p:cBhvr>
                                        <p:cTn id="26" dur="500"/>
                                        <p:tgtEl>
                                          <p:spTgt spid="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49D76AFA-CEF2-4D08-97F1-F800502898F6}"/>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7</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FA3908D6-602C-4D06-BF92-9C9B159A65BC}"/>
              </a:ext>
            </a:extLst>
          </p:cNvPr>
          <p:cNvSpPr txBox="1"/>
          <p:nvPr/>
        </p:nvSpPr>
        <p:spPr>
          <a:xfrm>
            <a:off x="2629376" y="1316311"/>
            <a:ext cx="693324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defTabSz="584200">
              <a:defRPr sz="3900">
                <a:solidFill>
                  <a:srgbClr val="002782"/>
                </a:solidFill>
                <a:latin typeface="GothamPro-Medium"/>
                <a:ea typeface="GothamPro-Medium"/>
                <a:cs typeface="GothamPro-Medium"/>
                <a:sym typeface="GothamPro-Medium"/>
              </a:defRPr>
            </a:lvl1pPr>
          </a:lstStyle>
          <a:p>
            <a:r>
              <a:rPr dirty="0" err="1">
                <a:solidFill>
                  <a:srgbClr val="FF0000"/>
                </a:solidFill>
                <a:latin typeface="Arial" panose="020B0604020202020204" pitchFamily="34" charset="0"/>
                <a:cs typeface="Arial" panose="020B0604020202020204" pitchFamily="34" charset="0"/>
              </a:rPr>
              <a:t>Что</a:t>
            </a:r>
            <a:r>
              <a:rPr dirty="0">
                <a:solidFill>
                  <a:srgbClr val="FF0000"/>
                </a:solidFill>
                <a:latin typeface="Arial" panose="020B0604020202020204" pitchFamily="34" charset="0"/>
                <a:cs typeface="Arial" panose="020B0604020202020204" pitchFamily="34" charset="0"/>
              </a:rPr>
              <a:t> </a:t>
            </a:r>
            <a:r>
              <a:rPr dirty="0" err="1">
                <a:solidFill>
                  <a:srgbClr val="FF0000"/>
                </a:solidFill>
                <a:latin typeface="Arial" panose="020B0604020202020204" pitchFamily="34" charset="0"/>
                <a:cs typeface="Arial" panose="020B0604020202020204" pitchFamily="34" charset="0"/>
              </a:rPr>
              <a:t>такое</a:t>
            </a:r>
            <a:r>
              <a:rPr dirty="0">
                <a:solidFill>
                  <a:srgbClr val="FF0000"/>
                </a:solidFill>
                <a:latin typeface="Arial" panose="020B0604020202020204" pitchFamily="34" charset="0"/>
                <a:cs typeface="Arial" panose="020B0604020202020204" pitchFamily="34" charset="0"/>
              </a:rPr>
              <a:t> </a:t>
            </a:r>
            <a:r>
              <a:rPr dirty="0" err="1">
                <a:solidFill>
                  <a:srgbClr val="FF0000"/>
                </a:solidFill>
                <a:latin typeface="Arial" panose="020B0604020202020204" pitchFamily="34" charset="0"/>
                <a:cs typeface="Arial" panose="020B0604020202020204" pitchFamily="34" charset="0"/>
              </a:rPr>
              <a:t>акции</a:t>
            </a:r>
            <a:endParaRPr dirty="0">
              <a:solidFill>
                <a:srgbClr val="FF0000"/>
              </a:solidFill>
              <a:latin typeface="Arial" panose="020B0604020202020204" pitchFamily="34" charset="0"/>
              <a:cs typeface="Arial" panose="020B0604020202020204" pitchFamily="34" charset="0"/>
            </a:endParaRPr>
          </a:p>
        </p:txBody>
      </p:sp>
      <p:sp>
        <p:nvSpPr>
          <p:cNvPr id="8" name="Объект 2">
            <a:extLst>
              <a:ext uri="{FF2B5EF4-FFF2-40B4-BE49-F238E27FC236}">
                <a16:creationId xmlns:a16="http://schemas.microsoft.com/office/drawing/2014/main" id="{8E574ADB-6104-4ACC-9D34-8746CB961ACE}"/>
              </a:ext>
            </a:extLst>
          </p:cNvPr>
          <p:cNvSpPr txBox="1"/>
          <p:nvPr/>
        </p:nvSpPr>
        <p:spPr>
          <a:xfrm>
            <a:off x="1994855" y="2564904"/>
            <a:ext cx="8202289" cy="2761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p>
            <a:pPr marL="228600" indent="-228600">
              <a:spcBef>
                <a:spcPts val="600"/>
              </a:spcBef>
              <a:spcAft>
                <a:spcPts val="600"/>
              </a:spcAft>
              <a:buSzPct val="100000"/>
              <a:buFont typeface="Arial"/>
              <a:buChar char="•"/>
              <a:defRPr sz="2400"/>
            </a:pPr>
            <a:r>
              <a:rPr sz="2000" dirty="0" err="1">
                <a:latin typeface="Arial" panose="020B0604020202020204" pitchFamily="34" charset="0"/>
                <a:cs typeface="Arial" panose="020B0604020202020204" pitchFamily="34" charset="0"/>
              </a:rPr>
              <a:t>Акция</a:t>
            </a:r>
            <a:r>
              <a:rPr sz="2000" dirty="0">
                <a:latin typeface="Arial" panose="020B0604020202020204" pitchFamily="34" charset="0"/>
                <a:cs typeface="Arial" panose="020B0604020202020204" pitchFamily="34" charset="0"/>
              </a:rPr>
              <a:t> – </a:t>
            </a:r>
            <a:r>
              <a:rPr sz="2000" dirty="0" err="1">
                <a:latin typeface="Arial" panose="020B0604020202020204" pitchFamily="34" charset="0"/>
                <a:cs typeface="Arial" panose="020B0604020202020204" pitchFamily="34" charset="0"/>
              </a:rPr>
              <a:t>это</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долевая</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ценная</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бумага</a:t>
            </a:r>
            <a:endParaRPr dirty="0">
              <a:latin typeface="Arial" panose="020B0604020202020204" pitchFamily="34" charset="0"/>
              <a:cs typeface="Arial" panose="020B0604020202020204" pitchFamily="34" charset="0"/>
            </a:endParaRPr>
          </a:p>
          <a:p>
            <a:pPr marL="228600" indent="-228600">
              <a:spcBef>
                <a:spcPts val="600"/>
              </a:spcBef>
              <a:spcAft>
                <a:spcPts val="600"/>
              </a:spcAft>
              <a:buSzPct val="100000"/>
              <a:buFont typeface="Arial"/>
              <a:buChar char="•"/>
              <a:defRPr sz="2400"/>
            </a:pPr>
            <a:r>
              <a:rPr sz="2000" dirty="0" err="1">
                <a:latin typeface="Arial" panose="020B0604020202020204" pitchFamily="34" charset="0"/>
                <a:cs typeface="Arial" panose="020B0604020202020204" pitchFamily="34" charset="0"/>
              </a:rPr>
              <a:t>Акции</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бывают</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обыкновенные</a:t>
            </a:r>
            <a:r>
              <a:rPr sz="2000" dirty="0">
                <a:latin typeface="Arial" panose="020B0604020202020204" pitchFamily="34" charset="0"/>
                <a:cs typeface="Arial" panose="020B0604020202020204" pitchFamily="34" charset="0"/>
              </a:rPr>
              <a:t> и </a:t>
            </a:r>
            <a:r>
              <a:rPr sz="2000" dirty="0" err="1">
                <a:latin typeface="Arial" panose="020B0604020202020204" pitchFamily="34" charset="0"/>
                <a:cs typeface="Arial" panose="020B0604020202020204" pitchFamily="34" charset="0"/>
              </a:rPr>
              <a:t>привилегированные</a:t>
            </a:r>
            <a:endParaRPr dirty="0">
              <a:latin typeface="Arial" panose="020B0604020202020204" pitchFamily="34" charset="0"/>
              <a:cs typeface="Arial" panose="020B0604020202020204" pitchFamily="34" charset="0"/>
            </a:endParaRPr>
          </a:p>
          <a:p>
            <a:pPr marL="228600" indent="-228600">
              <a:spcBef>
                <a:spcPts val="600"/>
              </a:spcBef>
              <a:spcAft>
                <a:spcPts val="600"/>
              </a:spcAft>
              <a:buSzPct val="100000"/>
              <a:buFont typeface="Arial"/>
              <a:buChar char="•"/>
              <a:defRPr sz="2400"/>
            </a:pPr>
            <a:r>
              <a:rPr sz="2000" dirty="0" err="1">
                <a:latin typeface="Arial" panose="020B0604020202020204" pitchFamily="34" charset="0"/>
                <a:cs typeface="Arial" panose="020B0604020202020204" pitchFamily="34" charset="0"/>
              </a:rPr>
              <a:t>По</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акциям</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выплачивают</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дивиденды</a:t>
            </a:r>
            <a:endParaRPr dirty="0">
              <a:latin typeface="Arial" panose="020B0604020202020204" pitchFamily="34" charset="0"/>
              <a:cs typeface="Arial" panose="020B0604020202020204" pitchFamily="34" charset="0"/>
            </a:endParaRPr>
          </a:p>
          <a:p>
            <a:pPr marL="228600" indent="-228600">
              <a:spcBef>
                <a:spcPts val="600"/>
              </a:spcBef>
              <a:spcAft>
                <a:spcPts val="600"/>
              </a:spcAft>
              <a:buSzPct val="100000"/>
              <a:buFont typeface="Arial"/>
              <a:buChar char="•"/>
              <a:defRPr sz="2400"/>
            </a:pPr>
            <a:r>
              <a:rPr sz="2000" dirty="0" err="1">
                <a:latin typeface="Arial" panose="020B0604020202020204" pitchFamily="34" charset="0"/>
                <a:cs typeface="Arial" panose="020B0604020202020204" pitchFamily="34" charset="0"/>
              </a:rPr>
              <a:t>Акции</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дают</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два</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вида</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дохода</a:t>
            </a:r>
            <a:r>
              <a:rPr sz="2000" dirty="0">
                <a:latin typeface="Arial" panose="020B0604020202020204" pitchFamily="34" charset="0"/>
                <a:cs typeface="Arial" panose="020B0604020202020204" pitchFamily="34" charset="0"/>
              </a:rPr>
              <a:t>: </a:t>
            </a:r>
            <a:br>
              <a:rPr sz="2000" dirty="0">
                <a:latin typeface="Arial" panose="020B0604020202020204" pitchFamily="34" charset="0"/>
                <a:cs typeface="Arial" panose="020B0604020202020204" pitchFamily="34" charset="0"/>
              </a:rPr>
            </a:b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дивидендный</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доход</a:t>
            </a:r>
            <a:r>
              <a:rPr sz="2000" dirty="0">
                <a:latin typeface="Arial" panose="020B0604020202020204" pitchFamily="34" charset="0"/>
                <a:cs typeface="Arial" panose="020B0604020202020204" pitchFamily="34" charset="0"/>
              </a:rPr>
              <a:t> </a:t>
            </a:r>
            <a:br>
              <a:rPr sz="2000" dirty="0">
                <a:latin typeface="Arial" panose="020B0604020202020204" pitchFamily="34" charset="0"/>
                <a:cs typeface="Arial" panose="020B0604020202020204" pitchFamily="34" charset="0"/>
              </a:rPr>
            </a:b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доход</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от</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роста</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курсовой</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стоимости</a:t>
            </a:r>
            <a:endParaRPr dirty="0">
              <a:latin typeface="Arial" panose="020B0604020202020204" pitchFamily="34" charset="0"/>
              <a:cs typeface="Arial" panose="020B0604020202020204" pitchFamily="34" charset="0"/>
            </a:endParaRPr>
          </a:p>
          <a:p>
            <a:pPr marL="228600" indent="-228600">
              <a:spcBef>
                <a:spcPts val="600"/>
              </a:spcBef>
              <a:spcAft>
                <a:spcPts val="600"/>
              </a:spcAft>
              <a:buSzPct val="100000"/>
              <a:buFont typeface="Arial"/>
              <a:buChar char="•"/>
              <a:defRPr sz="2400"/>
            </a:pPr>
            <a:r>
              <a:rPr sz="2000" dirty="0" err="1">
                <a:latin typeface="Arial" panose="020B0604020202020204" pitchFamily="34" charset="0"/>
                <a:cs typeface="Arial" panose="020B0604020202020204" pitchFamily="34" charset="0"/>
              </a:rPr>
              <a:t>Акциями</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можно</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торговать</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активно</a:t>
            </a:r>
            <a:r>
              <a:rPr sz="2000" dirty="0">
                <a:latin typeface="Arial" panose="020B0604020202020204" pitchFamily="34" charset="0"/>
                <a:cs typeface="Arial" panose="020B0604020202020204" pitchFamily="34" charset="0"/>
              </a:rPr>
              <a:t>, а </a:t>
            </a:r>
            <a:r>
              <a:rPr sz="2000" dirty="0" err="1">
                <a:latin typeface="Arial" panose="020B0604020202020204" pitchFamily="34" charset="0"/>
                <a:cs typeface="Arial" panose="020B0604020202020204" pitchFamily="34" charset="0"/>
              </a:rPr>
              <a:t>можно</a:t>
            </a:r>
            <a:r>
              <a:rPr sz="2000" dirty="0">
                <a:latin typeface="Arial" panose="020B0604020202020204" pitchFamily="34" charset="0"/>
                <a:cs typeface="Arial" panose="020B0604020202020204" pitchFamily="34" charset="0"/>
              </a:rPr>
              <a:t> в </a:t>
            </a:r>
            <a:r>
              <a:rPr sz="2000" dirty="0" err="1">
                <a:latin typeface="Arial" panose="020B0604020202020204" pitchFamily="34" charset="0"/>
                <a:cs typeface="Arial" panose="020B0604020202020204" pitchFamily="34" charset="0"/>
              </a:rPr>
              <a:t>них</a:t>
            </a:r>
            <a:r>
              <a:rPr sz="2000" dirty="0">
                <a:latin typeface="Arial" panose="020B0604020202020204" pitchFamily="34" charset="0"/>
                <a:cs typeface="Arial" panose="020B0604020202020204" pitchFamily="34" charset="0"/>
              </a:rPr>
              <a:t> </a:t>
            </a:r>
            <a:r>
              <a:rPr sz="2000" dirty="0" err="1">
                <a:latin typeface="Arial" panose="020B0604020202020204" pitchFamily="34" charset="0"/>
                <a:cs typeface="Arial" panose="020B0604020202020204" pitchFamily="34" charset="0"/>
              </a:rPr>
              <a:t>инвестировать</a:t>
            </a:r>
            <a:r>
              <a:rPr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874041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573757" y="1082560"/>
            <a:ext cx="9239799" cy="709135"/>
          </a:xfrm>
        </p:spPr>
        <p:txBody>
          <a:bodyPr/>
          <a:lstStyle/>
          <a:p>
            <a:pPr algn="ctr"/>
            <a:r>
              <a:rPr lang="ru-RU" dirty="0">
                <a:latin typeface="Arial" panose="020B0604020202020204" pitchFamily="34" charset="0"/>
                <a:cs typeface="Arial" panose="020B0604020202020204" pitchFamily="34" charset="0"/>
              </a:rPr>
              <a:t>РАСЧЕТНЫЕ И ПОСТАВОЧНЫЕ ФЬЮЧЕРСЫ</a:t>
            </a:r>
          </a:p>
        </p:txBody>
      </p:sp>
      <p:sp>
        <p:nvSpPr>
          <p:cNvPr id="52" name="Прямоугольник 51">
            <a:extLst>
              <a:ext uri="{FF2B5EF4-FFF2-40B4-BE49-F238E27FC236}">
                <a16:creationId xmlns:a16="http://schemas.microsoft.com/office/drawing/2014/main" id="{F4FA76D4-8FEB-4A5E-A18D-656887BD60EE}"/>
              </a:ext>
            </a:extLst>
          </p:cNvPr>
          <p:cNvSpPr/>
          <p:nvPr/>
        </p:nvSpPr>
        <p:spPr>
          <a:xfrm>
            <a:off x="3687364" y="2261633"/>
            <a:ext cx="1512168"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Заключение сделки</a:t>
            </a:r>
          </a:p>
        </p:txBody>
      </p:sp>
      <p:sp>
        <p:nvSpPr>
          <p:cNvPr id="53" name="Прямоугольник 52">
            <a:extLst>
              <a:ext uri="{FF2B5EF4-FFF2-40B4-BE49-F238E27FC236}">
                <a16:creationId xmlns:a16="http://schemas.microsoft.com/office/drawing/2014/main" id="{341B6FF5-2C53-4DD6-8386-B5554797DCF2}"/>
              </a:ext>
            </a:extLst>
          </p:cNvPr>
          <p:cNvSpPr/>
          <p:nvPr/>
        </p:nvSpPr>
        <p:spPr>
          <a:xfrm>
            <a:off x="6207644" y="2261633"/>
            <a:ext cx="1512168"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Исполнение сделки</a:t>
            </a:r>
          </a:p>
        </p:txBody>
      </p:sp>
      <p:cxnSp>
        <p:nvCxnSpPr>
          <p:cNvPr id="54" name="Скругленная соединительная линия 2">
            <a:extLst>
              <a:ext uri="{FF2B5EF4-FFF2-40B4-BE49-F238E27FC236}">
                <a16:creationId xmlns:a16="http://schemas.microsoft.com/office/drawing/2014/main" id="{141F19A3-57BB-4A5B-8DFA-1131FAEAF839}"/>
              </a:ext>
            </a:extLst>
          </p:cNvPr>
          <p:cNvCxnSpPr>
            <a:stCxn id="52" idx="0"/>
            <a:endCxn id="53" idx="0"/>
          </p:cNvCxnSpPr>
          <p:nvPr/>
        </p:nvCxnSpPr>
        <p:spPr>
          <a:xfrm rot="5400000" flipH="1" flipV="1">
            <a:off x="5703588" y="1001493"/>
            <a:ext cx="12700" cy="2520280"/>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AAC4D9E-A21D-4866-998E-19C521DE4045}"/>
              </a:ext>
            </a:extLst>
          </p:cNvPr>
          <p:cNvSpPr txBox="1"/>
          <p:nvPr/>
        </p:nvSpPr>
        <p:spPr>
          <a:xfrm>
            <a:off x="3707159" y="3382808"/>
            <a:ext cx="1485278"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Обговариваются все условия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Резервируется предоплата (ГО) 5-20%</a:t>
            </a:r>
          </a:p>
        </p:txBody>
      </p:sp>
      <p:sp>
        <p:nvSpPr>
          <p:cNvPr id="56" name="Прямоугольник 55">
            <a:extLst>
              <a:ext uri="{FF2B5EF4-FFF2-40B4-BE49-F238E27FC236}">
                <a16:creationId xmlns:a16="http://schemas.microsoft.com/office/drawing/2014/main" id="{77D70CF1-8BF3-424C-B0A9-5C466AEA6966}"/>
              </a:ext>
            </a:extLst>
          </p:cNvPr>
          <p:cNvSpPr/>
          <p:nvPr/>
        </p:nvSpPr>
        <p:spPr>
          <a:xfrm>
            <a:off x="1573757" y="3146145"/>
            <a:ext cx="1512168"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Поставочный фьючерс</a:t>
            </a:r>
          </a:p>
        </p:txBody>
      </p:sp>
      <p:sp>
        <p:nvSpPr>
          <p:cNvPr id="57" name="Прямоугольник 56">
            <a:extLst>
              <a:ext uri="{FF2B5EF4-FFF2-40B4-BE49-F238E27FC236}">
                <a16:creationId xmlns:a16="http://schemas.microsoft.com/office/drawing/2014/main" id="{DAA421FE-2501-4687-9227-6ACA35B7AF41}"/>
              </a:ext>
            </a:extLst>
          </p:cNvPr>
          <p:cNvSpPr/>
          <p:nvPr/>
        </p:nvSpPr>
        <p:spPr>
          <a:xfrm>
            <a:off x="1575597" y="4136691"/>
            <a:ext cx="1512168"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Расчетный фьючерс</a:t>
            </a:r>
          </a:p>
        </p:txBody>
      </p:sp>
      <p:sp>
        <p:nvSpPr>
          <p:cNvPr id="58" name="TextBox 57">
            <a:extLst>
              <a:ext uri="{FF2B5EF4-FFF2-40B4-BE49-F238E27FC236}">
                <a16:creationId xmlns:a16="http://schemas.microsoft.com/office/drawing/2014/main" id="{7C0104CB-E9FB-4D5C-BF12-D1FA12C99E8B}"/>
              </a:ext>
            </a:extLst>
          </p:cNvPr>
          <p:cNvSpPr txBox="1"/>
          <p:nvPr/>
        </p:nvSpPr>
        <p:spPr>
          <a:xfrm>
            <a:off x="6263393" y="3053721"/>
            <a:ext cx="148527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Фактическая поставка и оплата базового актива</a:t>
            </a:r>
          </a:p>
        </p:txBody>
      </p:sp>
      <p:sp>
        <p:nvSpPr>
          <p:cNvPr id="59" name="TextBox 58">
            <a:extLst>
              <a:ext uri="{FF2B5EF4-FFF2-40B4-BE49-F238E27FC236}">
                <a16:creationId xmlns:a16="http://schemas.microsoft.com/office/drawing/2014/main" id="{FEC5B707-CA27-48A9-B764-4D9CB854A737}"/>
              </a:ext>
            </a:extLst>
          </p:cNvPr>
          <p:cNvSpPr txBox="1"/>
          <p:nvPr/>
        </p:nvSpPr>
        <p:spPr>
          <a:xfrm>
            <a:off x="6227439" y="4044267"/>
            <a:ext cx="148527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Зачисление на счет финансового результата</a:t>
            </a:r>
          </a:p>
        </p:txBody>
      </p:sp>
      <p:cxnSp>
        <p:nvCxnSpPr>
          <p:cNvPr id="60" name="Скругленная соединительная линия 35">
            <a:extLst>
              <a:ext uri="{FF2B5EF4-FFF2-40B4-BE49-F238E27FC236}">
                <a16:creationId xmlns:a16="http://schemas.microsoft.com/office/drawing/2014/main" id="{07060B1E-1784-45CC-B373-A32614D5F03B}"/>
              </a:ext>
            </a:extLst>
          </p:cNvPr>
          <p:cNvCxnSpPr>
            <a:stCxn id="56" idx="3"/>
            <a:endCxn id="55" idx="1"/>
          </p:cNvCxnSpPr>
          <p:nvPr/>
        </p:nvCxnSpPr>
        <p:spPr>
          <a:xfrm>
            <a:off x="3085925" y="3376887"/>
            <a:ext cx="621234" cy="51375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Скругленная соединительная линия 36">
            <a:extLst>
              <a:ext uri="{FF2B5EF4-FFF2-40B4-BE49-F238E27FC236}">
                <a16:creationId xmlns:a16="http://schemas.microsoft.com/office/drawing/2014/main" id="{2927C5B0-6605-463E-B268-36FA0ECCC2B6}"/>
              </a:ext>
            </a:extLst>
          </p:cNvPr>
          <p:cNvCxnSpPr>
            <a:stCxn id="57" idx="3"/>
            <a:endCxn id="55" idx="1"/>
          </p:cNvCxnSpPr>
          <p:nvPr/>
        </p:nvCxnSpPr>
        <p:spPr>
          <a:xfrm flipV="1">
            <a:off x="3087765" y="3890640"/>
            <a:ext cx="619394" cy="47679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Скругленная соединительная линия 37">
            <a:extLst>
              <a:ext uri="{FF2B5EF4-FFF2-40B4-BE49-F238E27FC236}">
                <a16:creationId xmlns:a16="http://schemas.microsoft.com/office/drawing/2014/main" id="{84F1FD23-4CB8-4094-98E7-00AF040473A6}"/>
              </a:ext>
            </a:extLst>
          </p:cNvPr>
          <p:cNvCxnSpPr>
            <a:cxnSpLocks/>
            <a:stCxn id="55" idx="3"/>
            <a:endCxn id="58" idx="1"/>
          </p:cNvCxnSpPr>
          <p:nvPr/>
        </p:nvCxnSpPr>
        <p:spPr>
          <a:xfrm flipV="1">
            <a:off x="5192437" y="3376887"/>
            <a:ext cx="1070956" cy="51375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Скругленная соединительная линия 38">
            <a:extLst>
              <a:ext uri="{FF2B5EF4-FFF2-40B4-BE49-F238E27FC236}">
                <a16:creationId xmlns:a16="http://schemas.microsoft.com/office/drawing/2014/main" id="{CAF2C6AD-9461-4E56-A93A-1EE230A3810A}"/>
              </a:ext>
            </a:extLst>
          </p:cNvPr>
          <p:cNvCxnSpPr>
            <a:cxnSpLocks/>
            <a:stCxn id="55" idx="3"/>
            <a:endCxn id="59" idx="1"/>
          </p:cNvCxnSpPr>
          <p:nvPr/>
        </p:nvCxnSpPr>
        <p:spPr>
          <a:xfrm>
            <a:off x="5192437" y="3890640"/>
            <a:ext cx="1035002" cy="47679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2F2880D-B92A-44C7-A542-B498B4505C24}"/>
              </a:ext>
            </a:extLst>
          </p:cNvPr>
          <p:cNvSpPr txBox="1"/>
          <p:nvPr/>
        </p:nvSpPr>
        <p:spPr>
          <a:xfrm>
            <a:off x="8642243" y="3053524"/>
            <a:ext cx="200196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Золото (</a:t>
            </a:r>
            <a:r>
              <a:rPr kumimoji="0" lang="ru-RU"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 грамм)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Отдельные акции</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Корзина ОФЗ</a:t>
            </a:r>
          </a:p>
        </p:txBody>
      </p:sp>
      <p:sp>
        <p:nvSpPr>
          <p:cNvPr id="66" name="TextBox 65">
            <a:extLst>
              <a:ext uri="{FF2B5EF4-FFF2-40B4-BE49-F238E27FC236}">
                <a16:creationId xmlns:a16="http://schemas.microsoft.com/office/drawing/2014/main" id="{9DDF5C80-4F74-463F-A708-97CEEA5D5B31}"/>
              </a:ext>
            </a:extLst>
          </p:cNvPr>
          <p:cNvSpPr txBox="1"/>
          <p:nvPr/>
        </p:nvSpPr>
        <p:spPr>
          <a:xfrm>
            <a:off x="8642244" y="4044266"/>
            <a:ext cx="200196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Товары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Индексы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Валюта</a:t>
            </a:r>
          </a:p>
        </p:txBody>
      </p:sp>
      <p:cxnSp>
        <p:nvCxnSpPr>
          <p:cNvPr id="67" name="Скругленная соединительная линия 37">
            <a:extLst>
              <a:ext uri="{FF2B5EF4-FFF2-40B4-BE49-F238E27FC236}">
                <a16:creationId xmlns:a16="http://schemas.microsoft.com/office/drawing/2014/main" id="{0EF24D2F-516E-4FFF-8920-B8FFAA2F87BE}"/>
              </a:ext>
            </a:extLst>
          </p:cNvPr>
          <p:cNvCxnSpPr>
            <a:cxnSpLocks/>
            <a:stCxn id="58" idx="3"/>
            <a:endCxn id="65" idx="1"/>
          </p:cNvCxnSpPr>
          <p:nvPr/>
        </p:nvCxnSpPr>
        <p:spPr>
          <a:xfrm flipV="1">
            <a:off x="7748671" y="3376690"/>
            <a:ext cx="893572" cy="19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кругленная соединительная линия 37">
            <a:extLst>
              <a:ext uri="{FF2B5EF4-FFF2-40B4-BE49-F238E27FC236}">
                <a16:creationId xmlns:a16="http://schemas.microsoft.com/office/drawing/2014/main" id="{F4F2E127-1BA2-442D-97CD-C489972176DA}"/>
              </a:ext>
            </a:extLst>
          </p:cNvPr>
          <p:cNvCxnSpPr>
            <a:cxnSpLocks/>
            <a:stCxn id="59" idx="3"/>
            <a:endCxn id="66" idx="1"/>
          </p:cNvCxnSpPr>
          <p:nvPr/>
        </p:nvCxnSpPr>
        <p:spPr>
          <a:xfrm flipV="1">
            <a:off x="7712717" y="4367432"/>
            <a:ext cx="929527" cy="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Номер слайда 2">
            <a:extLst>
              <a:ext uri="{FF2B5EF4-FFF2-40B4-BE49-F238E27FC236}">
                <a16:creationId xmlns:a16="http://schemas.microsoft.com/office/drawing/2014/main" id="{6353217A-D407-4CA5-B13F-FDBEA4C9CCFD}"/>
              </a:ext>
            </a:extLst>
          </p:cNvPr>
          <p:cNvSpPr txBox="1">
            <a:spLocks/>
          </p:cNvSpPr>
          <p:nvPr/>
        </p:nvSpPr>
        <p:spPr>
          <a:xfrm>
            <a:off x="9192344" y="6408173"/>
            <a:ext cx="28448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E2B10B-2B5B-4D21-B621-3C15B0884A5E}" type="slidenum">
              <a:rPr lang="ru-RU" smtClean="0">
                <a:latin typeface="Arial" panose="020B0604020202020204" pitchFamily="34" charset="0"/>
                <a:cs typeface="Arial" panose="020B0604020202020204" pitchFamily="34" charset="0"/>
              </a:rPr>
              <a:pPr/>
              <a:t>70</a:t>
            </a:fld>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06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500"/>
                            </p:stCondLst>
                            <p:childTnLst>
                              <p:par>
                                <p:cTn id="17" presetID="47" presetClass="entr" presetSubtype="0" fill="hold" grpId="0" nodeType="afterEffect">
                                  <p:stCondLst>
                                    <p:cond delay="300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300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par>
                          <p:cTn id="27" fill="hold">
                            <p:stCondLst>
                              <p:cond delay="5500"/>
                            </p:stCondLst>
                            <p:childTnLst>
                              <p:par>
                                <p:cTn id="28" presetID="22" presetClass="entr" presetSubtype="8" fill="hold" nodeType="afterEffect">
                                  <p:stCondLst>
                                    <p:cond delay="40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childTnLst>
                          </p:cTn>
                        </p:par>
                        <p:par>
                          <p:cTn id="31" fill="hold">
                            <p:stCondLst>
                              <p:cond delay="10000"/>
                            </p:stCondLst>
                            <p:childTnLst>
                              <p:par>
                                <p:cTn id="32" presetID="53" presetClass="entr" presetSubtype="16"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p:cTn id="34" dur="500" fill="hold"/>
                                        <p:tgtEl>
                                          <p:spTgt spid="55"/>
                                        </p:tgtEl>
                                        <p:attrNameLst>
                                          <p:attrName>ppt_w</p:attrName>
                                        </p:attrNameLst>
                                      </p:cBhvr>
                                      <p:tavLst>
                                        <p:tav tm="0">
                                          <p:val>
                                            <p:fltVal val="0"/>
                                          </p:val>
                                        </p:tav>
                                        <p:tav tm="100000">
                                          <p:val>
                                            <p:strVal val="#ppt_w"/>
                                          </p:val>
                                        </p:tav>
                                      </p:tavLst>
                                    </p:anim>
                                    <p:anim calcmode="lin" valueType="num">
                                      <p:cBhvr>
                                        <p:cTn id="35" dur="500" fill="hold"/>
                                        <p:tgtEl>
                                          <p:spTgt spid="55"/>
                                        </p:tgtEl>
                                        <p:attrNameLst>
                                          <p:attrName>ppt_h</p:attrName>
                                        </p:attrNameLst>
                                      </p:cBhvr>
                                      <p:tavLst>
                                        <p:tav tm="0">
                                          <p:val>
                                            <p:fltVal val="0"/>
                                          </p:val>
                                        </p:tav>
                                        <p:tav tm="100000">
                                          <p:val>
                                            <p:strVal val="#ppt_h"/>
                                          </p:val>
                                        </p:tav>
                                      </p:tavLst>
                                    </p:anim>
                                    <p:animEffect transition="in" filter="fade">
                                      <p:cBhvr>
                                        <p:cTn id="36" dur="500"/>
                                        <p:tgtEl>
                                          <p:spTgt spid="55"/>
                                        </p:tgtEl>
                                      </p:cBhvr>
                                    </p:animEffect>
                                  </p:childTnLst>
                                </p:cTn>
                              </p:par>
                            </p:childTnLst>
                          </p:cTn>
                        </p:par>
                        <p:par>
                          <p:cTn id="37" fill="hold">
                            <p:stCondLst>
                              <p:cond delay="10500"/>
                            </p:stCondLst>
                            <p:childTnLst>
                              <p:par>
                                <p:cTn id="38" presetID="22" presetClass="entr" presetSubtype="8" fill="hold" nodeType="afterEffect">
                                  <p:stCondLst>
                                    <p:cond delay="100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childTnLst>
                          </p:cTn>
                        </p:par>
                        <p:par>
                          <p:cTn id="41" fill="hold">
                            <p:stCondLst>
                              <p:cond delay="12000"/>
                            </p:stCondLst>
                            <p:childTnLst>
                              <p:par>
                                <p:cTn id="42" presetID="53" presetClass="entr" presetSubtype="16" fill="hold" grpId="0" nodeType="afterEffect">
                                  <p:stCondLst>
                                    <p:cond delay="0"/>
                                  </p:stCondLst>
                                  <p:childTnLst>
                                    <p:set>
                                      <p:cBhvr>
                                        <p:cTn id="43" dur="1" fill="hold">
                                          <p:stCondLst>
                                            <p:cond delay="0"/>
                                          </p:stCondLst>
                                        </p:cTn>
                                        <p:tgtEl>
                                          <p:spTgt spid="58"/>
                                        </p:tgtEl>
                                        <p:attrNameLst>
                                          <p:attrName>style.visibility</p:attrName>
                                        </p:attrNameLst>
                                      </p:cBhvr>
                                      <p:to>
                                        <p:strVal val="visible"/>
                                      </p:to>
                                    </p:set>
                                    <p:anim calcmode="lin" valueType="num">
                                      <p:cBhvr>
                                        <p:cTn id="44" dur="500" fill="hold"/>
                                        <p:tgtEl>
                                          <p:spTgt spid="58"/>
                                        </p:tgtEl>
                                        <p:attrNameLst>
                                          <p:attrName>ppt_w</p:attrName>
                                        </p:attrNameLst>
                                      </p:cBhvr>
                                      <p:tavLst>
                                        <p:tav tm="0">
                                          <p:val>
                                            <p:fltVal val="0"/>
                                          </p:val>
                                        </p:tav>
                                        <p:tav tm="100000">
                                          <p:val>
                                            <p:strVal val="#ppt_w"/>
                                          </p:val>
                                        </p:tav>
                                      </p:tavLst>
                                    </p:anim>
                                    <p:anim calcmode="lin" valueType="num">
                                      <p:cBhvr>
                                        <p:cTn id="45" dur="500" fill="hold"/>
                                        <p:tgtEl>
                                          <p:spTgt spid="58"/>
                                        </p:tgtEl>
                                        <p:attrNameLst>
                                          <p:attrName>ppt_h</p:attrName>
                                        </p:attrNameLst>
                                      </p:cBhvr>
                                      <p:tavLst>
                                        <p:tav tm="0">
                                          <p:val>
                                            <p:fltVal val="0"/>
                                          </p:val>
                                        </p:tav>
                                        <p:tav tm="100000">
                                          <p:val>
                                            <p:strVal val="#ppt_h"/>
                                          </p:val>
                                        </p:tav>
                                      </p:tavLst>
                                    </p:anim>
                                    <p:animEffect transition="in" filter="fade">
                                      <p:cBhvr>
                                        <p:cTn id="46" dur="500"/>
                                        <p:tgtEl>
                                          <p:spTgt spid="58"/>
                                        </p:tgtEl>
                                      </p:cBhvr>
                                    </p:animEffect>
                                  </p:childTnLst>
                                </p:cTn>
                              </p:par>
                            </p:childTnLst>
                          </p:cTn>
                        </p:par>
                        <p:par>
                          <p:cTn id="47" fill="hold">
                            <p:stCondLst>
                              <p:cond delay="12500"/>
                            </p:stCondLst>
                            <p:childTnLst>
                              <p:par>
                                <p:cTn id="48" presetID="22" presetClass="entr" presetSubtype="8" fill="hold" nodeType="afterEffect">
                                  <p:stCondLst>
                                    <p:cond delay="29000"/>
                                  </p:stCondLst>
                                  <p:childTnLst>
                                    <p:set>
                                      <p:cBhvr>
                                        <p:cTn id="49" dur="1" fill="hold">
                                          <p:stCondLst>
                                            <p:cond delay="0"/>
                                          </p:stCondLst>
                                        </p:cTn>
                                        <p:tgtEl>
                                          <p:spTgt spid="61"/>
                                        </p:tgtEl>
                                        <p:attrNameLst>
                                          <p:attrName>style.visibility</p:attrName>
                                        </p:attrNameLst>
                                      </p:cBhvr>
                                      <p:to>
                                        <p:strVal val="visible"/>
                                      </p:to>
                                    </p:set>
                                    <p:animEffect transition="in" filter="wipe(left)">
                                      <p:cBhvr>
                                        <p:cTn id="50" dur="500"/>
                                        <p:tgtEl>
                                          <p:spTgt spid="61"/>
                                        </p:tgtEl>
                                      </p:cBhvr>
                                    </p:animEffect>
                                  </p:childTnLst>
                                </p:cTn>
                              </p:par>
                            </p:childTnLst>
                          </p:cTn>
                        </p:par>
                        <p:par>
                          <p:cTn id="51" fill="hold">
                            <p:stCondLst>
                              <p:cond delay="42000"/>
                            </p:stCondLst>
                            <p:childTnLst>
                              <p:par>
                                <p:cTn id="52" presetID="22" presetClass="entr" presetSubtype="8"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left)">
                                      <p:cBhvr>
                                        <p:cTn id="54" dur="500"/>
                                        <p:tgtEl>
                                          <p:spTgt spid="63"/>
                                        </p:tgtEl>
                                      </p:cBhvr>
                                    </p:animEffect>
                                  </p:childTnLst>
                                </p:cTn>
                              </p:par>
                            </p:childTnLst>
                          </p:cTn>
                        </p:par>
                        <p:par>
                          <p:cTn id="55" fill="hold">
                            <p:stCondLst>
                              <p:cond delay="42500"/>
                            </p:stCondLst>
                            <p:childTnLst>
                              <p:par>
                                <p:cTn id="56" presetID="53" presetClass="entr" presetSubtype="16" fill="hold" grpId="0" nodeType="afterEffect">
                                  <p:stCondLst>
                                    <p:cond delay="0"/>
                                  </p:stCondLst>
                                  <p:childTnLst>
                                    <p:set>
                                      <p:cBhvr>
                                        <p:cTn id="57" dur="1" fill="hold">
                                          <p:stCondLst>
                                            <p:cond delay="0"/>
                                          </p:stCondLst>
                                        </p:cTn>
                                        <p:tgtEl>
                                          <p:spTgt spid="59"/>
                                        </p:tgtEl>
                                        <p:attrNameLst>
                                          <p:attrName>style.visibility</p:attrName>
                                        </p:attrNameLst>
                                      </p:cBhvr>
                                      <p:to>
                                        <p:strVal val="visible"/>
                                      </p:to>
                                    </p:set>
                                    <p:anim calcmode="lin" valueType="num">
                                      <p:cBhvr>
                                        <p:cTn id="58" dur="500" fill="hold"/>
                                        <p:tgtEl>
                                          <p:spTgt spid="59"/>
                                        </p:tgtEl>
                                        <p:attrNameLst>
                                          <p:attrName>ppt_w</p:attrName>
                                        </p:attrNameLst>
                                      </p:cBhvr>
                                      <p:tavLst>
                                        <p:tav tm="0">
                                          <p:val>
                                            <p:fltVal val="0"/>
                                          </p:val>
                                        </p:tav>
                                        <p:tav tm="100000">
                                          <p:val>
                                            <p:strVal val="#ppt_w"/>
                                          </p:val>
                                        </p:tav>
                                      </p:tavLst>
                                    </p:anim>
                                    <p:anim calcmode="lin" valueType="num">
                                      <p:cBhvr>
                                        <p:cTn id="59" dur="500" fill="hold"/>
                                        <p:tgtEl>
                                          <p:spTgt spid="59"/>
                                        </p:tgtEl>
                                        <p:attrNameLst>
                                          <p:attrName>ppt_h</p:attrName>
                                        </p:attrNameLst>
                                      </p:cBhvr>
                                      <p:tavLst>
                                        <p:tav tm="0">
                                          <p:val>
                                            <p:fltVal val="0"/>
                                          </p:val>
                                        </p:tav>
                                        <p:tav tm="100000">
                                          <p:val>
                                            <p:strVal val="#ppt_h"/>
                                          </p:val>
                                        </p:tav>
                                      </p:tavLst>
                                    </p:anim>
                                    <p:animEffect transition="in" filter="fade">
                                      <p:cBhvr>
                                        <p:cTn id="60" dur="500"/>
                                        <p:tgtEl>
                                          <p:spTgt spid="59"/>
                                        </p:tgtEl>
                                      </p:cBhvr>
                                    </p:animEffect>
                                  </p:childTnLst>
                                </p:cTn>
                              </p:par>
                            </p:childTnLst>
                          </p:cTn>
                        </p:par>
                        <p:par>
                          <p:cTn id="61" fill="hold">
                            <p:stCondLst>
                              <p:cond delay="43000"/>
                            </p:stCondLst>
                            <p:childTnLst>
                              <p:par>
                                <p:cTn id="62" presetID="53" presetClass="entr" presetSubtype="16"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 calcmode="lin" valueType="num">
                                      <p:cBhvr>
                                        <p:cTn id="64" dur="500" fill="hold"/>
                                        <p:tgtEl>
                                          <p:spTgt spid="65"/>
                                        </p:tgtEl>
                                        <p:attrNameLst>
                                          <p:attrName>ppt_w</p:attrName>
                                        </p:attrNameLst>
                                      </p:cBhvr>
                                      <p:tavLst>
                                        <p:tav tm="0">
                                          <p:val>
                                            <p:fltVal val="0"/>
                                          </p:val>
                                        </p:tav>
                                        <p:tav tm="100000">
                                          <p:val>
                                            <p:strVal val="#ppt_w"/>
                                          </p:val>
                                        </p:tav>
                                      </p:tavLst>
                                    </p:anim>
                                    <p:anim calcmode="lin" valueType="num">
                                      <p:cBhvr>
                                        <p:cTn id="65" dur="500" fill="hold"/>
                                        <p:tgtEl>
                                          <p:spTgt spid="65"/>
                                        </p:tgtEl>
                                        <p:attrNameLst>
                                          <p:attrName>ppt_h</p:attrName>
                                        </p:attrNameLst>
                                      </p:cBhvr>
                                      <p:tavLst>
                                        <p:tav tm="0">
                                          <p:val>
                                            <p:fltVal val="0"/>
                                          </p:val>
                                        </p:tav>
                                        <p:tav tm="100000">
                                          <p:val>
                                            <p:strVal val="#ppt_h"/>
                                          </p:val>
                                        </p:tav>
                                      </p:tavLst>
                                    </p:anim>
                                    <p:animEffect transition="in" filter="fade">
                                      <p:cBhvr>
                                        <p:cTn id="66" dur="500"/>
                                        <p:tgtEl>
                                          <p:spTgt spid="65"/>
                                        </p:tgtEl>
                                      </p:cBhvr>
                                    </p:animEffect>
                                  </p:childTnLst>
                                </p:cTn>
                              </p:par>
                            </p:childTnLst>
                          </p:cTn>
                        </p:par>
                        <p:par>
                          <p:cTn id="67" fill="hold">
                            <p:stCondLst>
                              <p:cond delay="43500"/>
                            </p:stCondLst>
                            <p:childTnLst>
                              <p:par>
                                <p:cTn id="68" presetID="53" presetClass="entr" presetSubtype="16" fill="hold" grpId="0" nodeType="after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p:cTn id="70" dur="500" fill="hold"/>
                                        <p:tgtEl>
                                          <p:spTgt spid="66"/>
                                        </p:tgtEl>
                                        <p:attrNameLst>
                                          <p:attrName>ppt_w</p:attrName>
                                        </p:attrNameLst>
                                      </p:cBhvr>
                                      <p:tavLst>
                                        <p:tav tm="0">
                                          <p:val>
                                            <p:fltVal val="0"/>
                                          </p:val>
                                        </p:tav>
                                        <p:tav tm="100000">
                                          <p:val>
                                            <p:strVal val="#ppt_w"/>
                                          </p:val>
                                        </p:tav>
                                      </p:tavLst>
                                    </p:anim>
                                    <p:anim calcmode="lin" valueType="num">
                                      <p:cBhvr>
                                        <p:cTn id="71" dur="500" fill="hold"/>
                                        <p:tgtEl>
                                          <p:spTgt spid="66"/>
                                        </p:tgtEl>
                                        <p:attrNameLst>
                                          <p:attrName>ppt_h</p:attrName>
                                        </p:attrNameLst>
                                      </p:cBhvr>
                                      <p:tavLst>
                                        <p:tav tm="0">
                                          <p:val>
                                            <p:fltVal val="0"/>
                                          </p:val>
                                        </p:tav>
                                        <p:tav tm="100000">
                                          <p:val>
                                            <p:strVal val="#ppt_h"/>
                                          </p:val>
                                        </p:tav>
                                      </p:tavLst>
                                    </p:anim>
                                    <p:animEffect transition="in" filter="fade">
                                      <p:cBhvr>
                                        <p:cTn id="72" dur="500"/>
                                        <p:tgtEl>
                                          <p:spTgt spid="66"/>
                                        </p:tgtEl>
                                      </p:cBhvr>
                                    </p:animEffect>
                                  </p:childTnLst>
                                </p:cTn>
                              </p:par>
                            </p:childTnLst>
                          </p:cTn>
                        </p:par>
                        <p:par>
                          <p:cTn id="73" fill="hold">
                            <p:stCondLst>
                              <p:cond delay="44000"/>
                            </p:stCondLst>
                            <p:childTnLst>
                              <p:par>
                                <p:cTn id="74" presetID="22" presetClass="entr" presetSubtype="8" fill="hold" nodeType="afterEffect">
                                  <p:stCondLst>
                                    <p:cond delay="1000"/>
                                  </p:stCondLst>
                                  <p:childTnLst>
                                    <p:set>
                                      <p:cBhvr>
                                        <p:cTn id="75" dur="1" fill="hold">
                                          <p:stCondLst>
                                            <p:cond delay="0"/>
                                          </p:stCondLst>
                                        </p:cTn>
                                        <p:tgtEl>
                                          <p:spTgt spid="67"/>
                                        </p:tgtEl>
                                        <p:attrNameLst>
                                          <p:attrName>style.visibility</p:attrName>
                                        </p:attrNameLst>
                                      </p:cBhvr>
                                      <p:to>
                                        <p:strVal val="visible"/>
                                      </p:to>
                                    </p:set>
                                    <p:animEffect transition="in" filter="wipe(left)">
                                      <p:cBhvr>
                                        <p:cTn id="76" dur="500"/>
                                        <p:tgtEl>
                                          <p:spTgt spid="67"/>
                                        </p:tgtEl>
                                      </p:cBhvr>
                                    </p:animEffect>
                                  </p:childTnLst>
                                </p:cTn>
                              </p:par>
                            </p:childTnLst>
                          </p:cTn>
                        </p:par>
                        <p:par>
                          <p:cTn id="77" fill="hold">
                            <p:stCondLst>
                              <p:cond delay="45500"/>
                            </p:stCondLst>
                            <p:childTnLst>
                              <p:par>
                                <p:cTn id="78" presetID="22" presetClass="entr" presetSubtype="8" fill="hold" nodeType="afterEffect">
                                  <p:stCondLst>
                                    <p:cond delay="100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p:bldP spid="56" grpId="0" animBg="1"/>
      <p:bldP spid="57" grpId="0" animBg="1"/>
      <p:bldP spid="58" grpId="0"/>
      <p:bldP spid="59" grpId="0"/>
      <p:bldP spid="65" grpId="0"/>
      <p:bldP spid="66"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Номер слайда 2">
            <a:extLst>
              <a:ext uri="{FF2B5EF4-FFF2-40B4-BE49-F238E27FC236}">
                <a16:creationId xmlns:a16="http://schemas.microsoft.com/office/drawing/2014/main" id="{96B2A88E-6F30-47D5-8C31-277761F19D6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71</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572763" y="830332"/>
            <a:ext cx="9239799" cy="709135"/>
          </a:xfrm>
        </p:spPr>
        <p:txBody>
          <a:bodyPr/>
          <a:lstStyle/>
          <a:p>
            <a:pPr algn="ctr"/>
            <a:r>
              <a:rPr lang="ru-RU" dirty="0">
                <a:latin typeface="Arial" panose="020B0604020202020204" pitchFamily="34" charset="0"/>
                <a:cs typeface="Arial" panose="020B0604020202020204" pitchFamily="34" charset="0"/>
              </a:rPr>
              <a:t>РАСЧЕТНЫЕ И ПОСТАВОЧНЫЕ ФЬЮЧЕРСЫ</a:t>
            </a:r>
          </a:p>
        </p:txBody>
      </p:sp>
      <p:graphicFrame>
        <p:nvGraphicFramePr>
          <p:cNvPr id="20" name="Таблица 19">
            <a:extLst>
              <a:ext uri="{FF2B5EF4-FFF2-40B4-BE49-F238E27FC236}">
                <a16:creationId xmlns:a16="http://schemas.microsoft.com/office/drawing/2014/main" id="{098A41D6-AC14-4B6B-8227-6E9CEC4AD741}"/>
              </a:ext>
            </a:extLst>
          </p:cNvPr>
          <p:cNvGraphicFramePr>
            <a:graphicFrameLocks noGrp="1"/>
          </p:cNvGraphicFramePr>
          <p:nvPr>
            <p:extLst>
              <p:ext uri="{D42A27DB-BD31-4B8C-83A1-F6EECF244321}">
                <p14:modId xmlns:p14="http://schemas.microsoft.com/office/powerpoint/2010/main" val="2140462494"/>
              </p:ext>
            </p:extLst>
          </p:nvPr>
        </p:nvGraphicFramePr>
        <p:xfrm>
          <a:off x="1984263" y="1628800"/>
          <a:ext cx="8416798" cy="3890515"/>
        </p:xfrm>
        <a:graphic>
          <a:graphicData uri="http://schemas.openxmlformats.org/drawingml/2006/table">
            <a:tbl>
              <a:tblPr firstRow="1" bandRow="1">
                <a:tableStyleId>{B301B821-A1FF-4177-AEE7-76D212191A09}</a:tableStyleId>
              </a:tblPr>
              <a:tblGrid>
                <a:gridCol w="2482320">
                  <a:extLst>
                    <a:ext uri="{9D8B030D-6E8A-4147-A177-3AD203B41FA5}">
                      <a16:colId xmlns:a16="http://schemas.microsoft.com/office/drawing/2014/main" val="2606900340"/>
                    </a:ext>
                  </a:extLst>
                </a:gridCol>
                <a:gridCol w="2932604">
                  <a:extLst>
                    <a:ext uri="{9D8B030D-6E8A-4147-A177-3AD203B41FA5}">
                      <a16:colId xmlns:a16="http://schemas.microsoft.com/office/drawing/2014/main" val="79620311"/>
                    </a:ext>
                  </a:extLst>
                </a:gridCol>
                <a:gridCol w="3001874">
                  <a:extLst>
                    <a:ext uri="{9D8B030D-6E8A-4147-A177-3AD203B41FA5}">
                      <a16:colId xmlns:a16="http://schemas.microsoft.com/office/drawing/2014/main" val="3156954232"/>
                    </a:ext>
                  </a:extLst>
                </a:gridCol>
              </a:tblGrid>
              <a:tr h="368829">
                <a:tc>
                  <a:txBody>
                    <a:bodyPr/>
                    <a:lstStyle/>
                    <a:p>
                      <a:pPr marL="0" algn="l" defTabSz="914400" rtl="0" eaLnBrk="1" latinLnBrk="0" hangingPunct="1">
                        <a:lnSpc>
                          <a:spcPct val="130000"/>
                        </a:lnSpc>
                        <a:spcAft>
                          <a:spcPts val="0"/>
                        </a:spcAft>
                      </a:pPr>
                      <a:endParaRPr lang="ru-RU" sz="1200" kern="1200" dirty="0">
                        <a:solidFill>
                          <a:schemeClr val="bg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marL="0" algn="l" defTabSz="914400" rtl="0" eaLnBrk="1" latinLnBrk="0" hangingPunct="1">
                        <a:lnSpc>
                          <a:spcPct val="130000"/>
                        </a:lnSpc>
                        <a:spcAft>
                          <a:spcPts val="0"/>
                        </a:spcAft>
                      </a:pPr>
                      <a:r>
                        <a:rPr lang="ru-RU" sz="1200" kern="1200" dirty="0">
                          <a:solidFill>
                            <a:schemeClr val="bg1"/>
                          </a:solidFill>
                          <a:effectLst/>
                          <a:latin typeface="+mn-lt"/>
                          <a:ea typeface="Tahoma" panose="020B0604030504040204" pitchFamily="34" charset="0"/>
                          <a:cs typeface="Tahoma" panose="020B0604030504040204" pitchFamily="34" charset="0"/>
                        </a:rPr>
                        <a:t>Расчетный фьючерс на </a:t>
                      </a:r>
                      <a:r>
                        <a:rPr lang="en-US" sz="1200" kern="1200" dirty="0">
                          <a:solidFill>
                            <a:schemeClr val="bg1"/>
                          </a:solidFill>
                          <a:effectLst/>
                          <a:latin typeface="+mn-lt"/>
                          <a:ea typeface="Tahoma" panose="020B0604030504040204" pitchFamily="34" charset="0"/>
                          <a:cs typeface="Tahoma" panose="020B0604030504040204" pitchFamily="34" charset="0"/>
                        </a:rPr>
                        <a:t>USDRUB</a:t>
                      </a:r>
                      <a:endParaRPr lang="ru-RU" sz="1200" kern="1200" dirty="0">
                        <a:solidFill>
                          <a:schemeClr val="bg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lnSpc>
                          <a:spcPct val="130000"/>
                        </a:lnSpc>
                        <a:spcAft>
                          <a:spcPts val="0"/>
                        </a:spcAft>
                      </a:pPr>
                      <a:r>
                        <a:rPr lang="ru-RU" sz="1200" kern="1200" dirty="0">
                          <a:solidFill>
                            <a:schemeClr val="bg1"/>
                          </a:solidFill>
                          <a:effectLst/>
                          <a:latin typeface="+mn-lt"/>
                          <a:ea typeface="Tahoma" panose="020B0604030504040204" pitchFamily="34" charset="0"/>
                          <a:cs typeface="Tahoma" panose="020B0604030504040204" pitchFamily="34" charset="0"/>
                        </a:rPr>
                        <a:t>Поставочный фьючерс на акции Сбербанка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420982">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Краткое наименование контракта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sz="1200" kern="1200" dirty="0">
                          <a:solidFill>
                            <a:schemeClr val="dk1"/>
                          </a:solidFill>
                          <a:effectLst/>
                          <a:latin typeface="+mn-lt"/>
                          <a:ea typeface="Tahoma" panose="020B0604030504040204" pitchFamily="34" charset="0"/>
                          <a:cs typeface="Tahoma" panose="020B0604030504040204" pitchFamily="34" charset="0"/>
                        </a:rPr>
                        <a:t>SiZ2</a:t>
                      </a:r>
                      <a:endParaRPr lang="ru-RU" sz="1200" kern="1200" dirty="0">
                        <a:solidFill>
                          <a:schemeClr val="dk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sz="1200" kern="1200" dirty="0">
                          <a:solidFill>
                            <a:schemeClr val="dk1"/>
                          </a:solidFill>
                          <a:effectLst/>
                          <a:latin typeface="+mn-lt"/>
                          <a:ea typeface="Tahoma" panose="020B0604030504040204" pitchFamily="34" charset="0"/>
                          <a:cs typeface="Tahoma" panose="020B0604030504040204" pitchFamily="34" charset="0"/>
                        </a:rPr>
                        <a:t>SRZ</a:t>
                      </a:r>
                      <a:r>
                        <a:rPr lang="ru-RU" sz="1200" kern="1200" dirty="0">
                          <a:solidFill>
                            <a:schemeClr val="dk1"/>
                          </a:solidFill>
                          <a:effectLst/>
                          <a:latin typeface="+mn-lt"/>
                          <a:ea typeface="Tahoma" panose="020B0604030504040204" pitchFamily="34" charset="0"/>
                          <a:cs typeface="Tahoma" panose="020B0604030504040204" pitchFamily="34" charset="0"/>
                        </a:rPr>
                        <a:t>2</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871608856"/>
                  </a:ext>
                </a:extLst>
              </a:tr>
              <a:tr h="260225">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Тип контракта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Расчётный</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Поставочный</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929086"/>
                  </a:ext>
                </a:extLst>
              </a:tr>
              <a:tr h="191831">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Котировка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В рублях за лот</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ru-RU" sz="1200" kern="1200" dirty="0">
                          <a:solidFill>
                            <a:schemeClr val="dk1"/>
                          </a:solidFill>
                          <a:effectLst/>
                          <a:latin typeface="+mn-lt"/>
                          <a:ea typeface="Tahoma" panose="020B0604030504040204" pitchFamily="34" charset="0"/>
                          <a:cs typeface="Tahoma" panose="020B0604030504040204" pitchFamily="34" charset="0"/>
                        </a:rPr>
                        <a:t>В рублях за лот</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3465303670"/>
                  </a:ext>
                </a:extLst>
              </a:tr>
              <a:tr h="223396">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Лот</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1 000 </a:t>
                      </a:r>
                      <a:r>
                        <a:rPr lang="en-US" sz="1200" kern="1200" dirty="0">
                          <a:solidFill>
                            <a:schemeClr val="dk1"/>
                          </a:solidFill>
                          <a:effectLst/>
                          <a:latin typeface="+mn-lt"/>
                          <a:ea typeface="Tahoma" panose="020B0604030504040204" pitchFamily="34" charset="0"/>
                          <a:cs typeface="Tahoma" panose="020B0604030504040204" pitchFamily="34" charset="0"/>
                        </a:rPr>
                        <a:t>USD</a:t>
                      </a:r>
                      <a:endParaRPr lang="ru-RU" sz="1200" kern="1200" dirty="0">
                        <a:solidFill>
                          <a:schemeClr val="dk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en-US" sz="1200" kern="1200" dirty="0">
                          <a:solidFill>
                            <a:schemeClr val="dk1"/>
                          </a:solidFill>
                          <a:effectLst/>
                          <a:latin typeface="+mn-lt"/>
                          <a:ea typeface="Tahoma" panose="020B0604030504040204" pitchFamily="34" charset="0"/>
                          <a:cs typeface="Tahoma" panose="020B0604030504040204" pitchFamily="34" charset="0"/>
                        </a:rPr>
                        <a:t>100 </a:t>
                      </a:r>
                      <a:r>
                        <a:rPr lang="ru-RU" sz="1200" kern="1200" dirty="0">
                          <a:solidFill>
                            <a:schemeClr val="dk1"/>
                          </a:solidFill>
                          <a:effectLst/>
                          <a:latin typeface="+mn-lt"/>
                          <a:ea typeface="Tahoma" panose="020B0604030504040204" pitchFamily="34" charset="0"/>
                          <a:cs typeface="Tahoma" panose="020B0604030504040204" pitchFamily="34" charset="0"/>
                        </a:rPr>
                        <a:t>акций</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412572"/>
                  </a:ext>
                </a:extLst>
              </a:tr>
              <a:tr h="210771">
                <a:tc>
                  <a:txBody>
                    <a:bodyPr/>
                    <a:lstStyle/>
                    <a:p>
                      <a:pPr marL="0" algn="l" defTabSz="914400" rtl="0" eaLnBrk="1" latinLnBrk="0" hangingPunct="1">
                        <a:lnSpc>
                          <a:spcPct val="130000"/>
                        </a:lnSpc>
                        <a:spcAft>
                          <a:spcPts val="0"/>
                        </a:spcAft>
                      </a:pPr>
                      <a:r>
                        <a:rPr lang="ru-RU" sz="1200" kern="1200">
                          <a:solidFill>
                            <a:schemeClr val="dk1"/>
                          </a:solidFill>
                          <a:effectLst/>
                          <a:latin typeface="+mn-lt"/>
                          <a:ea typeface="Tahoma" panose="020B0604030504040204" pitchFamily="34" charset="0"/>
                          <a:cs typeface="Tahoma" panose="020B0604030504040204" pitchFamily="34" charset="0"/>
                        </a:rPr>
                        <a:t>Шаг цены</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algn="ctr" defTabSz="914400" rtl="0" eaLnBrk="1" latinLnBrk="0" hangingPunct="1">
                        <a:lnSpc>
                          <a:spcPct val="130000"/>
                        </a:lnSpc>
                        <a:spcAft>
                          <a:spcPts val="0"/>
                        </a:spcAft>
                      </a:pPr>
                      <a:r>
                        <a:rPr lang="en-US" sz="1200" kern="1200" dirty="0">
                          <a:solidFill>
                            <a:schemeClr val="dk1"/>
                          </a:solidFill>
                          <a:effectLst/>
                          <a:latin typeface="+mn-lt"/>
                          <a:ea typeface="Tahoma" panose="020B0604030504040204" pitchFamily="34" charset="0"/>
                          <a:cs typeface="Tahoma" panose="020B0604030504040204" pitchFamily="34" charset="0"/>
                        </a:rPr>
                        <a:t>1</a:t>
                      </a:r>
                      <a:endParaRPr lang="ru-RU" sz="1200" kern="1200" dirty="0">
                        <a:solidFill>
                          <a:schemeClr val="dk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1</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1117041913"/>
                  </a:ext>
                </a:extLst>
              </a:tr>
              <a:tr h="184415">
                <a:tc>
                  <a:txBody>
                    <a:bodyPr/>
                    <a:lstStyle/>
                    <a:p>
                      <a:pPr marL="0" algn="l" defTabSz="914400" rtl="0" eaLnBrk="1" latinLnBrk="0" hangingPunct="1">
                        <a:lnSpc>
                          <a:spcPct val="130000"/>
                        </a:lnSpc>
                        <a:spcAft>
                          <a:spcPts val="0"/>
                        </a:spcAft>
                      </a:pPr>
                      <a:r>
                        <a:rPr lang="ru-RU" sz="1200" kern="1200">
                          <a:solidFill>
                            <a:schemeClr val="dk1"/>
                          </a:solidFill>
                          <a:effectLst/>
                          <a:latin typeface="+mn-lt"/>
                          <a:ea typeface="Tahoma" panose="020B0604030504040204" pitchFamily="34" charset="0"/>
                          <a:cs typeface="Tahoma" panose="020B0604030504040204" pitchFamily="34" charset="0"/>
                        </a:rPr>
                        <a:t>Стоимость шага цены</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en-US" sz="1200" kern="1200" dirty="0">
                          <a:solidFill>
                            <a:schemeClr val="dk1"/>
                          </a:solidFill>
                          <a:effectLst/>
                          <a:latin typeface="+mn-lt"/>
                          <a:ea typeface="Tahoma" panose="020B0604030504040204" pitchFamily="34" charset="0"/>
                          <a:cs typeface="Tahoma" panose="020B0604030504040204" pitchFamily="34" charset="0"/>
                        </a:rPr>
                        <a:t>1</a:t>
                      </a:r>
                      <a:endParaRPr lang="ru-RU" sz="1200" kern="1200" dirty="0">
                        <a:solidFill>
                          <a:schemeClr val="dk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1 </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785812"/>
                  </a:ext>
                </a:extLst>
              </a:tr>
              <a:tr h="184415">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Сроки</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Квартальный</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Квартальный</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10004"/>
                  </a:ext>
                </a:extLst>
              </a:tr>
              <a:tr h="210491">
                <a:tc>
                  <a:txBody>
                    <a:bodyPr/>
                    <a:lstStyle/>
                    <a:p>
                      <a:pPr marL="0" algn="l" defTabSz="914400" rtl="0" eaLnBrk="1" latinLnBrk="0" hangingPunct="1">
                        <a:lnSpc>
                          <a:spcPct val="130000"/>
                        </a:lnSpc>
                        <a:spcAft>
                          <a:spcPts val="0"/>
                        </a:spcAft>
                      </a:pPr>
                      <a:r>
                        <a:rPr lang="ru-RU" sz="1200" kern="1200">
                          <a:solidFill>
                            <a:schemeClr val="dk1"/>
                          </a:solidFill>
                          <a:effectLst/>
                          <a:latin typeface="+mn-lt"/>
                          <a:ea typeface="Tahoma" panose="020B0604030504040204" pitchFamily="34" charset="0"/>
                          <a:cs typeface="Tahoma" panose="020B0604030504040204" pitchFamily="34" charset="0"/>
                        </a:rPr>
                        <a:t>Серий контрактов</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8</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en-US" sz="1200" kern="1200" dirty="0">
                          <a:solidFill>
                            <a:schemeClr val="dk1"/>
                          </a:solidFill>
                          <a:effectLst/>
                          <a:latin typeface="+mn-lt"/>
                          <a:ea typeface="Tahoma" panose="020B0604030504040204" pitchFamily="34" charset="0"/>
                          <a:cs typeface="Tahoma" panose="020B0604030504040204" pitchFamily="34" charset="0"/>
                        </a:rPr>
                        <a:t>4</a:t>
                      </a:r>
                      <a:endParaRPr lang="ru-RU" sz="1200" kern="1200" dirty="0">
                        <a:solidFill>
                          <a:schemeClr val="dk1"/>
                        </a:solidFill>
                        <a:effectLst/>
                        <a:latin typeface="+mn-lt"/>
                        <a:ea typeface="Tahoma" panose="020B0604030504040204" pitchFamily="34" charset="0"/>
                        <a:cs typeface="Tahoma" panose="020B0604030504040204" pitchFamily="3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393618"/>
                  </a:ext>
                </a:extLst>
              </a:tr>
              <a:tr h="210491">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Объём контракта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algn="ctr">
                        <a:lnSpc>
                          <a:spcPct val="130000"/>
                        </a:lnSpc>
                      </a:pPr>
                      <a:r>
                        <a:rPr lang="en-US" sz="1200" dirty="0">
                          <a:latin typeface="+mn-lt"/>
                        </a:rPr>
                        <a:t>61 240</a:t>
                      </a:r>
                      <a:endParaRPr lang="ru-RU" sz="1200" dirty="0">
                        <a:latin typeface="+mn-lt"/>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sz="1200" dirty="0">
                          <a:latin typeface="+mn-lt"/>
                        </a:rPr>
                        <a:t>10 817</a:t>
                      </a:r>
                      <a:endParaRPr lang="ru-RU" sz="1200" dirty="0">
                        <a:latin typeface="+mn-lt"/>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3843844867"/>
                  </a:ext>
                </a:extLst>
              </a:tr>
              <a:tr h="356867">
                <a:tc>
                  <a:txBody>
                    <a:bodyPr/>
                    <a:lstStyle/>
                    <a:p>
                      <a:pPr marL="0" algn="l" defTabSz="914400" rtl="0" eaLnBrk="1" latinLnBrk="0" hangingPunct="1">
                        <a:lnSpc>
                          <a:spcPct val="130000"/>
                        </a:lnSpc>
                        <a:spcAft>
                          <a:spcPts val="0"/>
                        </a:spcAft>
                      </a:pPr>
                      <a:r>
                        <a:rPr lang="ru-RU" sz="1200" kern="1200">
                          <a:solidFill>
                            <a:schemeClr val="dk1"/>
                          </a:solidFill>
                          <a:effectLst/>
                          <a:latin typeface="+mn-lt"/>
                          <a:ea typeface="Tahoma" panose="020B0604030504040204" pitchFamily="34" charset="0"/>
                          <a:cs typeface="Tahoma" panose="020B0604030504040204" pitchFamily="34" charset="0"/>
                        </a:rPr>
                        <a:t>Гарантийное обеспечение</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10 073,63</a:t>
                      </a:r>
                      <a:r>
                        <a:rPr lang="en-US" sz="1200" kern="1200" dirty="0">
                          <a:solidFill>
                            <a:schemeClr val="dk1"/>
                          </a:solidFill>
                          <a:effectLst/>
                          <a:latin typeface="+mn-lt"/>
                          <a:ea typeface="Tahoma" panose="020B0604030504040204" pitchFamily="34" charset="0"/>
                          <a:cs typeface="Tahoma" panose="020B0604030504040204" pitchFamily="34" charset="0"/>
                        </a:rPr>
                        <a:t> </a:t>
                      </a:r>
                      <a:r>
                        <a:rPr lang="ru-RU" sz="1200" kern="1200" dirty="0">
                          <a:solidFill>
                            <a:schemeClr val="dk1"/>
                          </a:solidFill>
                          <a:effectLst/>
                          <a:latin typeface="+mn-lt"/>
                          <a:ea typeface="Tahoma" panose="020B0604030504040204" pitchFamily="34" charset="0"/>
                          <a:cs typeface="Tahoma" panose="020B0604030504040204" pitchFamily="34" charset="0"/>
                        </a:rPr>
                        <a:t>(</a:t>
                      </a:r>
                      <a:r>
                        <a:rPr lang="en-US" sz="1200" kern="1200" dirty="0">
                          <a:solidFill>
                            <a:schemeClr val="dk1"/>
                          </a:solidFill>
                          <a:effectLst/>
                          <a:latin typeface="+mn-lt"/>
                          <a:ea typeface="Tahoma" panose="020B0604030504040204" pitchFamily="34" charset="0"/>
                          <a:cs typeface="Tahoma" panose="020B0604030504040204" pitchFamily="34" charset="0"/>
                        </a:rPr>
                        <a:t>16</a:t>
                      </a:r>
                      <a:r>
                        <a:rPr lang="ru-RU" sz="1200" kern="1200" dirty="0">
                          <a:solidFill>
                            <a:schemeClr val="dk1"/>
                          </a:solidFill>
                          <a:effectLst/>
                          <a:latin typeface="+mn-lt"/>
                          <a:ea typeface="Tahoma" panose="020B0604030504040204" pitchFamily="34" charset="0"/>
                          <a:cs typeface="Tahoma" panose="020B0604030504040204" pitchFamily="34" charset="0"/>
                        </a:rPr>
                        <a:t>,</a:t>
                      </a:r>
                      <a:r>
                        <a:rPr lang="en-US" sz="1200" kern="1200" dirty="0">
                          <a:solidFill>
                            <a:schemeClr val="dk1"/>
                          </a:solidFill>
                          <a:effectLst/>
                          <a:latin typeface="+mn-lt"/>
                          <a:ea typeface="Tahoma" panose="020B0604030504040204" pitchFamily="34" charset="0"/>
                          <a:cs typeface="Tahoma" panose="020B0604030504040204" pitchFamily="34" charset="0"/>
                        </a:rPr>
                        <a:t>5</a:t>
                      </a:r>
                      <a:r>
                        <a:rPr lang="ru-RU" sz="1200" kern="1200" dirty="0">
                          <a:solidFill>
                            <a:schemeClr val="dk1"/>
                          </a:solidFill>
                          <a:effectLst/>
                          <a:latin typeface="+mn-lt"/>
                          <a:ea typeface="Tahoma" panose="020B0604030504040204" pitchFamily="34" charset="0"/>
                          <a:cs typeface="Tahoma" panose="020B0604030504040204" pitchFamily="34" charset="0"/>
                        </a:rPr>
                        <a:t>%)</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2 867,72</a:t>
                      </a:r>
                      <a:r>
                        <a:rPr lang="en-US" sz="1200" kern="1200" dirty="0">
                          <a:solidFill>
                            <a:schemeClr val="dk1"/>
                          </a:solidFill>
                          <a:effectLst/>
                          <a:latin typeface="+mn-lt"/>
                          <a:ea typeface="Tahoma" panose="020B0604030504040204" pitchFamily="34" charset="0"/>
                          <a:cs typeface="Tahoma" panose="020B0604030504040204" pitchFamily="34" charset="0"/>
                        </a:rPr>
                        <a:t> </a:t>
                      </a:r>
                      <a:r>
                        <a:rPr lang="ru-RU" sz="1200" kern="1200" dirty="0">
                          <a:solidFill>
                            <a:schemeClr val="dk1"/>
                          </a:solidFill>
                          <a:effectLst/>
                          <a:latin typeface="+mn-lt"/>
                          <a:ea typeface="Tahoma" panose="020B0604030504040204" pitchFamily="34" charset="0"/>
                          <a:cs typeface="Tahoma" panose="020B0604030504040204" pitchFamily="34" charset="0"/>
                        </a:rPr>
                        <a:t>(</a:t>
                      </a:r>
                      <a:r>
                        <a:rPr lang="en-US" sz="1200" kern="1200" dirty="0">
                          <a:solidFill>
                            <a:schemeClr val="dk1"/>
                          </a:solidFill>
                          <a:effectLst/>
                          <a:latin typeface="+mn-lt"/>
                          <a:ea typeface="Tahoma" panose="020B0604030504040204" pitchFamily="34" charset="0"/>
                          <a:cs typeface="Tahoma" panose="020B0604030504040204" pitchFamily="34" charset="0"/>
                        </a:rPr>
                        <a:t>26</a:t>
                      </a:r>
                      <a:r>
                        <a:rPr lang="ru-RU" sz="1200" kern="1200" dirty="0">
                          <a:solidFill>
                            <a:schemeClr val="dk1"/>
                          </a:solidFill>
                          <a:effectLst/>
                          <a:latin typeface="+mn-lt"/>
                          <a:ea typeface="Tahoma" panose="020B0604030504040204" pitchFamily="34" charset="0"/>
                          <a:cs typeface="Tahoma" panose="020B0604030504040204" pitchFamily="34" charset="0"/>
                        </a:rPr>
                        <a:t>,</a:t>
                      </a:r>
                      <a:r>
                        <a:rPr lang="en-US" sz="1200" kern="1200" dirty="0">
                          <a:solidFill>
                            <a:schemeClr val="dk1"/>
                          </a:solidFill>
                          <a:effectLst/>
                          <a:latin typeface="+mn-lt"/>
                          <a:ea typeface="Tahoma" panose="020B0604030504040204" pitchFamily="34" charset="0"/>
                          <a:cs typeface="Tahoma" panose="020B0604030504040204" pitchFamily="34" charset="0"/>
                        </a:rPr>
                        <a:t>5</a:t>
                      </a:r>
                      <a:r>
                        <a:rPr lang="ru-RU" sz="1200" kern="1200" dirty="0">
                          <a:solidFill>
                            <a:schemeClr val="dk1"/>
                          </a:solidFill>
                          <a:effectLst/>
                          <a:latin typeface="+mn-lt"/>
                          <a:ea typeface="Tahoma" panose="020B0604030504040204" pitchFamily="34" charset="0"/>
                          <a:cs typeface="Tahoma" panose="020B0604030504040204" pitchFamily="34" charset="0"/>
                        </a:rPr>
                        <a:t>%) </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2627124"/>
                  </a:ext>
                </a:extLst>
              </a:tr>
              <a:tr h="378773">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Дата исполнения</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ru-RU" sz="1200" dirty="0">
                          <a:solidFill>
                            <a:schemeClr val="dk1"/>
                          </a:solidFill>
                          <a:latin typeface="+mn-lt"/>
                          <a:ea typeface="Tahoma" panose="020B0604030504040204" pitchFamily="34" charset="0"/>
                          <a:cs typeface="Tahoma" panose="020B0604030504040204" pitchFamily="34" charset="0"/>
                        </a:rPr>
                        <a:t>Зачисление финансового результата (совокупной ВМ)</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a:txBody>
                    <a:bodyPr/>
                    <a:lstStyle/>
                    <a:p>
                      <a:pPr algn="ctr">
                        <a:lnSpc>
                          <a:spcPct val="130000"/>
                        </a:lnSpc>
                      </a:pPr>
                      <a:r>
                        <a:rPr lang="ru-RU" sz="1200" dirty="0">
                          <a:solidFill>
                            <a:schemeClr val="dk1"/>
                          </a:solidFill>
                          <a:latin typeface="+mn-lt"/>
                          <a:ea typeface="Tahoma" panose="020B0604030504040204" pitchFamily="34" charset="0"/>
                          <a:cs typeface="Tahoma" panose="020B0604030504040204" pitchFamily="34" charset="0"/>
                        </a:rPr>
                        <a:t>Поставка и оплата </a:t>
                      </a:r>
                    </a:p>
                    <a:p>
                      <a:pPr algn="ctr">
                        <a:lnSpc>
                          <a:spcPct val="130000"/>
                        </a:lnSpc>
                      </a:pPr>
                      <a:r>
                        <a:rPr lang="ru-RU" sz="1200" dirty="0">
                          <a:solidFill>
                            <a:schemeClr val="dk1"/>
                          </a:solidFill>
                          <a:latin typeface="+mn-lt"/>
                          <a:ea typeface="Tahoma" panose="020B0604030504040204" pitchFamily="34" charset="0"/>
                          <a:cs typeface="Tahoma" panose="020B0604030504040204" pitchFamily="34" charset="0"/>
                        </a:rPr>
                        <a:t>акций Сбербанка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10014"/>
                  </a:ext>
                </a:extLst>
              </a:tr>
              <a:tr h="378773">
                <a:tc>
                  <a:txBody>
                    <a:bodyPr/>
                    <a:lstStyle/>
                    <a:p>
                      <a:pPr marL="0" algn="l" defTabSz="914400" rtl="0" eaLnBrk="1" latinLnBrk="0" hangingPunct="1">
                        <a:lnSpc>
                          <a:spcPct val="130000"/>
                        </a:lnSpc>
                        <a:spcAft>
                          <a:spcPts val="0"/>
                        </a:spcAft>
                      </a:pPr>
                      <a:r>
                        <a:rPr lang="ru-RU" sz="1200" kern="1200" dirty="0">
                          <a:solidFill>
                            <a:schemeClr val="dk1"/>
                          </a:solidFill>
                          <a:effectLst/>
                          <a:latin typeface="+mn-lt"/>
                          <a:ea typeface="Tahoma" panose="020B0604030504040204" pitchFamily="34" charset="0"/>
                          <a:cs typeface="Tahoma" panose="020B0604030504040204" pitchFamily="34" charset="0"/>
                        </a:rPr>
                        <a:t>До последнего дня обращения</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gridSpan="2">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ru-RU" sz="1200" dirty="0">
                          <a:solidFill>
                            <a:schemeClr val="dk1"/>
                          </a:solidFill>
                          <a:latin typeface="+mn-lt"/>
                          <a:ea typeface="Tahoma" panose="020B0604030504040204" pitchFamily="34" charset="0"/>
                          <a:cs typeface="Tahoma" panose="020B0604030504040204" pitchFamily="34" charset="0"/>
                        </a:rPr>
                        <a:t>Возможность закрыть позицию офсетной сделкой в любое время до вечернего клиринга последнего дня обращения фьючерса</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DE3E7"/>
                    </a:solidFill>
                  </a:tcPr>
                </a:tc>
                <a:tc hMerge="1">
                  <a:txBody>
                    <a:bodyPr/>
                    <a:lstStyle/>
                    <a:p>
                      <a:pPr marL="0" algn="l" defTabSz="914400" rtl="0" eaLnBrk="1" latinLnBrk="0" hangingPunct="1">
                        <a:spcAft>
                          <a:spcPts val="0"/>
                        </a:spcAft>
                      </a:pPr>
                      <a:endParaRPr lang="ru-RU" sz="1200" kern="1200" dirty="0">
                        <a:solidFill>
                          <a:schemeClr val="dk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3E7"/>
                    </a:solid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866758F4-EDCC-4664-A9A1-3FFE5D194390}"/>
              </a:ext>
            </a:extLst>
          </p:cNvPr>
          <p:cNvSpPr txBox="1"/>
          <p:nvPr/>
        </p:nvSpPr>
        <p:spPr>
          <a:xfrm>
            <a:off x="8639663" y="5727483"/>
            <a:ext cx="239200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Данные по состоянию на </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13</a:t>
            </a: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10</a:t>
            </a: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.20</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22</a:t>
            </a:r>
            <a:endPar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6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par>
                                <p:cTn id="9" presetID="42" presetClass="entr" presetSubtype="0" fill="hold" grpId="0" nodeType="withEffect">
                                  <p:stCondLst>
                                    <p:cond delay="43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Номер слайда 2">
            <a:extLst>
              <a:ext uri="{FF2B5EF4-FFF2-40B4-BE49-F238E27FC236}">
                <a16:creationId xmlns:a16="http://schemas.microsoft.com/office/drawing/2014/main" id="{340BAE4F-9301-48C7-AE69-F482CEFDE530}"/>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72</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572763" y="830332"/>
            <a:ext cx="9239799" cy="709135"/>
          </a:xfrm>
        </p:spPr>
        <p:txBody>
          <a:bodyPr/>
          <a:lstStyle/>
          <a:p>
            <a:pPr algn="ctr"/>
            <a:r>
              <a:rPr lang="ru-RU" dirty="0">
                <a:latin typeface="Arial" panose="020B0604020202020204" pitchFamily="34" charset="0"/>
                <a:cs typeface="Arial" panose="020B0604020202020204" pitchFamily="34" charset="0"/>
              </a:rPr>
              <a:t>ЖИЗНЕННЫЙ ЦИКЛ ФЬЮЧЕРСА</a:t>
            </a:r>
          </a:p>
        </p:txBody>
      </p:sp>
      <p:cxnSp>
        <p:nvCxnSpPr>
          <p:cNvPr id="17" name="Прямая соединительная линия 16">
            <a:extLst>
              <a:ext uri="{FF2B5EF4-FFF2-40B4-BE49-F238E27FC236}">
                <a16:creationId xmlns:a16="http://schemas.microsoft.com/office/drawing/2014/main" id="{8411F353-9872-4FE8-8AAC-327203F92672}"/>
              </a:ext>
            </a:extLst>
          </p:cNvPr>
          <p:cNvCxnSpPr/>
          <p:nvPr/>
        </p:nvCxnSpPr>
        <p:spPr>
          <a:xfrm flipV="1">
            <a:off x="4121005" y="1657922"/>
            <a:ext cx="0" cy="38884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530ABCE0-51B6-4499-91CC-53C43867D233}"/>
              </a:ext>
            </a:extLst>
          </p:cNvPr>
          <p:cNvCxnSpPr/>
          <p:nvPr/>
        </p:nvCxnSpPr>
        <p:spPr>
          <a:xfrm flipV="1">
            <a:off x="6065221" y="1657922"/>
            <a:ext cx="0" cy="38884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a:extLst>
              <a:ext uri="{FF2B5EF4-FFF2-40B4-BE49-F238E27FC236}">
                <a16:creationId xmlns:a16="http://schemas.microsoft.com/office/drawing/2014/main" id="{5F859F2B-5467-4D52-BC68-65FDC33866E2}"/>
              </a:ext>
            </a:extLst>
          </p:cNvPr>
          <p:cNvCxnSpPr/>
          <p:nvPr/>
        </p:nvCxnSpPr>
        <p:spPr>
          <a:xfrm flipV="1">
            <a:off x="8009437" y="1657922"/>
            <a:ext cx="0" cy="38884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Прямоугольник 22">
            <a:extLst>
              <a:ext uri="{FF2B5EF4-FFF2-40B4-BE49-F238E27FC236}">
                <a16:creationId xmlns:a16="http://schemas.microsoft.com/office/drawing/2014/main" id="{22503752-3319-4014-A278-2C94C2835073}"/>
              </a:ext>
            </a:extLst>
          </p:cNvPr>
          <p:cNvSpPr/>
          <p:nvPr/>
        </p:nvSpPr>
        <p:spPr>
          <a:xfrm>
            <a:off x="2104781" y="4322218"/>
            <a:ext cx="2016224" cy="36004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4" name="Прямоугольник 23">
            <a:extLst>
              <a:ext uri="{FF2B5EF4-FFF2-40B4-BE49-F238E27FC236}">
                <a16:creationId xmlns:a16="http://schemas.microsoft.com/office/drawing/2014/main" id="{41F5C9A9-7DE9-4980-913A-801E482D5500}"/>
              </a:ext>
            </a:extLst>
          </p:cNvPr>
          <p:cNvSpPr/>
          <p:nvPr/>
        </p:nvSpPr>
        <p:spPr>
          <a:xfrm>
            <a:off x="2104781" y="3170090"/>
            <a:ext cx="3960440" cy="36004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5" name="Прямоугольник 24">
            <a:extLst>
              <a:ext uri="{FF2B5EF4-FFF2-40B4-BE49-F238E27FC236}">
                <a16:creationId xmlns:a16="http://schemas.microsoft.com/office/drawing/2014/main" id="{BF5A3DFE-8878-4B0A-82A3-7F9B0F205867}"/>
              </a:ext>
            </a:extLst>
          </p:cNvPr>
          <p:cNvSpPr/>
          <p:nvPr/>
        </p:nvSpPr>
        <p:spPr>
          <a:xfrm>
            <a:off x="2104781" y="1945954"/>
            <a:ext cx="5904656" cy="36004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6" name="Rectangle 28">
            <a:extLst>
              <a:ext uri="{FF2B5EF4-FFF2-40B4-BE49-F238E27FC236}">
                <a16:creationId xmlns:a16="http://schemas.microsoft.com/office/drawing/2014/main" id="{A953F179-9B10-4C1C-8553-A0D176B98BA8}"/>
              </a:ext>
            </a:extLst>
          </p:cNvPr>
          <p:cNvSpPr>
            <a:spLocks noChangeArrowheads="1"/>
          </p:cNvSpPr>
          <p:nvPr/>
        </p:nvSpPr>
        <p:spPr bwMode="auto">
          <a:xfrm>
            <a:off x="2133855" y="4680952"/>
            <a:ext cx="19442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defRPr/>
            </a:pPr>
            <a:r>
              <a:rPr lang="ru-RU" altLang="ru-RU" sz="1200" b="1" dirty="0">
                <a:solidFill>
                  <a:srgbClr val="FF0000"/>
                </a:solidFill>
                <a:ea typeface="Tahoma" panose="020B0604030504040204" pitchFamily="34" charset="0"/>
                <a:cs typeface="Arial" panose="020B0604020202020204" pitchFamily="34" charset="0"/>
              </a:rPr>
              <a:t>большие обороты</a:t>
            </a:r>
          </a:p>
          <a:p>
            <a:pPr marR="0" lvl="0" indent="0" eaLnBrk="1" fontAlgn="base" hangingPunct="1">
              <a:lnSpc>
                <a:spcPct val="100000"/>
              </a:lnSpc>
              <a:spcBef>
                <a:spcPct val="0"/>
              </a:spcBef>
              <a:spcAft>
                <a:spcPct val="0"/>
              </a:spcAft>
              <a:buClrTx/>
              <a:buSzTx/>
              <a:buFontTx/>
              <a:buNone/>
              <a:tabLst/>
              <a:defRPr/>
            </a:pPr>
            <a:r>
              <a:rPr lang="ru-RU" altLang="ru-RU" sz="1200" dirty="0">
                <a:solidFill>
                  <a:prstClr val="black"/>
                </a:solidFill>
                <a:ea typeface="Tahoma" panose="020B0604030504040204" pitchFamily="34" charset="0"/>
                <a:cs typeface="Arial" panose="020B0604020202020204" pitchFamily="34" charset="0"/>
              </a:rPr>
              <a:t>«ближайший» контракт</a:t>
            </a:r>
          </a:p>
          <a:p>
            <a:pPr marL="0" marR="0" lvl="0" indent="0" algn="l" defTabSz="914400" rtl="0" eaLnBrk="1" fontAlgn="base" latinLnBrk="0" hangingPunct="1">
              <a:lnSpc>
                <a:spcPct val="100000"/>
              </a:lnSpc>
              <a:spcBef>
                <a:spcPct val="0"/>
              </a:spcBef>
              <a:spcAft>
                <a:spcPct val="0"/>
              </a:spcAft>
              <a:buClrTx/>
              <a:buSzTx/>
              <a:buFontTx/>
              <a:buNone/>
              <a:tabLst/>
              <a:defRPr/>
            </a:pPr>
            <a:r>
              <a:rPr lang="ru-RU" altLang="ru-RU" sz="1200" dirty="0">
                <a:solidFill>
                  <a:prstClr val="black"/>
                </a:solidFill>
                <a:ea typeface="Tahoma" panose="020B0604030504040204" pitchFamily="34" charset="0"/>
                <a:cs typeface="Arial" panose="020B0604020202020204" pitchFamily="34" charset="0"/>
              </a:rPr>
              <a:t>«июньский»</a:t>
            </a:r>
          </a:p>
        </p:txBody>
      </p:sp>
      <p:sp>
        <p:nvSpPr>
          <p:cNvPr id="27" name="Rectangle 29">
            <a:extLst>
              <a:ext uri="{FF2B5EF4-FFF2-40B4-BE49-F238E27FC236}">
                <a16:creationId xmlns:a16="http://schemas.microsoft.com/office/drawing/2014/main" id="{B6BD8DD2-8440-4FB0-A42F-81F9B51429E6}"/>
              </a:ext>
            </a:extLst>
          </p:cNvPr>
          <p:cNvSpPr>
            <a:spLocks noChangeArrowheads="1"/>
          </p:cNvSpPr>
          <p:nvPr/>
        </p:nvSpPr>
        <p:spPr bwMode="auto">
          <a:xfrm>
            <a:off x="2161602" y="3531031"/>
            <a:ext cx="1692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defRPr/>
            </a:pPr>
            <a:r>
              <a:rPr lang="ru-RU" altLang="ru-RU" sz="1200" b="1" dirty="0">
                <a:solidFill>
                  <a:srgbClr val="FF0000"/>
                </a:solidFill>
                <a:ea typeface="Tahoma" panose="020B0604030504040204" pitchFamily="34" charset="0"/>
                <a:cs typeface="Arial" panose="020B0604020202020204" pitchFamily="34" charset="0"/>
              </a:rPr>
              <a:t>средние обороты</a:t>
            </a:r>
          </a:p>
          <a:p>
            <a:pPr eaLnBrk="1" fontAlgn="base" hangingPunct="1">
              <a:spcBef>
                <a:spcPct val="0"/>
              </a:spcBef>
              <a:spcAft>
                <a:spcPct val="0"/>
              </a:spcAft>
              <a:defRPr/>
            </a:pPr>
            <a:r>
              <a:rPr lang="ru-RU" altLang="ru-RU" sz="1200" b="1" dirty="0">
                <a:solidFill>
                  <a:srgbClr val="FF0000"/>
                </a:solidFill>
                <a:ea typeface="Tahoma" panose="020B0604030504040204" pitchFamily="34" charset="0"/>
                <a:cs typeface="Arial" panose="020B0604020202020204" pitchFamily="34" charset="0"/>
              </a:rPr>
              <a:t>«дальний» контракт</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«сентябрьский»</a:t>
            </a:r>
          </a:p>
        </p:txBody>
      </p:sp>
      <p:sp>
        <p:nvSpPr>
          <p:cNvPr id="28" name="Rectangle 32">
            <a:extLst>
              <a:ext uri="{FF2B5EF4-FFF2-40B4-BE49-F238E27FC236}">
                <a16:creationId xmlns:a16="http://schemas.microsoft.com/office/drawing/2014/main" id="{E71CA95D-6D5E-48A4-AD14-223A0FAAC0FC}"/>
              </a:ext>
            </a:extLst>
          </p:cNvPr>
          <p:cNvSpPr>
            <a:spLocks noChangeArrowheads="1"/>
          </p:cNvSpPr>
          <p:nvPr/>
        </p:nvSpPr>
        <p:spPr bwMode="auto">
          <a:xfrm>
            <a:off x="4113945" y="3549761"/>
            <a:ext cx="1910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dirty="0">
                <a:ln>
                  <a:noFill/>
                </a:ln>
                <a:solidFill>
                  <a:srgbClr val="FF0000"/>
                </a:solidFill>
                <a:effectLst/>
                <a:uLnTx/>
                <a:uFillTx/>
                <a:ea typeface="Tahoma" panose="020B0604030504040204" pitchFamily="34" charset="0"/>
                <a:cs typeface="Arial" panose="020B0604020202020204" pitchFamily="34" charset="0"/>
              </a:rPr>
              <a:t>большие обороты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«ближайший» контракт</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«сентябрьский»</a:t>
            </a:r>
          </a:p>
        </p:txBody>
      </p:sp>
      <p:sp>
        <p:nvSpPr>
          <p:cNvPr id="29" name="Rectangle 33">
            <a:extLst>
              <a:ext uri="{FF2B5EF4-FFF2-40B4-BE49-F238E27FC236}">
                <a16:creationId xmlns:a16="http://schemas.microsoft.com/office/drawing/2014/main" id="{EB4EEE95-E2C7-4FA0-AC6C-2741DAD56E47}"/>
              </a:ext>
            </a:extLst>
          </p:cNvPr>
          <p:cNvSpPr>
            <a:spLocks noChangeArrowheads="1"/>
          </p:cNvSpPr>
          <p:nvPr/>
        </p:nvSpPr>
        <p:spPr bwMode="auto">
          <a:xfrm>
            <a:off x="4121005" y="2332595"/>
            <a:ext cx="1800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defRPr/>
            </a:pPr>
            <a:r>
              <a:rPr lang="ru-RU" altLang="ru-RU" sz="1200" b="1" dirty="0">
                <a:solidFill>
                  <a:srgbClr val="FF0000"/>
                </a:solidFill>
                <a:ea typeface="Tahoma" panose="020B0604030504040204" pitchFamily="34" charset="0"/>
                <a:cs typeface="Arial" panose="020B0604020202020204" pitchFamily="34" charset="0"/>
              </a:rPr>
              <a:t>средние обороты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«дальний» контракт</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«декабрьский»</a:t>
            </a:r>
          </a:p>
        </p:txBody>
      </p:sp>
      <p:sp>
        <p:nvSpPr>
          <p:cNvPr id="30" name="Rectangle 34">
            <a:extLst>
              <a:ext uri="{FF2B5EF4-FFF2-40B4-BE49-F238E27FC236}">
                <a16:creationId xmlns:a16="http://schemas.microsoft.com/office/drawing/2014/main" id="{96079E92-6A23-4317-BD3D-AE9CFE904299}"/>
              </a:ext>
            </a:extLst>
          </p:cNvPr>
          <p:cNvSpPr>
            <a:spLocks noChangeArrowheads="1"/>
          </p:cNvSpPr>
          <p:nvPr/>
        </p:nvSpPr>
        <p:spPr bwMode="auto">
          <a:xfrm>
            <a:off x="6065221" y="2350234"/>
            <a:ext cx="1906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defRPr/>
            </a:pPr>
            <a:r>
              <a:rPr lang="ru-RU" altLang="ru-RU" sz="1200" b="1" dirty="0">
                <a:solidFill>
                  <a:srgbClr val="FF0000"/>
                </a:solidFill>
                <a:ea typeface="Tahoma" panose="020B0604030504040204" pitchFamily="34" charset="0"/>
                <a:cs typeface="Arial" panose="020B0604020202020204" pitchFamily="34" charset="0"/>
              </a:rPr>
              <a:t>большие обороты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«ближайший» контракт</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«декабрьский»</a:t>
            </a:r>
          </a:p>
        </p:txBody>
      </p:sp>
      <p:sp>
        <p:nvSpPr>
          <p:cNvPr id="31" name="Rectangle 33">
            <a:extLst>
              <a:ext uri="{FF2B5EF4-FFF2-40B4-BE49-F238E27FC236}">
                <a16:creationId xmlns:a16="http://schemas.microsoft.com/office/drawing/2014/main" id="{C9C76677-5FF7-4069-B5D4-D1CF05707323}"/>
              </a:ext>
            </a:extLst>
          </p:cNvPr>
          <p:cNvSpPr>
            <a:spLocks noChangeArrowheads="1"/>
          </p:cNvSpPr>
          <p:nvPr/>
        </p:nvSpPr>
        <p:spPr bwMode="auto">
          <a:xfrm>
            <a:off x="2146415" y="2323965"/>
            <a:ext cx="18666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dirty="0">
                <a:ln>
                  <a:noFill/>
                </a:ln>
                <a:solidFill>
                  <a:srgbClr val="FF0000"/>
                </a:solidFill>
                <a:effectLst/>
                <a:uLnTx/>
                <a:uFillTx/>
                <a:ea typeface="Tahoma" panose="020B0604030504040204" pitchFamily="34" charset="0"/>
                <a:cs typeface="Arial" panose="020B0604020202020204" pitchFamily="34" charset="0"/>
              </a:rPr>
              <a:t>маленькие обороты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«дальний» контракт</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0" i="0" u="none" strike="noStrike" kern="120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«декабрьский»</a:t>
            </a:r>
          </a:p>
        </p:txBody>
      </p:sp>
      <p:sp>
        <p:nvSpPr>
          <p:cNvPr id="32" name="Rectangle 31">
            <a:extLst>
              <a:ext uri="{FF2B5EF4-FFF2-40B4-BE49-F238E27FC236}">
                <a16:creationId xmlns:a16="http://schemas.microsoft.com/office/drawing/2014/main" id="{C082C632-FCF4-4599-92B3-42E2BDA1127F}"/>
              </a:ext>
            </a:extLst>
          </p:cNvPr>
          <p:cNvSpPr>
            <a:spLocks noChangeArrowheads="1"/>
          </p:cNvSpPr>
          <p:nvPr/>
        </p:nvSpPr>
        <p:spPr bwMode="auto">
          <a:xfrm>
            <a:off x="4543825" y="4428714"/>
            <a:ext cx="12241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altLang="ru-RU" sz="1200" b="1" i="0" u="none" strike="noStrike" kern="0" cap="none" spc="0" normalizeH="0" baseline="0" noProof="0" dirty="0">
                <a:ln>
                  <a:noFill/>
                </a:ln>
                <a:solidFill>
                  <a:srgbClr val="FF0000"/>
                </a:solidFill>
                <a:effectLst/>
                <a:uLnTx/>
                <a:uFillTx/>
                <a:ea typeface="Tahoma" panose="020B0604030504040204" pitchFamily="34" charset="0"/>
                <a:cs typeface="Arial" panose="020B0604020202020204" pitchFamily="34" charset="0"/>
              </a:rPr>
              <a:t>Контракт исполнился </a:t>
            </a:r>
            <a:r>
              <a:rPr kumimoji="0" lang="ru-RU" altLang="ru-RU" sz="1200" b="1" i="0" u="none" strike="noStrike" kern="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(закончил обращение)</a:t>
            </a:r>
          </a:p>
        </p:txBody>
      </p:sp>
      <p:cxnSp>
        <p:nvCxnSpPr>
          <p:cNvPr id="33" name="Прямая со стрелкой 32">
            <a:extLst>
              <a:ext uri="{FF2B5EF4-FFF2-40B4-BE49-F238E27FC236}">
                <a16:creationId xmlns:a16="http://schemas.microsoft.com/office/drawing/2014/main" id="{45B80043-5F35-4570-B2B6-2541783EADD2}"/>
              </a:ext>
            </a:extLst>
          </p:cNvPr>
          <p:cNvCxnSpPr/>
          <p:nvPr/>
        </p:nvCxnSpPr>
        <p:spPr>
          <a:xfrm>
            <a:off x="2104781" y="5546354"/>
            <a:ext cx="648072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66B01A-DE96-4FB8-B2DD-8960FC491713}"/>
              </a:ext>
            </a:extLst>
          </p:cNvPr>
          <p:cNvSpPr txBox="1"/>
          <p:nvPr/>
        </p:nvSpPr>
        <p:spPr>
          <a:xfrm>
            <a:off x="8369477" y="5580760"/>
            <a:ext cx="800219"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ea typeface="Tahoma" panose="020B0604030504040204" pitchFamily="34" charset="0"/>
                <a:cs typeface="Arial" panose="020B0604020202020204" pitchFamily="34" charset="0"/>
              </a:rPr>
              <a:t>Время</a:t>
            </a:r>
          </a:p>
        </p:txBody>
      </p:sp>
      <p:sp>
        <p:nvSpPr>
          <p:cNvPr id="35" name="Rectangle 31">
            <a:extLst>
              <a:ext uri="{FF2B5EF4-FFF2-40B4-BE49-F238E27FC236}">
                <a16:creationId xmlns:a16="http://schemas.microsoft.com/office/drawing/2014/main" id="{A66AD3CE-4C17-4B98-A820-F59FF1BCBEA4}"/>
              </a:ext>
            </a:extLst>
          </p:cNvPr>
          <p:cNvSpPr>
            <a:spLocks noChangeArrowheads="1"/>
          </p:cNvSpPr>
          <p:nvPr/>
        </p:nvSpPr>
        <p:spPr bwMode="auto">
          <a:xfrm>
            <a:off x="6425261" y="3242098"/>
            <a:ext cx="12241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altLang="ru-RU" sz="1200" b="1" i="0" u="none" strike="noStrike" kern="0" cap="none" spc="0" normalizeH="0" baseline="0" noProof="0" dirty="0">
                <a:ln>
                  <a:noFill/>
                </a:ln>
                <a:solidFill>
                  <a:srgbClr val="FF0000"/>
                </a:solidFill>
                <a:effectLst/>
                <a:uLnTx/>
                <a:uFillTx/>
                <a:ea typeface="Tahoma" panose="020B0604030504040204" pitchFamily="34" charset="0"/>
                <a:cs typeface="Arial" panose="020B0604020202020204" pitchFamily="34" charset="0"/>
              </a:rPr>
              <a:t>Контракт исполнился </a:t>
            </a:r>
            <a:r>
              <a:rPr kumimoji="0" lang="ru-RU" altLang="ru-RU" sz="1200" b="1" i="0" u="none" strike="noStrike" kern="0" cap="none" spc="0" normalizeH="0" baseline="0" noProof="0" dirty="0">
                <a:ln>
                  <a:noFill/>
                </a:ln>
                <a:solidFill>
                  <a:prstClr val="black"/>
                </a:solidFill>
                <a:effectLst/>
                <a:uLnTx/>
                <a:uFillTx/>
                <a:ea typeface="Tahoma" panose="020B0604030504040204" pitchFamily="34" charset="0"/>
                <a:cs typeface="Arial" panose="020B0604020202020204" pitchFamily="34" charset="0"/>
              </a:rPr>
              <a:t>(закончил обращение)</a:t>
            </a:r>
          </a:p>
        </p:txBody>
      </p:sp>
      <p:sp>
        <p:nvSpPr>
          <p:cNvPr id="36" name="TextBox 35">
            <a:extLst>
              <a:ext uri="{FF2B5EF4-FFF2-40B4-BE49-F238E27FC236}">
                <a16:creationId xmlns:a16="http://schemas.microsoft.com/office/drawing/2014/main" id="{03995C46-F001-405C-B7A3-C756D28BE36E}"/>
              </a:ext>
            </a:extLst>
          </p:cNvPr>
          <p:cNvSpPr txBox="1"/>
          <p:nvPr/>
        </p:nvSpPr>
        <p:spPr>
          <a:xfrm>
            <a:off x="2107490" y="4312926"/>
            <a:ext cx="129618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RTS-</a:t>
            </a:r>
            <a:r>
              <a:rPr kumimoji="0" lang="ru-RU"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12</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ru-RU"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20</a:t>
            </a:r>
          </a:p>
        </p:txBody>
      </p:sp>
      <p:sp>
        <p:nvSpPr>
          <p:cNvPr id="37" name="TextBox 36">
            <a:extLst>
              <a:ext uri="{FF2B5EF4-FFF2-40B4-BE49-F238E27FC236}">
                <a16:creationId xmlns:a16="http://schemas.microsoft.com/office/drawing/2014/main" id="{A0B8F142-F139-49AE-9722-3B1EDFBDABB0}"/>
              </a:ext>
            </a:extLst>
          </p:cNvPr>
          <p:cNvSpPr txBox="1"/>
          <p:nvPr/>
        </p:nvSpPr>
        <p:spPr>
          <a:xfrm>
            <a:off x="2104781" y="1945954"/>
            <a:ext cx="129618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RTS-</a:t>
            </a:r>
            <a:r>
              <a:rPr kumimoji="0" lang="ru-RU"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06</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ru-RU"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21</a:t>
            </a:r>
          </a:p>
        </p:txBody>
      </p:sp>
      <p:sp>
        <p:nvSpPr>
          <p:cNvPr id="38" name="TextBox 37">
            <a:extLst>
              <a:ext uri="{FF2B5EF4-FFF2-40B4-BE49-F238E27FC236}">
                <a16:creationId xmlns:a16="http://schemas.microsoft.com/office/drawing/2014/main" id="{A23F310F-9EFB-41C8-865F-A13C4F2F0ED3}"/>
              </a:ext>
            </a:extLst>
          </p:cNvPr>
          <p:cNvSpPr txBox="1"/>
          <p:nvPr/>
        </p:nvSpPr>
        <p:spPr>
          <a:xfrm>
            <a:off x="2104781" y="3170090"/>
            <a:ext cx="129618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RTS-</a:t>
            </a:r>
            <a:r>
              <a:rPr kumimoji="0" lang="ru-RU"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03</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ru-RU"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21</a:t>
            </a:r>
          </a:p>
        </p:txBody>
      </p:sp>
      <p:sp>
        <p:nvSpPr>
          <p:cNvPr id="39" name="Блок-схема: узел 38">
            <a:extLst>
              <a:ext uri="{FF2B5EF4-FFF2-40B4-BE49-F238E27FC236}">
                <a16:creationId xmlns:a16="http://schemas.microsoft.com/office/drawing/2014/main" id="{772DDF94-89A2-4F42-AA1D-62E6DB66AA70}"/>
              </a:ext>
            </a:extLst>
          </p:cNvPr>
          <p:cNvSpPr/>
          <p:nvPr/>
        </p:nvSpPr>
        <p:spPr>
          <a:xfrm>
            <a:off x="3993562" y="5425058"/>
            <a:ext cx="254886" cy="26056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0" name="Блок-схема: узел 39">
            <a:extLst>
              <a:ext uri="{FF2B5EF4-FFF2-40B4-BE49-F238E27FC236}">
                <a16:creationId xmlns:a16="http://schemas.microsoft.com/office/drawing/2014/main" id="{504ED5F4-E0F2-4416-A766-EBDC3F6D92B2}"/>
              </a:ext>
            </a:extLst>
          </p:cNvPr>
          <p:cNvSpPr/>
          <p:nvPr/>
        </p:nvSpPr>
        <p:spPr>
          <a:xfrm>
            <a:off x="2927648" y="5469436"/>
            <a:ext cx="140042" cy="145625"/>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1" name="Блок-схема: узел 40">
            <a:extLst>
              <a:ext uri="{FF2B5EF4-FFF2-40B4-BE49-F238E27FC236}">
                <a16:creationId xmlns:a16="http://schemas.microsoft.com/office/drawing/2014/main" id="{C77166BF-3A62-476A-A44E-D3765424201C}"/>
              </a:ext>
            </a:extLst>
          </p:cNvPr>
          <p:cNvSpPr/>
          <p:nvPr/>
        </p:nvSpPr>
        <p:spPr>
          <a:xfrm>
            <a:off x="1983123" y="5411967"/>
            <a:ext cx="254886" cy="26056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2" name="Блок-схема: узел 41">
            <a:extLst>
              <a:ext uri="{FF2B5EF4-FFF2-40B4-BE49-F238E27FC236}">
                <a16:creationId xmlns:a16="http://schemas.microsoft.com/office/drawing/2014/main" id="{B7B46DC8-FAE3-4C88-A7A4-B72B2A7AF4BE}"/>
              </a:ext>
            </a:extLst>
          </p:cNvPr>
          <p:cNvSpPr/>
          <p:nvPr/>
        </p:nvSpPr>
        <p:spPr>
          <a:xfrm>
            <a:off x="5937777" y="5429373"/>
            <a:ext cx="254886" cy="26056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3" name="Блок-схема: узел 42">
            <a:extLst>
              <a:ext uri="{FF2B5EF4-FFF2-40B4-BE49-F238E27FC236}">
                <a16:creationId xmlns:a16="http://schemas.microsoft.com/office/drawing/2014/main" id="{523812F6-BD01-4917-AFBE-E61BFCB7FFBB}"/>
              </a:ext>
            </a:extLst>
          </p:cNvPr>
          <p:cNvSpPr/>
          <p:nvPr/>
        </p:nvSpPr>
        <p:spPr>
          <a:xfrm>
            <a:off x="7888486" y="5425058"/>
            <a:ext cx="254886" cy="26056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DA8E8FC9-DF60-4560-892C-2FF17D0B13D0}"/>
              </a:ext>
            </a:extLst>
          </p:cNvPr>
          <p:cNvSpPr txBox="1"/>
          <p:nvPr/>
        </p:nvSpPr>
        <p:spPr>
          <a:xfrm>
            <a:off x="1717495" y="5690600"/>
            <a:ext cx="697627"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1" i="0" u="none" strike="noStrike" kern="1200" cap="none" spc="0" normalizeH="0" baseline="0" noProof="0" dirty="0">
                <a:ln>
                  <a:noFill/>
                </a:ln>
                <a:solidFill>
                  <a:srgbClr val="FF0000"/>
                </a:solidFill>
                <a:effectLst/>
                <a:uLnTx/>
                <a:uFillTx/>
                <a:latin typeface="Arial" panose="020B0604020202020204" pitchFamily="34" charset="0"/>
                <a:ea typeface="Tahoma" panose="020B0604030504040204" pitchFamily="34" charset="0"/>
                <a:cs typeface="Arial" panose="020B0604020202020204" pitchFamily="34" charset="0"/>
              </a:rPr>
              <a:t>17.09</a:t>
            </a:r>
          </a:p>
        </p:txBody>
      </p:sp>
      <p:sp>
        <p:nvSpPr>
          <p:cNvPr id="45" name="TextBox 44">
            <a:extLst>
              <a:ext uri="{FF2B5EF4-FFF2-40B4-BE49-F238E27FC236}">
                <a16:creationId xmlns:a16="http://schemas.microsoft.com/office/drawing/2014/main" id="{91C3D955-DDD2-442E-B6FF-2907E4D42B68}"/>
              </a:ext>
            </a:extLst>
          </p:cNvPr>
          <p:cNvSpPr txBox="1"/>
          <p:nvPr/>
        </p:nvSpPr>
        <p:spPr>
          <a:xfrm>
            <a:off x="2492065" y="5580760"/>
            <a:ext cx="1026577"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900" b="1" i="0" u="none" strike="noStrike" kern="1200" cap="none" spc="0" normalizeH="0" baseline="0" noProof="0" dirty="0">
                <a:ln>
                  <a:noFill/>
                </a:ln>
                <a:solidFill>
                  <a:srgbClr val="58645E"/>
                </a:solidFill>
                <a:effectLst/>
                <a:uLnTx/>
                <a:uFillTx/>
                <a:latin typeface="Arial" panose="020B0604020202020204" pitchFamily="34" charset="0"/>
                <a:ea typeface="Tahoma" panose="020B0604030504040204" pitchFamily="34" charset="0"/>
                <a:cs typeface="Arial" panose="020B0604020202020204" pitchFamily="34" charset="0"/>
              </a:rPr>
              <a:t>Например, сегодня </a:t>
            </a:r>
            <a:r>
              <a:rPr kumimoji="0" lang="ru-RU" sz="900" b="1" i="0" u="none" strike="noStrike" kern="1200" cap="none" spc="0" normalizeH="0" baseline="0" noProof="0" dirty="0">
                <a:ln>
                  <a:noFill/>
                </a:ln>
                <a:solidFill>
                  <a:srgbClr val="FF0000"/>
                </a:solidFill>
                <a:effectLst/>
                <a:uLnTx/>
                <a:uFillTx/>
                <a:latin typeface="Arial" panose="020B0604020202020204" pitchFamily="34" charset="0"/>
                <a:ea typeface="Tahoma" panose="020B0604030504040204" pitchFamily="34" charset="0"/>
                <a:cs typeface="Arial" panose="020B0604020202020204" pitchFamily="34" charset="0"/>
              </a:rPr>
              <a:t>10.11</a:t>
            </a:r>
          </a:p>
        </p:txBody>
      </p:sp>
      <p:sp>
        <p:nvSpPr>
          <p:cNvPr id="46" name="TextBox 45">
            <a:extLst>
              <a:ext uri="{FF2B5EF4-FFF2-40B4-BE49-F238E27FC236}">
                <a16:creationId xmlns:a16="http://schemas.microsoft.com/office/drawing/2014/main" id="{8EF7E644-164A-494B-A550-01069481A385}"/>
              </a:ext>
            </a:extLst>
          </p:cNvPr>
          <p:cNvSpPr txBox="1"/>
          <p:nvPr/>
        </p:nvSpPr>
        <p:spPr>
          <a:xfrm>
            <a:off x="3733719" y="5699589"/>
            <a:ext cx="697627"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1" i="0" u="none" strike="noStrike" kern="1200" cap="none" spc="0" normalizeH="0" baseline="0" noProof="0" dirty="0">
                <a:ln>
                  <a:noFill/>
                </a:ln>
                <a:solidFill>
                  <a:srgbClr val="FF0000"/>
                </a:solidFill>
                <a:effectLst/>
                <a:uLnTx/>
                <a:uFillTx/>
                <a:latin typeface="Arial" panose="020B0604020202020204" pitchFamily="34" charset="0"/>
                <a:ea typeface="Tahoma" panose="020B0604030504040204" pitchFamily="34" charset="0"/>
                <a:cs typeface="Arial" panose="020B0604020202020204" pitchFamily="34" charset="0"/>
              </a:rPr>
              <a:t>17.12</a:t>
            </a:r>
          </a:p>
        </p:txBody>
      </p:sp>
      <p:sp>
        <p:nvSpPr>
          <p:cNvPr id="47" name="TextBox 46">
            <a:extLst>
              <a:ext uri="{FF2B5EF4-FFF2-40B4-BE49-F238E27FC236}">
                <a16:creationId xmlns:a16="http://schemas.microsoft.com/office/drawing/2014/main" id="{BED409EA-3BA7-4E44-A065-502C0992BFA4}"/>
              </a:ext>
            </a:extLst>
          </p:cNvPr>
          <p:cNvSpPr txBox="1"/>
          <p:nvPr/>
        </p:nvSpPr>
        <p:spPr>
          <a:xfrm>
            <a:off x="5677934" y="5713654"/>
            <a:ext cx="697627"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1" i="0" u="none" strike="noStrike" kern="1200" cap="none" spc="0" normalizeH="0" baseline="0" noProof="0" dirty="0">
                <a:ln>
                  <a:noFill/>
                </a:ln>
                <a:solidFill>
                  <a:srgbClr val="FF0000"/>
                </a:solidFill>
                <a:effectLst/>
                <a:uLnTx/>
                <a:uFillTx/>
                <a:latin typeface="Arial" panose="020B0604020202020204" pitchFamily="34" charset="0"/>
                <a:ea typeface="Tahoma" panose="020B0604030504040204" pitchFamily="34" charset="0"/>
                <a:cs typeface="Arial" panose="020B0604020202020204" pitchFamily="34" charset="0"/>
              </a:rPr>
              <a:t>18.03</a:t>
            </a:r>
          </a:p>
        </p:txBody>
      </p:sp>
      <p:sp>
        <p:nvSpPr>
          <p:cNvPr id="48" name="TextBox 47">
            <a:extLst>
              <a:ext uri="{FF2B5EF4-FFF2-40B4-BE49-F238E27FC236}">
                <a16:creationId xmlns:a16="http://schemas.microsoft.com/office/drawing/2014/main" id="{91353B67-DFDF-4921-9BA2-6D2C94EC6D03}"/>
              </a:ext>
            </a:extLst>
          </p:cNvPr>
          <p:cNvSpPr txBox="1"/>
          <p:nvPr/>
        </p:nvSpPr>
        <p:spPr>
          <a:xfrm>
            <a:off x="7628643" y="5692562"/>
            <a:ext cx="697627"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1" i="0" u="none" strike="noStrike" kern="1200" cap="none" spc="0" normalizeH="0" baseline="0" noProof="0" dirty="0">
                <a:ln>
                  <a:noFill/>
                </a:ln>
                <a:solidFill>
                  <a:srgbClr val="FF0000"/>
                </a:solidFill>
                <a:effectLst/>
                <a:uLnTx/>
                <a:uFillTx/>
                <a:latin typeface="Arial" panose="020B0604020202020204" pitchFamily="34" charset="0"/>
                <a:ea typeface="Tahoma" panose="020B0604030504040204" pitchFamily="34" charset="0"/>
                <a:cs typeface="Arial" panose="020B0604020202020204" pitchFamily="34" charset="0"/>
              </a:rPr>
              <a:t>17.06</a:t>
            </a:r>
          </a:p>
        </p:txBody>
      </p:sp>
      <p:sp>
        <p:nvSpPr>
          <p:cNvPr id="49" name="TextBox 48">
            <a:extLst>
              <a:ext uri="{FF2B5EF4-FFF2-40B4-BE49-F238E27FC236}">
                <a16:creationId xmlns:a16="http://schemas.microsoft.com/office/drawing/2014/main" id="{39EDB3F8-4809-4556-924C-A28D679430E4}"/>
              </a:ext>
            </a:extLst>
          </p:cNvPr>
          <p:cNvSpPr txBox="1"/>
          <p:nvPr/>
        </p:nvSpPr>
        <p:spPr>
          <a:xfrm>
            <a:off x="1496371" y="1546132"/>
            <a:ext cx="649537"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ea typeface="Tahoma" panose="020B0604030504040204" pitchFamily="34" charset="0"/>
                <a:cs typeface="Arial" panose="020B0604020202020204" pitchFamily="34" charset="0"/>
              </a:rPr>
              <a:t>Срок</a:t>
            </a:r>
          </a:p>
        </p:txBody>
      </p:sp>
      <p:cxnSp>
        <p:nvCxnSpPr>
          <p:cNvPr id="50" name="Прямая со стрелкой 49">
            <a:extLst>
              <a:ext uri="{FF2B5EF4-FFF2-40B4-BE49-F238E27FC236}">
                <a16:creationId xmlns:a16="http://schemas.microsoft.com/office/drawing/2014/main" id="{87BEE119-7ED6-46E9-A657-46137DB3E8D5}"/>
              </a:ext>
            </a:extLst>
          </p:cNvPr>
          <p:cNvCxnSpPr/>
          <p:nvPr/>
        </p:nvCxnSpPr>
        <p:spPr>
          <a:xfrm flipV="1">
            <a:off x="2104781" y="1648630"/>
            <a:ext cx="0" cy="39067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Прямоугольник 50">
            <a:extLst>
              <a:ext uri="{FF2B5EF4-FFF2-40B4-BE49-F238E27FC236}">
                <a16:creationId xmlns:a16="http://schemas.microsoft.com/office/drawing/2014/main" id="{8FB82DB1-9F15-4E50-93F4-9D317D1166DA}"/>
              </a:ext>
            </a:extLst>
          </p:cNvPr>
          <p:cNvSpPr/>
          <p:nvPr/>
        </p:nvSpPr>
        <p:spPr>
          <a:xfrm>
            <a:off x="8331921" y="2832446"/>
            <a:ext cx="2732632" cy="107721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1" i="0" u="none" strike="noStrike" kern="1200" cap="none" spc="0" normalizeH="0" baseline="0" noProof="0" dirty="0">
                <a:ln>
                  <a:noFill/>
                </a:ln>
                <a:solidFill>
                  <a:srgbClr val="FF0000"/>
                </a:solidFill>
                <a:effectLst/>
                <a:uLnTx/>
                <a:uFillTx/>
                <a:latin typeface="Arial" panose="020B0604020202020204" pitchFamily="34" charset="0"/>
                <a:ea typeface="Tahoma" panose="020B0604030504040204" pitchFamily="34" charset="0"/>
                <a:cs typeface="Arial" panose="020B0604020202020204" pitchFamily="34" charset="0"/>
              </a:rPr>
              <a:t>Наиболее ликвидными </a:t>
            </a:r>
            <a:r>
              <a:rPr kumimoji="0" lang="ru-RU" sz="1600" b="0" i="0" u="none" strike="noStrike" kern="1200" cap="none" spc="0" normalizeH="0" baseline="0" noProof="0" dirty="0">
                <a:ln>
                  <a:noFill/>
                </a:ln>
                <a:solidFill>
                  <a:srgbClr val="000000"/>
                </a:solidFill>
                <a:effectLst/>
                <a:uLnTx/>
                <a:uFillTx/>
                <a:latin typeface="Arial" panose="020B0604020202020204" pitchFamily="34" charset="0"/>
                <a:ea typeface="Tahoma" panose="020B0604030504040204" pitchFamily="34" charset="0"/>
                <a:cs typeface="Arial" panose="020B0604020202020204" pitchFamily="34" charset="0"/>
              </a:rPr>
              <a:t>являются фьючерсные контракты с ближайшим сроком исполнения. </a:t>
            </a:r>
          </a:p>
        </p:txBody>
      </p:sp>
    </p:spTree>
    <p:extLst>
      <p:ext uri="{BB962C8B-B14F-4D97-AF65-F5344CB8AC3E}">
        <p14:creationId xmlns:p14="http://schemas.microsoft.com/office/powerpoint/2010/main" val="138132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1" presetClass="entr" presetSubtype="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heel(1)">
                                      <p:cBhvr>
                                        <p:cTn id="24" dur="2000"/>
                                        <p:tgtEl>
                                          <p:spTgt spid="39"/>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heel(1)">
                                      <p:cBhvr>
                                        <p:cTn id="27" dur="2000"/>
                                        <p:tgtEl>
                                          <p:spTgt spid="42"/>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heel(1)">
                                      <p:cBhvr>
                                        <p:cTn id="30" dur="2000"/>
                                        <p:tgtEl>
                                          <p:spTgt spid="43"/>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heel(1)">
                                      <p:cBhvr>
                                        <p:cTn id="33" dur="2000"/>
                                        <p:tgtEl>
                                          <p:spTgt spid="41"/>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1000" fill="hold"/>
                                        <p:tgtEl>
                                          <p:spTgt spid="4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1000"/>
                                        <p:tgtEl>
                                          <p:spTgt spid="48"/>
                                        </p:tgtEl>
                                      </p:cBhvr>
                                    </p:animEffect>
                                    <p:anim calcmode="lin" valueType="num">
                                      <p:cBhvr>
                                        <p:cTn id="52" dur="1000" fill="hold"/>
                                        <p:tgtEl>
                                          <p:spTgt spid="48"/>
                                        </p:tgtEl>
                                        <p:attrNameLst>
                                          <p:attrName>ppt_x</p:attrName>
                                        </p:attrNameLst>
                                      </p:cBhvr>
                                      <p:tavLst>
                                        <p:tav tm="0">
                                          <p:val>
                                            <p:strVal val="#ppt_x"/>
                                          </p:val>
                                        </p:tav>
                                        <p:tav tm="100000">
                                          <p:val>
                                            <p:strVal val="#ppt_x"/>
                                          </p:val>
                                        </p:tav>
                                      </p:tavLst>
                                    </p:anim>
                                    <p:anim calcmode="lin" valueType="num">
                                      <p:cBhvr>
                                        <p:cTn id="53" dur="1000" fill="hold"/>
                                        <p:tgtEl>
                                          <p:spTgt spid="48"/>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21" presetClass="entr" presetSubtype="1"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heel(1)">
                                      <p:cBhvr>
                                        <p:cTn id="57" dur="2000"/>
                                        <p:tgtEl>
                                          <p:spTgt spid="40"/>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1000"/>
                                        <p:tgtEl>
                                          <p:spTgt spid="45"/>
                                        </p:tgtEl>
                                      </p:cBhvr>
                                    </p:animEffect>
                                    <p:anim calcmode="lin" valueType="num">
                                      <p:cBhvr>
                                        <p:cTn id="61" dur="1000" fill="hold"/>
                                        <p:tgtEl>
                                          <p:spTgt spid="45"/>
                                        </p:tgtEl>
                                        <p:attrNameLst>
                                          <p:attrName>ppt_x</p:attrName>
                                        </p:attrNameLst>
                                      </p:cBhvr>
                                      <p:tavLst>
                                        <p:tav tm="0">
                                          <p:val>
                                            <p:strVal val="#ppt_x"/>
                                          </p:val>
                                        </p:tav>
                                        <p:tav tm="100000">
                                          <p:val>
                                            <p:strVal val="#ppt_x"/>
                                          </p:val>
                                        </p:tav>
                                      </p:tavLst>
                                    </p:anim>
                                    <p:anim calcmode="lin" valueType="num">
                                      <p:cBhvr>
                                        <p:cTn id="62" dur="1000" fill="hold"/>
                                        <p:tgtEl>
                                          <p:spTgt spid="45"/>
                                        </p:tgtEl>
                                        <p:attrNameLst>
                                          <p:attrName>ppt_y</p:attrName>
                                        </p:attrNameLst>
                                      </p:cBhvr>
                                      <p:tavLst>
                                        <p:tav tm="0">
                                          <p:val>
                                            <p:strVal val="#ppt_y+.1"/>
                                          </p:val>
                                        </p:tav>
                                        <p:tav tm="100000">
                                          <p:val>
                                            <p:strVal val="#ppt_y"/>
                                          </p:val>
                                        </p:tav>
                                      </p:tavLst>
                                    </p:anim>
                                  </p:childTnLst>
                                </p:cTn>
                              </p:par>
                              <p:par>
                                <p:cTn id="63" presetID="2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par>
                                <p:cTn id="66" presetID="22" presetClass="entr" presetSubtype="4"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par>
                                <p:cTn id="69" presetID="2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childTnLst>
                          </p:cTn>
                        </p:par>
                        <p:par>
                          <p:cTn id="72" fill="hold">
                            <p:stCondLst>
                              <p:cond delay="5000"/>
                            </p:stCondLst>
                            <p:childTnLst>
                              <p:par>
                                <p:cTn id="73" presetID="2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childTnLst>
                          </p:cTn>
                        </p:par>
                        <p:par>
                          <p:cTn id="79" fill="hold">
                            <p:stCondLst>
                              <p:cond delay="5500"/>
                            </p:stCondLst>
                            <p:childTnLst>
                              <p:par>
                                <p:cTn id="80" presetID="22" presetClass="entr" presetSubtype="8" fill="hold" grpId="0" nodeType="afterEffect">
                                  <p:stCondLst>
                                    <p:cond delay="0"/>
                                  </p:stCondLst>
                                  <p:iterate type="lt">
                                    <p:tmPct val="10000"/>
                                  </p:iterate>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childTnLst>
                          </p:cTn>
                        </p:par>
                        <p:par>
                          <p:cTn id="83" fill="hold">
                            <p:stCondLst>
                              <p:cond delay="8100"/>
                            </p:stCondLst>
                            <p:childTnLst>
                              <p:par>
                                <p:cTn id="84" presetID="22" presetClass="entr" presetSubtype="8"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left)">
                                      <p:cBhvr>
                                        <p:cTn id="89" dur="500"/>
                                        <p:tgtEl>
                                          <p:spTgt spid="38"/>
                                        </p:tgtEl>
                                      </p:cBhvr>
                                    </p:animEffect>
                                  </p:childTnLst>
                                </p:cTn>
                              </p:par>
                            </p:childTnLst>
                          </p:cTn>
                        </p:par>
                        <p:par>
                          <p:cTn id="90" fill="hold">
                            <p:stCondLst>
                              <p:cond delay="8600"/>
                            </p:stCondLst>
                            <p:childTnLst>
                              <p:par>
                                <p:cTn id="91" presetID="22" presetClass="entr" presetSubtype="8" fill="hold" grpId="0" nodeType="afterEffect">
                                  <p:stCondLst>
                                    <p:cond delay="0"/>
                                  </p:stCondLst>
                                  <p:iterate type="lt">
                                    <p:tmPct val="10000"/>
                                  </p:iterate>
                                  <p:childTnLst>
                                    <p:set>
                                      <p:cBhvr>
                                        <p:cTn id="92" dur="1" fill="hold">
                                          <p:stCondLst>
                                            <p:cond delay="0"/>
                                          </p:stCondLst>
                                        </p:cTn>
                                        <p:tgtEl>
                                          <p:spTgt spid="27"/>
                                        </p:tgtEl>
                                        <p:attrNameLst>
                                          <p:attrName>style.visibility</p:attrName>
                                        </p:attrNameLst>
                                      </p:cBhvr>
                                      <p:to>
                                        <p:strVal val="visible"/>
                                      </p:to>
                                    </p:set>
                                    <p:animEffect transition="in" filter="wipe(left)">
                                      <p:cBhvr>
                                        <p:cTn id="93" dur="500"/>
                                        <p:tgtEl>
                                          <p:spTgt spid="27"/>
                                        </p:tgtEl>
                                      </p:cBhvr>
                                    </p:animEffect>
                                  </p:childTnLst>
                                </p:cTn>
                              </p:par>
                            </p:childTnLst>
                          </p:cTn>
                        </p:par>
                        <p:par>
                          <p:cTn id="94" fill="hold">
                            <p:stCondLst>
                              <p:cond delay="11300"/>
                            </p:stCondLst>
                            <p:childTnLst>
                              <p:par>
                                <p:cTn id="95" presetID="22" presetClass="entr" presetSubtype="8"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left)">
                                      <p:cBhvr>
                                        <p:cTn id="100" dur="500"/>
                                        <p:tgtEl>
                                          <p:spTgt spid="37"/>
                                        </p:tgtEl>
                                      </p:cBhvr>
                                    </p:animEffect>
                                  </p:childTnLst>
                                </p:cTn>
                              </p:par>
                            </p:childTnLst>
                          </p:cTn>
                        </p:par>
                        <p:par>
                          <p:cTn id="101" fill="hold">
                            <p:stCondLst>
                              <p:cond delay="11800"/>
                            </p:stCondLst>
                            <p:childTnLst>
                              <p:par>
                                <p:cTn id="102" presetID="22" presetClass="entr" presetSubtype="8" fill="hold" grpId="0" nodeType="afterEffect">
                                  <p:stCondLst>
                                    <p:cond delay="0"/>
                                  </p:stCondLst>
                                  <p:iterate type="lt">
                                    <p:tmPct val="10000"/>
                                  </p:iterate>
                                  <p:childTnLst>
                                    <p:set>
                                      <p:cBhvr>
                                        <p:cTn id="103" dur="1" fill="hold">
                                          <p:stCondLst>
                                            <p:cond delay="0"/>
                                          </p:stCondLst>
                                        </p:cTn>
                                        <p:tgtEl>
                                          <p:spTgt spid="31"/>
                                        </p:tgtEl>
                                        <p:attrNameLst>
                                          <p:attrName>style.visibility</p:attrName>
                                        </p:attrNameLst>
                                      </p:cBhvr>
                                      <p:to>
                                        <p:strVal val="visible"/>
                                      </p:to>
                                    </p:set>
                                    <p:animEffect transition="in" filter="wipe(left)">
                                      <p:cBhvr>
                                        <p:cTn id="104" dur="500"/>
                                        <p:tgtEl>
                                          <p:spTgt spid="31"/>
                                        </p:tgtEl>
                                      </p:cBhvr>
                                    </p:animEffect>
                                  </p:childTnLst>
                                </p:cTn>
                              </p:par>
                            </p:childTnLst>
                          </p:cTn>
                        </p:par>
                        <p:par>
                          <p:cTn id="105" fill="hold">
                            <p:stCondLst>
                              <p:cond delay="14550"/>
                            </p:stCondLst>
                            <p:childTnLst>
                              <p:par>
                                <p:cTn id="106" presetID="22" presetClass="entr" presetSubtype="8" fill="hold" grpId="0" nodeType="afterEffect">
                                  <p:stCondLst>
                                    <p:cond delay="0"/>
                                  </p:stCondLst>
                                  <p:iterate type="lt">
                                    <p:tmPct val="10000"/>
                                  </p:iterate>
                                  <p:childTnLst>
                                    <p:set>
                                      <p:cBhvr>
                                        <p:cTn id="107" dur="1" fill="hold">
                                          <p:stCondLst>
                                            <p:cond delay="0"/>
                                          </p:stCondLst>
                                        </p:cTn>
                                        <p:tgtEl>
                                          <p:spTgt spid="32"/>
                                        </p:tgtEl>
                                        <p:attrNameLst>
                                          <p:attrName>style.visibility</p:attrName>
                                        </p:attrNameLst>
                                      </p:cBhvr>
                                      <p:to>
                                        <p:strVal val="visible"/>
                                      </p:to>
                                    </p:set>
                                    <p:animEffect transition="in" filter="wipe(left)">
                                      <p:cBhvr>
                                        <p:cTn id="108" dur="500"/>
                                        <p:tgtEl>
                                          <p:spTgt spid="32"/>
                                        </p:tgtEl>
                                      </p:cBhvr>
                                    </p:animEffect>
                                  </p:childTnLst>
                                </p:cTn>
                              </p:par>
                            </p:childTnLst>
                          </p:cTn>
                        </p:par>
                        <p:par>
                          <p:cTn id="109" fill="hold">
                            <p:stCondLst>
                              <p:cond delay="16850"/>
                            </p:stCondLst>
                            <p:childTnLst>
                              <p:par>
                                <p:cTn id="110" presetID="22" presetClass="entr" presetSubtype="8" fill="hold" grpId="0" nodeType="afterEffect">
                                  <p:stCondLst>
                                    <p:cond delay="0"/>
                                  </p:stCondLst>
                                  <p:iterate type="lt">
                                    <p:tmPct val="10000"/>
                                  </p:iterate>
                                  <p:childTnLst>
                                    <p:set>
                                      <p:cBhvr>
                                        <p:cTn id="111" dur="1" fill="hold">
                                          <p:stCondLst>
                                            <p:cond delay="0"/>
                                          </p:stCondLst>
                                        </p:cTn>
                                        <p:tgtEl>
                                          <p:spTgt spid="28"/>
                                        </p:tgtEl>
                                        <p:attrNameLst>
                                          <p:attrName>style.visibility</p:attrName>
                                        </p:attrNameLst>
                                      </p:cBhvr>
                                      <p:to>
                                        <p:strVal val="visible"/>
                                      </p:to>
                                    </p:set>
                                    <p:animEffect transition="in" filter="wipe(left)">
                                      <p:cBhvr>
                                        <p:cTn id="112" dur="500"/>
                                        <p:tgtEl>
                                          <p:spTgt spid="28"/>
                                        </p:tgtEl>
                                      </p:cBhvr>
                                    </p:animEffect>
                                  </p:childTnLst>
                                </p:cTn>
                              </p:par>
                            </p:childTnLst>
                          </p:cTn>
                        </p:par>
                        <p:par>
                          <p:cTn id="113" fill="hold">
                            <p:stCondLst>
                              <p:cond delay="19650"/>
                            </p:stCondLst>
                            <p:childTnLst>
                              <p:par>
                                <p:cTn id="114" presetID="22" presetClass="entr" presetSubtype="8" fill="hold" grpId="0" nodeType="afterEffect">
                                  <p:stCondLst>
                                    <p:cond delay="0"/>
                                  </p:stCondLst>
                                  <p:iterate type="lt">
                                    <p:tmPct val="10000"/>
                                  </p:iterate>
                                  <p:childTnLst>
                                    <p:set>
                                      <p:cBhvr>
                                        <p:cTn id="115" dur="1" fill="hold">
                                          <p:stCondLst>
                                            <p:cond delay="0"/>
                                          </p:stCondLst>
                                        </p:cTn>
                                        <p:tgtEl>
                                          <p:spTgt spid="29"/>
                                        </p:tgtEl>
                                        <p:attrNameLst>
                                          <p:attrName>style.visibility</p:attrName>
                                        </p:attrNameLst>
                                      </p:cBhvr>
                                      <p:to>
                                        <p:strVal val="visible"/>
                                      </p:to>
                                    </p:set>
                                    <p:animEffect transition="in" filter="wipe(left)">
                                      <p:cBhvr>
                                        <p:cTn id="116" dur="500"/>
                                        <p:tgtEl>
                                          <p:spTgt spid="29"/>
                                        </p:tgtEl>
                                      </p:cBhvr>
                                    </p:animEffect>
                                  </p:childTnLst>
                                </p:cTn>
                              </p:par>
                            </p:childTnLst>
                          </p:cTn>
                        </p:par>
                        <p:par>
                          <p:cTn id="117" fill="hold">
                            <p:stCondLst>
                              <p:cond delay="22300"/>
                            </p:stCondLst>
                            <p:childTnLst>
                              <p:par>
                                <p:cTn id="118" presetID="22" presetClass="entr" presetSubtype="8" fill="hold" grpId="0" nodeType="afterEffect">
                                  <p:stCondLst>
                                    <p:cond delay="0"/>
                                  </p:stCondLst>
                                  <p:iterate type="lt">
                                    <p:tmPct val="10000"/>
                                  </p:iterate>
                                  <p:childTnLst>
                                    <p:set>
                                      <p:cBhvr>
                                        <p:cTn id="119" dur="1" fill="hold">
                                          <p:stCondLst>
                                            <p:cond delay="0"/>
                                          </p:stCondLst>
                                        </p:cTn>
                                        <p:tgtEl>
                                          <p:spTgt spid="35"/>
                                        </p:tgtEl>
                                        <p:attrNameLst>
                                          <p:attrName>style.visibility</p:attrName>
                                        </p:attrNameLst>
                                      </p:cBhvr>
                                      <p:to>
                                        <p:strVal val="visible"/>
                                      </p:to>
                                    </p:set>
                                    <p:animEffect transition="in" filter="wipe(left)">
                                      <p:cBhvr>
                                        <p:cTn id="120" dur="500"/>
                                        <p:tgtEl>
                                          <p:spTgt spid="35"/>
                                        </p:tgtEl>
                                      </p:cBhvr>
                                    </p:animEffect>
                                  </p:childTnLst>
                                </p:cTn>
                              </p:par>
                            </p:childTnLst>
                          </p:cTn>
                        </p:par>
                        <p:par>
                          <p:cTn id="121" fill="hold">
                            <p:stCondLst>
                              <p:cond delay="24600"/>
                            </p:stCondLst>
                            <p:childTnLst>
                              <p:par>
                                <p:cTn id="122" presetID="22" presetClass="entr" presetSubtype="8" fill="hold" grpId="0" nodeType="afterEffect">
                                  <p:stCondLst>
                                    <p:cond delay="0"/>
                                  </p:stCondLst>
                                  <p:iterate type="lt">
                                    <p:tmPct val="10000"/>
                                  </p:iterate>
                                  <p:childTnLst>
                                    <p:set>
                                      <p:cBhvr>
                                        <p:cTn id="123" dur="1" fill="hold">
                                          <p:stCondLst>
                                            <p:cond delay="0"/>
                                          </p:stCondLst>
                                        </p:cTn>
                                        <p:tgtEl>
                                          <p:spTgt spid="30"/>
                                        </p:tgtEl>
                                        <p:attrNameLst>
                                          <p:attrName>style.visibility</p:attrName>
                                        </p:attrNameLst>
                                      </p:cBhvr>
                                      <p:to>
                                        <p:strVal val="visible"/>
                                      </p:to>
                                    </p:set>
                                    <p:animEffect transition="in" filter="wipe(left)">
                                      <p:cBhvr>
                                        <p:cTn id="124" dur="500"/>
                                        <p:tgtEl>
                                          <p:spTgt spid="30"/>
                                        </p:tgtEl>
                                      </p:cBhvr>
                                    </p:animEffect>
                                  </p:childTnLst>
                                </p:cTn>
                              </p:par>
                            </p:childTnLst>
                          </p:cTn>
                        </p:par>
                        <p:par>
                          <p:cTn id="125" fill="hold">
                            <p:stCondLst>
                              <p:cond delay="27350"/>
                            </p:stCondLst>
                            <p:childTnLst>
                              <p:par>
                                <p:cTn id="126" presetID="22" presetClass="entr" presetSubtype="8" fill="hold" grpId="0" nodeType="afterEffect">
                                  <p:stCondLst>
                                    <p:cond delay="10000"/>
                                  </p:stCondLst>
                                  <p:iterate type="lt">
                                    <p:tmPct val="10000"/>
                                  </p:iterate>
                                  <p:childTnLst>
                                    <p:set>
                                      <p:cBhvr>
                                        <p:cTn id="127" dur="1" fill="hold">
                                          <p:stCondLst>
                                            <p:cond delay="0"/>
                                          </p:stCondLst>
                                        </p:cTn>
                                        <p:tgtEl>
                                          <p:spTgt spid="51"/>
                                        </p:tgtEl>
                                        <p:attrNameLst>
                                          <p:attrName>style.visibility</p:attrName>
                                        </p:attrNameLst>
                                      </p:cBhvr>
                                      <p:to>
                                        <p:strVal val="visible"/>
                                      </p:to>
                                    </p:set>
                                    <p:animEffect transition="in" filter="wipe(left)">
                                      <p:cBhvr>
                                        <p:cTn id="12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p:bldP spid="27" grpId="0"/>
      <p:bldP spid="28" grpId="0"/>
      <p:bldP spid="29" grpId="0"/>
      <p:bldP spid="30" grpId="0"/>
      <p:bldP spid="31" grpId="0"/>
      <p:bldP spid="32" grpId="0"/>
      <p:bldP spid="34" grpId="0"/>
      <p:bldP spid="35" grpId="0"/>
      <p:bldP spid="36" grpId="0"/>
      <p:bldP spid="37" grpId="0"/>
      <p:bldP spid="38" grpId="0"/>
      <p:bldP spid="39" grpId="0" animBg="1"/>
      <p:bldP spid="40" grpId="0" animBg="1"/>
      <p:bldP spid="41" grpId="0" animBg="1"/>
      <p:bldP spid="42" grpId="0" animBg="1"/>
      <p:bldP spid="43" grpId="0" animBg="1"/>
      <p:bldP spid="44" grpId="0"/>
      <p:bldP spid="45" grpId="0"/>
      <p:bldP spid="46" grpId="0"/>
      <p:bldP spid="47" grpId="0"/>
      <p:bldP spid="48" grpId="0"/>
      <p:bldP spid="49" grpId="0"/>
      <p:bldP spid="51"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1A17F3F5-D1CA-47E0-8056-8FF915E82339}"/>
              </a:ext>
            </a:extLst>
          </p:cNvPr>
          <p:cNvGraphicFramePr>
            <a:graphicFrameLocks noChangeAspect="1"/>
          </p:cNvGraphicFramePr>
          <p:nvPr>
            <p:custDataLst>
              <p:tags r:id="rId2"/>
            </p:custDataLst>
            <p:extLst>
              <p:ext uri="{D42A27DB-BD31-4B8C-83A1-F6EECF244321}">
                <p14:modId xmlns:p14="http://schemas.microsoft.com/office/powerpoint/2010/main" val="821833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99"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Номер слайда 2">
            <a:extLst>
              <a:ext uri="{FF2B5EF4-FFF2-40B4-BE49-F238E27FC236}">
                <a16:creationId xmlns:a16="http://schemas.microsoft.com/office/drawing/2014/main" id="{F2D26951-E7A4-4136-B6C2-9C259E6CCAF1}"/>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73</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634850" y="1047821"/>
            <a:ext cx="9239799" cy="709135"/>
          </a:xfrm>
        </p:spPr>
        <p:txBody>
          <a:bodyPr vert="horz"/>
          <a:lstStyle/>
          <a:p>
            <a:pPr algn="ctr"/>
            <a:r>
              <a:rPr lang="ru-RU" dirty="0">
                <a:latin typeface="Arial" panose="020B0604020202020204" pitchFamily="34" charset="0"/>
                <a:cs typeface="Arial" panose="020B0604020202020204" pitchFamily="34" charset="0"/>
              </a:rPr>
              <a:t>БЛИЖАЙШИЕ И ДАЛЬНИЕ ФЬЮЧЕРСЫ</a:t>
            </a:r>
          </a:p>
        </p:txBody>
      </p:sp>
      <p:sp>
        <p:nvSpPr>
          <p:cNvPr id="71" name="TextBox 70">
            <a:extLst>
              <a:ext uri="{FF2B5EF4-FFF2-40B4-BE49-F238E27FC236}">
                <a16:creationId xmlns:a16="http://schemas.microsoft.com/office/drawing/2014/main" id="{947EC6D3-F561-418B-80C0-F4F261C5F449}"/>
              </a:ext>
            </a:extLst>
          </p:cNvPr>
          <p:cNvSpPr txBox="1"/>
          <p:nvPr/>
        </p:nvSpPr>
        <p:spPr>
          <a:xfrm>
            <a:off x="8639663" y="5727483"/>
            <a:ext cx="239200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Данные по состоянию на </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13</a:t>
            </a: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10</a:t>
            </a: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.20</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22</a:t>
            </a:r>
            <a:endPar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359736F-38EF-4BE2-9454-4454A54CE9F4}"/>
              </a:ext>
            </a:extLst>
          </p:cNvPr>
          <p:cNvSpPr txBox="1"/>
          <p:nvPr/>
        </p:nvSpPr>
        <p:spPr>
          <a:xfrm>
            <a:off x="7631749" y="2641983"/>
            <a:ext cx="30881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Ликвидность в средних и дальних контрактах есть только во фьючерсах на индексы, валюту и нефть марки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Brent</a:t>
            </a:r>
            <a:endPar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pic>
        <p:nvPicPr>
          <p:cNvPr id="72" name="Рисунок 71" descr="Монеты">
            <a:extLst>
              <a:ext uri="{FF2B5EF4-FFF2-40B4-BE49-F238E27FC236}">
                <a16:creationId xmlns:a16="http://schemas.microsoft.com/office/drawing/2014/main" id="{B71CC34B-B2DE-4D43-9CDA-C79971DEDC8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17349" y="2578068"/>
            <a:ext cx="914400" cy="914400"/>
          </a:xfrm>
          <a:prstGeom prst="rect">
            <a:avLst/>
          </a:prstGeom>
        </p:spPr>
      </p:pic>
      <p:pic>
        <p:nvPicPr>
          <p:cNvPr id="73" name="Рисунок 72" descr="Подсчет">
            <a:extLst>
              <a:ext uri="{FF2B5EF4-FFF2-40B4-BE49-F238E27FC236}">
                <a16:creationId xmlns:a16="http://schemas.microsoft.com/office/drawing/2014/main" id="{5D39B745-CBC8-423E-9FA0-C652E8191B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6717349" y="3748465"/>
            <a:ext cx="914400" cy="914400"/>
          </a:xfrm>
          <a:prstGeom prst="rect">
            <a:avLst/>
          </a:prstGeom>
        </p:spPr>
      </p:pic>
      <p:sp>
        <p:nvSpPr>
          <p:cNvPr id="74" name="TextBox 73">
            <a:extLst>
              <a:ext uri="{FF2B5EF4-FFF2-40B4-BE49-F238E27FC236}">
                <a16:creationId xmlns:a16="http://schemas.microsoft.com/office/drawing/2014/main" id="{8690399A-6488-46D3-A808-7E066119BBEF}"/>
              </a:ext>
            </a:extLst>
          </p:cNvPr>
          <p:cNvSpPr txBox="1"/>
          <p:nvPr/>
        </p:nvSpPr>
        <p:spPr>
          <a:xfrm>
            <a:off x="7634446" y="3882500"/>
            <a:ext cx="30881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Одновременно может торговаться от 2 до 12 фьючерсных контрактов на один базовый актив</a:t>
            </a:r>
          </a:p>
        </p:txBody>
      </p:sp>
      <p:graphicFrame>
        <p:nvGraphicFramePr>
          <p:cNvPr id="2" name="Таблица 1">
            <a:extLst>
              <a:ext uri="{FF2B5EF4-FFF2-40B4-BE49-F238E27FC236}">
                <a16:creationId xmlns:a16="http://schemas.microsoft.com/office/drawing/2014/main" id="{848663D0-F858-4755-A3C0-86428AC63523}"/>
              </a:ext>
            </a:extLst>
          </p:cNvPr>
          <p:cNvGraphicFramePr>
            <a:graphicFrameLocks noGrp="1"/>
          </p:cNvGraphicFramePr>
          <p:nvPr>
            <p:extLst>
              <p:ext uri="{D42A27DB-BD31-4B8C-83A1-F6EECF244321}">
                <p14:modId xmlns:p14="http://schemas.microsoft.com/office/powerpoint/2010/main" val="2668945513"/>
              </p:ext>
            </p:extLst>
          </p:nvPr>
        </p:nvGraphicFramePr>
        <p:xfrm>
          <a:off x="1199456" y="2128139"/>
          <a:ext cx="5328592" cy="2133600"/>
        </p:xfrm>
        <a:graphic>
          <a:graphicData uri="http://schemas.openxmlformats.org/drawingml/2006/table">
            <a:tbl>
              <a:tblPr bandRow="1">
                <a:tableStyleId>{9D7B26C5-4107-4FEC-AEDC-1716B250A1EF}</a:tableStyleId>
              </a:tblPr>
              <a:tblGrid>
                <a:gridCol w="987681">
                  <a:extLst>
                    <a:ext uri="{9D8B030D-6E8A-4147-A177-3AD203B41FA5}">
                      <a16:colId xmlns:a16="http://schemas.microsoft.com/office/drawing/2014/main" val="3392120399"/>
                    </a:ext>
                  </a:extLst>
                </a:gridCol>
                <a:gridCol w="954375">
                  <a:extLst>
                    <a:ext uri="{9D8B030D-6E8A-4147-A177-3AD203B41FA5}">
                      <a16:colId xmlns:a16="http://schemas.microsoft.com/office/drawing/2014/main" val="2358301127"/>
                    </a:ext>
                  </a:extLst>
                </a:gridCol>
                <a:gridCol w="969270">
                  <a:extLst>
                    <a:ext uri="{9D8B030D-6E8A-4147-A177-3AD203B41FA5}">
                      <a16:colId xmlns:a16="http://schemas.microsoft.com/office/drawing/2014/main" val="2473054492"/>
                    </a:ext>
                  </a:extLst>
                </a:gridCol>
                <a:gridCol w="1272499">
                  <a:extLst>
                    <a:ext uri="{9D8B030D-6E8A-4147-A177-3AD203B41FA5}">
                      <a16:colId xmlns:a16="http://schemas.microsoft.com/office/drawing/2014/main" val="1327637727"/>
                    </a:ext>
                  </a:extLst>
                </a:gridCol>
                <a:gridCol w="1144767">
                  <a:extLst>
                    <a:ext uri="{9D8B030D-6E8A-4147-A177-3AD203B41FA5}">
                      <a16:colId xmlns:a16="http://schemas.microsoft.com/office/drawing/2014/main" val="75682533"/>
                    </a:ext>
                  </a:extLst>
                </a:gridCol>
              </a:tblGrid>
              <a:tr h="0">
                <a:tc>
                  <a:txBody>
                    <a:bodyPr/>
                    <a:lstStyle/>
                    <a:p>
                      <a:pPr algn="ctr" fontAlgn="t">
                        <a:lnSpc>
                          <a:spcPct val="150000"/>
                        </a:lnSpc>
                      </a:pPr>
                      <a:r>
                        <a:rPr lang="ru-RU" sz="1200" dirty="0">
                          <a:solidFill>
                            <a:schemeClr val="tx1"/>
                          </a:solidFill>
                          <a:effectLst/>
                          <a:latin typeface="Arial" panose="020B0604020202020204" pitchFamily="34" charset="0"/>
                          <a:cs typeface="Arial" panose="020B0604020202020204" pitchFamily="34" charset="0"/>
                        </a:rPr>
                        <a:t>Код контракта</a:t>
                      </a:r>
                    </a:p>
                  </a:txBody>
                  <a:tcPr marL="22860" marR="22860" marT="22860" marB="22860" anchor="ctr"/>
                </a:tc>
                <a:tc>
                  <a:txBody>
                    <a:bodyPr/>
                    <a:lstStyle/>
                    <a:p>
                      <a:pPr algn="ctr" fontAlgn="t">
                        <a:lnSpc>
                          <a:spcPct val="150000"/>
                        </a:lnSpc>
                      </a:pPr>
                      <a:r>
                        <a:rPr lang="ru-RU" sz="1200" dirty="0">
                          <a:solidFill>
                            <a:schemeClr val="tx1"/>
                          </a:solidFill>
                          <a:effectLst/>
                          <a:latin typeface="Arial" panose="020B0604020202020204" pitchFamily="34" charset="0"/>
                          <a:cs typeface="Arial" panose="020B0604020202020204" pitchFamily="34" charset="0"/>
                        </a:rPr>
                        <a:t>Цена</a:t>
                      </a:r>
                    </a:p>
                  </a:txBody>
                  <a:tcPr marL="22860" marR="22860" marT="22860" marB="22860" anchor="ctr"/>
                </a:tc>
                <a:tc>
                  <a:txBody>
                    <a:bodyPr/>
                    <a:lstStyle/>
                    <a:p>
                      <a:pPr algn="ctr" fontAlgn="t">
                        <a:lnSpc>
                          <a:spcPct val="150000"/>
                        </a:lnSpc>
                      </a:pPr>
                      <a:r>
                        <a:rPr lang="ru-RU" sz="1200" dirty="0">
                          <a:solidFill>
                            <a:schemeClr val="tx1"/>
                          </a:solidFill>
                          <a:effectLst/>
                          <a:latin typeface="Arial" panose="020B0604020202020204" pitchFamily="34" charset="0"/>
                          <a:cs typeface="Arial" panose="020B0604020202020204" pitchFamily="34" charset="0"/>
                        </a:rPr>
                        <a:t>Изменение, %</a:t>
                      </a:r>
                    </a:p>
                  </a:txBody>
                  <a:tcPr marL="22860" marR="22860" marT="22860" marB="22860" anchor="ctr"/>
                </a:tc>
                <a:tc>
                  <a:txBody>
                    <a:bodyPr/>
                    <a:lstStyle/>
                    <a:p>
                      <a:pPr algn="ctr" fontAlgn="t">
                        <a:lnSpc>
                          <a:spcPct val="150000"/>
                        </a:lnSpc>
                      </a:pPr>
                      <a:r>
                        <a:rPr lang="ru-RU" sz="1200" dirty="0">
                          <a:solidFill>
                            <a:schemeClr val="tx1"/>
                          </a:solidFill>
                          <a:effectLst/>
                          <a:latin typeface="Arial" panose="020B0604020202020204" pitchFamily="34" charset="0"/>
                          <a:cs typeface="Arial" panose="020B0604020202020204" pitchFamily="34" charset="0"/>
                        </a:rPr>
                        <a:t>Объем, ₽</a:t>
                      </a:r>
                    </a:p>
                  </a:txBody>
                  <a:tcPr marL="22860" marR="22860" marT="22860" marB="22860" anchor="ctr"/>
                </a:tc>
                <a:tc>
                  <a:txBody>
                    <a:bodyPr/>
                    <a:lstStyle/>
                    <a:p>
                      <a:pPr algn="ctr" fontAlgn="t">
                        <a:lnSpc>
                          <a:spcPct val="150000"/>
                        </a:lnSpc>
                      </a:pPr>
                      <a:r>
                        <a:rPr lang="ru-RU" sz="1200" dirty="0">
                          <a:solidFill>
                            <a:schemeClr val="tx1"/>
                          </a:solidFill>
                          <a:effectLst/>
                          <a:latin typeface="Arial" panose="020B0604020202020204" pitchFamily="34" charset="0"/>
                          <a:cs typeface="Arial" panose="020B0604020202020204" pitchFamily="34" charset="0"/>
                        </a:rPr>
                        <a:t>Исполнение</a:t>
                      </a:r>
                    </a:p>
                  </a:txBody>
                  <a:tcPr marL="22860" marR="22860" marT="22860" marB="22860" anchor="ctr"/>
                </a:tc>
                <a:extLst>
                  <a:ext uri="{0D108BD9-81ED-4DB2-BD59-A6C34878D82A}">
                    <a16:rowId xmlns:a16="http://schemas.microsoft.com/office/drawing/2014/main" val="136194231"/>
                  </a:ext>
                </a:extLst>
              </a:tr>
              <a:tr h="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RTS-12.22</a:t>
                      </a:r>
                    </a:p>
                  </a:txBody>
                  <a:tcPr marL="9525" marR="9525" marT="9525" marB="0" anchor="b"/>
                </a:tc>
                <a:tc>
                  <a:txBody>
                    <a:bodyPr/>
                    <a:lstStyle/>
                    <a:p>
                      <a:pPr algn="r" fontAlgn="t"/>
                      <a:r>
                        <a:rPr lang="ru-RU" sz="1200" b="0" i="0" u="none" strike="noStrike" dirty="0">
                          <a:solidFill>
                            <a:schemeClr val="tx1"/>
                          </a:solidFill>
                          <a:effectLst/>
                          <a:latin typeface="Arial" panose="020B0604020202020204" pitchFamily="34" charset="0"/>
                          <a:cs typeface="Arial" panose="020B0604020202020204" pitchFamily="34" charset="0"/>
                        </a:rPr>
                        <a:t>98 420</a:t>
                      </a:r>
                    </a:p>
                  </a:txBody>
                  <a:tcPr marL="9525" marR="9525" marT="9525" marB="0"/>
                </a:tc>
                <a:tc>
                  <a:txBody>
                    <a:bodyPr/>
                    <a:lstStyle/>
                    <a:p>
                      <a:pPr algn="r" fontAlgn="t"/>
                      <a:r>
                        <a:rPr lang="ru-RU" sz="1200" b="0" i="0" u="none" strike="noStrike" dirty="0">
                          <a:solidFill>
                            <a:srgbClr val="FF0000"/>
                          </a:solidFill>
                          <a:effectLst/>
                          <a:latin typeface="Arial" panose="020B0604020202020204" pitchFamily="34" charset="0"/>
                          <a:cs typeface="Arial" panose="020B0604020202020204" pitchFamily="34" charset="0"/>
                        </a:rPr>
                        <a:t>-0,98%</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16 632 470 895</a:t>
                      </a:r>
                    </a:p>
                  </a:txBody>
                  <a:tcPr marL="9525" marR="9525" marT="9525" marB="0"/>
                </a:tc>
                <a:tc>
                  <a:txBody>
                    <a:bodyPr/>
                    <a:lstStyle/>
                    <a:p>
                      <a:pPr algn="r" fontAlgn="t"/>
                      <a:r>
                        <a:rPr lang="ru-RU" sz="1100" b="0" i="0" u="none" strike="noStrike">
                          <a:solidFill>
                            <a:schemeClr val="tx1"/>
                          </a:solidFill>
                          <a:effectLst/>
                          <a:latin typeface="Arial" panose="020B0604020202020204" pitchFamily="34" charset="0"/>
                        </a:rPr>
                        <a:t>15.12.2022</a:t>
                      </a:r>
                    </a:p>
                  </a:txBody>
                  <a:tcPr marL="9525" marR="9525" marT="9525" marB="0"/>
                </a:tc>
                <a:extLst>
                  <a:ext uri="{0D108BD9-81ED-4DB2-BD59-A6C34878D82A}">
                    <a16:rowId xmlns:a16="http://schemas.microsoft.com/office/drawing/2014/main" val="2903398369"/>
                  </a:ext>
                </a:extLst>
              </a:tr>
              <a:tr h="0">
                <a:tc>
                  <a:txBody>
                    <a:bodyPr/>
                    <a:lstStyle/>
                    <a:p>
                      <a:pPr algn="l" fontAlgn="b"/>
                      <a:r>
                        <a:rPr lang="en-US" sz="1200" b="0" i="0" u="none" strike="noStrike">
                          <a:solidFill>
                            <a:schemeClr val="tx1"/>
                          </a:solidFill>
                          <a:effectLst/>
                          <a:latin typeface="Arial" panose="020B0604020202020204" pitchFamily="34" charset="0"/>
                          <a:cs typeface="Arial" panose="020B0604020202020204" pitchFamily="34" charset="0"/>
                        </a:rPr>
                        <a:t>RTS-3.23</a:t>
                      </a:r>
                    </a:p>
                  </a:txBody>
                  <a:tcPr marL="9525" marR="9525" marT="9525" marB="0" anchor="b"/>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97 190</a:t>
                      </a:r>
                    </a:p>
                  </a:txBody>
                  <a:tcPr marL="9525" marR="9525" marT="9525" marB="0"/>
                </a:tc>
                <a:tc>
                  <a:txBody>
                    <a:bodyPr/>
                    <a:lstStyle/>
                    <a:p>
                      <a:pPr algn="r" fontAlgn="t"/>
                      <a:r>
                        <a:rPr lang="ru-RU" sz="1200" b="0" i="0" u="none" strike="noStrike" dirty="0">
                          <a:solidFill>
                            <a:srgbClr val="FF0000"/>
                          </a:solidFill>
                          <a:effectLst/>
                          <a:latin typeface="Arial" panose="020B0604020202020204" pitchFamily="34" charset="0"/>
                          <a:cs typeface="Arial" panose="020B0604020202020204" pitchFamily="34" charset="0"/>
                        </a:rPr>
                        <a:t>-1,51%</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28 009 006</a:t>
                      </a:r>
                    </a:p>
                  </a:txBody>
                  <a:tcPr marL="9525" marR="9525" marT="9525" marB="0"/>
                </a:tc>
                <a:tc>
                  <a:txBody>
                    <a:bodyPr/>
                    <a:lstStyle/>
                    <a:p>
                      <a:pPr algn="r" fontAlgn="t"/>
                      <a:r>
                        <a:rPr lang="ru-RU" sz="1100" b="0" i="0" u="none" strike="noStrike">
                          <a:solidFill>
                            <a:schemeClr val="tx1"/>
                          </a:solidFill>
                          <a:effectLst/>
                          <a:latin typeface="Arial" panose="020B0604020202020204" pitchFamily="34" charset="0"/>
                        </a:rPr>
                        <a:t>16.03.2023</a:t>
                      </a:r>
                    </a:p>
                  </a:txBody>
                  <a:tcPr marL="9525" marR="9525" marT="9525" marB="0"/>
                </a:tc>
                <a:extLst>
                  <a:ext uri="{0D108BD9-81ED-4DB2-BD59-A6C34878D82A}">
                    <a16:rowId xmlns:a16="http://schemas.microsoft.com/office/drawing/2014/main" val="2389463973"/>
                  </a:ext>
                </a:extLst>
              </a:tr>
              <a:tr h="0">
                <a:tc>
                  <a:txBody>
                    <a:bodyPr/>
                    <a:lstStyle/>
                    <a:p>
                      <a:pPr algn="l" fontAlgn="b"/>
                      <a:r>
                        <a:rPr lang="en-US" sz="1200" b="0" i="0" u="none" strike="noStrike">
                          <a:solidFill>
                            <a:schemeClr val="tx1"/>
                          </a:solidFill>
                          <a:effectLst/>
                          <a:latin typeface="Arial" panose="020B0604020202020204" pitchFamily="34" charset="0"/>
                          <a:cs typeface="Arial" panose="020B0604020202020204" pitchFamily="34" charset="0"/>
                        </a:rPr>
                        <a:t>RTS-6.23</a:t>
                      </a:r>
                    </a:p>
                  </a:txBody>
                  <a:tcPr marL="9525" marR="9525" marT="9525" marB="0" anchor="b"/>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96 640</a:t>
                      </a:r>
                    </a:p>
                  </a:txBody>
                  <a:tcPr marL="9525" marR="9525" marT="9525" marB="0"/>
                </a:tc>
                <a:tc>
                  <a:txBody>
                    <a:bodyPr/>
                    <a:lstStyle/>
                    <a:p>
                      <a:pPr algn="r" fontAlgn="t"/>
                      <a:r>
                        <a:rPr lang="ru-RU" sz="1200" b="0" i="0" u="none" strike="noStrike" dirty="0">
                          <a:solidFill>
                            <a:srgbClr val="FF0000"/>
                          </a:solidFill>
                          <a:effectLst/>
                          <a:latin typeface="Arial" panose="020B0604020202020204" pitchFamily="34" charset="0"/>
                          <a:cs typeface="Arial" panose="020B0604020202020204" pitchFamily="34" charset="0"/>
                        </a:rPr>
                        <a:t>-1,21%</a:t>
                      </a:r>
                    </a:p>
                  </a:txBody>
                  <a:tcPr marL="9525" marR="9525" marT="9525" marB="0"/>
                </a:tc>
                <a:tc>
                  <a:txBody>
                    <a:bodyPr/>
                    <a:lstStyle/>
                    <a:p>
                      <a:pPr algn="r" fontAlgn="t"/>
                      <a:r>
                        <a:rPr lang="ru-RU" sz="1200" b="0" i="0" u="none" strike="noStrike" dirty="0">
                          <a:solidFill>
                            <a:schemeClr val="tx1"/>
                          </a:solidFill>
                          <a:effectLst/>
                          <a:latin typeface="Arial" panose="020B0604020202020204" pitchFamily="34" charset="0"/>
                          <a:cs typeface="Arial" panose="020B0604020202020204" pitchFamily="34" charset="0"/>
                        </a:rPr>
                        <a:t>741 146</a:t>
                      </a:r>
                    </a:p>
                  </a:txBody>
                  <a:tcPr marL="9525" marR="9525" marT="9525" marB="0"/>
                </a:tc>
                <a:tc>
                  <a:txBody>
                    <a:bodyPr/>
                    <a:lstStyle/>
                    <a:p>
                      <a:pPr algn="r" fontAlgn="t"/>
                      <a:r>
                        <a:rPr lang="ru-RU" sz="1100" b="0" i="0" u="none" strike="noStrike">
                          <a:solidFill>
                            <a:schemeClr val="tx1"/>
                          </a:solidFill>
                          <a:effectLst/>
                          <a:latin typeface="Arial" panose="020B0604020202020204" pitchFamily="34" charset="0"/>
                        </a:rPr>
                        <a:t>15.06.2023</a:t>
                      </a:r>
                    </a:p>
                  </a:txBody>
                  <a:tcPr marL="9525" marR="9525" marT="9525" marB="0"/>
                </a:tc>
                <a:extLst>
                  <a:ext uri="{0D108BD9-81ED-4DB2-BD59-A6C34878D82A}">
                    <a16:rowId xmlns:a16="http://schemas.microsoft.com/office/drawing/2014/main" val="2442762782"/>
                  </a:ext>
                </a:extLst>
              </a:tr>
              <a:tr h="0">
                <a:tc>
                  <a:txBody>
                    <a:bodyPr/>
                    <a:lstStyle/>
                    <a:p>
                      <a:pPr algn="l" fontAlgn="b"/>
                      <a:r>
                        <a:rPr lang="en-US" sz="1200" b="0" i="0" u="none" strike="noStrike">
                          <a:solidFill>
                            <a:schemeClr val="tx1"/>
                          </a:solidFill>
                          <a:effectLst/>
                          <a:latin typeface="Arial" panose="020B0604020202020204" pitchFamily="34" charset="0"/>
                          <a:cs typeface="Arial" panose="020B0604020202020204" pitchFamily="34" charset="0"/>
                        </a:rPr>
                        <a:t>RTS-9.23</a:t>
                      </a:r>
                    </a:p>
                  </a:txBody>
                  <a:tcPr marL="9525" marR="9525" marT="9525" marB="0" anchor="b"/>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94 560</a:t>
                      </a:r>
                    </a:p>
                  </a:txBody>
                  <a:tcPr marL="9525" marR="9525" marT="9525" marB="0"/>
                </a:tc>
                <a:tc>
                  <a:txBody>
                    <a:bodyPr/>
                    <a:lstStyle/>
                    <a:p>
                      <a:pPr algn="r" fontAlgn="t"/>
                      <a:r>
                        <a:rPr lang="ru-RU" sz="1200" b="0" i="0" u="none" strike="noStrike" dirty="0">
                          <a:solidFill>
                            <a:srgbClr val="FF0000"/>
                          </a:solidFill>
                          <a:effectLst/>
                          <a:latin typeface="Arial" panose="020B0604020202020204" pitchFamily="34" charset="0"/>
                          <a:cs typeface="Arial" panose="020B0604020202020204" pitchFamily="34" charset="0"/>
                        </a:rPr>
                        <a:t>-3,52%</a:t>
                      </a:r>
                    </a:p>
                  </a:txBody>
                  <a:tcPr marL="9525" marR="9525" marT="9525" marB="0"/>
                </a:tc>
                <a:tc>
                  <a:txBody>
                    <a:bodyPr/>
                    <a:lstStyle/>
                    <a:p>
                      <a:pPr algn="r" fontAlgn="t"/>
                      <a:r>
                        <a:rPr lang="ru-RU" sz="1200" b="0" i="0" u="none" strike="noStrike" dirty="0">
                          <a:solidFill>
                            <a:schemeClr val="tx1"/>
                          </a:solidFill>
                          <a:effectLst/>
                          <a:latin typeface="Arial" panose="020B0604020202020204" pitchFamily="34" charset="0"/>
                          <a:cs typeface="Arial" panose="020B0604020202020204" pitchFamily="34" charset="0"/>
                        </a:rPr>
                        <a:t>1 228 754</a:t>
                      </a:r>
                    </a:p>
                  </a:txBody>
                  <a:tcPr marL="9525" marR="9525" marT="9525" marB="0"/>
                </a:tc>
                <a:tc>
                  <a:txBody>
                    <a:bodyPr/>
                    <a:lstStyle/>
                    <a:p>
                      <a:pPr algn="r" fontAlgn="t"/>
                      <a:r>
                        <a:rPr lang="ru-RU" sz="1100" b="0" i="0" u="none" strike="noStrike" dirty="0">
                          <a:solidFill>
                            <a:schemeClr val="tx1"/>
                          </a:solidFill>
                          <a:effectLst/>
                          <a:latin typeface="Arial" panose="020B0604020202020204" pitchFamily="34" charset="0"/>
                        </a:rPr>
                        <a:t>21.09.2023</a:t>
                      </a:r>
                    </a:p>
                  </a:txBody>
                  <a:tcPr marL="9525" marR="9525" marT="9525" marB="0"/>
                </a:tc>
                <a:extLst>
                  <a:ext uri="{0D108BD9-81ED-4DB2-BD59-A6C34878D82A}">
                    <a16:rowId xmlns:a16="http://schemas.microsoft.com/office/drawing/2014/main" val="3086060802"/>
                  </a:ext>
                </a:extLst>
              </a:tr>
              <a:tr h="0">
                <a:tc>
                  <a:txBody>
                    <a:bodyPr/>
                    <a:lstStyle/>
                    <a:p>
                      <a:pPr algn="l" fontAlgn="b"/>
                      <a:r>
                        <a:rPr lang="en-US" sz="1200" b="0" i="0" u="none" strike="noStrike">
                          <a:solidFill>
                            <a:schemeClr val="tx1"/>
                          </a:solidFill>
                          <a:effectLst/>
                          <a:latin typeface="Arial" panose="020B0604020202020204" pitchFamily="34" charset="0"/>
                          <a:cs typeface="Arial" panose="020B0604020202020204" pitchFamily="34" charset="0"/>
                        </a:rPr>
                        <a:t>RTS-12.23</a:t>
                      </a:r>
                    </a:p>
                  </a:txBody>
                  <a:tcPr marL="9525" marR="9525" marT="9525" marB="0" anchor="b"/>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95 150</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0,00%</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244 623</a:t>
                      </a:r>
                    </a:p>
                  </a:txBody>
                  <a:tcPr marL="9525" marR="9525" marT="9525" marB="0"/>
                </a:tc>
                <a:tc>
                  <a:txBody>
                    <a:bodyPr/>
                    <a:lstStyle/>
                    <a:p>
                      <a:pPr algn="r" fontAlgn="t"/>
                      <a:r>
                        <a:rPr lang="ru-RU" sz="1100" b="0" i="0" u="none" strike="noStrike" dirty="0">
                          <a:solidFill>
                            <a:schemeClr val="tx1"/>
                          </a:solidFill>
                          <a:effectLst/>
                          <a:latin typeface="Arial" panose="020B0604020202020204" pitchFamily="34" charset="0"/>
                        </a:rPr>
                        <a:t>21.12.2023</a:t>
                      </a:r>
                    </a:p>
                  </a:txBody>
                  <a:tcPr marL="9525" marR="9525" marT="9525" marB="0"/>
                </a:tc>
                <a:extLst>
                  <a:ext uri="{0D108BD9-81ED-4DB2-BD59-A6C34878D82A}">
                    <a16:rowId xmlns:a16="http://schemas.microsoft.com/office/drawing/2014/main" val="1264000535"/>
                  </a:ext>
                </a:extLst>
              </a:tr>
              <a:tr h="0">
                <a:tc>
                  <a:txBody>
                    <a:bodyPr/>
                    <a:lstStyle/>
                    <a:p>
                      <a:pPr algn="l" fontAlgn="b"/>
                      <a:r>
                        <a:rPr lang="en-US" sz="1200" b="0" i="0" u="none" strike="noStrike">
                          <a:solidFill>
                            <a:schemeClr val="tx1"/>
                          </a:solidFill>
                          <a:effectLst/>
                          <a:latin typeface="Arial" panose="020B0604020202020204" pitchFamily="34" charset="0"/>
                          <a:cs typeface="Arial" panose="020B0604020202020204" pitchFamily="34" charset="0"/>
                        </a:rPr>
                        <a:t>RTS-3.24</a:t>
                      </a:r>
                    </a:p>
                  </a:txBody>
                  <a:tcPr marL="9525" marR="9525" marT="9525" marB="0" anchor="b"/>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0,00%</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a:t>
                      </a:r>
                    </a:p>
                  </a:txBody>
                  <a:tcPr marL="9525" marR="9525" marT="9525" marB="0"/>
                </a:tc>
                <a:tc>
                  <a:txBody>
                    <a:bodyPr/>
                    <a:lstStyle/>
                    <a:p>
                      <a:pPr algn="r" fontAlgn="t"/>
                      <a:r>
                        <a:rPr lang="ru-RU" sz="1100" b="0" i="0" u="none" strike="noStrike" dirty="0">
                          <a:solidFill>
                            <a:schemeClr val="tx1"/>
                          </a:solidFill>
                          <a:effectLst/>
                          <a:latin typeface="Arial" panose="020B0604020202020204" pitchFamily="34" charset="0"/>
                        </a:rPr>
                        <a:t>21.03.2024</a:t>
                      </a:r>
                    </a:p>
                  </a:txBody>
                  <a:tcPr marL="9525" marR="9525" marT="9525" marB="0"/>
                </a:tc>
                <a:extLst>
                  <a:ext uri="{0D108BD9-81ED-4DB2-BD59-A6C34878D82A}">
                    <a16:rowId xmlns:a16="http://schemas.microsoft.com/office/drawing/2014/main" val="3636158599"/>
                  </a:ext>
                </a:extLst>
              </a:tr>
              <a:tr h="0">
                <a:tc>
                  <a:txBody>
                    <a:bodyPr/>
                    <a:lstStyle/>
                    <a:p>
                      <a:pPr algn="l" fontAlgn="b"/>
                      <a:r>
                        <a:rPr lang="en-US" sz="1200" b="0" i="0" u="none" strike="noStrike">
                          <a:solidFill>
                            <a:schemeClr val="tx1"/>
                          </a:solidFill>
                          <a:effectLst/>
                          <a:latin typeface="Arial" panose="020B0604020202020204" pitchFamily="34" charset="0"/>
                          <a:cs typeface="Arial" panose="020B0604020202020204" pitchFamily="34" charset="0"/>
                        </a:rPr>
                        <a:t>RTS-6.24</a:t>
                      </a:r>
                    </a:p>
                  </a:txBody>
                  <a:tcPr marL="9525" marR="9525" marT="9525" marB="0" anchor="b"/>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0,00%</a:t>
                      </a:r>
                    </a:p>
                  </a:txBody>
                  <a:tcPr marL="9525" marR="9525" marT="9525" marB="0"/>
                </a:tc>
                <a:tc>
                  <a:txBody>
                    <a:bodyPr/>
                    <a:lstStyle/>
                    <a:p>
                      <a:pPr algn="r" fontAlgn="t"/>
                      <a:r>
                        <a:rPr lang="ru-RU" sz="1200" b="0" i="0" u="none" strike="noStrike">
                          <a:solidFill>
                            <a:schemeClr val="tx1"/>
                          </a:solidFill>
                          <a:effectLst/>
                          <a:latin typeface="Arial" panose="020B0604020202020204" pitchFamily="34" charset="0"/>
                          <a:cs typeface="Arial" panose="020B0604020202020204" pitchFamily="34" charset="0"/>
                        </a:rPr>
                        <a:t>0</a:t>
                      </a:r>
                    </a:p>
                  </a:txBody>
                  <a:tcPr marL="9525" marR="9525" marT="9525" marB="0"/>
                </a:tc>
                <a:tc>
                  <a:txBody>
                    <a:bodyPr/>
                    <a:lstStyle/>
                    <a:p>
                      <a:pPr algn="r" fontAlgn="t"/>
                      <a:r>
                        <a:rPr lang="ru-RU" sz="1100" b="0" i="0" u="none" strike="noStrike" dirty="0">
                          <a:solidFill>
                            <a:schemeClr val="tx1"/>
                          </a:solidFill>
                          <a:effectLst/>
                          <a:latin typeface="Arial" panose="020B0604020202020204" pitchFamily="34" charset="0"/>
                        </a:rPr>
                        <a:t>20.06.2024</a:t>
                      </a:r>
                    </a:p>
                  </a:txBody>
                  <a:tcPr marL="9525" marR="9525" marT="9525" marB="0"/>
                </a:tc>
                <a:extLst>
                  <a:ext uri="{0D108BD9-81ED-4DB2-BD59-A6C34878D82A}">
                    <a16:rowId xmlns:a16="http://schemas.microsoft.com/office/drawing/2014/main" val="2069180516"/>
                  </a:ext>
                </a:extLst>
              </a:tr>
              <a:tr h="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RTS-9.24</a:t>
                      </a:r>
                    </a:p>
                  </a:txBody>
                  <a:tcPr marL="9525" marR="9525" marT="9525" marB="0" anchor="b"/>
                </a:tc>
                <a:tc>
                  <a:txBody>
                    <a:bodyPr/>
                    <a:lstStyle/>
                    <a:p>
                      <a:pPr algn="r" fontAlgn="t"/>
                      <a:r>
                        <a:rPr lang="ru-RU" sz="1200" b="0" i="0" u="none" strike="noStrike" dirty="0">
                          <a:solidFill>
                            <a:schemeClr val="tx1"/>
                          </a:solidFill>
                          <a:effectLst/>
                          <a:latin typeface="Arial" panose="020B0604020202020204" pitchFamily="34" charset="0"/>
                          <a:cs typeface="Arial" panose="020B0604020202020204" pitchFamily="34" charset="0"/>
                        </a:rPr>
                        <a:t>0</a:t>
                      </a:r>
                    </a:p>
                  </a:txBody>
                  <a:tcPr marL="9525" marR="9525" marT="9525" marB="0"/>
                </a:tc>
                <a:tc>
                  <a:txBody>
                    <a:bodyPr/>
                    <a:lstStyle/>
                    <a:p>
                      <a:pPr algn="r" fontAlgn="t"/>
                      <a:r>
                        <a:rPr lang="ru-RU" sz="1200" b="0" i="0" u="none" strike="noStrike" dirty="0">
                          <a:solidFill>
                            <a:schemeClr val="tx1"/>
                          </a:solidFill>
                          <a:effectLst/>
                          <a:latin typeface="Arial" panose="020B0604020202020204" pitchFamily="34" charset="0"/>
                          <a:cs typeface="Arial" panose="020B0604020202020204" pitchFamily="34" charset="0"/>
                        </a:rPr>
                        <a:t>0,00%</a:t>
                      </a:r>
                    </a:p>
                  </a:txBody>
                  <a:tcPr marL="9525" marR="9525" marT="9525" marB="0"/>
                </a:tc>
                <a:tc>
                  <a:txBody>
                    <a:bodyPr/>
                    <a:lstStyle/>
                    <a:p>
                      <a:pPr algn="r" fontAlgn="t"/>
                      <a:r>
                        <a:rPr lang="ru-RU" sz="1200" b="0" i="0" u="none" strike="noStrike" dirty="0">
                          <a:solidFill>
                            <a:schemeClr val="tx1"/>
                          </a:solidFill>
                          <a:effectLst/>
                          <a:latin typeface="Arial" panose="020B0604020202020204" pitchFamily="34" charset="0"/>
                          <a:cs typeface="Arial" panose="020B0604020202020204" pitchFamily="34" charset="0"/>
                        </a:rPr>
                        <a:t>0</a:t>
                      </a:r>
                    </a:p>
                  </a:txBody>
                  <a:tcPr marL="9525" marR="9525" marT="9525" marB="0"/>
                </a:tc>
                <a:tc>
                  <a:txBody>
                    <a:bodyPr/>
                    <a:lstStyle/>
                    <a:p>
                      <a:pPr algn="r" fontAlgn="t"/>
                      <a:r>
                        <a:rPr lang="ru-RU" sz="1100" b="0" i="0" u="none" strike="noStrike" dirty="0">
                          <a:solidFill>
                            <a:schemeClr val="tx1"/>
                          </a:solidFill>
                          <a:effectLst/>
                          <a:latin typeface="Arial" panose="020B0604020202020204" pitchFamily="34" charset="0"/>
                        </a:rPr>
                        <a:t>19.09.2024</a:t>
                      </a:r>
                    </a:p>
                  </a:txBody>
                  <a:tcPr marL="9525" marR="9525" marT="9525" marB="0"/>
                </a:tc>
                <a:extLst>
                  <a:ext uri="{0D108BD9-81ED-4DB2-BD59-A6C34878D82A}">
                    <a16:rowId xmlns:a16="http://schemas.microsoft.com/office/drawing/2014/main" val="949061988"/>
                  </a:ext>
                </a:extLst>
              </a:tr>
            </a:tbl>
          </a:graphicData>
        </a:graphic>
      </p:graphicFrame>
    </p:spTree>
    <p:extLst>
      <p:ext uri="{BB962C8B-B14F-4D97-AF65-F5344CB8AC3E}">
        <p14:creationId xmlns:p14="http://schemas.microsoft.com/office/powerpoint/2010/main" val="292456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300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53863200-B5AE-4173-AAC7-E80A58F451C1}"/>
              </a:ext>
            </a:extLst>
          </p:cNvPr>
          <p:cNvGraphicFramePr>
            <a:graphicFrameLocks noChangeAspect="1"/>
          </p:cNvGraphicFramePr>
          <p:nvPr>
            <p:custDataLst>
              <p:tags r:id="rId2"/>
            </p:custDataLst>
            <p:extLst>
              <p:ext uri="{D42A27DB-BD31-4B8C-83A1-F6EECF244321}">
                <p14:modId xmlns:p14="http://schemas.microsoft.com/office/powerpoint/2010/main" val="16090457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3"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Номер слайда 2">
            <a:extLst>
              <a:ext uri="{FF2B5EF4-FFF2-40B4-BE49-F238E27FC236}">
                <a16:creationId xmlns:a16="http://schemas.microsoft.com/office/drawing/2014/main" id="{E5B05725-A9E1-4808-A5B6-0430FE38084D}"/>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74</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593545" y="1052580"/>
            <a:ext cx="9239799" cy="709135"/>
          </a:xfrm>
        </p:spPr>
        <p:txBody>
          <a:bodyPr vert="horz"/>
          <a:lstStyle/>
          <a:p>
            <a:pPr algn="ctr"/>
            <a:r>
              <a:rPr lang="ru-RU" dirty="0">
                <a:latin typeface="Arial" panose="020B0604020202020204" pitchFamily="34" charset="0"/>
                <a:cs typeface="Arial" panose="020B0604020202020204" pitchFamily="34" charset="0"/>
              </a:rPr>
              <a:t>ТОРГОВАЯ СЕССИЯ СРОЧНОЙ СЕКЦИИ</a:t>
            </a:r>
          </a:p>
        </p:txBody>
      </p:sp>
      <p:sp>
        <p:nvSpPr>
          <p:cNvPr id="20" name="Прямоугольник 19">
            <a:extLst>
              <a:ext uri="{FF2B5EF4-FFF2-40B4-BE49-F238E27FC236}">
                <a16:creationId xmlns:a16="http://schemas.microsoft.com/office/drawing/2014/main" id="{5D0C0A6B-827D-47D8-93FD-287709C9394D}"/>
              </a:ext>
            </a:extLst>
          </p:cNvPr>
          <p:cNvSpPr/>
          <p:nvPr/>
        </p:nvSpPr>
        <p:spPr>
          <a:xfrm>
            <a:off x="2571529" y="2891663"/>
            <a:ext cx="1074536"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10-00</a:t>
            </a:r>
          </a:p>
        </p:txBody>
      </p:sp>
      <p:sp>
        <p:nvSpPr>
          <p:cNvPr id="21" name="Прямоугольник 20">
            <a:extLst>
              <a:ext uri="{FF2B5EF4-FFF2-40B4-BE49-F238E27FC236}">
                <a16:creationId xmlns:a16="http://schemas.microsoft.com/office/drawing/2014/main" id="{AC8362C9-2494-4EEC-99C8-33036B9D1C25}"/>
              </a:ext>
            </a:extLst>
          </p:cNvPr>
          <p:cNvSpPr/>
          <p:nvPr/>
        </p:nvSpPr>
        <p:spPr>
          <a:xfrm>
            <a:off x="3723657" y="2891663"/>
            <a:ext cx="1074536"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14-00</a:t>
            </a:r>
          </a:p>
        </p:txBody>
      </p:sp>
      <p:sp>
        <p:nvSpPr>
          <p:cNvPr id="22" name="Прямоугольник 21">
            <a:extLst>
              <a:ext uri="{FF2B5EF4-FFF2-40B4-BE49-F238E27FC236}">
                <a16:creationId xmlns:a16="http://schemas.microsoft.com/office/drawing/2014/main" id="{7685BBE3-716A-4B7B-AAFC-800DA3F450E2}"/>
              </a:ext>
            </a:extLst>
          </p:cNvPr>
          <p:cNvSpPr/>
          <p:nvPr/>
        </p:nvSpPr>
        <p:spPr>
          <a:xfrm>
            <a:off x="4875785" y="2891663"/>
            <a:ext cx="1074536"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14-05</a:t>
            </a:r>
          </a:p>
        </p:txBody>
      </p:sp>
      <p:sp>
        <p:nvSpPr>
          <p:cNvPr id="23" name="Выгнутая вниз стрелка 13">
            <a:extLst>
              <a:ext uri="{FF2B5EF4-FFF2-40B4-BE49-F238E27FC236}">
                <a16:creationId xmlns:a16="http://schemas.microsoft.com/office/drawing/2014/main" id="{9EAF282E-273B-4AB4-806E-B0EBC9306888}"/>
              </a:ext>
            </a:extLst>
          </p:cNvPr>
          <p:cNvSpPr/>
          <p:nvPr/>
        </p:nvSpPr>
        <p:spPr>
          <a:xfrm>
            <a:off x="3142980" y="3394704"/>
            <a:ext cx="3444149" cy="330604"/>
          </a:xfrm>
          <a:prstGeom prst="curvedUpArrow">
            <a:avLst>
              <a:gd name="adj1" fmla="val 24746"/>
              <a:gd name="adj2" fmla="val 86541"/>
              <a:gd name="adj3" fmla="val 38829"/>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24" name="Прямоугольник 23">
            <a:extLst>
              <a:ext uri="{FF2B5EF4-FFF2-40B4-BE49-F238E27FC236}">
                <a16:creationId xmlns:a16="http://schemas.microsoft.com/office/drawing/2014/main" id="{BD97B9D6-B591-4C2E-A0CC-C1B4C09137B4}"/>
              </a:ext>
            </a:extLst>
          </p:cNvPr>
          <p:cNvSpPr/>
          <p:nvPr/>
        </p:nvSpPr>
        <p:spPr>
          <a:xfrm>
            <a:off x="7248128" y="2891663"/>
            <a:ext cx="1074536"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19-00</a:t>
            </a:r>
          </a:p>
        </p:txBody>
      </p:sp>
      <p:sp>
        <p:nvSpPr>
          <p:cNvPr id="25" name="Прямоугольник 24">
            <a:extLst>
              <a:ext uri="{FF2B5EF4-FFF2-40B4-BE49-F238E27FC236}">
                <a16:creationId xmlns:a16="http://schemas.microsoft.com/office/drawing/2014/main" id="{9264F551-CD79-4226-9F5D-23963257DB17}"/>
              </a:ext>
            </a:extLst>
          </p:cNvPr>
          <p:cNvSpPr/>
          <p:nvPr/>
        </p:nvSpPr>
        <p:spPr>
          <a:xfrm>
            <a:off x="2571529" y="3840391"/>
            <a:ext cx="4539102" cy="4320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Дневная сессия</a:t>
            </a:r>
          </a:p>
        </p:txBody>
      </p:sp>
      <p:sp>
        <p:nvSpPr>
          <p:cNvPr id="26" name="Прямоугольник 25">
            <a:extLst>
              <a:ext uri="{FF2B5EF4-FFF2-40B4-BE49-F238E27FC236}">
                <a16:creationId xmlns:a16="http://schemas.microsoft.com/office/drawing/2014/main" id="{32AD967E-967A-42D5-ABCF-01CF7B237B4F}"/>
              </a:ext>
            </a:extLst>
          </p:cNvPr>
          <p:cNvSpPr/>
          <p:nvPr/>
        </p:nvSpPr>
        <p:spPr>
          <a:xfrm>
            <a:off x="6036095" y="2893165"/>
            <a:ext cx="1074536"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18-45</a:t>
            </a:r>
          </a:p>
        </p:txBody>
      </p:sp>
      <p:sp>
        <p:nvSpPr>
          <p:cNvPr id="27" name="Прямоугольник 26">
            <a:extLst>
              <a:ext uri="{FF2B5EF4-FFF2-40B4-BE49-F238E27FC236}">
                <a16:creationId xmlns:a16="http://schemas.microsoft.com/office/drawing/2014/main" id="{FCF8DB23-AD27-4A06-9328-874FA857AE98}"/>
              </a:ext>
            </a:extLst>
          </p:cNvPr>
          <p:cNvSpPr/>
          <p:nvPr/>
        </p:nvSpPr>
        <p:spPr>
          <a:xfrm>
            <a:off x="8460161" y="2891663"/>
            <a:ext cx="1074536" cy="46148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23-50</a:t>
            </a:r>
          </a:p>
        </p:txBody>
      </p:sp>
      <p:sp>
        <p:nvSpPr>
          <p:cNvPr id="28" name="Левая фигурная скобка 27">
            <a:extLst>
              <a:ext uri="{FF2B5EF4-FFF2-40B4-BE49-F238E27FC236}">
                <a16:creationId xmlns:a16="http://schemas.microsoft.com/office/drawing/2014/main" id="{64AB8E77-9B96-439C-AE7C-0F0102974767}"/>
              </a:ext>
            </a:extLst>
          </p:cNvPr>
          <p:cNvSpPr/>
          <p:nvPr/>
        </p:nvSpPr>
        <p:spPr>
          <a:xfrm rot="5400000">
            <a:off x="7011893" y="2084102"/>
            <a:ext cx="355504" cy="1205029"/>
          </a:xfrm>
          <a:prstGeom prst="leftBrace">
            <a:avLst>
              <a:gd name="adj1" fmla="val 129877"/>
              <a:gd name="adj2" fmla="val 50385"/>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29" name="Левая фигурная скобка 28">
            <a:extLst>
              <a:ext uri="{FF2B5EF4-FFF2-40B4-BE49-F238E27FC236}">
                <a16:creationId xmlns:a16="http://schemas.microsoft.com/office/drawing/2014/main" id="{31795698-C920-4DBB-B795-5DCAE0D8F442}"/>
              </a:ext>
            </a:extLst>
          </p:cNvPr>
          <p:cNvSpPr/>
          <p:nvPr/>
        </p:nvSpPr>
        <p:spPr>
          <a:xfrm rot="5400000">
            <a:off x="4683470" y="2084101"/>
            <a:ext cx="355504" cy="1205029"/>
          </a:xfrm>
          <a:prstGeom prst="leftBrace">
            <a:avLst>
              <a:gd name="adj1" fmla="val 129877"/>
              <a:gd name="adj2" fmla="val 50385"/>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30" name="Выгнутая вниз стрелка 27">
            <a:extLst>
              <a:ext uri="{FF2B5EF4-FFF2-40B4-BE49-F238E27FC236}">
                <a16:creationId xmlns:a16="http://schemas.microsoft.com/office/drawing/2014/main" id="{9000345F-15F9-44F3-8C78-DFFE29D81579}"/>
              </a:ext>
            </a:extLst>
          </p:cNvPr>
          <p:cNvSpPr/>
          <p:nvPr/>
        </p:nvSpPr>
        <p:spPr>
          <a:xfrm>
            <a:off x="7785395" y="3394704"/>
            <a:ext cx="1338861" cy="330604"/>
          </a:xfrm>
          <a:prstGeom prst="curvedUpArrow">
            <a:avLst>
              <a:gd name="adj1" fmla="val 19677"/>
              <a:gd name="adj2" fmla="val 83854"/>
              <a:gd name="adj3" fmla="val 38829"/>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31" name="Прямоугольник 30">
            <a:extLst>
              <a:ext uri="{FF2B5EF4-FFF2-40B4-BE49-F238E27FC236}">
                <a16:creationId xmlns:a16="http://schemas.microsoft.com/office/drawing/2014/main" id="{9470757B-F320-4264-B5A0-459FA815F4CF}"/>
              </a:ext>
            </a:extLst>
          </p:cNvPr>
          <p:cNvSpPr/>
          <p:nvPr/>
        </p:nvSpPr>
        <p:spPr>
          <a:xfrm>
            <a:off x="7248128" y="3838659"/>
            <a:ext cx="2306326" cy="4320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Вечерняя сессия</a:t>
            </a:r>
          </a:p>
        </p:txBody>
      </p:sp>
      <p:sp>
        <p:nvSpPr>
          <p:cNvPr id="32" name="Прямоугольник 31">
            <a:extLst>
              <a:ext uri="{FF2B5EF4-FFF2-40B4-BE49-F238E27FC236}">
                <a16:creationId xmlns:a16="http://schemas.microsoft.com/office/drawing/2014/main" id="{EA343150-F607-409A-B1D1-AC80F25E5DBF}"/>
              </a:ext>
            </a:extLst>
          </p:cNvPr>
          <p:cNvSpPr/>
          <p:nvPr/>
        </p:nvSpPr>
        <p:spPr>
          <a:xfrm>
            <a:off x="3723657" y="2014183"/>
            <a:ext cx="2226664" cy="4320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3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Промежуточный клиринг</a:t>
            </a:r>
          </a:p>
        </p:txBody>
      </p:sp>
      <p:sp>
        <p:nvSpPr>
          <p:cNvPr id="33" name="Прямоугольник 32">
            <a:extLst>
              <a:ext uri="{FF2B5EF4-FFF2-40B4-BE49-F238E27FC236}">
                <a16:creationId xmlns:a16="http://schemas.microsoft.com/office/drawing/2014/main" id="{3887ACE5-209F-46F0-AA54-4626C10B339E}"/>
              </a:ext>
            </a:extLst>
          </p:cNvPr>
          <p:cNvSpPr/>
          <p:nvPr/>
        </p:nvSpPr>
        <p:spPr>
          <a:xfrm>
            <a:off x="6096000" y="2009038"/>
            <a:ext cx="2226664" cy="4320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3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Основной клиринг</a:t>
            </a:r>
          </a:p>
        </p:txBody>
      </p:sp>
      <p:sp>
        <p:nvSpPr>
          <p:cNvPr id="35" name="Левая фигурная скобка 34">
            <a:extLst>
              <a:ext uri="{FF2B5EF4-FFF2-40B4-BE49-F238E27FC236}">
                <a16:creationId xmlns:a16="http://schemas.microsoft.com/office/drawing/2014/main" id="{C172B7C2-6A1F-4BE3-BBE1-CCB2F1FB536F}"/>
              </a:ext>
            </a:extLst>
          </p:cNvPr>
          <p:cNvSpPr/>
          <p:nvPr/>
        </p:nvSpPr>
        <p:spPr>
          <a:xfrm rot="16200000">
            <a:off x="7484739" y="2739919"/>
            <a:ext cx="355504" cy="3600401"/>
          </a:xfrm>
          <a:prstGeom prst="leftBrace">
            <a:avLst>
              <a:gd name="adj1" fmla="val 129877"/>
              <a:gd name="adj2" fmla="val 50385"/>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36" name="Заголовок 3">
            <a:extLst>
              <a:ext uri="{FF2B5EF4-FFF2-40B4-BE49-F238E27FC236}">
                <a16:creationId xmlns:a16="http://schemas.microsoft.com/office/drawing/2014/main" id="{D879F00D-DEBC-43E2-95F3-CD3A4F81F358}"/>
              </a:ext>
            </a:extLst>
          </p:cNvPr>
          <p:cNvSpPr txBox="1">
            <a:spLocks/>
          </p:cNvSpPr>
          <p:nvPr/>
        </p:nvSpPr>
        <p:spPr>
          <a:xfrm>
            <a:off x="6022334" y="4784146"/>
            <a:ext cx="3280313" cy="6793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600" kern="1200" baseline="0">
                <a:solidFill>
                  <a:schemeClr val="tx1"/>
                </a:solidFill>
                <a:latin typeface="+mj-lt"/>
                <a:ea typeface="Verdana" pitchFamily="34" charset="0"/>
                <a:cs typeface="Verdana"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Торговая сессия на рынке США</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17-30 – 24-00 по зимнему времени</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16-30 – 23-00 по летнему времени</a:t>
            </a:r>
          </a:p>
        </p:txBody>
      </p:sp>
      <p:pic>
        <p:nvPicPr>
          <p:cNvPr id="5" name="Рисунок 4" descr="Песочные часы 60%">
            <a:extLst>
              <a:ext uri="{FF2B5EF4-FFF2-40B4-BE49-F238E27FC236}">
                <a16:creationId xmlns:a16="http://schemas.microsoft.com/office/drawing/2014/main" id="{7F424A98-3D3D-4C32-BDA9-0026FB49DC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534130" y="4784145"/>
            <a:ext cx="679315" cy="679315"/>
          </a:xfrm>
          <a:prstGeom prst="rect">
            <a:avLst/>
          </a:prstGeom>
        </p:spPr>
      </p:pic>
    </p:spTree>
    <p:extLst>
      <p:ext uri="{BB962C8B-B14F-4D97-AF65-F5344CB8AC3E}">
        <p14:creationId xmlns:p14="http://schemas.microsoft.com/office/powerpoint/2010/main" val="461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240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24500"/>
                            </p:stCondLst>
                            <p:childTnLst>
                              <p:par>
                                <p:cTn id="11" presetID="53" presetClass="entr" presetSubtype="16" fill="hold" grpId="0" nodeType="afterEffect">
                                  <p:stCondLst>
                                    <p:cond delay="40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29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29500"/>
                            </p:stCondLst>
                            <p:childTnLst>
                              <p:par>
                                <p:cTn id="23" presetID="22" presetClass="entr" presetSubtype="4"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childTnLst>
                          </p:cTn>
                        </p:par>
                        <p:par>
                          <p:cTn id="26" fill="hold">
                            <p:stCondLst>
                              <p:cond delay="30000"/>
                            </p:stCondLst>
                            <p:childTnLst>
                              <p:par>
                                <p:cTn id="27" presetID="47"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childTnLst>
                          </p:cTn>
                        </p:par>
                        <p:par>
                          <p:cTn id="32" fill="hold">
                            <p:stCondLst>
                              <p:cond delay="31000"/>
                            </p:stCondLst>
                            <p:childTnLst>
                              <p:par>
                                <p:cTn id="33" presetID="53" presetClass="entr" presetSubtype="16" fill="hold" grpId="0" nodeType="afterEffect">
                                  <p:stCondLst>
                                    <p:cond delay="110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425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43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par>
                          <p:cTn id="48" fill="hold">
                            <p:stCondLst>
                              <p:cond delay="43500"/>
                            </p:stCondLst>
                            <p:childTnLst>
                              <p:par>
                                <p:cTn id="49" presetID="47"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1000" fill="hold"/>
                                        <p:tgtEl>
                                          <p:spTgt spid="33"/>
                                        </p:tgtEl>
                                        <p:attrNameLst>
                                          <p:attrName>ppt_y</p:attrName>
                                        </p:attrNameLst>
                                      </p:cBhvr>
                                      <p:tavLst>
                                        <p:tav tm="0">
                                          <p:val>
                                            <p:strVal val="#ppt_y-.1"/>
                                          </p:val>
                                        </p:tav>
                                        <p:tav tm="100000">
                                          <p:val>
                                            <p:strVal val="#ppt_y"/>
                                          </p:val>
                                        </p:tav>
                                      </p:tavLst>
                                    </p:anim>
                                  </p:childTnLst>
                                </p:cTn>
                              </p:par>
                            </p:childTnLst>
                          </p:cTn>
                        </p:par>
                        <p:par>
                          <p:cTn id="54" fill="hold">
                            <p:stCondLst>
                              <p:cond delay="44500"/>
                            </p:stCondLst>
                            <p:childTnLst>
                              <p:par>
                                <p:cTn id="55" presetID="53" presetClass="entr" presetSubtype="16"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childTnLst>
                          </p:cTn>
                        </p:par>
                        <p:par>
                          <p:cTn id="60" fill="hold">
                            <p:stCondLst>
                              <p:cond delay="45000"/>
                            </p:stCondLst>
                            <p:childTnLst>
                              <p:par>
                                <p:cTn id="61" presetID="22" presetClass="entr" presetSubtype="8"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childTnLst>
                          </p:cTn>
                        </p:par>
                        <p:par>
                          <p:cTn id="69" fill="hold">
                            <p:stCondLst>
                              <p:cond delay="46000"/>
                            </p:stCondLst>
                            <p:childTnLst>
                              <p:par>
                                <p:cTn id="70" presetID="22" presetClass="entr" presetSubtype="8"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left)">
                                      <p:cBhvr>
                                        <p:cTn id="72" dur="500"/>
                                        <p:tgtEl>
                                          <p:spTgt spid="30"/>
                                        </p:tgtEl>
                                      </p:cBhvr>
                                    </p:animEffect>
                                  </p:childTnLst>
                                </p:cTn>
                              </p:par>
                              <p:par>
                                <p:cTn id="73" presetID="42"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1000"/>
                                        <p:tgtEl>
                                          <p:spTgt spid="31"/>
                                        </p:tgtEl>
                                      </p:cBhvr>
                                    </p:animEffect>
                                    <p:anim calcmode="lin" valueType="num">
                                      <p:cBhvr>
                                        <p:cTn id="76" dur="1000" fill="hold"/>
                                        <p:tgtEl>
                                          <p:spTgt spid="31"/>
                                        </p:tgtEl>
                                        <p:attrNameLst>
                                          <p:attrName>ppt_x</p:attrName>
                                        </p:attrNameLst>
                                      </p:cBhvr>
                                      <p:tavLst>
                                        <p:tav tm="0">
                                          <p:val>
                                            <p:strVal val="#ppt_x"/>
                                          </p:val>
                                        </p:tav>
                                        <p:tav tm="100000">
                                          <p:val>
                                            <p:strVal val="#ppt_x"/>
                                          </p:val>
                                        </p:tav>
                                      </p:tavLst>
                                    </p:anim>
                                    <p:anim calcmode="lin" valueType="num">
                                      <p:cBhvr>
                                        <p:cTn id="77" dur="1000" fill="hold"/>
                                        <p:tgtEl>
                                          <p:spTgt spid="31"/>
                                        </p:tgtEl>
                                        <p:attrNameLst>
                                          <p:attrName>ppt_y</p:attrName>
                                        </p:attrNameLst>
                                      </p:cBhvr>
                                      <p:tavLst>
                                        <p:tav tm="0">
                                          <p:val>
                                            <p:strVal val="#ppt_y+.1"/>
                                          </p:val>
                                        </p:tav>
                                        <p:tav tm="100000">
                                          <p:val>
                                            <p:strVal val="#ppt_y"/>
                                          </p:val>
                                        </p:tav>
                                      </p:tavLst>
                                    </p:anim>
                                  </p:childTnLst>
                                </p:cTn>
                              </p:par>
                            </p:childTnLst>
                          </p:cTn>
                        </p:par>
                        <p:par>
                          <p:cTn id="78" fill="hold">
                            <p:stCondLst>
                              <p:cond delay="47000"/>
                            </p:stCondLst>
                            <p:childTnLst>
                              <p:par>
                                <p:cTn id="79" presetID="22" presetClass="entr" presetSubtype="4" fill="hold" grpId="0" nodeType="afterEffect">
                                  <p:stCondLst>
                                    <p:cond delay="41000"/>
                                  </p:stCondLst>
                                  <p:childTnLst>
                                    <p:set>
                                      <p:cBhvr>
                                        <p:cTn id="80" dur="1" fill="hold">
                                          <p:stCondLst>
                                            <p:cond delay="0"/>
                                          </p:stCondLst>
                                        </p:cTn>
                                        <p:tgtEl>
                                          <p:spTgt spid="35"/>
                                        </p:tgtEl>
                                        <p:attrNameLst>
                                          <p:attrName>style.visibility</p:attrName>
                                        </p:attrNameLst>
                                      </p:cBhvr>
                                      <p:to>
                                        <p:strVal val="visible"/>
                                      </p:to>
                                    </p:set>
                                    <p:animEffect transition="in" filter="wipe(down)">
                                      <p:cBhvr>
                                        <p:cTn id="81" dur="500"/>
                                        <p:tgtEl>
                                          <p:spTgt spid="35"/>
                                        </p:tgtEl>
                                      </p:cBhvr>
                                    </p:animEffect>
                                  </p:childTnLst>
                                </p:cTn>
                              </p:par>
                            </p:childTnLst>
                          </p:cTn>
                        </p:par>
                        <p:par>
                          <p:cTn id="82" fill="hold">
                            <p:stCondLst>
                              <p:cond delay="88500"/>
                            </p:stCondLst>
                            <p:childTnLst>
                              <p:par>
                                <p:cTn id="83" presetID="42" presetClass="entr" presetSubtype="0"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1000"/>
                                        <p:tgtEl>
                                          <p:spTgt spid="36"/>
                                        </p:tgtEl>
                                      </p:cBhvr>
                                    </p:animEffect>
                                    <p:anim calcmode="lin" valueType="num">
                                      <p:cBhvr>
                                        <p:cTn id="86" dur="1000" fill="hold"/>
                                        <p:tgtEl>
                                          <p:spTgt spid="36"/>
                                        </p:tgtEl>
                                        <p:attrNameLst>
                                          <p:attrName>ppt_x</p:attrName>
                                        </p:attrNameLst>
                                      </p:cBhvr>
                                      <p:tavLst>
                                        <p:tav tm="0">
                                          <p:val>
                                            <p:strVal val="#ppt_x"/>
                                          </p:val>
                                        </p:tav>
                                        <p:tav tm="100000">
                                          <p:val>
                                            <p:strVal val="#ppt_x"/>
                                          </p:val>
                                        </p:tav>
                                      </p:tavLst>
                                    </p:anim>
                                    <p:anim calcmode="lin" valueType="num">
                                      <p:cBhvr>
                                        <p:cTn id="8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656120" y="1170617"/>
            <a:ext cx="9239799" cy="709135"/>
          </a:xfrm>
        </p:spPr>
        <p:txBody>
          <a:bodyPr/>
          <a:lstStyle/>
          <a:p>
            <a:pPr algn="ctr"/>
            <a:r>
              <a:rPr lang="ru-RU" dirty="0"/>
              <a:t>ЧТО ПРОИСХОДИТ ВО ВРЕМЯ КЛИРИНГА?</a:t>
            </a:r>
          </a:p>
        </p:txBody>
      </p:sp>
      <p:sp>
        <p:nvSpPr>
          <p:cNvPr id="34" name="TextBox 33">
            <a:extLst>
              <a:ext uri="{FF2B5EF4-FFF2-40B4-BE49-F238E27FC236}">
                <a16:creationId xmlns:a16="http://schemas.microsoft.com/office/drawing/2014/main" id="{E04C3B4E-44DB-4072-B86B-8FCE9C90A17E}"/>
              </a:ext>
            </a:extLst>
          </p:cNvPr>
          <p:cNvSpPr txBox="1"/>
          <p:nvPr/>
        </p:nvSpPr>
        <p:spPr>
          <a:xfrm>
            <a:off x="2639616" y="2132856"/>
            <a:ext cx="7272808" cy="2260940"/>
          </a:xfrm>
          <a:prstGeom prst="rect">
            <a:avLst/>
          </a:prstGeom>
          <a:noFill/>
        </p:spPr>
        <p:txBody>
          <a:bodyPr wrap="square" rtlCol="0">
            <a:spAutoFit/>
          </a:bodyPr>
          <a:lstStyle/>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Tahoma"/>
                <a:ea typeface="+mn-ea"/>
                <a:cs typeface="+mn-cs"/>
              </a:rPr>
              <a:t>Определяется расчетная цена</a:t>
            </a:r>
          </a:p>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Tahoma"/>
                <a:ea typeface="+mn-ea"/>
                <a:cs typeface="+mn-cs"/>
              </a:rPr>
              <a:t>Рассчитывается размер гарантийного обеспечения</a:t>
            </a:r>
          </a:p>
          <a:p>
            <a:pPr marL="0" marR="0" lvl="0" indent="0" algn="l" defTabSz="914400" rtl="0" eaLnBrk="1" fontAlgn="auto" latinLnBrk="0" hangingPunct="1">
              <a:lnSpc>
                <a:spcPct val="250000"/>
              </a:lnSpc>
              <a:spcBef>
                <a:spcPts val="0"/>
              </a:spcBef>
              <a:spcAft>
                <a:spcPts val="0"/>
              </a:spcAft>
              <a:buClr>
                <a:srgbClr val="C00000"/>
              </a:buClr>
              <a:buSzTx/>
              <a:buFontTx/>
              <a:buNone/>
              <a:tabLst/>
              <a:defRPr/>
            </a:pPr>
            <a:r>
              <a:rPr kumimoji="0" lang="ru-RU" sz="2000" b="0" i="0" u="none" strike="noStrike" kern="1200" cap="none" spc="0" normalizeH="0" baseline="0" noProof="0" dirty="0">
                <a:ln>
                  <a:noFill/>
                </a:ln>
                <a:solidFill>
                  <a:srgbClr val="000000"/>
                </a:solidFill>
                <a:effectLst/>
                <a:uLnTx/>
                <a:uFillTx/>
                <a:latin typeface="Tahoma"/>
                <a:ea typeface="+mn-ea"/>
                <a:cs typeface="+mn-cs"/>
              </a:rPr>
              <a:t>Устанавливаются лимиты колебаний цен сделок</a:t>
            </a:r>
          </a:p>
        </p:txBody>
      </p:sp>
      <p:pic>
        <p:nvPicPr>
          <p:cNvPr id="5" name="Рисунок 4" descr="Предложение и спрос">
            <a:extLst>
              <a:ext uri="{FF2B5EF4-FFF2-40B4-BE49-F238E27FC236}">
                <a16:creationId xmlns:a16="http://schemas.microsoft.com/office/drawing/2014/main" id="{C1090459-F31A-41D0-802A-56AB8BE10E6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1905734" y="2335783"/>
            <a:ext cx="601216" cy="601216"/>
          </a:xfrm>
          <a:prstGeom prst="rect">
            <a:avLst/>
          </a:prstGeom>
        </p:spPr>
      </p:pic>
      <p:pic>
        <p:nvPicPr>
          <p:cNvPr id="7" name="Рисунок 6" descr="Пошив и ремонт одежды">
            <a:extLst>
              <a:ext uri="{FF2B5EF4-FFF2-40B4-BE49-F238E27FC236}">
                <a16:creationId xmlns:a16="http://schemas.microsoft.com/office/drawing/2014/main" id="{A9AD2769-EC0D-4D33-9924-5ECA3FF89CD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1905734" y="3139926"/>
            <a:ext cx="601216" cy="601216"/>
          </a:xfrm>
          <a:prstGeom prst="rect">
            <a:avLst/>
          </a:prstGeom>
        </p:spPr>
      </p:pic>
      <p:pic>
        <p:nvPicPr>
          <p:cNvPr id="8" name="Рисунок 7" descr="Весы правосудия">
            <a:extLst>
              <a:ext uri="{FF2B5EF4-FFF2-40B4-BE49-F238E27FC236}">
                <a16:creationId xmlns:a16="http://schemas.microsoft.com/office/drawing/2014/main" id="{E4F10897-5572-45DA-95FA-27CE7CB5F42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1905734" y="3908426"/>
            <a:ext cx="601216" cy="601216"/>
          </a:xfrm>
          <a:prstGeom prst="rect">
            <a:avLst/>
          </a:prstGeom>
        </p:spPr>
      </p:pic>
      <p:sp>
        <p:nvSpPr>
          <p:cNvPr id="9" name="Номер слайда 2">
            <a:extLst>
              <a:ext uri="{FF2B5EF4-FFF2-40B4-BE49-F238E27FC236}">
                <a16:creationId xmlns:a16="http://schemas.microsoft.com/office/drawing/2014/main" id="{5C243708-0FB7-4B86-9DF9-DECB9962104E}"/>
              </a:ext>
            </a:extLst>
          </p:cNvPr>
          <p:cNvSpPr txBox="1">
            <a:spLocks/>
          </p:cNvSpPr>
          <p:nvPr/>
        </p:nvSpPr>
        <p:spPr>
          <a:xfrm>
            <a:off x="9192344" y="6408173"/>
            <a:ext cx="28448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E2B10B-2B5B-4D21-B621-3C15B0884A5E}" type="slidenum">
              <a:rPr lang="ru-RU" smtClean="0">
                <a:latin typeface="Arial" panose="020B0604020202020204" pitchFamily="34" charset="0"/>
                <a:cs typeface="Arial" panose="020B0604020202020204" pitchFamily="34" charset="0"/>
              </a:rPr>
              <a:pPr/>
              <a:t>75</a:t>
            </a:fld>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9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17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34">
                                            <p:txEl>
                                              <p:pRg st="1" end="1"/>
                                            </p:txEl>
                                          </p:spTgt>
                                        </p:tgtEl>
                                        <p:attrNameLst>
                                          <p:attrName>style.visibility</p:attrName>
                                        </p:attrNameLst>
                                      </p:cBhvr>
                                      <p:to>
                                        <p:strVal val="visible"/>
                                      </p:to>
                                    </p:set>
                                    <p:animEffect transition="in" filter="wipe(left)">
                                      <p:cBhvr>
                                        <p:cTn id="11" dur="500"/>
                                        <p:tgtEl>
                                          <p:spTgt spid="34">
                                            <p:txEl>
                                              <p:pRg st="1" end="1"/>
                                            </p:txEl>
                                          </p:spTgt>
                                        </p:tgtEl>
                                      </p:cBhvr>
                                    </p:animEffect>
                                  </p:childTnLst>
                                </p:cTn>
                              </p:par>
                            </p:childTnLst>
                          </p:cTn>
                        </p:par>
                        <p:par>
                          <p:cTn id="12" fill="hold">
                            <p:stCondLst>
                              <p:cond delay="43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4">
                                            <p:txEl>
                                              <p:pRg st="2" end="2"/>
                                            </p:txEl>
                                          </p:spTgt>
                                        </p:tgtEl>
                                        <p:attrNameLst>
                                          <p:attrName>style.visibility</p:attrName>
                                        </p:attrNameLst>
                                      </p:cBhvr>
                                      <p:to>
                                        <p:strVal val="visible"/>
                                      </p:to>
                                    </p:set>
                                    <p:animEffect transition="in" filter="wipe(left)">
                                      <p:cBhvr>
                                        <p:cTn id="15"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C3AF578C-9ADF-4879-9066-AC2628E2A514}"/>
              </a:ext>
            </a:extLst>
          </p:cNvPr>
          <p:cNvGraphicFramePr>
            <a:graphicFrameLocks noChangeAspect="1"/>
          </p:cNvGraphicFramePr>
          <p:nvPr>
            <p:custDataLst>
              <p:tags r:id="rId2"/>
            </p:custDataLst>
            <p:extLst>
              <p:ext uri="{D42A27DB-BD31-4B8C-83A1-F6EECF244321}">
                <p14:modId xmlns:p14="http://schemas.microsoft.com/office/powerpoint/2010/main" val="2081681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47"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8" name="Заголовок 3">
            <a:extLst>
              <a:ext uri="{FF2B5EF4-FFF2-40B4-BE49-F238E27FC236}">
                <a16:creationId xmlns:a16="http://schemas.microsoft.com/office/drawing/2014/main" id="{77855E4A-5BB7-48E3-B5A4-84D65100C4CD}"/>
              </a:ext>
            </a:extLst>
          </p:cNvPr>
          <p:cNvSpPr>
            <a:spLocks noGrp="1"/>
          </p:cNvSpPr>
          <p:nvPr>
            <p:ph type="title"/>
          </p:nvPr>
        </p:nvSpPr>
        <p:spPr>
          <a:xfrm>
            <a:off x="1374945" y="423574"/>
            <a:ext cx="9239799" cy="709135"/>
          </a:xfrm>
        </p:spPr>
        <p:txBody>
          <a:bodyPr vert="horz"/>
          <a:lstStyle/>
          <a:p>
            <a:r>
              <a:rPr lang="ru-RU" dirty="0">
                <a:latin typeface="Arial" panose="020B0604020202020204" pitchFamily="34" charset="0"/>
                <a:cs typeface="Arial" panose="020B0604020202020204" pitchFamily="34" charset="0"/>
              </a:rPr>
              <a:t>СПЕЦИФИКАЦИЯ КОНТРАКТА</a:t>
            </a:r>
          </a:p>
        </p:txBody>
      </p:sp>
      <p:pic>
        <p:nvPicPr>
          <p:cNvPr id="7" name="Рисунок 6">
            <a:extLst>
              <a:ext uri="{FF2B5EF4-FFF2-40B4-BE49-F238E27FC236}">
                <a16:creationId xmlns:a16="http://schemas.microsoft.com/office/drawing/2014/main" id="{B8F02088-B59A-41CB-BE68-F978CE7A426A}"/>
              </a:ext>
            </a:extLst>
          </p:cNvPr>
          <p:cNvPicPr>
            <a:picLocks noChangeAspect="1"/>
          </p:cNvPicPr>
          <p:nvPr/>
        </p:nvPicPr>
        <p:blipFill>
          <a:blip r:embed="rId6"/>
          <a:stretch>
            <a:fillRect/>
          </a:stretch>
        </p:blipFill>
        <p:spPr>
          <a:xfrm>
            <a:off x="1199456" y="1499990"/>
            <a:ext cx="3724275" cy="4305300"/>
          </a:xfrm>
          <a:prstGeom prst="rect">
            <a:avLst/>
          </a:prstGeom>
        </p:spPr>
      </p:pic>
      <p:pic>
        <p:nvPicPr>
          <p:cNvPr id="12" name="Рисунок 11">
            <a:extLst>
              <a:ext uri="{FF2B5EF4-FFF2-40B4-BE49-F238E27FC236}">
                <a16:creationId xmlns:a16="http://schemas.microsoft.com/office/drawing/2014/main" id="{0C086BD8-1F6A-4C84-8AB3-0982B387E4DC}"/>
              </a:ext>
            </a:extLst>
          </p:cNvPr>
          <p:cNvPicPr>
            <a:picLocks noChangeAspect="1"/>
          </p:cNvPicPr>
          <p:nvPr/>
        </p:nvPicPr>
        <p:blipFill>
          <a:blip r:embed="rId7"/>
          <a:stretch>
            <a:fillRect/>
          </a:stretch>
        </p:blipFill>
        <p:spPr>
          <a:xfrm>
            <a:off x="6687269" y="547687"/>
            <a:ext cx="5010150" cy="5762625"/>
          </a:xfrm>
          <a:prstGeom prst="rect">
            <a:avLst/>
          </a:prstGeom>
        </p:spPr>
      </p:pic>
    </p:spTree>
    <p:extLst>
      <p:ext uri="{BB962C8B-B14F-4D97-AF65-F5344CB8AC3E}">
        <p14:creationId xmlns:p14="http://schemas.microsoft.com/office/powerpoint/2010/main" val="3610167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Номер слайда 2">
            <a:extLst>
              <a:ext uri="{FF2B5EF4-FFF2-40B4-BE49-F238E27FC236}">
                <a16:creationId xmlns:a16="http://schemas.microsoft.com/office/drawing/2014/main" id="{131E0AB8-A85F-49AF-A125-C0787C4ACD2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476100" y="1207697"/>
            <a:ext cx="9239799" cy="709135"/>
          </a:xfrm>
        </p:spPr>
        <p:txBody>
          <a:bodyPr/>
          <a:lstStyle/>
          <a:p>
            <a:pPr algn="ctr"/>
            <a:r>
              <a:rPr lang="ru-RU" dirty="0">
                <a:latin typeface="Arial" panose="020B0604020202020204" pitchFamily="34" charset="0"/>
                <a:cs typeface="Arial" panose="020B0604020202020204" pitchFamily="34" charset="0"/>
              </a:rPr>
              <a:t>ГАРАНТИЙНОЕ ОБЕСПЕЧЕНИЕ</a:t>
            </a:r>
          </a:p>
        </p:txBody>
      </p:sp>
      <p:graphicFrame>
        <p:nvGraphicFramePr>
          <p:cNvPr id="5" name="Диаграмма 4">
            <a:extLst>
              <a:ext uri="{FF2B5EF4-FFF2-40B4-BE49-F238E27FC236}">
                <a16:creationId xmlns:a16="http://schemas.microsoft.com/office/drawing/2014/main" id="{6E2A79B2-5CA1-4F0C-8860-A23A6ED46649}"/>
              </a:ext>
            </a:extLst>
          </p:cNvPr>
          <p:cNvGraphicFramePr>
            <a:graphicFrameLocks/>
          </p:cNvGraphicFramePr>
          <p:nvPr>
            <p:extLst>
              <p:ext uri="{D42A27DB-BD31-4B8C-83A1-F6EECF244321}">
                <p14:modId xmlns:p14="http://schemas.microsoft.com/office/powerpoint/2010/main" val="2819978325"/>
              </p:ext>
            </p:extLst>
          </p:nvPr>
        </p:nvGraphicFramePr>
        <p:xfrm>
          <a:off x="822344" y="2705775"/>
          <a:ext cx="5544616" cy="37478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Таблица 5">
            <a:extLst>
              <a:ext uri="{FF2B5EF4-FFF2-40B4-BE49-F238E27FC236}">
                <a16:creationId xmlns:a16="http://schemas.microsoft.com/office/drawing/2014/main" id="{970AB348-EE93-4D99-98FC-758483566D4B}"/>
              </a:ext>
            </a:extLst>
          </p:cNvPr>
          <p:cNvGraphicFramePr>
            <a:graphicFrameLocks noGrp="1"/>
          </p:cNvGraphicFramePr>
          <p:nvPr>
            <p:extLst>
              <p:ext uri="{D42A27DB-BD31-4B8C-83A1-F6EECF244321}">
                <p14:modId xmlns:p14="http://schemas.microsoft.com/office/powerpoint/2010/main" val="473757181"/>
              </p:ext>
            </p:extLst>
          </p:nvPr>
        </p:nvGraphicFramePr>
        <p:xfrm>
          <a:off x="5519936" y="3713887"/>
          <a:ext cx="4978420" cy="1313180"/>
        </p:xfrm>
        <a:graphic>
          <a:graphicData uri="http://schemas.openxmlformats.org/drawingml/2006/table">
            <a:tbl>
              <a:tblPr firstRow="1" bandRow="1">
                <a:tableStyleId>{073A0DAA-6AF3-43AB-8588-CEC1D06C72B9}</a:tableStyleId>
              </a:tblPr>
              <a:tblGrid>
                <a:gridCol w="1244605">
                  <a:extLst>
                    <a:ext uri="{9D8B030D-6E8A-4147-A177-3AD203B41FA5}">
                      <a16:colId xmlns:a16="http://schemas.microsoft.com/office/drawing/2014/main" val="20000"/>
                    </a:ext>
                  </a:extLst>
                </a:gridCol>
                <a:gridCol w="1244605">
                  <a:extLst>
                    <a:ext uri="{9D8B030D-6E8A-4147-A177-3AD203B41FA5}">
                      <a16:colId xmlns:a16="http://schemas.microsoft.com/office/drawing/2014/main" val="20001"/>
                    </a:ext>
                  </a:extLst>
                </a:gridCol>
                <a:gridCol w="1244605">
                  <a:extLst>
                    <a:ext uri="{9D8B030D-6E8A-4147-A177-3AD203B41FA5}">
                      <a16:colId xmlns:a16="http://schemas.microsoft.com/office/drawing/2014/main" val="20002"/>
                    </a:ext>
                  </a:extLst>
                </a:gridCol>
                <a:gridCol w="1244605">
                  <a:extLst>
                    <a:ext uri="{9D8B030D-6E8A-4147-A177-3AD203B41FA5}">
                      <a16:colId xmlns:a16="http://schemas.microsoft.com/office/drawing/2014/main" val="20003"/>
                    </a:ext>
                  </a:extLst>
                </a:gridCol>
              </a:tblGrid>
              <a:tr h="370840">
                <a:tc>
                  <a:txBody>
                    <a:bodyPr/>
                    <a:lstStyle/>
                    <a:p>
                      <a:pPr algn="ctr"/>
                      <a:r>
                        <a:rPr lang="ru-RU" sz="1050" b="0" dirty="0"/>
                        <a:t>Базовый актив</a:t>
                      </a:r>
                    </a:p>
                  </a:txBody>
                  <a:tcPr>
                    <a:solidFill>
                      <a:srgbClr val="FF0000"/>
                    </a:solidFill>
                  </a:tcPr>
                </a:tc>
                <a:tc>
                  <a:txBody>
                    <a:bodyPr/>
                    <a:lstStyle/>
                    <a:p>
                      <a:pPr algn="ctr"/>
                      <a:r>
                        <a:rPr lang="ru-RU" sz="1050" b="0" dirty="0"/>
                        <a:t>Цена базового актива (руб)</a:t>
                      </a:r>
                    </a:p>
                  </a:txBody>
                  <a:tcPr>
                    <a:solidFill>
                      <a:srgbClr val="FF0000"/>
                    </a:solidFill>
                  </a:tcPr>
                </a:tc>
                <a:tc>
                  <a:txBody>
                    <a:bodyPr/>
                    <a:lstStyle/>
                    <a:p>
                      <a:pPr algn="ctr"/>
                      <a:r>
                        <a:rPr lang="ru-RU" sz="1050" b="0" dirty="0"/>
                        <a:t>Гарантийное обеспечение (руб)</a:t>
                      </a:r>
                    </a:p>
                  </a:txBody>
                  <a:tcPr>
                    <a:solidFill>
                      <a:srgbClr val="FF0000"/>
                    </a:solidFill>
                  </a:tcPr>
                </a:tc>
                <a:tc>
                  <a:txBody>
                    <a:bodyPr/>
                    <a:lstStyle/>
                    <a:p>
                      <a:pPr algn="ctr"/>
                      <a:r>
                        <a:rPr lang="ru-RU" sz="1050" b="0" dirty="0"/>
                        <a:t>% ГО</a:t>
                      </a:r>
                    </a:p>
                  </a:txBody>
                  <a:tcPr>
                    <a:solidFill>
                      <a:srgbClr val="FF0000"/>
                    </a:solidFill>
                  </a:tcPr>
                </a:tc>
                <a:extLst>
                  <a:ext uri="{0D108BD9-81ED-4DB2-BD59-A6C34878D82A}">
                    <a16:rowId xmlns:a16="http://schemas.microsoft.com/office/drawing/2014/main" val="10000"/>
                  </a:ext>
                </a:extLst>
              </a:tr>
              <a:tr h="370840">
                <a:tc>
                  <a:txBody>
                    <a:bodyPr/>
                    <a:lstStyle/>
                    <a:p>
                      <a:r>
                        <a:rPr lang="ru-RU" sz="1050" kern="1200" dirty="0">
                          <a:solidFill>
                            <a:schemeClr val="dk1"/>
                          </a:solidFill>
                          <a:latin typeface="+mn-lt"/>
                          <a:ea typeface="+mn-ea"/>
                          <a:cs typeface="+mn-cs"/>
                        </a:rPr>
                        <a:t>Доллар к рублю</a:t>
                      </a:r>
                    </a:p>
                  </a:txBody>
                  <a:tcPr/>
                </a:tc>
                <a:tc>
                  <a:txBody>
                    <a:bodyPr/>
                    <a:lstStyle/>
                    <a:p>
                      <a:pPr algn="ctr"/>
                      <a:r>
                        <a:rPr lang="ru-RU" sz="1050" kern="1200" dirty="0">
                          <a:solidFill>
                            <a:schemeClr val="dk1"/>
                          </a:solidFill>
                          <a:latin typeface="+mn-lt"/>
                          <a:ea typeface="+mn-ea"/>
                          <a:cs typeface="+mn-cs"/>
                        </a:rPr>
                        <a:t>61 240</a:t>
                      </a:r>
                    </a:p>
                  </a:txBody>
                  <a:tcPr/>
                </a:tc>
                <a:tc>
                  <a:txBody>
                    <a:bodyPr/>
                    <a:lstStyle/>
                    <a:p>
                      <a:pPr algn="ctr"/>
                      <a:r>
                        <a:rPr lang="ru-RU" sz="1050" kern="1200" dirty="0">
                          <a:solidFill>
                            <a:schemeClr val="dk1"/>
                          </a:solidFill>
                          <a:latin typeface="+mn-lt"/>
                          <a:ea typeface="+mn-ea"/>
                          <a:cs typeface="+mn-cs"/>
                        </a:rPr>
                        <a:t>10 073,63</a:t>
                      </a:r>
                    </a:p>
                  </a:txBody>
                  <a:tcPr/>
                </a:tc>
                <a:tc>
                  <a:txBody>
                    <a:bodyPr/>
                    <a:lstStyle/>
                    <a:p>
                      <a:pPr algn="ctr"/>
                      <a:r>
                        <a:rPr lang="ru-RU" sz="1050" b="1" dirty="0"/>
                        <a:t>16,5%</a:t>
                      </a:r>
                    </a:p>
                  </a:txBody>
                  <a:tcPr/>
                </a:tc>
                <a:extLst>
                  <a:ext uri="{0D108BD9-81ED-4DB2-BD59-A6C34878D82A}">
                    <a16:rowId xmlns:a16="http://schemas.microsoft.com/office/drawing/2014/main" val="10001"/>
                  </a:ext>
                </a:extLst>
              </a:tr>
              <a:tr h="370840">
                <a:tc>
                  <a:txBody>
                    <a:bodyPr/>
                    <a:lstStyle/>
                    <a:p>
                      <a:r>
                        <a:rPr lang="ru-RU" sz="1050" dirty="0"/>
                        <a:t>Сбербанк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050" kern="1200" dirty="0">
                          <a:solidFill>
                            <a:schemeClr val="dk1"/>
                          </a:solidFill>
                          <a:latin typeface="+mn-lt"/>
                          <a:ea typeface="+mn-ea"/>
                          <a:cs typeface="+mn-cs"/>
                        </a:rPr>
                        <a:t>10 817</a:t>
                      </a:r>
                    </a:p>
                  </a:txBody>
                  <a:tcPr/>
                </a:tc>
                <a:tc>
                  <a:txBody>
                    <a:bodyPr/>
                    <a:lstStyle/>
                    <a:p>
                      <a:pPr marL="0" algn="ctr" defTabSz="914400" rtl="0" eaLnBrk="1" latinLnBrk="0" hangingPunct="1">
                        <a:lnSpc>
                          <a:spcPct val="130000"/>
                        </a:lnSpc>
                        <a:spcAft>
                          <a:spcPts val="0"/>
                        </a:spcAft>
                      </a:pPr>
                      <a:r>
                        <a:rPr lang="ru-RU" sz="1050" kern="1200" dirty="0">
                          <a:solidFill>
                            <a:schemeClr val="dk1"/>
                          </a:solidFill>
                          <a:latin typeface="+mn-lt"/>
                          <a:ea typeface="+mn-ea"/>
                          <a:cs typeface="+mn-cs"/>
                        </a:rPr>
                        <a:t>2 867,72</a:t>
                      </a:r>
                    </a:p>
                  </a:txBody>
                  <a:tcPr/>
                </a:tc>
                <a:tc>
                  <a:txBody>
                    <a:bodyPr/>
                    <a:lstStyle/>
                    <a:p>
                      <a:pPr algn="ctr"/>
                      <a:r>
                        <a:rPr lang="ru-RU" sz="1050" b="1" kern="1200" dirty="0">
                          <a:solidFill>
                            <a:schemeClr val="dk1"/>
                          </a:solidFill>
                          <a:effectLst/>
                          <a:latin typeface="+mn-lt"/>
                          <a:ea typeface="Tahoma" panose="020B0604030504040204" pitchFamily="34" charset="0"/>
                          <a:cs typeface="Tahoma" panose="020B0604030504040204" pitchFamily="34" charset="0"/>
                        </a:rPr>
                        <a:t>26,5%</a:t>
                      </a:r>
                      <a:endParaRPr lang="ru-RU" sz="1050" b="1" dirty="0"/>
                    </a:p>
                  </a:txBody>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484058EE-D1C0-427A-A918-2261DC56A201}"/>
              </a:ext>
            </a:extLst>
          </p:cNvPr>
          <p:cNvSpPr txBox="1"/>
          <p:nvPr/>
        </p:nvSpPr>
        <p:spPr>
          <a:xfrm>
            <a:off x="8787967" y="5741396"/>
            <a:ext cx="239200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Данные по состоянию на 13.10.20</a:t>
            </a:r>
            <a:r>
              <a:rPr kumimoji="0" lang="en-US"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a:t>
            </a:r>
            <a:r>
              <a:rPr kumimoji="0" lang="ru-RU" sz="10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a:t>
            </a:r>
          </a:p>
        </p:txBody>
      </p:sp>
      <p:sp>
        <p:nvSpPr>
          <p:cNvPr id="2" name="Прямоугольник 1">
            <a:extLst>
              <a:ext uri="{FF2B5EF4-FFF2-40B4-BE49-F238E27FC236}">
                <a16:creationId xmlns:a16="http://schemas.microsoft.com/office/drawing/2014/main" id="{144E4FF0-A212-4CB7-8784-EC4518FD6838}"/>
              </a:ext>
            </a:extLst>
          </p:cNvPr>
          <p:cNvSpPr/>
          <p:nvPr/>
        </p:nvSpPr>
        <p:spPr>
          <a:xfrm>
            <a:off x="4961146" y="2076228"/>
            <a:ext cx="6096000" cy="923330"/>
          </a:xfrm>
          <a:prstGeom prst="rect">
            <a:avLst/>
          </a:prstGeom>
        </p:spPr>
        <p:txBody>
          <a:bodyPr>
            <a:spAutoFit/>
          </a:bodyPr>
          <a:lstStyle/>
          <a:p>
            <a:pPr>
              <a:lnSpc>
                <a:spcPct val="100000"/>
              </a:lnSpc>
              <a:spcBef>
                <a:spcPct val="0"/>
              </a:spcBef>
            </a:pPr>
            <a:r>
              <a:rPr lang="ru-RU" dirty="0">
                <a:latin typeface="Arial" panose="020B0604020202020204" pitchFamily="34" charset="0"/>
                <a:cs typeface="Arial" panose="020B0604020202020204" pitchFamily="34" charset="0"/>
              </a:rPr>
              <a:t>В момент заключения сделки стороны платят не всю сумму по контракту, на их счетах блокируется только часть – </a:t>
            </a:r>
            <a:r>
              <a:rPr lang="ru-RU" b="1" dirty="0">
                <a:solidFill>
                  <a:srgbClr val="FF0000"/>
                </a:solidFill>
                <a:latin typeface="Arial" panose="020B0604020202020204" pitchFamily="34" charset="0"/>
                <a:cs typeface="Arial" panose="020B0604020202020204" pitchFamily="34" charset="0"/>
              </a:rPr>
              <a:t>Гарантийное Обеспечение</a:t>
            </a:r>
          </a:p>
        </p:txBody>
      </p:sp>
    </p:spTree>
    <p:extLst>
      <p:ext uri="{BB962C8B-B14F-4D97-AF65-F5344CB8AC3E}">
        <p14:creationId xmlns:p14="http://schemas.microsoft.com/office/powerpoint/2010/main" val="6610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42" presetClass="entr" presetSubtype="0" fill="hold" nodeType="afterEffect">
                                  <p:stCondLst>
                                    <p:cond delay="430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43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A3E52CBE-ACE2-473C-8DFB-1B420AB5DF1C}"/>
              </a:ext>
            </a:extLst>
          </p:cNvPr>
          <p:cNvGraphicFramePr>
            <a:graphicFrameLocks noChangeAspect="1"/>
          </p:cNvGraphicFramePr>
          <p:nvPr>
            <p:custDataLst>
              <p:tags r:id="rId2"/>
            </p:custDataLst>
            <p:extLst>
              <p:ext uri="{D42A27DB-BD31-4B8C-83A1-F6EECF244321}">
                <p14:modId xmlns:p14="http://schemas.microsoft.com/office/powerpoint/2010/main" val="1007547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71"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Номер слайда 2">
            <a:extLst>
              <a:ext uri="{FF2B5EF4-FFF2-40B4-BE49-F238E27FC236}">
                <a16:creationId xmlns:a16="http://schemas.microsoft.com/office/drawing/2014/main" id="{3172B98C-136B-43BE-B618-436ED527EA9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4C5EF9C7-BC51-4669-8316-E5AC65DA56F5}"/>
              </a:ext>
            </a:extLst>
          </p:cNvPr>
          <p:cNvSpPr>
            <a:spLocks noGrp="1"/>
          </p:cNvSpPr>
          <p:nvPr>
            <p:ph type="title"/>
          </p:nvPr>
        </p:nvSpPr>
        <p:spPr>
          <a:xfrm>
            <a:off x="1628270" y="1020860"/>
            <a:ext cx="9239799" cy="709135"/>
          </a:xfrm>
        </p:spPr>
        <p:txBody>
          <a:bodyPr vert="horz"/>
          <a:lstStyle/>
          <a:p>
            <a:pPr algn="ctr"/>
            <a:r>
              <a:rPr lang="ru-RU" dirty="0">
                <a:latin typeface="Arial" panose="020B0604020202020204" pitchFamily="34" charset="0"/>
                <a:cs typeface="Arial" panose="020B0604020202020204" pitchFamily="34" charset="0"/>
              </a:rPr>
              <a:t>ВАРИАЦИОННАЯ МАРЖА</a:t>
            </a:r>
          </a:p>
        </p:txBody>
      </p:sp>
      <p:grpSp>
        <p:nvGrpSpPr>
          <p:cNvPr id="5" name="Группа 4">
            <a:extLst>
              <a:ext uri="{FF2B5EF4-FFF2-40B4-BE49-F238E27FC236}">
                <a16:creationId xmlns:a16="http://schemas.microsoft.com/office/drawing/2014/main" id="{A1926D57-EEB8-445C-B310-5E9F39554A54}"/>
              </a:ext>
            </a:extLst>
          </p:cNvPr>
          <p:cNvGrpSpPr/>
          <p:nvPr/>
        </p:nvGrpSpPr>
        <p:grpSpPr>
          <a:xfrm>
            <a:off x="1287815" y="2924944"/>
            <a:ext cx="9616370" cy="2982753"/>
            <a:chOff x="1306972" y="1674051"/>
            <a:chExt cx="9616370" cy="4062873"/>
          </a:xfrm>
        </p:grpSpPr>
        <p:pic>
          <p:nvPicPr>
            <p:cNvPr id="2" name="Рисунок 1" descr="Монеты">
              <a:extLst>
                <a:ext uri="{FF2B5EF4-FFF2-40B4-BE49-F238E27FC236}">
                  <a16:creationId xmlns:a16="http://schemas.microsoft.com/office/drawing/2014/main" id="{7E5124A9-31A5-460F-91C8-48FFBDD15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2051373" y="1674051"/>
              <a:ext cx="601216" cy="601216"/>
            </a:xfrm>
            <a:prstGeom prst="rect">
              <a:avLst/>
            </a:prstGeom>
          </p:spPr>
        </p:pic>
        <p:sp>
          <p:nvSpPr>
            <p:cNvPr id="9" name="TextBox 8">
              <a:extLst>
                <a:ext uri="{FF2B5EF4-FFF2-40B4-BE49-F238E27FC236}">
                  <a16:creationId xmlns:a16="http://schemas.microsoft.com/office/drawing/2014/main" id="{D13D6DF9-1021-4BA2-ADA3-C2BCD2A848FF}"/>
                </a:ext>
              </a:extLst>
            </p:cNvPr>
            <p:cNvSpPr txBox="1"/>
            <p:nvPr/>
          </p:nvSpPr>
          <p:spPr>
            <a:xfrm>
              <a:off x="1415480" y="2275267"/>
              <a:ext cx="2088232" cy="7965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Капитал на брокерском счете</a:t>
              </a:r>
            </a:p>
          </p:txBody>
        </p:sp>
        <p:pic>
          <p:nvPicPr>
            <p:cNvPr id="10" name="Рисунок 9" descr="Электронная коммерция">
              <a:extLst>
                <a:ext uri="{FF2B5EF4-FFF2-40B4-BE49-F238E27FC236}">
                  <a16:creationId xmlns:a16="http://schemas.microsoft.com/office/drawing/2014/main" id="{A15084FE-BAB1-47FC-ADC8-E4D307DAF61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2050480" y="3160650"/>
              <a:ext cx="601216" cy="601216"/>
            </a:xfrm>
            <a:prstGeom prst="rect">
              <a:avLst/>
            </a:prstGeom>
          </p:spPr>
        </p:pic>
        <p:sp>
          <p:nvSpPr>
            <p:cNvPr id="11" name="TextBox 10">
              <a:extLst>
                <a:ext uri="{FF2B5EF4-FFF2-40B4-BE49-F238E27FC236}">
                  <a16:creationId xmlns:a16="http://schemas.microsoft.com/office/drawing/2014/main" id="{6BCD3B76-8D1D-4056-B8BD-5D425DD45D37}"/>
                </a:ext>
              </a:extLst>
            </p:cNvPr>
            <p:cNvSpPr txBox="1"/>
            <p:nvPr/>
          </p:nvSpPr>
          <p:spPr>
            <a:xfrm>
              <a:off x="1306972" y="3792644"/>
              <a:ext cx="2088232" cy="7126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Покупка фьючерса</a:t>
              </a:r>
            </a:p>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Цена = 1 </a:t>
              </a:r>
              <a:r>
                <a:rPr kumimoji="0" lang="ru-RU" sz="1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endPar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pic>
          <p:nvPicPr>
            <p:cNvPr id="12" name="Рисунок 11" descr="Абак">
              <a:extLst>
                <a:ext uri="{FF2B5EF4-FFF2-40B4-BE49-F238E27FC236}">
                  <a16:creationId xmlns:a16="http://schemas.microsoft.com/office/drawing/2014/main" id="{BAA7FB91-3515-43BD-86DA-5E8F152F7E3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4561962" y="1674051"/>
              <a:ext cx="601216" cy="601216"/>
            </a:xfrm>
            <a:prstGeom prst="rect">
              <a:avLst/>
            </a:prstGeom>
          </p:spPr>
        </p:pic>
        <p:sp>
          <p:nvSpPr>
            <p:cNvPr id="13" name="TextBox 12">
              <a:extLst>
                <a:ext uri="{FF2B5EF4-FFF2-40B4-BE49-F238E27FC236}">
                  <a16:creationId xmlns:a16="http://schemas.microsoft.com/office/drawing/2014/main" id="{8EF0A6D2-489C-41CA-86FA-5D084493DA46}"/>
                </a:ext>
              </a:extLst>
            </p:cNvPr>
            <p:cNvSpPr txBox="1"/>
            <p:nvPr/>
          </p:nvSpPr>
          <p:spPr>
            <a:xfrm>
              <a:off x="3805842" y="2306044"/>
              <a:ext cx="2088232" cy="7965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Дневной </a:t>
              </a:r>
            </a:p>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клиринг</a:t>
              </a:r>
            </a:p>
          </p:txBody>
        </p:sp>
        <p:pic>
          <p:nvPicPr>
            <p:cNvPr id="14" name="Рисунок 13" descr="Конверт для денег">
              <a:extLst>
                <a:ext uri="{FF2B5EF4-FFF2-40B4-BE49-F238E27FC236}">
                  <a16:creationId xmlns:a16="http://schemas.microsoft.com/office/drawing/2014/main" id="{36D9461C-4E39-4A2C-815B-0F84D8D0A67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p:blipFill>
          <p:spPr>
            <a:xfrm>
              <a:off x="4520570" y="3120477"/>
              <a:ext cx="684000" cy="684000"/>
            </a:xfrm>
            <a:prstGeom prst="rect">
              <a:avLst/>
            </a:prstGeom>
          </p:spPr>
        </p:pic>
        <p:sp>
          <p:nvSpPr>
            <p:cNvPr id="15" name="TextBox 14">
              <a:extLst>
                <a:ext uri="{FF2B5EF4-FFF2-40B4-BE49-F238E27FC236}">
                  <a16:creationId xmlns:a16="http://schemas.microsoft.com/office/drawing/2014/main" id="{886C2150-D6F7-4E49-AAEA-A57EDC450BB9}"/>
                </a:ext>
              </a:extLst>
            </p:cNvPr>
            <p:cNvSpPr txBox="1"/>
            <p:nvPr/>
          </p:nvSpPr>
          <p:spPr>
            <a:xfrm>
              <a:off x="3779338" y="3789039"/>
              <a:ext cx="2232248" cy="7126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Цена клиринга = 1,2 </a:t>
              </a:r>
              <a:r>
                <a:rPr kumimoji="0" lang="ru-RU" sz="1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endPar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ВМ = 1,2 – 1 = +0,2 </a:t>
              </a:r>
              <a:r>
                <a:rPr kumimoji="0" lang="ru-RU" sz="1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endPar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pic>
          <p:nvPicPr>
            <p:cNvPr id="16" name="Рисунок 15" descr="Абак">
              <a:extLst>
                <a:ext uri="{FF2B5EF4-FFF2-40B4-BE49-F238E27FC236}">
                  <a16:creationId xmlns:a16="http://schemas.microsoft.com/office/drawing/2014/main" id="{D1E95995-6397-4F80-A97F-1EEA85BA8B9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7072551" y="1674051"/>
              <a:ext cx="601216" cy="601216"/>
            </a:xfrm>
            <a:prstGeom prst="rect">
              <a:avLst/>
            </a:prstGeom>
          </p:spPr>
        </p:pic>
        <p:sp>
          <p:nvSpPr>
            <p:cNvPr id="17" name="TextBox 16">
              <a:extLst>
                <a:ext uri="{FF2B5EF4-FFF2-40B4-BE49-F238E27FC236}">
                  <a16:creationId xmlns:a16="http://schemas.microsoft.com/office/drawing/2014/main" id="{77ED6ECD-C8F9-4365-946B-CCCB984F6AA3}"/>
                </a:ext>
              </a:extLst>
            </p:cNvPr>
            <p:cNvSpPr txBox="1"/>
            <p:nvPr/>
          </p:nvSpPr>
          <p:spPr>
            <a:xfrm>
              <a:off x="6312024" y="2298096"/>
              <a:ext cx="2088232" cy="7965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Вечерний </a:t>
              </a:r>
            </a:p>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клиринг</a:t>
              </a:r>
            </a:p>
          </p:txBody>
        </p:sp>
        <p:pic>
          <p:nvPicPr>
            <p:cNvPr id="18" name="Рисунок 17" descr="Конверт для денег">
              <a:extLst>
                <a:ext uri="{FF2B5EF4-FFF2-40B4-BE49-F238E27FC236}">
                  <a16:creationId xmlns:a16="http://schemas.microsoft.com/office/drawing/2014/main" id="{549670D4-4286-4BB3-9694-9D67057FD2B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p:blipFill>
          <p:spPr>
            <a:xfrm>
              <a:off x="7072551" y="3077866"/>
              <a:ext cx="684000" cy="684000"/>
            </a:xfrm>
            <a:prstGeom prst="rect">
              <a:avLst/>
            </a:prstGeom>
          </p:spPr>
        </p:pic>
        <p:sp>
          <p:nvSpPr>
            <p:cNvPr id="19" name="TextBox 18">
              <a:extLst>
                <a:ext uri="{FF2B5EF4-FFF2-40B4-BE49-F238E27FC236}">
                  <a16:creationId xmlns:a16="http://schemas.microsoft.com/office/drawing/2014/main" id="{21BA3EB3-4458-4E26-8030-6BDF9E5B64C7}"/>
                </a:ext>
              </a:extLst>
            </p:cNvPr>
            <p:cNvSpPr txBox="1"/>
            <p:nvPr/>
          </p:nvSpPr>
          <p:spPr>
            <a:xfrm>
              <a:off x="6267327" y="3786627"/>
              <a:ext cx="2520280" cy="7126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Цена клиринга = 1,5 </a:t>
              </a:r>
              <a:r>
                <a:rPr kumimoji="0" lang="ru-RU" sz="1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endPar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ВМ = 1,5 – 1,2 = +0,3 </a:t>
              </a:r>
              <a:r>
                <a:rPr kumimoji="0" lang="ru-RU" sz="1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endPar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pic>
          <p:nvPicPr>
            <p:cNvPr id="20" name="Рисунок 19" descr="Монеты">
              <a:extLst>
                <a:ext uri="{FF2B5EF4-FFF2-40B4-BE49-F238E27FC236}">
                  <a16:creationId xmlns:a16="http://schemas.microsoft.com/office/drawing/2014/main" id="{A3650345-97CA-4BAB-BF3C-8E102CA7956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9552384" y="1674051"/>
              <a:ext cx="601216" cy="601216"/>
            </a:xfrm>
            <a:prstGeom prst="rect">
              <a:avLst/>
            </a:prstGeom>
          </p:spPr>
        </p:pic>
        <p:sp>
          <p:nvSpPr>
            <p:cNvPr id="21" name="TextBox 20">
              <a:extLst>
                <a:ext uri="{FF2B5EF4-FFF2-40B4-BE49-F238E27FC236}">
                  <a16:creationId xmlns:a16="http://schemas.microsoft.com/office/drawing/2014/main" id="{80631678-D703-48E7-8766-9E1C2FA1BD73}"/>
                </a:ext>
              </a:extLst>
            </p:cNvPr>
            <p:cNvSpPr txBox="1"/>
            <p:nvPr/>
          </p:nvSpPr>
          <p:spPr>
            <a:xfrm>
              <a:off x="8835110" y="2279240"/>
              <a:ext cx="2088232" cy="7965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Капитал на брокерском счете</a:t>
              </a:r>
            </a:p>
          </p:txBody>
        </p:sp>
        <p:sp>
          <p:nvSpPr>
            <p:cNvPr id="22" name="Правая фигурная скобка 21">
              <a:extLst>
                <a:ext uri="{FF2B5EF4-FFF2-40B4-BE49-F238E27FC236}">
                  <a16:creationId xmlns:a16="http://schemas.microsoft.com/office/drawing/2014/main" id="{404877CF-1B01-4B17-99F9-6E6537B61B91}"/>
                </a:ext>
              </a:extLst>
            </p:cNvPr>
            <p:cNvSpPr/>
            <p:nvPr/>
          </p:nvSpPr>
          <p:spPr>
            <a:xfrm rot="5400000">
              <a:off x="5886670" y="3407385"/>
              <a:ext cx="504056" cy="2505404"/>
            </a:xfrm>
            <a:prstGeom prst="rightBrace">
              <a:avLst>
                <a:gd name="adj1" fmla="val 58333"/>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C776394-8D24-4A0C-84B6-55CC0F6E2397}"/>
                </a:ext>
              </a:extLst>
            </p:cNvPr>
            <p:cNvSpPr txBox="1"/>
            <p:nvPr/>
          </p:nvSpPr>
          <p:spPr>
            <a:xfrm>
              <a:off x="4706061" y="4954632"/>
              <a:ext cx="2844800" cy="4192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C00000"/>
                </a:buClr>
                <a:buSzTx/>
                <a:buFontTx/>
                <a:buNone/>
                <a:tabLst/>
                <a:defRPr/>
              </a:pPr>
              <a:r>
                <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Накопленный доход = +0,5 </a:t>
              </a:r>
              <a:r>
                <a:rPr kumimoji="0" lang="ru-RU" sz="1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руб</a:t>
              </a:r>
              <a:endParaRPr kumimoji="0" lang="ru-RU"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cxnSp>
          <p:nvCxnSpPr>
            <p:cNvPr id="25" name="Соединитель: изогнутый 24">
              <a:extLst>
                <a:ext uri="{FF2B5EF4-FFF2-40B4-BE49-F238E27FC236}">
                  <a16:creationId xmlns:a16="http://schemas.microsoft.com/office/drawing/2014/main" id="{6C71ABC0-5269-4B74-9B85-4978012A18D8}"/>
                </a:ext>
              </a:extLst>
            </p:cNvPr>
            <p:cNvCxnSpPr>
              <a:cxnSpLocks/>
              <a:stCxn id="28" idx="3"/>
              <a:endCxn id="21" idx="2"/>
            </p:cNvCxnSpPr>
            <p:nvPr/>
          </p:nvCxnSpPr>
          <p:spPr>
            <a:xfrm flipV="1">
              <a:off x="6312000" y="3075775"/>
              <a:ext cx="3567226" cy="2445149"/>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Рисунок 27" descr="Монеты">
              <a:extLst>
                <a:ext uri="{FF2B5EF4-FFF2-40B4-BE49-F238E27FC236}">
                  <a16:creationId xmlns:a16="http://schemas.microsoft.com/office/drawing/2014/main" id="{0C36A623-EC53-4426-A025-C69343B78A1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5880000" y="5304924"/>
              <a:ext cx="432000" cy="432000"/>
            </a:xfrm>
            <a:prstGeom prst="rect">
              <a:avLst/>
            </a:prstGeom>
          </p:spPr>
        </p:pic>
      </p:grpSp>
      <p:sp>
        <p:nvSpPr>
          <p:cNvPr id="24" name="Прямоугольник: скругленные углы 23">
            <a:extLst>
              <a:ext uri="{FF2B5EF4-FFF2-40B4-BE49-F238E27FC236}">
                <a16:creationId xmlns:a16="http://schemas.microsoft.com/office/drawing/2014/main" id="{ECA6382E-3FAF-4A08-BD8F-62AD15482CA2}"/>
              </a:ext>
            </a:extLst>
          </p:cNvPr>
          <p:cNvSpPr/>
          <p:nvPr/>
        </p:nvSpPr>
        <p:spPr>
          <a:xfrm>
            <a:off x="1381619" y="1858247"/>
            <a:ext cx="9721080" cy="796679"/>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Arial" panose="020B0604020202020204" pitchFamily="34" charset="0"/>
                <a:cs typeface="Arial" panose="020B0604020202020204" pitchFamily="34" charset="0"/>
              </a:rPr>
              <a:t>После заключения сделки с фьючерсом у ее участников появляется открытая позиция, которая будет дважды в день переоцениваться.</a:t>
            </a:r>
          </a:p>
        </p:txBody>
      </p:sp>
    </p:spTree>
    <p:extLst>
      <p:ext uri="{BB962C8B-B14F-4D97-AF65-F5344CB8AC3E}">
        <p14:creationId xmlns:p14="http://schemas.microsoft.com/office/powerpoint/2010/main" val="12087802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F5F3BB58-DDA7-477F-9CBE-FD2C7437F111}"/>
              </a:ext>
            </a:extLst>
          </p:cNvPr>
          <p:cNvGraphicFramePr>
            <a:graphicFrameLocks noChangeAspect="1"/>
          </p:cNvGraphicFramePr>
          <p:nvPr>
            <p:custDataLst>
              <p:tags r:id="rId2"/>
            </p:custDataLst>
            <p:extLst>
              <p:ext uri="{D42A27DB-BD31-4B8C-83A1-F6EECF244321}">
                <p14:modId xmlns:p14="http://schemas.microsoft.com/office/powerpoint/2010/main" val="483531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95"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43AC3643-421E-4295-AFF5-88A81D29D246}"/>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79</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81CFA8ED-D6CF-4306-9B76-16C5B4BA538E}"/>
              </a:ext>
            </a:extLst>
          </p:cNvPr>
          <p:cNvSpPr>
            <a:spLocks noGrp="1"/>
          </p:cNvSpPr>
          <p:nvPr>
            <p:ph type="title"/>
          </p:nvPr>
        </p:nvSpPr>
        <p:spPr>
          <a:xfrm>
            <a:off x="1476100" y="127283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Фьючерсные стратегии</a:t>
            </a:r>
          </a:p>
        </p:txBody>
      </p:sp>
      <p:grpSp>
        <p:nvGrpSpPr>
          <p:cNvPr id="13" name="Группа 12">
            <a:extLst>
              <a:ext uri="{FF2B5EF4-FFF2-40B4-BE49-F238E27FC236}">
                <a16:creationId xmlns:a16="http://schemas.microsoft.com/office/drawing/2014/main" id="{4563E52A-7A9D-484D-8CF3-4A4AA4315DE1}"/>
              </a:ext>
            </a:extLst>
          </p:cNvPr>
          <p:cNvGrpSpPr/>
          <p:nvPr/>
        </p:nvGrpSpPr>
        <p:grpSpPr>
          <a:xfrm>
            <a:off x="2855640" y="2348880"/>
            <a:ext cx="7118970" cy="2881718"/>
            <a:chOff x="2984798" y="2006239"/>
            <a:chExt cx="7118970" cy="2881718"/>
          </a:xfrm>
        </p:grpSpPr>
        <p:sp>
          <p:nvSpPr>
            <p:cNvPr id="9" name="Прямоугольник 8">
              <a:extLst>
                <a:ext uri="{FF2B5EF4-FFF2-40B4-BE49-F238E27FC236}">
                  <a16:creationId xmlns:a16="http://schemas.microsoft.com/office/drawing/2014/main" id="{78B4B819-CED2-4440-AF30-771187B78724}"/>
                </a:ext>
              </a:extLst>
            </p:cNvPr>
            <p:cNvSpPr/>
            <p:nvPr/>
          </p:nvSpPr>
          <p:spPr>
            <a:xfrm>
              <a:off x="4007768" y="2151727"/>
              <a:ext cx="6096000" cy="2554545"/>
            </a:xfrm>
            <a:prstGeom prst="rect">
              <a:avLst/>
            </a:prstGeom>
          </p:spPr>
          <p:txBody>
            <a:bodyPr>
              <a:spAutoFit/>
            </a:bodyPr>
            <a:lstStyle/>
            <a:p>
              <a:pPr>
                <a:spcBef>
                  <a:spcPts val="600"/>
                </a:spcBef>
              </a:pPr>
              <a:r>
                <a:rPr lang="ru-RU" sz="2800" dirty="0">
                  <a:latin typeface="Arial" panose="020B0604020202020204" pitchFamily="34" charset="0"/>
                  <a:cs typeface="Arial" panose="020B0604020202020204" pitchFamily="34" charset="0"/>
                </a:rPr>
                <a:t>Арбитражные стратегии</a:t>
              </a:r>
            </a:p>
            <a:p>
              <a:pPr>
                <a:spcBef>
                  <a:spcPts val="600"/>
                </a:spcBef>
              </a:pPr>
              <a:endParaRPr lang="ru-RU" sz="2800" dirty="0">
                <a:latin typeface="Arial" panose="020B0604020202020204" pitchFamily="34" charset="0"/>
                <a:cs typeface="Arial" panose="020B0604020202020204" pitchFamily="34" charset="0"/>
              </a:endParaRPr>
            </a:p>
            <a:p>
              <a:pPr>
                <a:spcBef>
                  <a:spcPts val="600"/>
                </a:spcBef>
              </a:pPr>
              <a:r>
                <a:rPr lang="ru-RU" sz="2800" dirty="0">
                  <a:latin typeface="Arial" panose="020B0604020202020204" pitchFamily="34" charset="0"/>
                  <a:cs typeface="Arial" panose="020B0604020202020204" pitchFamily="34" charset="0"/>
                </a:rPr>
                <a:t>Спекуляции</a:t>
              </a:r>
            </a:p>
            <a:p>
              <a:pPr>
                <a:spcBef>
                  <a:spcPts val="600"/>
                </a:spcBef>
              </a:pPr>
              <a:endParaRPr lang="ru-RU" sz="2800" dirty="0">
                <a:latin typeface="Arial" panose="020B0604020202020204" pitchFamily="34" charset="0"/>
                <a:cs typeface="Arial" panose="020B0604020202020204" pitchFamily="34" charset="0"/>
              </a:endParaRPr>
            </a:p>
            <a:p>
              <a:pPr>
                <a:spcBef>
                  <a:spcPts val="600"/>
                </a:spcBef>
              </a:pPr>
              <a:r>
                <a:rPr lang="ru-RU" sz="2800" dirty="0">
                  <a:latin typeface="Arial" panose="020B0604020202020204" pitchFamily="34" charset="0"/>
                  <a:cs typeface="Arial" panose="020B0604020202020204" pitchFamily="34" charset="0"/>
                </a:rPr>
                <a:t>Хеджирование</a:t>
              </a:r>
            </a:p>
          </p:txBody>
        </p:sp>
        <p:pic>
          <p:nvPicPr>
            <p:cNvPr id="10" name="Рисунок 9">
              <a:extLst>
                <a:ext uri="{FF2B5EF4-FFF2-40B4-BE49-F238E27FC236}">
                  <a16:creationId xmlns:a16="http://schemas.microsoft.com/office/drawing/2014/main" id="{4FE040A4-6D56-411A-A273-28057F325817}"/>
                </a:ext>
              </a:extLst>
            </p:cNvPr>
            <p:cNvPicPr>
              <a:picLocks noChangeAspect="1"/>
            </p:cNvPicPr>
            <p:nvPr/>
          </p:nvPicPr>
          <p:blipFill>
            <a:blip r:embed="rId6"/>
            <a:stretch>
              <a:fillRect/>
            </a:stretch>
          </p:blipFill>
          <p:spPr>
            <a:xfrm>
              <a:off x="3013373" y="2006239"/>
              <a:ext cx="742950" cy="695325"/>
            </a:xfrm>
            <a:prstGeom prst="rect">
              <a:avLst/>
            </a:prstGeom>
          </p:spPr>
        </p:pic>
        <p:pic>
          <p:nvPicPr>
            <p:cNvPr id="11" name="Рисунок 10">
              <a:extLst>
                <a:ext uri="{FF2B5EF4-FFF2-40B4-BE49-F238E27FC236}">
                  <a16:creationId xmlns:a16="http://schemas.microsoft.com/office/drawing/2014/main" id="{EA1FD15B-5419-4BD1-ADBF-835251C27E73}"/>
                </a:ext>
              </a:extLst>
            </p:cNvPr>
            <p:cNvPicPr>
              <a:picLocks noChangeAspect="1"/>
            </p:cNvPicPr>
            <p:nvPr/>
          </p:nvPicPr>
          <p:blipFill>
            <a:blip r:embed="rId7"/>
            <a:stretch>
              <a:fillRect/>
            </a:stretch>
          </p:blipFill>
          <p:spPr>
            <a:xfrm>
              <a:off x="2984798" y="3047999"/>
              <a:ext cx="771525" cy="762000"/>
            </a:xfrm>
            <a:prstGeom prst="rect">
              <a:avLst/>
            </a:prstGeom>
          </p:spPr>
        </p:pic>
        <p:pic>
          <p:nvPicPr>
            <p:cNvPr id="12" name="Рисунок 11">
              <a:extLst>
                <a:ext uri="{FF2B5EF4-FFF2-40B4-BE49-F238E27FC236}">
                  <a16:creationId xmlns:a16="http://schemas.microsoft.com/office/drawing/2014/main" id="{469027E8-7DE4-443D-B291-95F0D06925CA}"/>
                </a:ext>
              </a:extLst>
            </p:cNvPr>
            <p:cNvPicPr>
              <a:picLocks noChangeAspect="1"/>
            </p:cNvPicPr>
            <p:nvPr/>
          </p:nvPicPr>
          <p:blipFill>
            <a:blip r:embed="rId8"/>
            <a:stretch>
              <a:fillRect/>
            </a:stretch>
          </p:blipFill>
          <p:spPr>
            <a:xfrm>
              <a:off x="2984798" y="4059282"/>
              <a:ext cx="714375" cy="828675"/>
            </a:xfrm>
            <a:prstGeom prst="rect">
              <a:avLst/>
            </a:prstGeom>
          </p:spPr>
        </p:pic>
      </p:grpSp>
    </p:spTree>
    <p:extLst>
      <p:ext uri="{BB962C8B-B14F-4D97-AF65-F5344CB8AC3E}">
        <p14:creationId xmlns:p14="http://schemas.microsoft.com/office/powerpoint/2010/main" val="272138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596306AD-6794-48D4-9EC0-B92A3D97DAC6}"/>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9A8EC45C-F76A-4673-8D4D-D435F3365C09}"/>
              </a:ext>
            </a:extLst>
          </p:cNvPr>
          <p:cNvSpPr txBox="1"/>
          <p:nvPr/>
        </p:nvSpPr>
        <p:spPr>
          <a:xfrm>
            <a:off x="1965613" y="1532233"/>
            <a:ext cx="8260773"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85000"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Харак</a:t>
            </a:r>
            <a:r>
              <a:rPr kumimoji="0" lang="en-US"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a</a:t>
            </a:r>
            <a:r>
              <a:rPr kumimoji="0" lang="ru-RU" sz="3900" b="0" i="0" u="none" strike="noStrike" kern="0" cap="none" spc="0" normalizeH="0" baseline="0" noProof="0" dirty="0" err="1">
                <a:ln>
                  <a:noFill/>
                </a:ln>
                <a:solidFill>
                  <a:srgbClr val="FF0000"/>
                </a:solidFill>
                <a:effectLst/>
                <a:uLnTx/>
                <a:uFillTx/>
                <a:latin typeface="Arial" panose="020B0604020202020204" pitchFamily="34" charset="0"/>
                <a:cs typeface="Arial" panose="020B0604020202020204" pitchFamily="34" charset="0"/>
                <a:sym typeface="GothamPro-Medium"/>
              </a:rPr>
              <a:t>теристики</a:t>
            </a: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 обыкновенных акций</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CDF74EE6-ED0C-4A43-B604-565416C331F0}"/>
              </a:ext>
            </a:extLst>
          </p:cNvPr>
          <p:cNvSpPr txBox="1"/>
          <p:nvPr/>
        </p:nvSpPr>
        <p:spPr>
          <a:xfrm>
            <a:off x="1674668" y="3068960"/>
            <a:ext cx="8842664" cy="2156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342900" marR="0" lvl="0" indent="-342900" algn="just"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Право на участие (голоса) в управлении АО через голосование на собраниях акционеров</a:t>
            </a:r>
          </a:p>
          <a:p>
            <a:pPr marL="342900" marR="0" lvl="0" indent="-342900" algn="just"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Право на получение дивидендов</a:t>
            </a:r>
          </a:p>
          <a:p>
            <a:pPr marL="342900" marR="0" lvl="0" indent="-342900" algn="just"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Право на часть имущества АО при его ликвидации.</a:t>
            </a:r>
          </a:p>
        </p:txBody>
      </p:sp>
    </p:spTree>
    <p:extLst>
      <p:ext uri="{BB962C8B-B14F-4D97-AF65-F5344CB8AC3E}">
        <p14:creationId xmlns:p14="http://schemas.microsoft.com/office/powerpoint/2010/main" val="36583023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0829FEC9-85B5-4202-844D-6E8B4ACA23BA}"/>
              </a:ext>
            </a:extLst>
          </p:cNvPr>
          <p:cNvGraphicFramePr>
            <a:graphicFrameLocks noChangeAspect="1"/>
          </p:cNvGraphicFramePr>
          <p:nvPr>
            <p:custDataLst>
              <p:tags r:id="rId2"/>
            </p:custDataLst>
            <p:extLst>
              <p:ext uri="{D42A27DB-BD31-4B8C-83A1-F6EECF244321}">
                <p14:modId xmlns:p14="http://schemas.microsoft.com/office/powerpoint/2010/main" val="126750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42"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08689578-35ED-4019-917A-A7F43D31B874}"/>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80</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602B2E87-4DEE-4F56-AD99-37866BE6C5D4}"/>
              </a:ext>
            </a:extLst>
          </p:cNvPr>
          <p:cNvSpPr>
            <a:spLocks noGrp="1"/>
          </p:cNvSpPr>
          <p:nvPr>
            <p:ph type="title"/>
          </p:nvPr>
        </p:nvSpPr>
        <p:spPr>
          <a:xfrm>
            <a:off x="1476100" y="127283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Арбитражные стратегии</a:t>
            </a:r>
          </a:p>
        </p:txBody>
      </p:sp>
      <p:sp>
        <p:nvSpPr>
          <p:cNvPr id="7" name="Прямоугольник: скругленные углы 6">
            <a:extLst>
              <a:ext uri="{FF2B5EF4-FFF2-40B4-BE49-F238E27FC236}">
                <a16:creationId xmlns:a16="http://schemas.microsoft.com/office/drawing/2014/main" id="{4982DB66-5001-4EE4-A72C-EE82FD567917}"/>
              </a:ext>
            </a:extLst>
          </p:cNvPr>
          <p:cNvSpPr/>
          <p:nvPr/>
        </p:nvSpPr>
        <p:spPr>
          <a:xfrm>
            <a:off x="1235459" y="2060848"/>
            <a:ext cx="9721080" cy="796679"/>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dirty="0">
                <a:latin typeface="Arial" panose="020B0604020202020204" pitchFamily="34" charset="0"/>
                <a:cs typeface="Arial" panose="020B0604020202020204" pitchFamily="34" charset="0"/>
              </a:rPr>
              <a:t>БАЗИС = ЦЕНА ФЬЮЧЕРСА –ЦЕНА БАЗОВОГО АКТИВА</a:t>
            </a:r>
            <a:endParaRPr lang="ru-RU" dirty="0">
              <a:latin typeface="Arial" panose="020B0604020202020204" pitchFamily="34" charset="0"/>
              <a:cs typeface="Arial" panose="020B0604020202020204" pitchFamily="34" charset="0"/>
            </a:endParaRPr>
          </a:p>
        </p:txBody>
      </p:sp>
      <p:grpSp>
        <p:nvGrpSpPr>
          <p:cNvPr id="15" name="Группа 14">
            <a:extLst>
              <a:ext uri="{FF2B5EF4-FFF2-40B4-BE49-F238E27FC236}">
                <a16:creationId xmlns:a16="http://schemas.microsoft.com/office/drawing/2014/main" id="{30E5C0F3-187B-4C69-8D8E-DFD5A793989E}"/>
              </a:ext>
            </a:extLst>
          </p:cNvPr>
          <p:cNvGrpSpPr/>
          <p:nvPr/>
        </p:nvGrpSpPr>
        <p:grpSpPr>
          <a:xfrm>
            <a:off x="2423592" y="3017169"/>
            <a:ext cx="7584504" cy="1993689"/>
            <a:chOff x="2711624" y="3137310"/>
            <a:chExt cx="7584504" cy="1993689"/>
          </a:xfrm>
        </p:grpSpPr>
        <p:sp>
          <p:nvSpPr>
            <p:cNvPr id="8" name="Прямоугольник 7">
              <a:extLst>
                <a:ext uri="{FF2B5EF4-FFF2-40B4-BE49-F238E27FC236}">
                  <a16:creationId xmlns:a16="http://schemas.microsoft.com/office/drawing/2014/main" id="{E3FAFACE-0FED-4CAE-A5A7-DD7710E74065}"/>
                </a:ext>
              </a:extLst>
            </p:cNvPr>
            <p:cNvSpPr/>
            <p:nvPr/>
          </p:nvSpPr>
          <p:spPr>
            <a:xfrm>
              <a:off x="3863752" y="3212976"/>
              <a:ext cx="6432376" cy="646331"/>
            </a:xfrm>
            <a:prstGeom prst="rect">
              <a:avLst/>
            </a:prstGeom>
          </p:spPr>
          <p:txBody>
            <a:bodyPr wrap="square">
              <a:spAutoFit/>
            </a:bodyPr>
            <a:lstStyle/>
            <a:p>
              <a:r>
                <a:rPr lang="ru-RU" b="1" dirty="0">
                  <a:latin typeface="Arial" panose="020B0604020202020204" pitchFamily="34" charset="0"/>
                  <a:cs typeface="Arial" panose="020B0604020202020204" pitchFamily="34" charset="0"/>
                </a:rPr>
                <a:t>БАЗИС &gt; 0 – контанго</a:t>
              </a:r>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Покупка базиса: купить базовый актив, продать фьючерс</a:t>
              </a:r>
            </a:p>
          </p:txBody>
        </p:sp>
        <p:sp>
          <p:nvSpPr>
            <p:cNvPr id="9" name="Прямоугольник 8">
              <a:extLst>
                <a:ext uri="{FF2B5EF4-FFF2-40B4-BE49-F238E27FC236}">
                  <a16:creationId xmlns:a16="http://schemas.microsoft.com/office/drawing/2014/main" id="{2D1F1E14-7690-43AF-8AEB-E7428E3AB1CA}"/>
                </a:ext>
              </a:extLst>
            </p:cNvPr>
            <p:cNvSpPr/>
            <p:nvPr/>
          </p:nvSpPr>
          <p:spPr>
            <a:xfrm>
              <a:off x="3863752" y="4207669"/>
              <a:ext cx="6096000" cy="923330"/>
            </a:xfrm>
            <a:prstGeom prst="rect">
              <a:avLst/>
            </a:prstGeom>
          </p:spPr>
          <p:txBody>
            <a:bodyPr>
              <a:spAutoFit/>
            </a:bodyPr>
            <a:lstStyle/>
            <a:p>
              <a:r>
                <a:rPr lang="ru-RU" b="1" dirty="0">
                  <a:latin typeface="Arial" panose="020B0604020202020204" pitchFamily="34" charset="0"/>
                  <a:cs typeface="Arial" panose="020B0604020202020204" pitchFamily="34" charset="0"/>
                </a:rPr>
                <a:t>БАЗИС &lt; 0 – </a:t>
              </a:r>
              <a:r>
                <a:rPr lang="ru-RU" b="1" dirty="0" err="1">
                  <a:latin typeface="Arial" panose="020B0604020202020204" pitchFamily="34" charset="0"/>
                  <a:cs typeface="Arial" panose="020B0604020202020204" pitchFamily="34" charset="0"/>
                </a:rPr>
                <a:t>бэквордация</a:t>
              </a:r>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Продажа базиса: продать базовый актив, купить фьючерс</a:t>
              </a:r>
            </a:p>
          </p:txBody>
        </p:sp>
        <p:pic>
          <p:nvPicPr>
            <p:cNvPr id="10" name="Рисунок 9">
              <a:extLst>
                <a:ext uri="{FF2B5EF4-FFF2-40B4-BE49-F238E27FC236}">
                  <a16:creationId xmlns:a16="http://schemas.microsoft.com/office/drawing/2014/main" id="{59BF542B-F9A2-4952-BB20-B5E3A90E9FC8}"/>
                </a:ext>
              </a:extLst>
            </p:cNvPr>
            <p:cNvPicPr>
              <a:picLocks noChangeAspect="1"/>
            </p:cNvPicPr>
            <p:nvPr/>
          </p:nvPicPr>
          <p:blipFill>
            <a:blip r:embed="rId6"/>
            <a:stretch>
              <a:fillRect/>
            </a:stretch>
          </p:blipFill>
          <p:spPr>
            <a:xfrm>
              <a:off x="2711624" y="3137310"/>
              <a:ext cx="923925" cy="790575"/>
            </a:xfrm>
            <a:prstGeom prst="rect">
              <a:avLst/>
            </a:prstGeom>
          </p:spPr>
        </p:pic>
        <p:pic>
          <p:nvPicPr>
            <p:cNvPr id="11" name="Рисунок 10">
              <a:extLst>
                <a:ext uri="{FF2B5EF4-FFF2-40B4-BE49-F238E27FC236}">
                  <a16:creationId xmlns:a16="http://schemas.microsoft.com/office/drawing/2014/main" id="{3F77F202-F92F-417F-ACB7-E43034D47C3E}"/>
                </a:ext>
              </a:extLst>
            </p:cNvPr>
            <p:cNvPicPr>
              <a:picLocks noChangeAspect="1"/>
            </p:cNvPicPr>
            <p:nvPr/>
          </p:nvPicPr>
          <p:blipFill>
            <a:blip r:embed="rId7"/>
            <a:stretch>
              <a:fillRect/>
            </a:stretch>
          </p:blipFill>
          <p:spPr>
            <a:xfrm>
              <a:off x="2744961" y="4159359"/>
              <a:ext cx="857250" cy="742950"/>
            </a:xfrm>
            <a:prstGeom prst="rect">
              <a:avLst/>
            </a:prstGeom>
          </p:spPr>
        </p:pic>
      </p:grpSp>
      <p:sp>
        <p:nvSpPr>
          <p:cNvPr id="13" name="Прямоугольник: скругленные углы 12">
            <a:extLst>
              <a:ext uri="{FF2B5EF4-FFF2-40B4-BE49-F238E27FC236}">
                <a16:creationId xmlns:a16="http://schemas.microsoft.com/office/drawing/2014/main" id="{9AB607FD-B27C-4BBD-994D-2A120EEFAD29}"/>
              </a:ext>
            </a:extLst>
          </p:cNvPr>
          <p:cNvSpPr/>
          <p:nvPr/>
        </p:nvSpPr>
        <p:spPr>
          <a:xfrm>
            <a:off x="1272051" y="5013642"/>
            <a:ext cx="9721080" cy="866755"/>
          </a:xfrm>
          <a:prstGeom prst="roundRect">
            <a:avLst>
              <a:gd name="adj" fmla="val 7520"/>
            </a:avLst>
          </a:prstGeom>
          <a:solidFill>
            <a:srgbClr val="F17F7F"/>
          </a:solidFill>
          <a:ln>
            <a:solidFill>
              <a:srgbClr val="F1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a:latin typeface="Arial" panose="020B0604020202020204" pitchFamily="34" charset="0"/>
                <a:cs typeface="Arial" panose="020B0604020202020204" pitchFamily="34" charset="0"/>
              </a:rPr>
              <a:t>При продаже базиса вы открываете короткую кредитную позицию по базовому активу. Делать это имеет смысл только в том случае, если потенциальный доход от продажи базиса выше, чем плата за кредитные средства для открытия короткой позиции в базовом активе.</a:t>
            </a:r>
          </a:p>
        </p:txBody>
      </p:sp>
    </p:spTree>
    <p:extLst>
      <p:ext uri="{BB962C8B-B14F-4D97-AF65-F5344CB8AC3E}">
        <p14:creationId xmlns:p14="http://schemas.microsoft.com/office/powerpoint/2010/main" val="5059643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Объект 1" hidden="1">
            <a:extLst>
              <a:ext uri="{FF2B5EF4-FFF2-40B4-BE49-F238E27FC236}">
                <a16:creationId xmlns:a16="http://schemas.microsoft.com/office/drawing/2014/main" id="{8D4E554A-2B89-4A3E-8794-CD007541C8FB}"/>
              </a:ext>
            </a:extLst>
          </p:cNvPr>
          <p:cNvGraphicFramePr>
            <a:graphicFrameLocks noChangeAspect="1"/>
          </p:cNvGraphicFramePr>
          <p:nvPr>
            <p:custDataLst>
              <p:tags r:id="rId2"/>
            </p:custDataLst>
            <p:extLst>
              <p:ext uri="{D42A27DB-BD31-4B8C-83A1-F6EECF244321}">
                <p14:modId xmlns:p14="http://schemas.microsoft.com/office/powerpoint/2010/main" val="1752808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66"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DDDB578F-E554-4BF8-B916-536FB8DC4BCE}"/>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81</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5375CD65-5F45-4090-9E8D-19442581EF14}"/>
              </a:ext>
            </a:extLst>
          </p:cNvPr>
          <p:cNvSpPr>
            <a:spLocks noGrp="1"/>
          </p:cNvSpPr>
          <p:nvPr>
            <p:ph type="title"/>
          </p:nvPr>
        </p:nvSpPr>
        <p:spPr>
          <a:xfrm>
            <a:off x="1476100" y="127283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Хеджирование</a:t>
            </a:r>
          </a:p>
        </p:txBody>
      </p:sp>
      <p:sp>
        <p:nvSpPr>
          <p:cNvPr id="7" name="Прямоугольник: скругленные углы 6">
            <a:extLst>
              <a:ext uri="{FF2B5EF4-FFF2-40B4-BE49-F238E27FC236}">
                <a16:creationId xmlns:a16="http://schemas.microsoft.com/office/drawing/2014/main" id="{813580FC-B294-4AA4-80B5-BC0D28C9BBDF}"/>
              </a:ext>
            </a:extLst>
          </p:cNvPr>
          <p:cNvSpPr/>
          <p:nvPr/>
        </p:nvSpPr>
        <p:spPr>
          <a:xfrm>
            <a:off x="1235459" y="2060848"/>
            <a:ext cx="9721080" cy="796679"/>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Arial" panose="020B0604020202020204" pitchFamily="34" charset="0"/>
                <a:cs typeface="Arial" panose="020B0604020202020204" pitchFamily="34" charset="0"/>
              </a:rPr>
              <a:t>Это страхование от изменения рыночной стоимости актива в невыгодную для держателя сторону путем открытия по нему противоположной позиции.</a:t>
            </a:r>
          </a:p>
        </p:txBody>
      </p:sp>
      <p:pic>
        <p:nvPicPr>
          <p:cNvPr id="8" name="Рисунок 7">
            <a:extLst>
              <a:ext uri="{FF2B5EF4-FFF2-40B4-BE49-F238E27FC236}">
                <a16:creationId xmlns:a16="http://schemas.microsoft.com/office/drawing/2014/main" id="{C3BC2470-9C24-45C1-83CB-91A25F4791D7}"/>
              </a:ext>
            </a:extLst>
          </p:cNvPr>
          <p:cNvPicPr>
            <a:picLocks noChangeAspect="1"/>
          </p:cNvPicPr>
          <p:nvPr/>
        </p:nvPicPr>
        <p:blipFill>
          <a:blip r:embed="rId6"/>
          <a:stretch>
            <a:fillRect/>
          </a:stretch>
        </p:blipFill>
        <p:spPr>
          <a:xfrm>
            <a:off x="2999656" y="3068960"/>
            <a:ext cx="6004719" cy="2859390"/>
          </a:xfrm>
          <a:prstGeom prst="rect">
            <a:avLst/>
          </a:prstGeom>
        </p:spPr>
      </p:pic>
    </p:spTree>
    <p:extLst>
      <p:ext uri="{BB962C8B-B14F-4D97-AF65-F5344CB8AC3E}">
        <p14:creationId xmlns:p14="http://schemas.microsoft.com/office/powerpoint/2010/main" val="42065013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Объект 1" hidden="1">
            <a:extLst>
              <a:ext uri="{FF2B5EF4-FFF2-40B4-BE49-F238E27FC236}">
                <a16:creationId xmlns:a16="http://schemas.microsoft.com/office/drawing/2014/main" id="{F0B3AB9F-3940-4FBF-8EA8-02297AA3D81B}"/>
              </a:ext>
            </a:extLst>
          </p:cNvPr>
          <p:cNvGraphicFramePr>
            <a:graphicFrameLocks noChangeAspect="1"/>
          </p:cNvGraphicFramePr>
          <p:nvPr>
            <p:custDataLst>
              <p:tags r:id="rId2"/>
            </p:custDataLst>
            <p:extLst>
              <p:ext uri="{D42A27DB-BD31-4B8C-83A1-F6EECF244321}">
                <p14:modId xmlns:p14="http://schemas.microsoft.com/office/powerpoint/2010/main" val="4041331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90"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3D187492-A9F5-49A3-A77E-A5AF499B5A1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82</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047612BE-DFA1-4E6F-AE36-D8F1C8449CC1}"/>
              </a:ext>
            </a:extLst>
          </p:cNvPr>
          <p:cNvSpPr>
            <a:spLocks noGrp="1"/>
          </p:cNvSpPr>
          <p:nvPr>
            <p:ph type="title"/>
          </p:nvPr>
        </p:nvSpPr>
        <p:spPr>
          <a:xfrm>
            <a:off x="1476100" y="127283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Хеджирование</a:t>
            </a:r>
          </a:p>
        </p:txBody>
      </p:sp>
      <p:pic>
        <p:nvPicPr>
          <p:cNvPr id="6" name="Рисунок 5">
            <a:extLst>
              <a:ext uri="{FF2B5EF4-FFF2-40B4-BE49-F238E27FC236}">
                <a16:creationId xmlns:a16="http://schemas.microsoft.com/office/drawing/2014/main" id="{8823D3E7-B9E1-41D6-A3D5-A9FFEBE8BAFF}"/>
              </a:ext>
            </a:extLst>
          </p:cNvPr>
          <p:cNvPicPr>
            <a:picLocks noChangeAspect="1"/>
          </p:cNvPicPr>
          <p:nvPr/>
        </p:nvPicPr>
        <p:blipFill>
          <a:blip r:embed="rId6"/>
          <a:stretch>
            <a:fillRect/>
          </a:stretch>
        </p:blipFill>
        <p:spPr>
          <a:xfrm>
            <a:off x="2128836" y="2005593"/>
            <a:ext cx="7934325" cy="3762375"/>
          </a:xfrm>
          <a:prstGeom prst="rect">
            <a:avLst/>
          </a:prstGeom>
        </p:spPr>
      </p:pic>
    </p:spTree>
    <p:extLst>
      <p:ext uri="{BB962C8B-B14F-4D97-AF65-F5344CB8AC3E}">
        <p14:creationId xmlns:p14="http://schemas.microsoft.com/office/powerpoint/2010/main" val="1006561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B1AF9FAF-610B-4CC1-B511-86D15EF88E0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83</a:t>
            </a:fld>
            <a:endParaRPr lang="ru-RU" dirty="0">
              <a:latin typeface="Arial" panose="020B0604020202020204" pitchFamily="34" charset="0"/>
              <a:cs typeface="Arial" panose="020B0604020202020204" pitchFamily="34" charset="0"/>
            </a:endParaRPr>
          </a:p>
        </p:txBody>
      </p:sp>
      <p:sp>
        <p:nvSpPr>
          <p:cNvPr id="4" name="Прямоугольник 1">
            <a:extLst>
              <a:ext uri="{FF2B5EF4-FFF2-40B4-BE49-F238E27FC236}">
                <a16:creationId xmlns:a16="http://schemas.microsoft.com/office/drawing/2014/main" id="{0F517AD1-DC0E-49EE-A320-B6F9E1828378}"/>
              </a:ext>
            </a:extLst>
          </p:cNvPr>
          <p:cNvSpPr txBox="1"/>
          <p:nvPr/>
        </p:nvSpPr>
        <p:spPr>
          <a:xfrm>
            <a:off x="2629377" y="2888940"/>
            <a:ext cx="6933246" cy="10801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lnSpcReduction="100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Опционы</a:t>
            </a:r>
            <a:endParaRPr kumimoji="0" sz="66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Tree>
    <p:extLst>
      <p:ext uri="{BB962C8B-B14F-4D97-AF65-F5344CB8AC3E}">
        <p14:creationId xmlns:p14="http://schemas.microsoft.com/office/powerpoint/2010/main" val="31772632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Объект 5" hidden="1">
            <a:extLst>
              <a:ext uri="{FF2B5EF4-FFF2-40B4-BE49-F238E27FC236}">
                <a16:creationId xmlns:a16="http://schemas.microsoft.com/office/drawing/2014/main" id="{312FD488-58EC-4F99-BA7C-DD5A38E5FB12}"/>
              </a:ext>
            </a:extLst>
          </p:cNvPr>
          <p:cNvGraphicFramePr>
            <a:graphicFrameLocks noChangeAspect="1"/>
          </p:cNvGraphicFramePr>
          <p:nvPr>
            <p:custDataLst>
              <p:tags r:id="rId2"/>
            </p:custDataLst>
            <p:extLst>
              <p:ext uri="{D42A27DB-BD31-4B8C-83A1-F6EECF244321}">
                <p14:modId xmlns:p14="http://schemas.microsoft.com/office/powerpoint/2010/main" val="2117480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14"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3D187492-A9F5-49A3-A77E-A5AF499B5A1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84</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047612BE-DFA1-4E6F-AE36-D8F1C8449CC1}"/>
              </a:ext>
            </a:extLst>
          </p:cNvPr>
          <p:cNvSpPr>
            <a:spLocks noGrp="1"/>
          </p:cNvSpPr>
          <p:nvPr>
            <p:ph type="title"/>
          </p:nvPr>
        </p:nvSpPr>
        <p:spPr>
          <a:xfrm>
            <a:off x="1476100" y="1272834"/>
            <a:ext cx="9239799" cy="709135"/>
          </a:xfrm>
        </p:spPr>
        <p:txBody>
          <a:bodyPr vert="horz">
            <a:normAutofit/>
          </a:bodyPr>
          <a:lstStyle/>
          <a:p>
            <a:pPr algn="ctr"/>
            <a:r>
              <a:rPr lang="ru-RU" sz="3600" dirty="0">
                <a:latin typeface="Arial" panose="020B0604020202020204" pitchFamily="34" charset="0"/>
                <a:cs typeface="Arial" panose="020B0604020202020204" pitchFamily="34" charset="0"/>
              </a:rPr>
              <a:t>Опцион - это</a:t>
            </a:r>
          </a:p>
        </p:txBody>
      </p:sp>
      <p:sp>
        <p:nvSpPr>
          <p:cNvPr id="7" name="Прямоугольник: скругленные углы 6">
            <a:extLst>
              <a:ext uri="{FF2B5EF4-FFF2-40B4-BE49-F238E27FC236}">
                <a16:creationId xmlns:a16="http://schemas.microsoft.com/office/drawing/2014/main" id="{0CC2C1EC-833F-4091-9AE2-99CA8929B239}"/>
              </a:ext>
            </a:extLst>
          </p:cNvPr>
          <p:cNvSpPr/>
          <p:nvPr/>
        </p:nvSpPr>
        <p:spPr>
          <a:xfrm>
            <a:off x="1235459" y="2060848"/>
            <a:ext cx="9721080" cy="936104"/>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Arial" panose="020B0604020202020204" pitchFamily="34" charset="0"/>
                <a:cs typeface="Arial" panose="020B0604020202020204" pitchFamily="34" charset="0"/>
              </a:rPr>
              <a:t>Отложенная сделка по покупке или продаже биржевого актива, в которой покупатель получает право, а продавец – берет на себя обязательство совершить сделку в определенную дату в будущем на оговоренных сегодня условиях.</a:t>
            </a:r>
          </a:p>
        </p:txBody>
      </p:sp>
      <p:pic>
        <p:nvPicPr>
          <p:cNvPr id="4" name="Рисунок 3">
            <a:extLst>
              <a:ext uri="{FF2B5EF4-FFF2-40B4-BE49-F238E27FC236}">
                <a16:creationId xmlns:a16="http://schemas.microsoft.com/office/drawing/2014/main" id="{1EA498FB-5FDA-4E97-92AF-61AB9A153FBF}"/>
              </a:ext>
            </a:extLst>
          </p:cNvPr>
          <p:cNvPicPr>
            <a:picLocks noChangeAspect="1"/>
          </p:cNvPicPr>
          <p:nvPr/>
        </p:nvPicPr>
        <p:blipFill>
          <a:blip r:embed="rId6"/>
          <a:stretch>
            <a:fillRect/>
          </a:stretch>
        </p:blipFill>
        <p:spPr>
          <a:xfrm>
            <a:off x="1833561" y="3178129"/>
            <a:ext cx="8524875" cy="1571625"/>
          </a:xfrm>
          <a:prstGeom prst="rect">
            <a:avLst/>
          </a:prstGeom>
        </p:spPr>
      </p:pic>
      <p:sp>
        <p:nvSpPr>
          <p:cNvPr id="8" name="Прямоугольник: скругленные углы 7">
            <a:extLst>
              <a:ext uri="{FF2B5EF4-FFF2-40B4-BE49-F238E27FC236}">
                <a16:creationId xmlns:a16="http://schemas.microsoft.com/office/drawing/2014/main" id="{E4115057-900E-4582-B6A0-F1608F01C862}"/>
              </a:ext>
            </a:extLst>
          </p:cNvPr>
          <p:cNvSpPr/>
          <p:nvPr/>
        </p:nvSpPr>
        <p:spPr>
          <a:xfrm>
            <a:off x="1272051" y="5013642"/>
            <a:ext cx="9721080" cy="866755"/>
          </a:xfrm>
          <a:prstGeom prst="roundRect">
            <a:avLst>
              <a:gd name="adj" fmla="val 7520"/>
            </a:avLst>
          </a:prstGeom>
          <a:solidFill>
            <a:srgbClr val="F17F7F"/>
          </a:solidFill>
          <a:ln>
            <a:solidFill>
              <a:srgbClr val="F1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Arial" panose="020B0604020202020204" pitchFamily="34" charset="0"/>
                <a:cs typeface="Arial" panose="020B0604020202020204" pitchFamily="34" charset="0"/>
              </a:rPr>
              <a:t>За продажу права продавец в момент заключения сделки получает премию (цена опциона), которая остается у него вне зависимости от дальнейших действий покупателя.</a:t>
            </a:r>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8143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92683FE1-3E2A-4C11-8BD7-F21C0A9B9217}"/>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85</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D07F4B18-7997-4D4E-A89A-3BBA860CEB72}"/>
              </a:ext>
            </a:extLst>
          </p:cNvPr>
          <p:cNvSpPr txBox="1">
            <a:spLocks/>
          </p:cNvSpPr>
          <p:nvPr/>
        </p:nvSpPr>
        <p:spPr>
          <a:xfrm>
            <a:off x="1476100" y="1272834"/>
            <a:ext cx="9239799" cy="7091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0" kern="1200">
                <a:solidFill>
                  <a:srgbClr val="CF1130"/>
                </a:solidFill>
                <a:latin typeface="+mj-lt"/>
                <a:ea typeface="+mj-ea"/>
                <a:cs typeface="Calibri" panose="020F0502020204030204" pitchFamily="34" charset="0"/>
              </a:defRPr>
            </a:lvl1pPr>
          </a:lstStyle>
          <a:p>
            <a:pPr algn="ctr"/>
            <a:r>
              <a:rPr lang="ru-RU" sz="3600" dirty="0">
                <a:solidFill>
                  <a:srgbClr val="FF0000"/>
                </a:solidFill>
                <a:latin typeface="Arial" panose="020B0604020202020204" pitchFamily="34" charset="0"/>
                <a:cs typeface="Arial" panose="020B0604020202020204" pitchFamily="34" charset="0"/>
              </a:rPr>
              <a:t>Базовый актив</a:t>
            </a:r>
          </a:p>
        </p:txBody>
      </p:sp>
      <p:sp>
        <p:nvSpPr>
          <p:cNvPr id="6" name="Прямоугольник: скругленные углы 5">
            <a:extLst>
              <a:ext uri="{FF2B5EF4-FFF2-40B4-BE49-F238E27FC236}">
                <a16:creationId xmlns:a16="http://schemas.microsoft.com/office/drawing/2014/main" id="{CB512DA7-E876-45C4-84A7-361FD10C6670}"/>
              </a:ext>
            </a:extLst>
          </p:cNvPr>
          <p:cNvSpPr/>
          <p:nvPr/>
        </p:nvSpPr>
        <p:spPr>
          <a:xfrm>
            <a:off x="1235459" y="2060848"/>
            <a:ext cx="9721080" cy="936104"/>
          </a:xfrm>
          <a:prstGeom prst="roundRect">
            <a:avLst>
              <a:gd name="adj" fmla="val 752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Arial" panose="020B0604020202020204" pitchFamily="34" charset="0"/>
                <a:cs typeface="Arial" panose="020B0604020202020204" pitchFamily="34" charset="0"/>
              </a:rPr>
              <a:t>БАЗОВЫМ АКТИВОМ ВСЕХ ОПЦИОНОВ НА МОСКОВСКОЙ БИРЖЕ ЯВЛЯЮТСЯ </a:t>
            </a:r>
            <a:r>
              <a:rPr lang="ru-RU" b="1" dirty="0">
                <a:latin typeface="Arial" panose="020B0604020202020204" pitchFamily="34" charset="0"/>
                <a:cs typeface="Arial" panose="020B0604020202020204" pitchFamily="34" charset="0"/>
              </a:rPr>
              <a:t>ФЬЮЧЕРСЫ</a:t>
            </a:r>
            <a:endParaRPr lang="ru-RU" dirty="0">
              <a:latin typeface="Arial" panose="020B0604020202020204" pitchFamily="34" charset="0"/>
              <a:cs typeface="Arial" panose="020B0604020202020204" pitchFamily="34" charset="0"/>
            </a:endParaRPr>
          </a:p>
        </p:txBody>
      </p:sp>
      <p:pic>
        <p:nvPicPr>
          <p:cNvPr id="7" name="Рисунок 6">
            <a:extLst>
              <a:ext uri="{FF2B5EF4-FFF2-40B4-BE49-F238E27FC236}">
                <a16:creationId xmlns:a16="http://schemas.microsoft.com/office/drawing/2014/main" id="{A016CAB1-53A1-4690-B134-FE33158F7471}"/>
              </a:ext>
            </a:extLst>
          </p:cNvPr>
          <p:cNvPicPr>
            <a:picLocks noChangeAspect="1"/>
          </p:cNvPicPr>
          <p:nvPr/>
        </p:nvPicPr>
        <p:blipFill>
          <a:blip r:embed="rId2"/>
          <a:stretch>
            <a:fillRect/>
          </a:stretch>
        </p:blipFill>
        <p:spPr>
          <a:xfrm>
            <a:off x="1199863" y="3214076"/>
            <a:ext cx="9791700" cy="2305050"/>
          </a:xfrm>
          <a:prstGeom prst="rect">
            <a:avLst/>
          </a:prstGeom>
        </p:spPr>
      </p:pic>
    </p:spTree>
    <p:extLst>
      <p:ext uri="{BB962C8B-B14F-4D97-AF65-F5344CB8AC3E}">
        <p14:creationId xmlns:p14="http://schemas.microsoft.com/office/powerpoint/2010/main" val="2163236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hidden="1">
            <a:extLst>
              <a:ext uri="{FF2B5EF4-FFF2-40B4-BE49-F238E27FC236}">
                <a16:creationId xmlns:a16="http://schemas.microsoft.com/office/drawing/2014/main" id="{637FBE3C-8252-463D-BF2D-DA53B1744E35}"/>
              </a:ext>
            </a:extLst>
          </p:cNvPr>
          <p:cNvGraphicFramePr>
            <a:graphicFrameLocks noChangeAspect="1"/>
          </p:cNvGraphicFramePr>
          <p:nvPr>
            <p:custDataLst>
              <p:tags r:id="rId2"/>
            </p:custDataLst>
            <p:extLst>
              <p:ext uri="{D42A27DB-BD31-4B8C-83A1-F6EECF244321}">
                <p14:modId xmlns:p14="http://schemas.microsoft.com/office/powerpoint/2010/main" val="21727441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19"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Номер слайда 2">
            <a:extLst>
              <a:ext uri="{FF2B5EF4-FFF2-40B4-BE49-F238E27FC236}">
                <a16:creationId xmlns:a16="http://schemas.microsoft.com/office/drawing/2014/main" id="{C537F3DF-4B6A-447F-A75E-DEC3E2FED52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86</a:t>
            </a:fld>
            <a:endParaRPr lang="ru-RU" dirty="0">
              <a:latin typeface="Arial" panose="020B0604020202020204" pitchFamily="34" charset="0"/>
              <a:cs typeface="Arial" panose="020B0604020202020204" pitchFamily="34" charset="0"/>
            </a:endParaRPr>
          </a:p>
        </p:txBody>
      </p:sp>
      <p:sp>
        <p:nvSpPr>
          <p:cNvPr id="5" name="Заголовок 3">
            <a:extLst>
              <a:ext uri="{FF2B5EF4-FFF2-40B4-BE49-F238E27FC236}">
                <a16:creationId xmlns:a16="http://schemas.microsoft.com/office/drawing/2014/main" id="{10DE9165-9A3D-40BF-A7A8-FF95B7248D42}"/>
              </a:ext>
            </a:extLst>
          </p:cNvPr>
          <p:cNvSpPr txBox="1">
            <a:spLocks/>
          </p:cNvSpPr>
          <p:nvPr/>
        </p:nvSpPr>
        <p:spPr>
          <a:xfrm>
            <a:off x="1476100" y="1272834"/>
            <a:ext cx="9239799" cy="7091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0" kern="1200">
                <a:solidFill>
                  <a:srgbClr val="CF1130"/>
                </a:solidFill>
                <a:latin typeface="+mj-lt"/>
                <a:ea typeface="+mj-ea"/>
                <a:cs typeface="Calibri" panose="020F0502020204030204" pitchFamily="34" charset="0"/>
              </a:defRPr>
            </a:lvl1pPr>
          </a:lstStyle>
          <a:p>
            <a:pPr algn="ctr"/>
            <a:r>
              <a:rPr lang="ru-RU" sz="3600" dirty="0">
                <a:solidFill>
                  <a:srgbClr val="FF0000"/>
                </a:solidFill>
                <a:latin typeface="Arial" panose="020B0604020202020204" pitchFamily="34" charset="0"/>
                <a:cs typeface="Arial" panose="020B0604020202020204" pitchFamily="34" charset="0"/>
              </a:rPr>
              <a:t>Опционы Московской Биржи</a:t>
            </a:r>
          </a:p>
        </p:txBody>
      </p:sp>
      <p:pic>
        <p:nvPicPr>
          <p:cNvPr id="6" name="Рисунок 5">
            <a:extLst>
              <a:ext uri="{FF2B5EF4-FFF2-40B4-BE49-F238E27FC236}">
                <a16:creationId xmlns:a16="http://schemas.microsoft.com/office/drawing/2014/main" id="{054F4F4A-95F9-4015-8821-82C69ACA34BC}"/>
              </a:ext>
            </a:extLst>
          </p:cNvPr>
          <p:cNvPicPr>
            <a:picLocks noChangeAspect="1"/>
          </p:cNvPicPr>
          <p:nvPr/>
        </p:nvPicPr>
        <p:blipFill>
          <a:blip r:embed="rId6"/>
          <a:stretch>
            <a:fillRect/>
          </a:stretch>
        </p:blipFill>
        <p:spPr>
          <a:xfrm>
            <a:off x="2639616" y="1948577"/>
            <a:ext cx="7294390" cy="3864872"/>
          </a:xfrm>
          <a:prstGeom prst="rect">
            <a:avLst/>
          </a:prstGeom>
        </p:spPr>
      </p:pic>
      <p:sp>
        <p:nvSpPr>
          <p:cNvPr id="2" name="Прямоугольник 1">
            <a:extLst>
              <a:ext uri="{FF2B5EF4-FFF2-40B4-BE49-F238E27FC236}">
                <a16:creationId xmlns:a16="http://schemas.microsoft.com/office/drawing/2014/main" id="{45404E0E-2819-43CB-983F-C67A4985FEBE}"/>
              </a:ext>
            </a:extLst>
          </p:cNvPr>
          <p:cNvSpPr/>
          <p:nvPr/>
        </p:nvSpPr>
        <p:spPr>
          <a:xfrm>
            <a:off x="4583832" y="2276872"/>
            <a:ext cx="3024336"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5298" name="Picture 2">
            <a:extLst>
              <a:ext uri="{FF2B5EF4-FFF2-40B4-BE49-F238E27FC236}">
                <a16:creationId xmlns:a16="http://schemas.microsoft.com/office/drawing/2014/main" id="{2CAFB352-C079-4407-BD45-DE8130ED52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71864" y="2287817"/>
            <a:ext cx="2476651" cy="70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3063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C537F3DF-4B6A-447F-A75E-DEC3E2FED528}"/>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87</a:t>
            </a:fld>
            <a:endParaRPr lang="ru-RU" dirty="0">
              <a:latin typeface="Arial" panose="020B0604020202020204" pitchFamily="34" charset="0"/>
              <a:cs typeface="Arial" panose="020B0604020202020204" pitchFamily="34" charset="0"/>
            </a:endParaRPr>
          </a:p>
        </p:txBody>
      </p:sp>
      <p:sp>
        <p:nvSpPr>
          <p:cNvPr id="4" name="Заголовок 3">
            <a:extLst>
              <a:ext uri="{FF2B5EF4-FFF2-40B4-BE49-F238E27FC236}">
                <a16:creationId xmlns:a16="http://schemas.microsoft.com/office/drawing/2014/main" id="{56F2C536-67A8-4049-87BE-C00E49E65D35}"/>
              </a:ext>
            </a:extLst>
          </p:cNvPr>
          <p:cNvSpPr txBox="1">
            <a:spLocks/>
          </p:cNvSpPr>
          <p:nvPr/>
        </p:nvSpPr>
        <p:spPr>
          <a:xfrm>
            <a:off x="1476100" y="1272834"/>
            <a:ext cx="9239799" cy="7091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0" kern="1200">
                <a:solidFill>
                  <a:srgbClr val="CF1130"/>
                </a:solidFill>
                <a:latin typeface="+mj-lt"/>
                <a:ea typeface="+mj-ea"/>
                <a:cs typeface="Calibri" panose="020F0502020204030204" pitchFamily="34" charset="0"/>
              </a:defRPr>
            </a:lvl1pPr>
          </a:lstStyle>
          <a:p>
            <a:pPr algn="ctr"/>
            <a:r>
              <a:rPr lang="ru-RU" sz="3600" dirty="0">
                <a:solidFill>
                  <a:srgbClr val="FF0000"/>
                </a:solidFill>
                <a:latin typeface="Arial" panose="020B0604020202020204" pitchFamily="34" charset="0"/>
                <a:cs typeface="Arial" panose="020B0604020202020204" pitchFamily="34" charset="0"/>
              </a:rPr>
              <a:t>Исполнение опционов</a:t>
            </a:r>
          </a:p>
        </p:txBody>
      </p:sp>
      <p:pic>
        <p:nvPicPr>
          <p:cNvPr id="2" name="Рисунок 1">
            <a:extLst>
              <a:ext uri="{FF2B5EF4-FFF2-40B4-BE49-F238E27FC236}">
                <a16:creationId xmlns:a16="http://schemas.microsoft.com/office/drawing/2014/main" id="{131B67A6-CA29-4DC1-8C47-267BEF2EE66A}"/>
              </a:ext>
            </a:extLst>
          </p:cNvPr>
          <p:cNvPicPr>
            <a:picLocks noChangeAspect="1"/>
          </p:cNvPicPr>
          <p:nvPr/>
        </p:nvPicPr>
        <p:blipFill>
          <a:blip r:embed="rId2"/>
          <a:stretch>
            <a:fillRect/>
          </a:stretch>
        </p:blipFill>
        <p:spPr>
          <a:xfrm>
            <a:off x="1919536" y="2348880"/>
            <a:ext cx="8515350" cy="2743200"/>
          </a:xfrm>
          <a:prstGeom prst="rect">
            <a:avLst/>
          </a:prstGeom>
        </p:spPr>
      </p:pic>
    </p:spTree>
    <p:extLst>
      <p:ext uri="{BB962C8B-B14F-4D97-AF65-F5344CB8AC3E}">
        <p14:creationId xmlns:p14="http://schemas.microsoft.com/office/powerpoint/2010/main" val="24704870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E2B10B-2B5B-4D21-B621-3C15B0884A5E}" type="slidenum">
              <a:rPr kumimoji="0" lang="ru-RU" sz="1200" b="0" i="0" u="none" strike="noStrike" kern="1200" cap="none" spc="0" normalizeH="0" baseline="0" noProof="0" smtClean="0">
                <a:ln>
                  <a:noFill/>
                </a:ln>
                <a:solidFill>
                  <a:prstClr val="white"/>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ru-RU" sz="1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1" name="Заголовок 3">
            <a:extLst>
              <a:ext uri="{FF2B5EF4-FFF2-40B4-BE49-F238E27FC236}">
                <a16:creationId xmlns:a16="http://schemas.microsoft.com/office/drawing/2014/main" id="{63746163-40E1-4F62-873D-DB7B671F27BC}"/>
              </a:ext>
            </a:extLst>
          </p:cNvPr>
          <p:cNvSpPr txBox="1">
            <a:spLocks/>
          </p:cNvSpPr>
          <p:nvPr/>
        </p:nvSpPr>
        <p:spPr>
          <a:xfrm>
            <a:off x="1476100" y="332656"/>
            <a:ext cx="9239799" cy="7091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0" kern="1200">
                <a:solidFill>
                  <a:srgbClr val="CF1130"/>
                </a:solidFill>
                <a:latin typeface="+mj-lt"/>
                <a:ea typeface="+mj-ea"/>
                <a:cs typeface="Calibri" panose="020F0502020204030204" pitchFamily="34" charset="0"/>
              </a:defRPr>
            </a:lvl1pPr>
          </a:lstStyle>
          <a:p>
            <a:pPr algn="ctr"/>
            <a:r>
              <a:rPr lang="ru-RU" sz="3600" dirty="0">
                <a:solidFill>
                  <a:srgbClr val="FF0000"/>
                </a:solidFill>
                <a:latin typeface="Arial" panose="020B0604020202020204" pitchFamily="34" charset="0"/>
                <a:cs typeface="Arial" panose="020B0604020202020204" pitchFamily="34" charset="0"/>
              </a:rPr>
              <a:t>Результат исполнение опционов</a:t>
            </a:r>
          </a:p>
        </p:txBody>
      </p:sp>
      <p:pic>
        <p:nvPicPr>
          <p:cNvPr id="12" name="Рисунок 11">
            <a:extLst>
              <a:ext uri="{FF2B5EF4-FFF2-40B4-BE49-F238E27FC236}">
                <a16:creationId xmlns:a16="http://schemas.microsoft.com/office/drawing/2014/main" id="{28498997-738F-4EC7-A5DC-FF8DBB4A1D13}"/>
              </a:ext>
            </a:extLst>
          </p:cNvPr>
          <p:cNvPicPr>
            <a:picLocks noChangeAspect="1"/>
          </p:cNvPicPr>
          <p:nvPr/>
        </p:nvPicPr>
        <p:blipFill>
          <a:blip r:embed="rId2"/>
          <a:stretch>
            <a:fillRect/>
          </a:stretch>
        </p:blipFill>
        <p:spPr>
          <a:xfrm>
            <a:off x="3035659" y="1041791"/>
            <a:ext cx="6120680" cy="5156793"/>
          </a:xfrm>
          <a:prstGeom prst="rect">
            <a:avLst/>
          </a:prstGeom>
        </p:spPr>
      </p:pic>
    </p:spTree>
    <p:extLst>
      <p:ext uri="{BB962C8B-B14F-4D97-AF65-F5344CB8AC3E}">
        <p14:creationId xmlns:p14="http://schemas.microsoft.com/office/powerpoint/2010/main" val="352390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3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F47F7E1A-0750-47F8-A543-B76E951865D3}"/>
              </a:ext>
            </a:extLst>
          </p:cNvPr>
          <p:cNvSpPr>
            <a:spLocks noGrp="1"/>
          </p:cNvSpPr>
          <p:nvPr>
            <p:ph type="sldNum" sz="quarter" idx="4"/>
          </p:nvPr>
        </p:nvSpPr>
        <p:spPr/>
        <p:txBody>
          <a:bodyPr/>
          <a:lstStyle/>
          <a:p>
            <a:fld id="{B9E2B10B-2B5B-4D21-B621-3C15B0884A5E}" type="slidenum">
              <a:rPr lang="ru-RU" smtClean="0">
                <a:latin typeface="Arial" panose="020B0604020202020204" pitchFamily="34" charset="0"/>
                <a:cs typeface="Arial" panose="020B0604020202020204" pitchFamily="34" charset="0"/>
              </a:rPr>
              <a:pPr/>
              <a:t>9</a:t>
            </a:fld>
            <a:endParaRPr lang="ru-RU" dirty="0">
              <a:latin typeface="Arial" panose="020B0604020202020204" pitchFamily="34" charset="0"/>
              <a:cs typeface="Arial" panose="020B0604020202020204" pitchFamily="34" charset="0"/>
            </a:endParaRPr>
          </a:p>
        </p:txBody>
      </p:sp>
      <p:sp>
        <p:nvSpPr>
          <p:cNvPr id="5" name="Прямоугольник 1">
            <a:extLst>
              <a:ext uri="{FF2B5EF4-FFF2-40B4-BE49-F238E27FC236}">
                <a16:creationId xmlns:a16="http://schemas.microsoft.com/office/drawing/2014/main" id="{817C0694-6A64-48DC-AD9A-ADB9F0AAD56E}"/>
              </a:ext>
            </a:extLst>
          </p:cNvPr>
          <p:cNvSpPr txBox="1"/>
          <p:nvPr/>
        </p:nvSpPr>
        <p:spPr>
          <a:xfrm>
            <a:off x="1487488" y="1412776"/>
            <a:ext cx="9341426" cy="707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92500"/>
          </a:bodyPr>
          <a:lstStyle>
            <a:lvl1pPr algn="ctr" defTabSz="584200">
              <a:defRPr sz="3900">
                <a:solidFill>
                  <a:srgbClr val="002782"/>
                </a:solidFill>
                <a:latin typeface="GothamPro-Medium"/>
                <a:ea typeface="GothamPro-Medium"/>
                <a:cs typeface="GothamPro-Medium"/>
                <a:sym typeface="GothamPro-Medium"/>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ru-RU"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rPr>
              <a:t>Характеристики привилегированных акций</a:t>
            </a:r>
            <a:endParaRPr kumimoji="0" sz="39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GothamPro-Medium"/>
            </a:endParaRPr>
          </a:p>
        </p:txBody>
      </p:sp>
      <p:sp>
        <p:nvSpPr>
          <p:cNvPr id="6" name="Объект 2">
            <a:extLst>
              <a:ext uri="{FF2B5EF4-FFF2-40B4-BE49-F238E27FC236}">
                <a16:creationId xmlns:a16="http://schemas.microsoft.com/office/drawing/2014/main" id="{1CEDA496-29AF-4E61-AB59-82A5CCF1D9C6}"/>
              </a:ext>
            </a:extLst>
          </p:cNvPr>
          <p:cNvSpPr txBox="1"/>
          <p:nvPr/>
        </p:nvSpPr>
        <p:spPr>
          <a:xfrm>
            <a:off x="1264382" y="2708920"/>
            <a:ext cx="9663236" cy="355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342900" marR="0" lvl="0" indent="-342900" algn="l"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Не дают право голоса на собрании акционеров</a:t>
            </a:r>
          </a:p>
          <a:p>
            <a:pPr marL="342900" marR="0" lvl="0" indent="-342900" algn="l"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Принципиальное отличие привилегированных акций от обыкновенных заключается в том, что в обмен на большие гарантии в получении дивидендов владельцы привилегированных акций не имеют права голоса на собрании акционеров.</a:t>
            </a:r>
          </a:p>
          <a:p>
            <a:pPr marL="342900" marR="0" lvl="0" indent="-342900" algn="l" defTabSz="914400" rtl="0" eaLnBrk="1" fontAlgn="auto" latinLnBrk="0" hangingPunct="0">
              <a:lnSpc>
                <a:spcPct val="100000"/>
              </a:lnSpc>
              <a:spcBef>
                <a:spcPts val="600"/>
              </a:spcBef>
              <a:spcAft>
                <a:spcPts val="600"/>
              </a:spcAft>
              <a:buClrTx/>
              <a:buSzTx/>
              <a:buFont typeface="Arial" panose="020B0604020202020204" pitchFamily="34" charset="0"/>
              <a:buChar char="•"/>
              <a:tabLst/>
              <a:defRPr/>
            </a:pPr>
            <a:r>
              <a:rPr kumimoji="0" lang="ru-RU"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Держатели привилегированных акций получают долю имущества при ликвидации компании пропорционально имеющимся у них акциям</a:t>
            </a:r>
          </a:p>
        </p:txBody>
      </p:sp>
    </p:spTree>
    <p:extLst>
      <p:ext uri="{BB962C8B-B14F-4D97-AF65-F5344CB8AC3E}">
        <p14:creationId xmlns:p14="http://schemas.microsoft.com/office/powerpoint/2010/main" val="41203281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Объект 2" hidden="1">
            <a:extLst>
              <a:ext uri="{FF2B5EF4-FFF2-40B4-BE49-F238E27FC236}">
                <a16:creationId xmlns:a16="http://schemas.microsoft.com/office/drawing/2014/main" id="{9F4106EC-202D-433E-BD0F-F79FA1AF1ACC}"/>
              </a:ext>
            </a:extLst>
          </p:cNvPr>
          <p:cNvGraphicFramePr>
            <a:graphicFrameLocks noChangeAspect="1"/>
          </p:cNvGraphicFramePr>
          <p:nvPr>
            <p:custDataLst>
              <p:tags r:id="rId2"/>
            </p:custDataLst>
            <p:extLst>
              <p:ext uri="{D42A27DB-BD31-4B8C-83A1-F6EECF244321}">
                <p14:modId xmlns:p14="http://schemas.microsoft.com/office/powerpoint/2010/main" val="1624840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37" name="Слайд think-cell" r:id="rId4" imgW="360" imgH="360" progId="TCLayout.ActiveDocument.1">
                  <p:embed/>
                </p:oleObj>
              </mc:Choice>
              <mc:Fallback>
                <p:oleObj name="Слайд think-cell"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Заголовок 4">
            <a:extLst>
              <a:ext uri="{FF2B5EF4-FFF2-40B4-BE49-F238E27FC236}">
                <a16:creationId xmlns:a16="http://schemas.microsoft.com/office/drawing/2014/main" id="{7C05DB20-FC6A-457E-B975-D6B0E9E5F0C8}"/>
              </a:ext>
            </a:extLst>
          </p:cNvPr>
          <p:cNvSpPr>
            <a:spLocks noGrp="1"/>
          </p:cNvSpPr>
          <p:nvPr>
            <p:ph type="title" idx="4294967295"/>
          </p:nvPr>
        </p:nvSpPr>
        <p:spPr>
          <a:xfrm>
            <a:off x="0" y="2770188"/>
            <a:ext cx="6626225" cy="658812"/>
          </a:xfrm>
        </p:spPr>
        <p:txBody>
          <a:bodyPr vert="horz" lIns="91440" tIns="45720" rIns="91440" bIns="45720" rtlCol="0" anchor="t" anchorCtr="0">
            <a:noAutofit/>
          </a:bodyPr>
          <a:lstStyle/>
          <a:p>
            <a:pPr algn="ctr"/>
            <a:r>
              <a:rPr lang="ru-RU" sz="3600" b="0" dirty="0">
                <a:solidFill>
                  <a:srgbClr val="FF0000"/>
                </a:solidFill>
                <a:latin typeface="Arial" panose="020B0604020202020204" pitchFamily="34" charset="0"/>
                <a:cs typeface="Arial" panose="020B0604020202020204" pitchFamily="34" charset="0"/>
              </a:rPr>
              <a:t>Спасибо за внимание!</a:t>
            </a:r>
          </a:p>
        </p:txBody>
      </p:sp>
    </p:spTree>
    <p:extLst>
      <p:ext uri="{BB962C8B-B14F-4D97-AF65-F5344CB8AC3E}">
        <p14:creationId xmlns:p14="http://schemas.microsoft.com/office/powerpoint/2010/main" val="475457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7037&quot;&gt;&lt;version val=&quot;32956&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4.75658519509000043968E+00&quot;&gt;&lt;m_msothmcolidx val=&quot;0&quot;/&gt;&lt;m_rgb r=&quot;29&quot; g=&quot;A1&quot; b=&quot;21&quot;/&gt;&lt;/elem&gt;&lt;elem m_fUsage=&quot;2.95573555941390031521E+00&quot;&gt;&lt;m_msothmcolidx val=&quot;0&quot;/&gt;&lt;m_rgb r=&quot;FF&quot; g=&quot;05&quot; b=&quot;08&quot;/&gt;&lt;/elem&gt;&lt;/m_vecMRU&gt;&lt;/m_mruColor&gt;&lt;m_eweekdayFirstOfWeek val=&quot;2&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ySmxMP2CjLF2N62kHa7DC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vpBKhLkem4PUcTj58qkrd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qn39Rk5xgS8rr8aCSS6RL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Yx0Qz4YDZ3SPvarnG0tMc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wu7vfhxYLNzckY7YR3N2Y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Q9GbixOiZ6phQuU_rBPej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0pyHtf8dlloJu9AFP_YEE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AyN0U.MBs3yDyQKKXHiqI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lubbmqipi6GwpcsYNN4VO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zkFa72IyZ2H2DafFV05TO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GDFKFfVx1yUYz3W25JwB9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blzoPQY50lTfsrev4jIcX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XT47l9_._S2sUTynbkhp_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Td78g_JMxnCq9t4yRgxxb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dPGkf1NHv60kjlUF3wd_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dUqYS2FkdWunoWqoPWDDi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zXzvR03divB7SsT.9Rz.H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LQFjwYWna1KjQyozwULwO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mAQ1.xviZHV21og0NylOp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Y9RNZSRHxYq04lhSamLuK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GoFFexwROSMleQKHA8bVK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opEdZRr6Le5fzsS0hrM72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sYnyTpuETF9c3zqEnJYwX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06eDinzS0hwHqTCrrnpA6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K5EHsEZOrVn7JBp5DgjCU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zAvBdKEDKqn5vRRURAOFO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MZanjdUh9fyWU2arPJlwI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ABDzvNGzSH1FMHbaBpl9v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SkyeElckvc0Uz0XXjiiZc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0SmKXGYlU6jvB0J8BC7uE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xeSKvErkI46x99IBAdVkZ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n8K7kXdrnLt1J5_1Ml6s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CSZdvCcMCiGCYoxUwS41E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KYAwepILp78GSUsjlA8iX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A9NkW6Cfo6Lz2kSXrUQWi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97CVy2sp6p.Of0mAfjgLf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xWLefrrJDkxCNOkr2zLl8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2G6JBiQyTQx3.BGlvABwU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XS9b5CEAdvTXeJWdym5pM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G9PPBSQPABXJSBozmbeAg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dsH0QbBU05tBLWtlGvtuQ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iAhIUZil5OVZmHQocg7lJ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uKtkGSQIGcGD.M3hubbE7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rnQUdTT5SRApuHA7ogxaw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NsCvyZEesyINUYv31xd8n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9rUzVmzEX1RyZk8lNIvH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EerFxPld2sVLqrwOnui9S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bg2J.6H9FRY9N8GHzUYhy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Mpur53NYAgZoDUr85ezWf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RF8ZoVnHrdWrQSQHp.07p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qpB4FmkYgRLo8B11gV55S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3iQV2ugLEy5K.qfWaRVSv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iuoW75RyMi5A4UNIl2lIF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sY.BK6_VDfGSJWyMbW7YJ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rugqrCpMZqQFFP8J7K.jr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s5WQMzHAanGMc5rRmYzAF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REXO2pACzqdXHtB0hFpz_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9XrxHF4lS0GT3ZkbpDjtG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bc.gQ83J1vSuYswifP5Lo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zNYafpxZEr8oAxY5_xhG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4dH9j0BSlFLQ0n2V9w4w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PPMsv1U5LfxtEtkrFglsX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Dvs2IwnQGOXJozv69QH2o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AMeSLW2z44kS21ZVj9Zp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em9mUR7lhrNOXlo2FLVDH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DotWs6H3bOuubgapMOUje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6uhLVg55McnorKVW3AZvL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1hTqE8cQWuhfgZxYDapEF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WBuCGEThgScnyAwk86_1r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DNCfOgZ5eNCzUbtXL3p9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bW_TcCLHa1L_eQT9XTmV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DG73doVsso.TwDPM3rHjY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TF6sMQJswmUesRYvRLuUo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nF4fLczkU4zcvbxPKbsOa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V61z8ffsycgSF3S9AAgxe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_8HiI1wCfshomz4pp9Tln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7aLKr4jf6tc1kWfrVCD5a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eHoAgjfD6YQB7tTf676H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VNBois6znNsbf8oaOZxF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IhmQLAgZDK04V10IgOIR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s7.IGqam1_MImzY5oqe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kH8w3NbqGJAhGcK__FH4c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7_OOa7T2u8T0puewyKW7d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tBX2IF0VNuJBcVztpkIa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Cq5tju9adpYFnuNSemU7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E8ExGvb5SDIm0.hAK6Q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Eqqg352Pg3_SwrWT.0Xd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BvOH6vRERa8E7y6MfJY1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c_1Kzf49_FQBx.ruvAJ4E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iSpn5kOo.7hThbbw7YWFQ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jSI1KPO6xlcI0mlNc1yh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sQwmTFbdM9fYwgU6CXjC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UqRL3Zk6k4hObu1E70mho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y7ToxuNXKHjNGOx2woj_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FNqaHGvyDWVTanpwe_F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y5XxprPkblFSoxvUX6Va6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ch7toWFPR7wEt__ie6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Dn35aL4Kg6_GiaBMJqMO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nYjuBhsqKY4iKi7BOcCIa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d8XyNtiBZYHvH1Knp2sH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rDWzSTtMUXA6QKBPxOp6H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C_5b7S.huupXXuueeHbU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We0NIJNjiaNC_Nt5kYgHG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beWL92WyBrEm587Anqm51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TbeVWBgb0v.9eRdpAt9Vz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tV.OewbV2n9PEny1n0sM8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tgTuyBmZK_fSLiKeeee.x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Z0Kz8koQ9pUnNipbKRqq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Wed2cyNmhKU6i0gSfqIaX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fq0oScYDHrzX.G7NeZbB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ocJUrzxM3JBVTbOvIcz4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8kF0rCAo_kkFkwdJG63iy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sRHgWuDbbm_IqkJQ21EdK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P6xlNmS3Iyx7M8XUibgT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CCs90n9VjCsXXgPBqaMv4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a4V2lkjWDUPo9fDQ._XI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__vBDuvo1l.NOdSUeUYi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zxkPCu1K1SFIia7dtkNcw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OWasqaZmi1UJ3sgGUS5o2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OhdVkIUtXZT1V8fwMfI3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JCinpTIPbvKFm_7yGRtN8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vRHPXvf68NOaUpwrSMZ4t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i89pcvdEb5NGBZ0D0Vw8J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uWShLCLN_yGVhY8PQX_bi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XikPSB5EzYWhS1aQRcS3B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asmCQieQJr5QRTs9pjArL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OWxweGwV8_I91rFZ3VqBu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WEDr7YC69_54Ajltf0Fv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DIucKK.qiNKlsbZvc_aux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Gc0PbxMR3_oYaq95sewvt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K.dv9TlT7L6IJA6eSXm91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yfzICfrIDXXHrLdcbZvt.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C.Hc5WgePoXhvim_Mayc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oaJaCZrVcaxr0ryW.C3N8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u9ZJz4liuNPT57A6dVW5b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5rITGRkwRgFo3smATXM2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g1uljTl_mbGTJDGv_RJ5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Gx0dtfNI_qjkVxc5Vx7j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hD9V8xulSBqz8Vg8FQo7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oeTb4fxxT7rwaCiNywcv0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rykAy3p17YW4yfhUN7h2e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0_dfkZksLcVILHpUHkPk.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6dHd7nSt8tHz4QySdXK8b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KZkKUi1ZkpfwL4tpnm4Em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NOaY04Wfo_bsV4RnTT92Y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muNqMsKYJMN.KMhs5jw_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Km_khuGLu8KbhwTfSsLzA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EvPbDSA7wR7eDRBnZQPS4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j69QAQUmdihIKOEVfhkls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CpIaQqEFW5MROoe9pHSKC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QKzsB5cJAOGk5xQshH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Tw2QfU_NuI3sZ3veeEpn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mi7mz2p2XgfxhiaPRjJB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RcS09vkkfVctDogfvrK.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USukjJCQCmToXJpOyOwbF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1f8DXmj9EVTVMecAXVBpMg"/>
</p:tagLst>
</file>

<file path=ppt/theme/theme1.xml><?xml version="1.0" encoding="utf-8"?>
<a:theme xmlns:a="http://schemas.openxmlformats.org/drawingml/2006/main" name="ME-RU">
  <a:themeElements>
    <a:clrScheme name="МБ">
      <a:dk1>
        <a:srgbClr val="000000"/>
      </a:dk1>
      <a:lt1>
        <a:sysClr val="window" lastClr="FFFFFF"/>
      </a:lt1>
      <a:dk2>
        <a:srgbClr val="51626F"/>
      </a:dk2>
      <a:lt2>
        <a:srgbClr val="E6E6E6"/>
      </a:lt2>
      <a:accent1>
        <a:srgbClr val="63B1E5"/>
      </a:accent1>
      <a:accent2>
        <a:srgbClr val="A2AD00"/>
      </a:accent2>
      <a:accent3>
        <a:srgbClr val="E26EB2"/>
      </a:accent3>
      <a:accent4>
        <a:srgbClr val="FFA100"/>
      </a:accent4>
      <a:accent5>
        <a:srgbClr val="002F5F"/>
      </a:accent5>
      <a:accent6>
        <a:srgbClr val="53682B"/>
      </a:accent6>
      <a:hlink>
        <a:srgbClr val="593160"/>
      </a:hlink>
      <a:folHlink>
        <a:srgbClr val="8D3C1E"/>
      </a:folHlink>
    </a:clrScheme>
    <a:fontScheme name="МБ">
      <a:majorFont>
        <a:latin typeface="Tahoma"/>
        <a:ea typeface=""/>
        <a:cs typeface=""/>
      </a:majorFont>
      <a:minorFont>
        <a:latin typeface="Tahoma"/>
        <a:ea typeface=""/>
        <a:cs typeface=""/>
      </a:minorFont>
    </a:fontScheme>
    <a:fmtScheme name="Тонкие сплошные">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МБ-рус-16х9" id="{7D400966-A839-4F8A-9C20-DB67C0CBB810}" vid="{3518B38A-1B17-4F87-B42D-A40457DFA8A7}"/>
    </a:ext>
  </a:extLst>
</a:theme>
</file>

<file path=ppt/theme/theme2.xml><?xml version="1.0" encoding="utf-8"?>
<a:theme xmlns:a="http://schemas.openxmlformats.org/drawingml/2006/main" name="1_ME-RU">
  <a:themeElements>
    <a:clrScheme name="МБ">
      <a:dk1>
        <a:srgbClr val="000000"/>
      </a:dk1>
      <a:lt1>
        <a:sysClr val="window" lastClr="FFFFFF"/>
      </a:lt1>
      <a:dk2>
        <a:srgbClr val="51626F"/>
      </a:dk2>
      <a:lt2>
        <a:srgbClr val="E6E6E6"/>
      </a:lt2>
      <a:accent1>
        <a:srgbClr val="63B1E5"/>
      </a:accent1>
      <a:accent2>
        <a:srgbClr val="A2AD00"/>
      </a:accent2>
      <a:accent3>
        <a:srgbClr val="E26EB2"/>
      </a:accent3>
      <a:accent4>
        <a:srgbClr val="FFA100"/>
      </a:accent4>
      <a:accent5>
        <a:srgbClr val="002F5F"/>
      </a:accent5>
      <a:accent6>
        <a:srgbClr val="53682B"/>
      </a:accent6>
      <a:hlink>
        <a:srgbClr val="593160"/>
      </a:hlink>
      <a:folHlink>
        <a:srgbClr val="8D3C1E"/>
      </a:folHlink>
    </a:clrScheme>
    <a:fontScheme name="МБ">
      <a:majorFont>
        <a:latin typeface="Tahoma"/>
        <a:ea typeface=""/>
        <a:cs typeface=""/>
      </a:majorFont>
      <a:minorFont>
        <a:latin typeface="Tahoma"/>
        <a:ea typeface=""/>
        <a:cs typeface=""/>
      </a:minorFont>
    </a:fontScheme>
    <a:fmtScheme name="Тонкие сплошные">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МБ-рус-16х9" id="{7D400966-A839-4F8A-9C20-DB67C0CBB810}" vid="{3518B38A-1B17-4F87-B42D-A40457DFA8A7}"/>
    </a:ext>
  </a:extLst>
</a:theme>
</file>

<file path=ppt/theme/theme3.xml><?xml version="1.0" encoding="utf-8"?>
<a:theme xmlns:a="http://schemas.openxmlformats.org/drawingml/2006/main" name="2_ME-RU">
  <a:themeElements>
    <a:clrScheme name="МБ">
      <a:dk1>
        <a:srgbClr val="000000"/>
      </a:dk1>
      <a:lt1>
        <a:sysClr val="window" lastClr="FFFFFF"/>
      </a:lt1>
      <a:dk2>
        <a:srgbClr val="51626F"/>
      </a:dk2>
      <a:lt2>
        <a:srgbClr val="E6E6E6"/>
      </a:lt2>
      <a:accent1>
        <a:srgbClr val="63B1E5"/>
      </a:accent1>
      <a:accent2>
        <a:srgbClr val="A2AD00"/>
      </a:accent2>
      <a:accent3>
        <a:srgbClr val="E26EB2"/>
      </a:accent3>
      <a:accent4>
        <a:srgbClr val="FFA100"/>
      </a:accent4>
      <a:accent5>
        <a:srgbClr val="002F5F"/>
      </a:accent5>
      <a:accent6>
        <a:srgbClr val="53682B"/>
      </a:accent6>
      <a:hlink>
        <a:srgbClr val="593160"/>
      </a:hlink>
      <a:folHlink>
        <a:srgbClr val="8D3C1E"/>
      </a:folHlink>
    </a:clrScheme>
    <a:fontScheme name="МБ">
      <a:majorFont>
        <a:latin typeface="Tahoma"/>
        <a:ea typeface=""/>
        <a:cs typeface=""/>
      </a:majorFont>
      <a:minorFont>
        <a:latin typeface="Tahoma"/>
        <a:ea typeface=""/>
        <a:cs typeface=""/>
      </a:minorFont>
    </a:fontScheme>
    <a:fmtScheme name="Тонкие сплошные">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МБ-рус-16х9" id="{7D400966-A839-4F8A-9C20-DB67C0CBB810}" vid="{3518B38A-1B17-4F87-B42D-A40457DFA8A7}"/>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76BE2352C857EF4CABBE562C9A67EDEB" ma:contentTypeVersion="0" ma:contentTypeDescription="Создание документа." ma:contentTypeScope="" ma:versionID="633fd5c1db8a1fb70564785a63026b9d">
  <xsd:schema xmlns:xsd="http://www.w3.org/2001/XMLSchema" xmlns:xs="http://www.w3.org/2001/XMLSchema" xmlns:p="http://schemas.microsoft.com/office/2006/metadata/properties" xmlns:ns2="5c2cd6fe-a789-4745-9d50-c055d8f1627e" targetNamespace="http://schemas.microsoft.com/office/2006/metadata/properties" ma:root="true" ma:fieldsID="eb6df43a550ff08c15757511108e667f" ns2:_="">
    <xsd:import namespace="5c2cd6fe-a789-4745-9d50-c055d8f1627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cd6fe-a789-4745-9d50-c055d8f1627e"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file>

<file path=customXml/itemProps1.xml><?xml version="1.0" encoding="utf-8"?>
<ds:datastoreItem xmlns:ds="http://schemas.openxmlformats.org/officeDocument/2006/customXml" ds:itemID="{BF9DD603-1BAF-474D-8DD8-C7BCF17C02B2}">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5c2cd6fe-a789-4745-9d50-c055d8f1627e"/>
    <ds:schemaRef ds:uri="http://www.w3.org/XML/1998/namespace"/>
  </ds:schemaRefs>
</ds:datastoreItem>
</file>

<file path=customXml/itemProps2.xml><?xml version="1.0" encoding="utf-8"?>
<ds:datastoreItem xmlns:ds="http://schemas.openxmlformats.org/officeDocument/2006/customXml" ds:itemID="{9D3C600F-0E9E-4420-A83D-9A1B01835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2cd6fe-a789-4745-9d50-c055d8f162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0D38DC-DE8A-4BDC-9748-BD3E8AB900B6}">
  <ds:schemaRefs>
    <ds:schemaRef ds:uri="http://schemas.microsoft.com/sharepoint/v3/contenttype/forms"/>
  </ds:schemaRefs>
</ds:datastoreItem>
</file>

<file path=customXml/itemProps4.xml><?xml version="1.0" encoding="utf-8"?>
<ds:datastoreItem xmlns:ds="http://schemas.openxmlformats.org/officeDocument/2006/customXml" ds:itemID="{F951596D-9AA5-4A60-BB42-8ECAF39F837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10371</TotalTime>
  <Words>4647</Words>
  <Application>Microsoft Office PowerPoint</Application>
  <PresentationFormat>Широкоэкранный</PresentationFormat>
  <Paragraphs>867</Paragraphs>
  <Slides>90</Slides>
  <Notes>0</Notes>
  <HiddenSlides>0</HiddenSlides>
  <MMClips>0</MMClips>
  <ScaleCrop>false</ScaleCrop>
  <HeadingPairs>
    <vt:vector size="8" baseType="variant">
      <vt:variant>
        <vt:lpstr>Использованные шрифты</vt:lpstr>
      </vt:variant>
      <vt:variant>
        <vt:i4>11</vt:i4>
      </vt:variant>
      <vt:variant>
        <vt:lpstr>Тема</vt:lpstr>
      </vt:variant>
      <vt:variant>
        <vt:i4>3</vt:i4>
      </vt:variant>
      <vt:variant>
        <vt:lpstr>Внедренные серверы OLE</vt:lpstr>
      </vt:variant>
      <vt:variant>
        <vt:i4>1</vt:i4>
      </vt:variant>
      <vt:variant>
        <vt:lpstr>Заголовки слайдов</vt:lpstr>
      </vt:variant>
      <vt:variant>
        <vt:i4>90</vt:i4>
      </vt:variant>
    </vt:vector>
  </HeadingPairs>
  <TitlesOfParts>
    <vt:vector size="105" baseType="lpstr">
      <vt:lpstr>Arial</vt:lpstr>
      <vt:lpstr>Bahnschrift SemiLight</vt:lpstr>
      <vt:lpstr>Calibri</vt:lpstr>
      <vt:lpstr>Calibri Light</vt:lpstr>
      <vt:lpstr>Cambria Math</vt:lpstr>
      <vt:lpstr>GothamPro-Medium</vt:lpstr>
      <vt:lpstr>Tahoma</vt:lpstr>
      <vt:lpstr>Times New Roman</vt:lpstr>
      <vt:lpstr>Verdana</vt:lpstr>
      <vt:lpstr>Whitney Book</vt:lpstr>
      <vt:lpstr>Wingdings</vt:lpstr>
      <vt:lpstr>ME-RU</vt:lpstr>
      <vt:lpstr>1_ME-RU</vt:lpstr>
      <vt:lpstr>2_ME-RU</vt:lpstr>
      <vt:lpstr>Слайд think-cell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Кто покупает/продает облигации?</vt:lpstr>
      <vt:lpstr>Основные параметры облигаций</vt:lpstr>
      <vt:lpstr>Основные понятия рынка облигаций</vt:lpstr>
      <vt:lpstr>Основные понятия рынка облигаций</vt:lpstr>
      <vt:lpstr>Основные понятия рынка облигаций</vt:lpstr>
      <vt:lpstr>Презентация PowerPoint</vt:lpstr>
      <vt:lpstr>Презентация PowerPoint</vt:lpstr>
      <vt:lpstr>Презентация PowerPoint</vt:lpstr>
      <vt:lpstr>Котируемая цена облигации</vt:lpstr>
      <vt:lpstr>Доходность</vt:lpstr>
      <vt:lpstr>Дюрация</vt:lpstr>
      <vt:lpstr>Риски инвестиций в облигации</vt:lpstr>
      <vt:lpstr>Рейтинги эмитентов и их облигаций – инвестиционный уровень</vt:lpstr>
      <vt:lpstr>Рейтинги эмитентов и их облигаций – Спекулятивный уровень</vt:lpstr>
      <vt:lpstr>Презентация PowerPoint</vt:lpstr>
      <vt:lpstr>Несколько фактов о валютном рынке Московской биржи</vt:lpstr>
      <vt:lpstr>Инструменты валютного рынка</vt:lpstr>
      <vt:lpstr>Типы сделок</vt:lpstr>
      <vt:lpstr>Стратегии торговли на валютном рынке</vt:lpstr>
      <vt:lpstr>Арбитраж</vt:lpstr>
      <vt:lpstr>Направленная стратегия</vt:lpstr>
      <vt:lpstr>Новостная стратегия</vt:lpstr>
      <vt:lpstr>Преимущества работы на валютном рынке МБ</vt:lpstr>
      <vt:lpstr>Ошибки инвесторов</vt:lpstr>
      <vt:lpstr>Презентация PowerPoint</vt:lpstr>
      <vt:lpstr>БПИФ и ETF - это</vt:lpstr>
      <vt:lpstr>Какими бывают БПИФ и ETF</vt:lpstr>
      <vt:lpstr>Преимущества БПИФ и ETF</vt:lpstr>
      <vt:lpstr>Преимущества БПИФ и ETF</vt:lpstr>
      <vt:lpstr>Презентация PowerPoint</vt:lpstr>
      <vt:lpstr>Презентация PowerPoint</vt:lpstr>
      <vt:lpstr>ФЬЮЧЕРС – это</vt:lpstr>
      <vt:lpstr>ОСНОВНЫЕ ПОНЯТИЯ РЫНКА ФЬЮЧЕРСОВ</vt:lpstr>
      <vt:lpstr>РАСЧЕТНЫЕ И ПОСТАВОЧНЫЕ ФЬЮЧЕРСЫ</vt:lpstr>
      <vt:lpstr>РАСЧЕТНЫЕ И ПОСТАВОЧНЫЕ ФЬЮЧЕРСЫ</vt:lpstr>
      <vt:lpstr>ЖИЗНЕННЫЙ ЦИКЛ ФЬЮЧЕРСА</vt:lpstr>
      <vt:lpstr>БЛИЖАЙШИЕ И ДАЛЬНИЕ ФЬЮЧЕРСЫ</vt:lpstr>
      <vt:lpstr>ТОРГОВАЯ СЕССИЯ СРОЧНОЙ СЕКЦИИ</vt:lpstr>
      <vt:lpstr>ЧТО ПРОИСХОДИТ ВО ВРЕМЯ КЛИРИНГА?</vt:lpstr>
      <vt:lpstr>СПЕЦИФИКАЦИЯ КОНТРАКТА</vt:lpstr>
      <vt:lpstr>ГАРАНТИЙНОЕ ОБЕСПЕЧЕНИЕ</vt:lpstr>
      <vt:lpstr>ВАРИАЦИОННАЯ МАРЖА</vt:lpstr>
      <vt:lpstr>Фьючерсные стратегии</vt:lpstr>
      <vt:lpstr>Арбитражные стратегии</vt:lpstr>
      <vt:lpstr>Хеджирование</vt:lpstr>
      <vt:lpstr>Хеджирование</vt:lpstr>
      <vt:lpstr>Презентация PowerPoint</vt:lpstr>
      <vt:lpstr>Опцион - это</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Павлей Александр</dc:title>
  <dc:creator>Соловьёв Дмитрий Валерьевич</dc:creator>
  <cp:lastModifiedBy>Петруненко Виктор Васильевич</cp:lastModifiedBy>
  <cp:revision>164</cp:revision>
  <dcterms:created xsi:type="dcterms:W3CDTF">2019-12-11T09:39:30Z</dcterms:created>
  <dcterms:modified xsi:type="dcterms:W3CDTF">2022-10-14T09:16:10Z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0x01010076BE2352C857EF4CABBE562C9A67EDEB</vt:lpwstr>
  </property>
</Properties>
</file>