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392" r:id="rId3"/>
    <p:sldId id="421" r:id="rId4"/>
    <p:sldId id="425" r:id="rId5"/>
    <p:sldId id="406" r:id="rId6"/>
    <p:sldId id="423" r:id="rId7"/>
    <p:sldId id="455" r:id="rId8"/>
    <p:sldId id="468" r:id="rId9"/>
    <p:sldId id="467" r:id="rId10"/>
    <p:sldId id="469" r:id="rId11"/>
    <p:sldId id="473" r:id="rId12"/>
    <p:sldId id="401" r:id="rId13"/>
    <p:sldId id="447" r:id="rId14"/>
    <p:sldId id="448" r:id="rId15"/>
    <p:sldId id="449" r:id="rId16"/>
    <p:sldId id="466" r:id="rId17"/>
    <p:sldId id="427" r:id="rId18"/>
    <p:sldId id="477" r:id="rId19"/>
    <p:sldId id="479" r:id="rId20"/>
    <p:sldId id="480" r:id="rId21"/>
    <p:sldId id="481" r:id="rId22"/>
    <p:sldId id="483" r:id="rId23"/>
    <p:sldId id="484" r:id="rId24"/>
    <p:sldId id="485" r:id="rId25"/>
    <p:sldId id="486" r:id="rId26"/>
    <p:sldId id="487" r:id="rId27"/>
    <p:sldId id="488" r:id="rId28"/>
    <p:sldId id="489" r:id="rId29"/>
    <p:sldId id="490" r:id="rId30"/>
    <p:sldId id="491" r:id="rId31"/>
    <p:sldId id="492" r:id="rId32"/>
    <p:sldId id="493" r:id="rId33"/>
    <p:sldId id="494" r:id="rId34"/>
    <p:sldId id="495" r:id="rId35"/>
    <p:sldId id="496" r:id="rId36"/>
    <p:sldId id="497" r:id="rId37"/>
    <p:sldId id="498" r:id="rId38"/>
    <p:sldId id="499" r:id="rId39"/>
    <p:sldId id="500" r:id="rId40"/>
    <p:sldId id="501" r:id="rId41"/>
    <p:sldId id="502" r:id="rId42"/>
    <p:sldId id="503" r:id="rId43"/>
    <p:sldId id="504" r:id="rId44"/>
    <p:sldId id="505" r:id="rId45"/>
    <p:sldId id="507" r:id="rId46"/>
    <p:sldId id="508" r:id="rId47"/>
    <p:sldId id="509" r:id="rId48"/>
    <p:sldId id="443" r:id="rId4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0" autoAdjust="0"/>
    <p:restoredTop sz="87893" autoAdjust="0"/>
  </p:normalViewPr>
  <p:slideViewPr>
    <p:cSldViewPr>
      <p:cViewPr varScale="1">
        <p:scale>
          <a:sx n="97" d="100"/>
          <a:sy n="97" d="100"/>
        </p:scale>
        <p:origin x="211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D8576F-A21D-4241-BE4A-E10CC37F7CEB}" type="doc">
      <dgm:prSet loTypeId="urn:microsoft.com/office/officeart/2005/8/layout/vProcess5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ru-RU"/>
        </a:p>
      </dgm:t>
    </dgm:pt>
    <dgm:pt modelId="{4B67FC9E-E2CD-4A60-8065-01195A8D91BB}">
      <dgm:prSet/>
      <dgm:spPr/>
      <dgm:t>
        <a:bodyPr/>
        <a:lstStyle/>
        <a:p>
          <a:r>
            <a:rPr lang="ru-RU" b="0" dirty="0" smtClean="0">
              <a:solidFill>
                <a:schemeClr val="accent1">
                  <a:lumMod val="50000"/>
                </a:schemeClr>
              </a:solidFill>
              <a:latin typeface="Arial Narrow" pitchFamily="34" charset="0"/>
            </a:rPr>
            <a:t>Тактика работы с возражениями</a:t>
          </a:r>
          <a:endParaRPr lang="ru-RU" b="0" dirty="0">
            <a:solidFill>
              <a:schemeClr val="accent1">
                <a:lumMod val="50000"/>
              </a:schemeClr>
            </a:solidFill>
            <a:latin typeface="Arial Narrow" pitchFamily="34" charset="0"/>
          </a:endParaRPr>
        </a:p>
      </dgm:t>
    </dgm:pt>
    <dgm:pt modelId="{442551B5-8C28-4C33-A341-7BB14EE9DED9}" type="parTrans" cxnId="{1B6C66F2-6571-4D4C-BE60-D298DC5F0C29}">
      <dgm:prSet/>
      <dgm:spPr/>
      <dgm:t>
        <a:bodyPr/>
        <a:lstStyle/>
        <a:p>
          <a:endParaRPr lang="ru-RU" b="0">
            <a:solidFill>
              <a:schemeClr val="accent1">
                <a:lumMod val="50000"/>
              </a:schemeClr>
            </a:solidFill>
            <a:latin typeface="Arial Narrow" pitchFamily="34" charset="0"/>
          </a:endParaRPr>
        </a:p>
      </dgm:t>
    </dgm:pt>
    <dgm:pt modelId="{C76F0267-9622-4F55-86F0-62DCF87AB177}" type="sibTrans" cxnId="{1B6C66F2-6571-4D4C-BE60-D298DC5F0C29}">
      <dgm:prSet/>
      <dgm:spPr/>
      <dgm:t>
        <a:bodyPr/>
        <a:lstStyle/>
        <a:p>
          <a:endParaRPr lang="ru-RU" b="0">
            <a:solidFill>
              <a:schemeClr val="accent1">
                <a:lumMod val="50000"/>
              </a:schemeClr>
            </a:solidFill>
            <a:latin typeface="Arial Narrow" pitchFamily="34" charset="0"/>
          </a:endParaRPr>
        </a:p>
      </dgm:t>
    </dgm:pt>
    <dgm:pt modelId="{C7E99E3C-D1DB-45AE-9828-60694D4F824E}">
      <dgm:prSet/>
      <dgm:spPr/>
      <dgm:t>
        <a:bodyPr/>
        <a:lstStyle/>
        <a:p>
          <a:r>
            <a:rPr lang="ru-RU" b="0" dirty="0" smtClean="0">
              <a:solidFill>
                <a:schemeClr val="accent1">
                  <a:lumMod val="50000"/>
                </a:schemeClr>
              </a:solidFill>
              <a:latin typeface="Arial Narrow" pitchFamily="34" charset="0"/>
            </a:rPr>
            <a:t>Компоновка условий</a:t>
          </a:r>
        </a:p>
      </dgm:t>
    </dgm:pt>
    <dgm:pt modelId="{02F0AF28-67FA-45FC-B02A-E92E38431AB7}" type="parTrans" cxnId="{6D53697B-FB2D-440B-9FBC-CE6D3DD74050}">
      <dgm:prSet/>
      <dgm:spPr/>
      <dgm:t>
        <a:bodyPr/>
        <a:lstStyle/>
        <a:p>
          <a:endParaRPr lang="ru-RU" b="0">
            <a:solidFill>
              <a:schemeClr val="accent1">
                <a:lumMod val="50000"/>
              </a:schemeClr>
            </a:solidFill>
            <a:latin typeface="Arial Narrow" pitchFamily="34" charset="0"/>
          </a:endParaRPr>
        </a:p>
      </dgm:t>
    </dgm:pt>
    <dgm:pt modelId="{E943E1B8-7CFB-46B1-B8C9-656D85160CC2}" type="sibTrans" cxnId="{6D53697B-FB2D-440B-9FBC-CE6D3DD74050}">
      <dgm:prSet/>
      <dgm:spPr/>
      <dgm:t>
        <a:bodyPr/>
        <a:lstStyle/>
        <a:p>
          <a:endParaRPr lang="ru-RU" b="0">
            <a:solidFill>
              <a:schemeClr val="accent1">
                <a:lumMod val="50000"/>
              </a:schemeClr>
            </a:solidFill>
            <a:latin typeface="Arial Narrow" pitchFamily="34" charset="0"/>
          </a:endParaRPr>
        </a:p>
      </dgm:t>
    </dgm:pt>
    <dgm:pt modelId="{8285BF51-3F86-48BC-B43E-BD3AB81AB233}">
      <dgm:prSet/>
      <dgm:spPr/>
      <dgm:t>
        <a:bodyPr/>
        <a:lstStyle/>
        <a:p>
          <a:r>
            <a:rPr lang="ru-RU" b="0" dirty="0" smtClean="0">
              <a:solidFill>
                <a:schemeClr val="accent1">
                  <a:lumMod val="50000"/>
                </a:schemeClr>
              </a:solidFill>
              <a:latin typeface="Arial Narrow" pitchFamily="34" charset="0"/>
            </a:rPr>
            <a:t>Подготовка вопросов к переговорам</a:t>
          </a:r>
        </a:p>
      </dgm:t>
    </dgm:pt>
    <dgm:pt modelId="{13EF6FEB-D161-49A5-A0D8-DDC6AAB857E3}" type="parTrans" cxnId="{52506525-5B80-4F03-8A0C-0DD3E6BBA5F7}">
      <dgm:prSet/>
      <dgm:spPr/>
      <dgm:t>
        <a:bodyPr/>
        <a:lstStyle/>
        <a:p>
          <a:endParaRPr lang="ru-RU" b="0">
            <a:solidFill>
              <a:schemeClr val="accent1">
                <a:lumMod val="50000"/>
              </a:schemeClr>
            </a:solidFill>
            <a:latin typeface="Arial Narrow" pitchFamily="34" charset="0"/>
          </a:endParaRPr>
        </a:p>
      </dgm:t>
    </dgm:pt>
    <dgm:pt modelId="{2F39609B-5574-40D2-A639-7B0D0C5EBEA6}" type="sibTrans" cxnId="{52506525-5B80-4F03-8A0C-0DD3E6BBA5F7}">
      <dgm:prSet/>
      <dgm:spPr/>
      <dgm:t>
        <a:bodyPr/>
        <a:lstStyle/>
        <a:p>
          <a:endParaRPr lang="ru-RU" b="0">
            <a:solidFill>
              <a:schemeClr val="accent1">
                <a:lumMod val="50000"/>
              </a:schemeClr>
            </a:solidFill>
            <a:latin typeface="Arial Narrow" pitchFamily="34" charset="0"/>
          </a:endParaRPr>
        </a:p>
      </dgm:t>
    </dgm:pt>
    <dgm:pt modelId="{0482F516-FB24-4F98-8BFB-27965EAA9FF8}">
      <dgm:prSet/>
      <dgm:spPr/>
      <dgm:t>
        <a:bodyPr/>
        <a:lstStyle/>
        <a:p>
          <a:r>
            <a:rPr lang="ru-RU" b="0" dirty="0" smtClean="0">
              <a:solidFill>
                <a:schemeClr val="accent1">
                  <a:lumMod val="50000"/>
                </a:schemeClr>
              </a:solidFill>
              <a:latin typeface="Arial Narrow" pitchFamily="34" charset="0"/>
            </a:rPr>
            <a:t>Прогноз переговорных раундов</a:t>
          </a:r>
          <a:endParaRPr lang="ru-RU" b="0" dirty="0">
            <a:solidFill>
              <a:schemeClr val="accent1">
                <a:lumMod val="50000"/>
              </a:schemeClr>
            </a:solidFill>
            <a:latin typeface="Arial Narrow" pitchFamily="34" charset="0"/>
          </a:endParaRPr>
        </a:p>
      </dgm:t>
    </dgm:pt>
    <dgm:pt modelId="{B2F53117-7635-4A75-A47E-771557AC0B15}" type="parTrans" cxnId="{3E288BC1-AB20-4E51-AB69-3B182540A646}">
      <dgm:prSet/>
      <dgm:spPr/>
      <dgm:t>
        <a:bodyPr/>
        <a:lstStyle/>
        <a:p>
          <a:endParaRPr lang="ru-RU" b="0">
            <a:solidFill>
              <a:schemeClr val="accent1">
                <a:lumMod val="50000"/>
              </a:schemeClr>
            </a:solidFill>
            <a:latin typeface="Arial Narrow" pitchFamily="34" charset="0"/>
          </a:endParaRPr>
        </a:p>
      </dgm:t>
    </dgm:pt>
    <dgm:pt modelId="{8A16C9EF-8D37-4C5E-A28B-EBB1D7558EE8}" type="sibTrans" cxnId="{3E288BC1-AB20-4E51-AB69-3B182540A646}">
      <dgm:prSet/>
      <dgm:spPr/>
      <dgm:t>
        <a:bodyPr/>
        <a:lstStyle/>
        <a:p>
          <a:endParaRPr lang="ru-RU" b="0">
            <a:solidFill>
              <a:schemeClr val="accent1">
                <a:lumMod val="50000"/>
              </a:schemeClr>
            </a:solidFill>
            <a:latin typeface="Arial Narrow" pitchFamily="34" charset="0"/>
          </a:endParaRPr>
        </a:p>
      </dgm:t>
    </dgm:pt>
    <dgm:pt modelId="{B8D1494A-8434-4012-AFCC-B569F8772B39}" type="pres">
      <dgm:prSet presAssocID="{AFD8576F-A21D-4241-BE4A-E10CC37F7CEB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8E85B719-768E-49EC-8BA9-263796B8DEB8}" type="pres">
      <dgm:prSet presAssocID="{AFD8576F-A21D-4241-BE4A-E10CC37F7CEB}" presName="dummyMaxCanvas" presStyleCnt="0">
        <dgm:presLayoutVars/>
      </dgm:prSet>
      <dgm:spPr/>
      <dgm:t>
        <a:bodyPr/>
        <a:lstStyle/>
        <a:p>
          <a:endParaRPr lang="ru-RU"/>
        </a:p>
      </dgm:t>
    </dgm:pt>
    <dgm:pt modelId="{DF75523D-47D0-4F9A-83A8-ED9425F55800}" type="pres">
      <dgm:prSet presAssocID="{AFD8576F-A21D-4241-BE4A-E10CC37F7CEB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09F7A25-2A1F-405F-B2F8-184D31C95C72}" type="pres">
      <dgm:prSet presAssocID="{AFD8576F-A21D-4241-BE4A-E10CC37F7CEB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571439A-FE0D-4949-8397-137257B7B348}" type="pres">
      <dgm:prSet presAssocID="{AFD8576F-A21D-4241-BE4A-E10CC37F7CEB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B6CA2E4-8EB7-4B3E-8BDF-91D45A9596E9}" type="pres">
      <dgm:prSet presAssocID="{AFD8576F-A21D-4241-BE4A-E10CC37F7CEB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B75F3C8-2799-48F8-AC33-75AE4EECCB45}" type="pres">
      <dgm:prSet presAssocID="{AFD8576F-A21D-4241-BE4A-E10CC37F7CEB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D820B5B-880F-4B78-80CF-A9153436AAC9}" type="pres">
      <dgm:prSet presAssocID="{AFD8576F-A21D-4241-BE4A-E10CC37F7CEB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7EC6379-0FC7-4B99-B54C-F9690021C982}" type="pres">
      <dgm:prSet presAssocID="{AFD8576F-A21D-4241-BE4A-E10CC37F7CEB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FD1675D-A258-44A9-AEDE-27754FB6E2BC}" type="pres">
      <dgm:prSet presAssocID="{AFD8576F-A21D-4241-BE4A-E10CC37F7CEB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6E5115C-D2C8-4EB5-BFA4-F6133854B186}" type="pres">
      <dgm:prSet presAssocID="{AFD8576F-A21D-4241-BE4A-E10CC37F7CEB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6F6DDF2-EBBE-49F8-9DFC-EAB3484CC00D}" type="pres">
      <dgm:prSet presAssocID="{AFD8576F-A21D-4241-BE4A-E10CC37F7CEB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C7B495A-7333-4FC4-8156-B4B68C5E557B}" type="pres">
      <dgm:prSet presAssocID="{AFD8576F-A21D-4241-BE4A-E10CC37F7CEB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E1FC24C-412C-442B-A064-D56A989690C2}" type="presOf" srcId="{2F39609B-5574-40D2-A639-7B0D0C5EBEA6}" destId="{3D820B5B-880F-4B78-80CF-A9153436AAC9}" srcOrd="0" destOrd="0" presId="urn:microsoft.com/office/officeart/2005/8/layout/vProcess5"/>
    <dgm:cxn modelId="{F8D0E36B-39FF-4974-B556-DD40916C97EA}" type="presOf" srcId="{0482F516-FB24-4F98-8BFB-27965EAA9FF8}" destId="{F571439A-FE0D-4949-8397-137257B7B348}" srcOrd="0" destOrd="0" presId="urn:microsoft.com/office/officeart/2005/8/layout/vProcess5"/>
    <dgm:cxn modelId="{BF9CD708-706D-4939-933B-E4109641F9CB}" type="presOf" srcId="{0482F516-FB24-4F98-8BFB-27965EAA9FF8}" destId="{16F6DDF2-EBBE-49F8-9DFC-EAB3484CC00D}" srcOrd="1" destOrd="0" presId="urn:microsoft.com/office/officeart/2005/8/layout/vProcess5"/>
    <dgm:cxn modelId="{31595F69-499D-4252-967D-8F596DE457EB}" type="presOf" srcId="{4B67FC9E-E2CD-4A60-8065-01195A8D91BB}" destId="{0B6CA2E4-8EB7-4B3E-8BDF-91D45A9596E9}" srcOrd="0" destOrd="0" presId="urn:microsoft.com/office/officeart/2005/8/layout/vProcess5"/>
    <dgm:cxn modelId="{3E288BC1-AB20-4E51-AB69-3B182540A646}" srcId="{AFD8576F-A21D-4241-BE4A-E10CC37F7CEB}" destId="{0482F516-FB24-4F98-8BFB-27965EAA9FF8}" srcOrd="2" destOrd="0" parTransId="{B2F53117-7635-4A75-A47E-771557AC0B15}" sibTransId="{8A16C9EF-8D37-4C5E-A28B-EBB1D7558EE8}"/>
    <dgm:cxn modelId="{0AE8C827-9D37-46CA-8745-D7567A8F9011}" type="presOf" srcId="{C7E99E3C-D1DB-45AE-9828-60694D4F824E}" destId="{DF75523D-47D0-4F9A-83A8-ED9425F55800}" srcOrd="0" destOrd="0" presId="urn:microsoft.com/office/officeart/2005/8/layout/vProcess5"/>
    <dgm:cxn modelId="{52506525-5B80-4F03-8A0C-0DD3E6BBA5F7}" srcId="{AFD8576F-A21D-4241-BE4A-E10CC37F7CEB}" destId="{8285BF51-3F86-48BC-B43E-BD3AB81AB233}" srcOrd="1" destOrd="0" parTransId="{13EF6FEB-D161-49A5-A0D8-DDC6AAB857E3}" sibTransId="{2F39609B-5574-40D2-A639-7B0D0C5EBEA6}"/>
    <dgm:cxn modelId="{6D53697B-FB2D-440B-9FBC-CE6D3DD74050}" srcId="{AFD8576F-A21D-4241-BE4A-E10CC37F7CEB}" destId="{C7E99E3C-D1DB-45AE-9828-60694D4F824E}" srcOrd="0" destOrd="0" parTransId="{02F0AF28-67FA-45FC-B02A-E92E38431AB7}" sibTransId="{E943E1B8-7CFB-46B1-B8C9-656D85160CC2}"/>
    <dgm:cxn modelId="{447A54A3-F4AF-469C-941C-7E0E86CFC074}" type="presOf" srcId="{8A16C9EF-8D37-4C5E-A28B-EBB1D7558EE8}" destId="{B7EC6379-0FC7-4B99-B54C-F9690021C982}" srcOrd="0" destOrd="0" presId="urn:microsoft.com/office/officeart/2005/8/layout/vProcess5"/>
    <dgm:cxn modelId="{11673F06-49A8-432A-96BE-48763DD6FF6D}" type="presOf" srcId="{8285BF51-3F86-48BC-B43E-BD3AB81AB233}" destId="{66E5115C-D2C8-4EB5-BFA4-F6133854B186}" srcOrd="1" destOrd="0" presId="urn:microsoft.com/office/officeart/2005/8/layout/vProcess5"/>
    <dgm:cxn modelId="{EF448AE1-FBD2-4FDB-928F-0EB3034E4301}" type="presOf" srcId="{C7E99E3C-D1DB-45AE-9828-60694D4F824E}" destId="{9FD1675D-A258-44A9-AEDE-27754FB6E2BC}" srcOrd="1" destOrd="0" presId="urn:microsoft.com/office/officeart/2005/8/layout/vProcess5"/>
    <dgm:cxn modelId="{969C2D62-54DC-416C-B74C-266F8FCC0F62}" type="presOf" srcId="{E943E1B8-7CFB-46B1-B8C9-656D85160CC2}" destId="{5B75F3C8-2799-48F8-AC33-75AE4EECCB45}" srcOrd="0" destOrd="0" presId="urn:microsoft.com/office/officeart/2005/8/layout/vProcess5"/>
    <dgm:cxn modelId="{13793AF8-7CF2-4850-B1FD-509676D563B0}" type="presOf" srcId="{4B67FC9E-E2CD-4A60-8065-01195A8D91BB}" destId="{DC7B495A-7333-4FC4-8156-B4B68C5E557B}" srcOrd="1" destOrd="0" presId="urn:microsoft.com/office/officeart/2005/8/layout/vProcess5"/>
    <dgm:cxn modelId="{BA20A9E4-F28A-4F11-8905-C44213FDAB21}" type="presOf" srcId="{AFD8576F-A21D-4241-BE4A-E10CC37F7CEB}" destId="{B8D1494A-8434-4012-AFCC-B569F8772B39}" srcOrd="0" destOrd="0" presId="urn:microsoft.com/office/officeart/2005/8/layout/vProcess5"/>
    <dgm:cxn modelId="{3C3DAC0F-D995-4506-B57C-E6A5FDE97CC6}" type="presOf" srcId="{8285BF51-3F86-48BC-B43E-BD3AB81AB233}" destId="{609F7A25-2A1F-405F-B2F8-184D31C95C72}" srcOrd="0" destOrd="0" presId="urn:microsoft.com/office/officeart/2005/8/layout/vProcess5"/>
    <dgm:cxn modelId="{1B6C66F2-6571-4D4C-BE60-D298DC5F0C29}" srcId="{AFD8576F-A21D-4241-BE4A-E10CC37F7CEB}" destId="{4B67FC9E-E2CD-4A60-8065-01195A8D91BB}" srcOrd="3" destOrd="0" parTransId="{442551B5-8C28-4C33-A341-7BB14EE9DED9}" sibTransId="{C76F0267-9622-4F55-86F0-62DCF87AB177}"/>
    <dgm:cxn modelId="{B7E711E5-78B5-4703-8ABE-414F0375233B}" type="presParOf" srcId="{B8D1494A-8434-4012-AFCC-B569F8772B39}" destId="{8E85B719-768E-49EC-8BA9-263796B8DEB8}" srcOrd="0" destOrd="0" presId="urn:microsoft.com/office/officeart/2005/8/layout/vProcess5"/>
    <dgm:cxn modelId="{5B04D6C2-88C7-4B57-AF86-5CE41E6A8484}" type="presParOf" srcId="{B8D1494A-8434-4012-AFCC-B569F8772B39}" destId="{DF75523D-47D0-4F9A-83A8-ED9425F55800}" srcOrd="1" destOrd="0" presId="urn:microsoft.com/office/officeart/2005/8/layout/vProcess5"/>
    <dgm:cxn modelId="{A080C750-5F5D-4A3E-A317-FE1BEAAFD6D7}" type="presParOf" srcId="{B8D1494A-8434-4012-AFCC-B569F8772B39}" destId="{609F7A25-2A1F-405F-B2F8-184D31C95C72}" srcOrd="2" destOrd="0" presId="urn:microsoft.com/office/officeart/2005/8/layout/vProcess5"/>
    <dgm:cxn modelId="{35F4101B-11F8-4095-BFCF-4F8D5CE12DD6}" type="presParOf" srcId="{B8D1494A-8434-4012-AFCC-B569F8772B39}" destId="{F571439A-FE0D-4949-8397-137257B7B348}" srcOrd="3" destOrd="0" presId="urn:microsoft.com/office/officeart/2005/8/layout/vProcess5"/>
    <dgm:cxn modelId="{164FDFC4-53AC-4F76-B6C8-A26F3FA77CED}" type="presParOf" srcId="{B8D1494A-8434-4012-AFCC-B569F8772B39}" destId="{0B6CA2E4-8EB7-4B3E-8BDF-91D45A9596E9}" srcOrd="4" destOrd="0" presId="urn:microsoft.com/office/officeart/2005/8/layout/vProcess5"/>
    <dgm:cxn modelId="{8730A470-4E5F-40FC-A4A1-8B6DF362CDAA}" type="presParOf" srcId="{B8D1494A-8434-4012-AFCC-B569F8772B39}" destId="{5B75F3C8-2799-48F8-AC33-75AE4EECCB45}" srcOrd="5" destOrd="0" presId="urn:microsoft.com/office/officeart/2005/8/layout/vProcess5"/>
    <dgm:cxn modelId="{1F4FBA6B-597F-4FC8-AD2B-F6A883B42071}" type="presParOf" srcId="{B8D1494A-8434-4012-AFCC-B569F8772B39}" destId="{3D820B5B-880F-4B78-80CF-A9153436AAC9}" srcOrd="6" destOrd="0" presId="urn:microsoft.com/office/officeart/2005/8/layout/vProcess5"/>
    <dgm:cxn modelId="{D475B0A4-F4D0-4FA5-9C31-2A200D25FEFA}" type="presParOf" srcId="{B8D1494A-8434-4012-AFCC-B569F8772B39}" destId="{B7EC6379-0FC7-4B99-B54C-F9690021C982}" srcOrd="7" destOrd="0" presId="urn:microsoft.com/office/officeart/2005/8/layout/vProcess5"/>
    <dgm:cxn modelId="{88BD6EE3-C287-4109-A94A-CC3EF206544C}" type="presParOf" srcId="{B8D1494A-8434-4012-AFCC-B569F8772B39}" destId="{9FD1675D-A258-44A9-AEDE-27754FB6E2BC}" srcOrd="8" destOrd="0" presId="urn:microsoft.com/office/officeart/2005/8/layout/vProcess5"/>
    <dgm:cxn modelId="{FC8705CF-837F-4501-9028-B1EF40F9C776}" type="presParOf" srcId="{B8D1494A-8434-4012-AFCC-B569F8772B39}" destId="{66E5115C-D2C8-4EB5-BFA4-F6133854B186}" srcOrd="9" destOrd="0" presId="urn:microsoft.com/office/officeart/2005/8/layout/vProcess5"/>
    <dgm:cxn modelId="{7464569D-C918-42BF-B187-56BF05BE5A2F}" type="presParOf" srcId="{B8D1494A-8434-4012-AFCC-B569F8772B39}" destId="{16F6DDF2-EBBE-49F8-9DFC-EAB3484CC00D}" srcOrd="10" destOrd="0" presId="urn:microsoft.com/office/officeart/2005/8/layout/vProcess5"/>
    <dgm:cxn modelId="{02C317E4-1FF6-46BA-8A7C-A48E3D892A2F}" type="presParOf" srcId="{B8D1494A-8434-4012-AFCC-B569F8772B39}" destId="{DC7B495A-7333-4FC4-8156-B4B68C5E557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75523D-47D0-4F9A-83A8-ED9425F55800}">
      <dsp:nvSpPr>
        <dsp:cNvPr id="0" name=""/>
        <dsp:cNvSpPr/>
      </dsp:nvSpPr>
      <dsp:spPr>
        <a:xfrm>
          <a:off x="0" y="0"/>
          <a:ext cx="6743747" cy="8390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000" b="0" kern="1200" dirty="0" smtClean="0">
              <a:solidFill>
                <a:schemeClr val="accent1">
                  <a:lumMod val="50000"/>
                </a:schemeClr>
              </a:solidFill>
              <a:latin typeface="Arial Narrow" pitchFamily="34" charset="0"/>
            </a:rPr>
            <a:t>Компоновка условий</a:t>
          </a:r>
        </a:p>
      </dsp:txBody>
      <dsp:txXfrm>
        <a:off x="24576" y="24576"/>
        <a:ext cx="5767421" cy="789919"/>
      </dsp:txXfrm>
    </dsp:sp>
    <dsp:sp modelId="{609F7A25-2A1F-405F-B2F8-184D31C95C72}">
      <dsp:nvSpPr>
        <dsp:cNvPr id="0" name=""/>
        <dsp:cNvSpPr/>
      </dsp:nvSpPr>
      <dsp:spPr>
        <a:xfrm>
          <a:off x="564788" y="991629"/>
          <a:ext cx="6743747" cy="8390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000" b="0" kern="1200" dirty="0" smtClean="0">
              <a:solidFill>
                <a:schemeClr val="accent1">
                  <a:lumMod val="50000"/>
                </a:schemeClr>
              </a:solidFill>
              <a:latin typeface="Arial Narrow" pitchFamily="34" charset="0"/>
            </a:rPr>
            <a:t>Подготовка вопросов к переговорам</a:t>
          </a:r>
        </a:p>
      </dsp:txBody>
      <dsp:txXfrm>
        <a:off x="589364" y="1016205"/>
        <a:ext cx="5584410" cy="789919"/>
      </dsp:txXfrm>
    </dsp:sp>
    <dsp:sp modelId="{F571439A-FE0D-4949-8397-137257B7B348}">
      <dsp:nvSpPr>
        <dsp:cNvPr id="0" name=""/>
        <dsp:cNvSpPr/>
      </dsp:nvSpPr>
      <dsp:spPr>
        <a:xfrm>
          <a:off x="1121147" y="1983259"/>
          <a:ext cx="6743747" cy="8390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000" b="0" kern="1200" dirty="0" smtClean="0">
              <a:solidFill>
                <a:schemeClr val="accent1">
                  <a:lumMod val="50000"/>
                </a:schemeClr>
              </a:solidFill>
              <a:latin typeface="Arial Narrow" pitchFamily="34" charset="0"/>
            </a:rPr>
            <a:t>Прогноз переговорных раундов</a:t>
          </a:r>
          <a:endParaRPr lang="ru-RU" sz="3000" b="0" kern="1200" dirty="0">
            <a:solidFill>
              <a:schemeClr val="accent1">
                <a:lumMod val="50000"/>
              </a:schemeClr>
            </a:solidFill>
            <a:latin typeface="Arial Narrow" pitchFamily="34" charset="0"/>
          </a:endParaRPr>
        </a:p>
      </dsp:txBody>
      <dsp:txXfrm>
        <a:off x="1145723" y="2007835"/>
        <a:ext cx="5592839" cy="789919"/>
      </dsp:txXfrm>
    </dsp:sp>
    <dsp:sp modelId="{0B6CA2E4-8EB7-4B3E-8BDF-91D45A9596E9}">
      <dsp:nvSpPr>
        <dsp:cNvPr id="0" name=""/>
        <dsp:cNvSpPr/>
      </dsp:nvSpPr>
      <dsp:spPr>
        <a:xfrm>
          <a:off x="1685936" y="2974888"/>
          <a:ext cx="6743747" cy="8390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000" b="0" kern="1200" dirty="0" smtClean="0">
              <a:solidFill>
                <a:schemeClr val="accent1">
                  <a:lumMod val="50000"/>
                </a:schemeClr>
              </a:solidFill>
              <a:latin typeface="Arial Narrow" pitchFamily="34" charset="0"/>
            </a:rPr>
            <a:t>Тактика работы с возражениями</a:t>
          </a:r>
          <a:endParaRPr lang="ru-RU" sz="3000" b="0" kern="1200" dirty="0">
            <a:solidFill>
              <a:schemeClr val="accent1">
                <a:lumMod val="50000"/>
              </a:schemeClr>
            </a:solidFill>
            <a:latin typeface="Arial Narrow" pitchFamily="34" charset="0"/>
          </a:endParaRPr>
        </a:p>
      </dsp:txBody>
      <dsp:txXfrm>
        <a:off x="1710512" y="2999464"/>
        <a:ext cx="5584410" cy="789919"/>
      </dsp:txXfrm>
    </dsp:sp>
    <dsp:sp modelId="{5B75F3C8-2799-48F8-AC33-75AE4EECCB45}">
      <dsp:nvSpPr>
        <dsp:cNvPr id="0" name=""/>
        <dsp:cNvSpPr/>
      </dsp:nvSpPr>
      <dsp:spPr>
        <a:xfrm>
          <a:off x="6198350" y="642652"/>
          <a:ext cx="545396" cy="545396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600" b="0" kern="1200">
            <a:solidFill>
              <a:schemeClr val="accent1">
                <a:lumMod val="50000"/>
              </a:schemeClr>
            </a:solidFill>
            <a:latin typeface="Arial Narrow" pitchFamily="34" charset="0"/>
          </a:endParaRPr>
        </a:p>
      </dsp:txBody>
      <dsp:txXfrm>
        <a:off x="6321064" y="642652"/>
        <a:ext cx="299968" cy="410410"/>
      </dsp:txXfrm>
    </dsp:sp>
    <dsp:sp modelId="{3D820B5B-880F-4B78-80CF-A9153436AAC9}">
      <dsp:nvSpPr>
        <dsp:cNvPr id="0" name=""/>
        <dsp:cNvSpPr/>
      </dsp:nvSpPr>
      <dsp:spPr>
        <a:xfrm>
          <a:off x="6763139" y="1634281"/>
          <a:ext cx="545396" cy="545396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600" b="0" kern="1200">
            <a:solidFill>
              <a:schemeClr val="accent1">
                <a:lumMod val="50000"/>
              </a:schemeClr>
            </a:solidFill>
            <a:latin typeface="Arial Narrow" pitchFamily="34" charset="0"/>
          </a:endParaRPr>
        </a:p>
      </dsp:txBody>
      <dsp:txXfrm>
        <a:off x="6885853" y="1634281"/>
        <a:ext cx="299968" cy="410410"/>
      </dsp:txXfrm>
    </dsp:sp>
    <dsp:sp modelId="{B7EC6379-0FC7-4B99-B54C-F9690021C982}">
      <dsp:nvSpPr>
        <dsp:cNvPr id="0" name=""/>
        <dsp:cNvSpPr/>
      </dsp:nvSpPr>
      <dsp:spPr>
        <a:xfrm>
          <a:off x="7319498" y="2625911"/>
          <a:ext cx="545396" cy="545396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600" b="0" kern="1200">
            <a:solidFill>
              <a:schemeClr val="accent1">
                <a:lumMod val="50000"/>
              </a:schemeClr>
            </a:solidFill>
            <a:latin typeface="Arial Narrow" pitchFamily="34" charset="0"/>
          </a:endParaRPr>
        </a:p>
      </dsp:txBody>
      <dsp:txXfrm>
        <a:off x="7442212" y="2625911"/>
        <a:ext cx="299968" cy="4104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18ED0-7C83-4461-B92D-B033EB01BE64}" type="datetimeFigureOut">
              <a:rPr lang="ru-RU" smtClean="0"/>
              <a:pPr/>
              <a:t>20.04.2023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594943-CAAC-40EC-98F0-636CF983F85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2733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94943-CAAC-40EC-98F0-636CF983F855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9488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94943-CAAC-40EC-98F0-636CF983F855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7182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94943-CAAC-40EC-98F0-636CF983F855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745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94943-CAAC-40EC-98F0-636CF983F855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6972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94943-CAAC-40EC-98F0-636CF983F855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74367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94943-CAAC-40EC-98F0-636CF983F855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88150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94943-CAAC-40EC-98F0-636CF983F855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12411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94943-CAAC-40EC-98F0-636CF983F855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22701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94943-CAAC-40EC-98F0-636CF983F855}" type="slidenum">
              <a:rPr lang="ru-RU" smtClean="0"/>
              <a:pPr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03136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94943-CAAC-40EC-98F0-636CF983F855}" type="slidenum">
              <a:rPr lang="ru-RU" smtClean="0"/>
              <a:pPr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86401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94943-CAAC-40EC-98F0-636CF983F855}" type="slidenum">
              <a:rPr lang="ru-RU" smtClean="0"/>
              <a:pPr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7463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  <a:defRPr/>
            </a:pPr>
            <a:endParaRPr lang="ru-RU" sz="12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94943-CAAC-40EC-98F0-636CF983F855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55211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94943-CAAC-40EC-98F0-636CF983F855}" type="slidenum">
              <a:rPr lang="ru-RU" smtClean="0"/>
              <a:pPr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84862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 algn="just">
              <a:buNone/>
              <a:defRPr/>
            </a:pPr>
            <a:endParaRPr lang="ru-RU" sz="12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94943-CAAC-40EC-98F0-636CF983F855}" type="slidenum">
              <a:rPr lang="ru-RU" smtClean="0"/>
              <a:pPr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29177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 algn="just">
              <a:buNone/>
              <a:defRPr/>
            </a:pPr>
            <a:endParaRPr lang="ru-RU" sz="12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94943-CAAC-40EC-98F0-636CF983F855}" type="slidenum">
              <a:rPr lang="ru-RU" smtClean="0"/>
              <a:pPr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9512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 algn="just">
              <a:buNone/>
              <a:defRPr/>
            </a:pPr>
            <a:endParaRPr lang="ru-RU" sz="12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94943-CAAC-40EC-98F0-636CF983F855}" type="slidenum">
              <a:rPr lang="ru-RU" smtClean="0"/>
              <a:pPr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11145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94943-CAAC-40EC-98F0-636CF983F855}" type="slidenum">
              <a:rPr lang="ru-RU" smtClean="0"/>
              <a:pPr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25536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94943-CAAC-40EC-98F0-636CF983F855}" type="slidenum">
              <a:rPr lang="ru-RU" smtClean="0"/>
              <a:pPr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23974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94943-CAAC-40EC-98F0-636CF983F855}" type="slidenum">
              <a:rPr lang="ru-RU" smtClean="0"/>
              <a:pPr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68182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94943-CAAC-40EC-98F0-636CF983F855}" type="slidenum">
              <a:rPr lang="ru-RU" smtClean="0"/>
              <a:pPr/>
              <a:t>32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4785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94943-CAAC-40EC-98F0-636CF983F855}" type="slidenum">
              <a:rPr lang="ru-RU" smtClean="0"/>
              <a:pPr/>
              <a:t>33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84940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94943-CAAC-40EC-98F0-636CF983F855}" type="slidenum">
              <a:rPr lang="ru-RU" smtClean="0"/>
              <a:pPr/>
              <a:t>38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5757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94943-CAAC-40EC-98F0-636CF983F855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80864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94943-CAAC-40EC-98F0-636CF983F855}" type="slidenum">
              <a:rPr lang="ru-RU" smtClean="0"/>
              <a:pPr/>
              <a:t>39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21125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94943-CAAC-40EC-98F0-636CF983F855}" type="slidenum">
              <a:rPr lang="ru-RU" smtClean="0"/>
              <a:pPr/>
              <a:t>40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70631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94943-CAAC-40EC-98F0-636CF983F855}" type="slidenum">
              <a:rPr lang="ru-RU" smtClean="0"/>
              <a:pPr/>
              <a:t>42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44552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94943-CAAC-40EC-98F0-636CF983F855}" type="slidenum">
              <a:rPr lang="ru-RU" smtClean="0"/>
              <a:pPr/>
              <a:t>43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29287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94943-CAAC-40EC-98F0-636CF983F855}" type="slidenum">
              <a:rPr lang="ru-RU" smtClean="0"/>
              <a:pPr/>
              <a:t>45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17465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94943-CAAC-40EC-98F0-636CF983F855}" type="slidenum">
              <a:rPr lang="ru-RU" smtClean="0"/>
              <a:pPr/>
              <a:t>47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4851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94943-CAAC-40EC-98F0-636CF983F855}" type="slidenum">
              <a:rPr lang="ru-RU" smtClean="0"/>
              <a:pPr/>
              <a:t>48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0627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39750" indent="-539750">
              <a:buNone/>
            </a:pPr>
            <a:endParaRPr lang="ru-RU" sz="12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94943-CAAC-40EC-98F0-636CF983F855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6730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94943-CAAC-40EC-98F0-636CF983F855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1795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94943-CAAC-40EC-98F0-636CF983F855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2136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94943-CAAC-40EC-98F0-636CF983F855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2276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94943-CAAC-40EC-98F0-636CF983F855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5186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94943-CAAC-40EC-98F0-636CF983F855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3107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E06B-B152-4934-BD5D-A7F4EE15436C}" type="datetimeFigureOut">
              <a:rPr lang="ru-RU" smtClean="0"/>
              <a:pPr/>
              <a:t>20.04.2023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C84C0-4B56-4CB7-BFE6-7738791A9C8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E06B-B152-4934-BD5D-A7F4EE15436C}" type="datetimeFigureOut">
              <a:rPr lang="ru-RU" smtClean="0"/>
              <a:pPr/>
              <a:t>20.04.2023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C84C0-4B56-4CB7-BFE6-7738791A9C8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E06B-B152-4934-BD5D-A7F4EE15436C}" type="datetimeFigureOut">
              <a:rPr lang="ru-RU" smtClean="0"/>
              <a:pPr/>
              <a:t>20.04.2023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C84C0-4B56-4CB7-BFE6-7738791A9C8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E06B-B152-4934-BD5D-A7F4EE15436C}" type="datetimeFigureOut">
              <a:rPr lang="ru-RU" smtClean="0"/>
              <a:pPr/>
              <a:t>20.04.2023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C84C0-4B56-4CB7-BFE6-7738791A9C8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E06B-B152-4934-BD5D-A7F4EE15436C}" type="datetimeFigureOut">
              <a:rPr lang="ru-RU" smtClean="0"/>
              <a:pPr/>
              <a:t>20.04.2023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C84C0-4B56-4CB7-BFE6-7738791A9C8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E06B-B152-4934-BD5D-A7F4EE15436C}" type="datetimeFigureOut">
              <a:rPr lang="ru-RU" smtClean="0"/>
              <a:pPr/>
              <a:t>20.04.2023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C84C0-4B56-4CB7-BFE6-7738791A9C8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E06B-B152-4934-BD5D-A7F4EE15436C}" type="datetimeFigureOut">
              <a:rPr lang="ru-RU" smtClean="0"/>
              <a:pPr/>
              <a:t>20.04.2023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C84C0-4B56-4CB7-BFE6-7738791A9C8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E06B-B152-4934-BD5D-A7F4EE15436C}" type="datetimeFigureOut">
              <a:rPr lang="ru-RU" smtClean="0"/>
              <a:pPr/>
              <a:t>20.04.2023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C84C0-4B56-4CB7-BFE6-7738791A9C8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E06B-B152-4934-BD5D-A7F4EE15436C}" type="datetimeFigureOut">
              <a:rPr lang="ru-RU" smtClean="0"/>
              <a:pPr/>
              <a:t>20.04.2023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C84C0-4B56-4CB7-BFE6-7738791A9C8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E06B-B152-4934-BD5D-A7F4EE15436C}" type="datetimeFigureOut">
              <a:rPr lang="ru-RU" smtClean="0"/>
              <a:pPr/>
              <a:t>20.04.2023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C84C0-4B56-4CB7-BFE6-7738791A9C8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E06B-B152-4934-BD5D-A7F4EE15436C}" type="datetimeFigureOut">
              <a:rPr lang="ru-RU" smtClean="0"/>
              <a:pPr/>
              <a:t>20.04.2023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C84C0-4B56-4CB7-BFE6-7738791A9C8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2E06B-B152-4934-BD5D-A7F4EE15436C}" type="datetimeFigureOut">
              <a:rPr lang="ru-RU" smtClean="0"/>
              <a:pPr/>
              <a:t>20.04.2023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C84C0-4B56-4CB7-BFE6-7738791A9C8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590465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ts val="25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ГОСУДАРСТВЕННЫЙ УНИВЕРСИТЕТ </a:t>
            </a:r>
            <a:b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И.В. </a:t>
            </a:r>
            <a:r>
              <a:rPr lang="ru-RU" sz="2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Шаврин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spc="3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Техники сложных </a:t>
            </a:r>
            <a:r>
              <a:rPr lang="en-US" sz="4000" spc="3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spc="3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spc="3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переговоров</a:t>
            </a:r>
            <a:r>
              <a:rPr lang="en-US" sz="4000" spc="6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spc="6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spc="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spc="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РАБОЧАЯ </a:t>
            </a: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ТЕТРАДЬ</a:t>
            </a:r>
            <a:b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spc="6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spc="6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СЛУШАТЕЛЕЙ ИНСТИТУТА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ДЕЛОВОГО АДМИНИСТРИРОВАНИЯ И </a:t>
            </a: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БИЗНЕСА</a:t>
            </a:r>
            <a:r>
              <a:rPr lang="en-US" sz="1600" dirty="0" smtClean="0">
                <a:solidFill>
                  <a:schemeClr val="bg1"/>
                </a:solidFill>
              </a:rPr>
              <a:t>f</a:t>
            </a:r>
            <a:r>
              <a:rPr lang="en-US" sz="4000" spc="6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spc="6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spc="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1800" spc="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4000" spc="6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spc="6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 2023</a:t>
            </a:r>
            <a:r>
              <a:rPr lang="en-US" sz="4000" spc="6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spc="6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spc="6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spc="6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4000" spc="6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172" y="1340768"/>
            <a:ext cx="2359192" cy="944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571472" y="214290"/>
            <a:ext cx="8229600" cy="654032"/>
          </a:xfrm>
        </p:spPr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Обмен уступками равной ценности</a:t>
            </a:r>
            <a:endParaRPr lang="ru-RU" sz="3600" dirty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graphicFrame>
        <p:nvGraphicFramePr>
          <p:cNvPr id="25" name="Таблица 24"/>
          <p:cNvGraphicFramePr>
            <a:graphicFrameLocks noGrp="1"/>
          </p:cNvGraphicFramePr>
          <p:nvPr/>
        </p:nvGraphicFramePr>
        <p:xfrm>
          <a:off x="928663" y="1611316"/>
          <a:ext cx="7429551" cy="281781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76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9636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Покупатель</a:t>
                      </a:r>
                      <a:endParaRPr lang="ru-RU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Продавец</a:t>
                      </a:r>
                      <a:endParaRPr lang="ru-RU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636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Цена</a:t>
                      </a:r>
                      <a:endParaRPr lang="ru-RU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50</a:t>
                      </a:r>
                      <a:endParaRPr lang="ru-RU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30</a:t>
                      </a:r>
                      <a:endParaRPr lang="ru-RU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636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Размер партии</a:t>
                      </a:r>
                      <a:endParaRPr lang="ru-RU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15</a:t>
                      </a:r>
                      <a:endParaRPr lang="ru-RU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25</a:t>
                      </a:r>
                      <a:endParaRPr lang="ru-RU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636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Отсрочка платежа</a:t>
                      </a:r>
                      <a:endParaRPr lang="ru-RU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ru-RU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636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Скорость поставки</a:t>
                      </a:r>
                      <a:endParaRPr lang="ru-RU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20</a:t>
                      </a:r>
                      <a:endParaRPr lang="ru-RU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30</a:t>
                      </a:r>
                      <a:endParaRPr lang="ru-RU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636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Качество продукции</a:t>
                      </a:r>
                      <a:endParaRPr lang="ru-RU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ru-RU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" name="Овал 25"/>
          <p:cNvSpPr/>
          <p:nvPr/>
        </p:nvSpPr>
        <p:spPr>
          <a:xfrm>
            <a:off x="4214810" y="2143118"/>
            <a:ext cx="857256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6705809" y="2599739"/>
            <a:ext cx="857256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/>
          <p:cNvSpPr/>
          <p:nvPr/>
        </p:nvSpPr>
        <p:spPr>
          <a:xfrm>
            <a:off x="6705809" y="3537764"/>
            <a:ext cx="857256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4214810" y="3071810"/>
            <a:ext cx="857256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8" name="Picture 2" descr="http://negotiationskills.ru/wp-content/uploads/2014/12/NS_logo_4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810552" y="6295328"/>
            <a:ext cx="2003606" cy="34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5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5" grpId="0" animBg="1"/>
      <p:bldP spid="36" grpId="0" animBg="1"/>
      <p:bldP spid="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571472" y="214290"/>
            <a:ext cx="8229600" cy="654032"/>
          </a:xfrm>
        </p:spPr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Процесс создания ценности</a:t>
            </a:r>
            <a:endParaRPr lang="ru-RU" sz="3600" dirty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00034" y="1341767"/>
            <a:ext cx="8358246" cy="406265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Обмен</a:t>
            </a:r>
          </a:p>
          <a:p>
            <a:pPr marL="177800" indent="269875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Если вы… тогда мы…</a:t>
            </a:r>
          </a:p>
          <a:p>
            <a:pPr>
              <a:lnSpc>
                <a:spcPct val="150000"/>
              </a:lnSpc>
            </a:pPr>
            <a:endParaRPr lang="ru-RU" sz="2000" dirty="0" smtClean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Дополнительное предложение</a:t>
            </a:r>
          </a:p>
          <a:p>
            <a:pPr marL="177800" indent="269875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В этом вопросе уступить не могу, зато могу предложить…</a:t>
            </a:r>
          </a:p>
          <a:p>
            <a:pPr>
              <a:lnSpc>
                <a:spcPct val="150000"/>
              </a:lnSpc>
            </a:pPr>
            <a:endParaRPr lang="ru-RU" sz="2000" dirty="0" smtClean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Цена за согласие</a:t>
            </a:r>
          </a:p>
          <a:p>
            <a:pPr marL="177800" indent="269875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На каких условиях вы готовы уступить в этом вопросе?</a:t>
            </a:r>
          </a:p>
        </p:txBody>
      </p:sp>
      <p:pic>
        <p:nvPicPr>
          <p:cNvPr id="7" name="Picture 2" descr="http://negotiationskills.ru/wp-content/uploads/2014/12/NS_logo_4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810552" y="6295328"/>
            <a:ext cx="2003606" cy="34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6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1"/>
          <p:cNvSpPr>
            <a:spLocks noGrp="1"/>
          </p:cNvSpPr>
          <p:nvPr>
            <p:ph type="title"/>
          </p:nvPr>
        </p:nvSpPr>
        <p:spPr>
          <a:xfrm>
            <a:off x="714348" y="285728"/>
            <a:ext cx="7858180" cy="642942"/>
          </a:xfrm>
          <a:prstGeom prst="round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4000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Подготовка вопросов к переговорам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455912" y="1772816"/>
            <a:ext cx="8358246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Вопросы на прояснение:</a:t>
            </a:r>
          </a:p>
          <a:p>
            <a:endParaRPr lang="ru-RU" dirty="0" smtClean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  <a:p>
            <a:pPr indent="3619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32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Приоритетов оппонента</a:t>
            </a:r>
          </a:p>
          <a:p>
            <a:pPr indent="3619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32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Интересов оппонента</a:t>
            </a:r>
          </a:p>
          <a:p>
            <a:pPr indent="3619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32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Позиций оппонента</a:t>
            </a:r>
            <a:endParaRPr lang="ru-RU" sz="2800" dirty="0" smtClean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4" name="Picture 2" descr="http://negotiationskills.ru/wp-content/uploads/2014/12/NS_logo_4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810552" y="6295328"/>
            <a:ext cx="2003606" cy="3428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428596" y="1422643"/>
            <a:ext cx="8358246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  <a:cs typeface="Arial" pitchFamily="34" charset="0"/>
              </a:rPr>
              <a:t>Примеры вопросов о </a:t>
            </a:r>
            <a:r>
              <a:rPr lang="ru-RU" sz="3200" b="1" dirty="0" smtClean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  <a:cs typeface="Arial" pitchFamily="34" charset="0"/>
              </a:rPr>
              <a:t>приоритетах:</a:t>
            </a:r>
          </a:p>
          <a:p>
            <a:pPr marL="361950" indent="-361950">
              <a:buFont typeface="Arial" pitchFamily="34" charset="0"/>
              <a:buChar char="•"/>
            </a:pPr>
            <a:endParaRPr lang="ru-RU" sz="2800" dirty="0" smtClean="0">
              <a:solidFill>
                <a:schemeClr val="tx2">
                  <a:lumMod val="75000"/>
                </a:schemeClr>
              </a:solidFill>
              <a:latin typeface="Arial Narrow" panose="020B0606020202030204" pitchFamily="34" charset="0"/>
              <a:cs typeface="Arial" pitchFamily="34" charset="0"/>
            </a:endParaRPr>
          </a:p>
          <a:p>
            <a:pPr marL="361950" indent="-3619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  <a:cs typeface="Arial" pitchFamily="34" charset="0"/>
              </a:rPr>
              <a:t>Что в данном соглашении для вас наиболее важно?</a:t>
            </a:r>
          </a:p>
          <a:p>
            <a:pPr marL="361950" indent="-361950">
              <a:buFont typeface="Arial" pitchFamily="34" charset="0"/>
              <a:buChar char="•"/>
            </a:pPr>
            <a:endParaRPr lang="ru-RU" dirty="0" smtClean="0">
              <a:solidFill>
                <a:schemeClr val="tx2">
                  <a:lumMod val="75000"/>
                </a:schemeClr>
              </a:solidFill>
              <a:latin typeface="Arial Narrow" panose="020B0606020202030204" pitchFamily="34" charset="0"/>
              <a:cs typeface="Arial" pitchFamily="34" charset="0"/>
            </a:endParaRPr>
          </a:p>
          <a:p>
            <a:pPr marL="361950" indent="-3619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  <a:cs typeface="Arial" pitchFamily="34" charset="0"/>
              </a:rPr>
              <a:t>Какие условия вы хотели бы обсудить в первую очередь?</a:t>
            </a:r>
          </a:p>
          <a:p>
            <a:pPr marL="361950" indent="-361950">
              <a:buFont typeface="Arial" pitchFamily="34" charset="0"/>
              <a:buChar char="•"/>
            </a:pPr>
            <a:endParaRPr lang="ru-RU" dirty="0" smtClean="0">
              <a:solidFill>
                <a:schemeClr val="tx2">
                  <a:lumMod val="75000"/>
                </a:schemeClr>
              </a:solidFill>
              <a:latin typeface="Arial Narrow" panose="020B0606020202030204" pitchFamily="34" charset="0"/>
              <a:cs typeface="Arial" pitchFamily="34" charset="0"/>
            </a:endParaRPr>
          </a:p>
          <a:p>
            <a:pPr marL="361950" indent="-3619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  <a:cs typeface="Arial" pitchFamily="34" charset="0"/>
              </a:rPr>
              <a:t>Без достижения соглашения по каким вопросам, общая договорённость не будет иметь для вас смысла?</a:t>
            </a:r>
          </a:p>
        </p:txBody>
      </p:sp>
      <p:pic>
        <p:nvPicPr>
          <p:cNvPr id="4" name="Picture 2" descr="http://negotiationskills.ru/wp-content/uploads/2014/12/NS_logo_4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810552" y="6295328"/>
            <a:ext cx="2003606" cy="342899"/>
          </a:xfrm>
          <a:prstGeom prst="rect">
            <a:avLst/>
          </a:prstGeom>
          <a:noFill/>
        </p:spPr>
      </p:pic>
      <p:sp>
        <p:nvSpPr>
          <p:cNvPr id="7" name="Заголовок 4"/>
          <p:cNvSpPr>
            <a:spLocks noGrp="1"/>
          </p:cNvSpPr>
          <p:nvPr>
            <p:ph type="title"/>
          </p:nvPr>
        </p:nvSpPr>
        <p:spPr>
          <a:xfrm>
            <a:off x="557242" y="274638"/>
            <a:ext cx="8229600" cy="58259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4000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Подготовка вопросов к переговорам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428596" y="1412776"/>
            <a:ext cx="8358246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  <a:cs typeface="Arial" pitchFamily="34" charset="0"/>
              </a:rPr>
              <a:t>Примеры вопросов об </a:t>
            </a:r>
            <a:r>
              <a:rPr lang="ru-RU" sz="3200" b="1" dirty="0" smtClean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  <a:cs typeface="Arial" pitchFamily="34" charset="0"/>
              </a:rPr>
              <a:t>интересах:</a:t>
            </a:r>
          </a:p>
          <a:p>
            <a:endParaRPr lang="ru-RU" sz="2800" dirty="0" smtClean="0">
              <a:solidFill>
                <a:schemeClr val="tx2">
                  <a:lumMod val="75000"/>
                </a:schemeClr>
              </a:solidFill>
              <a:latin typeface="Arial Narrow" panose="020B0606020202030204" pitchFamily="34" charset="0"/>
              <a:cs typeface="Arial" pitchFamily="34" charset="0"/>
            </a:endParaRPr>
          </a:p>
          <a:p>
            <a:pPr marL="361950" indent="-3619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  <a:cs typeface="Arial" pitchFamily="34" charset="0"/>
              </a:rPr>
              <a:t>Почему именно это для вас так важно?</a:t>
            </a:r>
          </a:p>
          <a:p>
            <a:pPr marL="361950" indent="-361950">
              <a:buFont typeface="Arial" pitchFamily="34" charset="0"/>
              <a:buChar char="•"/>
            </a:pPr>
            <a:endParaRPr lang="ru-RU" sz="2800" dirty="0" smtClean="0">
              <a:solidFill>
                <a:schemeClr val="tx2">
                  <a:lumMod val="75000"/>
                </a:schemeClr>
              </a:solidFill>
              <a:latin typeface="Arial Narrow" panose="020B0606020202030204" pitchFamily="34" charset="0"/>
              <a:cs typeface="Arial" pitchFamily="34" charset="0"/>
            </a:endParaRPr>
          </a:p>
          <a:p>
            <a:pPr marL="361950" indent="-3619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  <a:cs typeface="Arial" pitchFamily="34" charset="0"/>
              </a:rPr>
              <a:t>Если мы не согласуем предложенные вами условия, как это отразится на вашем бизнесе?</a:t>
            </a:r>
          </a:p>
        </p:txBody>
      </p:sp>
      <p:pic>
        <p:nvPicPr>
          <p:cNvPr id="4" name="Picture 2" descr="http://negotiationskills.ru/wp-content/uploads/2014/12/NS_logo_4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810552" y="6295328"/>
            <a:ext cx="2003606" cy="342899"/>
          </a:xfrm>
          <a:prstGeom prst="rect">
            <a:avLst/>
          </a:prstGeom>
          <a:noFill/>
        </p:spPr>
      </p:pic>
      <p:sp>
        <p:nvSpPr>
          <p:cNvPr id="7" name="Заголовок 4"/>
          <p:cNvSpPr>
            <a:spLocks noGrp="1"/>
          </p:cNvSpPr>
          <p:nvPr>
            <p:ph type="title"/>
          </p:nvPr>
        </p:nvSpPr>
        <p:spPr>
          <a:xfrm>
            <a:off x="557242" y="274638"/>
            <a:ext cx="8229600" cy="58259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4000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Подготовка вопросов к переговорам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428596" y="1368345"/>
            <a:ext cx="8358246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  <a:cs typeface="Arial" pitchFamily="34" charset="0"/>
              </a:rPr>
              <a:t>Примеры вопросов для </a:t>
            </a:r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  <a:cs typeface="Arial" pitchFamily="34" charset="0"/>
              </a:rPr>
              <a:t>прояснения позиций</a:t>
            </a:r>
            <a:r>
              <a:rPr lang="ru-RU" sz="3200" dirty="0" smtClean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  <a:cs typeface="Arial" pitchFamily="34" charset="0"/>
              </a:rPr>
              <a:t>:</a:t>
            </a:r>
          </a:p>
          <a:p>
            <a:endParaRPr lang="ru-RU" sz="2800" dirty="0" smtClean="0">
              <a:solidFill>
                <a:schemeClr val="tx2">
                  <a:lumMod val="75000"/>
                </a:schemeClr>
              </a:solidFill>
              <a:latin typeface="Arial Narrow" panose="020B0606020202030204" pitchFamily="34" charset="0"/>
              <a:cs typeface="Arial" pitchFamily="34" charset="0"/>
            </a:endParaRPr>
          </a:p>
          <a:p>
            <a:pPr marL="365125" indent="-365125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  <a:cs typeface="Arial" pitchFamily="34" charset="0"/>
              </a:rPr>
              <a:t>Какой максимальный размер отсрочки вы предлагаете вашим клиентам?</a:t>
            </a:r>
          </a:p>
          <a:p>
            <a:pPr marL="365125" indent="-365125">
              <a:buFont typeface="Arial" pitchFamily="34" charset="0"/>
              <a:buChar char="•"/>
            </a:pPr>
            <a:endParaRPr lang="ru-RU" dirty="0" smtClean="0">
              <a:solidFill>
                <a:schemeClr val="tx2">
                  <a:lumMod val="75000"/>
                </a:schemeClr>
              </a:solidFill>
              <a:latin typeface="Arial Narrow" panose="020B0606020202030204" pitchFamily="34" charset="0"/>
              <a:cs typeface="Arial" pitchFamily="34" charset="0"/>
            </a:endParaRPr>
          </a:p>
          <a:p>
            <a:pPr marL="365125" indent="-365125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  <a:cs typeface="Arial" pitchFamily="34" charset="0"/>
              </a:rPr>
              <a:t>При каком обороте вы готовы предоставить отсрочку + 15 дней?</a:t>
            </a:r>
          </a:p>
          <a:p>
            <a:pPr marL="365125" indent="-365125">
              <a:buFont typeface="Arial" pitchFamily="34" charset="0"/>
              <a:buChar char="•"/>
            </a:pPr>
            <a:endParaRPr lang="ru-RU" sz="2800" dirty="0" smtClean="0">
              <a:solidFill>
                <a:schemeClr val="tx2">
                  <a:lumMod val="75000"/>
                </a:schemeClr>
              </a:solidFill>
              <a:latin typeface="Arial Narrow" panose="020B0606020202030204" pitchFamily="34" charset="0"/>
              <a:cs typeface="Arial" pitchFamily="34" charset="0"/>
            </a:endParaRPr>
          </a:p>
          <a:p>
            <a:pPr marL="365125" indent="-365125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  <a:cs typeface="Arial" pitchFamily="34" charset="0"/>
              </a:rPr>
              <a:t>При какой цене аренды за метр площади, вы готовы арендовать 200 метров?</a:t>
            </a:r>
          </a:p>
        </p:txBody>
      </p:sp>
      <p:pic>
        <p:nvPicPr>
          <p:cNvPr id="4" name="Picture 2" descr="http://negotiationskills.ru/wp-content/uploads/2014/12/NS_logo_4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810552" y="6295328"/>
            <a:ext cx="2003606" cy="342899"/>
          </a:xfrm>
          <a:prstGeom prst="rect">
            <a:avLst/>
          </a:prstGeom>
          <a:noFill/>
        </p:spPr>
      </p:pic>
      <p:sp>
        <p:nvSpPr>
          <p:cNvPr id="7" name="Заголовок 4"/>
          <p:cNvSpPr>
            <a:spLocks noGrp="1"/>
          </p:cNvSpPr>
          <p:nvPr>
            <p:ph type="title"/>
          </p:nvPr>
        </p:nvSpPr>
        <p:spPr>
          <a:xfrm>
            <a:off x="557242" y="274638"/>
            <a:ext cx="8229600" cy="58259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4000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Подготовка вопросов к переговорам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1"/>
          <p:cNvSpPr>
            <a:spLocks noGrp="1"/>
          </p:cNvSpPr>
          <p:nvPr>
            <p:ph type="title"/>
          </p:nvPr>
        </p:nvSpPr>
        <p:spPr>
          <a:xfrm>
            <a:off x="179512" y="285728"/>
            <a:ext cx="8784976" cy="642942"/>
          </a:xfrm>
          <a:prstGeom prst="round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3500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Подготовка </a:t>
            </a:r>
            <a:r>
              <a:rPr lang="ru-RU" sz="35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своих ответов на вопросы оппонента</a:t>
            </a:r>
            <a:endParaRPr lang="ru-RU" sz="3500" dirty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428596" y="1357298"/>
            <a:ext cx="8358246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Оппонент так же может подготовить свой список вопросов</a:t>
            </a:r>
            <a:r>
              <a:rPr lang="ru-RU" sz="2800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для </a:t>
            </a:r>
            <a:r>
              <a:rPr lang="ru-RU" sz="2800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прояснения ваших </a:t>
            </a: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интересов. Ваша задача подготовить ответы </a:t>
            </a:r>
            <a:r>
              <a:rPr lang="ru-RU" sz="2800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на </a:t>
            </a: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вопросы другой стороны:</a:t>
            </a:r>
          </a:p>
          <a:p>
            <a:endParaRPr lang="ru-RU" sz="1400" dirty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  <a:p>
            <a:pPr indent="3619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32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По своим приоритетам</a:t>
            </a:r>
          </a:p>
          <a:p>
            <a:pPr indent="3619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32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По своим интересам</a:t>
            </a:r>
          </a:p>
          <a:p>
            <a:pPr indent="3619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32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По своим позициям</a:t>
            </a:r>
            <a:endParaRPr lang="ru-RU" sz="2800" dirty="0" smtClean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4" name="Picture 2" descr="http://negotiationskills.ru/wp-content/uploads/2014/12/NS_logo_4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810552" y="6295328"/>
            <a:ext cx="2003606" cy="34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5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1"/>
          <p:cNvSpPr>
            <a:spLocks noGrp="1"/>
          </p:cNvSpPr>
          <p:nvPr>
            <p:ph type="title"/>
          </p:nvPr>
        </p:nvSpPr>
        <p:spPr>
          <a:xfrm>
            <a:off x="714348" y="285728"/>
            <a:ext cx="7858180" cy="642942"/>
          </a:xfrm>
          <a:prstGeom prst="round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4000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  <a:ea typeface="+mj-ea"/>
                <a:cs typeface="+mj-cs"/>
              </a:rPr>
              <a:t>Тактика работы с возражениями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428596" y="1428736"/>
            <a:ext cx="8358246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Возражение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- это причина или аргумент, волнующие клиента, выдвинутые против плана, идеи, товара или услуги, которые вы предлагаете</a:t>
            </a:r>
          </a:p>
          <a:p>
            <a:pPr marL="354013" indent="-354013">
              <a:buFont typeface="Wingdings" pitchFamily="2" charset="2"/>
              <a:buChar char="ü"/>
            </a:pPr>
            <a:endParaRPr lang="ru-RU" sz="2400" dirty="0" smtClean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  <a:p>
            <a:pPr marL="354013" indent="-354013">
              <a:buFont typeface="Wingdings" pitchFamily="2" charset="2"/>
              <a:buChar char="ü"/>
            </a:pP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Возражения показывают интерес оппонента</a:t>
            </a:r>
          </a:p>
          <a:p>
            <a:pPr marL="354013" indent="-354013">
              <a:buFont typeface="Wingdings" pitchFamily="2" charset="2"/>
              <a:buChar char="ü"/>
            </a:pP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В случае преодоления, могут привести к соглашению по обсуждаемому условию без предоставления уступок</a:t>
            </a:r>
          </a:p>
          <a:p>
            <a:pPr marL="354013" indent="-354013">
              <a:buFont typeface="Wingdings" pitchFamily="2" charset="2"/>
              <a:buChar char="ü"/>
            </a:pPr>
            <a:endParaRPr lang="ru-RU" sz="2000" dirty="0" smtClean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  <a:p>
            <a:pPr marL="457200" indent="-457200"/>
            <a:r>
              <a:rPr lang="ru-RU" sz="24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Действия: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Определение возможных возражений оппонента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Подготовка аргументов, для преодоления возражений</a:t>
            </a:r>
          </a:p>
          <a:p>
            <a:pPr marL="354013" indent="-354013"/>
            <a:endParaRPr lang="ru-RU" sz="2800" dirty="0" smtClean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4" name="Picture 2" descr="http://negotiationskills.ru/wp-content/uploads/2014/12/NS_logo_4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810552" y="6295328"/>
            <a:ext cx="2003606" cy="3428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0324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Эмоциональные триггеры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857892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Признание </a:t>
            </a:r>
          </a:p>
          <a:p>
            <a:pPr marL="1371600" lvl="2" indent="-457200"/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Признавать компетентность и ценность чувств и мыслей, право на чувства и действия</a:t>
            </a:r>
          </a:p>
          <a:p>
            <a:pPr marL="1371600" lvl="2" indent="-457200">
              <a:buFont typeface="+mj-lt"/>
              <a:buAutoNum type="arabicPeriod"/>
            </a:pPr>
            <a:endParaRPr lang="ru-RU" dirty="0" smtClean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Автономия </a:t>
            </a:r>
          </a:p>
          <a:p>
            <a:pPr marL="1371600" lvl="2" indent="-457200"/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Давать право выбора</a:t>
            </a:r>
          </a:p>
          <a:p>
            <a:pPr marL="1371600" lvl="2" indent="-457200">
              <a:buFont typeface="+mj-lt"/>
              <a:buAutoNum type="arabicPeriod"/>
            </a:pPr>
            <a:endParaRPr lang="ru-RU" dirty="0" smtClean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Аффилиация </a:t>
            </a:r>
          </a:p>
          <a:p>
            <a:pPr marL="1371600" lvl="2" indent="-457200"/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Прилагать усилия для объединения</a:t>
            </a:r>
          </a:p>
          <a:p>
            <a:pPr marL="1371600" lvl="2" indent="-457200">
              <a:buFont typeface="+mj-lt"/>
              <a:buAutoNum type="arabicPeriod"/>
            </a:pPr>
            <a:endParaRPr lang="ru-RU" dirty="0" smtClean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Статус </a:t>
            </a:r>
          </a:p>
          <a:p>
            <a:pPr marL="1371600" lvl="2" indent="-457200"/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Демонстрировать уважение</a:t>
            </a:r>
          </a:p>
          <a:p>
            <a:pPr marL="1371600" lvl="2" indent="-457200">
              <a:buFont typeface="+mj-lt"/>
              <a:buAutoNum type="arabicPeriod"/>
            </a:pPr>
            <a:endParaRPr lang="ru-RU" dirty="0" smtClean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Роль </a:t>
            </a:r>
          </a:p>
          <a:p>
            <a:pPr lvl="2"/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Традиционная (мать, водитель) / временная (шутник, советник, миротворец) – какую роль я сейчас играю, играет мой оппонент и как это помогает достижению соглашения</a:t>
            </a:r>
            <a:endParaRPr lang="ru-RU" dirty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7" name="Picture 2" descr="http://negotiationskills.ru/wp-content/uploads/2014/12/NS_logo_4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715271" y="6545461"/>
            <a:ext cx="1325423" cy="22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49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3000372"/>
            <a:ext cx="8229600" cy="1143000"/>
          </a:xfrm>
        </p:spPr>
        <p:txBody>
          <a:bodyPr>
            <a:normAutofit/>
          </a:bodyPr>
          <a:lstStyle/>
          <a:p>
            <a:r>
              <a:rPr lang="ru-RU" sz="60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Сила в переговорах</a:t>
            </a:r>
            <a:endParaRPr lang="ru-RU" sz="6000" dirty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4" name="Picture 2" descr="http://negotiationskills.ru/wp-content/uploads/2014/12/NS_logo_4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810552" y="6295328"/>
            <a:ext cx="2003606" cy="3428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357430"/>
            <a:ext cx="8229600" cy="1143000"/>
          </a:xfrm>
        </p:spPr>
        <p:txBody>
          <a:bodyPr>
            <a:normAutofit/>
          </a:bodyPr>
          <a:lstStyle/>
          <a:p>
            <a:r>
              <a:rPr lang="ru-RU" sz="48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Переговоры – это..</a:t>
            </a:r>
            <a:endParaRPr lang="ru-RU" sz="4800" dirty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3357562"/>
            <a:ext cx="8229600" cy="2000264"/>
          </a:xfrm>
        </p:spPr>
        <p:txBody>
          <a:bodyPr>
            <a:normAutofit lnSpcReduction="10000"/>
          </a:bodyPr>
          <a:lstStyle/>
          <a:p>
            <a:pPr marL="0" indent="0" algn="just">
              <a:buFontTx/>
              <a:buChar char="-"/>
              <a:defRPr/>
            </a:pPr>
            <a:endParaRPr lang="ru-RU" sz="2800" dirty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  <a:p>
            <a:pPr marL="0" indent="360363" algn="just">
              <a:buFontTx/>
              <a:buChar char="-"/>
              <a:defRPr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это процесс коммуникации, направленный на разрешения разногласий, когда присутствует взаимный интерес к сделке</a:t>
            </a:r>
          </a:p>
        </p:txBody>
      </p:sp>
      <p:pic>
        <p:nvPicPr>
          <p:cNvPr id="4" name="Picture 2" descr="http://negotiationskills.ru/wp-content/uploads/2014/12/NS_logo_4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810552" y="6295328"/>
            <a:ext cx="2003606" cy="3428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14562"/>
            <a:ext cx="8229600" cy="1143000"/>
          </a:xfrm>
        </p:spPr>
        <p:txBody>
          <a:bodyPr/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Сила в переговорах</a:t>
            </a:r>
            <a:endParaRPr lang="ru-RU" dirty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3600464"/>
            <a:ext cx="8401080" cy="1757362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- Это способность влиять на результаты переговоров</a:t>
            </a:r>
          </a:p>
        </p:txBody>
      </p:sp>
      <p:pic>
        <p:nvPicPr>
          <p:cNvPr id="4" name="Picture 2" descr="http://negotiationskills.ru/wp-content/uploads/2014/12/NS_logo_4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810552" y="6295328"/>
            <a:ext cx="2003606" cy="3428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Источники силы</a:t>
            </a:r>
            <a:endParaRPr lang="ru-RU" dirty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4" name="Picture 2" descr="http://negotiationskills.ru/wp-content/uploads/2014/12/NS_logo_4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810552" y="6295328"/>
            <a:ext cx="2003606" cy="342899"/>
          </a:xfrm>
          <a:prstGeom prst="rect">
            <a:avLst/>
          </a:prstGeom>
        </p:spPr>
      </p:pic>
      <p:sp>
        <p:nvSpPr>
          <p:cNvPr id="5" name="Содержимое 2"/>
          <p:cNvSpPr txBox="1">
            <a:spLocks/>
          </p:cNvSpPr>
          <p:nvPr/>
        </p:nvSpPr>
        <p:spPr>
          <a:xfrm>
            <a:off x="500034" y="140336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Сила личности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Власть переговорщика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Конструктивная агрессия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ru-RU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Сила ситуации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Использование стандартов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Управление альтернативами / последствиями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ru-RU" sz="4400" kern="12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  <a:ea typeface="+mj-ea"/>
                <a:cs typeface="+mj-cs"/>
              </a:rPr>
              <a:t>Власть переговорщика</a:t>
            </a:r>
            <a:endParaRPr lang="ru-RU" sz="4400" kern="1200" dirty="0">
              <a:solidFill>
                <a:schemeClr val="tx2">
                  <a:lumMod val="75000"/>
                </a:schemeClr>
              </a:solidFill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85786" y="1885952"/>
            <a:ext cx="7758138" cy="32575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sz="36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Эмоциональная власть</a:t>
            </a:r>
          </a:p>
          <a:p>
            <a:pPr>
              <a:lnSpc>
                <a:spcPct val="150000"/>
              </a:lnSpc>
            </a:pPr>
            <a:r>
              <a:rPr lang="ru-RU" sz="36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Экспертная власть</a:t>
            </a:r>
          </a:p>
          <a:p>
            <a:pPr>
              <a:lnSpc>
                <a:spcPct val="150000"/>
              </a:lnSpc>
            </a:pPr>
            <a:r>
              <a:rPr lang="ru-RU" sz="36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Процессная власть</a:t>
            </a:r>
          </a:p>
          <a:p>
            <a:endParaRPr lang="ru-RU" dirty="0" smtClean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4" name="Picture 2" descr="http://negotiationskills.ru/wp-content/uploads/2014/12/NS_logo_4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810552" y="6295328"/>
            <a:ext cx="2003606" cy="3428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7242" y="404664"/>
            <a:ext cx="8229600" cy="64293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Эмоциональная власть переговорщика</a:t>
            </a:r>
            <a:endParaRPr lang="ru-RU" dirty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1368698"/>
            <a:ext cx="8086724" cy="4724598"/>
          </a:xfrm>
        </p:spPr>
        <p:txBody>
          <a:bodyPr>
            <a:noAutofit/>
          </a:bodyPr>
          <a:lstStyle/>
          <a:p>
            <a:pPr marL="0" lvl="1" indent="0" algn="just">
              <a:buNone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Основана на 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ярко выраженной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индивидуальности, харизме и способности личности эмоционально доминировать</a:t>
            </a:r>
          </a:p>
          <a:p>
            <a:pPr marL="0" lvl="1" indent="0" algn="just">
              <a:buNone/>
            </a:pPr>
            <a:endParaRPr lang="ru-RU" sz="2000" dirty="0" smtClean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  <a:p>
            <a:pPr marL="0" lvl="1" indent="0" algn="just">
              <a:buNone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Возникает когда оппонент признает в вас пример для подражания</a:t>
            </a:r>
          </a:p>
          <a:p>
            <a:pPr marL="0" lvl="1" indent="0" algn="just">
              <a:buNone/>
            </a:pPr>
            <a:endParaRPr lang="ru-RU" sz="2000" dirty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  <a:p>
            <a:pPr marL="0" lvl="1" indent="0" algn="just">
              <a:buNone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Инструменты:</a:t>
            </a:r>
          </a:p>
          <a:p>
            <a:pPr marL="457200" lvl="1" indent="-457200" algn="just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Эмоциональные уколы</a:t>
            </a:r>
          </a:p>
          <a:p>
            <a:pPr marL="457200" lvl="1" indent="-457200" algn="just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Символы успеха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7242" y="404664"/>
            <a:ext cx="8229600" cy="64293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40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Экспертная власть переговорщика</a:t>
            </a:r>
            <a:endParaRPr lang="ru-RU" sz="4000" dirty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1412776"/>
            <a:ext cx="8086724" cy="4680520"/>
          </a:xfrm>
        </p:spPr>
        <p:txBody>
          <a:bodyPr>
            <a:noAutofit/>
          </a:bodyPr>
          <a:lstStyle/>
          <a:p>
            <a:pPr marL="0" lvl="1" indent="0" algn="just">
              <a:buNone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Основана на опыте и знаниях</a:t>
            </a:r>
          </a:p>
          <a:p>
            <a:pPr marL="0" lvl="1" indent="0" algn="just">
              <a:buNone/>
            </a:pPr>
            <a:endParaRPr lang="ru-RU" sz="1800" dirty="0" smtClean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  <a:p>
            <a:pPr marL="0" lvl="1" indent="0" algn="just">
              <a:buNone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Возникает когда оппонент воспринимает вас как носителя специальных и полезных знаний или информации, которых у него нет</a:t>
            </a:r>
          </a:p>
          <a:p>
            <a:pPr marL="0" lvl="1" indent="0" algn="just">
              <a:buNone/>
            </a:pPr>
            <a:endParaRPr lang="ru-RU" sz="2000" dirty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  <a:p>
            <a:pPr marL="0" lvl="1" indent="0" algn="just">
              <a:buNone/>
            </a:pP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Инструменты:</a:t>
            </a:r>
          </a:p>
          <a:p>
            <a:pPr marL="457200" lvl="1" indent="-457200" algn="just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Точные данные (цифры, проценты и т.д.)</a:t>
            </a:r>
            <a:endParaRPr lang="ru-RU" dirty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  <a:p>
            <a:pPr marL="457200" lvl="1" indent="-457200" algn="just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Истории из вашего опыта</a:t>
            </a:r>
            <a:endParaRPr lang="ru-RU" dirty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  <a:p>
            <a:pPr marL="457200" lvl="1" indent="-457200" algn="just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Цитаты / мнения признанных экспертов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4732" y="404664"/>
            <a:ext cx="8229600" cy="64293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40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Процессная власть переговорщика</a:t>
            </a:r>
            <a:endParaRPr lang="ru-RU" sz="4000" dirty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1412776"/>
            <a:ext cx="8086724" cy="4968552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Основана на инициативе, правилах и действующих процедурах</a:t>
            </a:r>
          </a:p>
          <a:p>
            <a:pPr marL="0" lvl="1" indent="0" algn="just">
              <a:buNone/>
            </a:pPr>
            <a:endParaRPr lang="ru-RU" sz="2000" dirty="0" smtClean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  <a:p>
            <a:pPr marL="0" lvl="1" indent="0" algn="just">
              <a:buNone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Возникает когда оппонент отдает вам возможность управлять процессом обсуждения</a:t>
            </a:r>
          </a:p>
          <a:p>
            <a:pPr marL="0" lvl="1" indent="0" algn="just">
              <a:buNone/>
            </a:pPr>
            <a:endParaRPr lang="ru-RU" dirty="0" smtClean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  <a:p>
            <a:pPr marL="0" lvl="1" indent="0" algn="just">
              <a:buNone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Инструменты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:</a:t>
            </a:r>
          </a:p>
          <a:p>
            <a:pPr marL="457200" lvl="1" indent="-457200" algn="just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Предложения</a:t>
            </a:r>
            <a:endParaRPr lang="ru-RU" dirty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  <a:p>
            <a:pPr marL="457200" lvl="1" indent="-457200" algn="just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Вопросы, направляющие ход обсуждения</a:t>
            </a:r>
            <a:endParaRPr lang="ru-RU" dirty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Источники силы</a:t>
            </a:r>
            <a:endParaRPr lang="ru-RU" dirty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4" name="Picture 2" descr="http://negotiationskills.ru/wp-content/uploads/2014/12/NS_logo_4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810552" y="6295328"/>
            <a:ext cx="2003606" cy="342899"/>
          </a:xfrm>
          <a:prstGeom prst="rect">
            <a:avLst/>
          </a:prstGeom>
        </p:spPr>
      </p:pic>
      <p:sp>
        <p:nvSpPr>
          <p:cNvPr id="5" name="Содержимое 2"/>
          <p:cNvSpPr txBox="1">
            <a:spLocks/>
          </p:cNvSpPr>
          <p:nvPr/>
        </p:nvSpPr>
        <p:spPr>
          <a:xfrm>
            <a:off x="500034" y="140336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Сила личности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Власть переговорщика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Конструктивная агрессия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ru-RU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Сила ситуации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Использование стандартов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Управление альтернативами / последствиями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0448" y="2500306"/>
            <a:ext cx="8364956" cy="1143000"/>
          </a:xfrm>
        </p:spPr>
        <p:txBody>
          <a:bodyPr/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Агрессия в переговорах</a:t>
            </a:r>
            <a:endParaRPr lang="ru-RU" dirty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3857620"/>
            <a:ext cx="8829676" cy="1143016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это открытое предъявление претензий на ресурсы, затронутые соглашением</a:t>
            </a:r>
          </a:p>
        </p:txBody>
      </p:sp>
      <p:pic>
        <p:nvPicPr>
          <p:cNvPr id="4" name="Picture 2" descr="http://negotiationskills.ru/wp-content/uploads/2014/12/NS_logo_4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810552" y="6295328"/>
            <a:ext cx="2003606" cy="3428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868346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Конструктивная агрессия</a:t>
            </a:r>
            <a:endParaRPr lang="ru-RU" dirty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786346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Напористость </a:t>
            </a:r>
          </a:p>
          <a:p>
            <a:pPr lvl="2"/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Захват инициативы, активное отстаивание своего мнения, постоянное повторение своих аргументов</a:t>
            </a:r>
          </a:p>
          <a:p>
            <a:pPr lvl="2"/>
            <a:endParaRPr lang="ru-RU" dirty="0" smtClean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Неуступчивость </a:t>
            </a:r>
          </a:p>
          <a:p>
            <a:pPr lvl="2"/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Рациональная склонность категорично настаивать на собственной точке зрения не идя ни на какие уступки</a:t>
            </a:r>
          </a:p>
          <a:p>
            <a:pPr lvl="2"/>
            <a:endParaRPr lang="ru-RU" dirty="0" smtClean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Бескомпромиссность </a:t>
            </a:r>
          </a:p>
          <a:p>
            <a:pPr lvl="2"/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Эмоциональное нежелание урегулировать разногласия с помощью уступок</a:t>
            </a:r>
          </a:p>
          <a:p>
            <a:pPr lvl="2"/>
            <a:endParaRPr lang="ru-RU" dirty="0" smtClean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Подозрительность</a:t>
            </a:r>
          </a:p>
          <a:p>
            <a:pPr lvl="2"/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Требования подтверждения слов</a:t>
            </a:r>
            <a:endParaRPr lang="ru-RU" dirty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7" name="Picture 2" descr="http://negotiationskills.ru/wp-content/uploads/2014/12/NS_logo_4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715271" y="6545461"/>
            <a:ext cx="1325423" cy="226834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714348" y="5884151"/>
            <a:ext cx="77867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Конструктивная агрессия продвигает переговоры вперед к результату!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785818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Деструктивная агрессия</a:t>
            </a:r>
            <a:endParaRPr lang="ru-RU" dirty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429288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Нетерпимость </a:t>
            </a:r>
          </a:p>
          <a:p>
            <a:pPr lvl="2"/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Игнорирование мнения других</a:t>
            </a:r>
          </a:p>
          <a:p>
            <a:pPr lvl="2"/>
            <a:endParaRPr lang="ru-RU" dirty="0" smtClean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Мстительность </a:t>
            </a:r>
          </a:p>
          <a:p>
            <a:pPr lvl="2"/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Настрой на ответный ущерб в случае реальной или предполагаемой несправедливости</a:t>
            </a:r>
          </a:p>
          <a:p>
            <a:pPr lvl="2"/>
            <a:endParaRPr lang="ru-RU" dirty="0" smtClean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Вспыльчивость </a:t>
            </a:r>
          </a:p>
          <a:p>
            <a:pPr lvl="2"/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Готовность к проявлению негативных чувств и пониженный самоконтроль поведения</a:t>
            </a:r>
          </a:p>
          <a:p>
            <a:pPr lvl="2"/>
            <a:endParaRPr lang="ru-RU" dirty="0" smtClean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Обидчивость </a:t>
            </a:r>
          </a:p>
          <a:p>
            <a:pPr lvl="2"/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Повышенная чувствительность к действительной или мнимой несправедливости</a:t>
            </a:r>
          </a:p>
          <a:p>
            <a:endParaRPr lang="ru-RU" dirty="0" smtClean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  <a:p>
            <a:pPr algn="ctr">
              <a:buNone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Деструктивная агрессия мешает достижению результата</a:t>
            </a:r>
          </a:p>
        </p:txBody>
      </p:sp>
      <p:pic>
        <p:nvPicPr>
          <p:cNvPr id="8" name="Picture 2" descr="http://negotiationskills.ru/wp-content/uploads/2014/12/NS_logo_4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715271" y="6545461"/>
            <a:ext cx="1325423" cy="226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18"/>
          <p:cNvSpPr>
            <a:spLocks noChangeShapeType="1"/>
          </p:cNvSpPr>
          <p:nvPr/>
        </p:nvSpPr>
        <p:spPr bwMode="auto">
          <a:xfrm>
            <a:off x="3076355" y="4507586"/>
            <a:ext cx="4528123" cy="0"/>
          </a:xfrm>
          <a:prstGeom prst="line">
            <a:avLst/>
          </a:prstGeom>
          <a:noFill/>
          <a:ln w="63500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 dirty="0">
              <a:latin typeface="Arial Narrow" pitchFamily="34" charset="0"/>
            </a:endParaRPr>
          </a:p>
        </p:txBody>
      </p:sp>
      <p:sp>
        <p:nvSpPr>
          <p:cNvPr id="32" name="Text Box 49"/>
          <p:cNvSpPr txBox="1">
            <a:spLocks noChangeArrowheads="1"/>
          </p:cNvSpPr>
          <p:nvPr/>
        </p:nvSpPr>
        <p:spPr bwMode="auto">
          <a:xfrm>
            <a:off x="3500430" y="3095605"/>
            <a:ext cx="214033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ru-RU" sz="3200" dirty="0" smtClean="0">
                <a:solidFill>
                  <a:schemeClr val="tx2"/>
                </a:solidFill>
                <a:latin typeface="Arial Narrow" pitchFamily="34" charset="0"/>
              </a:rPr>
              <a:t>Соглашение</a:t>
            </a:r>
            <a:endParaRPr lang="en-US" sz="3200" dirty="0">
              <a:solidFill>
                <a:schemeClr val="tx2"/>
              </a:solidFill>
              <a:latin typeface="Arial Narrow" pitchFamily="34" charset="0"/>
            </a:endParaRP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1714480" y="4310051"/>
            <a:ext cx="4429156" cy="1588"/>
          </a:xfrm>
          <a:prstGeom prst="line">
            <a:avLst/>
          </a:prstGeom>
          <a:noFill/>
          <a:ln w="635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39" name="Прямая соединительная линия 38"/>
          <p:cNvCxnSpPr/>
          <p:nvPr/>
        </p:nvCxnSpPr>
        <p:spPr>
          <a:xfrm rot="5400000" flipH="1" flipV="1">
            <a:off x="1964514" y="3433907"/>
            <a:ext cx="221457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 rot="5400000" flipH="1" flipV="1">
            <a:off x="5036347" y="3433905"/>
            <a:ext cx="221457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3071802" y="2309787"/>
            <a:ext cx="3071834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Скругленный прямоугольник 43"/>
          <p:cNvSpPr/>
          <p:nvPr/>
        </p:nvSpPr>
        <p:spPr>
          <a:xfrm>
            <a:off x="571472" y="1666845"/>
            <a:ext cx="2071702" cy="64294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latin typeface="Arial Narrow" pitchFamily="34" charset="0"/>
              </a:rPr>
              <a:t>Сторона 1</a:t>
            </a:r>
          </a:p>
        </p:txBody>
      </p:sp>
      <p:sp>
        <p:nvSpPr>
          <p:cNvPr id="45" name="Скругленный прямоугольник 44"/>
          <p:cNvSpPr/>
          <p:nvPr/>
        </p:nvSpPr>
        <p:spPr>
          <a:xfrm>
            <a:off x="6643702" y="1666845"/>
            <a:ext cx="2071702" cy="642942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latin typeface="Arial Narrow" pitchFamily="34" charset="0"/>
              </a:rPr>
              <a:t>Сторона 2</a:t>
            </a:r>
          </a:p>
        </p:txBody>
      </p:sp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714348" y="285728"/>
            <a:ext cx="7858180" cy="642942"/>
          </a:xfrm>
          <a:prstGeom prst="round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4000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  <a:ea typeface="+mj-ea"/>
                <a:cs typeface="+mj-cs"/>
              </a:rPr>
              <a:t>Арена торга</a:t>
            </a:r>
          </a:p>
        </p:txBody>
      </p:sp>
      <p:sp>
        <p:nvSpPr>
          <p:cNvPr id="20" name="Text Box 49"/>
          <p:cNvSpPr txBox="1">
            <a:spLocks noChangeArrowheads="1"/>
          </p:cNvSpPr>
          <p:nvPr/>
        </p:nvSpPr>
        <p:spPr bwMode="auto">
          <a:xfrm>
            <a:off x="6786578" y="3050426"/>
            <a:ext cx="1592103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ru-RU" sz="2400" dirty="0" smtClean="0">
                <a:solidFill>
                  <a:schemeClr val="tx2"/>
                </a:solidFill>
                <a:latin typeface="Arial Narrow" pitchFamily="34" charset="0"/>
              </a:rPr>
              <a:t>Отказ от </a:t>
            </a:r>
          </a:p>
          <a:p>
            <a:pPr algn="ctr"/>
            <a:r>
              <a:rPr lang="ru-RU" sz="2400" dirty="0" smtClean="0">
                <a:solidFill>
                  <a:schemeClr val="tx2"/>
                </a:solidFill>
                <a:latin typeface="Arial Narrow" pitchFamily="34" charset="0"/>
              </a:rPr>
              <a:t>соглашения</a:t>
            </a:r>
            <a:endParaRPr lang="en-US" sz="2400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22" name="Text Box 49"/>
          <p:cNvSpPr txBox="1">
            <a:spLocks noChangeArrowheads="1"/>
          </p:cNvSpPr>
          <p:nvPr/>
        </p:nvSpPr>
        <p:spPr bwMode="auto">
          <a:xfrm>
            <a:off x="769696" y="3050426"/>
            <a:ext cx="1592103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ru-RU" sz="2400" dirty="0" smtClean="0">
                <a:solidFill>
                  <a:schemeClr val="tx2"/>
                </a:solidFill>
                <a:latin typeface="Arial Narrow" pitchFamily="34" charset="0"/>
              </a:rPr>
              <a:t>Отказ от </a:t>
            </a:r>
          </a:p>
          <a:p>
            <a:pPr algn="ctr"/>
            <a:r>
              <a:rPr lang="ru-RU" sz="2400" dirty="0" smtClean="0">
                <a:solidFill>
                  <a:schemeClr val="tx2"/>
                </a:solidFill>
                <a:latin typeface="Arial Narrow" pitchFamily="34" charset="0"/>
              </a:rPr>
              <a:t>соглашения</a:t>
            </a:r>
            <a:endParaRPr lang="en-US" sz="2400" dirty="0">
              <a:solidFill>
                <a:schemeClr val="tx2"/>
              </a:solidFill>
              <a:latin typeface="Arial Narrow" pitchFamily="34" charset="0"/>
            </a:endParaRPr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 rot="5400000">
            <a:off x="1465520" y="4571180"/>
            <a:ext cx="511259" cy="21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27"/>
          <p:cNvSpPr txBox="1">
            <a:spLocks noChangeArrowheads="1"/>
          </p:cNvSpPr>
          <p:nvPr/>
        </p:nvSpPr>
        <p:spPr bwMode="auto">
          <a:xfrm>
            <a:off x="5357818" y="4827868"/>
            <a:ext cx="1356461" cy="52322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ru-RU" sz="1400" i="1" dirty="0" smtClean="0">
                <a:solidFill>
                  <a:schemeClr val="tx2"/>
                </a:solidFill>
                <a:latin typeface="Arial Narrow" pitchFamily="34" charset="0"/>
              </a:rPr>
              <a:t>Крайняя позиция</a:t>
            </a:r>
          </a:p>
          <a:p>
            <a:pPr algn="ctr"/>
            <a:r>
              <a:rPr lang="ru-RU" sz="1400" i="1" dirty="0" smtClean="0">
                <a:solidFill>
                  <a:schemeClr val="tx2"/>
                </a:solidFill>
                <a:latin typeface="Arial Narrow" pitchFamily="34" charset="0"/>
              </a:rPr>
              <a:t>1</a:t>
            </a:r>
            <a:r>
              <a:rPr lang="en-US" sz="1400" i="1" dirty="0" smtClean="0">
                <a:solidFill>
                  <a:schemeClr val="tx2"/>
                </a:solidFill>
                <a:latin typeface="Arial Narrow" pitchFamily="34" charset="0"/>
              </a:rPr>
              <a:t>0</a:t>
            </a:r>
            <a:r>
              <a:rPr lang="ru-RU" sz="1400" i="1" dirty="0" smtClean="0">
                <a:solidFill>
                  <a:schemeClr val="tx2"/>
                </a:solidFill>
                <a:latin typeface="Arial Narrow" pitchFamily="34" charset="0"/>
              </a:rPr>
              <a:t>0 </a:t>
            </a:r>
            <a:r>
              <a:rPr lang="ru-RU" sz="1400" i="1" dirty="0" err="1" smtClean="0">
                <a:solidFill>
                  <a:schemeClr val="tx2"/>
                </a:solidFill>
                <a:latin typeface="Arial Narrow" pitchFamily="34" charset="0"/>
              </a:rPr>
              <a:t>тыс</a:t>
            </a:r>
            <a:r>
              <a:rPr lang="ru-RU" sz="1400" i="1" dirty="0" smtClean="0">
                <a:solidFill>
                  <a:schemeClr val="tx2"/>
                </a:solidFill>
                <a:latin typeface="Arial Narrow" pitchFamily="34" charset="0"/>
              </a:rPr>
              <a:t> </a:t>
            </a:r>
            <a:r>
              <a:rPr lang="en-US" sz="1400" i="1" dirty="0" smtClean="0">
                <a:solidFill>
                  <a:schemeClr val="tx2"/>
                </a:solidFill>
                <a:latin typeface="Arial Narrow" pitchFamily="34" charset="0"/>
              </a:rPr>
              <a:t>$</a:t>
            </a:r>
            <a:endParaRPr lang="en-US" sz="1400" i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23" name="Text Box 28"/>
          <p:cNvSpPr txBox="1">
            <a:spLocks noChangeArrowheads="1"/>
          </p:cNvSpPr>
          <p:nvPr/>
        </p:nvSpPr>
        <p:spPr bwMode="auto">
          <a:xfrm>
            <a:off x="642910" y="4827868"/>
            <a:ext cx="1532791" cy="52322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ru-RU" sz="1400" i="1" dirty="0" smtClean="0">
                <a:solidFill>
                  <a:schemeClr val="tx2"/>
                </a:solidFill>
                <a:latin typeface="Arial Narrow" pitchFamily="34" charset="0"/>
              </a:rPr>
              <a:t>Начальная позиция</a:t>
            </a:r>
          </a:p>
          <a:p>
            <a:pPr algn="ctr"/>
            <a:r>
              <a:rPr lang="ru-RU" sz="1400" i="1" dirty="0" smtClean="0">
                <a:solidFill>
                  <a:schemeClr val="tx2"/>
                </a:solidFill>
                <a:latin typeface="Arial Narrow" pitchFamily="34" charset="0"/>
              </a:rPr>
              <a:t>120 </a:t>
            </a:r>
            <a:r>
              <a:rPr lang="ru-RU" sz="1400" i="1" dirty="0" err="1" smtClean="0">
                <a:solidFill>
                  <a:schemeClr val="tx2"/>
                </a:solidFill>
                <a:latin typeface="Arial Narrow" pitchFamily="34" charset="0"/>
              </a:rPr>
              <a:t>тыс</a:t>
            </a:r>
            <a:r>
              <a:rPr lang="ru-RU" sz="1400" i="1" dirty="0" smtClean="0">
                <a:solidFill>
                  <a:schemeClr val="tx2"/>
                </a:solidFill>
                <a:latin typeface="Arial Narrow" pitchFamily="34" charset="0"/>
              </a:rPr>
              <a:t> </a:t>
            </a:r>
            <a:r>
              <a:rPr lang="en-US" sz="1400" i="1" dirty="0" smtClean="0">
                <a:solidFill>
                  <a:schemeClr val="tx2"/>
                </a:solidFill>
                <a:latin typeface="Arial Narrow" pitchFamily="34" charset="0"/>
              </a:rPr>
              <a:t>$</a:t>
            </a:r>
            <a:endParaRPr lang="ru-RU" sz="1400" i="1" dirty="0" smtClean="0">
              <a:solidFill>
                <a:schemeClr val="tx2"/>
              </a:solidFill>
              <a:latin typeface="Arial Narrow" pitchFamily="34" charset="0"/>
            </a:endParaRPr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 rot="5400000">
            <a:off x="5886949" y="4568306"/>
            <a:ext cx="511259" cy="21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27"/>
          <p:cNvSpPr txBox="1">
            <a:spLocks noChangeArrowheads="1"/>
          </p:cNvSpPr>
          <p:nvPr/>
        </p:nvSpPr>
        <p:spPr bwMode="auto">
          <a:xfrm>
            <a:off x="2579218" y="5263234"/>
            <a:ext cx="1356461" cy="52322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ru-RU" sz="1400" i="1" dirty="0" smtClean="0">
                <a:solidFill>
                  <a:srgbClr val="CC0000"/>
                </a:solidFill>
                <a:latin typeface="Arial Narrow" pitchFamily="34" charset="0"/>
              </a:rPr>
              <a:t>Крайняя позиция</a:t>
            </a:r>
          </a:p>
          <a:p>
            <a:pPr algn="ctr"/>
            <a:r>
              <a:rPr lang="en-US" sz="1400" i="1" dirty="0" smtClean="0">
                <a:solidFill>
                  <a:srgbClr val="CC0000"/>
                </a:solidFill>
                <a:latin typeface="Arial Narrow" pitchFamily="34" charset="0"/>
              </a:rPr>
              <a:t>110 </a:t>
            </a:r>
            <a:r>
              <a:rPr lang="ru-RU" sz="1400" i="1" dirty="0" err="1" smtClean="0">
                <a:solidFill>
                  <a:srgbClr val="CC0000"/>
                </a:solidFill>
                <a:latin typeface="Arial Narrow" pitchFamily="34" charset="0"/>
              </a:rPr>
              <a:t>тыс</a:t>
            </a:r>
            <a:r>
              <a:rPr lang="ru-RU" sz="1400" i="1" dirty="0" smtClean="0">
                <a:solidFill>
                  <a:srgbClr val="CC0000"/>
                </a:solidFill>
                <a:latin typeface="Arial Narrow" pitchFamily="34" charset="0"/>
              </a:rPr>
              <a:t> </a:t>
            </a:r>
            <a:r>
              <a:rPr lang="en-US" sz="1400" i="1" dirty="0" smtClean="0">
                <a:solidFill>
                  <a:srgbClr val="CC0000"/>
                </a:solidFill>
                <a:latin typeface="Arial Narrow" pitchFamily="34" charset="0"/>
              </a:rPr>
              <a:t>$</a:t>
            </a:r>
            <a:endParaRPr lang="en-US" sz="1400" i="1" dirty="0">
              <a:solidFill>
                <a:srgbClr val="CC0000"/>
              </a:solidFill>
              <a:latin typeface="Arial Narrow" pitchFamily="34" charset="0"/>
            </a:endParaRPr>
          </a:p>
        </p:txBody>
      </p:sp>
      <p:sp>
        <p:nvSpPr>
          <p:cNvPr id="26" name="Text Box 28"/>
          <p:cNvSpPr txBox="1">
            <a:spLocks noChangeArrowheads="1"/>
          </p:cNvSpPr>
          <p:nvPr/>
        </p:nvSpPr>
        <p:spPr bwMode="auto">
          <a:xfrm>
            <a:off x="7247847" y="5263234"/>
            <a:ext cx="1532791" cy="52322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ru-RU" sz="1400" i="1" dirty="0" smtClean="0">
                <a:solidFill>
                  <a:srgbClr val="CC0000"/>
                </a:solidFill>
                <a:latin typeface="Arial Narrow" pitchFamily="34" charset="0"/>
              </a:rPr>
              <a:t>Начальная позиция</a:t>
            </a:r>
          </a:p>
          <a:p>
            <a:pPr algn="ctr"/>
            <a:r>
              <a:rPr lang="en-US" sz="1400" i="1" dirty="0" smtClean="0">
                <a:solidFill>
                  <a:srgbClr val="CC0000"/>
                </a:solidFill>
                <a:latin typeface="Arial Narrow" pitchFamily="34" charset="0"/>
              </a:rPr>
              <a:t>9</a:t>
            </a:r>
            <a:r>
              <a:rPr lang="ru-RU" sz="1400" i="1" dirty="0" smtClean="0">
                <a:solidFill>
                  <a:srgbClr val="CC0000"/>
                </a:solidFill>
                <a:latin typeface="Arial Narrow" pitchFamily="34" charset="0"/>
              </a:rPr>
              <a:t>0 </a:t>
            </a:r>
            <a:r>
              <a:rPr lang="ru-RU" sz="1400" i="1" dirty="0" err="1" smtClean="0">
                <a:solidFill>
                  <a:srgbClr val="CC0000"/>
                </a:solidFill>
                <a:latin typeface="Arial Narrow" pitchFamily="34" charset="0"/>
              </a:rPr>
              <a:t>тыс</a:t>
            </a:r>
            <a:r>
              <a:rPr lang="ru-RU" sz="1400" i="1" dirty="0" smtClean="0">
                <a:solidFill>
                  <a:srgbClr val="CC0000"/>
                </a:solidFill>
                <a:latin typeface="Arial Narrow" pitchFamily="34" charset="0"/>
              </a:rPr>
              <a:t> </a:t>
            </a:r>
            <a:r>
              <a:rPr lang="en-US" sz="1400" i="1" dirty="0" smtClean="0">
                <a:solidFill>
                  <a:srgbClr val="CC0000"/>
                </a:solidFill>
                <a:latin typeface="Arial Narrow" pitchFamily="34" charset="0"/>
              </a:rPr>
              <a:t>$</a:t>
            </a:r>
            <a:endParaRPr lang="en-US" sz="1400" i="1" dirty="0">
              <a:solidFill>
                <a:srgbClr val="CC0000"/>
              </a:solidFill>
              <a:latin typeface="Arial Narrow" pitchFamily="34" charset="0"/>
            </a:endParaRPr>
          </a:p>
        </p:txBody>
      </p:sp>
      <p:cxnSp>
        <p:nvCxnSpPr>
          <p:cNvPr id="27" name="Прямая соединительная линия 26"/>
          <p:cNvCxnSpPr/>
          <p:nvPr/>
        </p:nvCxnSpPr>
        <p:spPr>
          <a:xfrm rot="5400000">
            <a:off x="2696992" y="4887929"/>
            <a:ext cx="748493" cy="21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rot="5400000">
            <a:off x="7223759" y="4890879"/>
            <a:ext cx="748493" cy="21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" descr="http://negotiationskills.ru/wp-content/uploads/2014/12/NS_logo_4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810552" y="6295328"/>
            <a:ext cx="2003606" cy="3428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2" grpId="0"/>
      <p:bldP spid="44" grpId="0" animBg="1"/>
      <p:bldP spid="45" grpId="0" animBg="1"/>
      <p:bldP spid="20" grpId="0"/>
      <p:bldP spid="22" grpId="0"/>
      <p:bldP spid="21" grpId="0" animBg="1"/>
      <p:bldP spid="23" grpId="0" animBg="1"/>
      <p:bldP spid="25" grpId="0" animBg="1"/>
      <p:bldP spid="2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Источники силы</a:t>
            </a:r>
            <a:endParaRPr lang="ru-RU" dirty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4" name="Picture 2" descr="http://negotiationskills.ru/wp-content/uploads/2014/12/NS_logo_4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810552" y="6295328"/>
            <a:ext cx="2003606" cy="342899"/>
          </a:xfrm>
          <a:prstGeom prst="rect">
            <a:avLst/>
          </a:prstGeom>
        </p:spPr>
      </p:pic>
      <p:sp>
        <p:nvSpPr>
          <p:cNvPr id="5" name="Содержимое 2"/>
          <p:cNvSpPr txBox="1">
            <a:spLocks/>
          </p:cNvSpPr>
          <p:nvPr/>
        </p:nvSpPr>
        <p:spPr>
          <a:xfrm>
            <a:off x="500034" y="140336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Сила личности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Власть переговорщика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Конструктивная агрессия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ru-RU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Сила ситуации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Использование стандартов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Управление альтернативами / последствиями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Виды стандартов в переговорах</a:t>
            </a:r>
            <a:endParaRPr lang="ru-RU" dirty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14390" y="1545486"/>
            <a:ext cx="3543296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Формальные</a:t>
            </a:r>
          </a:p>
          <a:p>
            <a:pPr marL="0" indent="352425"/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Цена</a:t>
            </a:r>
          </a:p>
          <a:p>
            <a:pPr marL="0" indent="352425"/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Выручка</a:t>
            </a:r>
          </a:p>
          <a:p>
            <a:pPr marL="0" indent="352425"/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Маржа</a:t>
            </a:r>
          </a:p>
          <a:p>
            <a:pPr marL="0" indent="352425"/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Прибыль</a:t>
            </a:r>
          </a:p>
          <a:p>
            <a:pPr marL="0" indent="352425"/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Условия контракта</a:t>
            </a:r>
          </a:p>
          <a:p>
            <a:pPr marL="0" indent="352425"/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Закон</a:t>
            </a:r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4672042" y="1604618"/>
            <a:ext cx="4043362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R="0" lvl="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Narrow" pitchFamily="34" charset="0"/>
              </a:rPr>
              <a:t>Не формальные</a:t>
            </a:r>
            <a:endParaRPr kumimoji="0" lang="ru-RU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Narrow" pitchFamily="34" charset="0"/>
            </a:endParaRPr>
          </a:p>
          <a:p>
            <a:pPr marL="352425" marR="0" lvl="0" indent="-352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Narrow" pitchFamily="34" charset="0"/>
              </a:rPr>
              <a:t>Справедливость</a:t>
            </a:r>
          </a:p>
          <a:p>
            <a:pPr marL="352425" marR="0" lvl="0" indent="-352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Narrow" pitchFamily="34" charset="0"/>
              </a:rPr>
              <a:t>Логичность</a:t>
            </a:r>
          </a:p>
          <a:p>
            <a:pPr marL="352425" marR="0" lvl="0" indent="-352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Narrow" pitchFamily="34" charset="0"/>
              </a:rPr>
              <a:t>Традиции</a:t>
            </a:r>
          </a:p>
          <a:p>
            <a:pPr marL="352425" marR="0" lvl="0" indent="-352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Правила </a:t>
            </a: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Narrow" pitchFamily="34" charset="0"/>
              </a:rPr>
              <a:t>делового оборота</a:t>
            </a:r>
          </a:p>
          <a:p>
            <a:pPr marL="352425" marR="0" lvl="0" indent="-352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Культура</a:t>
            </a:r>
            <a:endParaRPr kumimoji="0" lang="ru-RU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Narrow" pitchFamily="34" charset="0"/>
            </a:endParaRPr>
          </a:p>
          <a:p>
            <a:pPr marL="352425" marR="0" lvl="0" indent="-352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Narrow" pitchFamily="34" charset="0"/>
              </a:rPr>
              <a:t>Конкуренты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Narrow" pitchFamily="34" charset="0"/>
            </a:endParaRPr>
          </a:p>
        </p:txBody>
      </p:sp>
      <p:pic>
        <p:nvPicPr>
          <p:cNvPr id="7" name="Picture 2" descr="http://negotiationskills.ru/wp-content/uploads/2014/12/NS_logo_4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810552" y="6295328"/>
            <a:ext cx="2003606" cy="3428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755576" y="685253"/>
            <a:ext cx="7858180" cy="642942"/>
          </a:xfrm>
          <a:prstGeom prst="round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40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ПОЛЯ ПЕРЕГОВОРОВ</a:t>
            </a:r>
            <a:endParaRPr lang="ru-RU" sz="4000" dirty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187624" y="1697044"/>
            <a:ext cx="3240360" cy="1929330"/>
          </a:xfrm>
          <a:prstGeom prst="roundRect">
            <a:avLst>
              <a:gd name="adj" fmla="val 7494"/>
            </a:avLst>
          </a:prstGeom>
          <a:ln w="190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ПОЛЕ</a:t>
            </a:r>
          </a:p>
          <a:p>
            <a:pPr algn="ctr"/>
            <a:r>
              <a:rPr lang="ru-RU" sz="3200" dirty="0" smtClean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КОНТЕКСТА</a:t>
            </a:r>
            <a:endParaRPr lang="ru-RU" sz="3200" dirty="0">
              <a:solidFill>
                <a:schemeClr val="tx2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4860032" y="1697044"/>
            <a:ext cx="3240360" cy="1929330"/>
          </a:xfrm>
          <a:prstGeom prst="roundRect">
            <a:avLst>
              <a:gd name="adj" fmla="val 6985"/>
            </a:avLst>
          </a:prstGeom>
          <a:ln w="190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ПОЛЕ СОДЕРЖАНИЯ</a:t>
            </a:r>
            <a:endParaRPr lang="ru-RU" sz="3200" dirty="0">
              <a:solidFill>
                <a:schemeClr val="tx2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1187624" y="3947942"/>
            <a:ext cx="3240360" cy="1929330"/>
          </a:xfrm>
          <a:prstGeom prst="roundRect">
            <a:avLst>
              <a:gd name="adj" fmla="val 6474"/>
            </a:avLst>
          </a:prstGeom>
          <a:ln w="190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ПОЛЕ </a:t>
            </a:r>
          </a:p>
          <a:p>
            <a:pPr algn="ctr"/>
            <a:r>
              <a:rPr lang="ru-RU" sz="3200" dirty="0" smtClean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ПРОЦЕССА</a:t>
            </a:r>
            <a:endParaRPr lang="ru-RU" sz="3200" dirty="0">
              <a:solidFill>
                <a:schemeClr val="tx2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8" name="Picture 2" descr="http://negotiationskills.ru/wp-content/uploads/2014/12/NS_logo_4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810552" y="6295328"/>
            <a:ext cx="2003606" cy="342899"/>
          </a:xfrm>
          <a:prstGeom prst="rect">
            <a:avLst/>
          </a:prstGeom>
        </p:spPr>
      </p:pic>
      <p:sp>
        <p:nvSpPr>
          <p:cNvPr id="11" name="Скругленный прямоугольник 10"/>
          <p:cNvSpPr/>
          <p:nvPr/>
        </p:nvSpPr>
        <p:spPr>
          <a:xfrm>
            <a:off x="4860032" y="3947942"/>
            <a:ext cx="3240360" cy="1929330"/>
          </a:xfrm>
          <a:prstGeom prst="roundRect">
            <a:avLst>
              <a:gd name="adj" fmla="val 7494"/>
            </a:avLst>
          </a:prstGeom>
          <a:ln w="190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ПОЛЕ АТМОСФЕРЫ</a:t>
            </a:r>
            <a:endParaRPr lang="ru-RU" sz="3200" dirty="0">
              <a:solidFill>
                <a:schemeClr val="tx2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57224" y="1428736"/>
            <a:ext cx="3786214" cy="2357454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8614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Использование стандартов</a:t>
            </a:r>
            <a:endParaRPr lang="ru-RU" dirty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Выяснение стандарта оппонента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Использование удобных для вас стандартов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Приоритет на использование стандартов оппонента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Повышение значимости выгодных для вас стандартов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Снижение значимости невыгодных для вас стандартов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Техника «Предположим…»</a:t>
            </a:r>
            <a:endParaRPr lang="ru-RU" sz="2800" dirty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6" name="Picture 2" descr="http://negotiationskills.ru/wp-content/uploads/2014/12/NS_logo_4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810552" y="6295328"/>
            <a:ext cx="2003606" cy="3428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Источники силы</a:t>
            </a:r>
            <a:endParaRPr lang="ru-RU" dirty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4" name="Picture 2" descr="http://negotiationskills.ru/wp-content/uploads/2014/12/NS_logo_4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810552" y="6295328"/>
            <a:ext cx="2003606" cy="342899"/>
          </a:xfrm>
          <a:prstGeom prst="rect">
            <a:avLst/>
          </a:prstGeom>
        </p:spPr>
      </p:pic>
      <p:sp>
        <p:nvSpPr>
          <p:cNvPr id="5" name="Содержимое 2"/>
          <p:cNvSpPr txBox="1">
            <a:spLocks/>
          </p:cNvSpPr>
          <p:nvPr/>
        </p:nvSpPr>
        <p:spPr>
          <a:xfrm>
            <a:off x="500034" y="140336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Сила личности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Власть переговорщика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Конструктивная агрессия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ru-RU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Сила ситуации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Использование стандартов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Управление альтернативами / последствиями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ru-RU" sz="4400" kern="1200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  <a:ea typeface="+mj-ea"/>
                <a:cs typeface="+mj-cs"/>
              </a:rPr>
              <a:t>Управление альтернативами </a:t>
            </a:r>
            <a:r>
              <a:rPr lang="ru-RU" sz="4400" kern="12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  <a:ea typeface="+mj-ea"/>
                <a:cs typeface="+mj-cs"/>
              </a:rPr>
              <a:t>оппонента</a:t>
            </a:r>
            <a:endParaRPr lang="ru-RU" sz="4400" kern="1200" dirty="0">
              <a:solidFill>
                <a:schemeClr val="tx2">
                  <a:lumMod val="75000"/>
                </a:schemeClr>
              </a:solidFill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14348" y="1885952"/>
            <a:ext cx="7972452" cy="38290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36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Нахождение условий</a:t>
            </a:r>
          </a:p>
          <a:p>
            <a:pPr>
              <a:lnSpc>
                <a:spcPct val="150000"/>
              </a:lnSpc>
            </a:pPr>
            <a:r>
              <a:rPr lang="ru-RU" sz="36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Сравнение условий</a:t>
            </a:r>
          </a:p>
          <a:p>
            <a:pPr>
              <a:lnSpc>
                <a:spcPct val="150000"/>
              </a:lnSpc>
            </a:pPr>
            <a:r>
              <a:rPr lang="ru-RU" sz="36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Интерпретация последствий</a:t>
            </a:r>
            <a:endParaRPr lang="ru-RU" sz="3600" dirty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4" name="Picture 2" descr="http://negotiationskills.ru/wp-content/uploads/2014/12/NS_logo_4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810552" y="6295328"/>
            <a:ext cx="2003606" cy="3428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Нахождение условий</a:t>
            </a:r>
            <a:endParaRPr lang="ru-RU" dirty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Цель этапа: </a:t>
            </a:r>
          </a:p>
          <a:p>
            <a:pPr algn="just"/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Найти слабое место в вариантах отказа от соглашения оппонента или в его предложении</a:t>
            </a:r>
          </a:p>
          <a:p>
            <a:pPr algn="just"/>
            <a:endParaRPr lang="ru-RU" sz="2800" dirty="0" smtClean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  <a:p>
            <a:pPr algn="just">
              <a:buNone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Шаги этапа:</a:t>
            </a:r>
          </a:p>
          <a:p>
            <a:pPr algn="just"/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Обсудите все детали предложения</a:t>
            </a:r>
          </a:p>
          <a:p>
            <a:pPr algn="just"/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Досконально разберитесь в деталях</a:t>
            </a:r>
          </a:p>
          <a:p>
            <a:pPr algn="just"/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Обосновывайте свой интерес (приём «Прививка»)</a:t>
            </a:r>
            <a:endParaRPr lang="ru-RU" sz="2800" dirty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4" name="Picture 2" descr="http://negotiationskills.ru/wp-content/uploads/2014/12/NS_logo_4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810552" y="6295328"/>
            <a:ext cx="2003606" cy="3428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Сравнение условий</a:t>
            </a:r>
            <a:endParaRPr lang="ru-RU" dirty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4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Цель этапа: </a:t>
            </a:r>
          </a:p>
          <a:p>
            <a:pPr algn="just"/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Оппонент понял и признал слабое место в своих вариантах отказа от соглашения или в своем предложении</a:t>
            </a:r>
          </a:p>
          <a:p>
            <a:pPr algn="just"/>
            <a:endParaRPr lang="ru-RU" sz="2800" dirty="0" smtClean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  <a:p>
            <a:pPr algn="just">
              <a:buNone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Шаги этапа:</a:t>
            </a:r>
          </a:p>
          <a:p>
            <a:pPr algn="just"/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Наглядно покажите нестыковки и различия</a:t>
            </a:r>
          </a:p>
          <a:p>
            <a:pPr algn="just"/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Задавайте вопросы на осознание</a:t>
            </a:r>
          </a:p>
          <a:p>
            <a:pPr algn="just"/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Держите паузу</a:t>
            </a:r>
            <a:endParaRPr lang="ru-RU" sz="2800" dirty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5" name="Picture 2" descr="http://negotiationskills.ru/wp-content/uploads/2014/12/NS_logo_4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810552" y="6295328"/>
            <a:ext cx="2003606" cy="3428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Интерпретация последствий</a:t>
            </a:r>
            <a:endParaRPr lang="ru-RU" dirty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Цель этапа: </a:t>
            </a:r>
          </a:p>
          <a:p>
            <a:pPr algn="just"/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Оппонент осознал негативные последствия использования вариантов отказа от соглашения (для него) и принятия его предложения (для вас)</a:t>
            </a:r>
          </a:p>
          <a:p>
            <a:pPr algn="just"/>
            <a:endParaRPr lang="ru-RU" sz="2800" dirty="0" smtClean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  <a:p>
            <a:pPr algn="just">
              <a:buNone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Шаги этапа:</a:t>
            </a:r>
          </a:p>
          <a:p>
            <a:pPr algn="just"/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Говорите только о негативных последствиях</a:t>
            </a:r>
          </a:p>
          <a:p>
            <a:pPr algn="just"/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Используйте приём «Кнут и пряник»</a:t>
            </a:r>
          </a:p>
          <a:p>
            <a:pPr algn="just"/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Используйте приём «Интерпретация в апогее»</a:t>
            </a:r>
            <a:endParaRPr lang="ru-RU" sz="2800" dirty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7" name="Picture 2" descr="http://negotiationskills.ru/wp-content/uploads/2014/12/NS_logo_4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810552" y="6295328"/>
            <a:ext cx="2003606" cy="3428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Приём «Кнут и пряник»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4525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Снижение вариантов отказа от сделки оппонента</a:t>
            </a:r>
          </a:p>
          <a:p>
            <a:pPr algn="just"/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Опишите оппоненту ситуацию, в результате которой он потеряет, если не достигнет соглашения с вами</a:t>
            </a:r>
          </a:p>
          <a:p>
            <a:pPr algn="just"/>
            <a:endParaRPr lang="ru-RU" dirty="0" smtClean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  <a:p>
            <a:pPr algn="just">
              <a:buNone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Увеличение выгод от сделки</a:t>
            </a:r>
          </a:p>
          <a:p>
            <a:pPr algn="just"/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Опишите оппоненту ситуацию, при которой он получит выгоду, если достигнет соглашения с вами</a:t>
            </a:r>
          </a:p>
        </p:txBody>
      </p:sp>
      <p:pic>
        <p:nvPicPr>
          <p:cNvPr id="5" name="Picture 2" descr="http://negotiationskills.ru/wp-content/uploads/2014/12/NS_logo_4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810552" y="6295328"/>
            <a:ext cx="2003606" cy="3428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3786190"/>
            <a:ext cx="5786478" cy="178595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Интересы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 — лежащие в основе мотиваторы, определяющие почему вы хотите добиться того, о чем заявляете</a:t>
            </a:r>
            <a:endParaRPr lang="ru-RU" sz="2800" dirty="0" smtClean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428596" y="1357298"/>
            <a:ext cx="5786478" cy="21431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just">
              <a:spcBef>
                <a:spcPct val="20000"/>
              </a:spcBef>
              <a:defRPr/>
            </a:pPr>
            <a:r>
              <a:rPr lang="ru-RU" sz="3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Позиции</a:t>
            </a:r>
            <a:r>
              <a:rPr lang="ru-RU" sz="32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 — то, как вы видите требования, условия или действия, которые готовы озвучить оппоненту во время переговоров</a:t>
            </a:r>
          </a:p>
          <a:p>
            <a:pPr marL="539750" marR="0" lvl="0" indent="-539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Narrow" pitchFamily="34" charset="0"/>
            </a:endParaRPr>
          </a:p>
          <a:p>
            <a:pPr marL="539750" marR="0" lvl="0" indent="-539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Narrow" pitchFamily="34" charset="0"/>
            </a:endParaRPr>
          </a:p>
        </p:txBody>
      </p:sp>
      <p:pic>
        <p:nvPicPr>
          <p:cNvPr id="9" name="Picture 2" descr="C:\Users\il\Desktop\04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00826" y="1714488"/>
            <a:ext cx="2314575" cy="3376613"/>
          </a:xfrm>
          <a:prstGeom prst="rect">
            <a:avLst/>
          </a:prstGeom>
          <a:noFill/>
        </p:spPr>
      </p:pic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714348" y="285728"/>
            <a:ext cx="7858180" cy="642942"/>
          </a:xfrm>
          <a:prstGeom prst="round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4000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  <a:ea typeface="+mj-ea"/>
                <a:cs typeface="+mj-cs"/>
              </a:rPr>
              <a:t>Позиции и интересы сторон</a:t>
            </a:r>
          </a:p>
        </p:txBody>
      </p:sp>
      <p:pic>
        <p:nvPicPr>
          <p:cNvPr id="6" name="Picture 2" descr="http://negotiationskills.ru/wp-content/uploads/2014/12/NS_logo_4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6810552" y="6295328"/>
            <a:ext cx="2003606" cy="3428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Приём «Интерпретация в апогее»</a:t>
            </a:r>
            <a:endParaRPr lang="ru-RU" dirty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457200" y="1803407"/>
            <a:ext cx="8229600" cy="398304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Опишите, как будет развиваться ситуация шаг за шагом </a:t>
            </a:r>
          </a:p>
          <a:p>
            <a:pPr algn="just"/>
            <a:endParaRPr lang="ru-RU" dirty="0" smtClean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  <a:p>
            <a:pPr algn="just"/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Покажите, к каким последствиям она может привести в «наивысшей точке»</a:t>
            </a:r>
          </a:p>
          <a:p>
            <a:pPr algn="just"/>
            <a:endParaRPr lang="ru-RU" dirty="0" smtClean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  <a:p>
            <a:pPr algn="just"/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Используйте яркие запоминающиеся образы, обращенные к чувствам оппонента</a:t>
            </a:r>
          </a:p>
        </p:txBody>
      </p:sp>
      <p:pic>
        <p:nvPicPr>
          <p:cNvPr id="7" name="Picture 2" descr="http://negotiationskills.ru/wp-content/uploads/2014/12/NS_logo_4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810552" y="6295328"/>
            <a:ext cx="2003606" cy="3428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5804" y="2857504"/>
            <a:ext cx="8229600" cy="1143000"/>
          </a:xfrm>
        </p:spPr>
        <p:txBody>
          <a:bodyPr>
            <a:noAutofit/>
          </a:bodyPr>
          <a:lstStyle/>
          <a:p>
            <a:r>
              <a:rPr lang="ru-RU" sz="54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Нападение и защита </a:t>
            </a:r>
            <a:br>
              <a:rPr lang="ru-RU" sz="54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</a:br>
            <a:r>
              <a:rPr lang="ru-RU" sz="54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в переговорах</a:t>
            </a:r>
            <a:endParaRPr lang="ru-RU" sz="5400" dirty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5" name="Picture 2" descr="http://negotiationskills.ru/wp-content/uploads/2014/12/NS_logo_4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810552" y="6295328"/>
            <a:ext cx="2003606" cy="3428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Нападение в переговорах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4525963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sz="35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Вы задаете вопросы и обсуждаете, что оппонент будет делать, если откажется от вашего предложения</a:t>
            </a:r>
          </a:p>
          <a:p>
            <a:pPr algn="just"/>
            <a:endParaRPr lang="ru-RU" sz="2800" dirty="0" smtClean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  <a:p>
            <a:pPr algn="just">
              <a:buNone/>
            </a:pP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Примеры вопросов:</a:t>
            </a:r>
          </a:p>
          <a:p>
            <a:pPr marL="0" indent="365125">
              <a:spcBef>
                <a:spcPts val="0"/>
              </a:spcBef>
              <a:defRPr/>
            </a:pP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Кто еще готов сделать то, что предлагаем мы?</a:t>
            </a:r>
          </a:p>
          <a:p>
            <a:pPr marL="0" indent="365125">
              <a:spcBef>
                <a:spcPts val="0"/>
              </a:spcBef>
              <a:defRPr/>
            </a:pP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Почему вы уверены в том, что наши конкуренты справятся?</a:t>
            </a:r>
          </a:p>
          <a:p>
            <a:pPr marL="0" indent="365125">
              <a:spcBef>
                <a:spcPts val="0"/>
              </a:spcBef>
              <a:defRPr/>
            </a:pP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Откуда вы это знаете?</a:t>
            </a:r>
          </a:p>
          <a:p>
            <a:pPr marL="0" indent="365125">
              <a:spcBef>
                <a:spcPts val="0"/>
              </a:spcBef>
              <a:defRPr/>
            </a:pP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Насколько это вам выгодно?</a:t>
            </a:r>
          </a:p>
          <a:p>
            <a:pPr marL="0" indent="365125">
              <a:spcBef>
                <a:spcPts val="0"/>
              </a:spcBef>
              <a:defRPr/>
            </a:pP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А что прописано в договоре?</a:t>
            </a:r>
          </a:p>
          <a:p>
            <a:pPr algn="just">
              <a:buNone/>
            </a:pPr>
            <a:endParaRPr lang="ru-RU" sz="2800" dirty="0" smtClean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  <a:p>
            <a:pPr algn="just">
              <a:buNone/>
            </a:pPr>
            <a:endParaRPr lang="ru-RU" dirty="0" smtClean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4" name="Picture 2" descr="http://negotiationskills.ru/wp-content/uploads/2014/12/NS_logo_4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810552" y="6295328"/>
            <a:ext cx="2003606" cy="3428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Защита в переговорах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Вы отвечаете на вопросы и обсуждаете, что вы будете делать, если откажетесь от предложения оппонента</a:t>
            </a:r>
          </a:p>
          <a:p>
            <a:pPr marL="0" indent="0" algn="just">
              <a:buNone/>
            </a:pPr>
            <a:endParaRPr lang="ru-RU" dirty="0" smtClean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  <a:p>
            <a:pPr marL="0" indent="0" algn="just">
              <a:buNone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Ответив на вопрос, переходите в нападение с помощью встречного вопроса:</a:t>
            </a:r>
          </a:p>
          <a:p>
            <a:pPr marL="365125" indent="-365125" algn="just"/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У нас есть вот такое предложение… зачем нам соглашаться на ваше?</a:t>
            </a:r>
          </a:p>
        </p:txBody>
      </p:sp>
      <p:pic>
        <p:nvPicPr>
          <p:cNvPr id="4" name="Picture 2" descr="http://negotiationskills.ru/wp-content/uploads/2014/12/NS_logo_4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810552" y="6295328"/>
            <a:ext cx="2003606" cy="3428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000380"/>
            <a:ext cx="8229600" cy="1143000"/>
          </a:xfrm>
        </p:spPr>
        <p:txBody>
          <a:bodyPr/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Обеспечение баланса сил</a:t>
            </a:r>
            <a:endParaRPr lang="ru-RU" dirty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5" name="Picture 2" descr="http://negotiationskills.ru/wp-content/uploads/2014/12/NS_logo_4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810552" y="6295328"/>
            <a:ext cx="2003606" cy="3428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Жизненные ценности россиян </a:t>
            </a:r>
            <a:br>
              <a:rPr lang="ru-RU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</a:br>
            <a:r>
              <a:rPr lang="ru-RU" sz="31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(по методике Ш. Шварца)</a:t>
            </a:r>
            <a:endParaRPr lang="ru-RU" dirty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rot="5400000" flipH="1" flipV="1">
            <a:off x="2393935" y="4107661"/>
            <a:ext cx="4356924" cy="79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1285852" y="4000504"/>
            <a:ext cx="6286544" cy="158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4282" y="3500438"/>
            <a:ext cx="1221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Открытость</a:t>
            </a:r>
          </a:p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новому</a:t>
            </a:r>
            <a:endParaRPr lang="ru-RU" dirty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43834" y="3571876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Сохранение</a:t>
            </a:r>
          </a:p>
          <a:p>
            <a:pPr algn="ctr"/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традиций</a:t>
            </a:r>
            <a:endParaRPr lang="ru-RU" dirty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84931" y="6345816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Самоутверждение</a:t>
            </a:r>
            <a:endParaRPr lang="ru-RU" dirty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57554" y="1500174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Забота об окружающих</a:t>
            </a:r>
            <a:endParaRPr lang="ru-RU" dirty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28860" y="2571744"/>
            <a:ext cx="14478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13%</a:t>
            </a:r>
            <a:endParaRPr lang="ru-RU" sz="6000" dirty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44460" y="2571744"/>
            <a:ext cx="12987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6%</a:t>
            </a:r>
            <a:endParaRPr lang="ru-RU" sz="6000" dirty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28860" y="4556477"/>
            <a:ext cx="14478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48%</a:t>
            </a:r>
            <a:endParaRPr lang="ru-RU" sz="6000" dirty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44460" y="4556477"/>
            <a:ext cx="14478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33%</a:t>
            </a:r>
            <a:endParaRPr lang="ru-RU" sz="6000" dirty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9" name="Picture 2" descr="http://negotiationskills.ru/wp-content/uploads/2014/12/NS_logo_4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810552" y="6295328"/>
            <a:ext cx="2003606" cy="3428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Динамический выбор эмоциональной тактики переговоров</a:t>
            </a:r>
            <a:endParaRPr lang="ru-RU" dirty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3402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36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Взаимовыгодная</a:t>
            </a:r>
          </a:p>
          <a:p>
            <a:pPr>
              <a:lnSpc>
                <a:spcPct val="150000"/>
              </a:lnSpc>
            </a:pPr>
            <a:r>
              <a:rPr lang="ru-RU" sz="36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Наказывающая</a:t>
            </a:r>
          </a:p>
          <a:p>
            <a:pPr>
              <a:lnSpc>
                <a:spcPct val="150000"/>
              </a:lnSpc>
            </a:pPr>
            <a:r>
              <a:rPr lang="ru-RU" sz="36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Прощающая</a:t>
            </a:r>
          </a:p>
          <a:p>
            <a:pPr>
              <a:lnSpc>
                <a:spcPct val="150000"/>
              </a:lnSpc>
            </a:pPr>
            <a:r>
              <a:rPr lang="ru-RU" sz="36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Независтливая</a:t>
            </a:r>
            <a:endParaRPr lang="ru-RU" sz="3600" dirty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4" name="Picture 2" descr="http://negotiationskills.ru/wp-content/uploads/2014/12/NS_logo_4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810552" y="6295328"/>
            <a:ext cx="2003606" cy="3428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5214942" y="1500174"/>
            <a:ext cx="3429024" cy="128588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Конструктивный стиль</a:t>
            </a:r>
            <a:endParaRPr lang="ru-RU" dirty="0" smtClean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143240" y="6114332"/>
            <a:ext cx="33265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Учет интересов оппонента</a:t>
            </a:r>
            <a:endParaRPr lang="ru-RU" sz="2400" dirty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-1357354" y="3538839"/>
            <a:ext cx="3969356" cy="461665"/>
          </a:xfrm>
          <a:prstGeom prst="rect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Защита собственных интересов</a:t>
            </a:r>
            <a:endParaRPr lang="ru-RU" sz="2400" dirty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rot="5400000" flipH="1" flipV="1">
            <a:off x="-1642312" y="3856834"/>
            <a:ext cx="5142742" cy="794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642910" y="6042894"/>
            <a:ext cx="8215370" cy="1588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1142976" y="1500174"/>
            <a:ext cx="3429024" cy="128588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Жесткий стиль</a:t>
            </a:r>
            <a:endParaRPr lang="ru-RU" dirty="0" smtClean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142976" y="4500570"/>
            <a:ext cx="3429024" cy="128588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Осторожный стиль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5214942" y="4500570"/>
            <a:ext cx="3429024" cy="128588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Уступающий стиль</a:t>
            </a:r>
            <a:endParaRPr lang="ru-RU" dirty="0" smtClean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557242" y="203200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Стиль переговоров</a:t>
            </a:r>
            <a:endParaRPr lang="ru-RU" dirty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5214942" y="4572008"/>
            <a:ext cx="3429024" cy="1143008"/>
          </a:xfrm>
          <a:prstGeom prst="roundRect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1214414" y="4572008"/>
            <a:ext cx="3429024" cy="1143008"/>
          </a:xfrm>
          <a:prstGeom prst="roundRect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5214942" y="1558549"/>
            <a:ext cx="3429024" cy="1143008"/>
          </a:xfrm>
          <a:prstGeom prst="roundRect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1214414" y="1558549"/>
            <a:ext cx="3429024" cy="1143008"/>
          </a:xfrm>
          <a:prstGeom prst="roundRect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3214678" y="3039561"/>
            <a:ext cx="3429024" cy="128588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Компромисс</a:t>
            </a:r>
            <a:endParaRPr lang="ru-RU" dirty="0" smtClean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3240804" y="3097936"/>
            <a:ext cx="3429024" cy="1143008"/>
          </a:xfrm>
          <a:prstGeom prst="roundRect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1428728" y="4143380"/>
            <a:ext cx="470000" cy="76944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sz="44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ru-RU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28728" y="1116858"/>
            <a:ext cx="470000" cy="76944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sz="4400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endParaRPr lang="ru-RU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59322" y="1129921"/>
            <a:ext cx="470000" cy="76944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sz="4400" dirty="0" smtClean="0">
                <a:solidFill>
                  <a:schemeClr val="tx2">
                    <a:lumMod val="75000"/>
                  </a:schemeClr>
                </a:solidFill>
              </a:rPr>
              <a:t>3</a:t>
            </a:r>
            <a:endParaRPr lang="ru-RU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28992" y="2857496"/>
            <a:ext cx="470000" cy="769441"/>
          </a:xfrm>
          <a:prstGeom prst="rect">
            <a:avLst/>
          </a:prstGeom>
          <a:solidFill>
            <a:schemeClr val="bg1"/>
          </a:solidFill>
          <a:ln w="6350">
            <a:solidFill>
              <a:schemeClr val="tx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ru-RU" sz="4400" dirty="0" smtClean="0">
                <a:solidFill>
                  <a:schemeClr val="tx2">
                    <a:lumMod val="75000"/>
                  </a:schemeClr>
                </a:solidFill>
              </a:rPr>
              <a:t>4</a:t>
            </a:r>
            <a:endParaRPr lang="ru-RU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5" name="Picture 2" descr="http://negotiationskills.ru/wp-content/uploads/2014/12/NS_logo_4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810552" y="6295328"/>
            <a:ext cx="2003606" cy="3428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168352"/>
          </a:xfrm>
        </p:spPr>
        <p:txBody>
          <a:bodyPr>
            <a:normAutofit/>
          </a:bodyPr>
          <a:lstStyle/>
          <a:p>
            <a:pPr marL="476250" indent="-476250" algn="ctr" defTabSz="762000">
              <a:buNone/>
            </a:pPr>
            <a:r>
              <a:rPr lang="en-US" sz="44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NegotiationSkills.ru</a:t>
            </a:r>
            <a:endParaRPr lang="ru-RU" sz="4400" dirty="0" smtClean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  <a:p>
            <a:pPr marL="476250" indent="-476250" algn="ctr" defTabSz="762000">
              <a:buNone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Навыки переговоров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–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блог о технике, приемах и манипуляциях в сложных переговорах</a:t>
            </a:r>
          </a:p>
        </p:txBody>
      </p:sp>
      <p:pic>
        <p:nvPicPr>
          <p:cNvPr id="4" name="Рисунок 3" descr="NS_logo_4 (на сайте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15" y="285728"/>
            <a:ext cx="3225791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1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357158" y="1357298"/>
          <a:ext cx="8429684" cy="50006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92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5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7889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68580" marR="68580" marT="60960" marB="6096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Вы</a:t>
                      </a:r>
                      <a:endParaRPr lang="ru-RU" sz="1600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68580" marR="68580" marT="60960" marB="6096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Оппонент</a:t>
                      </a:r>
                      <a:endParaRPr lang="ru-RU" sz="1600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68580" marR="68580" marT="60960" marB="6096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1842"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ru-RU" sz="2400" dirty="0" smtClean="0">
                          <a:latin typeface="Arial Narrow" pitchFamily="34" charset="0"/>
                        </a:rPr>
                        <a:t>Позиции</a:t>
                      </a:r>
                      <a:endParaRPr lang="ru-RU" sz="2400" dirty="0">
                        <a:latin typeface="Arial Narrow" pitchFamily="34" charset="0"/>
                      </a:endParaRPr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 smtClean="0">
                          <a:latin typeface="Arial Narrow" pitchFamily="34" charset="0"/>
                        </a:rPr>
                        <a:t>Стандарт нашей компании – оплата с отсрочкой </a:t>
                      </a:r>
                      <a:r>
                        <a:rPr lang="ru-RU" sz="2000" baseline="0" dirty="0" smtClean="0">
                          <a:latin typeface="Arial Narrow" pitchFamily="34" charset="0"/>
                        </a:rPr>
                        <a:t>21 раб. день</a:t>
                      </a:r>
                      <a:endParaRPr lang="en-US" sz="2000" dirty="0" smtClean="0">
                        <a:latin typeface="Arial Narrow" pitchFamily="34" charset="0"/>
                      </a:endParaRPr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 smtClean="0">
                          <a:latin typeface="Arial Narrow" pitchFamily="34" charset="0"/>
                        </a:rPr>
                        <a:t>Стандарт нашей компании –работа в предоплату</a:t>
                      </a:r>
                      <a:endParaRPr lang="en-US" sz="2000" dirty="0" smtClean="0">
                        <a:latin typeface="Arial Narrow" pitchFamily="34" charset="0"/>
                      </a:endParaRPr>
                    </a:p>
                  </a:txBody>
                  <a:tcPr marL="68580" marR="6858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0929"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ru-RU" sz="2400" dirty="0" smtClean="0">
                          <a:latin typeface="Arial Narrow" pitchFamily="34" charset="0"/>
                        </a:rPr>
                        <a:t>Интересы</a:t>
                      </a:r>
                      <a:endParaRPr lang="ru-RU" sz="2400" dirty="0">
                        <a:latin typeface="Arial Narrow" pitchFamily="34" charset="0"/>
                      </a:endParaRPr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 smtClean="0">
                          <a:latin typeface="Arial Narrow" pitchFamily="34" charset="0"/>
                        </a:rPr>
                        <a:t>Нам нужно минимум 15 рабочих дней, т.к. в компании сложная система согласования с головным офисом за рубежом</a:t>
                      </a:r>
                      <a:endParaRPr lang="en-US" sz="2000" dirty="0" smtClean="0">
                        <a:latin typeface="Arial Narrow" pitchFamily="34" charset="0"/>
                      </a:endParaRPr>
                    </a:p>
                  </a:txBody>
                  <a:tcPr marL="68580" marR="68580" marT="60960" marB="60960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Мы должны получить предоплату, т.к. нам не хватает рабочего капитала, чтобы производить крупные партии товара. </a:t>
                      </a:r>
                    </a:p>
                    <a:p>
                      <a:pPr algn="l"/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Мы не сможем выполнить условия контракта, если не получим предоплату за продукцию.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714348" y="285728"/>
            <a:ext cx="7858180" cy="642942"/>
          </a:xfrm>
          <a:prstGeom prst="round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4000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  <a:ea typeface="+mj-ea"/>
                <a:cs typeface="+mj-cs"/>
              </a:rPr>
              <a:t>Позиции и интересы сторон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98523210"/>
              </p:ext>
            </p:extLst>
          </p:nvPr>
        </p:nvGraphicFramePr>
        <p:xfrm>
          <a:off x="395536" y="1700808"/>
          <a:ext cx="8429684" cy="3813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Заголовок 14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15370" cy="785818"/>
          </a:xfrm>
        </p:spPr>
        <p:txBody>
          <a:bodyPr>
            <a:noAutofit/>
          </a:bodyPr>
          <a:lstStyle/>
          <a:p>
            <a:pPr lvl="0"/>
            <a:r>
              <a:rPr lang="ru-RU" sz="40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  <a:cs typeface="FreesiaUPC" pitchFamily="34" charset="-34"/>
              </a:rPr>
              <a:t>Проектирование соглашения</a:t>
            </a:r>
            <a:endParaRPr lang="ru-RU" sz="4000" dirty="0">
              <a:solidFill>
                <a:schemeClr val="tx2">
                  <a:lumMod val="75000"/>
                </a:schemeClr>
              </a:solidFill>
              <a:latin typeface="Arial Narrow" pitchFamily="34" charset="0"/>
              <a:cs typeface="FreesiaUPC" pitchFamily="34" charset="-34"/>
            </a:endParaRPr>
          </a:p>
        </p:txBody>
      </p:sp>
      <p:pic>
        <p:nvPicPr>
          <p:cNvPr id="5" name="Picture 2" descr="http://negotiationskills.ru/wp-content/uploads/2014/12/NS_logo_4.png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6810552" y="6295328"/>
            <a:ext cx="2003606" cy="3428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557157"/>
              </p:ext>
            </p:extLst>
          </p:nvPr>
        </p:nvGraphicFramePr>
        <p:xfrm>
          <a:off x="357158" y="1692508"/>
          <a:ext cx="8501121" cy="297723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804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4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7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5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40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50674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Обсуждаемые условия соглашения</a:t>
                      </a:r>
                      <a:endParaRPr lang="ru-RU" sz="1400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Вес</a:t>
                      </a:r>
                    </a:p>
                    <a:p>
                      <a:pPr algn="ctr"/>
                      <a:r>
                        <a:rPr lang="ru-RU" sz="1200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условия</a:t>
                      </a:r>
                      <a:endParaRPr lang="ru-RU" sz="1200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vert="vert27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Начальная позиция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Средняя</a:t>
                      </a:r>
                      <a:endParaRPr lang="ru-RU" sz="1400" baseline="0" dirty="0" smtClean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  <a:p>
                      <a:pPr algn="ctr"/>
                      <a:r>
                        <a:rPr lang="ru-RU" sz="1400" baseline="0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позиция</a:t>
                      </a:r>
                      <a:endParaRPr lang="ru-RU" sz="1400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Крайняя</a:t>
                      </a:r>
                    </a:p>
                    <a:p>
                      <a:pPr algn="ctr"/>
                      <a:r>
                        <a:rPr lang="ru-RU" sz="1400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позиция</a:t>
                      </a:r>
                      <a:endParaRPr lang="ru-RU" sz="1400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2399"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ru-RU" sz="1600" baseline="0" dirty="0" smtClean="0">
                          <a:latin typeface="Arial Narrow" pitchFamily="34" charset="0"/>
                        </a:rPr>
                        <a:t>1. Цена за ед. товара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Arial Narrow" pitchFamily="34" charset="0"/>
                        </a:rPr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 Narrow" pitchFamily="34" charset="0"/>
                        </a:rPr>
                        <a:t>150 </a:t>
                      </a:r>
                      <a:r>
                        <a:rPr lang="ru-RU" sz="1600" dirty="0" err="1" smtClean="0">
                          <a:latin typeface="Arial Narrow" pitchFamily="34" charset="0"/>
                        </a:rPr>
                        <a:t>руб</a:t>
                      </a:r>
                      <a:endParaRPr lang="ru-RU" sz="1600" dirty="0" smtClean="0">
                        <a:latin typeface="Arial Narrow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 Narrow" pitchFamily="34" charset="0"/>
                        </a:rPr>
                        <a:t>170 </a:t>
                      </a:r>
                      <a:r>
                        <a:rPr lang="ru-RU" sz="1600" dirty="0" err="1" smtClean="0">
                          <a:latin typeface="Arial Narrow" pitchFamily="34" charset="0"/>
                        </a:rPr>
                        <a:t>руб</a:t>
                      </a:r>
                      <a:endParaRPr lang="ru-RU" sz="1600" dirty="0" smtClean="0">
                        <a:latin typeface="Arial Narrow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 Narrow" pitchFamily="34" charset="0"/>
                        </a:rPr>
                        <a:t>190 </a:t>
                      </a:r>
                      <a:r>
                        <a:rPr lang="ru-RU" sz="1600" dirty="0" err="1" smtClean="0">
                          <a:latin typeface="Arial Narrow" pitchFamily="34" charset="0"/>
                        </a:rPr>
                        <a:t>руб</a:t>
                      </a:r>
                      <a:endParaRPr lang="en-US" sz="1600" dirty="0" smtClean="0">
                        <a:latin typeface="Arial Narrow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542"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ru-RU" sz="1600" dirty="0" smtClean="0">
                          <a:latin typeface="Arial Narrow" pitchFamily="34" charset="0"/>
                        </a:rPr>
                        <a:t>2.</a:t>
                      </a:r>
                      <a:r>
                        <a:rPr lang="ru-RU" sz="1600" baseline="0" dirty="0" smtClean="0">
                          <a:latin typeface="Arial Narrow" pitchFamily="34" charset="0"/>
                        </a:rPr>
                        <a:t> Количество товара</a:t>
                      </a:r>
                      <a:endParaRPr lang="ru-RU" sz="1600" dirty="0">
                        <a:latin typeface="Arial Narrow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Arial Narrow" pitchFamily="34" charset="0"/>
                        </a:rPr>
                        <a:t>30%</a:t>
                      </a:r>
                      <a:endParaRPr lang="en-US" sz="1800" dirty="0" smtClean="0">
                        <a:latin typeface="Arial Narrow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 Narrow" pitchFamily="34" charset="0"/>
                        </a:rPr>
                        <a:t>3000 </a:t>
                      </a:r>
                      <a:r>
                        <a:rPr lang="ru-RU" sz="1600" dirty="0" err="1" smtClean="0">
                          <a:latin typeface="Arial Narrow" pitchFamily="34" charset="0"/>
                        </a:rPr>
                        <a:t>шт</a:t>
                      </a:r>
                      <a:endParaRPr lang="ru-RU" sz="1600" baseline="0" dirty="0" smtClean="0">
                        <a:latin typeface="Arial Narrow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 Narrow" pitchFamily="34" charset="0"/>
                        </a:rPr>
                        <a:t>4000 </a:t>
                      </a:r>
                      <a:r>
                        <a:rPr lang="ru-RU" sz="1600" dirty="0" err="1" smtClean="0">
                          <a:latin typeface="Arial Narrow" pitchFamily="34" charset="0"/>
                        </a:rPr>
                        <a:t>шт</a:t>
                      </a:r>
                      <a:endParaRPr lang="ru-RU" sz="1600" dirty="0" smtClean="0">
                        <a:latin typeface="Arial Narrow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aseline="0" dirty="0" smtClean="0">
                          <a:latin typeface="Arial Narrow" pitchFamily="34" charset="0"/>
                        </a:rPr>
                        <a:t>5000 </a:t>
                      </a:r>
                      <a:r>
                        <a:rPr lang="ru-RU" sz="1600" baseline="0" dirty="0" err="1" smtClean="0">
                          <a:latin typeface="Arial Narrow" pitchFamily="34" charset="0"/>
                        </a:rPr>
                        <a:t>шт</a:t>
                      </a:r>
                      <a:endParaRPr lang="en-US" sz="1600" dirty="0" smtClean="0">
                        <a:latin typeface="Arial Narrow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6624"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ru-RU" sz="1600" dirty="0" smtClean="0">
                          <a:latin typeface="Arial Narrow" pitchFamily="34" charset="0"/>
                        </a:rPr>
                        <a:t>3.</a:t>
                      </a:r>
                      <a:r>
                        <a:rPr lang="ru-RU" sz="1600" baseline="0" dirty="0" smtClean="0">
                          <a:latin typeface="Arial Narrow" pitchFamily="34" charset="0"/>
                        </a:rPr>
                        <a:t> Отсрочка платежа</a:t>
                      </a:r>
                      <a:endParaRPr lang="ru-RU" sz="1600" dirty="0">
                        <a:latin typeface="Arial Narrow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Arial Narrow" pitchFamily="34" charset="0"/>
                        </a:rPr>
                        <a:t>20%</a:t>
                      </a:r>
                      <a:endParaRPr lang="en-US" sz="1800" dirty="0" smtClean="0">
                        <a:latin typeface="Arial Narrow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Arial Narrow" pitchFamily="34" charset="0"/>
                        </a:rPr>
                        <a:t>45 дней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Arial Narrow" pitchFamily="34" charset="0"/>
                        </a:rPr>
                        <a:t>30 дней</a:t>
                      </a:r>
                      <a:endParaRPr lang="en-US" sz="1600" dirty="0" smtClean="0">
                        <a:latin typeface="Arial Narrow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Arial Narrow" pitchFamily="34" charset="0"/>
                        </a:rPr>
                        <a:t>21 день</a:t>
                      </a:r>
                      <a:endParaRPr lang="en-US" sz="1600" dirty="0" smtClean="0">
                        <a:latin typeface="Arial Narrow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Заголовок 4"/>
          <p:cNvSpPr>
            <a:spLocks noGrp="1"/>
          </p:cNvSpPr>
          <p:nvPr>
            <p:ph type="title"/>
          </p:nvPr>
        </p:nvSpPr>
        <p:spPr>
          <a:xfrm>
            <a:off x="557242" y="274638"/>
            <a:ext cx="8229600" cy="58259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40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  <a:ea typeface="+mn-ea"/>
                <a:cs typeface="+mn-cs"/>
              </a:rPr>
              <a:t>Компоновка условий</a:t>
            </a:r>
          </a:p>
        </p:txBody>
      </p:sp>
      <p:pic>
        <p:nvPicPr>
          <p:cNvPr id="6" name="Picture 2" descr="http://negotiationskills.ru/wp-content/uploads/2014/12/NS_logo_4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810552" y="6295328"/>
            <a:ext cx="2003606" cy="3428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571472" y="214290"/>
            <a:ext cx="8229600" cy="654032"/>
          </a:xfrm>
        </p:spPr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Обмен уступками равной ценности</a:t>
            </a:r>
            <a:endParaRPr lang="ru-RU" sz="3600" dirty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graphicFrame>
        <p:nvGraphicFramePr>
          <p:cNvPr id="25" name="Таблица 24"/>
          <p:cNvGraphicFramePr>
            <a:graphicFrameLocks noGrp="1"/>
          </p:cNvGraphicFramePr>
          <p:nvPr/>
        </p:nvGraphicFramePr>
        <p:xfrm>
          <a:off x="785787" y="1397000"/>
          <a:ext cx="7429551" cy="26749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76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4988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Муж</a:t>
                      </a:r>
                      <a:endParaRPr lang="ru-RU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Жена</a:t>
                      </a:r>
                      <a:endParaRPr lang="ru-RU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988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Квартира</a:t>
                      </a:r>
                      <a:endParaRPr lang="ru-RU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ru-RU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60</a:t>
                      </a:r>
                      <a:endParaRPr lang="ru-RU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988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Дача</a:t>
                      </a:r>
                      <a:endParaRPr lang="ru-RU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60</a:t>
                      </a:r>
                      <a:endParaRPr lang="ru-RU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988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Автомобиль</a:t>
                      </a:r>
                      <a:endParaRPr lang="ru-RU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ru-RU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988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Деньги</a:t>
                      </a:r>
                      <a:endParaRPr lang="ru-RU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20</a:t>
                      </a:r>
                      <a:endParaRPr lang="ru-RU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40</a:t>
                      </a:r>
                      <a:endParaRPr lang="ru-RU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Овал 3"/>
          <p:cNvSpPr/>
          <p:nvPr/>
        </p:nvSpPr>
        <p:spPr>
          <a:xfrm>
            <a:off x="6553602" y="2009571"/>
            <a:ext cx="857256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4081265" y="2537630"/>
            <a:ext cx="857256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4081265" y="3071810"/>
            <a:ext cx="857256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297052" y="3605990"/>
            <a:ext cx="1846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→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Деньги делятся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00034" y="4699353"/>
            <a:ext cx="8429684" cy="101566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indent="17780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Если все продать и поделить деньги, тогда каждый получит только 50%</a:t>
            </a:r>
          </a:p>
          <a:p>
            <a:pPr indent="17780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Используя систему баллов, каждый может эмоционально получить больше 50%</a:t>
            </a:r>
          </a:p>
        </p:txBody>
      </p:sp>
      <p:pic>
        <p:nvPicPr>
          <p:cNvPr id="10" name="Picture 2" descr="http://negotiationskills.ru/wp-content/uploads/2014/12/NS_logo_4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810552" y="6295328"/>
            <a:ext cx="2003606" cy="34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32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Прямоугольник 40"/>
          <p:cNvSpPr/>
          <p:nvPr/>
        </p:nvSpPr>
        <p:spPr>
          <a:xfrm>
            <a:off x="1727511" y="2064767"/>
            <a:ext cx="4130341" cy="4045840"/>
          </a:xfrm>
          <a:prstGeom prst="rect">
            <a:avLst/>
          </a:prstGeom>
          <a:noFill/>
          <a:ln w="635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/>
          <p:cNvSpPr/>
          <p:nvPr/>
        </p:nvSpPr>
        <p:spPr>
          <a:xfrm>
            <a:off x="1729278" y="4136469"/>
            <a:ext cx="4128574" cy="19741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/>
        </p:nvSpPr>
        <p:spPr>
          <a:xfrm>
            <a:off x="1720571" y="3207775"/>
            <a:ext cx="2994273" cy="2902832"/>
          </a:xfrm>
          <a:prstGeom prst="rect">
            <a:avLst/>
          </a:prstGeom>
          <a:solidFill>
            <a:srgbClr val="FFC000">
              <a:alpha val="52941"/>
            </a:srgbClr>
          </a:solidFill>
          <a:ln w="63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1727510" y="2064767"/>
            <a:ext cx="2130077" cy="4045840"/>
          </a:xfrm>
          <a:prstGeom prst="rect">
            <a:avLst/>
          </a:prstGeom>
          <a:solidFill>
            <a:srgbClr val="3399FF">
              <a:alpha val="52941"/>
            </a:srgbClr>
          </a:solidFill>
          <a:ln w="63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643274" y="6178859"/>
            <a:ext cx="466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50</a:t>
            </a:r>
            <a:endParaRPr lang="ru-RU" sz="2400" dirty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rot="5400000" flipH="1" flipV="1">
            <a:off x="-856526" y="3921361"/>
            <a:ext cx="5142742" cy="794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571472" y="214290"/>
            <a:ext cx="8229600" cy="654032"/>
          </a:xfrm>
        </p:spPr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Процесс создания максимальной ценности</a:t>
            </a:r>
            <a:endParaRPr lang="ru-RU" sz="3600" dirty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5535745" y="6182045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100</a:t>
            </a:r>
            <a:endParaRPr lang="ru-RU" sz="2400" dirty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4571968" y="6182045"/>
            <a:ext cx="466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70</a:t>
            </a:r>
            <a:endParaRPr lang="ru-RU" sz="2400" dirty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1142944" y="3889118"/>
            <a:ext cx="466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50</a:t>
            </a:r>
            <a:endParaRPr lang="ru-RU" sz="2400" dirty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1000068" y="1921891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100</a:t>
            </a:r>
            <a:endParaRPr lang="ru-RU" sz="2400" dirty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1123758" y="2993461"/>
            <a:ext cx="466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70</a:t>
            </a:r>
            <a:endParaRPr lang="ru-RU" sz="2400" dirty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5773351" y="1999452"/>
            <a:ext cx="142876" cy="14287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44"/>
          <p:cNvSpPr/>
          <p:nvPr/>
        </p:nvSpPr>
        <p:spPr>
          <a:xfrm>
            <a:off x="5929290" y="1561312"/>
            <a:ext cx="25154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Максимальный результат </a:t>
            </a:r>
          </a:p>
          <a:p>
            <a:pPr algn="ctr"/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при создании ценности</a:t>
            </a:r>
          </a:p>
        </p:txBody>
      </p:sp>
      <p:sp>
        <p:nvSpPr>
          <p:cNvPr id="46" name="Прямоугольник 45"/>
          <p:cNvSpPr/>
          <p:nvPr/>
        </p:nvSpPr>
        <p:spPr>
          <a:xfrm>
            <a:off x="7046846" y="5786454"/>
            <a:ext cx="19543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Ценность для оппонента (баллы)</a:t>
            </a:r>
          </a:p>
        </p:txBody>
      </p:sp>
      <p:sp>
        <p:nvSpPr>
          <p:cNvPr id="47" name="Прямоугольник 46"/>
          <p:cNvSpPr/>
          <p:nvPr/>
        </p:nvSpPr>
        <p:spPr>
          <a:xfrm>
            <a:off x="285720" y="1000108"/>
            <a:ext cx="1428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Ценность для меня (баллы)</a:t>
            </a:r>
          </a:p>
        </p:txBody>
      </p:sp>
      <p:cxnSp>
        <p:nvCxnSpPr>
          <p:cNvPr id="48" name="Прямая со стрелкой 47"/>
          <p:cNvCxnSpPr/>
          <p:nvPr/>
        </p:nvCxnSpPr>
        <p:spPr>
          <a:xfrm>
            <a:off x="1447358" y="6108740"/>
            <a:ext cx="5572164" cy="1588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2" descr="http://negotiationskills.ru/wp-content/uploads/2014/12/NS_logo_4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715271" y="6545461"/>
            <a:ext cx="1325423" cy="22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90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0" grpId="0" animBg="1"/>
      <p:bldP spid="39" grpId="0" animBg="1"/>
      <p:bldP spid="25" grpId="0" animBg="1"/>
      <p:bldP spid="42" grpId="0" animBg="1"/>
      <p:bldP spid="45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7127</TotalTime>
  <Words>1500</Words>
  <Application>Microsoft Office PowerPoint</Application>
  <PresentationFormat>Экран (4:3)</PresentationFormat>
  <Paragraphs>420</Paragraphs>
  <Slides>48</Slides>
  <Notes>36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48</vt:i4>
      </vt:variant>
    </vt:vector>
  </HeadingPairs>
  <TitlesOfParts>
    <vt:vector size="55" baseType="lpstr">
      <vt:lpstr>Arial</vt:lpstr>
      <vt:lpstr>Arial Narrow</vt:lpstr>
      <vt:lpstr>Calibri</vt:lpstr>
      <vt:lpstr>FreesiaUPC</vt:lpstr>
      <vt:lpstr>Times New Roman</vt:lpstr>
      <vt:lpstr>Wingdings</vt:lpstr>
      <vt:lpstr>Тема Office</vt:lpstr>
      <vt:lpstr>  ГОСУДАРСТВЕННЫЙ УНИВЕРСИТЕТ  УПРАВЛЕНИЯ       И.В. Шаврин   Техники сложных  переговоров  РАБОЧАЯ ТЕТРАДЬ  ДЛЯ СЛУШАТЕЛЕЙ ИНСТИТУТА  ДЕЛОВОГО АДМИНИСТРИРОВАНИЯ И БИЗНЕСАf aа Москва 2023  </vt:lpstr>
      <vt:lpstr>Переговоры – это..</vt:lpstr>
      <vt:lpstr>Арена торга</vt:lpstr>
      <vt:lpstr>Позиции и интересы сторон</vt:lpstr>
      <vt:lpstr>Позиции и интересы сторон</vt:lpstr>
      <vt:lpstr>Проектирование соглашения</vt:lpstr>
      <vt:lpstr>Компоновка условий</vt:lpstr>
      <vt:lpstr>Обмен уступками равной ценности</vt:lpstr>
      <vt:lpstr>Процесс создания максимальной ценности</vt:lpstr>
      <vt:lpstr>Обмен уступками равной ценности</vt:lpstr>
      <vt:lpstr>Процесс создания ценности</vt:lpstr>
      <vt:lpstr>Подготовка вопросов к переговорам</vt:lpstr>
      <vt:lpstr>Подготовка вопросов к переговорам</vt:lpstr>
      <vt:lpstr>Подготовка вопросов к переговорам</vt:lpstr>
      <vt:lpstr>Подготовка вопросов к переговорам</vt:lpstr>
      <vt:lpstr>Подготовка своих ответов на вопросы оппонента</vt:lpstr>
      <vt:lpstr>Тактика работы с возражениями</vt:lpstr>
      <vt:lpstr>Эмоциональные триггеры</vt:lpstr>
      <vt:lpstr>Сила в переговорах</vt:lpstr>
      <vt:lpstr>Сила в переговорах</vt:lpstr>
      <vt:lpstr>Источники силы</vt:lpstr>
      <vt:lpstr>Власть переговорщика</vt:lpstr>
      <vt:lpstr>Эмоциональная власть переговорщика</vt:lpstr>
      <vt:lpstr>Экспертная власть переговорщика</vt:lpstr>
      <vt:lpstr>Процессная власть переговорщика</vt:lpstr>
      <vt:lpstr>Источники силы</vt:lpstr>
      <vt:lpstr>Агрессия в переговорах</vt:lpstr>
      <vt:lpstr>Конструктивная агрессия</vt:lpstr>
      <vt:lpstr>Деструктивная агрессия</vt:lpstr>
      <vt:lpstr>Источники силы</vt:lpstr>
      <vt:lpstr>Виды стандартов в переговорах</vt:lpstr>
      <vt:lpstr>ПОЛЯ ПЕРЕГОВОРОВ</vt:lpstr>
      <vt:lpstr>Использование стандартов</vt:lpstr>
      <vt:lpstr>Источники силы</vt:lpstr>
      <vt:lpstr>Управление альтернативами оппонента</vt:lpstr>
      <vt:lpstr>Нахождение условий</vt:lpstr>
      <vt:lpstr>Сравнение условий</vt:lpstr>
      <vt:lpstr>Интерпретация последствий</vt:lpstr>
      <vt:lpstr>Приём «Кнут и пряник»</vt:lpstr>
      <vt:lpstr>Приём «Интерпретация в апогее»</vt:lpstr>
      <vt:lpstr>Нападение и защита  в переговорах</vt:lpstr>
      <vt:lpstr>Нападение в переговорах</vt:lpstr>
      <vt:lpstr>Защита в переговорах</vt:lpstr>
      <vt:lpstr>Обеспечение баланса сил</vt:lpstr>
      <vt:lpstr>Жизненные ценности россиян  (по методике Ш. Шварца)</vt:lpstr>
      <vt:lpstr>Динамический выбор эмоциональной тактики переговоров</vt:lpstr>
      <vt:lpstr>Стиль переговоров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Жесткие переговоры</dc:title>
  <dc:creator>il</dc:creator>
  <cp:lastModifiedBy>Петруненко Виктор Васильевич</cp:lastModifiedBy>
  <cp:revision>582</cp:revision>
  <dcterms:created xsi:type="dcterms:W3CDTF">2013-09-23T18:10:55Z</dcterms:created>
  <dcterms:modified xsi:type="dcterms:W3CDTF">2023-04-20T08:00:06Z</dcterms:modified>
</cp:coreProperties>
</file>