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2" r:id="rId4"/>
    <p:sldId id="257" r:id="rId5"/>
    <p:sldId id="258" r:id="rId6"/>
    <p:sldId id="266" r:id="rId7"/>
    <p:sldId id="267" r:id="rId8"/>
    <p:sldId id="271" r:id="rId9"/>
    <p:sldId id="274" r:id="rId10"/>
    <p:sldId id="286" r:id="rId11"/>
    <p:sldId id="287" r:id="rId12"/>
    <p:sldId id="288" r:id="rId13"/>
    <p:sldId id="276" r:id="rId14"/>
    <p:sldId id="277" r:id="rId15"/>
    <p:sldId id="289" r:id="rId16"/>
    <p:sldId id="290" r:id="rId17"/>
    <p:sldId id="279" r:id="rId18"/>
    <p:sldId id="292" r:id="rId19"/>
    <p:sldId id="281" r:id="rId20"/>
    <p:sldId id="291" r:id="rId21"/>
    <p:sldId id="280" r:id="rId22"/>
    <p:sldId id="273" r:id="rId23"/>
    <p:sldId id="272" r:id="rId24"/>
    <p:sldId id="262" r:id="rId25"/>
    <p:sldId id="263" r:id="rId26"/>
    <p:sldId id="265" r:id="rId27"/>
    <p:sldId id="264" r:id="rId28"/>
    <p:sldId id="261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82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71"/>
            <p14:sldId id="274"/>
            <p14:sldId id="286"/>
            <p14:sldId id="287"/>
            <p14:sldId id="288"/>
            <p14:sldId id="276"/>
            <p14:sldId id="277"/>
            <p14:sldId id="289"/>
            <p14:sldId id="290"/>
            <p14:sldId id="279"/>
            <p14:sldId id="292"/>
            <p14:sldId id="281"/>
            <p14:sldId id="291"/>
            <p14:sldId id="280"/>
            <p14:sldId id="273"/>
          </p14:sldIdLst>
        </p14:section>
        <p14:section name="Chalice/Chalice2SIL" id="{1A47089A-6DBB-4935-BD07-37538F829B45}">
          <p14:sldIdLst>
            <p14:sldId id="272"/>
            <p14:sldId id="262"/>
            <p14:sldId id="263"/>
            <p14:sldId id="265"/>
            <p14:sldId id="264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53" autoAdjust="0"/>
  </p:normalViewPr>
  <p:slideViewPr>
    <p:cSldViewPr>
      <p:cViewPr varScale="1">
        <p:scale>
          <a:sx n="106" d="100"/>
          <a:sy n="106" d="100"/>
        </p:scale>
        <p:origin x="-936" y="-10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First front-end</a:t>
            </a:r>
            <a:r>
              <a:rPr lang="de-CH" baseline="0" dirty="0" smtClean="0"/>
              <a:t> for SIL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the basic idea behind the implementation.</a:t>
            </a:r>
          </a:p>
          <a:p>
            <a:r>
              <a:rPr lang="de-CH" dirty="0" smtClean="0"/>
              <a:t> → select new fraction for every call-site</a:t>
            </a:r>
          </a:p>
          <a:p>
            <a:r>
              <a:rPr lang="de-CH" dirty="0" smtClean="0"/>
              <a:t> → collect constraints from current amount of permissions held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6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how rd(f) &amp;&amp; rd(f) makes translation more complicated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Explain translation using Map[(ref,int),Permission]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Read-only permissions</a:t>
            </a:r>
          </a:p>
          <a:p>
            <a:pPr>
              <a:tabLst>
                <a:tab pos="1971675" algn="l"/>
              </a:tabLst>
            </a:pPr>
            <a:r>
              <a:rPr lang="de-CH" dirty="0" smtClean="0"/>
              <a:t>Percent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acc(f,10)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intuitive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not composable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limited to 100</a:t>
            </a:r>
          </a:p>
          <a:p>
            <a:r>
              <a:rPr lang="de-CH" dirty="0" smtClean="0"/>
              <a:t>Epsilon</a:t>
            </a:r>
          </a:p>
          <a:p>
            <a:pPr lvl="1"/>
            <a:r>
              <a:rPr lang="de-CH" dirty="0" smtClean="0"/>
              <a:t>small, indivisible</a:t>
            </a:r>
          </a:p>
          <a:p>
            <a:pPr lvl="1"/>
            <a:r>
              <a:rPr lang="de-CH" dirty="0" smtClean="0"/>
              <a:t>still not composable</a:t>
            </a:r>
          </a:p>
          <a:p>
            <a:pPr marL="0" indent="0">
              <a:buNone/>
            </a:pPr>
            <a:r>
              <a:rPr lang="de-CH" spc="-150" dirty="0" smtClean="0"/>
              <a:t>Natively supported in SIL</a:t>
            </a:r>
            <a:endParaRPr lang="de-CH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 smtClean="0"/>
                  <a:t>can always be </a:t>
                </a:r>
                <a:br>
                  <a:rPr lang="en-GB" dirty="0" smtClean="0"/>
                </a:br>
                <a:r>
                  <a:rPr lang="en-GB" dirty="0" smtClean="0"/>
                  <a:t>divided further</a:t>
                </a:r>
              </a:p>
              <a:p>
                <a:pPr lvl="1"/>
                <a:r>
                  <a:rPr lang="en-GB" dirty="0" smtClean="0"/>
                  <a:t>always abstract</a:t>
                </a:r>
              </a:p>
              <a:p>
                <a:pPr lvl="1"/>
                <a:r>
                  <a:rPr lang="en-GB" dirty="0" smtClean="0"/>
                  <a:t>concrete value is never computed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  <a:blipFill rotWithShape="1">
                <a:blip r:embed="rId3"/>
                <a:stretch>
                  <a:fillRect l="-2719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588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/>
                  <a:t>can always be </a:t>
                </a:r>
                <a:br>
                  <a:rPr lang="en-GB" dirty="0"/>
                </a:br>
                <a:r>
                  <a:rPr lang="en-GB" dirty="0"/>
                  <a:t>divided further</a:t>
                </a:r>
              </a:p>
              <a:p>
                <a:pPr lvl="1"/>
                <a:r>
                  <a:rPr lang="en-GB" dirty="0"/>
                  <a:t>always abstract</a:t>
                </a:r>
              </a:p>
              <a:p>
                <a:pPr lvl="1"/>
                <a:r>
                  <a:rPr lang="en-GB" dirty="0"/>
                  <a:t>concrete value is never computed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  <a:blipFill rotWithShape="1">
                <a:blip r:embed="rId3"/>
                <a:stretch>
                  <a:fillRect l="-2564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800" dirty="0" smtClean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Introduce uninitialized permission variable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Collect constraints </a:t>
                </a:r>
                <a:br>
                  <a:rPr lang="en-GB" sz="2400" dirty="0" smtClean="0"/>
                </a:br>
                <a:r>
                  <a:rPr lang="en-GB" sz="2400" dirty="0" smtClean="0"/>
                  <a:t>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sz="2400" dirty="0" smtClean="0"/>
                  <a:t> as assumptions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Let abstract fraction be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 smtClean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endParaRPr lang="en-GB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blipFill rotWithShape="1">
                <a:blip r:embed="rId4"/>
                <a:stretch>
                  <a:fillRect l="-2194" r="-26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25657" y="5229200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Not</a:t>
            </a:r>
            <a:r>
              <a:rPr lang="de-CH" sz="2800" dirty="0"/>
              <a:t> natively supported in SIL</a:t>
            </a:r>
            <a:endParaRPr lang="de-C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288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600" dirty="0" smtClean="0"/>
                  <a:t>Select one </a:t>
                </a:r>
                <a14:m>
                  <m:oMath xmlns:m="http://schemas.openxmlformats.org/officeDocument/2006/math">
                    <m:r>
                      <a:rPr lang="de-CH" sz="2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per </a:t>
                </a:r>
                <a:br>
                  <a:rPr lang="de-CH" sz="2600" dirty="0" smtClean="0"/>
                </a:br>
                <a:r>
                  <a:rPr lang="de-CH" sz="2600" dirty="0" smtClean="0"/>
                  <a:t>method invocation</a:t>
                </a:r>
              </a:p>
              <a:p>
                <a:r>
                  <a:rPr lang="de-CH" sz="2600" dirty="0" smtClean="0"/>
                  <a:t>Assume that </a:t>
                </a:r>
                <a14:m>
                  <m:oMath xmlns:m="http://schemas.openxmlformats.org/officeDocument/2006/math">
                    <m:r>
                      <a:rPr lang="de-CH" sz="26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is a read-permission</a:t>
                </a:r>
              </a:p>
              <a:p>
                <a:r>
                  <a:rPr lang="de-CH" sz="2600" dirty="0" smtClean="0"/>
                  <a:t>Constrain k for every rd-permission in precondition</a:t>
                </a:r>
              </a:p>
              <a:p>
                <a:r>
                  <a:rPr lang="de-CH" sz="2600" dirty="0" smtClean="0"/>
                  <a:t>Turn Implications </a:t>
                </a:r>
                <a:br>
                  <a:rPr lang="de-CH" sz="2600" dirty="0" smtClean="0"/>
                </a:br>
                <a:r>
                  <a:rPr lang="de-CH" sz="2600" dirty="0" smtClean="0"/>
                  <a:t>into if-conditions</a:t>
                </a:r>
              </a:p>
              <a:p>
                <a:r>
                  <a:rPr lang="de-CH" sz="2600" dirty="0" smtClean="0"/>
                  <a:t>Perform call</a:t>
                </a:r>
                <a:endParaRPr lang="de-CH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262" t="-12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7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8761"/>
            <a:ext cx="4316288" cy="1800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C::m(this:ref, x:ref,					method_k:Permission)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requires acc(this.C::f, method_k)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k : Permission;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646113" y="2852936"/>
            <a:ext cx="4038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0 &lt; k &amp;&amp; 1000*k &lt; method_k;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39471" y="3356992"/>
            <a:ext cx="4038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rd(f)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39471" y="4293096"/>
            <a:ext cx="4038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x != null ⇒ rd(x.g)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 {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k &lt; perm(x.g);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5353668"/>
            <a:ext cx="2049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Easy, Right?</a:t>
            </a:r>
            <a:endParaRPr lang="de-CH" sz="2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27984" y="2564904"/>
            <a:ext cx="43924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>
          <a:xfrm>
            <a:off x="4646113" y="5589240"/>
            <a:ext cx="4038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call C::m(this,x,k);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GB" dirty="0" smtClean="0"/>
              <a:t>Not correct for </a:t>
            </a:r>
            <a:br>
              <a:rPr lang="en-GB" dirty="0" smtClean="0"/>
            </a:b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 &amp;&amp;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</a:t>
            </a:r>
            <a:r>
              <a:rPr lang="en-GB" dirty="0" smtClean="0"/>
              <a:t> !</a:t>
            </a:r>
          </a:p>
          <a:p>
            <a:r>
              <a:rPr lang="en-GB" dirty="0" smtClean="0"/>
              <a:t>Option 1: </a:t>
            </a:r>
          </a:p>
          <a:p>
            <a:pPr marL="457200" lvl="1" indent="0">
              <a:buNone/>
            </a:pPr>
            <a:r>
              <a:rPr lang="en-GB" dirty="0" smtClean="0"/>
              <a:t>Don’t use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call</a:t>
            </a:r>
          </a:p>
          <a:p>
            <a:r>
              <a:rPr lang="en-GB" dirty="0" smtClean="0"/>
              <a:t>Option 2: </a:t>
            </a:r>
          </a:p>
          <a:p>
            <a:pPr marL="457200" lvl="1" indent="0">
              <a:buNone/>
            </a:pPr>
            <a:r>
              <a:rPr lang="en-GB" dirty="0" smtClean="0"/>
              <a:t>“Simulate” exhale</a:t>
            </a:r>
          </a:p>
          <a:p>
            <a:pPr marL="457200" lvl="1" indent="0">
              <a:buNone/>
            </a:pPr>
            <a:r>
              <a:rPr lang="en-GB" dirty="0" smtClean="0"/>
              <a:t>without access to permission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88024" y="1600200"/>
            <a:ext cx="389877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inhale k &lt; perm(this.f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exhale acc(this.f,k)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40967"/>
          </a:xfrm>
        </p:spPr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 lvl="1">
              <a:tabLst>
                <a:tab pos="179388" algn="l"/>
              </a:tabLst>
            </a:pPr>
            <a:r>
              <a:rPr lang="en-GB" sz="2200" spc="-150" dirty="0"/>
              <a:t>A</a:t>
            </a:r>
            <a:r>
              <a:rPr lang="en-GB" sz="2200" spc="-150" dirty="0" smtClean="0"/>
              <a:t>dd “default</a:t>
            </a:r>
            <a:r>
              <a:rPr lang="en-GB" sz="2200" dirty="0" smtClean="0"/>
              <a:t> </a:t>
            </a:r>
            <a:r>
              <a:rPr lang="en-GB" sz="2200" spc="-150" dirty="0" smtClean="0"/>
              <a:t>value” to map?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F</a:t>
            </a:r>
            <a:r>
              <a:rPr lang="en-GB" sz="2200" dirty="0" smtClean="0"/>
              <a:t>irst build then </a:t>
            </a:r>
            <a:r>
              <a:rPr lang="en-GB" sz="2200" spc="-150" dirty="0" smtClean="0"/>
              <a:t>simulate</a:t>
            </a:r>
            <a:r>
              <a:rPr lang="en-GB" sz="2200" dirty="0" smtClean="0"/>
              <a:t>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L</a:t>
            </a:r>
            <a:r>
              <a:rPr lang="en-GB" sz="2200" dirty="0" smtClean="0"/>
              <a:t>earn about the past!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72272" cy="3196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map0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inhale map = map0;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map0[x,f] = perm(x.f)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15</a:t>
            </a:fld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41167"/>
            <a:ext cx="4038600" cy="108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44008" y="4941166"/>
            <a:ext cx="4172272" cy="12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4008" y="4941167"/>
            <a:ext cx="41764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No direct equivalent in SIL</a:t>
            </a:r>
          </a:p>
          <a:p>
            <a:r>
              <a:rPr lang="de-CH" sz="2600" dirty="0" smtClean="0"/>
              <a:t>Use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2600" dirty="0" smtClean="0"/>
              <a:t> for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fork</a:t>
            </a:r>
          </a:p>
          <a:p>
            <a:r>
              <a:rPr lang="de-CH" sz="2600" dirty="0" smtClean="0"/>
              <a:t>And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2600" dirty="0" smtClean="0"/>
              <a:t> for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join</a:t>
            </a:r>
            <a:endParaRPr lang="de-CH" sz="2600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de-CH" b="1" dirty="0"/>
              <a:t>Not so </a:t>
            </a:r>
            <a:r>
              <a:rPr lang="de-CH" b="1" dirty="0" smtClean="0"/>
              <a:t>fast!</a:t>
            </a:r>
            <a:endParaRPr lang="de-CH" b="1" dirty="0"/>
          </a:p>
          <a:p>
            <a:r>
              <a:rPr lang="de-CH" sz="2600" dirty="0" smtClean="0"/>
              <a:t>Postcondition might refer to this, args</a:t>
            </a:r>
            <a:endParaRPr lang="de-CH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tk := fork m(x);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join tk;</a:t>
            </a:r>
          </a:p>
          <a:p>
            <a:pPr marL="0" indent="0">
              <a:buNone/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2600" dirty="0"/>
              <a:t>Solution:</a:t>
            </a:r>
          </a:p>
          <a:p>
            <a:r>
              <a:rPr lang="de-CH" sz="2600" dirty="0"/>
              <a:t>Store this and args in token</a:t>
            </a:r>
          </a:p>
          <a:p>
            <a:r>
              <a:rPr lang="de-CH" sz="2600" dirty="0"/>
              <a:t>Link permissions to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.joinable</a:t>
            </a:r>
            <a:endParaRPr lang="de-CH" sz="26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Limitations of Fork-Join in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Cross-method join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Don’t know what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tk.__this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means in target method</a:t>
            </a:r>
          </a:p>
          <a:p>
            <a:r>
              <a:rPr lang="de-CH" dirty="0" smtClean="0"/>
              <a:t>Chalice’s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de-CH" dirty="0" smtClean="0"/>
              <a:t> expression</a:t>
            </a:r>
            <a:r>
              <a:rPr lang="de-CH" dirty="0"/>
              <a:t> </a:t>
            </a:r>
            <a:r>
              <a:rPr lang="de-CH" dirty="0" smtClean="0"/>
              <a:t>slated for replacement</a:t>
            </a:r>
          </a:p>
          <a:p>
            <a:r>
              <a:rPr lang="de-CH" dirty="0" smtClean="0"/>
              <a:t>But: Chalice2SIL captures everything it can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Invalid old expressions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tabLst>
                <a:tab pos="1255713" algn="l"/>
              </a:tabLst>
            </a:pPr>
            <a:r>
              <a:rPr lang="de-CH" dirty="0" smtClean="0"/>
              <a:t>Chalice2SIL captures any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old(_)</a:t>
            </a:r>
            <a:br>
              <a:rPr lang="de-CH" dirty="0" smtClean="0">
                <a:latin typeface="Consolas" pitchFamily="49" charset="0"/>
                <a:cs typeface="Consolas" pitchFamily="49" charset="0"/>
              </a:rPr>
            </a:br>
            <a:r>
              <a:rPr lang="de-CH" dirty="0" smtClean="0"/>
              <a:t> into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tk.__old#n</a:t>
            </a:r>
          </a:p>
          <a:p>
            <a:pPr>
              <a:tabLst>
                <a:tab pos="1255713" algn="l"/>
              </a:tabLst>
            </a:pPr>
            <a:endParaRPr lang="de-CH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method parallel(d : Dell, b : bool) 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returns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(r: bool)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requires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b ==&gt; rd(d.cell) </a:t>
            </a:r>
            <a:endParaRPr lang="de-CH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rd(d.cell.f)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ensures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==&gt; old(d.cell.f == 5) </a:t>
            </a:r>
            <a:endParaRPr lang="pt-BR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pt-BR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 (d != null)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5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of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Implemented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synchronous calls</a:t>
            </a:r>
          </a:p>
          <a:p>
            <a:r>
              <a:rPr lang="de-CH" dirty="0" smtClean="0"/>
              <a:t>some fork-join scenarios</a:t>
            </a:r>
          </a:p>
          <a:p>
            <a:r>
              <a:rPr lang="de-CH" dirty="0" smtClean="0"/>
              <a:t>predicates</a:t>
            </a:r>
          </a:p>
          <a:p>
            <a:r>
              <a:rPr lang="de-CH" dirty="0" smtClean="0"/>
              <a:t>functions</a:t>
            </a:r>
          </a:p>
          <a:p>
            <a:r>
              <a:rPr lang="de-CH" dirty="0" smtClean="0"/>
              <a:t>testing framework</a:t>
            </a:r>
          </a:p>
          <a:p>
            <a:r>
              <a:rPr lang="de-CH" dirty="0" smtClean="0"/>
              <a:t>good infrastructure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Not Implemented (yet)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monitors*</a:t>
            </a:r>
            <a:br>
              <a:rPr lang="de-CH" dirty="0" smtClean="0"/>
            </a:br>
            <a:r>
              <a:rPr lang="de-CH" dirty="0" smtClean="0"/>
              <a:t>(class invariants, locking)</a:t>
            </a:r>
          </a:p>
          <a:p>
            <a:r>
              <a:rPr lang="de-CH" dirty="0"/>
              <a:t>d</a:t>
            </a:r>
            <a:r>
              <a:rPr lang="de-CH" dirty="0" smtClean="0"/>
              <a:t>eadlock avoidance*</a:t>
            </a:r>
          </a:p>
          <a:p>
            <a:r>
              <a:rPr lang="de-CH" dirty="0" smtClean="0"/>
              <a:t>informative error messages*</a:t>
            </a:r>
          </a:p>
          <a:p>
            <a:r>
              <a:rPr lang="de-CH" dirty="0" smtClean="0"/>
              <a:t>cross-method join</a:t>
            </a:r>
          </a:p>
          <a:p>
            <a:r>
              <a:rPr lang="de-CH" dirty="0" smtClean="0"/>
              <a:t>channels </a:t>
            </a:r>
            <a:br>
              <a:rPr lang="de-CH" dirty="0" smtClean="0"/>
            </a:br>
            <a:r>
              <a:rPr lang="de-CH" dirty="0" smtClean="0"/>
              <a:t>(actor-based model)</a:t>
            </a:r>
          </a:p>
          <a:p>
            <a:r>
              <a:rPr lang="de-CH" dirty="0" smtClean="0"/>
              <a:t>stepwise refinement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Translate from Chalice </a:t>
            </a:r>
          </a:p>
          <a:p>
            <a:pPr marL="0" indent="0" algn="r">
              <a:buNone/>
              <a:tabLst>
                <a:tab pos="7978775" algn="r"/>
              </a:tabLst>
            </a:pPr>
            <a:r>
              <a:rPr lang="de-CH" dirty="0"/>
              <a:t>	</a:t>
            </a:r>
            <a:r>
              <a:rPr lang="de-CH" dirty="0" smtClean="0"/>
              <a:t>to Semper Intermediate Language</a:t>
            </a:r>
          </a:p>
          <a:p>
            <a:pPr>
              <a:tabLst>
                <a:tab pos="7978775" algn="r"/>
              </a:tabLst>
            </a:pPr>
            <a:r>
              <a:rPr lang="de-CH" dirty="0" smtClean="0"/>
              <a:t>Chalice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relatively feature-rich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major influence on design of SIL</a:t>
            </a:r>
          </a:p>
          <a:p>
            <a:pPr marL="457200" lvl="1" indent="0">
              <a:buNone/>
              <a:tabLst>
                <a:tab pos="7978775" algn="r"/>
              </a:tabLst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SIL  and Silicon: a viable backend for Chalice</a:t>
            </a:r>
          </a:p>
          <a:p>
            <a:r>
              <a:rPr lang="de-CH" dirty="0" smtClean="0"/>
              <a:t>SIL conveniently high-level</a:t>
            </a:r>
          </a:p>
          <a:p>
            <a:r>
              <a:rPr lang="de-CH" dirty="0" smtClean="0"/>
              <a:t>Fractional read permissions</a:t>
            </a:r>
          </a:p>
          <a:p>
            <a:pPr lvl="1"/>
            <a:r>
              <a:rPr lang="de-CH" dirty="0" smtClean="0"/>
              <a:t>felt more like fighting SIL</a:t>
            </a:r>
          </a:p>
          <a:p>
            <a:pPr lvl="1"/>
            <a:r>
              <a:rPr lang="de-CH" dirty="0" smtClean="0"/>
              <a:t>direct access to permission mask?</a:t>
            </a:r>
          </a:p>
          <a:p>
            <a:pPr lvl="1"/>
            <a:r>
              <a:rPr lang="de-CH" dirty="0" smtClean="0"/>
              <a:t>permission model plugins?</a:t>
            </a:r>
          </a:p>
          <a:p>
            <a:pPr lvl="1"/>
            <a:r>
              <a:rPr lang="de-CH" dirty="0" smtClean="0"/>
              <a:t>other form of extensibility?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28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29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30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 smtClean="0"/>
              <a:t>Fields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C::m(this :ref)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C::f : Integer;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7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93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51" name="Snip Diagonal Corner Rectangle 50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690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53" name="Right Arrow 52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 (Simplification)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#1: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Method Call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b="1" dirty="0" smtClean="0"/>
              <a:t>		=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 Fork + Join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#2: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Contracts make 	transfer unnecessary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7091992" y="1484784"/>
            <a:ext cx="1584176" cy="1872209"/>
          </a:xfrm>
          <a:prstGeom prst="snip2DiagRect">
            <a:avLst>
              <a:gd name="adj1" fmla="val 0"/>
              <a:gd name="adj2" fmla="val 11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7098845" y="1478936"/>
            <a:ext cx="1584176" cy="869943"/>
          </a:xfrm>
          <a:prstGeom prst="snip2DiagRect">
            <a:avLst>
              <a:gd name="adj1" fmla="val 0"/>
              <a:gd name="adj2" fmla="val 17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540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7091992" y="3535977"/>
            <a:ext cx="1584176" cy="1045151"/>
          </a:xfrm>
          <a:prstGeom prst="snip2DiagRect">
            <a:avLst>
              <a:gd name="adj1" fmla="val 0"/>
              <a:gd name="adj2" fmla="val 193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648000" rtlCol="0" anchor="ctr"/>
          <a:lstStyle/>
          <a:p>
            <a:r>
              <a:rPr lang="en-GB" dirty="0">
                <a:latin typeface="+mj-lt"/>
              </a:rPr>
              <a:t>C::process</a:t>
            </a:r>
            <a:endParaRPr lang="en-GB" dirty="0"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02788" y="3590946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515928" y="3767033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7091992" y="4797152"/>
            <a:ext cx="1584176" cy="1199268"/>
          </a:xfrm>
          <a:prstGeom prst="snip2DiagRect">
            <a:avLst>
              <a:gd name="adj1" fmla="val 0"/>
              <a:gd name="adj2" fmla="val 169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612000" rtlCol="0" anchor="ctr"/>
          <a:lstStyle/>
          <a:p>
            <a:r>
              <a:rPr lang="en-GB" dirty="0">
                <a:latin typeface="+mj-lt"/>
              </a:rPr>
              <a:t>C::listen</a:t>
            </a:r>
            <a:endParaRPr lang="en-GB" dirty="0">
              <a:latin typeface="+mj-lt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6371913" y="5229199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 rot="10800000">
            <a:off x="7098845" y="5404647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02788" y="1549144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515928" y="1726097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7092280" y="2560662"/>
            <a:ext cx="1584176" cy="796330"/>
          </a:xfrm>
          <a:prstGeom prst="snip2DiagRect">
            <a:avLst>
              <a:gd name="adj1" fmla="val 0"/>
              <a:gd name="adj2" fmla="val 229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468000" bIns="468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371913" y="2645878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7098845" y="2822502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7741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3639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893" y="3716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9085" y="16849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6" presetClass="exit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29" grpId="1" animBg="1"/>
      <p:bldP spid="18" grpId="0" animBg="1"/>
      <p:bldP spid="28" grpId="0" animBg="1"/>
      <p:bldP spid="32" grpId="0" animBg="1"/>
      <p:bldP spid="24" grpId="0" animBg="1"/>
      <p:bldP spid="24" grpId="1" animBg="1"/>
      <p:bldP spid="17" grpId="0" animBg="1"/>
      <p:bldP spid="3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(4:3)</PresentationFormat>
  <Paragraphs>451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Chalice2SIL</vt:lpstr>
      <vt:lpstr>Semper</vt:lpstr>
      <vt:lpstr>Translating Chalice into SIL</vt:lpstr>
      <vt:lpstr>Chalice2SIL</vt:lpstr>
      <vt:lpstr>The Semper Project</vt:lpstr>
      <vt:lpstr>Semper Architecture</vt:lpstr>
      <vt:lpstr>Semper Intermediate Language (SIL)</vt:lpstr>
      <vt:lpstr>SIL Program Structure</vt:lpstr>
      <vt:lpstr>Permissions</vt:lpstr>
      <vt:lpstr>Permission Transfer</vt:lpstr>
      <vt:lpstr>Permission Transfer (Simplification)</vt:lpstr>
      <vt:lpstr>Fractional Read Permissions in Chalice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Implementing Fractional Permissions #3</vt:lpstr>
      <vt:lpstr>Implement Fork-Join</vt:lpstr>
      <vt:lpstr>Limitations of Fork-Join in Chalice2SIL</vt:lpstr>
      <vt:lpstr>Quick Demo</vt:lpstr>
      <vt:lpstr>State of Chalice2SIL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  <vt:lpstr>SIL Program Structure</vt:lpstr>
      <vt:lpstr>SIL Program Structure</vt:lpstr>
      <vt:lpstr>SIL Program Structure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85</cp:revision>
  <dcterms:created xsi:type="dcterms:W3CDTF">2011-11-16T09:22:22Z</dcterms:created>
  <dcterms:modified xsi:type="dcterms:W3CDTF">2012-06-14T09:58:59Z</dcterms:modified>
</cp:coreProperties>
</file>