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282" r:id="rId4"/>
    <p:sldId id="257" r:id="rId5"/>
    <p:sldId id="258" r:id="rId6"/>
    <p:sldId id="266" r:id="rId7"/>
    <p:sldId id="267" r:id="rId8"/>
    <p:sldId id="271" r:id="rId9"/>
    <p:sldId id="274" r:id="rId10"/>
    <p:sldId id="286" r:id="rId11"/>
    <p:sldId id="287" r:id="rId12"/>
    <p:sldId id="288" r:id="rId13"/>
    <p:sldId id="276" r:id="rId14"/>
    <p:sldId id="277" r:id="rId15"/>
    <p:sldId id="278" r:id="rId16"/>
    <p:sldId id="279" r:id="rId17"/>
    <p:sldId id="281" r:id="rId18"/>
    <p:sldId id="280" r:id="rId19"/>
    <p:sldId id="273" r:id="rId20"/>
    <p:sldId id="272" r:id="rId21"/>
    <p:sldId id="262" r:id="rId22"/>
    <p:sldId id="263" r:id="rId23"/>
    <p:sldId id="265" r:id="rId24"/>
    <p:sldId id="264" r:id="rId25"/>
    <p:sldId id="261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ED541C-DFBD-42FB-A753-FB25D7F07845}">
          <p14:sldIdLst>
            <p14:sldId id="256"/>
            <p14:sldId id="282"/>
            <p14:sldId id="257"/>
            <p14:sldId id="258"/>
          </p14:sldIdLst>
        </p14:section>
        <p14:section name="Semper Intermediate Language" id="{91B96CBE-49D2-4D72-ADE9-651BFA453821}">
          <p14:sldIdLst>
            <p14:sldId id="266"/>
            <p14:sldId id="267"/>
            <p14:sldId id="271"/>
            <p14:sldId id="274"/>
            <p14:sldId id="286"/>
            <p14:sldId id="287"/>
            <p14:sldId id="288"/>
            <p14:sldId id="276"/>
            <p14:sldId id="277"/>
            <p14:sldId id="278"/>
            <p14:sldId id="279"/>
            <p14:sldId id="281"/>
            <p14:sldId id="280"/>
          </p14:sldIdLst>
        </p14:section>
        <p14:section name="Chalice/Chalice2SIL" id="{1A47089A-6DBB-4935-BD07-37538F829B45}">
          <p14:sldIdLst>
            <p14:sldId id="273"/>
            <p14:sldId id="272"/>
            <p14:sldId id="262"/>
            <p14:sldId id="263"/>
            <p14:sldId id="265"/>
            <p14:sldId id="264"/>
            <p14:sldId id="261"/>
            <p14:sldId id="283"/>
            <p14:sldId id="284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1313"/>
    <a:srgbClr val="23466F"/>
    <a:srgbClr val="336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53" autoAdjust="0"/>
  </p:normalViewPr>
  <p:slideViewPr>
    <p:cSldViewPr>
      <p:cViewPr varScale="1">
        <p:scale>
          <a:sx n="106" d="100"/>
          <a:sy n="106" d="100"/>
        </p:scale>
        <p:origin x="-936" y="-528"/>
      </p:cViewPr>
      <p:guideLst>
        <p:guide orient="horz" pos="347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55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6AAD4-3FBA-4F1B-B7C1-5B70ABEEACFC}" type="datetimeFigureOut">
              <a:rPr lang="en-GB" smtClean="0"/>
              <a:t>13/06/2012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1BCD3-814F-4AEE-A9E6-455F5C1EE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38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First front-end</a:t>
            </a:r>
            <a:r>
              <a:rPr lang="de-CH" baseline="0" dirty="0" smtClean="0"/>
              <a:t> for SIL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01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Custom </a:t>
            </a:r>
            <a:r>
              <a:rPr lang="de-CH" smtClean="0"/>
              <a:t>data types, predicates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516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No textual representation, syntax loosly based on .toString methods on AST nodes.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Multiple return values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516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Transfer</a:t>
            </a:r>
            <a:r>
              <a:rPr lang="de-CH" baseline="0" dirty="0" smtClean="0"/>
              <a:t> from caller to callee</a:t>
            </a:r>
          </a:p>
          <a:p>
            <a:r>
              <a:rPr lang="de-CH" baseline="0" dirty="0" smtClean="0"/>
              <a:t>Modular verification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941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Transfer</a:t>
            </a:r>
            <a:r>
              <a:rPr lang="de-CH" baseline="0" dirty="0" smtClean="0"/>
              <a:t> from caller to callee</a:t>
            </a:r>
          </a:p>
          <a:p>
            <a:r>
              <a:rPr lang="de-CH" baseline="0" dirty="0" smtClean="0"/>
              <a:t>Modular verification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941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Explain what fractional read permissions do </a:t>
            </a:r>
          </a:p>
          <a:p>
            <a:r>
              <a:rPr lang="de-CH" dirty="0" smtClean="0"/>
              <a:t>and that there is no direct SIL-equivalent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448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Explain what fractional read permissions do </a:t>
            </a:r>
          </a:p>
          <a:p>
            <a:r>
              <a:rPr lang="de-CH" dirty="0" smtClean="0"/>
              <a:t>and that there is no direct SIL-equivalent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448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516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Custom data types, predicates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51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3506-DE8A-4D5B-8ACE-BD86FDA4B299}" type="datetime1">
              <a:rPr lang="en-GB" smtClean="0"/>
              <a:t>13/06/2012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311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74CC-F824-482B-AE0C-F05C31EF0AB7}" type="datetime1">
              <a:rPr lang="en-GB" smtClean="0"/>
              <a:t>13/06/2012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242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6E04-CBA2-423A-80DF-FF46F58D27E2}" type="datetime1">
              <a:rPr lang="en-GB" smtClean="0"/>
              <a:t>13/06/2012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0523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D42B-06E3-4F72-BF7B-FC7EDD17EE95}" type="datetime1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8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A5D7-96D0-4D14-9BB2-3B42B3B64760}" type="datetime1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248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71B5-564A-4814-A7BD-A704D109DCB9}" type="datetime1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498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50D6-44E8-48A5-8E47-6EAAAABFBB72}" type="datetime1">
              <a:rPr lang="en-GB" smtClean="0"/>
              <a:t>13/06/2012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023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478E-BC28-4B27-8C07-D91D90CEAA40}" type="datetime1">
              <a:rPr lang="en-GB" smtClean="0"/>
              <a:t>13/06/2012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98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D29C-EA5D-4BD8-BC2A-51D42CA86371}" type="datetime1">
              <a:rPr lang="en-GB" smtClean="0"/>
              <a:t>13/06/2012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289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995C-B8DF-4D32-A93E-2D4ED54CD4A2}" type="datetime1">
              <a:rPr lang="en-GB" smtClean="0"/>
              <a:t>13/06/2012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4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226C-B4A4-42A5-86DD-0F3A4501F691}" type="datetime1">
              <a:rPr lang="en-GB" smtClean="0"/>
              <a:t>13/06/2012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57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2314-C55C-4237-8466-D003DD092663}" type="datetime1">
              <a:rPr lang="en-GB" smtClean="0"/>
              <a:t>13/06/2012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D8727298-9337-4FF1-AD4C-CD4DB75A4A4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1640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1778-376B-4A05-AFAE-44A55AD01CC7}" type="datetime1">
              <a:rPr lang="en-GB" smtClean="0"/>
              <a:t>13/06/2012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263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1DC0-39FB-4310-97ED-37AB06EBDBE5}" type="datetime1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8774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A4EB-1146-4519-9643-4833C38BEB10}" type="datetime1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61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479E-59F3-4700-BFF6-1826C3D20222}" type="datetime1">
              <a:rPr lang="en-GB" smtClean="0"/>
              <a:t>13/06/2012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149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EEDD-D027-4B91-9303-D8B138DF7A3F}" type="datetime1">
              <a:rPr lang="en-GB" smtClean="0"/>
              <a:t>13/06/2012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174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F6F0-37C3-4B70-BF96-4C3D5507977B}" type="datetime1">
              <a:rPr lang="en-GB" smtClean="0"/>
              <a:t>13/06/2012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11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18CC-2073-4011-94A8-401F9BD34C10}" type="datetime1">
              <a:rPr lang="en-GB" smtClean="0"/>
              <a:t>13/06/2012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18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1F77-8DDB-4CBA-8AD7-4E57B95E9F5B}" type="datetime1">
              <a:rPr lang="en-GB" smtClean="0"/>
              <a:t>13/06/2012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835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8817-BEB6-4531-9B66-ABEB8279EE4E}" type="datetime1">
              <a:rPr lang="en-GB" smtClean="0"/>
              <a:t>13/06/2012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223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2CA6-84DE-4494-911F-F966D9263FDD}" type="datetime1">
              <a:rPr lang="en-GB" smtClean="0"/>
              <a:t>13/06/2012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778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85000"/>
              </a:schemeClr>
            </a:gs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 userDrawn="1"/>
        </p:nvSpPr>
        <p:spPr>
          <a:xfrm>
            <a:off x="-324544" y="6237313"/>
            <a:ext cx="9073008" cy="1296144"/>
          </a:xfrm>
          <a:prstGeom prst="snip2DiagRect">
            <a:avLst>
              <a:gd name="adj1" fmla="val 0"/>
              <a:gd name="adj2" fmla="val 2604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endParaRPr lang="en-GB" sz="2800" dirty="0"/>
          </a:p>
        </p:txBody>
      </p:sp>
      <p:sp>
        <p:nvSpPr>
          <p:cNvPr id="10" name="Snip Diagonal Corner Rectangle 9"/>
          <p:cNvSpPr/>
          <p:nvPr userDrawn="1"/>
        </p:nvSpPr>
        <p:spPr>
          <a:xfrm>
            <a:off x="467544" y="-901617"/>
            <a:ext cx="9073008" cy="1987055"/>
          </a:xfrm>
          <a:prstGeom prst="snip2DiagRect">
            <a:avLst>
              <a:gd name="adj1" fmla="val 0"/>
              <a:gd name="adj2" fmla="val 1684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endParaRPr lang="en-GB" sz="2800" dirty="0"/>
          </a:p>
        </p:txBody>
      </p:sp>
      <p:sp>
        <p:nvSpPr>
          <p:cNvPr id="9" name="Snip Diagonal Corner Rectangle 8"/>
          <p:cNvSpPr/>
          <p:nvPr userDrawn="1"/>
        </p:nvSpPr>
        <p:spPr>
          <a:xfrm>
            <a:off x="5292080" y="-790303"/>
            <a:ext cx="2736304" cy="1266975"/>
          </a:xfrm>
          <a:prstGeom prst="snip2DiagRect">
            <a:avLst>
              <a:gd name="adj1" fmla="val 0"/>
              <a:gd name="adj2" fmla="val 2364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>
                <a:latin typeface="+mj-lt"/>
              </a:rPr>
              <a:t>Chalice2SIL</a:t>
            </a:r>
            <a:endParaRPr lang="en-GB" sz="2800" dirty="0"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3568" y="268599"/>
            <a:ext cx="80648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5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78854-3C6E-4C97-AD39-0D89FFD31D21}" type="datetime1">
              <a:rPr lang="en-GB" smtClean="0"/>
              <a:t>13/06/2012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8184" y="63397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CH" sz="12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8727298-9337-4FF1-AD4C-CD4DB75A4A45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Snip Diagonal Corner Rectangle 7"/>
          <p:cNvSpPr/>
          <p:nvPr userDrawn="1"/>
        </p:nvSpPr>
        <p:spPr>
          <a:xfrm>
            <a:off x="7524328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>
                <a:latin typeface="+mj-lt"/>
              </a:rPr>
              <a:t>Semper  </a:t>
            </a:r>
            <a:endParaRPr lang="en-GB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14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85000"/>
              </a:schemeClr>
            </a:gs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 userDrawn="1"/>
        </p:nvSpPr>
        <p:spPr>
          <a:xfrm>
            <a:off x="7236296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solidFill>
            <a:srgbClr val="0070C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Semper  </a:t>
            </a:r>
            <a:endParaRPr lang="en-GB" sz="2800" dirty="0"/>
          </a:p>
        </p:txBody>
      </p:sp>
      <p:sp>
        <p:nvSpPr>
          <p:cNvPr id="8" name="Snip Diagonal Corner Rectangle 7"/>
          <p:cNvSpPr/>
          <p:nvPr userDrawn="1"/>
        </p:nvSpPr>
        <p:spPr>
          <a:xfrm>
            <a:off x="7364410" y="-790303"/>
            <a:ext cx="2160241" cy="1266975"/>
          </a:xfrm>
          <a:prstGeom prst="snip2DiagRect">
            <a:avLst>
              <a:gd name="adj1" fmla="val 0"/>
              <a:gd name="adj2" fmla="val 23649"/>
            </a:avLst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Semper  </a:t>
            </a:r>
            <a:endParaRPr lang="en-GB" sz="2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E1FFD-F90C-4E21-A3DB-A8FA62DCD6B2}" type="datetime1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nip Diagonal Corner Rectangle 6"/>
          <p:cNvSpPr/>
          <p:nvPr userDrawn="1"/>
        </p:nvSpPr>
        <p:spPr>
          <a:xfrm>
            <a:off x="7524328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>
                <a:latin typeface="+mj-lt"/>
              </a:rPr>
              <a:t>Semper  </a:t>
            </a:r>
            <a:endParaRPr lang="en-GB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00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Translating Chalice into SIL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Bachelor’s Thesis</a:t>
            </a:r>
          </a:p>
          <a:p>
            <a:r>
              <a:rPr lang="de-CH" dirty="0" smtClean="0"/>
              <a:t>Christian </a:t>
            </a:r>
            <a:r>
              <a:rPr lang="de-CH" dirty="0" err="1" smtClean="0"/>
              <a:t>Klauser</a:t>
            </a:r>
            <a:endParaRPr lang="de-CH" dirty="0" smtClean="0"/>
          </a:p>
          <a:p>
            <a:r>
              <a:rPr lang="de-CH" dirty="0" smtClean="0"/>
              <a:t>Supervisor: </a:t>
            </a:r>
            <a:r>
              <a:rPr lang="en-GB" dirty="0" err="1"/>
              <a:t>Dr.</a:t>
            </a:r>
            <a:r>
              <a:rPr lang="en-GB" dirty="0"/>
              <a:t> </a:t>
            </a:r>
            <a:r>
              <a:rPr lang="en-GB"/>
              <a:t>Alex Summers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4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Fractional Read Permissions in Chalice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smtClean="0"/>
              <a:t>Read-only permissions</a:t>
            </a:r>
          </a:p>
          <a:p>
            <a:pPr>
              <a:tabLst>
                <a:tab pos="1971675" algn="l"/>
              </a:tabLst>
            </a:pPr>
            <a:r>
              <a:rPr lang="de-CH" dirty="0" smtClean="0"/>
              <a:t>Percent	</a:t>
            </a:r>
            <a:r>
              <a:rPr lang="de-CH" dirty="0" smtClean="0">
                <a:latin typeface="Consolas" pitchFamily="49" charset="0"/>
                <a:cs typeface="Consolas" pitchFamily="49" charset="0"/>
              </a:rPr>
              <a:t>acc(f,10)</a:t>
            </a:r>
          </a:p>
          <a:p>
            <a:pPr lvl="1">
              <a:buFont typeface="Symbol" pitchFamily="18" charset="2"/>
              <a:buChar char="-"/>
            </a:pPr>
            <a:r>
              <a:rPr lang="de-CH" dirty="0" smtClean="0"/>
              <a:t>intuitive</a:t>
            </a:r>
          </a:p>
          <a:p>
            <a:pPr lvl="1">
              <a:buFont typeface="Symbol" pitchFamily="18" charset="2"/>
              <a:buChar char="-"/>
            </a:pPr>
            <a:r>
              <a:rPr lang="de-CH" dirty="0" smtClean="0"/>
              <a:t>not composable</a:t>
            </a:r>
          </a:p>
          <a:p>
            <a:pPr lvl="1">
              <a:buFont typeface="Symbol" pitchFamily="18" charset="2"/>
              <a:buChar char="-"/>
            </a:pPr>
            <a:r>
              <a:rPr lang="de-CH" dirty="0" smtClean="0"/>
              <a:t>limited to 100</a:t>
            </a:r>
          </a:p>
          <a:p>
            <a:r>
              <a:rPr lang="de-CH" dirty="0" smtClean="0"/>
              <a:t>Epsilon</a:t>
            </a:r>
          </a:p>
          <a:p>
            <a:pPr lvl="1"/>
            <a:r>
              <a:rPr lang="de-CH" dirty="0" smtClean="0"/>
              <a:t>small, indivisible</a:t>
            </a:r>
          </a:p>
          <a:p>
            <a:pPr lvl="1"/>
            <a:r>
              <a:rPr lang="de-CH" dirty="0" smtClean="0"/>
              <a:t>still not composable</a:t>
            </a:r>
          </a:p>
          <a:p>
            <a:pPr marL="0" indent="0">
              <a:buNone/>
            </a:pPr>
            <a:r>
              <a:rPr lang="de-CH" spc="-150" dirty="0" smtClean="0"/>
              <a:t>Natively supported in SIL</a:t>
            </a:r>
            <a:endParaRPr lang="de-CH" spc="-1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2108954"/>
                <a:ext cx="4038600" cy="4065315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Fraction    </a:t>
                </a:r>
                <a:r>
                  <a:rPr lang="en-GB" dirty="0" err="1" smtClean="0">
                    <a:latin typeface="Consolas" pitchFamily="49" charset="0"/>
                    <a:cs typeface="Consolas" pitchFamily="49" charset="0"/>
                  </a:rPr>
                  <a:t>rd</a:t>
                </a:r>
                <a:r>
                  <a:rPr lang="en-GB" dirty="0" smtClean="0">
                    <a:latin typeface="Consolas" pitchFamily="49" charset="0"/>
                    <a:cs typeface="Consolas" pitchFamily="49" charset="0"/>
                  </a:rPr>
                  <a:t>(f)</a:t>
                </a:r>
              </a:p>
              <a:p>
                <a:pPr lvl="1"/>
                <a:r>
                  <a:rPr lang="en-GB" dirty="0" smtClean="0"/>
                  <a:t>“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ℚ</m:t>
                    </m:r>
                    <m:r>
                      <a:rPr lang="de-CH" b="0" i="1" smtClean="0">
                        <a:latin typeface="Cambria Math"/>
                        <a:ea typeface="Cambria Math"/>
                      </a:rPr>
                      <m:t>∩]0,1[</m:t>
                    </m:r>
                  </m:oMath>
                </a14:m>
                <a:r>
                  <a:rPr lang="en-GB" dirty="0" smtClean="0"/>
                  <a:t>”</a:t>
                </a:r>
              </a:p>
              <a:p>
                <a:pPr lvl="1"/>
                <a:r>
                  <a:rPr lang="en-GB" dirty="0" smtClean="0"/>
                  <a:t>can always be </a:t>
                </a:r>
                <a:br>
                  <a:rPr lang="en-GB" dirty="0" smtClean="0"/>
                </a:br>
                <a:r>
                  <a:rPr lang="en-GB" dirty="0" smtClean="0"/>
                  <a:t>divided further</a:t>
                </a:r>
              </a:p>
              <a:p>
                <a:pPr lvl="1"/>
                <a:r>
                  <a:rPr lang="en-GB" dirty="0" smtClean="0"/>
                  <a:t>always abstract</a:t>
                </a:r>
              </a:p>
              <a:p>
                <a:pPr lvl="1"/>
                <a:r>
                  <a:rPr lang="en-GB" dirty="0" smtClean="0"/>
                  <a:t>concrete value is never computed</a:t>
                </a:r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2108954"/>
                <a:ext cx="4038600" cy="4065315"/>
              </a:xfrm>
              <a:blipFill rotWithShape="1">
                <a:blip r:embed="rId3"/>
                <a:stretch>
                  <a:fillRect l="-2719" t="-194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644008" y="1601617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How does that work?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68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45886 -3.7037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51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xit" presetSubtype="2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6" grpId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Fractional Read Permissions in Chalice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2719" y="2108954"/>
                <a:ext cx="4038600" cy="4065315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Fraction    </a:t>
                </a:r>
                <a:r>
                  <a:rPr lang="en-GB" dirty="0" err="1" smtClean="0">
                    <a:latin typeface="Consolas" pitchFamily="49" charset="0"/>
                    <a:cs typeface="Consolas" pitchFamily="49" charset="0"/>
                  </a:rPr>
                  <a:t>rd</a:t>
                </a:r>
                <a:r>
                  <a:rPr lang="en-GB" dirty="0" smtClean="0">
                    <a:latin typeface="Consolas" pitchFamily="49" charset="0"/>
                    <a:cs typeface="Consolas" pitchFamily="49" charset="0"/>
                  </a:rPr>
                  <a:t>(f)</a:t>
                </a:r>
              </a:p>
              <a:p>
                <a:pPr lvl="1"/>
                <a:r>
                  <a:rPr lang="en-GB" dirty="0" smtClean="0"/>
                  <a:t>“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ℚ</m:t>
                    </m:r>
                    <m:r>
                      <a:rPr lang="de-CH" b="0" i="1" smtClean="0">
                        <a:latin typeface="Cambria Math"/>
                        <a:ea typeface="Cambria Math"/>
                      </a:rPr>
                      <m:t>∩]0,1[</m:t>
                    </m:r>
                  </m:oMath>
                </a14:m>
                <a:r>
                  <a:rPr lang="en-GB" dirty="0" smtClean="0"/>
                  <a:t>”</a:t>
                </a:r>
              </a:p>
              <a:p>
                <a:pPr lvl="1"/>
                <a:r>
                  <a:rPr lang="en-GB" dirty="0"/>
                  <a:t>can always be </a:t>
                </a:r>
                <a:br>
                  <a:rPr lang="en-GB" dirty="0"/>
                </a:br>
                <a:r>
                  <a:rPr lang="en-GB" dirty="0"/>
                  <a:t>divided further</a:t>
                </a:r>
              </a:p>
              <a:p>
                <a:pPr lvl="1"/>
                <a:r>
                  <a:rPr lang="en-GB" dirty="0"/>
                  <a:t>always abstract</a:t>
                </a:r>
              </a:p>
              <a:p>
                <a:pPr lvl="1"/>
                <a:r>
                  <a:rPr lang="en-GB" dirty="0"/>
                  <a:t>concrete value is never computed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2719" y="2108954"/>
                <a:ext cx="4038600" cy="4065315"/>
              </a:xfrm>
              <a:blipFill rotWithShape="1">
                <a:blip r:embed="rId3"/>
                <a:stretch>
                  <a:fillRect l="-2564" t="-194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11</a:t>
            </a:fld>
            <a:endParaRPr lang="de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644008" y="1601616"/>
                <a:ext cx="3888432" cy="427565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GB" sz="2800" dirty="0" smtClean="0"/>
                  <a:t> </a:t>
                </a:r>
              </a:p>
              <a:p>
                <a:pPr marL="457200" indent="-457200">
                  <a:spcBef>
                    <a:spcPts val="1200"/>
                  </a:spcBef>
                  <a:buFont typeface="Arial" pitchFamily="34" charset="0"/>
                  <a:buChar char="•"/>
                </a:pPr>
                <a:r>
                  <a:rPr lang="en-GB" sz="2400" dirty="0" smtClean="0"/>
                  <a:t>Introduce uninitialized permission variable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/>
                      </a:rPr>
                      <m:t>𝑘</m:t>
                    </m:r>
                  </m:oMath>
                </a14:m>
                <a:endParaRPr lang="en-GB" sz="2400" dirty="0"/>
              </a:p>
              <a:p>
                <a:pPr marL="457200" indent="-457200">
                  <a:spcBef>
                    <a:spcPts val="1200"/>
                  </a:spcBef>
                  <a:buFont typeface="Arial" pitchFamily="34" charset="0"/>
                  <a:buChar char="•"/>
                </a:pPr>
                <a:r>
                  <a:rPr lang="en-GB" sz="2400" dirty="0" smtClean="0"/>
                  <a:t>Collect constraints </a:t>
                </a:r>
                <a:br>
                  <a:rPr lang="en-GB" sz="2400" dirty="0" smtClean="0"/>
                </a:br>
                <a:r>
                  <a:rPr lang="en-GB" sz="2400" dirty="0" smtClean="0"/>
                  <a:t>on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GB" sz="2400" dirty="0" smtClean="0"/>
                  <a:t> as assumptions</a:t>
                </a:r>
              </a:p>
              <a:p>
                <a:pPr marL="457200" indent="-457200">
                  <a:spcBef>
                    <a:spcPts val="1200"/>
                  </a:spcBef>
                  <a:buFont typeface="Arial" pitchFamily="34" charset="0"/>
                  <a:buChar char="•"/>
                </a:pPr>
                <a:r>
                  <a:rPr lang="en-GB" sz="2400" dirty="0" smtClean="0"/>
                  <a:t>Let abstract fraction be equal to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/>
                      </a:rPr>
                      <m:t>𝑘</m:t>
                    </m:r>
                  </m:oMath>
                </a14:m>
                <a:endParaRPr lang="en-GB" sz="2400" dirty="0" smtClean="0"/>
              </a:p>
              <a:p>
                <a:pPr marL="457200" indent="-457200">
                  <a:spcBef>
                    <a:spcPts val="1200"/>
                  </a:spcBef>
                  <a:buFont typeface="Arial" pitchFamily="34" charset="0"/>
                  <a:buChar char="•"/>
                </a:pPr>
                <a:endParaRPr lang="en-GB" sz="2400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601616"/>
                <a:ext cx="3888432" cy="4275655"/>
              </a:xfrm>
              <a:prstGeom prst="rect">
                <a:avLst/>
              </a:prstGeom>
              <a:blipFill rotWithShape="1">
                <a:blip r:embed="rId4"/>
                <a:stretch>
                  <a:fillRect l="-2194" r="-266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125657" y="5229200"/>
            <a:ext cx="4892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/>
              <a:t>Not</a:t>
            </a:r>
            <a:r>
              <a:rPr lang="de-CH" sz="2800" dirty="0"/>
              <a:t> natively supported in SIL</a:t>
            </a:r>
            <a:endParaRPr lang="de-C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644008" y="1601617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How does that work?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28885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Implementing Fractional Permissions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12</a:t>
            </a:fld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683568" y="3283304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b="1">
                <a:latin typeface="Segoe Print" pitchFamily="2" charset="0"/>
              </a:defRPr>
            </a:lvl1pPr>
          </a:lstStyle>
          <a:p>
            <a:r>
              <a:rPr lang="de-CH" dirty="0"/>
              <a:t>Explain </a:t>
            </a:r>
            <a:r>
              <a:rPr lang="de-CH" dirty="0" smtClean="0"/>
              <a:t>the basic idea behind the implementation.</a:t>
            </a:r>
          </a:p>
          <a:p>
            <a:r>
              <a:rPr lang="de-CH" dirty="0"/>
              <a:t> </a:t>
            </a:r>
            <a:r>
              <a:rPr lang="de-CH" dirty="0" smtClean="0"/>
              <a:t>→ select new fraction for every call-site</a:t>
            </a:r>
          </a:p>
          <a:p>
            <a:r>
              <a:rPr lang="de-CH" dirty="0"/>
              <a:t> </a:t>
            </a:r>
            <a:r>
              <a:rPr lang="de-CH" dirty="0" smtClean="0"/>
              <a:t>→ collect constraints from current amount of permissions held</a:t>
            </a:r>
          </a:p>
        </p:txBody>
      </p:sp>
    </p:spTree>
    <p:extLst>
      <p:ext uri="{BB962C8B-B14F-4D97-AF65-F5344CB8AC3E}">
        <p14:creationId xmlns:p14="http://schemas.microsoft.com/office/powerpoint/2010/main" val="110422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Implementing Fractional Permissions #2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13</a:t>
            </a:fld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683568" y="3283304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b="1">
                <a:latin typeface="Segoe Print" pitchFamily="2" charset="0"/>
              </a:defRPr>
            </a:lvl1pPr>
          </a:lstStyle>
          <a:p>
            <a:r>
              <a:rPr lang="de-CH" dirty="0" smtClean="0"/>
              <a:t>Show naïve translation without using map</a:t>
            </a:r>
          </a:p>
          <a:p>
            <a:r>
              <a:rPr lang="de-CH" dirty="0" smtClean="0"/>
              <a:t>Explain how rd(f) &amp;&amp; rd(f) makes translation more complicated</a:t>
            </a:r>
          </a:p>
        </p:txBody>
      </p:sp>
    </p:spTree>
    <p:extLst>
      <p:ext uri="{BB962C8B-B14F-4D97-AF65-F5344CB8AC3E}">
        <p14:creationId xmlns:p14="http://schemas.microsoft.com/office/powerpoint/2010/main" val="417616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Implementing Fractional Permissions #3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14</a:t>
            </a:fld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683568" y="3283304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b="1">
                <a:latin typeface="Segoe Print" pitchFamily="2" charset="0"/>
              </a:defRPr>
            </a:lvl1pPr>
          </a:lstStyle>
          <a:p>
            <a:r>
              <a:rPr lang="de-CH" dirty="0" smtClean="0"/>
              <a:t>Explain translation using Map[(ref,int),Permission]</a:t>
            </a:r>
          </a:p>
        </p:txBody>
      </p:sp>
    </p:spTree>
    <p:extLst>
      <p:ext uri="{BB962C8B-B14F-4D97-AF65-F5344CB8AC3E}">
        <p14:creationId xmlns:p14="http://schemas.microsoft.com/office/powerpoint/2010/main" val="81241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 Fork-Join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15</a:t>
            </a:fld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683568" y="3283304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b="1">
                <a:latin typeface="Segoe Print" pitchFamily="2" charset="0"/>
              </a:defRPr>
            </a:lvl1pPr>
          </a:lstStyle>
          <a:p>
            <a:r>
              <a:rPr lang="de-CH" dirty="0" smtClean="0"/>
              <a:t>Another Chalice feature not present in SIL</a:t>
            </a:r>
          </a:p>
          <a:p>
            <a:r>
              <a:rPr lang="de-CH" dirty="0" smtClean="0"/>
              <a:t>Show how token object is assembled</a:t>
            </a:r>
          </a:p>
          <a:p>
            <a:r>
              <a:rPr lang="de-CH" dirty="0" smtClean="0"/>
              <a:t>→ Trick: how shadow field permissions are always linked to token.joinable</a:t>
            </a:r>
          </a:p>
          <a:p>
            <a:r>
              <a:rPr lang="de-CH" dirty="0" smtClean="0"/>
              <a:t>→ Current limitation: join mostly useless when not in same method as fork</a:t>
            </a:r>
          </a:p>
        </p:txBody>
      </p:sp>
    </p:spTree>
    <p:extLst>
      <p:ext uri="{BB962C8B-B14F-4D97-AF65-F5344CB8AC3E}">
        <p14:creationId xmlns:p14="http://schemas.microsoft.com/office/powerpoint/2010/main" val="27540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1"/>
                </a:solidFill>
              </a:rPr>
              <a:t>Quick Demo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897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Conclusion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17</a:t>
            </a:fld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3491880" y="2132856"/>
            <a:ext cx="295232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b="1">
                <a:latin typeface="Segoe Print" pitchFamily="2" charset="0"/>
              </a:defRPr>
            </a:lvl1pPr>
          </a:lstStyle>
          <a:p>
            <a:r>
              <a:rPr lang="de-CH" sz="250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2707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chemeClr val="bg1">
                    <a:lumMod val="50000"/>
                  </a:schemeClr>
                </a:solidFill>
              </a:rPr>
              <a:t>Questions?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379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Backup/Scrap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77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Chalice2SIL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Translate from Chalice </a:t>
            </a:r>
          </a:p>
          <a:p>
            <a:pPr marL="0" indent="0" algn="r">
              <a:buNone/>
              <a:tabLst>
                <a:tab pos="7978775" algn="r"/>
              </a:tabLst>
            </a:pPr>
            <a:r>
              <a:rPr lang="de-CH" dirty="0"/>
              <a:t>	</a:t>
            </a:r>
            <a:r>
              <a:rPr lang="de-CH" dirty="0" smtClean="0"/>
              <a:t>to Semper Intermediate Language</a:t>
            </a:r>
          </a:p>
          <a:p>
            <a:pPr>
              <a:tabLst>
                <a:tab pos="7978775" algn="r"/>
              </a:tabLst>
            </a:pPr>
            <a:r>
              <a:rPr lang="de-CH" dirty="0" smtClean="0"/>
              <a:t>Chalice</a:t>
            </a:r>
          </a:p>
          <a:p>
            <a:pPr lvl="1">
              <a:tabLst>
                <a:tab pos="7978775" algn="r"/>
              </a:tabLst>
            </a:pPr>
            <a:r>
              <a:rPr lang="de-CH" dirty="0" smtClean="0"/>
              <a:t>relatively feature-rich</a:t>
            </a:r>
          </a:p>
          <a:p>
            <a:pPr lvl="1">
              <a:tabLst>
                <a:tab pos="7978775" algn="r"/>
              </a:tabLst>
            </a:pPr>
            <a:r>
              <a:rPr lang="de-CH" dirty="0" smtClean="0"/>
              <a:t>major influence on design of SIL</a:t>
            </a:r>
          </a:p>
          <a:p>
            <a:pPr marL="457200" lvl="1" indent="0">
              <a:buNone/>
              <a:tabLst>
                <a:tab pos="7978775" algn="r"/>
              </a:tabLst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548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Annotated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class Cell 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800" spc="-15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 v: </a:t>
            </a:r>
            <a:r>
              <a:rPr lang="en-GB" sz="1800" spc="-1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method </a:t>
            </a:r>
            <a:r>
              <a:rPr lang="en-GB" sz="1800" spc="-150" dirty="0" err="1">
                <a:latin typeface="Consolas" pitchFamily="49" charset="0"/>
                <a:cs typeface="Consolas" pitchFamily="49" charset="0"/>
              </a:rPr>
              <a:t>inc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(d: </a:t>
            </a:r>
            <a:r>
              <a:rPr lang="en-GB" sz="1800" spc="-1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    requires 0 &lt; d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       requires 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acc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(v);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       ensures 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v == old(v) + d;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{   v := v + d; }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648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Annotated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de-CH" dirty="0" smtClean="0"/>
          </a:p>
          <a:p>
            <a:r>
              <a:rPr lang="de-CH" dirty="0" smtClean="0"/>
              <a:t>Monitors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88296" cy="485313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class Cell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 v: 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invariant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acc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(v) &amp;&amp; 0 &lt;= c;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Program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method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c:Cell :=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Cell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c.v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:= 3;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share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acquire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c;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call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c.inc(2);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release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c;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036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Annotated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de-CH" dirty="0" smtClean="0"/>
          </a:p>
          <a:p>
            <a:r>
              <a:rPr lang="de-CH" dirty="0" smtClean="0"/>
              <a:t>Monitors</a:t>
            </a:r>
          </a:p>
          <a:p>
            <a:r>
              <a:rPr lang="de-CH" dirty="0" err="1" smtClean="0"/>
              <a:t>Predicates</a:t>
            </a:r>
            <a:r>
              <a:rPr lang="de-CH" dirty="0" smtClean="0"/>
              <a:t>/</a:t>
            </a:r>
            <a:r>
              <a:rPr lang="de-CH" dirty="0" err="1" smtClean="0"/>
              <a:t>Functions</a:t>
            </a:r>
            <a:endParaRPr lang="de-CH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00264" cy="485313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class Cell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 v: 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endParaRPr lang="en-GB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	predicate valid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{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acc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this.v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) &amp;&amp; 0 &lt;=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this.v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d:int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requires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valid;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{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unfolding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valid in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this.v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+ d; }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…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2121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Annotated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de-CH" dirty="0" smtClean="0"/>
          </a:p>
          <a:p>
            <a:r>
              <a:rPr lang="de-CH" dirty="0" smtClean="0"/>
              <a:t>Monitors</a:t>
            </a:r>
          </a:p>
          <a:p>
            <a:r>
              <a:rPr lang="de-CH" dirty="0" err="1" smtClean="0"/>
              <a:t>Predicates</a:t>
            </a:r>
            <a:r>
              <a:rPr lang="de-CH" dirty="0" smtClean="0"/>
              <a:t>/</a:t>
            </a:r>
            <a:r>
              <a:rPr lang="de-CH" dirty="0" err="1" smtClean="0"/>
              <a:t>Functions</a:t>
            </a:r>
            <a:endParaRPr lang="de-CH" dirty="0" smtClean="0"/>
          </a:p>
          <a:p>
            <a:r>
              <a:rPr lang="de-CH" dirty="0" err="1" smtClean="0"/>
              <a:t>Fork-Join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00264" cy="485313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class Cell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… }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Program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method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()  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c1:Cell :=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Cell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c2:Cell :=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Cell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c1.v := 0; c2.v := 5;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fork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tk1 = c1.inc(3);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fork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tk2 = c2.inc(1);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join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f1 := tk1;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join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f2 := tk2;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4332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Chalice2SIL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First front-end </a:t>
            </a:r>
            <a:r>
              <a:rPr lang="en-GB" smtClean="0"/>
              <a:t>for SIL</a:t>
            </a:r>
            <a:endParaRPr lang="en-GB" dirty="0" smtClean="0"/>
          </a:p>
          <a:p>
            <a:r>
              <a:rPr lang="en-GB" dirty="0" smtClean="0"/>
              <a:t>Help establish  and test the tool chain</a:t>
            </a:r>
          </a:p>
          <a:p>
            <a:r>
              <a:rPr lang="en-GB" dirty="0" smtClean="0"/>
              <a:t>Ideally no changes to Chalice</a:t>
            </a:r>
          </a:p>
          <a:p>
            <a:r>
              <a:rPr lang="en-GB" dirty="0" smtClean="0"/>
              <a:t>If enough time is left</a:t>
            </a:r>
          </a:p>
          <a:p>
            <a:pPr lvl="1"/>
            <a:r>
              <a:rPr lang="en-GB" dirty="0" smtClean="0"/>
              <a:t>Predicates and functions</a:t>
            </a:r>
          </a:p>
          <a:p>
            <a:pPr lvl="1"/>
            <a:r>
              <a:rPr lang="en-GB" dirty="0" smtClean="0"/>
              <a:t>Deadlock avoidance</a:t>
            </a:r>
          </a:p>
          <a:p>
            <a:pPr lvl="1"/>
            <a:r>
              <a:rPr lang="en-GB" dirty="0" smtClean="0"/>
              <a:t>Channels (Actor model)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477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SIL Program Structure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Method Signatures</a:t>
            </a:r>
          </a:p>
          <a:p>
            <a:r>
              <a:rPr lang="de-CH" dirty="0" smtClean="0"/>
              <a:t>Method Bodies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Domains (data types)</a:t>
            </a:r>
          </a:p>
          <a:p>
            <a:pPr lvl="1"/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predicates</a:t>
            </a:r>
          </a:p>
          <a:p>
            <a:pPr lvl="1"/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functions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Fields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Functions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Predicates</a:t>
            </a:r>
          </a:p>
          <a:p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872" y="1556793"/>
            <a:ext cx="4038600" cy="4555552"/>
          </a:xfr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implementation C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cmpexc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entry:{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o := this.C::f;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}	if(this.C::f = c) goto exc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if(this.C::f ≠ c) goto end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exc:{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this.C::f := v;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} goto end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end:{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25</a:t>
            </a:fld>
            <a:endParaRPr lang="de-CH"/>
          </a:p>
        </p:txBody>
      </p:sp>
      <p:sp>
        <p:nvSpPr>
          <p:cNvPr id="6" name="Left Brace 5"/>
          <p:cNvSpPr/>
          <p:nvPr/>
        </p:nvSpPr>
        <p:spPr>
          <a:xfrm>
            <a:off x="4221485" y="1556792"/>
            <a:ext cx="576064" cy="4557630"/>
          </a:xfrm>
          <a:prstGeom prst="leftBrace">
            <a:avLst>
              <a:gd name="adj1" fmla="val 43001"/>
              <a:gd name="adj2" fmla="val 16909"/>
            </a:avLst>
          </a:prstGeom>
          <a:solidFill>
            <a:schemeClr val="bg1">
              <a:lumMod val="75000"/>
            </a:schemeClr>
          </a:solidFill>
          <a:ln w="28575" cap="flat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23" name="Group 22"/>
          <p:cNvGrpSpPr/>
          <p:nvPr/>
        </p:nvGrpSpPr>
        <p:grpSpPr>
          <a:xfrm>
            <a:off x="7308304" y="4445476"/>
            <a:ext cx="1281742" cy="1503804"/>
            <a:chOff x="7308304" y="4445476"/>
            <a:chExt cx="1281742" cy="1503804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7841163" y="5661248"/>
              <a:ext cx="748883" cy="288032"/>
            </a:xfrm>
            <a:prstGeom prst="snip2DiagRect">
              <a:avLst>
                <a:gd name="adj1" fmla="val 0"/>
                <a:gd name="adj2" fmla="val 3430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latin typeface="+mj-lt"/>
                </a:rPr>
                <a:t>end</a:t>
              </a:r>
            </a:p>
          </p:txBody>
        </p:sp>
        <p:cxnSp>
          <p:nvCxnSpPr>
            <p:cNvPr id="15" name="Elbow Connector 28"/>
            <p:cNvCxnSpPr>
              <a:stCxn id="7" idx="1"/>
              <a:endCxn id="11" idx="3"/>
            </p:cNvCxnSpPr>
            <p:nvPr/>
          </p:nvCxnSpPr>
          <p:spPr>
            <a:xfrm>
              <a:off x="8215605" y="4733508"/>
              <a:ext cx="0" cy="927740"/>
            </a:xfrm>
            <a:prstGeom prst="straightConnector1">
              <a:avLst/>
            </a:prstGeom>
            <a:ln w="19050">
              <a:solidFill>
                <a:srgbClr val="23466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28"/>
            <p:cNvCxnSpPr>
              <a:stCxn id="10" idx="1"/>
            </p:cNvCxnSpPr>
            <p:nvPr/>
          </p:nvCxnSpPr>
          <p:spPr>
            <a:xfrm>
              <a:off x="7682746" y="5341394"/>
              <a:ext cx="266429" cy="319854"/>
            </a:xfrm>
            <a:prstGeom prst="straightConnector1">
              <a:avLst/>
            </a:prstGeom>
            <a:ln w="19050">
              <a:solidFill>
                <a:srgbClr val="23466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Snip Diagonal Corner Rectangle 9"/>
            <p:cNvSpPr/>
            <p:nvPr/>
          </p:nvSpPr>
          <p:spPr>
            <a:xfrm>
              <a:off x="7308304" y="5053362"/>
              <a:ext cx="748883" cy="288032"/>
            </a:xfrm>
            <a:prstGeom prst="snip2DiagRect">
              <a:avLst>
                <a:gd name="adj1" fmla="val 0"/>
                <a:gd name="adj2" fmla="val 3430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latin typeface="+mj-lt"/>
                </a:rPr>
                <a:t>exc</a:t>
              </a:r>
              <a:endParaRPr lang="en-GB" sz="1400" dirty="0">
                <a:latin typeface="+mj-lt"/>
              </a:endParaRPr>
            </a:p>
          </p:txBody>
        </p:sp>
        <p:cxnSp>
          <p:nvCxnSpPr>
            <p:cNvPr id="12" name="Elbow Connector 28"/>
            <p:cNvCxnSpPr/>
            <p:nvPr/>
          </p:nvCxnSpPr>
          <p:spPr>
            <a:xfrm flipH="1">
              <a:off x="7790757" y="4733508"/>
              <a:ext cx="266430" cy="319854"/>
            </a:xfrm>
            <a:prstGeom prst="straightConnector1">
              <a:avLst/>
            </a:prstGeom>
            <a:ln w="19050">
              <a:solidFill>
                <a:srgbClr val="23466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Snip Diagonal Corner Rectangle 6"/>
            <p:cNvSpPr/>
            <p:nvPr/>
          </p:nvSpPr>
          <p:spPr>
            <a:xfrm>
              <a:off x="7841163" y="4445476"/>
              <a:ext cx="748883" cy="288032"/>
            </a:xfrm>
            <a:prstGeom prst="snip2DiagRect">
              <a:avLst>
                <a:gd name="adj1" fmla="val 0"/>
                <a:gd name="adj2" fmla="val 3430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latin typeface="+mj-lt"/>
                </a:rPr>
                <a:t>entry</a:t>
              </a:r>
              <a:endParaRPr lang="en-GB" sz="1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777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SIL Program Structure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Method Signatures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Method Bodies</a:t>
            </a:r>
          </a:p>
          <a:p>
            <a:r>
              <a:rPr lang="de-CH" dirty="0"/>
              <a:t>Domains (data types)</a:t>
            </a:r>
          </a:p>
          <a:p>
            <a:pPr lvl="1"/>
            <a:r>
              <a:rPr lang="de-CH" sz="2800" dirty="0"/>
              <a:t>predicates</a:t>
            </a:r>
          </a:p>
          <a:p>
            <a:pPr lvl="1"/>
            <a:r>
              <a:rPr lang="de-CH" sz="2800" dirty="0"/>
              <a:t>functions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Fields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Functions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Predicates</a:t>
            </a:r>
          </a:p>
          <a:p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872" y="1556793"/>
            <a:ext cx="4110608" cy="4555552"/>
          </a:xfr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domain Pair[A,B]{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2330450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function create(A,B) 									: Pair[A,B];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2330450" algn="l"/>
              </a:tabLst>
            </a:pP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2330450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function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getFirst(Pair[A,B]) 								: A;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2330450" algn="l"/>
              </a:tabLst>
            </a:pP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3227388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axiom getFirst = ∀ a:A,b:B :: 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3227388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getFirst(create(a,b)) = a;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domain Permission{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function </a:t>
            </a: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+(Permission,Permission) 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2330450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						: 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Permission</a:t>
            </a: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predicate </a:t>
            </a: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&lt;(Permission,Permission);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}</a:t>
            </a:r>
            <a:endParaRPr lang="de-CH" sz="1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26</a:t>
            </a:fld>
            <a:endParaRPr lang="de-CH"/>
          </a:p>
        </p:txBody>
      </p:sp>
      <p:sp>
        <p:nvSpPr>
          <p:cNvPr id="6" name="Left Brace 5"/>
          <p:cNvSpPr/>
          <p:nvPr/>
        </p:nvSpPr>
        <p:spPr>
          <a:xfrm>
            <a:off x="4339087" y="1556792"/>
            <a:ext cx="458461" cy="4557630"/>
          </a:xfrm>
          <a:prstGeom prst="leftBrace">
            <a:avLst>
              <a:gd name="adj1" fmla="val 47494"/>
              <a:gd name="adj2" fmla="val 25616"/>
            </a:avLst>
          </a:prstGeom>
          <a:solidFill>
            <a:schemeClr val="bg1">
              <a:lumMod val="75000"/>
            </a:schemeClr>
          </a:solidFill>
          <a:ln w="28575" cap="flat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597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SIL Program Structure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Method Signatures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Method Bodies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Domains (data types)</a:t>
            </a:r>
          </a:p>
          <a:p>
            <a:pPr lvl="1"/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predicates</a:t>
            </a:r>
          </a:p>
          <a:p>
            <a:pPr lvl="1"/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functions</a:t>
            </a:r>
          </a:p>
          <a:p>
            <a:r>
              <a:rPr lang="de-CH" dirty="0"/>
              <a:t>Fields</a:t>
            </a:r>
          </a:p>
          <a:p>
            <a:r>
              <a:rPr lang="de-CH" dirty="0"/>
              <a:t>Functions</a:t>
            </a:r>
          </a:p>
          <a:p>
            <a:r>
              <a:rPr lang="de-CH" dirty="0"/>
              <a:t>Predicates</a:t>
            </a:r>
          </a:p>
          <a:p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872" y="1556793"/>
            <a:ext cx="4110608" cy="4555552"/>
          </a:xfr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field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C::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f :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int;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field L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::value 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int;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field L::next : ref;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C::fGreater(a :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3054350" algn="l"/>
              </a:tabLs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						: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bool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requires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acc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this.C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f,write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	= C::f&gt;a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predicate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L::valid 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acc(this.L::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value,write) &amp;&amp;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acc(this.L::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next,write) &amp;&amp;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this.L::next≠null 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⇒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 			acc((this.L::next).L::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inv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31400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						write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)</a:t>
            </a:r>
            <a:endParaRPr lang="de-CH" sz="1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27</a:t>
            </a:fld>
            <a:endParaRPr lang="de-CH"/>
          </a:p>
        </p:txBody>
      </p:sp>
      <p:sp>
        <p:nvSpPr>
          <p:cNvPr id="6" name="Left Brace 5"/>
          <p:cNvSpPr/>
          <p:nvPr/>
        </p:nvSpPr>
        <p:spPr>
          <a:xfrm>
            <a:off x="4339087" y="1556792"/>
            <a:ext cx="458461" cy="4557630"/>
          </a:xfrm>
          <a:prstGeom prst="leftBrace">
            <a:avLst>
              <a:gd name="adj1" fmla="val 47494"/>
              <a:gd name="adj2" fmla="val 72556"/>
            </a:avLst>
          </a:prstGeom>
          <a:solidFill>
            <a:schemeClr val="bg1">
              <a:lumMod val="75000"/>
            </a:schemeClr>
          </a:solidFill>
          <a:ln w="28575" cap="flat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545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Semper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Long term project </a:t>
            </a:r>
          </a:p>
          <a:p>
            <a:r>
              <a:rPr lang="de-CH" dirty="0" err="1" smtClean="0"/>
              <a:t>Automatic</a:t>
            </a:r>
            <a:r>
              <a:rPr lang="de-CH" dirty="0" smtClean="0"/>
              <a:t> </a:t>
            </a:r>
            <a:r>
              <a:rPr lang="de-CH" dirty="0" err="1" smtClean="0"/>
              <a:t>program</a:t>
            </a:r>
            <a:r>
              <a:rPr lang="de-CH" dirty="0" smtClean="0"/>
              <a:t> </a:t>
            </a:r>
            <a:r>
              <a:rPr lang="de-CH" dirty="0" err="1" smtClean="0"/>
              <a:t>verifier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b="1" dirty="0" smtClean="0"/>
              <a:t>Scala</a:t>
            </a:r>
          </a:p>
          <a:p>
            <a:pPr lvl="1"/>
            <a:r>
              <a:rPr lang="de-CH" dirty="0" err="1" smtClean="0"/>
              <a:t>verify</a:t>
            </a:r>
            <a:r>
              <a:rPr lang="de-CH" dirty="0" smtClean="0"/>
              <a:t> </a:t>
            </a:r>
            <a:r>
              <a:rPr lang="de-CH" dirty="0" err="1" smtClean="0"/>
              <a:t>concurrent</a:t>
            </a:r>
            <a:r>
              <a:rPr lang="de-CH" dirty="0" smtClean="0"/>
              <a:t> </a:t>
            </a:r>
            <a:r>
              <a:rPr lang="de-CH" dirty="0" err="1" smtClean="0"/>
              <a:t>programs</a:t>
            </a:r>
            <a:endParaRPr lang="de-CH" dirty="0" smtClean="0"/>
          </a:p>
          <a:p>
            <a:pPr lvl="1"/>
            <a:r>
              <a:rPr lang="de-CH" dirty="0" err="1" smtClean="0"/>
              <a:t>reduce</a:t>
            </a:r>
            <a:r>
              <a:rPr lang="de-CH" dirty="0" smtClean="0"/>
              <a:t> </a:t>
            </a:r>
            <a:r>
              <a:rPr lang="de-CH" dirty="0" err="1" smtClean="0"/>
              <a:t>annotation</a:t>
            </a:r>
            <a:r>
              <a:rPr lang="de-CH" dirty="0" smtClean="0"/>
              <a:t> </a:t>
            </a:r>
            <a:r>
              <a:rPr lang="de-CH" dirty="0" err="1" smtClean="0"/>
              <a:t>overhead</a:t>
            </a:r>
            <a:endParaRPr lang="de-CH" dirty="0" smtClean="0"/>
          </a:p>
          <a:p>
            <a:pPr lvl="1"/>
            <a:r>
              <a:rPr lang="de-CH" dirty="0" smtClean="0"/>
              <a:t>deal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functional</a:t>
            </a:r>
            <a:r>
              <a:rPr lang="de-CH" dirty="0" smtClean="0"/>
              <a:t> </a:t>
            </a:r>
            <a:r>
              <a:rPr lang="de-CH" dirty="0" err="1" smtClean="0"/>
              <a:t>features</a:t>
            </a:r>
            <a:r>
              <a:rPr lang="de-CH" dirty="0" smtClean="0"/>
              <a:t> (e.g., </a:t>
            </a:r>
            <a:r>
              <a:rPr lang="de-CH" dirty="0" err="1" smtClean="0"/>
              <a:t>closures</a:t>
            </a:r>
            <a:r>
              <a:rPr lang="de-CH" dirty="0" smtClean="0"/>
              <a:t>)</a:t>
            </a:r>
            <a:endParaRPr lang="en-GB" dirty="0"/>
          </a:p>
        </p:txBody>
      </p:sp>
      <p:pic>
        <p:nvPicPr>
          <p:cNvPr id="1028" name="Picture 4" descr="C:\Users\Christian\ETH\HS11\Bachelor\Chalice2SIL\chalice2sil\doc\newsflash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663" y="4454078"/>
            <a:ext cx="3240360" cy="96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0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Semper </a:t>
            </a:r>
            <a:r>
              <a:rPr lang="en-GB" dirty="0" smtClean="0"/>
              <a:t>Architecture</a:t>
            </a:r>
            <a:endParaRPr lang="en-GB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511007" y="4149080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latin typeface="+mj-lt"/>
              </a:rPr>
              <a:t>Scala</a:t>
            </a:r>
            <a:endParaRPr lang="en-GB" dirty="0">
              <a:latin typeface="+mj-lt"/>
            </a:endParaRPr>
          </a:p>
        </p:txBody>
      </p:sp>
      <p:sp>
        <p:nvSpPr>
          <p:cNvPr id="7" name="Snip Diagonal Corner Rectangle 6"/>
          <p:cNvSpPr/>
          <p:nvPr/>
        </p:nvSpPr>
        <p:spPr>
          <a:xfrm>
            <a:off x="511005" y="303607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+mj-lt"/>
              </a:rPr>
              <a:t>“SIL-PL”</a:t>
            </a:r>
            <a:endParaRPr lang="en-GB" dirty="0">
              <a:latin typeface="+mj-lt"/>
            </a:endParaRPr>
          </a:p>
        </p:txBody>
      </p:sp>
      <p:sp>
        <p:nvSpPr>
          <p:cNvPr id="8" name="Snip Diagonal Corner Rectangle 7"/>
          <p:cNvSpPr/>
          <p:nvPr/>
        </p:nvSpPr>
        <p:spPr>
          <a:xfrm>
            <a:off x="511007" y="1916832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latin typeface="+mj-lt"/>
              </a:rPr>
              <a:t>Chalice</a:t>
            </a:r>
            <a:endParaRPr lang="en-GB">
              <a:latin typeface="+mj-lt"/>
            </a:endParaRPr>
          </a:p>
        </p:txBody>
      </p:sp>
      <p:sp>
        <p:nvSpPr>
          <p:cNvPr id="9" name="Snip Diagonal Corner Rectangle 8"/>
          <p:cNvSpPr/>
          <p:nvPr/>
        </p:nvSpPr>
        <p:spPr>
          <a:xfrm>
            <a:off x="2915816" y="303607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latin typeface="+mj-lt"/>
              </a:rPr>
              <a:t>SIL</a:t>
            </a:r>
            <a:endParaRPr lang="en-GB" dirty="0">
              <a:latin typeface="+mj-lt"/>
            </a:endParaRPr>
          </a:p>
        </p:txBody>
      </p:sp>
      <p:sp>
        <p:nvSpPr>
          <p:cNvPr id="10" name="Snip Diagonal Corner Rectangle 9"/>
          <p:cNvSpPr/>
          <p:nvPr/>
        </p:nvSpPr>
        <p:spPr>
          <a:xfrm>
            <a:off x="7164285" y="303607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+mj-lt"/>
              </a:rPr>
              <a:t>Silicon</a:t>
            </a:r>
            <a:endParaRPr lang="en-GB" dirty="0">
              <a:latin typeface="+mj-lt"/>
            </a:endParaRPr>
          </a:p>
        </p:txBody>
      </p:sp>
      <p:sp>
        <p:nvSpPr>
          <p:cNvPr id="11" name="Snip Diagonal Corner Rectangle 10"/>
          <p:cNvSpPr/>
          <p:nvPr/>
        </p:nvSpPr>
        <p:spPr>
          <a:xfrm>
            <a:off x="7164286" y="192044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latin typeface="+mj-lt"/>
              </a:rPr>
              <a:t>Sample</a:t>
            </a:r>
            <a:endParaRPr lang="en-GB" dirty="0">
              <a:latin typeface="+mj-lt"/>
            </a:endParaRPr>
          </a:p>
        </p:txBody>
      </p:sp>
      <p:sp>
        <p:nvSpPr>
          <p:cNvPr id="12" name="Snip Diagonal Corner Rectangle 11"/>
          <p:cNvSpPr/>
          <p:nvPr/>
        </p:nvSpPr>
        <p:spPr>
          <a:xfrm>
            <a:off x="4716016" y="4149080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+mj-lt"/>
              </a:rPr>
              <a:t>“Slicer”</a:t>
            </a:r>
            <a:endParaRPr lang="en-GB" dirty="0">
              <a:latin typeface="+mj-lt"/>
            </a:endParaRPr>
          </a:p>
        </p:txBody>
      </p:sp>
      <p:sp>
        <p:nvSpPr>
          <p:cNvPr id="13" name="Snip Diagonal Corner Rectangle 12"/>
          <p:cNvSpPr/>
          <p:nvPr/>
        </p:nvSpPr>
        <p:spPr>
          <a:xfrm>
            <a:off x="4716016" y="192044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+mj-lt"/>
              </a:rPr>
              <a:t>“Tuner”</a:t>
            </a:r>
            <a:endParaRPr lang="en-GB" dirty="0">
              <a:latin typeface="+mj-lt"/>
            </a:endParaRPr>
          </a:p>
        </p:txBody>
      </p:sp>
      <p:sp>
        <p:nvSpPr>
          <p:cNvPr id="14" name="Snip Diagonal Corner Rectangle 13"/>
          <p:cNvSpPr/>
          <p:nvPr/>
        </p:nvSpPr>
        <p:spPr>
          <a:xfrm>
            <a:off x="7164287" y="4149080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+mj-lt"/>
              </a:rPr>
              <a:t>Z3</a:t>
            </a:r>
            <a:endParaRPr lang="en-GB" dirty="0">
              <a:latin typeface="+mj-lt"/>
            </a:endParaRPr>
          </a:p>
        </p:txBody>
      </p:sp>
      <p:cxnSp>
        <p:nvCxnSpPr>
          <p:cNvPr id="29" name="Elbow Connector 28"/>
          <p:cNvCxnSpPr>
            <a:stCxn id="9" idx="0"/>
            <a:endCxn id="10" idx="2"/>
          </p:cNvCxnSpPr>
          <p:nvPr/>
        </p:nvCxnSpPr>
        <p:spPr>
          <a:xfrm>
            <a:off x="4226361" y="3288103"/>
            <a:ext cx="29379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28"/>
          <p:cNvCxnSpPr>
            <a:stCxn id="8" idx="0"/>
            <a:endCxn id="9" idx="3"/>
          </p:cNvCxnSpPr>
          <p:nvPr/>
        </p:nvCxnSpPr>
        <p:spPr>
          <a:xfrm>
            <a:off x="1821552" y="2168860"/>
            <a:ext cx="1749537" cy="867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28"/>
          <p:cNvCxnSpPr>
            <a:stCxn id="4" idx="0"/>
            <a:endCxn id="9" idx="1"/>
          </p:cNvCxnSpPr>
          <p:nvPr/>
        </p:nvCxnSpPr>
        <p:spPr>
          <a:xfrm flipV="1">
            <a:off x="1821552" y="3540131"/>
            <a:ext cx="1749537" cy="860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28"/>
          <p:cNvCxnSpPr/>
          <p:nvPr/>
        </p:nvCxnSpPr>
        <p:spPr>
          <a:xfrm>
            <a:off x="1821550" y="3288103"/>
            <a:ext cx="109426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28"/>
          <p:cNvCxnSpPr>
            <a:stCxn id="10" idx="1"/>
            <a:endCxn id="14" idx="3"/>
          </p:cNvCxnSpPr>
          <p:nvPr/>
        </p:nvCxnSpPr>
        <p:spPr>
          <a:xfrm>
            <a:off x="7819558" y="3540131"/>
            <a:ext cx="2" cy="6089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28"/>
          <p:cNvCxnSpPr>
            <a:stCxn id="10" idx="3"/>
            <a:endCxn id="13" idx="1"/>
          </p:cNvCxnSpPr>
          <p:nvPr/>
        </p:nvCxnSpPr>
        <p:spPr>
          <a:xfrm flipH="1" flipV="1">
            <a:off x="5371289" y="2424501"/>
            <a:ext cx="2448269" cy="6115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28"/>
          <p:cNvCxnSpPr>
            <a:stCxn id="11" idx="2"/>
            <a:endCxn id="13" idx="0"/>
          </p:cNvCxnSpPr>
          <p:nvPr/>
        </p:nvCxnSpPr>
        <p:spPr>
          <a:xfrm flipH="1">
            <a:off x="6026561" y="2172473"/>
            <a:ext cx="113772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28"/>
          <p:cNvCxnSpPr>
            <a:stCxn id="12" idx="2"/>
            <a:endCxn id="9" idx="1"/>
          </p:cNvCxnSpPr>
          <p:nvPr/>
        </p:nvCxnSpPr>
        <p:spPr>
          <a:xfrm flipH="1" flipV="1">
            <a:off x="3571089" y="3540131"/>
            <a:ext cx="1144927" cy="86097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28"/>
          <p:cNvCxnSpPr>
            <a:stCxn id="13" idx="2"/>
            <a:endCxn id="9" idx="3"/>
          </p:cNvCxnSpPr>
          <p:nvPr/>
        </p:nvCxnSpPr>
        <p:spPr>
          <a:xfrm flipH="1">
            <a:off x="3571089" y="2172473"/>
            <a:ext cx="1144927" cy="86360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28"/>
          <p:cNvCxnSpPr>
            <a:stCxn id="10" idx="1"/>
            <a:endCxn id="12" idx="3"/>
          </p:cNvCxnSpPr>
          <p:nvPr/>
        </p:nvCxnSpPr>
        <p:spPr>
          <a:xfrm flipH="1">
            <a:off x="5371289" y="3540131"/>
            <a:ext cx="2448269" cy="6089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75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Semper Intermediate Language (SIL)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762872" cy="4525963"/>
          </a:xfrm>
        </p:spPr>
        <p:txBody>
          <a:bodyPr/>
          <a:lstStyle/>
          <a:p>
            <a:r>
              <a:rPr lang="de-CH" dirty="0" smtClean="0"/>
              <a:t>Not a programming language</a:t>
            </a:r>
          </a:p>
          <a:p>
            <a:r>
              <a:rPr lang="de-CH" dirty="0" smtClean="0"/>
              <a:t>A program representation for verification</a:t>
            </a:r>
          </a:p>
          <a:p>
            <a:r>
              <a:rPr lang="de-CH" dirty="0" smtClean="0"/>
              <a:t>Not all constructs are executable</a:t>
            </a:r>
          </a:p>
          <a:p>
            <a:r>
              <a:rPr lang="de-CH" dirty="0" smtClean="0"/>
              <a:t>High-level</a:t>
            </a:r>
          </a:p>
          <a:p>
            <a:r>
              <a:rPr lang="de-CH" dirty="0" smtClean="0"/>
              <a:t>Aimed at OO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220072" y="1600200"/>
            <a:ext cx="3744416" cy="45259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method C::m(this : ref) : (y:int) 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requires this ≠ null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requires acc(this.C::f,write)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ensures acc(this.C::f,write)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ensures y == this.f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implementation C::m 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entry:{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y := this.f;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2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SIL Program Structure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Method Signatures</a:t>
            </a:r>
          </a:p>
          <a:p>
            <a:r>
              <a:rPr lang="de-CH" dirty="0"/>
              <a:t>Method Bodies</a:t>
            </a:r>
          </a:p>
          <a:p>
            <a:r>
              <a:rPr lang="de-CH" dirty="0"/>
              <a:t>Domains (data types)</a:t>
            </a:r>
          </a:p>
          <a:p>
            <a:pPr lvl="1"/>
            <a:r>
              <a:rPr lang="de-CH" sz="2800" dirty="0"/>
              <a:t>predicates</a:t>
            </a:r>
          </a:p>
          <a:p>
            <a:pPr lvl="1"/>
            <a:r>
              <a:rPr lang="de-CH" sz="2800" dirty="0"/>
              <a:t>functions</a:t>
            </a:r>
          </a:p>
          <a:p>
            <a:r>
              <a:rPr lang="de-CH" dirty="0" smtClean="0"/>
              <a:t>Fields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872" y="1556793"/>
            <a:ext cx="4038600" cy="4555552"/>
          </a:xfrm>
          <a:noFill/>
          <a:ln w="28575">
            <a:noFill/>
          </a:ln>
        </p:spPr>
        <p:txBody>
          <a:bodyPr>
            <a:normAutofit/>
          </a:bodyPr>
          <a:lstStyle/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method C::m(this :ref)</a:t>
            </a: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requires …</a:t>
            </a: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ensures …</a:t>
            </a: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implementation C::m {</a:t>
            </a: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…</a:t>
            </a: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field C::f : Integer;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61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Permissions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15963" algn="l"/>
              </a:tabLst>
            </a:pPr>
            <a:r>
              <a:rPr lang="en-GB" dirty="0" smtClean="0"/>
              <a:t>Tracking </a:t>
            </a:r>
            <a:br>
              <a:rPr lang="en-GB" dirty="0" smtClean="0"/>
            </a:br>
            <a:r>
              <a:rPr lang="en-GB" dirty="0" smtClean="0"/>
              <a:t>	(</a:t>
            </a:r>
            <a:r>
              <a:rPr lang="en-GB" dirty="0" err="1" smtClean="0"/>
              <a:t>Thread×Field×Object</a:t>
            </a:r>
            <a:r>
              <a:rPr lang="en-GB" dirty="0" smtClean="0"/>
              <a:t>) → Permission</a:t>
            </a:r>
          </a:p>
          <a:p>
            <a:pPr>
              <a:tabLst>
                <a:tab pos="715963" algn="l"/>
              </a:tabLst>
            </a:pPr>
            <a:r>
              <a:rPr lang="en-GB" dirty="0" smtClean="0"/>
              <a:t>Permission can be</a:t>
            </a:r>
          </a:p>
          <a:p>
            <a:pPr lvl="1">
              <a:tabLst>
                <a:tab pos="715963" algn="l"/>
                <a:tab pos="2687638" algn="l"/>
                <a:tab pos="3322638" algn="l"/>
                <a:tab pos="7237413" algn="ctr"/>
              </a:tabLst>
            </a:pPr>
            <a:r>
              <a:rPr lang="en-GB" dirty="0"/>
              <a:t>None 	⇒ 	cannot access at all	“0”</a:t>
            </a:r>
          </a:p>
          <a:p>
            <a:pPr lvl="1">
              <a:tabLst>
                <a:tab pos="715963" algn="l"/>
                <a:tab pos="2687638" algn="l"/>
                <a:tab pos="3322638" algn="l"/>
                <a:tab pos="7262813" algn="ctr"/>
              </a:tabLst>
            </a:pPr>
            <a:r>
              <a:rPr lang="en-GB" dirty="0"/>
              <a:t>Some	⇒	can only read	“]0,1[“</a:t>
            </a:r>
          </a:p>
          <a:p>
            <a:pPr lvl="1">
              <a:tabLst>
                <a:tab pos="715963" algn="l"/>
                <a:tab pos="2687638" algn="l"/>
                <a:tab pos="3322638" algn="l"/>
                <a:tab pos="7262813" algn="ctr"/>
              </a:tabLst>
            </a:pPr>
            <a:r>
              <a:rPr lang="en-GB" dirty="0" smtClean="0"/>
              <a:t>Full	⇒	can read and write 	“1”</a:t>
            </a:r>
          </a:p>
          <a:p>
            <a:pPr>
              <a:tabLst>
                <a:tab pos="715963" algn="l"/>
                <a:tab pos="2687638" algn="l"/>
                <a:tab pos="3322638" algn="l"/>
                <a:tab pos="7262813" algn="ctr"/>
              </a:tabLst>
            </a:pPr>
            <a:r>
              <a:rPr lang="en-GB" dirty="0" smtClean="0"/>
              <a:t>Neatly supports fork-join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7</a:t>
            </a:fld>
            <a:endParaRPr lang="de-CH"/>
          </a:p>
        </p:txBody>
      </p:sp>
      <p:cxnSp>
        <p:nvCxnSpPr>
          <p:cNvPr id="5" name="Elbow Connector 28"/>
          <p:cNvCxnSpPr>
            <a:stCxn id="6" idx="0"/>
            <a:endCxn id="9" idx="2"/>
          </p:cNvCxnSpPr>
          <p:nvPr/>
        </p:nvCxnSpPr>
        <p:spPr>
          <a:xfrm flipV="1">
            <a:off x="5536907" y="5114110"/>
            <a:ext cx="410329" cy="691154"/>
          </a:xfrm>
          <a:prstGeom prst="straightConnector1">
            <a:avLst/>
          </a:prstGeom>
          <a:ln w="19050">
            <a:solidFill>
              <a:srgbClr val="23466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Diagonal Corner Rectangle 8"/>
          <p:cNvSpPr/>
          <p:nvPr/>
        </p:nvSpPr>
        <p:spPr>
          <a:xfrm>
            <a:off x="5947236" y="4970094"/>
            <a:ext cx="748883" cy="288032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+mj-lt"/>
              </a:rPr>
              <a:t>job1</a:t>
            </a:r>
            <a:endParaRPr lang="en-GB" sz="1400" dirty="0">
              <a:latin typeface="+mj-lt"/>
            </a:endParaRPr>
          </a:p>
        </p:txBody>
      </p:sp>
      <p:sp>
        <p:nvSpPr>
          <p:cNvPr id="10" name="Snip Diagonal Corner Rectangle 9"/>
          <p:cNvSpPr/>
          <p:nvPr/>
        </p:nvSpPr>
        <p:spPr>
          <a:xfrm>
            <a:off x="5960677" y="5805264"/>
            <a:ext cx="748883" cy="288032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+mj-lt"/>
              </a:rPr>
              <a:t>job3</a:t>
            </a:r>
            <a:endParaRPr lang="en-GB" sz="1400" dirty="0">
              <a:latin typeface="+mj-lt"/>
            </a:endParaRPr>
          </a:p>
        </p:txBody>
      </p:sp>
      <p:sp>
        <p:nvSpPr>
          <p:cNvPr id="11" name="Snip Diagonal Corner Rectangle 10"/>
          <p:cNvSpPr/>
          <p:nvPr/>
        </p:nvSpPr>
        <p:spPr>
          <a:xfrm>
            <a:off x="7176866" y="5661248"/>
            <a:ext cx="748883" cy="288032"/>
          </a:xfrm>
          <a:prstGeom prst="snip2DiagRect">
            <a:avLst>
              <a:gd name="adj1" fmla="val 0"/>
              <a:gd name="adj2" fmla="val 34304"/>
            </a:avLst>
          </a:prstGeom>
          <a:solidFill>
            <a:schemeClr val="accent6"/>
          </a:solidFill>
          <a:ln>
            <a:solidFill>
              <a:srgbClr val="921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+mj-lt"/>
              </a:rPr>
              <a:t>main</a:t>
            </a:r>
            <a:endParaRPr lang="en-GB" sz="1400" dirty="0">
              <a:latin typeface="+mj-lt"/>
            </a:endParaRPr>
          </a:p>
        </p:txBody>
      </p:sp>
      <p:sp>
        <p:nvSpPr>
          <p:cNvPr id="12" name="Snip Diagonal Corner Rectangle 11"/>
          <p:cNvSpPr/>
          <p:nvPr/>
        </p:nvSpPr>
        <p:spPr>
          <a:xfrm>
            <a:off x="5960676" y="5387679"/>
            <a:ext cx="748883" cy="288032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+mj-lt"/>
              </a:rPr>
              <a:t>job2</a:t>
            </a:r>
            <a:endParaRPr lang="en-GB" sz="1400" dirty="0">
              <a:latin typeface="+mj-lt"/>
            </a:endParaRPr>
          </a:p>
        </p:txBody>
      </p:sp>
      <p:cxnSp>
        <p:nvCxnSpPr>
          <p:cNvPr id="14" name="Elbow Connector 28"/>
          <p:cNvCxnSpPr>
            <a:stCxn id="6" idx="0"/>
            <a:endCxn id="10" idx="2"/>
          </p:cNvCxnSpPr>
          <p:nvPr/>
        </p:nvCxnSpPr>
        <p:spPr>
          <a:xfrm>
            <a:off x="5536907" y="5805264"/>
            <a:ext cx="423770" cy="144016"/>
          </a:xfrm>
          <a:prstGeom prst="straightConnector1">
            <a:avLst/>
          </a:prstGeom>
          <a:ln w="19050">
            <a:solidFill>
              <a:srgbClr val="23466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28"/>
          <p:cNvCxnSpPr>
            <a:stCxn id="6" idx="0"/>
            <a:endCxn id="12" idx="2"/>
          </p:cNvCxnSpPr>
          <p:nvPr/>
        </p:nvCxnSpPr>
        <p:spPr>
          <a:xfrm flipV="1">
            <a:off x="5536907" y="5531695"/>
            <a:ext cx="423769" cy="273569"/>
          </a:xfrm>
          <a:prstGeom prst="straightConnector1">
            <a:avLst/>
          </a:prstGeom>
          <a:ln w="19050">
            <a:solidFill>
              <a:srgbClr val="23466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8"/>
          <p:cNvCxnSpPr>
            <a:stCxn id="9" idx="0"/>
          </p:cNvCxnSpPr>
          <p:nvPr/>
        </p:nvCxnSpPr>
        <p:spPr>
          <a:xfrm>
            <a:off x="6696119" y="5114110"/>
            <a:ext cx="480747" cy="547138"/>
          </a:xfrm>
          <a:prstGeom prst="straightConnector1">
            <a:avLst/>
          </a:prstGeom>
          <a:ln w="19050">
            <a:solidFill>
              <a:srgbClr val="23466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8"/>
          <p:cNvCxnSpPr>
            <a:stCxn id="12" idx="0"/>
          </p:cNvCxnSpPr>
          <p:nvPr/>
        </p:nvCxnSpPr>
        <p:spPr>
          <a:xfrm>
            <a:off x="6709559" y="5531695"/>
            <a:ext cx="458992" cy="239377"/>
          </a:xfrm>
          <a:prstGeom prst="straightConnector1">
            <a:avLst/>
          </a:prstGeom>
          <a:ln w="19050">
            <a:solidFill>
              <a:srgbClr val="23466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8"/>
          <p:cNvCxnSpPr>
            <a:stCxn id="10" idx="0"/>
          </p:cNvCxnSpPr>
          <p:nvPr/>
        </p:nvCxnSpPr>
        <p:spPr>
          <a:xfrm flipV="1">
            <a:off x="6709560" y="5857336"/>
            <a:ext cx="484870" cy="91944"/>
          </a:xfrm>
          <a:prstGeom prst="straightConnector1">
            <a:avLst/>
          </a:prstGeom>
          <a:ln w="19050">
            <a:solidFill>
              <a:srgbClr val="23466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Diagonal Corner Rectangle 5"/>
          <p:cNvSpPr/>
          <p:nvPr/>
        </p:nvSpPr>
        <p:spPr>
          <a:xfrm>
            <a:off x="4788024" y="5661248"/>
            <a:ext cx="748883" cy="288032"/>
          </a:xfrm>
          <a:prstGeom prst="snip2DiagRect">
            <a:avLst>
              <a:gd name="adj1" fmla="val 0"/>
              <a:gd name="adj2" fmla="val 34304"/>
            </a:avLst>
          </a:prstGeom>
          <a:solidFill>
            <a:schemeClr val="accent6"/>
          </a:solidFill>
          <a:ln>
            <a:solidFill>
              <a:srgbClr val="921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+mj-lt"/>
              </a:rPr>
              <a:t>main</a:t>
            </a:r>
            <a:endParaRPr lang="en-GB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683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Permission Transfer</a:t>
            </a:r>
            <a:endParaRPr lang="de-CH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Permissions</a:t>
            </a:r>
          </a:p>
          <a:p>
            <a:r>
              <a:rPr lang="de-CH" dirty="0" smtClean="0"/>
              <a:t>passed to callee on method entry</a:t>
            </a:r>
          </a:p>
          <a:p>
            <a:r>
              <a:rPr lang="de-CH" dirty="0" smtClean="0"/>
              <a:t>returned to caller on method exit</a:t>
            </a:r>
          </a:p>
          <a:p>
            <a:r>
              <a:rPr lang="de-CH" dirty="0" smtClean="0"/>
              <a:t>passed to other threads on fork</a:t>
            </a:r>
          </a:p>
          <a:p>
            <a:r>
              <a:rPr lang="de-CH" dirty="0" smtClean="0"/>
              <a:t>received from other threads on join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9" name="Snip Diagonal Corner Rectangle 8"/>
          <p:cNvSpPr/>
          <p:nvPr/>
        </p:nvSpPr>
        <p:spPr>
          <a:xfrm>
            <a:off x="5219784" y="1478937"/>
            <a:ext cx="1656184" cy="4533385"/>
          </a:xfrm>
          <a:prstGeom prst="snip2DiagRect">
            <a:avLst>
              <a:gd name="adj1" fmla="val 0"/>
              <a:gd name="adj2" fmla="val 108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68000" rtlCol="0" anchor="ctr"/>
          <a:lstStyle/>
          <a:p>
            <a:pPr algn="ctr"/>
            <a:r>
              <a:rPr lang="en-GB" dirty="0" smtClean="0">
                <a:latin typeface="+mj-lt"/>
              </a:rPr>
              <a:t>C::perform</a:t>
            </a:r>
            <a:endParaRPr lang="en-GB" dirty="0">
              <a:latin typeface="+mj-l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371913" y="1484784"/>
            <a:ext cx="2304255" cy="1872209"/>
            <a:chOff x="6444209" y="1979874"/>
            <a:chExt cx="2304255" cy="1872209"/>
          </a:xfrm>
        </p:grpSpPr>
        <p:sp>
          <p:nvSpPr>
            <p:cNvPr id="8" name="Snip Diagonal Corner Rectangle 7"/>
            <p:cNvSpPr/>
            <p:nvPr/>
          </p:nvSpPr>
          <p:spPr>
            <a:xfrm>
              <a:off x="7164288" y="1979874"/>
              <a:ext cx="1584176" cy="1872209"/>
            </a:xfrm>
            <a:prstGeom prst="snip2DiagRect">
              <a:avLst>
                <a:gd name="adj1" fmla="val 0"/>
                <a:gd name="adj2" fmla="val 1166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 smtClean="0">
                  <a:latin typeface="+mj-lt"/>
                </a:rPr>
                <a:t>C::update</a:t>
              </a:r>
              <a:endParaRPr lang="en-GB" dirty="0">
                <a:latin typeface="+mj-lt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588224" y="2044234"/>
              <a:ext cx="1065268" cy="648072"/>
              <a:chOff x="6588224" y="2694833"/>
              <a:chExt cx="1065268" cy="648072"/>
            </a:xfrm>
          </p:grpSpPr>
          <p:sp>
            <p:nvSpPr>
              <p:cNvPr id="6" name="Right Arrow 5"/>
              <p:cNvSpPr/>
              <p:nvPr/>
            </p:nvSpPr>
            <p:spPr>
              <a:xfrm>
                <a:off x="6675084" y="2694833"/>
                <a:ext cx="978408" cy="648072"/>
              </a:xfrm>
              <a:prstGeom prst="rightArrow">
                <a:avLst>
                  <a:gd name="adj1" fmla="val 50000"/>
                  <a:gd name="adj2" fmla="val 6058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588224" y="2871786"/>
                <a:ext cx="338336" cy="2976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CH" dirty="0" smtClean="0"/>
                  <a:t> </a:t>
                </a:r>
                <a:endParaRPr lang="de-CH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10800000">
              <a:off x="6444209" y="3140968"/>
              <a:ext cx="1065268" cy="648072"/>
              <a:chOff x="6588224" y="2694833"/>
              <a:chExt cx="1065268" cy="648072"/>
            </a:xfrm>
          </p:grpSpPr>
          <p:sp>
            <p:nvSpPr>
              <p:cNvPr id="16" name="Right Arrow 15"/>
              <p:cNvSpPr/>
              <p:nvPr/>
            </p:nvSpPr>
            <p:spPr>
              <a:xfrm>
                <a:off x="6675084" y="2694833"/>
                <a:ext cx="978408" cy="648072"/>
              </a:xfrm>
              <a:prstGeom prst="rightArrow">
                <a:avLst>
                  <a:gd name="adj1" fmla="val 50000"/>
                  <a:gd name="adj2" fmla="val 60582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CH">
                  <a:latin typeface="+mj-lt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588224" y="2868626"/>
                <a:ext cx="338336" cy="2976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CH" dirty="0">
                    <a:latin typeface="+mj-lt"/>
                  </a:rPr>
                  <a:t> </a:t>
                </a: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6515928" y="3535977"/>
            <a:ext cx="2160240" cy="1045151"/>
            <a:chOff x="6660232" y="4193014"/>
            <a:chExt cx="2160240" cy="1045151"/>
          </a:xfrm>
        </p:grpSpPr>
        <p:sp>
          <p:nvSpPr>
            <p:cNvPr id="46" name="Snip Diagonal Corner Rectangle 45"/>
            <p:cNvSpPr/>
            <p:nvPr/>
          </p:nvSpPr>
          <p:spPr>
            <a:xfrm>
              <a:off x="7236296" y="4193014"/>
              <a:ext cx="1584176" cy="1045151"/>
            </a:xfrm>
            <a:prstGeom prst="snip2DiagRect">
              <a:avLst>
                <a:gd name="adj1" fmla="val 0"/>
                <a:gd name="adj2" fmla="val 19388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tIns="648000" rtlCol="0" anchor="ctr"/>
            <a:lstStyle/>
            <a:p>
              <a:r>
                <a:rPr lang="en-GB" dirty="0">
                  <a:latin typeface="+mj-lt"/>
                </a:rPr>
                <a:t>C::process</a:t>
              </a:r>
              <a:endParaRPr lang="en-GB" dirty="0">
                <a:latin typeface="+mj-lt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660232" y="4247983"/>
              <a:ext cx="1065268" cy="648072"/>
              <a:chOff x="6588224" y="2622399"/>
              <a:chExt cx="1065268" cy="648072"/>
            </a:xfrm>
          </p:grpSpPr>
          <p:sp>
            <p:nvSpPr>
              <p:cNvPr id="48" name="Right Arrow 47"/>
              <p:cNvSpPr/>
              <p:nvPr/>
            </p:nvSpPr>
            <p:spPr>
              <a:xfrm>
                <a:off x="6675084" y="2622399"/>
                <a:ext cx="978408" cy="648072"/>
              </a:xfrm>
              <a:prstGeom prst="rightArrow">
                <a:avLst>
                  <a:gd name="adj1" fmla="val 50000"/>
                  <a:gd name="adj2" fmla="val 6058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588224" y="2798486"/>
                <a:ext cx="338336" cy="2976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CH" dirty="0" smtClean="0"/>
                  <a:t> </a:t>
                </a:r>
                <a:endParaRPr lang="de-CH" dirty="0"/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6371913" y="4797152"/>
            <a:ext cx="2304255" cy="1199268"/>
            <a:chOff x="6444209" y="2587286"/>
            <a:chExt cx="2304255" cy="1199268"/>
          </a:xfrm>
        </p:grpSpPr>
        <p:sp>
          <p:nvSpPr>
            <p:cNvPr id="51" name="Snip Diagonal Corner Rectangle 50"/>
            <p:cNvSpPr/>
            <p:nvPr/>
          </p:nvSpPr>
          <p:spPr>
            <a:xfrm>
              <a:off x="7164288" y="2587286"/>
              <a:ext cx="1584176" cy="1199268"/>
            </a:xfrm>
            <a:prstGeom prst="snip2DiagRect">
              <a:avLst>
                <a:gd name="adj1" fmla="val 0"/>
                <a:gd name="adj2" fmla="val 16901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0000" tIns="46800" rIns="90000" bIns="612000" rtlCol="0" anchor="ctr"/>
            <a:lstStyle/>
            <a:p>
              <a:r>
                <a:rPr lang="en-GB" dirty="0">
                  <a:latin typeface="+mj-lt"/>
                </a:rPr>
                <a:t>C::listen</a:t>
              </a:r>
              <a:endParaRPr lang="en-GB" dirty="0">
                <a:latin typeface="+mj-lt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 rot="10800000">
              <a:off x="6444209" y="3019333"/>
              <a:ext cx="1065268" cy="648072"/>
              <a:chOff x="6588224" y="2816468"/>
              <a:chExt cx="1065268" cy="648072"/>
            </a:xfrm>
          </p:grpSpPr>
          <p:sp>
            <p:nvSpPr>
              <p:cNvPr id="53" name="Right Arrow 52"/>
              <p:cNvSpPr/>
              <p:nvPr/>
            </p:nvSpPr>
            <p:spPr>
              <a:xfrm>
                <a:off x="6675084" y="2816468"/>
                <a:ext cx="978408" cy="648072"/>
              </a:xfrm>
              <a:prstGeom prst="rightArrow">
                <a:avLst>
                  <a:gd name="adj1" fmla="val 50000"/>
                  <a:gd name="adj2" fmla="val 60582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648000" rIns="0" bIns="612000" rtlCol="0" anchor="ctr"/>
              <a:lstStyle/>
              <a:p>
                <a:endParaRPr lang="de-CH">
                  <a:latin typeface="+mj-lt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588224" y="2991437"/>
                <a:ext cx="338336" cy="2976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648000" rIns="0" bIns="612000" rtlCol="0" anchor="ctr"/>
              <a:lstStyle/>
              <a:p>
                <a:r>
                  <a:rPr lang="de-CH" dirty="0">
                    <a:latin typeface="+mj-lt"/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37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Permission Transfer (Simplification)</a:t>
            </a:r>
            <a:endParaRPr lang="de-CH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74840" cy="4525963"/>
          </a:xfrm>
        </p:spPr>
        <p:txBody>
          <a:bodyPr/>
          <a:lstStyle/>
          <a:p>
            <a:pPr marL="0" indent="0">
              <a:buNone/>
              <a:tabLst>
                <a:tab pos="538163" algn="l"/>
                <a:tab pos="1344613" algn="l"/>
              </a:tabLst>
            </a:pPr>
            <a:r>
              <a:rPr lang="de-CH" dirty="0" smtClean="0"/>
              <a:t>Simplification #1:</a:t>
            </a:r>
          </a:p>
          <a:p>
            <a:pPr marL="0" indent="0">
              <a:spcBef>
                <a:spcPts val="0"/>
              </a:spcBef>
              <a:buNone/>
              <a:tabLst>
                <a:tab pos="538163" algn="l"/>
                <a:tab pos="1344613" algn="l"/>
              </a:tabLst>
            </a:pPr>
            <a:r>
              <a:rPr lang="de-CH" dirty="0" smtClean="0"/>
              <a:t>	Method Call</a:t>
            </a:r>
          </a:p>
          <a:p>
            <a:pPr marL="0" indent="0">
              <a:spcBef>
                <a:spcPts val="0"/>
              </a:spcBef>
              <a:buNone/>
              <a:tabLst>
                <a:tab pos="538163" algn="l"/>
                <a:tab pos="1344613" algn="l"/>
              </a:tabLst>
            </a:pPr>
            <a:r>
              <a:rPr lang="de-CH" b="1" dirty="0" smtClean="0"/>
              <a:t>		=</a:t>
            </a:r>
          </a:p>
          <a:p>
            <a:pPr marL="0" indent="0">
              <a:spcBef>
                <a:spcPts val="0"/>
              </a:spcBef>
              <a:buNone/>
              <a:tabLst>
                <a:tab pos="538163" algn="l"/>
                <a:tab pos="1344613" algn="l"/>
              </a:tabLst>
            </a:pPr>
            <a:r>
              <a:rPr lang="de-CH" dirty="0" smtClean="0"/>
              <a:t>	 Fork + Join</a:t>
            </a:r>
          </a:p>
          <a:p>
            <a:pPr marL="0" indent="0">
              <a:buNone/>
              <a:tabLst>
                <a:tab pos="538163" algn="l"/>
                <a:tab pos="1344613" algn="l"/>
              </a:tabLst>
            </a:pPr>
            <a:r>
              <a:rPr lang="de-CH" dirty="0" smtClean="0"/>
              <a:t>Simplification #2:</a:t>
            </a:r>
          </a:p>
          <a:p>
            <a:pPr marL="0" indent="0">
              <a:buNone/>
              <a:tabLst>
                <a:tab pos="538163" algn="l"/>
                <a:tab pos="1344613" algn="l"/>
              </a:tabLst>
            </a:pPr>
            <a:r>
              <a:rPr lang="de-CH" dirty="0" smtClean="0"/>
              <a:t>	Contracts make 	transfer unnecessary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9" name="Snip Diagonal Corner Rectangle 8"/>
          <p:cNvSpPr/>
          <p:nvPr/>
        </p:nvSpPr>
        <p:spPr>
          <a:xfrm>
            <a:off x="5219784" y="1478937"/>
            <a:ext cx="1656184" cy="4533385"/>
          </a:xfrm>
          <a:prstGeom prst="snip2DiagRect">
            <a:avLst>
              <a:gd name="adj1" fmla="val 0"/>
              <a:gd name="adj2" fmla="val 108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68000" rtlCol="0" anchor="ctr"/>
          <a:lstStyle/>
          <a:p>
            <a:pPr algn="ctr"/>
            <a:r>
              <a:rPr lang="en-GB" dirty="0" smtClean="0">
                <a:latin typeface="+mj-lt"/>
              </a:rPr>
              <a:t>C::perform</a:t>
            </a:r>
            <a:endParaRPr lang="en-GB" dirty="0">
              <a:latin typeface="+mj-lt"/>
            </a:endParaRPr>
          </a:p>
        </p:txBody>
      </p:sp>
      <p:sp>
        <p:nvSpPr>
          <p:cNvPr id="8" name="Snip Diagonal Corner Rectangle 7"/>
          <p:cNvSpPr/>
          <p:nvPr/>
        </p:nvSpPr>
        <p:spPr>
          <a:xfrm>
            <a:off x="7091992" y="1484784"/>
            <a:ext cx="1584176" cy="1872209"/>
          </a:xfrm>
          <a:prstGeom prst="snip2DiagRect">
            <a:avLst>
              <a:gd name="adj1" fmla="val 0"/>
              <a:gd name="adj2" fmla="val 116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latin typeface="+mj-lt"/>
              </a:rPr>
              <a:t>C::update</a:t>
            </a:r>
            <a:endParaRPr lang="en-GB" dirty="0">
              <a:latin typeface="+mj-lt"/>
            </a:endParaRPr>
          </a:p>
        </p:txBody>
      </p:sp>
      <p:sp>
        <p:nvSpPr>
          <p:cNvPr id="29" name="Snip Diagonal Corner Rectangle 28"/>
          <p:cNvSpPr/>
          <p:nvPr/>
        </p:nvSpPr>
        <p:spPr>
          <a:xfrm>
            <a:off x="7098845" y="1478936"/>
            <a:ext cx="1584176" cy="869943"/>
          </a:xfrm>
          <a:prstGeom prst="snip2DiagRect">
            <a:avLst>
              <a:gd name="adj1" fmla="val 0"/>
              <a:gd name="adj2" fmla="val 1767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252000" tIns="540000" rtlCol="0" anchor="ctr"/>
          <a:lstStyle/>
          <a:p>
            <a:r>
              <a:rPr lang="en-GB" dirty="0" smtClean="0">
                <a:latin typeface="+mj-lt"/>
              </a:rPr>
              <a:t>C::update</a:t>
            </a:r>
            <a:endParaRPr lang="en-GB" dirty="0">
              <a:latin typeface="+mj-lt"/>
            </a:endParaRPr>
          </a:p>
        </p:txBody>
      </p:sp>
      <p:sp>
        <p:nvSpPr>
          <p:cNvPr id="18" name="Snip Diagonal Corner Rectangle 17"/>
          <p:cNvSpPr/>
          <p:nvPr/>
        </p:nvSpPr>
        <p:spPr>
          <a:xfrm>
            <a:off x="7091992" y="3535977"/>
            <a:ext cx="1584176" cy="1045151"/>
          </a:xfrm>
          <a:prstGeom prst="snip2DiagRect">
            <a:avLst>
              <a:gd name="adj1" fmla="val 0"/>
              <a:gd name="adj2" fmla="val 1938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648000" rtlCol="0" anchor="ctr"/>
          <a:lstStyle/>
          <a:p>
            <a:r>
              <a:rPr lang="en-GB" dirty="0">
                <a:latin typeface="+mj-lt"/>
              </a:rPr>
              <a:t>C::process</a:t>
            </a:r>
            <a:endParaRPr lang="en-GB" dirty="0">
              <a:latin typeface="+mj-lt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6602788" y="3590946"/>
            <a:ext cx="978408" cy="648072"/>
          </a:xfrm>
          <a:prstGeom prst="rightArrow">
            <a:avLst>
              <a:gd name="adj1" fmla="val 50000"/>
              <a:gd name="adj2" fmla="val 60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/>
          </a:p>
        </p:txBody>
      </p:sp>
      <p:sp>
        <p:nvSpPr>
          <p:cNvPr id="21" name="Rectangle 20"/>
          <p:cNvSpPr/>
          <p:nvPr/>
        </p:nvSpPr>
        <p:spPr>
          <a:xfrm>
            <a:off x="6515928" y="3767033"/>
            <a:ext cx="338336" cy="2976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28" name="Snip Diagonal Corner Rectangle 27"/>
          <p:cNvSpPr/>
          <p:nvPr/>
        </p:nvSpPr>
        <p:spPr>
          <a:xfrm>
            <a:off x="7091992" y="4797152"/>
            <a:ext cx="1584176" cy="1199268"/>
          </a:xfrm>
          <a:prstGeom prst="snip2DiagRect">
            <a:avLst>
              <a:gd name="adj1" fmla="val 0"/>
              <a:gd name="adj2" fmla="val 1690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6800" rIns="90000" bIns="612000" rtlCol="0" anchor="ctr"/>
          <a:lstStyle/>
          <a:p>
            <a:r>
              <a:rPr lang="en-GB" dirty="0">
                <a:latin typeface="+mj-lt"/>
              </a:rPr>
              <a:t>C::listen</a:t>
            </a:r>
            <a:endParaRPr lang="en-GB" dirty="0">
              <a:latin typeface="+mj-lt"/>
            </a:endParaRPr>
          </a:p>
        </p:txBody>
      </p:sp>
      <p:sp>
        <p:nvSpPr>
          <p:cNvPr id="31" name="Right Arrow 30"/>
          <p:cNvSpPr/>
          <p:nvPr/>
        </p:nvSpPr>
        <p:spPr>
          <a:xfrm rot="10800000">
            <a:off x="6371913" y="5229199"/>
            <a:ext cx="978408" cy="648072"/>
          </a:xfrm>
          <a:prstGeom prst="rightArrow">
            <a:avLst>
              <a:gd name="adj1" fmla="val 50000"/>
              <a:gd name="adj2" fmla="val 6058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648000" rIns="0" bIns="612000" rtlCol="0" anchor="ctr"/>
          <a:lstStyle/>
          <a:p>
            <a:endParaRPr lang="de-CH"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 rot="10800000">
            <a:off x="7098845" y="5404647"/>
            <a:ext cx="338336" cy="29765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648000" rIns="0" bIns="612000" rtlCol="0" anchor="ctr"/>
          <a:lstStyle/>
          <a:p>
            <a:r>
              <a:rPr lang="de-CH" dirty="0">
                <a:latin typeface="+mj-lt"/>
              </a:rPr>
              <a:t> 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602788" y="1549144"/>
            <a:ext cx="978408" cy="648072"/>
          </a:xfrm>
          <a:prstGeom prst="rightArrow">
            <a:avLst>
              <a:gd name="adj1" fmla="val 50000"/>
              <a:gd name="adj2" fmla="val 60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/>
          </a:p>
        </p:txBody>
      </p:sp>
      <p:sp>
        <p:nvSpPr>
          <p:cNvPr id="13" name="Rectangle 12"/>
          <p:cNvSpPr/>
          <p:nvPr/>
        </p:nvSpPr>
        <p:spPr>
          <a:xfrm>
            <a:off x="6515928" y="1726097"/>
            <a:ext cx="338336" cy="2976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24" name="Snip Diagonal Corner Rectangle 23"/>
          <p:cNvSpPr/>
          <p:nvPr/>
        </p:nvSpPr>
        <p:spPr>
          <a:xfrm>
            <a:off x="7092280" y="2560662"/>
            <a:ext cx="1584176" cy="796330"/>
          </a:xfrm>
          <a:prstGeom prst="snip2DiagRect">
            <a:avLst>
              <a:gd name="adj1" fmla="val 0"/>
              <a:gd name="adj2" fmla="val 2292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252000" tIns="468000" bIns="468000" rtlCol="0" anchor="ctr"/>
          <a:lstStyle/>
          <a:p>
            <a:r>
              <a:rPr lang="en-GB" dirty="0" smtClean="0">
                <a:latin typeface="+mj-lt"/>
              </a:rPr>
              <a:t>C::update</a:t>
            </a:r>
            <a:endParaRPr lang="en-GB" dirty="0">
              <a:latin typeface="+mj-lt"/>
            </a:endParaRPr>
          </a:p>
        </p:txBody>
      </p:sp>
      <p:sp>
        <p:nvSpPr>
          <p:cNvPr id="16" name="Right Arrow 15"/>
          <p:cNvSpPr/>
          <p:nvPr/>
        </p:nvSpPr>
        <p:spPr>
          <a:xfrm rot="10800000">
            <a:off x="6371913" y="2645878"/>
            <a:ext cx="978408" cy="648072"/>
          </a:xfrm>
          <a:prstGeom prst="rightArrow">
            <a:avLst>
              <a:gd name="adj1" fmla="val 50000"/>
              <a:gd name="adj2" fmla="val 6058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10800000">
            <a:off x="7098845" y="2822502"/>
            <a:ext cx="338336" cy="29765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latin typeface="+mj-lt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44208" y="277416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inhale</a:t>
            </a:r>
            <a:endParaRPr lang="de-CH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44208" y="536392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inhale</a:t>
            </a:r>
            <a:endParaRPr lang="de-CH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24893" y="371699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exhale</a:t>
            </a:r>
            <a:endParaRPr lang="de-CH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39085" y="168499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exhale</a:t>
            </a:r>
            <a:endParaRPr lang="de-CH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00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50"/>
                            </p:stCondLst>
                            <p:childTnLst>
                              <p:par>
                                <p:cTn id="18" presetID="16" presetClass="exit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9" grpId="0" animBg="1"/>
      <p:bldP spid="29" grpId="1" animBg="1"/>
      <p:bldP spid="18" grpId="0" animBg="1"/>
      <p:bldP spid="28" grpId="0" animBg="1"/>
      <p:bldP spid="32" grpId="0" animBg="1"/>
      <p:bldP spid="24" grpId="0" animBg="1"/>
      <p:bldP spid="24" grpId="1" animBg="1"/>
      <p:bldP spid="17" grpId="0" animBg="1"/>
      <p:bldP spid="3" grpId="0"/>
      <p:bldP spid="33" grpId="0"/>
      <p:bldP spid="34" grpId="0"/>
      <p:bldP spid="35" grpId="0"/>
    </p:bldLst>
  </p:timing>
</p:sld>
</file>

<file path=ppt/theme/theme1.xml><?xml version="1.0" encoding="utf-8"?>
<a:theme xmlns:a="http://schemas.openxmlformats.org/drawingml/2006/main" name="Chalice2SIL">
  <a:themeElements>
    <a:clrScheme name="Semper-Chalice2SIL">
      <a:dk1>
        <a:sysClr val="windowText" lastClr="000000"/>
      </a:dk1>
      <a:lt1>
        <a:sysClr val="window" lastClr="FFFFFF"/>
      </a:lt1>
      <a:dk2>
        <a:srgbClr val="336299"/>
      </a:dk2>
      <a:lt2>
        <a:srgbClr val="EEECE1"/>
      </a:lt2>
      <a:accent1>
        <a:srgbClr val="4F81BD"/>
      </a:accent1>
      <a:accent2>
        <a:srgbClr val="C0504D"/>
      </a:accent2>
      <a:accent3>
        <a:srgbClr val="7DB248"/>
      </a:accent3>
      <a:accent4>
        <a:srgbClr val="336299"/>
      </a:accent4>
      <a:accent5>
        <a:srgbClr val="E36C09"/>
      </a:accent5>
      <a:accent6>
        <a:srgbClr val="C81E1E"/>
      </a:accent6>
      <a:hlink>
        <a:srgbClr val="0000FF"/>
      </a:hlink>
      <a:folHlink>
        <a:srgbClr val="800080"/>
      </a:folHlink>
    </a:clrScheme>
    <a:fontScheme name="Chalice2SIL">
      <a:majorFont>
        <a:latin typeface="Bell Gothic Std Black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mper">
  <a:themeElements>
    <a:clrScheme name="Semper-Chalice2SIL">
      <a:dk1>
        <a:sysClr val="windowText" lastClr="000000"/>
      </a:dk1>
      <a:lt1>
        <a:sysClr val="window" lastClr="FFFFFF"/>
      </a:lt1>
      <a:dk2>
        <a:srgbClr val="336299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336299"/>
      </a:accent4>
      <a:accent5>
        <a:srgbClr val="E36C09"/>
      </a:accent5>
      <a:accent6>
        <a:srgbClr val="C81E1E"/>
      </a:accent6>
      <a:hlink>
        <a:srgbClr val="0000FF"/>
      </a:hlink>
      <a:folHlink>
        <a:srgbClr val="800080"/>
      </a:folHlink>
    </a:clrScheme>
    <a:fontScheme name="Chalice2SIL">
      <a:majorFont>
        <a:latin typeface="Bell Gothic Std Black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686</Words>
  <Application>Microsoft Office PowerPoint</Application>
  <PresentationFormat>On-screen Show (4:3)</PresentationFormat>
  <Paragraphs>341</Paragraphs>
  <Slides>27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Chalice2SIL</vt:lpstr>
      <vt:lpstr>Semper</vt:lpstr>
      <vt:lpstr>Translating Chalice into SIL</vt:lpstr>
      <vt:lpstr>Chalice2SIL</vt:lpstr>
      <vt:lpstr>The Semper Project</vt:lpstr>
      <vt:lpstr>Semper Architecture</vt:lpstr>
      <vt:lpstr>Semper Intermediate Language (SIL)</vt:lpstr>
      <vt:lpstr>SIL Program Structure</vt:lpstr>
      <vt:lpstr>Permissions</vt:lpstr>
      <vt:lpstr>Permission Transfer</vt:lpstr>
      <vt:lpstr>Permission Transfer (Simplification)</vt:lpstr>
      <vt:lpstr>Fractional Read Permissions in Chalice</vt:lpstr>
      <vt:lpstr>Fractional Read Permissions in Chalice</vt:lpstr>
      <vt:lpstr>Implementing Fractional Permissions</vt:lpstr>
      <vt:lpstr>Implementing Fractional Permissions #2</vt:lpstr>
      <vt:lpstr>Implementing Fractional Permissions #3</vt:lpstr>
      <vt:lpstr>Implement Fork-Join</vt:lpstr>
      <vt:lpstr>Quick Demo</vt:lpstr>
      <vt:lpstr>Conclusion</vt:lpstr>
      <vt:lpstr>Questions?</vt:lpstr>
      <vt:lpstr>Backup/Scrap </vt:lpstr>
      <vt:lpstr>Chalice</vt:lpstr>
      <vt:lpstr>Chalice</vt:lpstr>
      <vt:lpstr>Chalice</vt:lpstr>
      <vt:lpstr>Chalice</vt:lpstr>
      <vt:lpstr>Chalice2SIL</vt:lpstr>
      <vt:lpstr>SIL Program Structure</vt:lpstr>
      <vt:lpstr>SIL Program Structure</vt:lpstr>
      <vt:lpstr>SIL Program Structure</vt:lpstr>
    </vt:vector>
  </TitlesOfParts>
  <Company>D-INFK ETHZ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Presentation: Translating Chalice to SIL</dc:title>
  <dc:creator>Christian Klauser</dc:creator>
  <cp:keywords>chalice2sil</cp:keywords>
  <cp:lastModifiedBy>Christian Klauser</cp:lastModifiedBy>
  <cp:revision>69</cp:revision>
  <dcterms:created xsi:type="dcterms:W3CDTF">2011-11-16T09:22:22Z</dcterms:created>
  <dcterms:modified xsi:type="dcterms:W3CDTF">2012-06-14T01:12:16Z</dcterms:modified>
</cp:coreProperties>
</file>