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314" y="-714"/>
      </p:cViewPr>
      <p:guideLst>
        <p:guide orient="horz" pos="347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6AAD4-3FBA-4F1B-B7C1-5B70ABEEACFC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1BCD3-814F-4AEE-A9E6-455F5C1EE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Chalice</a:t>
            </a:r>
            <a:r>
              <a:rPr lang="de-CH" dirty="0" smtClean="0"/>
              <a:t>: Experimental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language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specifying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verifying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r>
              <a:rPr lang="de-CH" dirty="0" smtClean="0"/>
              <a:t>.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Centered</a:t>
            </a:r>
            <a:r>
              <a:rPr lang="de-CH" baseline="0" dirty="0" smtClean="0"/>
              <a:t> on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idea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passing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 back </a:t>
            </a:r>
            <a:r>
              <a:rPr lang="de-CH" baseline="0" dirty="0" err="1" smtClean="0"/>
              <a:t>and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forth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smtClean="0"/>
              <a:t>SIL: intermediate </a:t>
            </a:r>
            <a:r>
              <a:rPr lang="de-CH" baseline="0" dirty="0" err="1" smtClean="0"/>
              <a:t>language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of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the</a:t>
            </a:r>
            <a:r>
              <a:rPr lang="de-CH" baseline="0" dirty="0" smtClean="0"/>
              <a:t> Semper </a:t>
            </a:r>
            <a:r>
              <a:rPr lang="de-CH" baseline="0" dirty="0" err="1" smtClean="0"/>
              <a:t>project</a:t>
            </a:r>
            <a:r>
              <a:rPr lang="de-CH" baseline="0" dirty="0" smtClean="0"/>
              <a:t>. </a:t>
            </a:r>
            <a:r>
              <a:rPr lang="de-CH" baseline="0" dirty="0" err="1" smtClean="0"/>
              <a:t>Knows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about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 </a:t>
            </a:r>
          </a:p>
          <a:p>
            <a:r>
              <a:rPr lang="de-CH" baseline="0" dirty="0" err="1" smtClean="0"/>
              <a:t>Isn’t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actually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translated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like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this</a:t>
            </a:r>
            <a:r>
              <a:rPr lang="de-CH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1BCD3-814F-4AEE-A9E6-455F5C1EE5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5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1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052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49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89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4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5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64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263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7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1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49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174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1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8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23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77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 userDrawn="1"/>
        </p:nvSpPr>
        <p:spPr>
          <a:xfrm>
            <a:off x="-324544" y="6237313"/>
            <a:ext cx="9073008" cy="1296144"/>
          </a:xfrm>
          <a:prstGeom prst="snip2DiagRect">
            <a:avLst>
              <a:gd name="adj1" fmla="val 0"/>
              <a:gd name="adj2" fmla="val 260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10" name="Snip Diagonal Corner Rectangle 9"/>
          <p:cNvSpPr/>
          <p:nvPr userDrawn="1"/>
        </p:nvSpPr>
        <p:spPr>
          <a:xfrm>
            <a:off x="467544" y="-901617"/>
            <a:ext cx="9073008" cy="1987055"/>
          </a:xfrm>
          <a:prstGeom prst="snip2DiagRect">
            <a:avLst>
              <a:gd name="adj1" fmla="val 0"/>
              <a:gd name="adj2" fmla="val 168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endParaRPr lang="en-GB" sz="2800" dirty="0"/>
          </a:p>
        </p:txBody>
      </p:sp>
      <p:sp>
        <p:nvSpPr>
          <p:cNvPr id="9" name="Snip Diagonal Corner Rectangle 8"/>
          <p:cNvSpPr/>
          <p:nvPr userDrawn="1"/>
        </p:nvSpPr>
        <p:spPr>
          <a:xfrm>
            <a:off x="5292080" y="-790303"/>
            <a:ext cx="2736304" cy="1266975"/>
          </a:xfrm>
          <a:prstGeom prst="snip2DiagRect">
            <a:avLst>
              <a:gd name="adj1" fmla="val 0"/>
              <a:gd name="adj2" fmla="val 236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Chalice2SIL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568" y="268599"/>
            <a:ext cx="8064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smtClean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5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F90E-51F9-4729-BBD1-11D1E0841110}" type="datetimeFigureOut">
              <a:rPr lang="de-CH" smtClean="0"/>
              <a:t>16.11.2011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8184" y="63397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7298-9337-4FF1-AD4C-CD4DB75A4A45}" type="slidenum">
              <a:rPr lang="de-CH" smtClean="0"/>
              <a:t>‹#›</a:t>
            </a:fld>
            <a:endParaRPr lang="de-CH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714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85000"/>
              </a:schemeClr>
            </a:gs>
            <a:gs pos="0">
              <a:schemeClr val="bg1"/>
            </a:gs>
            <a:gs pos="100000">
              <a:schemeClr val="bg1">
                <a:lumMod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 userDrawn="1"/>
        </p:nvSpPr>
        <p:spPr>
          <a:xfrm>
            <a:off x="7236296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rgbClr val="0070C0"/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8" name="Snip Diagonal Corner Rectangle 7"/>
          <p:cNvSpPr/>
          <p:nvPr userDrawn="1"/>
        </p:nvSpPr>
        <p:spPr>
          <a:xfrm>
            <a:off x="7364410" y="-790303"/>
            <a:ext cx="2160241" cy="1266975"/>
          </a:xfrm>
          <a:prstGeom prst="snip2DiagRect">
            <a:avLst>
              <a:gd name="adj1" fmla="val 0"/>
              <a:gd name="adj2" fmla="val 23649"/>
            </a:avLst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2A0F-B730-4E28-B731-7E298DDE1A66}" type="datetimeFigureOut">
              <a:rPr lang="en-GB" smtClean="0"/>
              <a:t>16/11/2011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A8B8-9780-4A8A-B22C-644F1551F87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7524328" y="-790303"/>
            <a:ext cx="2160240" cy="1266975"/>
          </a:xfrm>
          <a:prstGeom prst="snip2DiagRect">
            <a:avLst>
              <a:gd name="adj1" fmla="val 0"/>
              <a:gd name="adj2" fmla="val 23649"/>
            </a:avLst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1224000" rIns="288000" bIns="0" rtlCol="0" anchor="b" anchorCtr="1"/>
          <a:lstStyle/>
          <a:p>
            <a:pPr algn="ctr"/>
            <a:r>
              <a:rPr lang="de-CH" sz="2800" dirty="0" smtClean="0"/>
              <a:t>Semper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00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Translating Chalice into SIL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Bachelor’s Thesis</a:t>
            </a:r>
          </a:p>
          <a:p>
            <a:r>
              <a:rPr lang="de-CH" dirty="0" smtClean="0"/>
              <a:t>Christian </a:t>
            </a:r>
            <a:r>
              <a:rPr lang="de-CH" dirty="0" err="1" smtClean="0"/>
              <a:t>Klauser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4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Semper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Long term project </a:t>
            </a:r>
          </a:p>
          <a:p>
            <a:r>
              <a:rPr lang="de-CH" dirty="0" err="1" smtClean="0"/>
              <a:t>Automatic</a:t>
            </a:r>
            <a:r>
              <a:rPr lang="de-CH" dirty="0" smtClean="0"/>
              <a:t> </a:t>
            </a:r>
            <a:r>
              <a:rPr lang="de-CH" dirty="0" err="1" smtClean="0"/>
              <a:t>program</a:t>
            </a:r>
            <a:r>
              <a:rPr lang="de-CH" dirty="0" smtClean="0"/>
              <a:t> </a:t>
            </a:r>
            <a:r>
              <a:rPr lang="de-CH" dirty="0" err="1" smtClean="0"/>
              <a:t>verifier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b="1" dirty="0" smtClean="0"/>
              <a:t>Scala</a:t>
            </a:r>
          </a:p>
          <a:p>
            <a:pPr lvl="1"/>
            <a:r>
              <a:rPr lang="de-CH" dirty="0" err="1" smtClean="0"/>
              <a:t>verify</a:t>
            </a:r>
            <a:r>
              <a:rPr lang="de-CH" dirty="0" smtClean="0"/>
              <a:t> </a:t>
            </a:r>
            <a:r>
              <a:rPr lang="de-CH" dirty="0" err="1" smtClean="0"/>
              <a:t>concurrent</a:t>
            </a:r>
            <a:r>
              <a:rPr lang="de-CH" dirty="0" smtClean="0"/>
              <a:t> </a:t>
            </a:r>
            <a:r>
              <a:rPr lang="de-CH" dirty="0" err="1" smtClean="0"/>
              <a:t>programs</a:t>
            </a:r>
            <a:endParaRPr lang="de-CH" dirty="0" smtClean="0"/>
          </a:p>
          <a:p>
            <a:pPr lvl="1"/>
            <a:r>
              <a:rPr lang="de-CH" dirty="0" err="1" smtClean="0"/>
              <a:t>reduce</a:t>
            </a:r>
            <a:r>
              <a:rPr lang="de-CH" dirty="0" smtClean="0"/>
              <a:t> </a:t>
            </a:r>
            <a:r>
              <a:rPr lang="de-CH" dirty="0" err="1" smtClean="0"/>
              <a:t>annotation</a:t>
            </a:r>
            <a:r>
              <a:rPr lang="de-CH" dirty="0" smtClean="0"/>
              <a:t> </a:t>
            </a:r>
            <a:r>
              <a:rPr lang="de-CH" dirty="0" err="1" smtClean="0"/>
              <a:t>overhead</a:t>
            </a:r>
            <a:endParaRPr lang="de-CH" dirty="0" smtClean="0"/>
          </a:p>
          <a:p>
            <a:pPr lvl="1"/>
            <a:r>
              <a:rPr lang="de-CH" dirty="0" smtClean="0"/>
              <a:t>deal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functional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(e.g., </a:t>
            </a:r>
            <a:r>
              <a:rPr lang="de-CH" dirty="0" err="1" smtClean="0"/>
              <a:t>closures</a:t>
            </a:r>
            <a:r>
              <a:rPr lang="de-CH" dirty="0" smtClean="0"/>
              <a:t>)</a:t>
            </a:r>
            <a:endParaRPr lang="en-GB" dirty="0"/>
          </a:p>
        </p:txBody>
      </p:sp>
      <p:pic>
        <p:nvPicPr>
          <p:cNvPr id="1028" name="Picture 4" descr="C:\Users\Christian\ETH\HS11\Bachelor\Chalice2SIL\chalice2sil\doc\newsflash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663" y="4454078"/>
            <a:ext cx="3240360" cy="9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Semper Architecture Design</a:t>
            </a:r>
            <a:endParaRPr lang="en-GB"/>
          </a:p>
        </p:txBody>
      </p:sp>
      <p:sp>
        <p:nvSpPr>
          <p:cNvPr id="4" name="Snip Diagonal Corner Rectangle 3"/>
          <p:cNvSpPr/>
          <p:nvPr/>
        </p:nvSpPr>
        <p:spPr>
          <a:xfrm>
            <a:off x="51100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Scala</a:t>
            </a:r>
            <a:endParaRPr lang="en-GB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51100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SIL-PL</a:t>
            </a:r>
            <a:endParaRPr lang="en-GB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511007" y="1916832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Chalice</a:t>
            </a:r>
            <a:endParaRPr lang="en-GB"/>
          </a:p>
        </p:txBody>
      </p:sp>
      <p:sp>
        <p:nvSpPr>
          <p:cNvPr id="9" name="Snip Diagonal Corner Rectangle 8"/>
          <p:cNvSpPr/>
          <p:nvPr/>
        </p:nvSpPr>
        <p:spPr>
          <a:xfrm>
            <a:off x="2915816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SIL</a:t>
            </a:r>
            <a:endParaRPr lang="en-GB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7164285" y="303607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Verifier</a:t>
            </a:r>
            <a:endParaRPr lang="en-GB" dirty="0"/>
          </a:p>
        </p:txBody>
      </p:sp>
      <p:sp>
        <p:nvSpPr>
          <p:cNvPr id="11" name="Snip Diagonal Corner Rectangle 10"/>
          <p:cNvSpPr/>
          <p:nvPr/>
        </p:nvSpPr>
        <p:spPr>
          <a:xfrm>
            <a:off x="716428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Sample</a:t>
            </a:r>
            <a:endParaRPr lang="en-GB" dirty="0"/>
          </a:p>
        </p:txBody>
      </p:sp>
      <p:sp>
        <p:nvSpPr>
          <p:cNvPr id="12" name="Snip Diagonal Corner Rectangle 11"/>
          <p:cNvSpPr/>
          <p:nvPr/>
        </p:nvSpPr>
        <p:spPr>
          <a:xfrm>
            <a:off x="4716016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Slicer</a:t>
            </a:r>
            <a:endParaRPr lang="en-GB"/>
          </a:p>
        </p:txBody>
      </p:sp>
      <p:sp>
        <p:nvSpPr>
          <p:cNvPr id="13" name="Snip Diagonal Corner Rectangle 12"/>
          <p:cNvSpPr/>
          <p:nvPr/>
        </p:nvSpPr>
        <p:spPr>
          <a:xfrm>
            <a:off x="4716016" y="1920445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Tuner</a:t>
            </a:r>
            <a:endParaRPr lang="en-GB" dirty="0"/>
          </a:p>
        </p:txBody>
      </p:sp>
      <p:sp>
        <p:nvSpPr>
          <p:cNvPr id="14" name="Snip Diagonal Corner Rectangle 13"/>
          <p:cNvSpPr/>
          <p:nvPr/>
        </p:nvSpPr>
        <p:spPr>
          <a:xfrm>
            <a:off x="7164287" y="4149080"/>
            <a:ext cx="1310545" cy="504056"/>
          </a:xfrm>
          <a:prstGeom prst="snip2DiagRect">
            <a:avLst>
              <a:gd name="adj1" fmla="val 0"/>
              <a:gd name="adj2" fmla="val 3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Z3</a:t>
            </a:r>
            <a:endParaRPr lang="en-GB" dirty="0"/>
          </a:p>
        </p:txBody>
      </p:sp>
      <p:cxnSp>
        <p:nvCxnSpPr>
          <p:cNvPr id="29" name="Elbow Connector 28"/>
          <p:cNvCxnSpPr>
            <a:stCxn id="9" idx="0"/>
            <a:endCxn id="10" idx="2"/>
          </p:cNvCxnSpPr>
          <p:nvPr/>
        </p:nvCxnSpPr>
        <p:spPr>
          <a:xfrm>
            <a:off x="4226361" y="3288103"/>
            <a:ext cx="293792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28"/>
          <p:cNvCxnSpPr>
            <a:stCxn id="8" idx="0"/>
            <a:endCxn id="9" idx="3"/>
          </p:cNvCxnSpPr>
          <p:nvPr/>
        </p:nvCxnSpPr>
        <p:spPr>
          <a:xfrm>
            <a:off x="1821552" y="2168860"/>
            <a:ext cx="1749537" cy="867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28"/>
          <p:cNvCxnSpPr>
            <a:stCxn id="4" idx="0"/>
            <a:endCxn id="9" idx="1"/>
          </p:cNvCxnSpPr>
          <p:nvPr/>
        </p:nvCxnSpPr>
        <p:spPr>
          <a:xfrm flipV="1">
            <a:off x="1821552" y="3540131"/>
            <a:ext cx="1749537" cy="8609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28"/>
          <p:cNvCxnSpPr/>
          <p:nvPr/>
        </p:nvCxnSpPr>
        <p:spPr>
          <a:xfrm>
            <a:off x="1821550" y="3288103"/>
            <a:ext cx="109426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28"/>
          <p:cNvCxnSpPr>
            <a:stCxn id="10" idx="1"/>
            <a:endCxn id="14" idx="3"/>
          </p:cNvCxnSpPr>
          <p:nvPr/>
        </p:nvCxnSpPr>
        <p:spPr>
          <a:xfrm>
            <a:off x="7819558" y="3540131"/>
            <a:ext cx="2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"/>
          <p:cNvCxnSpPr>
            <a:stCxn id="10" idx="3"/>
            <a:endCxn id="13" idx="1"/>
          </p:cNvCxnSpPr>
          <p:nvPr/>
        </p:nvCxnSpPr>
        <p:spPr>
          <a:xfrm flipH="1" flipV="1">
            <a:off x="5371289" y="2424501"/>
            <a:ext cx="2448269" cy="6115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28"/>
          <p:cNvCxnSpPr>
            <a:stCxn id="11" idx="2"/>
            <a:endCxn id="13" idx="0"/>
          </p:cNvCxnSpPr>
          <p:nvPr/>
        </p:nvCxnSpPr>
        <p:spPr>
          <a:xfrm flipH="1">
            <a:off x="6026561" y="2172473"/>
            <a:ext cx="113772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8"/>
          <p:cNvCxnSpPr>
            <a:stCxn id="12" idx="2"/>
            <a:endCxn id="9" idx="1"/>
          </p:cNvCxnSpPr>
          <p:nvPr/>
        </p:nvCxnSpPr>
        <p:spPr>
          <a:xfrm flipH="1" flipV="1">
            <a:off x="3571089" y="3540131"/>
            <a:ext cx="1144927" cy="86097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8"/>
          <p:cNvCxnSpPr>
            <a:stCxn id="13" idx="2"/>
            <a:endCxn id="9" idx="3"/>
          </p:cNvCxnSpPr>
          <p:nvPr/>
        </p:nvCxnSpPr>
        <p:spPr>
          <a:xfrm flipH="1">
            <a:off x="3571089" y="2172473"/>
            <a:ext cx="1144927" cy="86360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8"/>
          <p:cNvCxnSpPr>
            <a:stCxn id="10" idx="1"/>
            <a:endCxn id="12" idx="3"/>
          </p:cNvCxnSpPr>
          <p:nvPr/>
        </p:nvCxnSpPr>
        <p:spPr>
          <a:xfrm flipH="1">
            <a:off x="5371289" y="3540131"/>
            <a:ext cx="2448269" cy="6089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216400" algn="l"/>
              </a:tabLst>
            </a:pPr>
            <a:r>
              <a:rPr lang="de-CH" dirty="0" err="1" smtClean="0"/>
              <a:t>Chalice</a:t>
            </a:r>
            <a:r>
              <a:rPr lang="de-CH" dirty="0" smtClean="0"/>
              <a:t>	SIL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requires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ensures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… 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endParaRPr lang="de-CH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call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  <a:tab pos="541338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/>
              <a:t>«</a:t>
            </a:r>
            <a:r>
              <a:rPr lang="de-CH" dirty="0" err="1" smtClean="0"/>
              <a:t>Inhale</a:t>
            </a:r>
            <a:r>
              <a:rPr lang="de-CH" dirty="0" smtClean="0"/>
              <a:t>/</a:t>
            </a:r>
            <a:r>
              <a:rPr lang="de-CH" dirty="0" err="1" smtClean="0"/>
              <a:t>Exhale</a:t>
            </a:r>
            <a:r>
              <a:rPr lang="de-CH" dirty="0" smtClean="0"/>
              <a:t>»</a:t>
            </a:r>
          </a:p>
          <a:p>
            <a:pPr marL="0" indent="0">
              <a:buNone/>
            </a:pP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method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n() … 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0" indent="0">
              <a:buNone/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exhale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inhale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rd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CH" sz="1800" dirty="0" err="1" smtClean="0">
                <a:latin typeface="Consolas" pitchFamily="49" charset="0"/>
                <a:cs typeface="Consolas" pitchFamily="49" charset="0"/>
              </a:rPr>
              <a:t>this.f</a:t>
            </a: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de-CH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tabLst>
                <a:tab pos="271463" algn="l"/>
              </a:tabLst>
            </a:pPr>
            <a:r>
              <a:rPr lang="de-CH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bg1">
                    <a:lumMod val="50000"/>
                  </a:schemeClr>
                </a:solidFill>
              </a:rPr>
              <a:t>Questions?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lice2SIL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7DB248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mper">
  <a:themeElements>
    <a:clrScheme name="Semper-Chalice2SIL">
      <a:dk1>
        <a:sysClr val="windowText" lastClr="000000"/>
      </a:dk1>
      <a:lt1>
        <a:sysClr val="window" lastClr="FFFFFF"/>
      </a:lt1>
      <a:dk2>
        <a:srgbClr val="33629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6299"/>
      </a:accent4>
      <a:accent5>
        <a:srgbClr val="E36C09"/>
      </a:accent5>
      <a:accent6>
        <a:srgbClr val="C81E1E"/>
      </a:accent6>
      <a:hlink>
        <a:srgbClr val="0000FF"/>
      </a:hlink>
      <a:folHlink>
        <a:srgbClr val="800080"/>
      </a:folHlink>
    </a:clrScheme>
    <a:fontScheme name="Kozuka Gothic">
      <a:majorFont>
        <a:latin typeface="Kozuka Gothic Pro H"/>
        <a:ea typeface=""/>
        <a:cs typeface=""/>
      </a:majorFont>
      <a:minorFont>
        <a:latin typeface="Kozuka Gothic Pro 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106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Chalice2SIL</vt:lpstr>
      <vt:lpstr>Semper</vt:lpstr>
      <vt:lpstr>Translating Chalice into SIL</vt:lpstr>
      <vt:lpstr>The Semper Project</vt:lpstr>
      <vt:lpstr>Semper Architecture Design</vt:lpstr>
      <vt:lpstr>Chalice SIL</vt:lpstr>
      <vt:lpstr>Questions?</vt:lpstr>
    </vt:vector>
  </TitlesOfParts>
  <Company>D-INFK ETHZ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Presentation: Translating Chalice to SIL</dc:title>
  <dc:creator>Christian Klauser</dc:creator>
  <cp:keywords>chalice2sil</cp:keywords>
  <cp:lastModifiedBy>Christian Klauser</cp:lastModifiedBy>
  <cp:revision>15</cp:revision>
  <dcterms:created xsi:type="dcterms:W3CDTF">2011-11-16T09:22:22Z</dcterms:created>
  <dcterms:modified xsi:type="dcterms:W3CDTF">2011-11-16T22:52:41Z</dcterms:modified>
</cp:coreProperties>
</file>