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73" r:id="rId20"/>
    <p:sldId id="272" r:id="rId21"/>
    <p:sldId id="262" r:id="rId22"/>
    <p:sldId id="263" r:id="rId23"/>
    <p:sldId id="265" r:id="rId24"/>
    <p:sldId id="264" r:id="rId25"/>
    <p:sldId id="261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541C-DFBD-42FB-A753-FB25D7F07845}">
          <p14:sldIdLst>
            <p14:sldId id="256"/>
            <p14:sldId id="257"/>
            <p14:sldId id="258"/>
          </p14:sldIdLst>
        </p14:section>
        <p14:section name="Semper Intermediate Language" id="{91B96CBE-49D2-4D72-ADE9-651BFA453821}">
          <p14:sldIdLst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  <p14:section name="Chalice/Chalice2SIL" id="{1A47089A-6DBB-4935-BD07-37538F829B45}">
          <p14:sldIdLst>
            <p14:sldId id="273"/>
            <p14:sldId id="272"/>
            <p14:sldId id="262"/>
            <p14:sldId id="263"/>
            <p14:sldId id="265"/>
            <p14:sldId id="264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313"/>
    <a:srgbClr val="23466F"/>
    <a:srgbClr val="33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53" autoAdjust="0"/>
  </p:normalViewPr>
  <p:slideViewPr>
    <p:cSldViewPr>
      <p:cViewPr>
        <p:scale>
          <a:sx n="110" d="100"/>
          <a:sy n="110" d="100"/>
        </p:scale>
        <p:origin x="-1374" y="-30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 textual representation, syntax loosly based on .toString methods on AST nodes.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</a:t>
            </a:r>
            <a:r>
              <a:rPr lang="de-CH" smtClean="0"/>
              <a:t>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506-DE8A-4D5B-8ACE-BD86FDA4B299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4CC-F824-482B-AE0C-F05C31EF0AB7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E04-CBA2-423A-80DF-FF46F58D27E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42B-06E3-4F72-BF7B-FC7EDD17EE9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A5D7-96D0-4D14-9BB2-3B42B3B6476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1B5-564A-4814-A7BD-A704D109DCB9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50D6-44E8-48A5-8E47-6EAAAABFBB72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478E-BC28-4B27-8C07-D91D90CEAA40}" type="datetime1">
              <a:rPr lang="en-GB" smtClean="0"/>
              <a:t>13/06/2012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D29C-EA5D-4BD8-BC2A-51D42CA86371}" type="datetime1">
              <a:rPr lang="en-GB" smtClean="0"/>
              <a:t>13/06/2012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995C-B8DF-4D32-A93E-2D4ED54CD4A2}" type="datetime1">
              <a:rPr lang="en-GB" smtClean="0"/>
              <a:t>13/06/2012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6C-B4A4-42A5-86DD-0F3A4501F691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2314-C55C-4237-8466-D003DD092663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1778-376B-4A05-AFAE-44A55AD01CC7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1DC0-39FB-4310-97ED-37AB06EBDBE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A4EB-1146-4519-9643-4833C38BEB1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479E-59F3-4700-BFF6-1826C3D2022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EDD-D027-4B91-9303-D8B138DF7A3F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6F0-37C3-4B70-BF96-4C3D5507977B}" type="datetime1">
              <a:rPr lang="en-GB" smtClean="0"/>
              <a:t>13/06/2012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8CC-2073-4011-94A8-401F9BD34C10}" type="datetime1">
              <a:rPr lang="en-GB" smtClean="0"/>
              <a:t>13/06/2012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F77-8DDB-4CBA-8AD7-4E57B95E9F5B}" type="datetime1">
              <a:rPr lang="en-GB" smtClean="0"/>
              <a:t>13/06/2012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8817-BEB6-4531-9B66-ABEB8279EE4E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2CA6-84DE-4494-911F-F966D9263FDD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8854-3C6E-4C97-AD39-0D89FFD31D21}" type="datetime1">
              <a:rPr lang="en-GB" smtClean="0"/>
              <a:t>13/06/2012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2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1FFD-F90C-4E21-A3DB-A8FA62DCD6B2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1557625" y="3284984"/>
            <a:ext cx="459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Segoe Print" pitchFamily="2" charset="0"/>
              </a:rPr>
              <a:t>Transfer from caller to callee</a:t>
            </a:r>
          </a:p>
          <a:p>
            <a:r>
              <a:rPr lang="de-CH" b="1" dirty="0" smtClean="0">
                <a:latin typeface="Segoe Print" pitchFamily="2" charset="0"/>
              </a:rPr>
              <a:t>Modular verification</a:t>
            </a:r>
            <a:endParaRPr lang="de-CH" b="1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1557625" y="3284984"/>
            <a:ext cx="68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/>
              <a:t>Explain what fractional read permissions do </a:t>
            </a:r>
            <a:endParaRPr lang="de-CH" dirty="0" smtClean="0"/>
          </a:p>
          <a:p>
            <a:r>
              <a:rPr lang="de-CH" dirty="0" smtClean="0"/>
              <a:t>and </a:t>
            </a:r>
            <a:r>
              <a:rPr lang="de-CH" dirty="0"/>
              <a:t>that there is no direct SIL-equivalent</a:t>
            </a:r>
          </a:p>
        </p:txBody>
      </p:sp>
    </p:spTree>
    <p:extLst>
      <p:ext uri="{BB962C8B-B14F-4D97-AF65-F5344CB8AC3E}">
        <p14:creationId xmlns:p14="http://schemas.microsoft.com/office/powerpoint/2010/main" val="2341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/>
              <a:t>Explain </a:t>
            </a:r>
            <a:r>
              <a:rPr lang="de-CH" dirty="0" smtClean="0"/>
              <a:t>the basic idea behind the implementation.</a:t>
            </a:r>
          </a:p>
          <a:p>
            <a:r>
              <a:rPr lang="de-CH" dirty="0"/>
              <a:t> </a:t>
            </a:r>
            <a:r>
              <a:rPr lang="de-CH" dirty="0" smtClean="0"/>
              <a:t>→ select new fraction for every call-site</a:t>
            </a:r>
          </a:p>
          <a:p>
            <a:r>
              <a:rPr lang="de-CH" dirty="0"/>
              <a:t> </a:t>
            </a:r>
            <a:r>
              <a:rPr lang="de-CH" dirty="0" smtClean="0"/>
              <a:t>→ collect constraints from current amount of permissions held</a:t>
            </a:r>
          </a:p>
        </p:txBody>
      </p:sp>
    </p:spTree>
    <p:extLst>
      <p:ext uri="{BB962C8B-B14F-4D97-AF65-F5344CB8AC3E}">
        <p14:creationId xmlns:p14="http://schemas.microsoft.com/office/powerpoint/2010/main" val="11042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#2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Show naïve translation without using map</a:t>
            </a:r>
          </a:p>
          <a:p>
            <a:r>
              <a:rPr lang="de-CH" dirty="0" smtClean="0"/>
              <a:t>Explain how rd(f) &amp;&amp; rd(f) makes translation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41761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Explain translation using Map[(ref,int),Permission]</a:t>
            </a:r>
          </a:p>
        </p:txBody>
      </p:sp>
    </p:spTree>
    <p:extLst>
      <p:ext uri="{BB962C8B-B14F-4D97-AF65-F5344CB8AC3E}">
        <p14:creationId xmlns:p14="http://schemas.microsoft.com/office/powerpoint/2010/main" val="8124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 Fork-Join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Another Chalice feature not present in SIL</a:t>
            </a:r>
          </a:p>
          <a:p>
            <a:r>
              <a:rPr lang="de-CH" dirty="0" smtClean="0"/>
              <a:t>Show how token object is assembled</a:t>
            </a:r>
          </a:p>
          <a:p>
            <a:r>
              <a:rPr lang="de-CH" dirty="0" smtClean="0"/>
              <a:t>→ Trick: how shadow field permissions are always linked to token.joinable</a:t>
            </a:r>
          </a:p>
          <a:p>
            <a:r>
              <a:rPr lang="de-CH" dirty="0" smtClean="0"/>
              <a:t>→ Current limitation: join mostly useless when not in same method as fork</a:t>
            </a:r>
          </a:p>
        </p:txBody>
      </p:sp>
    </p:spTree>
    <p:extLst>
      <p:ext uri="{BB962C8B-B14F-4D97-AF65-F5344CB8AC3E}">
        <p14:creationId xmlns:p14="http://schemas.microsoft.com/office/powerpoint/2010/main" val="2754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Quick Demo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491880" y="2132856"/>
            <a:ext cx="29523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sz="25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70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Backup/Scrap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</a:t>
            </a:r>
            <a:r>
              <a:rPr lang="en-GB" smtClean="0"/>
              <a:t>for SIL</a:t>
            </a:r>
            <a:endParaRPr lang="en-GB" dirty="0" smtClean="0"/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Architecture Design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+mj-lt"/>
              </a:rPr>
              <a:t>“SIL-PL”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Silicon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“Slicer”</a:t>
            </a:r>
            <a:endParaRPr lang="en-GB" dirty="0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“Tuner”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Semper Intermediate Language (SIL)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de-CH" dirty="0" smtClean="0"/>
              <a:t>Not a programming language</a:t>
            </a:r>
          </a:p>
          <a:p>
            <a:r>
              <a:rPr lang="de-CH" dirty="0" smtClean="0"/>
              <a:t>A program representation for verification</a:t>
            </a:r>
          </a:p>
          <a:p>
            <a:r>
              <a:rPr lang="de-CH" dirty="0" smtClean="0"/>
              <a:t>Not all constructs are executable</a:t>
            </a:r>
          </a:p>
          <a:p>
            <a:r>
              <a:rPr lang="de-CH" dirty="0" smtClean="0"/>
              <a:t>High-level</a:t>
            </a:r>
          </a:p>
          <a:p>
            <a:r>
              <a:rPr lang="de-CH" dirty="0" smtClean="0"/>
              <a:t>Aimed at OO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20072" y="1600200"/>
            <a:ext cx="374441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 : ref) : (y:int)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this ≠ null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y == this.f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y := this.f;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Method Signatures</a:t>
            </a:r>
          </a:p>
          <a:p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method C::cmpexc(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 : ref,v : int,c : int)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: (o : int)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requires this ≠ null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requires acc(this.C::f,write) 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acc(this.C::f,write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)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old(this.C::f == c) ⇒ 				this.C::f == v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431925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o = old(this.C::f)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431925" algn="l"/>
                <a:tab pos="1882775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5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7630"/>
          </a:xfrm>
          <a:prstGeom prst="leftBrace">
            <a:avLst>
              <a:gd name="adj1" fmla="val 57552"/>
              <a:gd name="adj2" fmla="val 7535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1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 smtClean="0"/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cmpexc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 := this.C::f;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}	if(this.C::f = c) goto exc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if(this.C::f ≠ c)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exc:{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this.C::f := v;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end:{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6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7630"/>
          </a:xfrm>
          <a:prstGeom prst="leftBrace">
            <a:avLst>
              <a:gd name="adj1" fmla="val 43001"/>
              <a:gd name="adj2" fmla="val 16909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oup 22"/>
          <p:cNvGrpSpPr/>
          <p:nvPr/>
        </p:nvGrpSpPr>
        <p:grpSpPr>
          <a:xfrm>
            <a:off x="7308304" y="4445476"/>
            <a:ext cx="1281742" cy="1503804"/>
            <a:chOff x="7308304" y="4445476"/>
            <a:chExt cx="1281742" cy="1503804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7841163" y="5661248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end</a:t>
              </a:r>
            </a:p>
          </p:txBody>
        </p:sp>
        <p:cxnSp>
          <p:nvCxnSpPr>
            <p:cNvPr id="15" name="Elbow Connector 28"/>
            <p:cNvCxnSpPr>
              <a:stCxn id="7" idx="1"/>
              <a:endCxn id="11" idx="3"/>
            </p:cNvCxnSpPr>
            <p:nvPr/>
          </p:nvCxnSpPr>
          <p:spPr>
            <a:xfrm>
              <a:off x="8215605" y="4733508"/>
              <a:ext cx="0" cy="927740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8"/>
            <p:cNvCxnSpPr>
              <a:stCxn id="10" idx="1"/>
            </p:cNvCxnSpPr>
            <p:nvPr/>
          </p:nvCxnSpPr>
          <p:spPr>
            <a:xfrm>
              <a:off x="7682746" y="5341394"/>
              <a:ext cx="266429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Diagonal Corner Rectangle 9"/>
            <p:cNvSpPr/>
            <p:nvPr/>
          </p:nvSpPr>
          <p:spPr>
            <a:xfrm>
              <a:off x="7308304" y="5053362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latin typeface="+mj-lt"/>
                </a:rPr>
                <a:t>exc</a:t>
              </a:r>
              <a:endParaRPr lang="en-GB" sz="1400" dirty="0">
                <a:latin typeface="+mj-lt"/>
              </a:endParaRPr>
            </a:p>
          </p:txBody>
        </p:sp>
        <p:cxnSp>
          <p:nvCxnSpPr>
            <p:cNvPr id="12" name="Elbow Connector 28"/>
            <p:cNvCxnSpPr/>
            <p:nvPr/>
          </p:nvCxnSpPr>
          <p:spPr>
            <a:xfrm flipH="1">
              <a:off x="7790757" y="4733508"/>
              <a:ext cx="266430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Diagonal Corner Rectangle 6"/>
            <p:cNvSpPr/>
            <p:nvPr/>
          </p:nvSpPr>
          <p:spPr>
            <a:xfrm>
              <a:off x="7841163" y="4445476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entry</a:t>
              </a:r>
              <a:endParaRPr lang="en-GB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2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Pair[A,B]{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function create(A,B) 									: Pair[A,B];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getFirst(Pair[A,B]) 								: A;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axiom getFirst = ∀ a:A,b:B ::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getFirst(create(a,b)) = a;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Permission{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+(Permission,Permission)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Permission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predicate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&lt;(Permission,Permission);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7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2561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/>
              <a:t>Fields</a:t>
            </a:r>
          </a:p>
          <a:p>
            <a:r>
              <a:rPr lang="de-CH" dirty="0"/>
              <a:t>Functions</a:t>
            </a:r>
          </a:p>
          <a:p>
            <a:r>
              <a:rPr lang="de-CH" dirty="0"/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f 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::value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L::next : ref;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C::fGreater(a 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05435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requires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f,write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= C::f&gt;a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predicate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L::valid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value,write)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next,write)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this.L::next≠null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⇒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			acc((this.L::next).L::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inv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1400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write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)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8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7255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15963" algn="l"/>
              </a:tabLst>
            </a:pPr>
            <a:r>
              <a:rPr lang="en-GB" dirty="0" smtClean="0"/>
              <a:t>Tracking </a:t>
            </a:r>
            <a:br>
              <a:rPr lang="en-GB" dirty="0" smtClean="0"/>
            </a:br>
            <a:r>
              <a:rPr lang="en-GB" dirty="0" smtClean="0"/>
              <a:t>	(</a:t>
            </a:r>
            <a:r>
              <a:rPr lang="en-GB" dirty="0" err="1" smtClean="0"/>
              <a:t>Thread×Field×Object</a:t>
            </a:r>
            <a:r>
              <a:rPr lang="en-GB" dirty="0" smtClean="0"/>
              <a:t>) → Permission</a:t>
            </a:r>
          </a:p>
          <a:p>
            <a:pPr>
              <a:tabLst>
                <a:tab pos="715963" algn="l"/>
              </a:tabLst>
            </a:pPr>
            <a:r>
              <a:rPr lang="en-GB" dirty="0" smtClean="0"/>
              <a:t>Permission can be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37413" algn="ctr"/>
              </a:tabLst>
            </a:pPr>
            <a:r>
              <a:rPr lang="en-GB" dirty="0"/>
              <a:t>None 	⇒ 	cannot access at all	“0”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/>
              <a:t>Some	⇒	can only read	“]0,1[“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Full	⇒	can read and write 	“1”</a:t>
            </a:r>
          </a:p>
          <a:p>
            <a:pPr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Neatly supports fork-join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9</a:t>
            </a:fld>
            <a:endParaRPr lang="de-CH"/>
          </a:p>
        </p:txBody>
      </p:sp>
      <p:cxnSp>
        <p:nvCxnSpPr>
          <p:cNvPr id="5" name="Elbow Connector 28"/>
          <p:cNvCxnSpPr>
            <a:stCxn id="6" idx="0"/>
            <a:endCxn id="9" idx="2"/>
          </p:cNvCxnSpPr>
          <p:nvPr/>
        </p:nvCxnSpPr>
        <p:spPr>
          <a:xfrm flipV="1">
            <a:off x="5536907" y="5114110"/>
            <a:ext cx="410329" cy="69115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Diagonal Corner Rectangle 8"/>
          <p:cNvSpPr/>
          <p:nvPr/>
        </p:nvSpPr>
        <p:spPr>
          <a:xfrm>
            <a:off x="5947236" y="497009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job1</a:t>
            </a:r>
            <a:endParaRPr lang="en-GB" sz="1400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960677" y="580526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job3</a:t>
            </a:r>
            <a:endParaRPr lang="en-GB" sz="1400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76866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5960676" y="5387679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job2</a:t>
            </a:r>
            <a:endParaRPr lang="en-GB" sz="1400" dirty="0">
              <a:latin typeface="+mj-lt"/>
            </a:endParaRPr>
          </a:p>
        </p:txBody>
      </p:sp>
      <p:cxnSp>
        <p:nvCxnSpPr>
          <p:cNvPr id="14" name="Elbow Connector 28"/>
          <p:cNvCxnSpPr>
            <a:stCxn id="6" idx="0"/>
            <a:endCxn id="10" idx="2"/>
          </p:cNvCxnSpPr>
          <p:nvPr/>
        </p:nvCxnSpPr>
        <p:spPr>
          <a:xfrm>
            <a:off x="5536907" y="5805264"/>
            <a:ext cx="423770" cy="144016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8"/>
          <p:cNvCxnSpPr>
            <a:stCxn id="6" idx="0"/>
            <a:endCxn id="12" idx="2"/>
          </p:cNvCxnSpPr>
          <p:nvPr/>
        </p:nvCxnSpPr>
        <p:spPr>
          <a:xfrm flipV="1">
            <a:off x="5536907" y="5531695"/>
            <a:ext cx="423769" cy="273569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8"/>
          <p:cNvCxnSpPr>
            <a:stCxn id="9" idx="0"/>
          </p:cNvCxnSpPr>
          <p:nvPr/>
        </p:nvCxnSpPr>
        <p:spPr>
          <a:xfrm>
            <a:off x="6696119" y="5114110"/>
            <a:ext cx="480747" cy="547138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8"/>
          <p:cNvCxnSpPr>
            <a:stCxn id="12" idx="0"/>
          </p:cNvCxnSpPr>
          <p:nvPr/>
        </p:nvCxnSpPr>
        <p:spPr>
          <a:xfrm>
            <a:off x="6709559" y="5531695"/>
            <a:ext cx="458992" cy="239377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8"/>
          <p:cNvCxnSpPr>
            <a:stCxn id="10" idx="0"/>
          </p:cNvCxnSpPr>
          <p:nvPr/>
        </p:nvCxnSpPr>
        <p:spPr>
          <a:xfrm flipV="1">
            <a:off x="6709560" y="5857336"/>
            <a:ext cx="484870" cy="9194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Rectangle 5"/>
          <p:cNvSpPr/>
          <p:nvPr/>
        </p:nvSpPr>
        <p:spPr>
          <a:xfrm>
            <a:off x="4788024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68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(4:3)</PresentationFormat>
  <Paragraphs>265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Chalice2SIL</vt:lpstr>
      <vt:lpstr>Semper</vt:lpstr>
      <vt:lpstr>Translating Chalice into SIL</vt:lpstr>
      <vt:lpstr>The Semper Project</vt:lpstr>
      <vt:lpstr>Semper Architecture Design</vt:lpstr>
      <vt:lpstr>Semper Intermediate Language (SIL)</vt:lpstr>
      <vt:lpstr>SIL Program Structure</vt:lpstr>
      <vt:lpstr>SIL Program Structure</vt:lpstr>
      <vt:lpstr>SIL Program Structure</vt:lpstr>
      <vt:lpstr>SIL Program Structure</vt:lpstr>
      <vt:lpstr>Permissions</vt:lpstr>
      <vt:lpstr>Permission Transfer</vt:lpstr>
      <vt:lpstr>Fractional Read Permissions in Chalice</vt:lpstr>
      <vt:lpstr>Implementing Fractional Permissions</vt:lpstr>
      <vt:lpstr>Implementing Fractional Permissions #2</vt:lpstr>
      <vt:lpstr>Implementing Fractional Permissions #3</vt:lpstr>
      <vt:lpstr>Implement Fork-Join</vt:lpstr>
      <vt:lpstr>Quick Demo</vt:lpstr>
      <vt:lpstr>Conclusion</vt:lpstr>
      <vt:lpstr>Questions?</vt:lpstr>
      <vt:lpstr>Backup/Scrap </vt:lpstr>
      <vt:lpstr>Chalice</vt:lpstr>
      <vt:lpstr>Chalice</vt:lpstr>
      <vt:lpstr>Chalice</vt:lpstr>
      <vt:lpstr>Chalice</vt:lpstr>
      <vt:lpstr>Chalice2SIL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44</cp:revision>
  <dcterms:created xsi:type="dcterms:W3CDTF">2011-11-16T09:22:22Z</dcterms:created>
  <dcterms:modified xsi:type="dcterms:W3CDTF">2012-06-13T09:52:42Z</dcterms:modified>
</cp:coreProperties>
</file>