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2" r:id="rId2"/>
    <p:sldId id="344" r:id="rId3"/>
    <p:sldId id="347" r:id="rId4"/>
    <p:sldId id="346" r:id="rId5"/>
    <p:sldId id="380" r:id="rId6"/>
    <p:sldId id="364" r:id="rId7"/>
    <p:sldId id="407" r:id="rId8"/>
    <p:sldId id="408" r:id="rId9"/>
    <p:sldId id="390" r:id="rId10"/>
    <p:sldId id="389" r:id="rId11"/>
    <p:sldId id="392" r:id="rId12"/>
    <p:sldId id="393" r:id="rId13"/>
    <p:sldId id="394" r:id="rId14"/>
    <p:sldId id="391" r:id="rId15"/>
    <p:sldId id="365" r:id="rId16"/>
    <p:sldId id="366" r:id="rId17"/>
    <p:sldId id="367" r:id="rId18"/>
    <p:sldId id="409" r:id="rId19"/>
    <p:sldId id="395" r:id="rId20"/>
    <p:sldId id="396" r:id="rId21"/>
    <p:sldId id="397" r:id="rId22"/>
    <p:sldId id="398" r:id="rId23"/>
    <p:sldId id="399" r:id="rId24"/>
    <p:sldId id="401" r:id="rId25"/>
    <p:sldId id="403" r:id="rId26"/>
    <p:sldId id="402" r:id="rId27"/>
    <p:sldId id="406" r:id="rId28"/>
    <p:sldId id="382" r:id="rId29"/>
    <p:sldId id="411" r:id="rId30"/>
    <p:sldId id="362" r:id="rId3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2D63F"/>
    <a:srgbClr val="FF908D"/>
    <a:srgbClr val="FF6666"/>
    <a:srgbClr val="F3F3F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619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66248-8B8B-E94D-AFA8-1149E130C063}" type="datetimeFigureOut">
              <a:rPr/>
              <a:pPr/>
              <a:t>15.03.2012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ACC36-1D68-9C46-A92A-0E9119D70CFF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2C28-340C-3640-97BF-41DE79F13948}" type="datetimeFigureOut">
              <a:rPr/>
              <a:pPr/>
              <a:t>15.03.2012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E7A1-172B-3544-9C1B-67A00C8C436F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E7A1-172B-3544-9C1B-67A00C8C436F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120-5067-594D-9674-730FA4220E7C}" type="datetime1">
              <a:rPr/>
              <a:pPr/>
              <a:t>15.03.2012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E698-E1C5-9B47-A544-537295806C8A}" type="datetime1">
              <a:rPr/>
              <a:pPr/>
              <a:t>15.03.2012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AA1A-03A1-294A-AF9A-D18670A6AD71}" type="datetime1">
              <a:rPr/>
              <a:pPr/>
              <a:t>15.03.2012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97C-5A06-6749-A08D-707E7602F745}" type="datetime1">
              <a:rPr/>
              <a:pPr/>
              <a:t>15.03.2012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B601-4390-8C4C-BC0D-D6B6478D35E0}" type="datetime1">
              <a:rPr/>
              <a:pPr/>
              <a:t>15.03.2012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2C7A-D085-A340-A7D6-CF7549C3F5B2}" type="datetime1">
              <a:rPr/>
              <a:pPr/>
              <a:t>15.03.2012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CE8-8446-AD40-A7FC-4E0FC485BC50}" type="datetime1">
              <a:rPr/>
              <a:pPr/>
              <a:t>15.03.2012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6F5E-0D8F-3B49-932E-80FA1350A745}" type="datetime1">
              <a:rPr/>
              <a:pPr/>
              <a:t>15.03.2012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44F8-4103-314D-B348-0353F248200F}" type="datetime1">
              <a:rPr/>
              <a:pPr/>
              <a:t>15.03.2012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7412-788B-664B-896A-BF6BE6C093A9}" type="datetime1">
              <a:rPr/>
              <a:pPr/>
              <a:t>15.03.2012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D4FD-0FF9-7346-B392-D335B23A4B57}" type="datetime1">
              <a:rPr/>
              <a:pPr/>
              <a:t>15.03.2012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3F9D-6303-504C-93CD-F798304D3C5D}" type="datetime1">
              <a:rPr/>
              <a:pPr/>
              <a:t>15.03.2012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3458-AF6F-3B41-89DE-56FCCB4520CD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/>
          </a:bodyPr>
          <a:lstStyle/>
          <a:p>
            <a:r>
              <a:rPr lang="de-CH" sz="3600" dirty="0" err="1" smtClean="0">
                <a:solidFill>
                  <a:schemeClr val="tx2"/>
                </a:solidFill>
              </a:rPr>
              <a:t>Overapproximating</a:t>
            </a:r>
            <a:r>
              <a:rPr lang="de-CH" sz="3600" dirty="0" smtClean="0">
                <a:solidFill>
                  <a:schemeClr val="tx2"/>
                </a:solidFill>
              </a:rPr>
              <a:t> </a:t>
            </a:r>
            <a:r>
              <a:rPr lang="de-CH" sz="3600" dirty="0" err="1" smtClean="0">
                <a:solidFill>
                  <a:schemeClr val="tx2"/>
                </a:solidFill>
              </a:rPr>
              <a:t>the</a:t>
            </a:r>
            <a:r>
              <a:rPr lang="de-CH" sz="3600" dirty="0" smtClean="0">
                <a:solidFill>
                  <a:schemeClr val="tx2"/>
                </a:solidFill>
              </a:rPr>
              <a:t> </a:t>
            </a:r>
            <a:r>
              <a:rPr lang="de-CH" sz="3600" dirty="0" err="1" smtClean="0">
                <a:solidFill>
                  <a:schemeClr val="tx2"/>
                </a:solidFill>
              </a:rPr>
              <a:t>Cost</a:t>
            </a:r>
            <a:r>
              <a:rPr lang="de-CH" sz="3600" dirty="0" smtClean="0">
                <a:solidFill>
                  <a:schemeClr val="tx2"/>
                </a:solidFill>
              </a:rPr>
              <a:t> of </a:t>
            </a:r>
            <a:r>
              <a:rPr lang="de-CH" sz="3600" dirty="0" err="1" smtClean="0">
                <a:solidFill>
                  <a:schemeClr val="tx2"/>
                </a:solidFill>
              </a:rPr>
              <a:t>Loops</a:t>
            </a:r>
            <a:endParaRPr lang="de-DE" sz="3600" dirty="0">
              <a:solidFill>
                <a:schemeClr val="tx2"/>
              </a:solidFill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685800" y="2593974"/>
            <a:ext cx="8001000" cy="3762375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Master‘s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Thesis final presentation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Daniel Schweizer</a:t>
            </a:r>
            <a:r>
              <a:rPr lang="de-DE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28 March 2013</a:t>
            </a:r>
            <a:endParaRPr lang="de-DE" sz="2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Supervisors: Dr.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Pietro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Ferrara, Prof. Dr. Peter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Müller</a:t>
            </a:r>
            <a:endParaRPr lang="de-DE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191362" y="5320674"/>
            <a:ext cx="2934792" cy="118563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 descr="find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2" y="2885341"/>
            <a:ext cx="5594350" cy="38163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rgbClr val="4F81BD"/>
                </a:solidFill>
              </a:rPr>
              <a:t>Find all </a:t>
            </a:r>
            <a:r>
              <a:rPr lang="de-DE" sz="3600" dirty="0" err="1" smtClean="0">
                <a:solidFill>
                  <a:srgbClr val="4F81BD"/>
                </a:solidFill>
              </a:rPr>
              <a:t>control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structures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83660" y="5402385"/>
            <a:ext cx="2844802" cy="1455615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1600" dirty="0" smtClean="0">
                <a:cs typeface="Times New Roman"/>
              </a:rPr>
              <a:t>l</a:t>
            </a:r>
            <a:r>
              <a:rPr lang="de-CH" sz="1600" dirty="0" err="1" smtClean="0">
                <a:cs typeface="Times New Roman"/>
              </a:rPr>
              <a:t>oop</a:t>
            </a:r>
            <a:r>
              <a:rPr lang="de-CH" sz="1600" dirty="0" smtClean="0">
                <a:cs typeface="Times New Roman"/>
              </a:rPr>
              <a:t> 5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1600" dirty="0" smtClean="0">
                <a:cs typeface="Times New Roman"/>
              </a:rPr>
              <a:t>l</a:t>
            </a:r>
            <a:r>
              <a:rPr lang="de-CH" sz="1600" dirty="0" err="1" smtClean="0">
                <a:cs typeface="Times New Roman"/>
              </a:rPr>
              <a:t>oop</a:t>
            </a:r>
            <a:r>
              <a:rPr lang="de-CH" sz="1600" dirty="0" smtClean="0">
                <a:cs typeface="Times New Roman"/>
              </a:rPr>
              <a:t> 2 (</a:t>
            </a:r>
            <a:r>
              <a:rPr lang="de-CH" sz="1600" dirty="0" err="1" smtClean="0">
                <a:cs typeface="Times New Roman"/>
              </a:rPr>
              <a:t>contains</a:t>
            </a:r>
            <a:r>
              <a:rPr lang="de-CH" sz="1600" dirty="0" smtClean="0">
                <a:cs typeface="Times New Roman"/>
              </a:rPr>
              <a:t> </a:t>
            </a:r>
            <a:r>
              <a:rPr lang="de-CH" sz="1600" dirty="0" err="1" smtClean="0">
                <a:cs typeface="Times New Roman"/>
              </a:rPr>
              <a:t>loop</a:t>
            </a:r>
            <a:r>
              <a:rPr lang="de-CH" sz="1600" dirty="0" smtClean="0">
                <a:cs typeface="Times New Roman"/>
              </a:rPr>
              <a:t> 5)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1600" dirty="0" smtClean="0">
                <a:cs typeface="Times New Roman"/>
              </a:rPr>
              <a:t>l</a:t>
            </a:r>
            <a:r>
              <a:rPr lang="de-CH" sz="1600" dirty="0" err="1" smtClean="0">
                <a:cs typeface="Times New Roman"/>
              </a:rPr>
              <a:t>oop</a:t>
            </a:r>
            <a:r>
              <a:rPr lang="de-CH" sz="1600" dirty="0" smtClean="0">
                <a:cs typeface="Times New Roman"/>
              </a:rPr>
              <a:t> 8</a:t>
            </a:r>
          </a:p>
          <a:p>
            <a:pPr marL="457200" indent="-457200">
              <a:buFont typeface="Wingdings" charset="2"/>
              <a:buChar char="Ø"/>
            </a:pPr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5124938" y="2760785"/>
            <a:ext cx="32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1</a:t>
            </a:r>
            <a:endParaRPr lang="de-DE" sz="1200" b="1" dirty="0"/>
          </a:p>
        </p:txBody>
      </p:sp>
      <p:sp>
        <p:nvSpPr>
          <p:cNvPr id="13" name="Oval 12"/>
          <p:cNvSpPr/>
          <p:nvPr/>
        </p:nvSpPr>
        <p:spPr>
          <a:xfrm>
            <a:off x="5125799" y="2779403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271476" y="3415324"/>
            <a:ext cx="32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2</a:t>
            </a:r>
            <a:endParaRPr lang="de-DE" sz="1200" b="1" dirty="0"/>
          </a:p>
        </p:txBody>
      </p:sp>
      <p:sp>
        <p:nvSpPr>
          <p:cNvPr id="15" name="Oval 14"/>
          <p:cNvSpPr/>
          <p:nvPr/>
        </p:nvSpPr>
        <p:spPr>
          <a:xfrm>
            <a:off x="5272337" y="3433942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187091" y="3913555"/>
            <a:ext cx="32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3</a:t>
            </a:r>
            <a:endParaRPr lang="de-DE" sz="1200" b="1" dirty="0"/>
          </a:p>
        </p:txBody>
      </p:sp>
      <p:sp>
        <p:nvSpPr>
          <p:cNvPr id="17" name="Oval 16"/>
          <p:cNvSpPr/>
          <p:nvPr/>
        </p:nvSpPr>
        <p:spPr>
          <a:xfrm>
            <a:off x="4187952" y="3932173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521938" y="4079631"/>
            <a:ext cx="32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4</a:t>
            </a:r>
            <a:endParaRPr lang="de-DE" sz="1200" b="1" dirty="0"/>
          </a:p>
        </p:txBody>
      </p:sp>
      <p:sp>
        <p:nvSpPr>
          <p:cNvPr id="19" name="Oval 18"/>
          <p:cNvSpPr/>
          <p:nvPr/>
        </p:nvSpPr>
        <p:spPr>
          <a:xfrm>
            <a:off x="6522799" y="4098249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275015" y="4743939"/>
            <a:ext cx="32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5</a:t>
            </a:r>
            <a:endParaRPr lang="de-DE" sz="1200" b="1" dirty="0"/>
          </a:p>
        </p:txBody>
      </p:sp>
      <p:sp>
        <p:nvSpPr>
          <p:cNvPr id="21" name="Oval 20"/>
          <p:cNvSpPr/>
          <p:nvPr/>
        </p:nvSpPr>
        <p:spPr>
          <a:xfrm>
            <a:off x="4275876" y="4762557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473092" y="4773246"/>
            <a:ext cx="32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8</a:t>
            </a:r>
            <a:endParaRPr lang="de-DE" sz="1200" b="1" dirty="0"/>
          </a:p>
        </p:txBody>
      </p:sp>
      <p:sp>
        <p:nvSpPr>
          <p:cNvPr id="23" name="Oval 22"/>
          <p:cNvSpPr/>
          <p:nvPr/>
        </p:nvSpPr>
        <p:spPr>
          <a:xfrm>
            <a:off x="6473953" y="4791864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00399" y="5437555"/>
            <a:ext cx="32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6</a:t>
            </a:r>
            <a:endParaRPr lang="de-DE" sz="1200" b="1" dirty="0"/>
          </a:p>
        </p:txBody>
      </p:sp>
      <p:sp>
        <p:nvSpPr>
          <p:cNvPr id="25" name="Oval 24"/>
          <p:cNvSpPr/>
          <p:nvPr/>
        </p:nvSpPr>
        <p:spPr>
          <a:xfrm>
            <a:off x="3201260" y="5456173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300784" y="5926016"/>
            <a:ext cx="32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7</a:t>
            </a:r>
            <a:endParaRPr lang="de-DE" sz="1200" b="1" dirty="0"/>
          </a:p>
        </p:txBody>
      </p:sp>
      <p:sp>
        <p:nvSpPr>
          <p:cNvPr id="27" name="Oval 26"/>
          <p:cNvSpPr/>
          <p:nvPr/>
        </p:nvSpPr>
        <p:spPr>
          <a:xfrm>
            <a:off x="5301645" y="5944634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38631" y="5418016"/>
            <a:ext cx="32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9</a:t>
            </a:r>
            <a:endParaRPr lang="de-DE" sz="1200" b="1" dirty="0"/>
          </a:p>
        </p:txBody>
      </p:sp>
      <p:sp>
        <p:nvSpPr>
          <p:cNvPr id="29" name="Oval 28"/>
          <p:cNvSpPr/>
          <p:nvPr/>
        </p:nvSpPr>
        <p:spPr>
          <a:xfrm>
            <a:off x="6239492" y="5436634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548077" y="4851401"/>
            <a:ext cx="37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10</a:t>
            </a:r>
            <a:endParaRPr lang="de-DE" sz="1200" b="1" dirty="0"/>
          </a:p>
        </p:txBody>
      </p:sp>
      <p:sp>
        <p:nvSpPr>
          <p:cNvPr id="31" name="Oval 30"/>
          <p:cNvSpPr/>
          <p:nvPr/>
        </p:nvSpPr>
        <p:spPr>
          <a:xfrm>
            <a:off x="8593875" y="4870019"/>
            <a:ext cx="272678" cy="254920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841993" y="1907304"/>
            <a:ext cx="3769084" cy="12481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318846" y="2147627"/>
            <a:ext cx="3253154" cy="7636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941640" y="3609105"/>
            <a:ext cx="3102822" cy="1031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38801" y="1361644"/>
            <a:ext cx="72398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urier"/>
                <a:cs typeface="Courier"/>
              </a:rPr>
              <a:t>﻿</a:t>
            </a:r>
            <a:r>
              <a:rPr lang="de-DE" sz="1600" dirty="0" err="1" smtClean="0">
                <a:latin typeface="Courier"/>
                <a:cs typeface="Courier"/>
              </a:rPr>
              <a:t>﻿action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demo(a</a:t>
            </a:r>
            <a:r>
              <a:rPr lang="de-DE" sz="1600" dirty="0" smtClean="0">
                <a:latin typeface="Courier"/>
                <a:cs typeface="Courier"/>
              </a:rPr>
              <a:t>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, b: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) </a:t>
            </a:r>
            <a:r>
              <a:rPr lang="de-DE" sz="1600" dirty="0" err="1" smtClean="0">
                <a:latin typeface="Courier"/>
                <a:cs typeface="Courier"/>
              </a:rPr>
              <a:t>returns</a:t>
            </a:r>
            <a:r>
              <a:rPr lang="de-DE" sz="1600" dirty="0" smtClean="0">
                <a:latin typeface="Courier"/>
                <a:cs typeface="Courier"/>
              </a:rPr>
              <a:t> r: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 := 0;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for</a:t>
            </a:r>
            <a:r>
              <a:rPr lang="de-DE" sz="1600" dirty="0" smtClean="0">
                <a:latin typeface="Courier"/>
                <a:cs typeface="Courier"/>
              </a:rPr>
              <a:t> 0 ≤ i &lt; $a do {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</a:t>
            </a:r>
            <a:r>
              <a:rPr lang="de-DE" sz="1600" dirty="0" err="1" smtClean="0">
                <a:latin typeface="Courier"/>
                <a:cs typeface="Courier"/>
              </a:rPr>
              <a:t>for</a:t>
            </a:r>
            <a:r>
              <a:rPr lang="de-DE" sz="1600" dirty="0" smtClean="0">
                <a:latin typeface="Courier"/>
                <a:cs typeface="Courier"/>
              </a:rPr>
              <a:t> 0 ≤ j &lt; $b do {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   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 :=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}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}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$x :=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$i :=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($x &lt;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) do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$i := $i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$x := $x + $i;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}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$r := $i;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build="p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890903" y="4081427"/>
            <a:ext cx="3253154" cy="1182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Types of loops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60" y="1512280"/>
            <a:ext cx="8061571" cy="4945184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3 different types of loops in TouchDevelop (</a:t>
            </a:r>
            <a:r>
              <a:rPr lang="de-DE" sz="2400" i="1" dirty="0" smtClean="0">
                <a:solidFill>
                  <a:srgbClr val="000000"/>
                </a:solidFill>
                <a:cs typeface="Times New Roman"/>
              </a:rPr>
              <a:t>while </a:t>
            </a: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/ </a:t>
            </a:r>
            <a:r>
              <a:rPr lang="de-DE" sz="2400" i="1" dirty="0" smtClean="0">
                <a:solidFill>
                  <a:srgbClr val="000000"/>
                </a:solidFill>
                <a:cs typeface="Times New Roman"/>
              </a:rPr>
              <a:t>foreach </a:t>
            </a: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/ </a:t>
            </a:r>
            <a:r>
              <a:rPr lang="de-DE" sz="2400" i="1" dirty="0" smtClean="0">
                <a:solidFill>
                  <a:srgbClr val="000000"/>
                </a:solidFill>
                <a:cs typeface="Times New Roman"/>
              </a:rPr>
              <a:t>for</a:t>
            </a: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)</a:t>
            </a:r>
            <a:endParaRPr lang="de-DE" sz="20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Wingdings" charset="2"/>
              <a:buChar char="Ø"/>
            </a:pP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in the CFG: only one type of loop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Loop Cost Analysis h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andles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all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loops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in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the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same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way</a:t>
            </a:r>
          </a:p>
          <a:p>
            <a:pPr marL="457200" indent="-457200">
              <a:buFont typeface="Wingdings" charset="2"/>
              <a:buChar char="Ø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r>
              <a:rPr lang="de-CH" sz="800" dirty="0" smtClean="0">
                <a:solidFill>
                  <a:srgbClr val="000000"/>
                </a:solidFill>
                <a:cs typeface="Times New Roman"/>
              </a:rPr>
              <a:t>		</a:t>
            </a: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4939753" y="4100969"/>
            <a:ext cx="38197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($x &lt;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) do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$i := $i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$x := $x + $i;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endParaRPr lang="de-DE" dirty="0"/>
          </a:p>
        </p:txBody>
      </p:sp>
      <p:pic>
        <p:nvPicPr>
          <p:cNvPr id="13" name="Bild 12" descr="loo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58" y="3367314"/>
            <a:ext cx="36576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1929" y="1817060"/>
            <a:ext cx="5148379" cy="1445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What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about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i="1" dirty="0" err="1" smtClean="0">
                <a:solidFill>
                  <a:srgbClr val="4F81BD"/>
                </a:solidFill>
              </a:rPr>
              <a:t>foreach</a:t>
            </a:r>
            <a:r>
              <a:rPr lang="de-DE" sz="3600" i="1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loops</a:t>
            </a:r>
            <a:r>
              <a:rPr lang="de-DE" sz="3600" dirty="0" smtClean="0">
                <a:solidFill>
                  <a:srgbClr val="4F81BD"/>
                </a:solidFill>
              </a:rPr>
              <a:t>?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0091" y="1846371"/>
            <a:ext cx="4894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﻿action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foreachPic</a:t>
            </a:r>
            <a:r>
              <a:rPr lang="de-DE" sz="1600" dirty="0" smtClean="0">
                <a:latin typeface="Courier"/>
                <a:cs typeface="Courier"/>
              </a:rPr>
              <a:t>()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foreach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pic</a:t>
            </a:r>
            <a:r>
              <a:rPr lang="de-DE" sz="1600" dirty="0" smtClean="0">
                <a:latin typeface="Courier"/>
                <a:cs typeface="Courier"/>
              </a:rPr>
              <a:t> in </a:t>
            </a:r>
            <a:r>
              <a:rPr lang="de-DE" sz="1600" dirty="0" err="1" smtClean="0">
                <a:latin typeface="Courier"/>
                <a:cs typeface="Courier"/>
              </a:rPr>
              <a:t>media→pictures</a:t>
            </a:r>
            <a:r>
              <a:rPr lang="de-DE" sz="1600" dirty="0" smtClean="0">
                <a:latin typeface="Courier"/>
                <a:cs typeface="Courier"/>
              </a:rPr>
              <a:t> do {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$</a:t>
            </a:r>
            <a:r>
              <a:rPr lang="de-DE" sz="1600" dirty="0" err="1" smtClean="0">
                <a:latin typeface="Courier"/>
                <a:cs typeface="Courier"/>
              </a:rPr>
              <a:t>pic→post_to_wall</a:t>
            </a:r>
            <a:r>
              <a:rPr lang="de-DE" sz="1600" dirty="0" smtClean="0">
                <a:latin typeface="Courier"/>
                <a:cs typeface="Courier"/>
              </a:rPr>
              <a:t>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}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38021" y="3893999"/>
            <a:ext cx="6480902" cy="2495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06413" y="3933079"/>
            <a:ext cx="6314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﻿action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foreachPic</a:t>
            </a:r>
            <a:r>
              <a:rPr lang="de-DE" sz="1600" dirty="0" smtClean="0">
                <a:latin typeface="Courier"/>
                <a:cs typeface="Courier"/>
              </a:rPr>
              <a:t>() { </a:t>
            </a:r>
          </a:p>
          <a:p>
            <a:r>
              <a:rPr lang="de-DE" sz="1600" dirty="0" smtClean="0">
                <a:latin typeface="Courier"/>
                <a:cs typeface="Courier"/>
              </a:rPr>
              <a:t>	$</a:t>
            </a:r>
            <a:r>
              <a:rPr lang="de-DE" sz="1600" dirty="0" err="1" smtClean="0">
                <a:latin typeface="Courier"/>
                <a:cs typeface="Courier"/>
              </a:rPr>
              <a:t>pic_index</a:t>
            </a:r>
            <a:r>
              <a:rPr lang="de-DE" sz="1600" dirty="0" smtClean="0">
                <a:latin typeface="Courier"/>
                <a:cs typeface="Courier"/>
              </a:rPr>
              <a:t> = 0;</a:t>
            </a:r>
          </a:p>
          <a:p>
            <a:r>
              <a:rPr lang="de-DE" sz="1600" dirty="0" smtClean="0">
                <a:latin typeface="Courier"/>
                <a:cs typeface="Courier"/>
              </a:rPr>
              <a:t>	$</a:t>
            </a:r>
            <a:r>
              <a:rPr lang="de-DE" sz="1600" dirty="0" err="1" smtClean="0">
                <a:latin typeface="Courier"/>
                <a:cs typeface="Courier"/>
              </a:rPr>
              <a:t>pic_collection</a:t>
            </a:r>
            <a:r>
              <a:rPr lang="de-DE" sz="1600" dirty="0" smtClean="0">
                <a:latin typeface="Courier"/>
                <a:cs typeface="Courier"/>
              </a:rPr>
              <a:t> = </a:t>
            </a:r>
            <a:r>
              <a:rPr lang="de-DE" sz="1600" dirty="0" err="1" smtClean="0">
                <a:latin typeface="Courier"/>
                <a:cs typeface="Courier"/>
              </a:rPr>
              <a:t>media→pictures→copy</a:t>
            </a:r>
            <a:r>
              <a:rPr lang="de-DE" sz="1600" dirty="0" smtClean="0">
                <a:latin typeface="Courier"/>
                <a:cs typeface="Courier"/>
              </a:rPr>
              <a:t>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$</a:t>
            </a:r>
            <a:r>
              <a:rPr lang="de-DE" sz="1600" dirty="0" err="1" smtClean="0">
                <a:latin typeface="Courier"/>
                <a:cs typeface="Courier"/>
              </a:rPr>
              <a:t>pic_index</a:t>
            </a:r>
            <a:r>
              <a:rPr lang="de-DE" sz="1600" dirty="0" smtClean="0">
                <a:latin typeface="Courier"/>
                <a:cs typeface="Courier"/>
              </a:rPr>
              <a:t> &lt; $</a:t>
            </a:r>
            <a:r>
              <a:rPr lang="de-DE" sz="1600" dirty="0" err="1" smtClean="0">
                <a:latin typeface="Courier"/>
                <a:cs typeface="Courier"/>
              </a:rPr>
              <a:t>pic_collection→count</a:t>
            </a:r>
            <a:r>
              <a:rPr lang="de-DE" sz="1600" dirty="0" smtClean="0">
                <a:latin typeface="Courier"/>
                <a:cs typeface="Courier"/>
              </a:rPr>
              <a:t> do {</a:t>
            </a:r>
          </a:p>
          <a:p>
            <a:r>
              <a:rPr lang="de-DE" sz="1600" dirty="0" smtClean="0">
                <a:latin typeface="Courier"/>
                <a:cs typeface="Courier"/>
              </a:rPr>
              <a:t>	    $</a:t>
            </a:r>
            <a:r>
              <a:rPr lang="de-DE" sz="1600" dirty="0" err="1" smtClean="0">
                <a:latin typeface="Courier"/>
                <a:cs typeface="Courier"/>
              </a:rPr>
              <a:t>pic</a:t>
            </a:r>
            <a:r>
              <a:rPr lang="de-DE" sz="1600" dirty="0" smtClean="0">
                <a:latin typeface="Courier"/>
                <a:cs typeface="Courier"/>
              </a:rPr>
              <a:t> = $</a:t>
            </a:r>
            <a:r>
              <a:rPr lang="de-DE" sz="1600" dirty="0" err="1" smtClean="0">
                <a:latin typeface="Courier"/>
                <a:cs typeface="Courier"/>
              </a:rPr>
              <a:t>pic_collection→at($pic_index</a:t>
            </a:r>
            <a:r>
              <a:rPr lang="de-DE" sz="1600" dirty="0" smtClean="0">
                <a:latin typeface="Courier"/>
                <a:cs typeface="Courier"/>
              </a:rPr>
              <a:t>)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$</a:t>
            </a:r>
            <a:r>
              <a:rPr lang="de-DE" sz="1600" dirty="0" err="1" smtClean="0">
                <a:latin typeface="Courier"/>
                <a:cs typeface="Courier"/>
              </a:rPr>
              <a:t>pic→post_to_wall</a:t>
            </a:r>
            <a:r>
              <a:rPr lang="de-DE" sz="1600" dirty="0" smtClean="0">
                <a:latin typeface="Courier"/>
                <a:cs typeface="Courier"/>
              </a:rPr>
              <a:t>;</a:t>
            </a:r>
          </a:p>
          <a:p>
            <a:r>
              <a:rPr lang="de-DE" sz="1600" dirty="0" smtClean="0">
                <a:latin typeface="Courier"/>
                <a:cs typeface="Courier"/>
              </a:rPr>
              <a:t>	    $</a:t>
            </a:r>
            <a:r>
              <a:rPr lang="de-DE" sz="1600" dirty="0" err="1" smtClean="0">
                <a:latin typeface="Courier"/>
                <a:cs typeface="Courier"/>
              </a:rPr>
              <a:t>pic_index</a:t>
            </a:r>
            <a:r>
              <a:rPr lang="de-DE" sz="1600" dirty="0" smtClean="0">
                <a:latin typeface="Courier"/>
                <a:cs typeface="Courier"/>
              </a:rPr>
              <a:t> = $</a:t>
            </a:r>
            <a:r>
              <a:rPr lang="de-DE" sz="1600" dirty="0" err="1" smtClean="0">
                <a:latin typeface="Courier"/>
                <a:cs typeface="Courier"/>
              </a:rPr>
              <a:t>pic_index</a:t>
            </a:r>
            <a:r>
              <a:rPr lang="de-DE" sz="1600" dirty="0" smtClean="0">
                <a:latin typeface="Courier"/>
                <a:cs typeface="Courier"/>
              </a:rPr>
              <a:t>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}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  <a:endParaRPr lang="de-DE" dirty="0"/>
          </a:p>
        </p:txBody>
      </p:sp>
      <p:sp>
        <p:nvSpPr>
          <p:cNvPr id="18" name="Pfeil nach unten 17"/>
          <p:cNvSpPr/>
          <p:nvPr/>
        </p:nvSpPr>
        <p:spPr>
          <a:xfrm>
            <a:off x="2686538" y="3360616"/>
            <a:ext cx="459154" cy="429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Bild 18" descr="forea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62" y="3381644"/>
            <a:ext cx="7386320" cy="316992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1929" y="1817059"/>
            <a:ext cx="5285148" cy="17389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What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about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i="1" dirty="0" err="1" smtClean="0">
                <a:solidFill>
                  <a:srgbClr val="4F81BD"/>
                </a:solidFill>
              </a:rPr>
              <a:t>for</a:t>
            </a:r>
            <a:r>
              <a:rPr lang="de-DE" sz="3600" i="1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loops</a:t>
            </a:r>
            <a:r>
              <a:rPr lang="de-DE" sz="3600" dirty="0" smtClean="0">
                <a:solidFill>
                  <a:srgbClr val="4F81BD"/>
                </a:solidFill>
              </a:rPr>
              <a:t>?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0090" y="1846371"/>
            <a:ext cx="5353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﻿﻿action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sum(a</a:t>
            </a:r>
            <a:r>
              <a:rPr lang="de-DE" sz="1600" dirty="0" smtClean="0">
                <a:latin typeface="Courier"/>
                <a:cs typeface="Courier"/>
              </a:rPr>
              <a:t>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) </a:t>
            </a:r>
            <a:r>
              <a:rPr lang="de-DE" sz="1600" dirty="0" err="1" smtClean="0">
                <a:latin typeface="Courier"/>
                <a:cs typeface="Courier"/>
              </a:rPr>
              <a:t>returns</a:t>
            </a:r>
            <a:r>
              <a:rPr lang="de-DE" sz="1600" dirty="0" smtClean="0">
                <a:latin typeface="Courier"/>
                <a:cs typeface="Courier"/>
              </a:rPr>
              <a:t> r: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$r := 0; 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for</a:t>
            </a:r>
            <a:r>
              <a:rPr lang="de-DE" sz="1600" dirty="0" smtClean="0">
                <a:latin typeface="Courier"/>
                <a:cs typeface="Courier"/>
              </a:rPr>
              <a:t> 0 ≤ i &lt; $a do {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$r := $r + $i;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}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38021" y="4278923"/>
            <a:ext cx="5381604" cy="21101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06414" y="4317999"/>
            <a:ext cx="54277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﻿action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sum(a</a:t>
            </a:r>
            <a:r>
              <a:rPr lang="de-DE" sz="1600" dirty="0" smtClean="0">
                <a:latin typeface="Courier"/>
                <a:cs typeface="Courier"/>
              </a:rPr>
              <a:t>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) </a:t>
            </a:r>
            <a:r>
              <a:rPr lang="de-DE" sz="1600" dirty="0" err="1" smtClean="0">
                <a:latin typeface="Courier"/>
                <a:cs typeface="Courier"/>
              </a:rPr>
              <a:t>returns</a:t>
            </a:r>
            <a:r>
              <a:rPr lang="de-DE" sz="1600" dirty="0" smtClean="0">
                <a:latin typeface="Courier"/>
                <a:cs typeface="Courier"/>
              </a:rPr>
              <a:t> r: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$r := 0; 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$i := 0; </a:t>
            </a:r>
          </a:p>
          <a:p>
            <a:r>
              <a:rPr lang="de-DE" sz="1600" dirty="0" smtClean="0">
                <a:latin typeface="Courier"/>
                <a:cs typeface="Courier"/>
              </a:rPr>
              <a:t>	</a:t>
            </a:r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$i &lt; $a do {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$r := $r + $i;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$i := $i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}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  <a:endParaRPr lang="de-DE" dirty="0"/>
          </a:p>
        </p:txBody>
      </p:sp>
      <p:sp>
        <p:nvSpPr>
          <p:cNvPr id="18" name="Pfeil nach unten 17"/>
          <p:cNvSpPr/>
          <p:nvPr/>
        </p:nvSpPr>
        <p:spPr>
          <a:xfrm>
            <a:off x="2696306" y="3682992"/>
            <a:ext cx="459154" cy="429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Bild 9" descr="su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20" y="2597480"/>
            <a:ext cx="4439920" cy="363728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Loop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Cost</a:t>
            </a:r>
            <a:r>
              <a:rPr lang="de-DE" sz="3600" dirty="0" smtClean="0">
                <a:solidFill>
                  <a:srgbClr val="4F81BD"/>
                </a:solidFill>
              </a:rPr>
              <a:t> Analysis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by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60" y="1512280"/>
            <a:ext cx="8061571" cy="4945184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input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: a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method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i="1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m</a:t>
            </a:r>
            <a:endParaRPr lang="de-CH" sz="2400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457200" indent="-457200">
              <a:buNone/>
            </a:pPr>
            <a:r>
              <a:rPr lang="de-CH" sz="8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		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ompile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i="1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m</a:t>
            </a: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an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augmented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cfg</a:t>
            </a:r>
            <a:endParaRPr lang="de-CH" sz="20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r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un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a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numerical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analysis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(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TouchDevelop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analysis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with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APRON) on </a:t>
            </a:r>
            <a:r>
              <a:rPr lang="de-CH" sz="2400" i="1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cfg</a:t>
            </a:r>
            <a:endParaRPr lang="de-CH" sz="24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a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execution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cfge</a:t>
            </a:r>
            <a:endParaRPr lang="de-CH" sz="20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f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ind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all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control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structures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in </a:t>
            </a:r>
            <a:r>
              <a:rPr lang="de-CH" sz="2400" i="1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cfg</a:t>
            </a:r>
            <a:r>
              <a:rPr lang="de-CH" sz="2400" i="1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(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including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nesting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endParaRPr lang="de-CH" sz="8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f</a:t>
            </a:r>
            <a:r>
              <a:rPr lang="de-CH" sz="2400" dirty="0" err="1" smtClean="0">
                <a:cs typeface="Times New Roman"/>
              </a:rPr>
              <a:t>or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each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loop</a:t>
            </a:r>
            <a:r>
              <a:rPr lang="de-CH" sz="2400" dirty="0" smtClean="0">
                <a:cs typeface="Times New Roman"/>
              </a:rPr>
              <a:t> in </a:t>
            </a:r>
            <a:r>
              <a:rPr lang="de-CH" sz="2400" i="1" dirty="0" err="1" smtClean="0">
                <a:cs typeface="Times New Roman"/>
              </a:rPr>
              <a:t>cfg</a:t>
            </a:r>
            <a:endParaRPr lang="de-CH" sz="2400" i="1" dirty="0" smtClean="0">
              <a:cs typeface="Times New Roman"/>
            </a:endParaRPr>
          </a:p>
          <a:p>
            <a:pPr marL="857250" lvl="1" indent="-457200">
              <a:buFont typeface="Arial"/>
              <a:buChar char="•"/>
            </a:pPr>
            <a:r>
              <a:rPr lang="de-DE" sz="2000" dirty="0" smtClean="0">
                <a:cs typeface="Times New Roman"/>
              </a:rPr>
              <a:t>c</a:t>
            </a:r>
            <a:r>
              <a:rPr lang="de-CH" sz="2000" dirty="0" err="1" smtClean="0">
                <a:cs typeface="Times New Roman"/>
              </a:rPr>
              <a:t>ompose</a:t>
            </a:r>
            <a:r>
              <a:rPr lang="de-CH" sz="2000" dirty="0" smtClean="0">
                <a:cs typeface="Times New Roman"/>
              </a:rPr>
              <a:t> i</a:t>
            </a:r>
            <a:r>
              <a:rPr lang="de-DE" sz="2000" dirty="0" err="1" smtClean="0">
                <a:cs typeface="Times New Roman"/>
              </a:rPr>
              <a:t>ts</a:t>
            </a:r>
            <a:r>
              <a:rPr lang="de-DE" sz="2000" dirty="0" smtClean="0">
                <a:cs typeface="Times New Roman"/>
              </a:rPr>
              <a:t> </a:t>
            </a:r>
            <a:r>
              <a:rPr lang="de-DE" sz="2000" dirty="0" err="1" smtClean="0">
                <a:cs typeface="Times New Roman"/>
              </a:rPr>
              <a:t>Cost</a:t>
            </a:r>
            <a:r>
              <a:rPr lang="de-DE" sz="2000" dirty="0" smtClean="0">
                <a:cs typeface="Times New Roman"/>
              </a:rPr>
              <a:t> </a:t>
            </a:r>
            <a:r>
              <a:rPr lang="de-DE" sz="2000" dirty="0" err="1" smtClean="0">
                <a:cs typeface="Times New Roman"/>
              </a:rPr>
              <a:t>Equation</a:t>
            </a:r>
            <a:r>
              <a:rPr lang="de-DE" sz="2000" dirty="0" smtClean="0">
                <a:cs typeface="Times New Roman"/>
              </a:rPr>
              <a:t> System (CES) </a:t>
            </a:r>
            <a:r>
              <a:rPr lang="de-DE" sz="2000" dirty="0" err="1" smtClean="0">
                <a:cs typeface="Times New Roman"/>
              </a:rPr>
              <a:t>using</a:t>
            </a:r>
            <a:r>
              <a:rPr lang="de-DE" sz="2000" dirty="0" smtClean="0">
                <a:cs typeface="Times New Roman"/>
              </a:rPr>
              <a:t> </a:t>
            </a:r>
            <a:r>
              <a:rPr lang="de-DE" sz="2000" i="1" dirty="0" err="1" smtClean="0">
                <a:cs typeface="Times New Roman"/>
              </a:rPr>
              <a:t>cfge</a:t>
            </a:r>
            <a:endParaRPr lang="de-DE" sz="2000" i="1" dirty="0" smtClean="0">
              <a:cs typeface="Times New Roman"/>
            </a:endParaRPr>
          </a:p>
          <a:p>
            <a:pPr marL="857250" lvl="1" indent="-457200">
              <a:buFont typeface="Arial"/>
              <a:buChar char="•"/>
            </a:pPr>
            <a:r>
              <a:rPr lang="de-DE" sz="2000" dirty="0" err="1" smtClean="0">
                <a:cs typeface="Times New Roman"/>
              </a:rPr>
              <a:t>solve</a:t>
            </a:r>
            <a:r>
              <a:rPr lang="de-DE" sz="2000" dirty="0" smtClean="0">
                <a:cs typeface="Times New Roman"/>
              </a:rPr>
              <a:t> </a:t>
            </a:r>
            <a:r>
              <a:rPr lang="de-DE" sz="2000" dirty="0" err="1" smtClean="0">
                <a:cs typeface="Times New Roman"/>
              </a:rPr>
              <a:t>the</a:t>
            </a:r>
            <a:r>
              <a:rPr lang="de-DE" sz="2000" dirty="0" smtClean="0">
                <a:cs typeface="Times New Roman"/>
              </a:rPr>
              <a:t> CES </a:t>
            </a:r>
            <a:r>
              <a:rPr lang="de-DE" sz="2000" dirty="0" err="1" smtClean="0">
                <a:cs typeface="Times New Roman"/>
              </a:rPr>
              <a:t>using</a:t>
            </a:r>
            <a:r>
              <a:rPr lang="de-DE" sz="2000" dirty="0" smtClean="0">
                <a:cs typeface="Times New Roman"/>
              </a:rPr>
              <a:t> PUBS</a:t>
            </a: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624604" y="2552726"/>
            <a:ext cx="4252028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urier"/>
                <a:cs typeface="Courier"/>
              </a:rPr>
              <a:t>C = L(0)			{</a:t>
            </a:r>
            <a:r>
              <a:rPr lang="de-DE" sz="1600" dirty="0" err="1" smtClean="0">
                <a:latin typeface="Courier"/>
                <a:cs typeface="Courier"/>
              </a:rPr>
              <a:t>true</a:t>
            </a:r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r>
              <a:rPr lang="de-DE" sz="1600" dirty="0" err="1" smtClean="0">
                <a:latin typeface="Courier"/>
                <a:cs typeface="Courier"/>
              </a:rPr>
              <a:t>L(i</a:t>
            </a:r>
            <a:r>
              <a:rPr lang="de-DE" sz="1600" dirty="0" smtClean="0">
                <a:latin typeface="Courier"/>
                <a:cs typeface="Courier"/>
              </a:rPr>
              <a:t>) = 1 + L(i+1)	{i ≥ 0, i &lt; 5}</a:t>
            </a:r>
          </a:p>
          <a:p>
            <a:r>
              <a:rPr lang="de-DE" sz="1600" dirty="0" err="1" smtClean="0">
                <a:latin typeface="Courier"/>
                <a:cs typeface="Courier"/>
              </a:rPr>
              <a:t>L(i</a:t>
            </a:r>
            <a:r>
              <a:rPr lang="de-DE" sz="1600" dirty="0" smtClean="0">
                <a:latin typeface="Courier"/>
                <a:cs typeface="Courier"/>
              </a:rPr>
              <a:t>) = 0			{i &lt; 0}</a:t>
            </a:r>
          </a:p>
          <a:p>
            <a:r>
              <a:rPr lang="de-DE" sz="1600" dirty="0" err="1" smtClean="0">
                <a:latin typeface="Courier"/>
                <a:cs typeface="Courier"/>
              </a:rPr>
              <a:t>L(i</a:t>
            </a:r>
            <a:r>
              <a:rPr lang="de-DE" sz="1600" dirty="0" smtClean="0">
                <a:latin typeface="Courier"/>
                <a:cs typeface="Courier"/>
              </a:rPr>
              <a:t>) = 0			{i ≥ 5}	</a:t>
            </a:r>
          </a:p>
        </p:txBody>
      </p:sp>
      <p:pic>
        <p:nvPicPr>
          <p:cNvPr id="9" name="Bild 8" descr="cfg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4" y="1408305"/>
            <a:ext cx="3984625" cy="4254500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368858" y="2743510"/>
            <a:ext cx="999691" cy="678849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feld 5"/>
          <p:cNvSpPr txBox="1"/>
          <p:nvPr/>
        </p:nvSpPr>
        <p:spPr>
          <a:xfrm>
            <a:off x="5038942" y="3919392"/>
            <a:ext cx="355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/>
              <a:t>Cost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Equation</a:t>
            </a:r>
            <a:r>
              <a:rPr lang="de-DE" sz="2000" i="1" dirty="0" smtClean="0"/>
              <a:t> System (CES)</a:t>
            </a:r>
            <a:endParaRPr lang="de-DE" sz="2000" i="1" dirty="0"/>
          </a:p>
        </p:txBody>
      </p:sp>
      <p:sp>
        <p:nvSpPr>
          <p:cNvPr id="16" name="Freihandform 15"/>
          <p:cNvSpPr/>
          <p:nvPr/>
        </p:nvSpPr>
        <p:spPr>
          <a:xfrm>
            <a:off x="2276929" y="1814812"/>
            <a:ext cx="6125731" cy="991302"/>
          </a:xfrm>
          <a:custGeom>
            <a:avLst/>
            <a:gdLst>
              <a:gd name="connsiteX0" fmla="*/ 0 w 6125731"/>
              <a:gd name="connsiteY0" fmla="*/ 734786 h 991302"/>
              <a:gd name="connsiteX1" fmla="*/ 99785 w 6125731"/>
              <a:gd name="connsiteY1" fmla="*/ 653143 h 991302"/>
              <a:gd name="connsiteX2" fmla="*/ 136071 w 6125731"/>
              <a:gd name="connsiteY2" fmla="*/ 616857 h 991302"/>
              <a:gd name="connsiteX3" fmla="*/ 163285 w 6125731"/>
              <a:gd name="connsiteY3" fmla="*/ 607786 h 991302"/>
              <a:gd name="connsiteX4" fmla="*/ 217714 w 6125731"/>
              <a:gd name="connsiteY4" fmla="*/ 571500 h 991302"/>
              <a:gd name="connsiteX5" fmla="*/ 254000 w 6125731"/>
              <a:gd name="connsiteY5" fmla="*/ 562429 h 991302"/>
              <a:gd name="connsiteX6" fmla="*/ 326571 w 6125731"/>
              <a:gd name="connsiteY6" fmla="*/ 517071 h 991302"/>
              <a:gd name="connsiteX7" fmla="*/ 417285 w 6125731"/>
              <a:gd name="connsiteY7" fmla="*/ 489857 h 991302"/>
              <a:gd name="connsiteX8" fmla="*/ 508000 w 6125731"/>
              <a:gd name="connsiteY8" fmla="*/ 444500 h 991302"/>
              <a:gd name="connsiteX9" fmla="*/ 662214 w 6125731"/>
              <a:gd name="connsiteY9" fmla="*/ 390071 h 991302"/>
              <a:gd name="connsiteX10" fmla="*/ 734785 w 6125731"/>
              <a:gd name="connsiteY10" fmla="*/ 371929 h 991302"/>
              <a:gd name="connsiteX11" fmla="*/ 798285 w 6125731"/>
              <a:gd name="connsiteY11" fmla="*/ 344714 h 991302"/>
              <a:gd name="connsiteX12" fmla="*/ 861785 w 6125731"/>
              <a:gd name="connsiteY12" fmla="*/ 326571 h 991302"/>
              <a:gd name="connsiteX13" fmla="*/ 907142 w 6125731"/>
              <a:gd name="connsiteY13" fmla="*/ 299357 h 991302"/>
              <a:gd name="connsiteX14" fmla="*/ 1088571 w 6125731"/>
              <a:gd name="connsiteY14" fmla="*/ 235857 h 991302"/>
              <a:gd name="connsiteX15" fmla="*/ 1143000 w 6125731"/>
              <a:gd name="connsiteY15" fmla="*/ 208643 h 991302"/>
              <a:gd name="connsiteX16" fmla="*/ 1197428 w 6125731"/>
              <a:gd name="connsiteY16" fmla="*/ 199571 h 991302"/>
              <a:gd name="connsiteX17" fmla="*/ 1324428 w 6125731"/>
              <a:gd name="connsiteY17" fmla="*/ 163286 h 991302"/>
              <a:gd name="connsiteX18" fmla="*/ 1415142 w 6125731"/>
              <a:gd name="connsiteY18" fmla="*/ 136071 h 991302"/>
              <a:gd name="connsiteX19" fmla="*/ 1478642 w 6125731"/>
              <a:gd name="connsiteY19" fmla="*/ 117929 h 991302"/>
              <a:gd name="connsiteX20" fmla="*/ 1533071 w 6125731"/>
              <a:gd name="connsiteY20" fmla="*/ 108857 h 991302"/>
              <a:gd name="connsiteX21" fmla="*/ 1632857 w 6125731"/>
              <a:gd name="connsiteY21" fmla="*/ 90714 h 991302"/>
              <a:gd name="connsiteX22" fmla="*/ 1705428 w 6125731"/>
              <a:gd name="connsiteY22" fmla="*/ 63500 h 991302"/>
              <a:gd name="connsiteX23" fmla="*/ 1886857 w 6125731"/>
              <a:gd name="connsiteY23" fmla="*/ 36286 h 991302"/>
              <a:gd name="connsiteX24" fmla="*/ 1950357 w 6125731"/>
              <a:gd name="connsiteY24" fmla="*/ 27214 h 991302"/>
              <a:gd name="connsiteX25" fmla="*/ 2004785 w 6125731"/>
              <a:gd name="connsiteY25" fmla="*/ 18143 h 991302"/>
              <a:gd name="connsiteX26" fmla="*/ 2558142 w 6125731"/>
              <a:gd name="connsiteY26" fmla="*/ 0 h 991302"/>
              <a:gd name="connsiteX27" fmla="*/ 3329214 w 6125731"/>
              <a:gd name="connsiteY27" fmla="*/ 9071 h 991302"/>
              <a:gd name="connsiteX28" fmla="*/ 3383642 w 6125731"/>
              <a:gd name="connsiteY28" fmla="*/ 18143 h 991302"/>
              <a:gd name="connsiteX29" fmla="*/ 3528785 w 6125731"/>
              <a:gd name="connsiteY29" fmla="*/ 36286 h 991302"/>
              <a:gd name="connsiteX30" fmla="*/ 3728357 w 6125731"/>
              <a:gd name="connsiteY30" fmla="*/ 54429 h 991302"/>
              <a:gd name="connsiteX31" fmla="*/ 3791857 w 6125731"/>
              <a:gd name="connsiteY31" fmla="*/ 81643 h 991302"/>
              <a:gd name="connsiteX32" fmla="*/ 3982357 w 6125731"/>
              <a:gd name="connsiteY32" fmla="*/ 108857 h 991302"/>
              <a:gd name="connsiteX33" fmla="*/ 4073071 w 6125731"/>
              <a:gd name="connsiteY33" fmla="*/ 127000 h 991302"/>
              <a:gd name="connsiteX34" fmla="*/ 4118428 w 6125731"/>
              <a:gd name="connsiteY34" fmla="*/ 136071 h 991302"/>
              <a:gd name="connsiteX35" fmla="*/ 4163785 w 6125731"/>
              <a:gd name="connsiteY35" fmla="*/ 145143 h 991302"/>
              <a:gd name="connsiteX36" fmla="*/ 4263571 w 6125731"/>
              <a:gd name="connsiteY36" fmla="*/ 163286 h 991302"/>
              <a:gd name="connsiteX37" fmla="*/ 4327071 w 6125731"/>
              <a:gd name="connsiteY37" fmla="*/ 181429 h 991302"/>
              <a:gd name="connsiteX38" fmla="*/ 4381500 w 6125731"/>
              <a:gd name="connsiteY38" fmla="*/ 190500 h 991302"/>
              <a:gd name="connsiteX39" fmla="*/ 4426857 w 6125731"/>
              <a:gd name="connsiteY39" fmla="*/ 199571 h 991302"/>
              <a:gd name="connsiteX40" fmla="*/ 4508500 w 6125731"/>
              <a:gd name="connsiteY40" fmla="*/ 217714 h 991302"/>
              <a:gd name="connsiteX41" fmla="*/ 4581071 w 6125731"/>
              <a:gd name="connsiteY41" fmla="*/ 226786 h 991302"/>
              <a:gd name="connsiteX42" fmla="*/ 4617357 w 6125731"/>
              <a:gd name="connsiteY42" fmla="*/ 235857 h 991302"/>
              <a:gd name="connsiteX43" fmla="*/ 4662714 w 6125731"/>
              <a:gd name="connsiteY43" fmla="*/ 244929 h 991302"/>
              <a:gd name="connsiteX44" fmla="*/ 4699000 w 6125731"/>
              <a:gd name="connsiteY44" fmla="*/ 254000 h 991302"/>
              <a:gd name="connsiteX45" fmla="*/ 4744357 w 6125731"/>
              <a:gd name="connsiteY45" fmla="*/ 263071 h 991302"/>
              <a:gd name="connsiteX46" fmla="*/ 4780642 w 6125731"/>
              <a:gd name="connsiteY46" fmla="*/ 272143 h 991302"/>
              <a:gd name="connsiteX47" fmla="*/ 4853214 w 6125731"/>
              <a:gd name="connsiteY47" fmla="*/ 281214 h 991302"/>
              <a:gd name="connsiteX48" fmla="*/ 4943928 w 6125731"/>
              <a:gd name="connsiteY48" fmla="*/ 308429 h 991302"/>
              <a:gd name="connsiteX49" fmla="*/ 4980214 w 6125731"/>
              <a:gd name="connsiteY49" fmla="*/ 326571 h 991302"/>
              <a:gd name="connsiteX50" fmla="*/ 5034642 w 6125731"/>
              <a:gd name="connsiteY50" fmla="*/ 344714 h 991302"/>
              <a:gd name="connsiteX51" fmla="*/ 5080000 w 6125731"/>
              <a:gd name="connsiteY51" fmla="*/ 362857 h 991302"/>
              <a:gd name="connsiteX52" fmla="*/ 5107214 w 6125731"/>
              <a:gd name="connsiteY52" fmla="*/ 371929 h 991302"/>
              <a:gd name="connsiteX53" fmla="*/ 5134428 w 6125731"/>
              <a:gd name="connsiteY53" fmla="*/ 390071 h 991302"/>
              <a:gd name="connsiteX54" fmla="*/ 5207000 w 6125731"/>
              <a:gd name="connsiteY54" fmla="*/ 408214 h 991302"/>
              <a:gd name="connsiteX55" fmla="*/ 5261428 w 6125731"/>
              <a:gd name="connsiteY55" fmla="*/ 426357 h 991302"/>
              <a:gd name="connsiteX56" fmla="*/ 5352142 w 6125731"/>
              <a:gd name="connsiteY56" fmla="*/ 471714 h 991302"/>
              <a:gd name="connsiteX57" fmla="*/ 5388428 w 6125731"/>
              <a:gd name="connsiteY57" fmla="*/ 498929 h 991302"/>
              <a:gd name="connsiteX58" fmla="*/ 5433785 w 6125731"/>
              <a:gd name="connsiteY58" fmla="*/ 517071 h 991302"/>
              <a:gd name="connsiteX59" fmla="*/ 5470071 w 6125731"/>
              <a:gd name="connsiteY59" fmla="*/ 535214 h 991302"/>
              <a:gd name="connsiteX60" fmla="*/ 5533571 w 6125731"/>
              <a:gd name="connsiteY60" fmla="*/ 580571 h 991302"/>
              <a:gd name="connsiteX61" fmla="*/ 5578928 w 6125731"/>
              <a:gd name="connsiteY61" fmla="*/ 607786 h 991302"/>
              <a:gd name="connsiteX62" fmla="*/ 5606142 w 6125731"/>
              <a:gd name="connsiteY62" fmla="*/ 625929 h 991302"/>
              <a:gd name="connsiteX63" fmla="*/ 5678714 w 6125731"/>
              <a:gd name="connsiteY63" fmla="*/ 662214 h 991302"/>
              <a:gd name="connsiteX64" fmla="*/ 5705928 w 6125731"/>
              <a:gd name="connsiteY64" fmla="*/ 680357 h 991302"/>
              <a:gd name="connsiteX65" fmla="*/ 5733142 w 6125731"/>
              <a:gd name="connsiteY65" fmla="*/ 689429 h 991302"/>
              <a:gd name="connsiteX66" fmla="*/ 5814785 w 6125731"/>
              <a:gd name="connsiteY66" fmla="*/ 743857 h 991302"/>
              <a:gd name="connsiteX67" fmla="*/ 5869214 w 6125731"/>
              <a:gd name="connsiteY67" fmla="*/ 780143 h 991302"/>
              <a:gd name="connsiteX68" fmla="*/ 5923642 w 6125731"/>
              <a:gd name="connsiteY68" fmla="*/ 825500 h 991302"/>
              <a:gd name="connsiteX69" fmla="*/ 5996214 w 6125731"/>
              <a:gd name="connsiteY69" fmla="*/ 879929 h 991302"/>
              <a:gd name="connsiteX70" fmla="*/ 6041571 w 6125731"/>
              <a:gd name="connsiteY70" fmla="*/ 916214 h 991302"/>
              <a:gd name="connsiteX71" fmla="*/ 6068785 w 6125731"/>
              <a:gd name="connsiteY71" fmla="*/ 943429 h 991302"/>
              <a:gd name="connsiteX72" fmla="*/ 6096000 w 6125731"/>
              <a:gd name="connsiteY72" fmla="*/ 961571 h 991302"/>
              <a:gd name="connsiteX73" fmla="*/ 6123214 w 6125731"/>
              <a:gd name="connsiteY73" fmla="*/ 988786 h 99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125731" h="991302">
                <a:moveTo>
                  <a:pt x="0" y="734786"/>
                </a:moveTo>
                <a:cubicBezTo>
                  <a:pt x="59668" y="714895"/>
                  <a:pt x="20453" y="732475"/>
                  <a:pt x="99785" y="653143"/>
                </a:cubicBezTo>
                <a:cubicBezTo>
                  <a:pt x="111880" y="641048"/>
                  <a:pt x="119843" y="622266"/>
                  <a:pt x="136071" y="616857"/>
                </a:cubicBezTo>
                <a:lnTo>
                  <a:pt x="163285" y="607786"/>
                </a:lnTo>
                <a:cubicBezTo>
                  <a:pt x="181428" y="595691"/>
                  <a:pt x="198211" y="581251"/>
                  <a:pt x="217714" y="571500"/>
                </a:cubicBezTo>
                <a:cubicBezTo>
                  <a:pt x="228865" y="565924"/>
                  <a:pt x="242849" y="568005"/>
                  <a:pt x="254000" y="562429"/>
                </a:cubicBezTo>
                <a:cubicBezTo>
                  <a:pt x="339625" y="519616"/>
                  <a:pt x="242307" y="548670"/>
                  <a:pt x="326571" y="517071"/>
                </a:cubicBezTo>
                <a:cubicBezTo>
                  <a:pt x="419105" y="482371"/>
                  <a:pt x="293209" y="544140"/>
                  <a:pt x="417285" y="489857"/>
                </a:cubicBezTo>
                <a:cubicBezTo>
                  <a:pt x="448258" y="476306"/>
                  <a:pt x="476345" y="456371"/>
                  <a:pt x="508000" y="444500"/>
                </a:cubicBezTo>
                <a:cubicBezTo>
                  <a:pt x="561068" y="424600"/>
                  <a:pt x="607541" y="406151"/>
                  <a:pt x="662214" y="390071"/>
                </a:cubicBezTo>
                <a:cubicBezTo>
                  <a:pt x="686136" y="383035"/>
                  <a:pt x="711130" y="379814"/>
                  <a:pt x="734785" y="371929"/>
                </a:cubicBezTo>
                <a:cubicBezTo>
                  <a:pt x="756632" y="364647"/>
                  <a:pt x="776598" y="352460"/>
                  <a:pt x="798285" y="344714"/>
                </a:cubicBezTo>
                <a:cubicBezTo>
                  <a:pt x="819016" y="337310"/>
                  <a:pt x="840618" y="332619"/>
                  <a:pt x="861785" y="326571"/>
                </a:cubicBezTo>
                <a:cubicBezTo>
                  <a:pt x="876904" y="317500"/>
                  <a:pt x="890838" y="306070"/>
                  <a:pt x="907142" y="299357"/>
                </a:cubicBezTo>
                <a:cubicBezTo>
                  <a:pt x="1151447" y="198761"/>
                  <a:pt x="905253" y="314421"/>
                  <a:pt x="1088571" y="235857"/>
                </a:cubicBezTo>
                <a:cubicBezTo>
                  <a:pt x="1107215" y="227867"/>
                  <a:pt x="1123757" y="215058"/>
                  <a:pt x="1143000" y="208643"/>
                </a:cubicBezTo>
                <a:cubicBezTo>
                  <a:pt x="1160449" y="202827"/>
                  <a:pt x="1179584" y="204032"/>
                  <a:pt x="1197428" y="199571"/>
                </a:cubicBezTo>
                <a:cubicBezTo>
                  <a:pt x="1240141" y="188893"/>
                  <a:pt x="1283550" y="179637"/>
                  <a:pt x="1324428" y="163286"/>
                </a:cubicBezTo>
                <a:cubicBezTo>
                  <a:pt x="1405682" y="130784"/>
                  <a:pt x="1333383" y="156510"/>
                  <a:pt x="1415142" y="136071"/>
                </a:cubicBezTo>
                <a:cubicBezTo>
                  <a:pt x="1436498" y="130732"/>
                  <a:pt x="1457192" y="122879"/>
                  <a:pt x="1478642" y="117929"/>
                </a:cubicBezTo>
                <a:cubicBezTo>
                  <a:pt x="1496564" y="113793"/>
                  <a:pt x="1514974" y="112147"/>
                  <a:pt x="1533071" y="108857"/>
                </a:cubicBezTo>
                <a:cubicBezTo>
                  <a:pt x="1672537" y="83499"/>
                  <a:pt x="1472469" y="117447"/>
                  <a:pt x="1632857" y="90714"/>
                </a:cubicBezTo>
                <a:cubicBezTo>
                  <a:pt x="1657047" y="81643"/>
                  <a:pt x="1680364" y="69766"/>
                  <a:pt x="1705428" y="63500"/>
                </a:cubicBezTo>
                <a:cubicBezTo>
                  <a:pt x="1755169" y="51065"/>
                  <a:pt x="1832897" y="43481"/>
                  <a:pt x="1886857" y="36286"/>
                </a:cubicBezTo>
                <a:lnTo>
                  <a:pt x="1950357" y="27214"/>
                </a:lnTo>
                <a:cubicBezTo>
                  <a:pt x="1968536" y="24417"/>
                  <a:pt x="1986436" y="19408"/>
                  <a:pt x="2004785" y="18143"/>
                </a:cubicBezTo>
                <a:cubicBezTo>
                  <a:pt x="2134979" y="9164"/>
                  <a:pt x="2462988" y="2504"/>
                  <a:pt x="2558142" y="0"/>
                </a:cubicBezTo>
                <a:lnTo>
                  <a:pt x="3329214" y="9071"/>
                </a:lnTo>
                <a:cubicBezTo>
                  <a:pt x="3347603" y="9475"/>
                  <a:pt x="3365418" y="15658"/>
                  <a:pt x="3383642" y="18143"/>
                </a:cubicBezTo>
                <a:cubicBezTo>
                  <a:pt x="3431952" y="24731"/>
                  <a:pt x="3480517" y="29391"/>
                  <a:pt x="3528785" y="36286"/>
                </a:cubicBezTo>
                <a:cubicBezTo>
                  <a:pt x="3637286" y="51785"/>
                  <a:pt x="3570951" y="43935"/>
                  <a:pt x="3728357" y="54429"/>
                </a:cubicBezTo>
                <a:cubicBezTo>
                  <a:pt x="3749524" y="63500"/>
                  <a:pt x="3769516" y="76058"/>
                  <a:pt x="3791857" y="81643"/>
                </a:cubicBezTo>
                <a:cubicBezTo>
                  <a:pt x="3861412" y="99032"/>
                  <a:pt x="3914741" y="97588"/>
                  <a:pt x="3982357" y="108857"/>
                </a:cubicBezTo>
                <a:cubicBezTo>
                  <a:pt x="4012774" y="113926"/>
                  <a:pt x="4042833" y="120952"/>
                  <a:pt x="4073071" y="127000"/>
                </a:cubicBezTo>
                <a:lnTo>
                  <a:pt x="4118428" y="136071"/>
                </a:lnTo>
                <a:lnTo>
                  <a:pt x="4163785" y="145143"/>
                </a:lnTo>
                <a:cubicBezTo>
                  <a:pt x="4197013" y="151373"/>
                  <a:pt x="4231064" y="153998"/>
                  <a:pt x="4263571" y="163286"/>
                </a:cubicBezTo>
                <a:cubicBezTo>
                  <a:pt x="4284738" y="169334"/>
                  <a:pt x="4305621" y="176479"/>
                  <a:pt x="4327071" y="181429"/>
                </a:cubicBezTo>
                <a:cubicBezTo>
                  <a:pt x="4344993" y="185565"/>
                  <a:pt x="4363403" y="187210"/>
                  <a:pt x="4381500" y="190500"/>
                </a:cubicBezTo>
                <a:cubicBezTo>
                  <a:pt x="4396670" y="193258"/>
                  <a:pt x="4411806" y="196226"/>
                  <a:pt x="4426857" y="199571"/>
                </a:cubicBezTo>
                <a:cubicBezTo>
                  <a:pt x="4467512" y="208606"/>
                  <a:pt x="4464012" y="210870"/>
                  <a:pt x="4508500" y="217714"/>
                </a:cubicBezTo>
                <a:cubicBezTo>
                  <a:pt x="4532595" y="221421"/>
                  <a:pt x="4557024" y="222778"/>
                  <a:pt x="4581071" y="226786"/>
                </a:cubicBezTo>
                <a:cubicBezTo>
                  <a:pt x="4593369" y="228836"/>
                  <a:pt x="4605186" y="233152"/>
                  <a:pt x="4617357" y="235857"/>
                </a:cubicBezTo>
                <a:cubicBezTo>
                  <a:pt x="4632408" y="239202"/>
                  <a:pt x="4647663" y="241584"/>
                  <a:pt x="4662714" y="244929"/>
                </a:cubicBezTo>
                <a:cubicBezTo>
                  <a:pt x="4674885" y="247634"/>
                  <a:pt x="4686829" y="251296"/>
                  <a:pt x="4699000" y="254000"/>
                </a:cubicBezTo>
                <a:cubicBezTo>
                  <a:pt x="4714051" y="257345"/>
                  <a:pt x="4729306" y="259726"/>
                  <a:pt x="4744357" y="263071"/>
                </a:cubicBezTo>
                <a:cubicBezTo>
                  <a:pt x="4756527" y="265776"/>
                  <a:pt x="4768344" y="270093"/>
                  <a:pt x="4780642" y="272143"/>
                </a:cubicBezTo>
                <a:cubicBezTo>
                  <a:pt x="4804689" y="276151"/>
                  <a:pt x="4829023" y="278190"/>
                  <a:pt x="4853214" y="281214"/>
                </a:cubicBezTo>
                <a:cubicBezTo>
                  <a:pt x="4939163" y="324189"/>
                  <a:pt x="4830988" y="274547"/>
                  <a:pt x="4943928" y="308429"/>
                </a:cubicBezTo>
                <a:cubicBezTo>
                  <a:pt x="4956881" y="312315"/>
                  <a:pt x="4967658" y="321549"/>
                  <a:pt x="4980214" y="326571"/>
                </a:cubicBezTo>
                <a:cubicBezTo>
                  <a:pt x="4997970" y="333673"/>
                  <a:pt x="5016886" y="337612"/>
                  <a:pt x="5034642" y="344714"/>
                </a:cubicBezTo>
                <a:cubicBezTo>
                  <a:pt x="5049761" y="350762"/>
                  <a:pt x="5064753" y="357139"/>
                  <a:pt x="5080000" y="362857"/>
                </a:cubicBezTo>
                <a:cubicBezTo>
                  <a:pt x="5088953" y="366215"/>
                  <a:pt x="5098661" y="367653"/>
                  <a:pt x="5107214" y="371929"/>
                </a:cubicBezTo>
                <a:cubicBezTo>
                  <a:pt x="5116965" y="376805"/>
                  <a:pt x="5124182" y="386345"/>
                  <a:pt x="5134428" y="390071"/>
                </a:cubicBezTo>
                <a:cubicBezTo>
                  <a:pt x="5157862" y="398592"/>
                  <a:pt x="5183344" y="400329"/>
                  <a:pt x="5207000" y="408214"/>
                </a:cubicBezTo>
                <a:lnTo>
                  <a:pt x="5261428" y="426357"/>
                </a:lnTo>
                <a:cubicBezTo>
                  <a:pt x="5326230" y="469559"/>
                  <a:pt x="5294703" y="457355"/>
                  <a:pt x="5352142" y="471714"/>
                </a:cubicBezTo>
                <a:cubicBezTo>
                  <a:pt x="5364237" y="480786"/>
                  <a:pt x="5375211" y="491586"/>
                  <a:pt x="5388428" y="498929"/>
                </a:cubicBezTo>
                <a:cubicBezTo>
                  <a:pt x="5402662" y="506837"/>
                  <a:pt x="5418905" y="510458"/>
                  <a:pt x="5433785" y="517071"/>
                </a:cubicBezTo>
                <a:cubicBezTo>
                  <a:pt x="5446143" y="522563"/>
                  <a:pt x="5458330" y="528505"/>
                  <a:pt x="5470071" y="535214"/>
                </a:cubicBezTo>
                <a:cubicBezTo>
                  <a:pt x="5498460" y="551437"/>
                  <a:pt x="5504378" y="561109"/>
                  <a:pt x="5533571" y="580571"/>
                </a:cubicBezTo>
                <a:cubicBezTo>
                  <a:pt x="5548241" y="590351"/>
                  <a:pt x="5563976" y="598441"/>
                  <a:pt x="5578928" y="607786"/>
                </a:cubicBezTo>
                <a:cubicBezTo>
                  <a:pt x="5588173" y="613564"/>
                  <a:pt x="5596571" y="620708"/>
                  <a:pt x="5606142" y="625929"/>
                </a:cubicBezTo>
                <a:cubicBezTo>
                  <a:pt x="5629885" y="638880"/>
                  <a:pt x="5656211" y="647211"/>
                  <a:pt x="5678714" y="662214"/>
                </a:cubicBezTo>
                <a:cubicBezTo>
                  <a:pt x="5687785" y="668262"/>
                  <a:pt x="5696177" y="675481"/>
                  <a:pt x="5705928" y="680357"/>
                </a:cubicBezTo>
                <a:cubicBezTo>
                  <a:pt x="5714481" y="684633"/>
                  <a:pt x="5724783" y="684785"/>
                  <a:pt x="5733142" y="689429"/>
                </a:cubicBezTo>
                <a:cubicBezTo>
                  <a:pt x="5733162" y="689440"/>
                  <a:pt x="5801168" y="734779"/>
                  <a:pt x="5814785" y="743857"/>
                </a:cubicBezTo>
                <a:lnTo>
                  <a:pt x="5869214" y="780143"/>
                </a:lnTo>
                <a:cubicBezTo>
                  <a:pt x="5914043" y="824972"/>
                  <a:pt x="5877335" y="791822"/>
                  <a:pt x="5923642" y="825500"/>
                </a:cubicBezTo>
                <a:cubicBezTo>
                  <a:pt x="5948097" y="843285"/>
                  <a:pt x="5979441" y="854769"/>
                  <a:pt x="5996214" y="879929"/>
                </a:cubicBezTo>
                <a:cubicBezTo>
                  <a:pt x="6019661" y="915099"/>
                  <a:pt x="6004014" y="903695"/>
                  <a:pt x="6041571" y="916214"/>
                </a:cubicBezTo>
                <a:cubicBezTo>
                  <a:pt x="6050642" y="925286"/>
                  <a:pt x="6058929" y="935216"/>
                  <a:pt x="6068785" y="943429"/>
                </a:cubicBezTo>
                <a:cubicBezTo>
                  <a:pt x="6077161" y="950409"/>
                  <a:pt x="6088291" y="953862"/>
                  <a:pt x="6096000" y="961571"/>
                </a:cubicBezTo>
                <a:cubicBezTo>
                  <a:pt x="6125731" y="991302"/>
                  <a:pt x="6100490" y="988786"/>
                  <a:pt x="6123214" y="988786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1188357" y="3121098"/>
            <a:ext cx="5061857" cy="2246065"/>
          </a:xfrm>
          <a:custGeom>
            <a:avLst/>
            <a:gdLst>
              <a:gd name="connsiteX0" fmla="*/ 0 w 5061857"/>
              <a:gd name="connsiteY0" fmla="*/ 2041071 h 2246065"/>
              <a:gd name="connsiteX1" fmla="*/ 72572 w 5061857"/>
              <a:gd name="connsiteY1" fmla="*/ 2059214 h 2246065"/>
              <a:gd name="connsiteX2" fmla="*/ 127000 w 5061857"/>
              <a:gd name="connsiteY2" fmla="*/ 2113643 h 2246065"/>
              <a:gd name="connsiteX3" fmla="*/ 163286 w 5061857"/>
              <a:gd name="connsiteY3" fmla="*/ 2131785 h 2246065"/>
              <a:gd name="connsiteX4" fmla="*/ 208643 w 5061857"/>
              <a:gd name="connsiteY4" fmla="*/ 2149928 h 2246065"/>
              <a:gd name="connsiteX5" fmla="*/ 235857 w 5061857"/>
              <a:gd name="connsiteY5" fmla="*/ 2168071 h 2246065"/>
              <a:gd name="connsiteX6" fmla="*/ 263072 w 5061857"/>
              <a:gd name="connsiteY6" fmla="*/ 2177143 h 2246065"/>
              <a:gd name="connsiteX7" fmla="*/ 299357 w 5061857"/>
              <a:gd name="connsiteY7" fmla="*/ 2195285 h 2246065"/>
              <a:gd name="connsiteX8" fmla="*/ 444500 w 5061857"/>
              <a:gd name="connsiteY8" fmla="*/ 2222500 h 2246065"/>
              <a:gd name="connsiteX9" fmla="*/ 625929 w 5061857"/>
              <a:gd name="connsiteY9" fmla="*/ 2240643 h 2246065"/>
              <a:gd name="connsiteX10" fmla="*/ 1378857 w 5061857"/>
              <a:gd name="connsiteY10" fmla="*/ 2231571 h 2246065"/>
              <a:gd name="connsiteX11" fmla="*/ 1442357 w 5061857"/>
              <a:gd name="connsiteY11" fmla="*/ 2222500 h 2246065"/>
              <a:gd name="connsiteX12" fmla="*/ 1487714 w 5061857"/>
              <a:gd name="connsiteY12" fmla="*/ 2213428 h 2246065"/>
              <a:gd name="connsiteX13" fmla="*/ 1569357 w 5061857"/>
              <a:gd name="connsiteY13" fmla="*/ 2204357 h 2246065"/>
              <a:gd name="connsiteX14" fmla="*/ 1641929 w 5061857"/>
              <a:gd name="connsiteY14" fmla="*/ 2186214 h 2246065"/>
              <a:gd name="connsiteX15" fmla="*/ 1805214 w 5061857"/>
              <a:gd name="connsiteY15" fmla="*/ 2149928 h 2246065"/>
              <a:gd name="connsiteX16" fmla="*/ 1877786 w 5061857"/>
              <a:gd name="connsiteY16" fmla="*/ 2131785 h 2246065"/>
              <a:gd name="connsiteX17" fmla="*/ 1959429 w 5061857"/>
              <a:gd name="connsiteY17" fmla="*/ 2122714 h 2246065"/>
              <a:gd name="connsiteX18" fmla="*/ 2022929 w 5061857"/>
              <a:gd name="connsiteY18" fmla="*/ 2104571 h 2246065"/>
              <a:gd name="connsiteX19" fmla="*/ 2095500 w 5061857"/>
              <a:gd name="connsiteY19" fmla="*/ 2095500 h 2246065"/>
              <a:gd name="connsiteX20" fmla="*/ 2159000 w 5061857"/>
              <a:gd name="connsiteY20" fmla="*/ 2059214 h 2246065"/>
              <a:gd name="connsiteX21" fmla="*/ 2222500 w 5061857"/>
              <a:gd name="connsiteY21" fmla="*/ 2032000 h 2246065"/>
              <a:gd name="connsiteX22" fmla="*/ 2340429 w 5061857"/>
              <a:gd name="connsiteY22" fmla="*/ 1995714 h 2246065"/>
              <a:gd name="connsiteX23" fmla="*/ 2376714 w 5061857"/>
              <a:gd name="connsiteY23" fmla="*/ 1977571 h 2246065"/>
              <a:gd name="connsiteX24" fmla="*/ 2458357 w 5061857"/>
              <a:gd name="connsiteY24" fmla="*/ 1950357 h 2246065"/>
              <a:gd name="connsiteX25" fmla="*/ 2494643 w 5061857"/>
              <a:gd name="connsiteY25" fmla="*/ 1932214 h 2246065"/>
              <a:gd name="connsiteX26" fmla="*/ 2612572 w 5061857"/>
              <a:gd name="connsiteY26" fmla="*/ 1886857 h 2246065"/>
              <a:gd name="connsiteX27" fmla="*/ 2667000 w 5061857"/>
              <a:gd name="connsiteY27" fmla="*/ 1859643 h 2246065"/>
              <a:gd name="connsiteX28" fmla="*/ 2712357 w 5061857"/>
              <a:gd name="connsiteY28" fmla="*/ 1850571 h 2246065"/>
              <a:gd name="connsiteX29" fmla="*/ 2830286 w 5061857"/>
              <a:gd name="connsiteY29" fmla="*/ 1796143 h 2246065"/>
              <a:gd name="connsiteX30" fmla="*/ 2893786 w 5061857"/>
              <a:gd name="connsiteY30" fmla="*/ 1750785 h 2246065"/>
              <a:gd name="connsiteX31" fmla="*/ 2984500 w 5061857"/>
              <a:gd name="connsiteY31" fmla="*/ 1705428 h 2246065"/>
              <a:gd name="connsiteX32" fmla="*/ 3011714 w 5061857"/>
              <a:gd name="connsiteY32" fmla="*/ 1687285 h 2246065"/>
              <a:gd name="connsiteX33" fmla="*/ 3075214 w 5061857"/>
              <a:gd name="connsiteY33" fmla="*/ 1641928 h 2246065"/>
              <a:gd name="connsiteX34" fmla="*/ 3156857 w 5061857"/>
              <a:gd name="connsiteY34" fmla="*/ 1596571 h 2246065"/>
              <a:gd name="connsiteX35" fmla="*/ 3211286 w 5061857"/>
              <a:gd name="connsiteY35" fmla="*/ 1551214 h 2246065"/>
              <a:gd name="connsiteX36" fmla="*/ 3274786 w 5061857"/>
              <a:gd name="connsiteY36" fmla="*/ 1524000 h 2246065"/>
              <a:gd name="connsiteX37" fmla="*/ 3347357 w 5061857"/>
              <a:gd name="connsiteY37" fmla="*/ 1478643 h 2246065"/>
              <a:gd name="connsiteX38" fmla="*/ 3374572 w 5061857"/>
              <a:gd name="connsiteY38" fmla="*/ 1460500 h 2246065"/>
              <a:gd name="connsiteX39" fmla="*/ 3447143 w 5061857"/>
              <a:gd name="connsiteY39" fmla="*/ 1424214 h 2246065"/>
              <a:gd name="connsiteX40" fmla="*/ 3474357 w 5061857"/>
              <a:gd name="connsiteY40" fmla="*/ 1406071 h 2246065"/>
              <a:gd name="connsiteX41" fmla="*/ 3556000 w 5061857"/>
              <a:gd name="connsiteY41" fmla="*/ 1342571 h 2246065"/>
              <a:gd name="connsiteX42" fmla="*/ 3592286 w 5061857"/>
              <a:gd name="connsiteY42" fmla="*/ 1324428 h 2246065"/>
              <a:gd name="connsiteX43" fmla="*/ 3628572 w 5061857"/>
              <a:gd name="connsiteY43" fmla="*/ 1288143 h 2246065"/>
              <a:gd name="connsiteX44" fmla="*/ 3673929 w 5061857"/>
              <a:gd name="connsiteY44" fmla="*/ 1260928 h 2246065"/>
              <a:gd name="connsiteX45" fmla="*/ 3728357 w 5061857"/>
              <a:gd name="connsiteY45" fmla="*/ 1215571 h 2246065"/>
              <a:gd name="connsiteX46" fmla="*/ 3800929 w 5061857"/>
              <a:gd name="connsiteY46" fmla="*/ 1170214 h 2246065"/>
              <a:gd name="connsiteX47" fmla="*/ 3855357 w 5061857"/>
              <a:gd name="connsiteY47" fmla="*/ 1115785 h 2246065"/>
              <a:gd name="connsiteX48" fmla="*/ 3900714 w 5061857"/>
              <a:gd name="connsiteY48" fmla="*/ 1079500 h 2246065"/>
              <a:gd name="connsiteX49" fmla="*/ 3946072 w 5061857"/>
              <a:gd name="connsiteY49" fmla="*/ 1034143 h 2246065"/>
              <a:gd name="connsiteX50" fmla="*/ 4009572 w 5061857"/>
              <a:gd name="connsiteY50" fmla="*/ 997857 h 2246065"/>
              <a:gd name="connsiteX51" fmla="*/ 4045857 w 5061857"/>
              <a:gd name="connsiteY51" fmla="*/ 961571 h 2246065"/>
              <a:gd name="connsiteX52" fmla="*/ 4091214 w 5061857"/>
              <a:gd name="connsiteY52" fmla="*/ 925285 h 2246065"/>
              <a:gd name="connsiteX53" fmla="*/ 4163786 w 5061857"/>
              <a:gd name="connsiteY53" fmla="*/ 852714 h 2246065"/>
              <a:gd name="connsiteX54" fmla="*/ 4236357 w 5061857"/>
              <a:gd name="connsiteY54" fmla="*/ 807357 h 2246065"/>
              <a:gd name="connsiteX55" fmla="*/ 4263572 w 5061857"/>
              <a:gd name="connsiteY55" fmla="*/ 780143 h 2246065"/>
              <a:gd name="connsiteX56" fmla="*/ 4327072 w 5061857"/>
              <a:gd name="connsiteY56" fmla="*/ 725714 h 2246065"/>
              <a:gd name="connsiteX57" fmla="*/ 4345214 w 5061857"/>
              <a:gd name="connsiteY57" fmla="*/ 689428 h 2246065"/>
              <a:gd name="connsiteX58" fmla="*/ 4381500 w 5061857"/>
              <a:gd name="connsiteY58" fmla="*/ 671285 h 2246065"/>
              <a:gd name="connsiteX59" fmla="*/ 4417786 w 5061857"/>
              <a:gd name="connsiteY59" fmla="*/ 644071 h 2246065"/>
              <a:gd name="connsiteX60" fmla="*/ 4435929 w 5061857"/>
              <a:gd name="connsiteY60" fmla="*/ 607785 h 2246065"/>
              <a:gd name="connsiteX61" fmla="*/ 4463143 w 5061857"/>
              <a:gd name="connsiteY61" fmla="*/ 589643 h 2246065"/>
              <a:gd name="connsiteX62" fmla="*/ 4544786 w 5061857"/>
              <a:gd name="connsiteY62" fmla="*/ 526143 h 2246065"/>
              <a:gd name="connsiteX63" fmla="*/ 4581072 w 5061857"/>
              <a:gd name="connsiteY63" fmla="*/ 498928 h 2246065"/>
              <a:gd name="connsiteX64" fmla="*/ 4653643 w 5061857"/>
              <a:gd name="connsiteY64" fmla="*/ 426357 h 2246065"/>
              <a:gd name="connsiteX65" fmla="*/ 4708072 w 5061857"/>
              <a:gd name="connsiteY65" fmla="*/ 371928 h 2246065"/>
              <a:gd name="connsiteX66" fmla="*/ 4789714 w 5061857"/>
              <a:gd name="connsiteY66" fmla="*/ 290285 h 2246065"/>
              <a:gd name="connsiteX67" fmla="*/ 4798786 w 5061857"/>
              <a:gd name="connsiteY67" fmla="*/ 263071 h 2246065"/>
              <a:gd name="connsiteX68" fmla="*/ 4898572 w 5061857"/>
              <a:gd name="connsiteY68" fmla="*/ 154214 h 2246065"/>
              <a:gd name="connsiteX69" fmla="*/ 4943929 w 5061857"/>
              <a:gd name="connsiteY69" fmla="*/ 108857 h 2246065"/>
              <a:gd name="connsiteX70" fmla="*/ 4998357 w 5061857"/>
              <a:gd name="connsiteY70" fmla="*/ 63500 h 2246065"/>
              <a:gd name="connsiteX71" fmla="*/ 5016500 w 5061857"/>
              <a:gd name="connsiteY71" fmla="*/ 36285 h 2246065"/>
              <a:gd name="connsiteX72" fmla="*/ 5043714 w 5061857"/>
              <a:gd name="connsiteY72" fmla="*/ 18143 h 2246065"/>
              <a:gd name="connsiteX73" fmla="*/ 5061857 w 5061857"/>
              <a:gd name="connsiteY73" fmla="*/ 0 h 22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061857" h="2246065">
                <a:moveTo>
                  <a:pt x="0" y="2041071"/>
                </a:moveTo>
                <a:cubicBezTo>
                  <a:pt x="2832" y="2041637"/>
                  <a:pt x="62919" y="2051706"/>
                  <a:pt x="72572" y="2059214"/>
                </a:cubicBezTo>
                <a:cubicBezTo>
                  <a:pt x="92825" y="2074966"/>
                  <a:pt x="104051" y="2102169"/>
                  <a:pt x="127000" y="2113643"/>
                </a:cubicBezTo>
                <a:cubicBezTo>
                  <a:pt x="139095" y="2119690"/>
                  <a:pt x="150929" y="2126293"/>
                  <a:pt x="163286" y="2131785"/>
                </a:cubicBezTo>
                <a:cubicBezTo>
                  <a:pt x="178166" y="2138398"/>
                  <a:pt x="194078" y="2142646"/>
                  <a:pt x="208643" y="2149928"/>
                </a:cubicBezTo>
                <a:cubicBezTo>
                  <a:pt x="218394" y="2154804"/>
                  <a:pt x="226106" y="2163195"/>
                  <a:pt x="235857" y="2168071"/>
                </a:cubicBezTo>
                <a:cubicBezTo>
                  <a:pt x="244410" y="2172348"/>
                  <a:pt x="254283" y="2173376"/>
                  <a:pt x="263072" y="2177143"/>
                </a:cubicBezTo>
                <a:cubicBezTo>
                  <a:pt x="275501" y="2182470"/>
                  <a:pt x="286528" y="2191009"/>
                  <a:pt x="299357" y="2195285"/>
                </a:cubicBezTo>
                <a:cubicBezTo>
                  <a:pt x="357091" y="2214529"/>
                  <a:pt x="384816" y="2215039"/>
                  <a:pt x="444500" y="2222500"/>
                </a:cubicBezTo>
                <a:cubicBezTo>
                  <a:pt x="515199" y="2246065"/>
                  <a:pt x="491070" y="2240643"/>
                  <a:pt x="625929" y="2240643"/>
                </a:cubicBezTo>
                <a:cubicBezTo>
                  <a:pt x="876923" y="2240643"/>
                  <a:pt x="1127881" y="2234595"/>
                  <a:pt x="1378857" y="2231571"/>
                </a:cubicBezTo>
                <a:cubicBezTo>
                  <a:pt x="1400024" y="2228547"/>
                  <a:pt x="1421266" y="2226015"/>
                  <a:pt x="1442357" y="2222500"/>
                </a:cubicBezTo>
                <a:cubicBezTo>
                  <a:pt x="1457566" y="2219965"/>
                  <a:pt x="1472451" y="2215609"/>
                  <a:pt x="1487714" y="2213428"/>
                </a:cubicBezTo>
                <a:cubicBezTo>
                  <a:pt x="1514821" y="2209556"/>
                  <a:pt x="1542143" y="2207381"/>
                  <a:pt x="1569357" y="2204357"/>
                </a:cubicBezTo>
                <a:lnTo>
                  <a:pt x="1641929" y="2186214"/>
                </a:lnTo>
                <a:cubicBezTo>
                  <a:pt x="1696257" y="2173677"/>
                  <a:pt x="1751123" y="2163451"/>
                  <a:pt x="1805214" y="2149928"/>
                </a:cubicBezTo>
                <a:cubicBezTo>
                  <a:pt x="1829405" y="2143880"/>
                  <a:pt x="1853230" y="2136118"/>
                  <a:pt x="1877786" y="2131785"/>
                </a:cubicBezTo>
                <a:cubicBezTo>
                  <a:pt x="1904751" y="2127027"/>
                  <a:pt x="1932215" y="2125738"/>
                  <a:pt x="1959429" y="2122714"/>
                </a:cubicBezTo>
                <a:cubicBezTo>
                  <a:pt x="1980596" y="2116666"/>
                  <a:pt x="2001343" y="2108888"/>
                  <a:pt x="2022929" y="2104571"/>
                </a:cubicBezTo>
                <a:cubicBezTo>
                  <a:pt x="2046834" y="2099790"/>
                  <a:pt x="2072372" y="2103209"/>
                  <a:pt x="2095500" y="2095500"/>
                </a:cubicBezTo>
                <a:cubicBezTo>
                  <a:pt x="2118628" y="2087791"/>
                  <a:pt x="2137195" y="2070117"/>
                  <a:pt x="2159000" y="2059214"/>
                </a:cubicBezTo>
                <a:cubicBezTo>
                  <a:pt x="2179597" y="2048915"/>
                  <a:pt x="2200813" y="2039745"/>
                  <a:pt x="2222500" y="2032000"/>
                </a:cubicBezTo>
                <a:cubicBezTo>
                  <a:pt x="2306001" y="2002178"/>
                  <a:pt x="2263715" y="2026400"/>
                  <a:pt x="2340429" y="1995714"/>
                </a:cubicBezTo>
                <a:cubicBezTo>
                  <a:pt x="2352984" y="1990692"/>
                  <a:pt x="2364052" y="1982319"/>
                  <a:pt x="2376714" y="1977571"/>
                </a:cubicBezTo>
                <a:cubicBezTo>
                  <a:pt x="2494656" y="1933343"/>
                  <a:pt x="2315407" y="2013891"/>
                  <a:pt x="2458357" y="1950357"/>
                </a:cubicBezTo>
                <a:cubicBezTo>
                  <a:pt x="2470714" y="1944865"/>
                  <a:pt x="2482087" y="1937236"/>
                  <a:pt x="2494643" y="1932214"/>
                </a:cubicBezTo>
                <a:cubicBezTo>
                  <a:pt x="2617480" y="1883079"/>
                  <a:pt x="2475427" y="1950154"/>
                  <a:pt x="2612572" y="1886857"/>
                </a:cubicBezTo>
                <a:cubicBezTo>
                  <a:pt x="2630989" y="1878357"/>
                  <a:pt x="2647937" y="1866575"/>
                  <a:pt x="2667000" y="1859643"/>
                </a:cubicBezTo>
                <a:cubicBezTo>
                  <a:pt x="2681490" y="1854374"/>
                  <a:pt x="2697589" y="1855002"/>
                  <a:pt x="2712357" y="1850571"/>
                </a:cubicBezTo>
                <a:cubicBezTo>
                  <a:pt x="2738018" y="1842873"/>
                  <a:pt x="2817571" y="1805679"/>
                  <a:pt x="2830286" y="1796143"/>
                </a:cubicBezTo>
                <a:cubicBezTo>
                  <a:pt x="2841848" y="1787472"/>
                  <a:pt x="2878110" y="1759226"/>
                  <a:pt x="2893786" y="1750785"/>
                </a:cubicBezTo>
                <a:cubicBezTo>
                  <a:pt x="2923552" y="1734757"/>
                  <a:pt x="2956371" y="1724181"/>
                  <a:pt x="2984500" y="1705428"/>
                </a:cubicBezTo>
                <a:cubicBezTo>
                  <a:pt x="2993571" y="1699380"/>
                  <a:pt x="3002842" y="1693622"/>
                  <a:pt x="3011714" y="1687285"/>
                </a:cubicBezTo>
                <a:cubicBezTo>
                  <a:pt x="3048955" y="1660684"/>
                  <a:pt x="3041021" y="1663298"/>
                  <a:pt x="3075214" y="1641928"/>
                </a:cubicBezTo>
                <a:cubicBezTo>
                  <a:pt x="3196078" y="1566389"/>
                  <a:pt x="3055786" y="1654326"/>
                  <a:pt x="3156857" y="1596571"/>
                </a:cubicBezTo>
                <a:cubicBezTo>
                  <a:pt x="3228853" y="1555430"/>
                  <a:pt x="3136230" y="1604825"/>
                  <a:pt x="3211286" y="1551214"/>
                </a:cubicBezTo>
                <a:cubicBezTo>
                  <a:pt x="3230904" y="1537201"/>
                  <a:pt x="3252576" y="1531403"/>
                  <a:pt x="3274786" y="1524000"/>
                </a:cubicBezTo>
                <a:cubicBezTo>
                  <a:pt x="3344163" y="1471966"/>
                  <a:pt x="3277628" y="1518488"/>
                  <a:pt x="3347357" y="1478643"/>
                </a:cubicBezTo>
                <a:cubicBezTo>
                  <a:pt x="3356823" y="1473234"/>
                  <a:pt x="3365001" y="1465721"/>
                  <a:pt x="3374572" y="1460500"/>
                </a:cubicBezTo>
                <a:cubicBezTo>
                  <a:pt x="3398315" y="1447549"/>
                  <a:pt x="3424640" y="1439216"/>
                  <a:pt x="3447143" y="1424214"/>
                </a:cubicBezTo>
                <a:cubicBezTo>
                  <a:pt x="3456214" y="1418166"/>
                  <a:pt x="3465635" y="1412612"/>
                  <a:pt x="3474357" y="1406071"/>
                </a:cubicBezTo>
                <a:cubicBezTo>
                  <a:pt x="3501938" y="1385385"/>
                  <a:pt x="3525163" y="1357989"/>
                  <a:pt x="3556000" y="1342571"/>
                </a:cubicBezTo>
                <a:cubicBezTo>
                  <a:pt x="3568095" y="1336523"/>
                  <a:pt x="3581468" y="1332542"/>
                  <a:pt x="3592286" y="1324428"/>
                </a:cubicBezTo>
                <a:cubicBezTo>
                  <a:pt x="3605970" y="1314165"/>
                  <a:pt x="3615070" y="1298645"/>
                  <a:pt x="3628572" y="1288143"/>
                </a:cubicBezTo>
                <a:cubicBezTo>
                  <a:pt x="3642490" y="1277318"/>
                  <a:pt x="3659670" y="1271299"/>
                  <a:pt x="3673929" y="1260928"/>
                </a:cubicBezTo>
                <a:cubicBezTo>
                  <a:pt x="3693028" y="1247037"/>
                  <a:pt x="3709139" y="1229298"/>
                  <a:pt x="3728357" y="1215571"/>
                </a:cubicBezTo>
                <a:cubicBezTo>
                  <a:pt x="3751570" y="1198990"/>
                  <a:pt x="3778498" y="1187838"/>
                  <a:pt x="3800929" y="1170214"/>
                </a:cubicBezTo>
                <a:cubicBezTo>
                  <a:pt x="3821104" y="1154362"/>
                  <a:pt x="3836372" y="1133044"/>
                  <a:pt x="3855357" y="1115785"/>
                </a:cubicBezTo>
                <a:cubicBezTo>
                  <a:pt x="3869683" y="1102761"/>
                  <a:pt x="3886322" y="1092452"/>
                  <a:pt x="3900714" y="1079500"/>
                </a:cubicBezTo>
                <a:cubicBezTo>
                  <a:pt x="3916607" y="1065197"/>
                  <a:pt x="3928967" y="1046972"/>
                  <a:pt x="3946072" y="1034143"/>
                </a:cubicBezTo>
                <a:cubicBezTo>
                  <a:pt x="3965575" y="1019516"/>
                  <a:pt x="3989856" y="1012196"/>
                  <a:pt x="4009572" y="997857"/>
                </a:cubicBezTo>
                <a:cubicBezTo>
                  <a:pt x="4023405" y="987796"/>
                  <a:pt x="4033073" y="972935"/>
                  <a:pt x="4045857" y="961571"/>
                </a:cubicBezTo>
                <a:cubicBezTo>
                  <a:pt x="4060328" y="948708"/>
                  <a:pt x="4076987" y="938418"/>
                  <a:pt x="4091214" y="925285"/>
                </a:cubicBezTo>
                <a:cubicBezTo>
                  <a:pt x="4116352" y="902081"/>
                  <a:pt x="4134451" y="870315"/>
                  <a:pt x="4163786" y="852714"/>
                </a:cubicBezTo>
                <a:cubicBezTo>
                  <a:pt x="4170114" y="848917"/>
                  <a:pt x="4224387" y="817332"/>
                  <a:pt x="4236357" y="807357"/>
                </a:cubicBezTo>
                <a:cubicBezTo>
                  <a:pt x="4246213" y="799144"/>
                  <a:pt x="4253832" y="788492"/>
                  <a:pt x="4263572" y="780143"/>
                </a:cubicBezTo>
                <a:cubicBezTo>
                  <a:pt x="4345033" y="710319"/>
                  <a:pt x="4259541" y="793242"/>
                  <a:pt x="4327072" y="725714"/>
                </a:cubicBezTo>
                <a:cubicBezTo>
                  <a:pt x="4333119" y="713619"/>
                  <a:pt x="4335652" y="698990"/>
                  <a:pt x="4345214" y="689428"/>
                </a:cubicBezTo>
                <a:cubicBezTo>
                  <a:pt x="4354776" y="679866"/>
                  <a:pt x="4370032" y="678452"/>
                  <a:pt x="4381500" y="671285"/>
                </a:cubicBezTo>
                <a:cubicBezTo>
                  <a:pt x="4394321" y="663272"/>
                  <a:pt x="4405691" y="653142"/>
                  <a:pt x="4417786" y="644071"/>
                </a:cubicBezTo>
                <a:cubicBezTo>
                  <a:pt x="4423834" y="631976"/>
                  <a:pt x="4427272" y="618174"/>
                  <a:pt x="4435929" y="607785"/>
                </a:cubicBezTo>
                <a:cubicBezTo>
                  <a:pt x="4442908" y="599410"/>
                  <a:pt x="4454421" y="596184"/>
                  <a:pt x="4463143" y="589643"/>
                </a:cubicBezTo>
                <a:cubicBezTo>
                  <a:pt x="4490725" y="568957"/>
                  <a:pt x="4517459" y="547164"/>
                  <a:pt x="4544786" y="526143"/>
                </a:cubicBezTo>
                <a:cubicBezTo>
                  <a:pt x="4556770" y="516925"/>
                  <a:pt x="4570381" y="509619"/>
                  <a:pt x="4581072" y="498928"/>
                </a:cubicBezTo>
                <a:lnTo>
                  <a:pt x="4653643" y="426357"/>
                </a:lnTo>
                <a:cubicBezTo>
                  <a:pt x="4671786" y="408214"/>
                  <a:pt x="4687546" y="387323"/>
                  <a:pt x="4708072" y="371928"/>
                </a:cubicBezTo>
                <a:cubicBezTo>
                  <a:pt x="4763250" y="330544"/>
                  <a:pt x="4734678" y="356329"/>
                  <a:pt x="4789714" y="290285"/>
                </a:cubicBezTo>
                <a:cubicBezTo>
                  <a:pt x="4792738" y="281214"/>
                  <a:pt x="4793482" y="271027"/>
                  <a:pt x="4798786" y="263071"/>
                </a:cubicBezTo>
                <a:cubicBezTo>
                  <a:pt x="4850775" y="185088"/>
                  <a:pt x="4843823" y="195275"/>
                  <a:pt x="4898572" y="154214"/>
                </a:cubicBezTo>
                <a:cubicBezTo>
                  <a:pt x="4931832" y="104322"/>
                  <a:pt x="4898572" y="146654"/>
                  <a:pt x="4943929" y="108857"/>
                </a:cubicBezTo>
                <a:cubicBezTo>
                  <a:pt x="5013782" y="50647"/>
                  <a:pt x="4930784" y="108549"/>
                  <a:pt x="4998357" y="63500"/>
                </a:cubicBezTo>
                <a:cubicBezTo>
                  <a:pt x="5004405" y="54428"/>
                  <a:pt x="5008791" y="43994"/>
                  <a:pt x="5016500" y="36285"/>
                </a:cubicBezTo>
                <a:cubicBezTo>
                  <a:pt x="5024209" y="28576"/>
                  <a:pt x="5035201" y="24954"/>
                  <a:pt x="5043714" y="18143"/>
                </a:cubicBezTo>
                <a:cubicBezTo>
                  <a:pt x="5050393" y="12800"/>
                  <a:pt x="5055809" y="6048"/>
                  <a:pt x="5061857" y="0"/>
                </a:cubicBez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821214" y="1742241"/>
            <a:ext cx="2657929" cy="852714"/>
          </a:xfrm>
          <a:custGeom>
            <a:avLst/>
            <a:gdLst>
              <a:gd name="connsiteX0" fmla="*/ 0 w 2657929"/>
              <a:gd name="connsiteY0" fmla="*/ 27214 h 852714"/>
              <a:gd name="connsiteX1" fmla="*/ 127000 w 2657929"/>
              <a:gd name="connsiteY1" fmla="*/ 0 h 852714"/>
              <a:gd name="connsiteX2" fmla="*/ 226786 w 2657929"/>
              <a:gd name="connsiteY2" fmla="*/ 9071 h 852714"/>
              <a:gd name="connsiteX3" fmla="*/ 263072 w 2657929"/>
              <a:gd name="connsiteY3" fmla="*/ 18142 h 852714"/>
              <a:gd name="connsiteX4" fmla="*/ 317500 w 2657929"/>
              <a:gd name="connsiteY4" fmla="*/ 27214 h 852714"/>
              <a:gd name="connsiteX5" fmla="*/ 399143 w 2657929"/>
              <a:gd name="connsiteY5" fmla="*/ 45357 h 852714"/>
              <a:gd name="connsiteX6" fmla="*/ 607786 w 2657929"/>
              <a:gd name="connsiteY6" fmla="*/ 54428 h 852714"/>
              <a:gd name="connsiteX7" fmla="*/ 662215 w 2657929"/>
              <a:gd name="connsiteY7" fmla="*/ 63500 h 852714"/>
              <a:gd name="connsiteX8" fmla="*/ 734786 w 2657929"/>
              <a:gd name="connsiteY8" fmla="*/ 72571 h 852714"/>
              <a:gd name="connsiteX9" fmla="*/ 771072 w 2657929"/>
              <a:gd name="connsiteY9" fmla="*/ 81642 h 852714"/>
              <a:gd name="connsiteX10" fmla="*/ 825500 w 2657929"/>
              <a:gd name="connsiteY10" fmla="*/ 90714 h 852714"/>
              <a:gd name="connsiteX11" fmla="*/ 907143 w 2657929"/>
              <a:gd name="connsiteY11" fmla="*/ 108857 h 852714"/>
              <a:gd name="connsiteX12" fmla="*/ 1025072 w 2657929"/>
              <a:gd name="connsiteY12" fmla="*/ 127000 h 852714"/>
              <a:gd name="connsiteX13" fmla="*/ 1115786 w 2657929"/>
              <a:gd name="connsiteY13" fmla="*/ 136071 h 852714"/>
              <a:gd name="connsiteX14" fmla="*/ 1188357 w 2657929"/>
              <a:gd name="connsiteY14" fmla="*/ 154214 h 852714"/>
              <a:gd name="connsiteX15" fmla="*/ 1224643 w 2657929"/>
              <a:gd name="connsiteY15" fmla="*/ 163285 h 852714"/>
              <a:gd name="connsiteX16" fmla="*/ 1288143 w 2657929"/>
              <a:gd name="connsiteY16" fmla="*/ 172357 h 852714"/>
              <a:gd name="connsiteX17" fmla="*/ 1351643 w 2657929"/>
              <a:gd name="connsiteY17" fmla="*/ 190500 h 852714"/>
              <a:gd name="connsiteX18" fmla="*/ 1378857 w 2657929"/>
              <a:gd name="connsiteY18" fmla="*/ 199571 h 852714"/>
              <a:gd name="connsiteX19" fmla="*/ 1496786 w 2657929"/>
              <a:gd name="connsiteY19" fmla="*/ 217714 h 852714"/>
              <a:gd name="connsiteX20" fmla="*/ 1569357 w 2657929"/>
              <a:gd name="connsiteY20" fmla="*/ 235857 h 852714"/>
              <a:gd name="connsiteX21" fmla="*/ 1605643 w 2657929"/>
              <a:gd name="connsiteY21" fmla="*/ 244928 h 852714"/>
              <a:gd name="connsiteX22" fmla="*/ 1732643 w 2657929"/>
              <a:gd name="connsiteY22" fmla="*/ 272142 h 852714"/>
              <a:gd name="connsiteX23" fmla="*/ 1759857 w 2657929"/>
              <a:gd name="connsiteY23" fmla="*/ 281214 h 852714"/>
              <a:gd name="connsiteX24" fmla="*/ 1796143 w 2657929"/>
              <a:gd name="connsiteY24" fmla="*/ 290285 h 852714"/>
              <a:gd name="connsiteX25" fmla="*/ 1841500 w 2657929"/>
              <a:gd name="connsiteY25" fmla="*/ 299357 h 852714"/>
              <a:gd name="connsiteX26" fmla="*/ 1941286 w 2657929"/>
              <a:gd name="connsiteY26" fmla="*/ 335642 h 852714"/>
              <a:gd name="connsiteX27" fmla="*/ 1968500 w 2657929"/>
              <a:gd name="connsiteY27" fmla="*/ 353785 h 852714"/>
              <a:gd name="connsiteX28" fmla="*/ 2022929 w 2657929"/>
              <a:gd name="connsiteY28" fmla="*/ 362857 h 852714"/>
              <a:gd name="connsiteX29" fmla="*/ 2059215 w 2657929"/>
              <a:gd name="connsiteY29" fmla="*/ 381000 h 852714"/>
              <a:gd name="connsiteX30" fmla="*/ 2095500 w 2657929"/>
              <a:gd name="connsiteY30" fmla="*/ 390071 h 852714"/>
              <a:gd name="connsiteX31" fmla="*/ 2122715 w 2657929"/>
              <a:gd name="connsiteY31" fmla="*/ 417285 h 852714"/>
              <a:gd name="connsiteX32" fmla="*/ 2149929 w 2657929"/>
              <a:gd name="connsiteY32" fmla="*/ 426357 h 852714"/>
              <a:gd name="connsiteX33" fmla="*/ 2213429 w 2657929"/>
              <a:gd name="connsiteY33" fmla="*/ 462642 h 852714"/>
              <a:gd name="connsiteX34" fmla="*/ 2240643 w 2657929"/>
              <a:gd name="connsiteY34" fmla="*/ 471714 h 852714"/>
              <a:gd name="connsiteX35" fmla="*/ 2304143 w 2657929"/>
              <a:gd name="connsiteY35" fmla="*/ 517071 h 852714"/>
              <a:gd name="connsiteX36" fmla="*/ 2331357 w 2657929"/>
              <a:gd name="connsiteY36" fmla="*/ 544285 h 852714"/>
              <a:gd name="connsiteX37" fmla="*/ 2358572 w 2657929"/>
              <a:gd name="connsiteY37" fmla="*/ 553357 h 852714"/>
              <a:gd name="connsiteX38" fmla="*/ 2413000 w 2657929"/>
              <a:gd name="connsiteY38" fmla="*/ 589642 h 852714"/>
              <a:gd name="connsiteX39" fmla="*/ 2467429 w 2657929"/>
              <a:gd name="connsiteY39" fmla="*/ 625928 h 852714"/>
              <a:gd name="connsiteX40" fmla="*/ 2494643 w 2657929"/>
              <a:gd name="connsiteY40" fmla="*/ 644071 h 852714"/>
              <a:gd name="connsiteX41" fmla="*/ 2558143 w 2657929"/>
              <a:gd name="connsiteY41" fmla="*/ 689428 h 852714"/>
              <a:gd name="connsiteX42" fmla="*/ 2594429 w 2657929"/>
              <a:gd name="connsiteY42" fmla="*/ 743857 h 852714"/>
              <a:gd name="connsiteX43" fmla="*/ 2639786 w 2657929"/>
              <a:gd name="connsiteY43" fmla="*/ 798285 h 852714"/>
              <a:gd name="connsiteX44" fmla="*/ 2657929 w 2657929"/>
              <a:gd name="connsiteY44" fmla="*/ 852714 h 8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657929" h="852714">
                <a:moveTo>
                  <a:pt x="0" y="27214"/>
                </a:moveTo>
                <a:cubicBezTo>
                  <a:pt x="90416" y="4610"/>
                  <a:pt x="47976" y="13170"/>
                  <a:pt x="127000" y="0"/>
                </a:cubicBezTo>
                <a:cubicBezTo>
                  <a:pt x="160262" y="3024"/>
                  <a:pt x="193680" y="4657"/>
                  <a:pt x="226786" y="9071"/>
                </a:cubicBezTo>
                <a:cubicBezTo>
                  <a:pt x="239144" y="10719"/>
                  <a:pt x="250847" y="15697"/>
                  <a:pt x="263072" y="18142"/>
                </a:cubicBezTo>
                <a:cubicBezTo>
                  <a:pt x="281108" y="21749"/>
                  <a:pt x="299545" y="23224"/>
                  <a:pt x="317500" y="27214"/>
                </a:cubicBezTo>
                <a:cubicBezTo>
                  <a:pt x="373371" y="39630"/>
                  <a:pt x="313728" y="39466"/>
                  <a:pt x="399143" y="45357"/>
                </a:cubicBezTo>
                <a:cubicBezTo>
                  <a:pt x="468591" y="50147"/>
                  <a:pt x="538238" y="51404"/>
                  <a:pt x="607786" y="54428"/>
                </a:cubicBezTo>
                <a:cubicBezTo>
                  <a:pt x="625929" y="57452"/>
                  <a:pt x="644007" y="60899"/>
                  <a:pt x="662215" y="63500"/>
                </a:cubicBezTo>
                <a:cubicBezTo>
                  <a:pt x="686349" y="66948"/>
                  <a:pt x="710739" y="68563"/>
                  <a:pt x="734786" y="72571"/>
                </a:cubicBezTo>
                <a:cubicBezTo>
                  <a:pt x="747084" y="74621"/>
                  <a:pt x="758847" y="79197"/>
                  <a:pt x="771072" y="81642"/>
                </a:cubicBezTo>
                <a:cubicBezTo>
                  <a:pt x="789108" y="85249"/>
                  <a:pt x="807464" y="87107"/>
                  <a:pt x="825500" y="90714"/>
                </a:cubicBezTo>
                <a:cubicBezTo>
                  <a:pt x="971020" y="119818"/>
                  <a:pt x="732970" y="77189"/>
                  <a:pt x="907143" y="108857"/>
                </a:cubicBezTo>
                <a:cubicBezTo>
                  <a:pt x="937198" y="114322"/>
                  <a:pt x="996215" y="123605"/>
                  <a:pt x="1025072" y="127000"/>
                </a:cubicBezTo>
                <a:cubicBezTo>
                  <a:pt x="1055253" y="130551"/>
                  <a:pt x="1085548" y="133047"/>
                  <a:pt x="1115786" y="136071"/>
                </a:cubicBezTo>
                <a:lnTo>
                  <a:pt x="1188357" y="154214"/>
                </a:lnTo>
                <a:cubicBezTo>
                  <a:pt x="1200452" y="157238"/>
                  <a:pt x="1212301" y="161522"/>
                  <a:pt x="1224643" y="163285"/>
                </a:cubicBezTo>
                <a:lnTo>
                  <a:pt x="1288143" y="172357"/>
                </a:lnTo>
                <a:cubicBezTo>
                  <a:pt x="1353392" y="194106"/>
                  <a:pt x="1271909" y="167719"/>
                  <a:pt x="1351643" y="190500"/>
                </a:cubicBezTo>
                <a:cubicBezTo>
                  <a:pt x="1360837" y="193127"/>
                  <a:pt x="1369523" y="197497"/>
                  <a:pt x="1378857" y="199571"/>
                </a:cubicBezTo>
                <a:cubicBezTo>
                  <a:pt x="1446309" y="214560"/>
                  <a:pt x="1424456" y="203248"/>
                  <a:pt x="1496786" y="217714"/>
                </a:cubicBezTo>
                <a:cubicBezTo>
                  <a:pt x="1521237" y="222604"/>
                  <a:pt x="1545167" y="229809"/>
                  <a:pt x="1569357" y="235857"/>
                </a:cubicBezTo>
                <a:lnTo>
                  <a:pt x="1605643" y="244928"/>
                </a:lnTo>
                <a:cubicBezTo>
                  <a:pt x="1676321" y="280267"/>
                  <a:pt x="1612267" y="253622"/>
                  <a:pt x="1732643" y="272142"/>
                </a:cubicBezTo>
                <a:cubicBezTo>
                  <a:pt x="1742094" y="273596"/>
                  <a:pt x="1750663" y="278587"/>
                  <a:pt x="1759857" y="281214"/>
                </a:cubicBezTo>
                <a:cubicBezTo>
                  <a:pt x="1771845" y="284639"/>
                  <a:pt x="1783972" y="287580"/>
                  <a:pt x="1796143" y="290285"/>
                </a:cubicBezTo>
                <a:cubicBezTo>
                  <a:pt x="1811194" y="293630"/>
                  <a:pt x="1826625" y="295300"/>
                  <a:pt x="1841500" y="299357"/>
                </a:cubicBezTo>
                <a:cubicBezTo>
                  <a:pt x="1860124" y="304436"/>
                  <a:pt x="1921812" y="325905"/>
                  <a:pt x="1941286" y="335642"/>
                </a:cubicBezTo>
                <a:cubicBezTo>
                  <a:pt x="1951037" y="340518"/>
                  <a:pt x="1958157" y="350337"/>
                  <a:pt x="1968500" y="353785"/>
                </a:cubicBezTo>
                <a:cubicBezTo>
                  <a:pt x="1985949" y="359602"/>
                  <a:pt x="2004786" y="359833"/>
                  <a:pt x="2022929" y="362857"/>
                </a:cubicBezTo>
                <a:cubicBezTo>
                  <a:pt x="2035024" y="368905"/>
                  <a:pt x="2046553" y="376252"/>
                  <a:pt x="2059215" y="381000"/>
                </a:cubicBezTo>
                <a:cubicBezTo>
                  <a:pt x="2070888" y="385378"/>
                  <a:pt x="2084675" y="383886"/>
                  <a:pt x="2095500" y="390071"/>
                </a:cubicBezTo>
                <a:cubicBezTo>
                  <a:pt x="2106639" y="396436"/>
                  <a:pt x="2112041" y="410169"/>
                  <a:pt x="2122715" y="417285"/>
                </a:cubicBezTo>
                <a:cubicBezTo>
                  <a:pt x="2130671" y="422589"/>
                  <a:pt x="2141140" y="422590"/>
                  <a:pt x="2149929" y="426357"/>
                </a:cubicBezTo>
                <a:cubicBezTo>
                  <a:pt x="2261259" y="474071"/>
                  <a:pt x="2122324" y="417089"/>
                  <a:pt x="2213429" y="462642"/>
                </a:cubicBezTo>
                <a:cubicBezTo>
                  <a:pt x="2221982" y="466918"/>
                  <a:pt x="2232090" y="467438"/>
                  <a:pt x="2240643" y="471714"/>
                </a:cubicBezTo>
                <a:cubicBezTo>
                  <a:pt x="2252128" y="477457"/>
                  <a:pt x="2298393" y="512142"/>
                  <a:pt x="2304143" y="517071"/>
                </a:cubicBezTo>
                <a:cubicBezTo>
                  <a:pt x="2313883" y="525420"/>
                  <a:pt x="2320683" y="537169"/>
                  <a:pt x="2331357" y="544285"/>
                </a:cubicBezTo>
                <a:cubicBezTo>
                  <a:pt x="2339313" y="549589"/>
                  <a:pt x="2350213" y="548713"/>
                  <a:pt x="2358572" y="553357"/>
                </a:cubicBezTo>
                <a:cubicBezTo>
                  <a:pt x="2377633" y="563946"/>
                  <a:pt x="2394857" y="577547"/>
                  <a:pt x="2413000" y="589642"/>
                </a:cubicBezTo>
                <a:lnTo>
                  <a:pt x="2467429" y="625928"/>
                </a:lnTo>
                <a:cubicBezTo>
                  <a:pt x="2476500" y="631976"/>
                  <a:pt x="2488102" y="635349"/>
                  <a:pt x="2494643" y="644071"/>
                </a:cubicBezTo>
                <a:cubicBezTo>
                  <a:pt x="2529337" y="690331"/>
                  <a:pt x="2507189" y="676690"/>
                  <a:pt x="2558143" y="689428"/>
                </a:cubicBezTo>
                <a:cubicBezTo>
                  <a:pt x="2570238" y="707571"/>
                  <a:pt x="2579010" y="728438"/>
                  <a:pt x="2594429" y="743857"/>
                </a:cubicBezTo>
                <a:cubicBezTo>
                  <a:pt x="2629352" y="778780"/>
                  <a:pt x="2614527" y="760397"/>
                  <a:pt x="2639786" y="798285"/>
                </a:cubicBezTo>
                <a:lnTo>
                  <a:pt x="2657929" y="852714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6195786" y="1914598"/>
            <a:ext cx="879928" cy="1469571"/>
          </a:xfrm>
          <a:custGeom>
            <a:avLst/>
            <a:gdLst>
              <a:gd name="connsiteX0" fmla="*/ 0 w 879928"/>
              <a:gd name="connsiteY0" fmla="*/ 0 h 1469571"/>
              <a:gd name="connsiteX1" fmla="*/ 27214 w 879928"/>
              <a:gd name="connsiteY1" fmla="*/ 9071 h 1469571"/>
              <a:gd name="connsiteX2" fmla="*/ 63500 w 879928"/>
              <a:gd name="connsiteY2" fmla="*/ 18143 h 1469571"/>
              <a:gd name="connsiteX3" fmla="*/ 117928 w 879928"/>
              <a:gd name="connsiteY3" fmla="*/ 54428 h 1469571"/>
              <a:gd name="connsiteX4" fmla="*/ 154214 w 879928"/>
              <a:gd name="connsiteY4" fmla="*/ 72571 h 1469571"/>
              <a:gd name="connsiteX5" fmla="*/ 190500 w 879928"/>
              <a:gd name="connsiteY5" fmla="*/ 117928 h 1469571"/>
              <a:gd name="connsiteX6" fmla="*/ 199571 w 879928"/>
              <a:gd name="connsiteY6" fmla="*/ 145143 h 1469571"/>
              <a:gd name="connsiteX7" fmla="*/ 254000 w 879928"/>
              <a:gd name="connsiteY7" fmla="*/ 199571 h 1469571"/>
              <a:gd name="connsiteX8" fmla="*/ 290285 w 879928"/>
              <a:gd name="connsiteY8" fmla="*/ 254000 h 1469571"/>
              <a:gd name="connsiteX9" fmla="*/ 326571 w 879928"/>
              <a:gd name="connsiteY9" fmla="*/ 299357 h 1469571"/>
              <a:gd name="connsiteX10" fmla="*/ 335643 w 879928"/>
              <a:gd name="connsiteY10" fmla="*/ 326571 h 1469571"/>
              <a:gd name="connsiteX11" fmla="*/ 371928 w 879928"/>
              <a:gd name="connsiteY11" fmla="*/ 381000 h 1469571"/>
              <a:gd name="connsiteX12" fmla="*/ 381000 w 879928"/>
              <a:gd name="connsiteY12" fmla="*/ 408214 h 1469571"/>
              <a:gd name="connsiteX13" fmla="*/ 408214 w 879928"/>
              <a:gd name="connsiteY13" fmla="*/ 426357 h 1469571"/>
              <a:gd name="connsiteX14" fmla="*/ 435428 w 879928"/>
              <a:gd name="connsiteY14" fmla="*/ 480785 h 1469571"/>
              <a:gd name="connsiteX15" fmla="*/ 453571 w 879928"/>
              <a:gd name="connsiteY15" fmla="*/ 535214 h 1469571"/>
              <a:gd name="connsiteX16" fmla="*/ 462643 w 879928"/>
              <a:gd name="connsiteY16" fmla="*/ 562428 h 1469571"/>
              <a:gd name="connsiteX17" fmla="*/ 480785 w 879928"/>
              <a:gd name="connsiteY17" fmla="*/ 635000 h 1469571"/>
              <a:gd name="connsiteX18" fmla="*/ 498928 w 879928"/>
              <a:gd name="connsiteY18" fmla="*/ 662214 h 1469571"/>
              <a:gd name="connsiteX19" fmla="*/ 517071 w 879928"/>
              <a:gd name="connsiteY19" fmla="*/ 743857 h 1469571"/>
              <a:gd name="connsiteX20" fmla="*/ 535214 w 879928"/>
              <a:gd name="connsiteY20" fmla="*/ 816428 h 1469571"/>
              <a:gd name="connsiteX21" fmla="*/ 571500 w 879928"/>
              <a:gd name="connsiteY21" fmla="*/ 879928 h 1469571"/>
              <a:gd name="connsiteX22" fmla="*/ 589643 w 879928"/>
              <a:gd name="connsiteY22" fmla="*/ 934357 h 1469571"/>
              <a:gd name="connsiteX23" fmla="*/ 607785 w 879928"/>
              <a:gd name="connsiteY23" fmla="*/ 1006928 h 1469571"/>
              <a:gd name="connsiteX24" fmla="*/ 635000 w 879928"/>
              <a:gd name="connsiteY24" fmla="*/ 1088571 h 1469571"/>
              <a:gd name="connsiteX25" fmla="*/ 644071 w 879928"/>
              <a:gd name="connsiteY25" fmla="*/ 1115785 h 1469571"/>
              <a:gd name="connsiteX26" fmla="*/ 653143 w 879928"/>
              <a:gd name="connsiteY26" fmla="*/ 1143000 h 1469571"/>
              <a:gd name="connsiteX27" fmla="*/ 671285 w 879928"/>
              <a:gd name="connsiteY27" fmla="*/ 1206500 h 1469571"/>
              <a:gd name="connsiteX28" fmla="*/ 689428 w 879928"/>
              <a:gd name="connsiteY28" fmla="*/ 1270000 h 1469571"/>
              <a:gd name="connsiteX29" fmla="*/ 752928 w 879928"/>
              <a:gd name="connsiteY29" fmla="*/ 1351643 h 1469571"/>
              <a:gd name="connsiteX30" fmla="*/ 798285 w 879928"/>
              <a:gd name="connsiteY30" fmla="*/ 1397000 h 1469571"/>
              <a:gd name="connsiteX31" fmla="*/ 834571 w 879928"/>
              <a:gd name="connsiteY31" fmla="*/ 1433285 h 1469571"/>
              <a:gd name="connsiteX32" fmla="*/ 852714 w 879928"/>
              <a:gd name="connsiteY32" fmla="*/ 1460500 h 1469571"/>
              <a:gd name="connsiteX33" fmla="*/ 879928 w 879928"/>
              <a:gd name="connsiteY33" fmla="*/ 1469571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9928" h="1469571">
                <a:moveTo>
                  <a:pt x="0" y="0"/>
                </a:moveTo>
                <a:cubicBezTo>
                  <a:pt x="9071" y="3024"/>
                  <a:pt x="18020" y="6444"/>
                  <a:pt x="27214" y="9071"/>
                </a:cubicBezTo>
                <a:cubicBezTo>
                  <a:pt x="39202" y="12496"/>
                  <a:pt x="52349" y="12567"/>
                  <a:pt x="63500" y="18143"/>
                </a:cubicBezTo>
                <a:cubicBezTo>
                  <a:pt x="83003" y="27894"/>
                  <a:pt x="98425" y="44677"/>
                  <a:pt x="117928" y="54428"/>
                </a:cubicBezTo>
                <a:lnTo>
                  <a:pt x="154214" y="72571"/>
                </a:lnTo>
                <a:cubicBezTo>
                  <a:pt x="177015" y="140975"/>
                  <a:pt x="143605" y="59309"/>
                  <a:pt x="190500" y="117928"/>
                </a:cubicBezTo>
                <a:cubicBezTo>
                  <a:pt x="196473" y="125395"/>
                  <a:pt x="194827" y="136841"/>
                  <a:pt x="199571" y="145143"/>
                </a:cubicBezTo>
                <a:cubicBezTo>
                  <a:pt x="220343" y="181494"/>
                  <a:pt x="223568" y="179284"/>
                  <a:pt x="254000" y="199571"/>
                </a:cubicBezTo>
                <a:cubicBezTo>
                  <a:pt x="275568" y="264276"/>
                  <a:pt x="244986" y="186052"/>
                  <a:pt x="290285" y="254000"/>
                </a:cubicBezTo>
                <a:cubicBezTo>
                  <a:pt x="325338" y="306579"/>
                  <a:pt x="265710" y="258782"/>
                  <a:pt x="326571" y="299357"/>
                </a:cubicBezTo>
                <a:cubicBezTo>
                  <a:pt x="329595" y="308428"/>
                  <a:pt x="330999" y="318212"/>
                  <a:pt x="335643" y="326571"/>
                </a:cubicBezTo>
                <a:cubicBezTo>
                  <a:pt x="346232" y="345632"/>
                  <a:pt x="365032" y="360314"/>
                  <a:pt x="371928" y="381000"/>
                </a:cubicBezTo>
                <a:cubicBezTo>
                  <a:pt x="374952" y="390071"/>
                  <a:pt x="375027" y="400747"/>
                  <a:pt x="381000" y="408214"/>
                </a:cubicBezTo>
                <a:cubicBezTo>
                  <a:pt x="387811" y="416727"/>
                  <a:pt x="399143" y="420309"/>
                  <a:pt x="408214" y="426357"/>
                </a:cubicBezTo>
                <a:cubicBezTo>
                  <a:pt x="441294" y="525600"/>
                  <a:pt x="388537" y="375281"/>
                  <a:pt x="435428" y="480785"/>
                </a:cubicBezTo>
                <a:cubicBezTo>
                  <a:pt x="443195" y="498261"/>
                  <a:pt x="447523" y="517071"/>
                  <a:pt x="453571" y="535214"/>
                </a:cubicBezTo>
                <a:cubicBezTo>
                  <a:pt x="456595" y="544285"/>
                  <a:pt x="460768" y="553052"/>
                  <a:pt x="462643" y="562428"/>
                </a:cubicBezTo>
                <a:cubicBezTo>
                  <a:pt x="466093" y="579676"/>
                  <a:pt x="471488" y="616406"/>
                  <a:pt x="480785" y="635000"/>
                </a:cubicBezTo>
                <a:cubicBezTo>
                  <a:pt x="485661" y="644751"/>
                  <a:pt x="492880" y="653143"/>
                  <a:pt x="498928" y="662214"/>
                </a:cubicBezTo>
                <a:cubicBezTo>
                  <a:pt x="526289" y="799012"/>
                  <a:pt x="491449" y="628558"/>
                  <a:pt x="517071" y="743857"/>
                </a:cubicBezTo>
                <a:cubicBezTo>
                  <a:pt x="523623" y="773339"/>
                  <a:pt x="523994" y="790247"/>
                  <a:pt x="535214" y="816428"/>
                </a:cubicBezTo>
                <a:cubicBezTo>
                  <a:pt x="549025" y="848654"/>
                  <a:pt x="553279" y="852597"/>
                  <a:pt x="571500" y="879928"/>
                </a:cubicBezTo>
                <a:cubicBezTo>
                  <a:pt x="577548" y="898071"/>
                  <a:pt x="585005" y="915804"/>
                  <a:pt x="589643" y="934357"/>
                </a:cubicBezTo>
                <a:cubicBezTo>
                  <a:pt x="595690" y="958547"/>
                  <a:pt x="599900" y="983273"/>
                  <a:pt x="607785" y="1006928"/>
                </a:cubicBezTo>
                <a:lnTo>
                  <a:pt x="635000" y="1088571"/>
                </a:lnTo>
                <a:lnTo>
                  <a:pt x="644071" y="1115785"/>
                </a:lnTo>
                <a:cubicBezTo>
                  <a:pt x="647095" y="1124857"/>
                  <a:pt x="650824" y="1133723"/>
                  <a:pt x="653143" y="1143000"/>
                </a:cubicBezTo>
                <a:cubicBezTo>
                  <a:pt x="681487" y="1256377"/>
                  <a:pt x="645269" y="1115443"/>
                  <a:pt x="671285" y="1206500"/>
                </a:cubicBezTo>
                <a:cubicBezTo>
                  <a:pt x="674046" y="1216163"/>
                  <a:pt x="683034" y="1258491"/>
                  <a:pt x="689428" y="1270000"/>
                </a:cubicBezTo>
                <a:cubicBezTo>
                  <a:pt x="735277" y="1352529"/>
                  <a:pt x="708856" y="1298757"/>
                  <a:pt x="752928" y="1351643"/>
                </a:cubicBezTo>
                <a:cubicBezTo>
                  <a:pt x="790724" y="1396999"/>
                  <a:pt x="748394" y="1363739"/>
                  <a:pt x="798285" y="1397000"/>
                </a:cubicBezTo>
                <a:cubicBezTo>
                  <a:pt x="818079" y="1456378"/>
                  <a:pt x="790588" y="1398098"/>
                  <a:pt x="834571" y="1433285"/>
                </a:cubicBezTo>
                <a:cubicBezTo>
                  <a:pt x="843085" y="1440096"/>
                  <a:pt x="844200" y="1453689"/>
                  <a:pt x="852714" y="1460500"/>
                </a:cubicBezTo>
                <a:cubicBezTo>
                  <a:pt x="860181" y="1466473"/>
                  <a:pt x="879928" y="1469571"/>
                  <a:pt x="879928" y="1469571"/>
                </a:cubicBez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26395" y="1923078"/>
            <a:ext cx="4252028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urier"/>
                <a:cs typeface="Courier"/>
              </a:rPr>
              <a:t>C = L(0)			{</a:t>
            </a:r>
            <a:r>
              <a:rPr lang="de-DE" sz="1600" dirty="0" err="1" smtClean="0">
                <a:latin typeface="Courier"/>
                <a:cs typeface="Courier"/>
              </a:rPr>
              <a:t>true</a:t>
            </a:r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r>
              <a:rPr lang="de-DE" sz="1600" dirty="0" err="1" smtClean="0">
                <a:latin typeface="Courier"/>
                <a:cs typeface="Courier"/>
              </a:rPr>
              <a:t>L(i</a:t>
            </a:r>
            <a:r>
              <a:rPr lang="de-DE" sz="1600" dirty="0" smtClean="0">
                <a:latin typeface="Courier"/>
                <a:cs typeface="Courier"/>
              </a:rPr>
              <a:t>) = 1 + L(i+1)	{i ≥ 0, i &lt; 5}</a:t>
            </a:r>
          </a:p>
          <a:p>
            <a:r>
              <a:rPr lang="de-DE" sz="1600" dirty="0" err="1" smtClean="0">
                <a:latin typeface="Courier"/>
                <a:cs typeface="Courier"/>
              </a:rPr>
              <a:t>L(i</a:t>
            </a:r>
            <a:r>
              <a:rPr lang="de-DE" sz="1600" dirty="0" smtClean="0">
                <a:latin typeface="Courier"/>
                <a:cs typeface="Courier"/>
              </a:rPr>
              <a:t>) = 0			{i &lt; 0}</a:t>
            </a:r>
          </a:p>
          <a:p>
            <a:r>
              <a:rPr lang="de-DE" sz="1600" dirty="0" err="1" smtClean="0">
                <a:latin typeface="Courier"/>
                <a:cs typeface="Courier"/>
              </a:rPr>
              <a:t>L(i</a:t>
            </a:r>
            <a:r>
              <a:rPr lang="de-DE" sz="1600" dirty="0" smtClean="0">
                <a:latin typeface="Courier"/>
                <a:cs typeface="Courier"/>
              </a:rPr>
              <a:t>) = 0			{i ≥ 5}	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4826844" y="2141474"/>
            <a:ext cx="999691" cy="678849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feld 5"/>
          <p:cNvSpPr txBox="1"/>
          <p:nvPr/>
        </p:nvSpPr>
        <p:spPr>
          <a:xfrm>
            <a:off x="640733" y="3289744"/>
            <a:ext cx="355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/>
              <a:t>Cost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Equation</a:t>
            </a:r>
            <a:r>
              <a:rPr lang="de-DE" sz="2000" i="1" dirty="0" smtClean="0"/>
              <a:t> System (CES)</a:t>
            </a:r>
            <a:endParaRPr lang="de-DE" sz="2000" i="1" dirty="0"/>
          </a:p>
        </p:txBody>
      </p:sp>
      <p:sp>
        <p:nvSpPr>
          <p:cNvPr id="8" name="Rechteck 7"/>
          <p:cNvSpPr/>
          <p:nvPr/>
        </p:nvSpPr>
        <p:spPr>
          <a:xfrm>
            <a:off x="6403474" y="2124296"/>
            <a:ext cx="1537368" cy="775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6517143" y="2199404"/>
            <a:ext cx="1450436" cy="579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3200" dirty="0" smtClean="0"/>
              <a:t>PUBS</a:t>
            </a:r>
          </a:p>
          <a:p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5095684" y="3317453"/>
            <a:ext cx="40483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 err="1" smtClean="0"/>
              <a:t>Practical</a:t>
            </a:r>
            <a:r>
              <a:rPr lang="de-DE" sz="2000" i="1" dirty="0" smtClean="0"/>
              <a:t> Upper </a:t>
            </a:r>
            <a:r>
              <a:rPr lang="de-DE" sz="2000" i="1" dirty="0" err="1" smtClean="0"/>
              <a:t>Bound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Solver</a:t>
            </a:r>
            <a:endParaRPr lang="de-DE" sz="2000" i="1" dirty="0" smtClean="0"/>
          </a:p>
          <a:p>
            <a:endParaRPr lang="de-DE" sz="1200" i="1" dirty="0" smtClean="0"/>
          </a:p>
          <a:p>
            <a:r>
              <a:rPr lang="de-DE" sz="1600" dirty="0" smtClean="0"/>
              <a:t>(</a:t>
            </a:r>
            <a:r>
              <a:rPr lang="en-US" sz="1600" dirty="0" smtClean="0"/>
              <a:t>E. Albert, P. Arenas, S. </a:t>
            </a:r>
            <a:r>
              <a:rPr lang="en-US" sz="1600" dirty="0" err="1" smtClean="0"/>
              <a:t>Genaim</a:t>
            </a:r>
            <a:r>
              <a:rPr lang="en-US" sz="1600" dirty="0" smtClean="0"/>
              <a:t>, G. Puebla. </a:t>
            </a:r>
            <a:r>
              <a:rPr lang="en-US" sz="1600" b="1" dirty="0" smtClean="0"/>
              <a:t>Closed-Form Upper Bounds in Static Cost Analysis.</a:t>
            </a:r>
            <a:r>
              <a:rPr lang="en-US" sz="1600" dirty="0" smtClean="0"/>
              <a:t> </a:t>
            </a:r>
            <a:r>
              <a:rPr lang="en-US" sz="1600" i="1" dirty="0" smtClean="0"/>
              <a:t>Journal of Automated Reasoning, 46 (2), pp. 161–203</a:t>
            </a:r>
            <a:r>
              <a:rPr lang="en-US" sz="1600" dirty="0" smtClean="0"/>
              <a:t>, 2011.</a:t>
            </a:r>
            <a:r>
              <a:rPr lang="de-DE" sz="1600" dirty="0" smtClean="0"/>
              <a:t>)</a:t>
            </a:r>
          </a:p>
          <a:p>
            <a:r>
              <a:rPr lang="de-DE" sz="2000" i="1" dirty="0" smtClean="0"/>
              <a:t> </a:t>
            </a:r>
          </a:p>
          <a:p>
            <a:endParaRPr lang="de-D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943683" y="2108275"/>
            <a:ext cx="4946318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urier"/>
                <a:cs typeface="Courier"/>
              </a:rPr>
              <a:t>CRS $</a:t>
            </a:r>
            <a:r>
              <a:rPr lang="de-DE" sz="1200" dirty="0" err="1" smtClean="0">
                <a:latin typeface="Courier"/>
                <a:cs typeface="Courier"/>
              </a:rPr>
              <a:t>pubs_aux_entry</a:t>
            </a:r>
            <a:r>
              <a:rPr lang="de-DE" sz="1200" dirty="0" smtClean="0">
                <a:latin typeface="Courier"/>
                <a:cs typeface="Courier"/>
              </a:rPr>
              <a:t>$ -- THE MAIN ENTRY</a:t>
            </a:r>
          </a:p>
          <a:p>
            <a:endParaRPr lang="de-DE" sz="1200" dirty="0" smtClean="0">
              <a:latin typeface="Courier"/>
              <a:cs typeface="Courier"/>
            </a:endParaRPr>
          </a:p>
          <a:p>
            <a:r>
              <a:rPr lang="de-DE" sz="1200" dirty="0" smtClean="0">
                <a:latin typeface="Courier"/>
                <a:cs typeface="Courier"/>
              </a:rPr>
              <a:t>  * Non </a:t>
            </a:r>
            <a:r>
              <a:rPr lang="de-DE" sz="1200" dirty="0" err="1" smtClean="0">
                <a:latin typeface="Courier"/>
                <a:cs typeface="Courier"/>
              </a:rPr>
              <a:t>Asymptotic</a:t>
            </a:r>
            <a:r>
              <a:rPr lang="de-DE" sz="1200" dirty="0" smtClean="0">
                <a:latin typeface="Courier"/>
                <a:cs typeface="Courier"/>
              </a:rPr>
              <a:t> Upper </a:t>
            </a:r>
            <a:r>
              <a:rPr lang="de-DE" sz="1200" dirty="0" err="1" smtClean="0">
                <a:latin typeface="Courier"/>
                <a:cs typeface="Courier"/>
              </a:rPr>
              <a:t>Bound</a:t>
            </a:r>
            <a:r>
              <a:rPr lang="de-DE" sz="1200" dirty="0" smtClean="0">
                <a:latin typeface="Courier"/>
                <a:cs typeface="Courier"/>
              </a:rPr>
              <a:t>: 5</a:t>
            </a:r>
          </a:p>
          <a:p>
            <a:endParaRPr lang="de-DE" sz="1200" dirty="0" smtClean="0">
              <a:latin typeface="Courier"/>
              <a:cs typeface="Courier"/>
            </a:endParaRPr>
          </a:p>
          <a:p>
            <a:r>
              <a:rPr lang="de-DE" sz="1200" dirty="0" smtClean="0">
                <a:latin typeface="Courier"/>
                <a:cs typeface="Courier"/>
              </a:rPr>
              <a:t>  * LOOPS $</a:t>
            </a:r>
            <a:r>
              <a:rPr lang="de-DE" sz="1200" dirty="0" err="1" smtClean="0">
                <a:latin typeface="Courier"/>
                <a:cs typeface="Courier"/>
              </a:rPr>
              <a:t>pubs_aux_entry</a:t>
            </a:r>
            <a:r>
              <a:rPr lang="de-DE" sz="1200" dirty="0" smtClean="0">
                <a:latin typeface="Courier"/>
                <a:cs typeface="Courier"/>
              </a:rPr>
              <a:t>$ -&gt; $</a:t>
            </a:r>
            <a:r>
              <a:rPr lang="de-DE" sz="1200" dirty="0" err="1" smtClean="0">
                <a:latin typeface="Courier"/>
                <a:cs typeface="Courier"/>
              </a:rPr>
              <a:t>pubs_aux_entry</a:t>
            </a:r>
            <a:r>
              <a:rPr lang="de-DE" sz="1200" dirty="0" smtClean="0">
                <a:latin typeface="Courier"/>
                <a:cs typeface="Courier"/>
              </a:rPr>
              <a:t>$  </a:t>
            </a:r>
          </a:p>
          <a:p>
            <a:endParaRPr lang="de-DE" sz="1200" dirty="0" smtClean="0">
              <a:latin typeface="Courier"/>
              <a:cs typeface="Courier"/>
            </a:endParaRPr>
          </a:p>
          <a:p>
            <a:r>
              <a:rPr lang="de-DE" sz="1200" dirty="0" smtClean="0">
                <a:latin typeface="Courier"/>
                <a:cs typeface="Courier"/>
              </a:rPr>
              <a:t>  * Ranking </a:t>
            </a:r>
            <a:r>
              <a:rPr lang="de-DE" sz="1200" dirty="0" err="1" smtClean="0">
                <a:latin typeface="Courier"/>
                <a:cs typeface="Courier"/>
              </a:rPr>
              <a:t>function</a:t>
            </a:r>
            <a:r>
              <a:rPr lang="de-DE" sz="1200" dirty="0" smtClean="0">
                <a:latin typeface="Courier"/>
                <a:cs typeface="Courier"/>
              </a:rPr>
              <a:t>: N/A  </a:t>
            </a:r>
          </a:p>
          <a:p>
            <a:endParaRPr lang="de-DE" sz="1200" dirty="0" smtClean="0">
              <a:latin typeface="Courier"/>
              <a:cs typeface="Courier"/>
            </a:endParaRPr>
          </a:p>
          <a:p>
            <a:r>
              <a:rPr lang="de-DE" sz="1200" dirty="0" smtClean="0">
                <a:latin typeface="Courier"/>
                <a:cs typeface="Courier"/>
              </a:rPr>
              <a:t>  * </a:t>
            </a:r>
            <a:r>
              <a:rPr lang="de-DE" sz="1200" dirty="0" err="1" smtClean="0">
                <a:latin typeface="Courier"/>
                <a:cs typeface="Courier"/>
              </a:rPr>
              <a:t>Invariants</a:t>
            </a:r>
            <a:r>
              <a:rPr lang="de-DE" sz="1200" dirty="0" smtClean="0">
                <a:latin typeface="Courier"/>
                <a:cs typeface="Courier"/>
              </a:rPr>
              <a:t> $</a:t>
            </a:r>
            <a:r>
              <a:rPr lang="de-DE" sz="1200" dirty="0" err="1" smtClean="0">
                <a:latin typeface="Courier"/>
                <a:cs typeface="Courier"/>
              </a:rPr>
              <a:t>pubs_aux_entry</a:t>
            </a:r>
            <a:r>
              <a:rPr lang="de-DE" sz="1200" dirty="0" smtClean="0">
                <a:latin typeface="Courier"/>
                <a:cs typeface="Courier"/>
              </a:rPr>
              <a:t>$ -&gt; $</a:t>
            </a:r>
            <a:r>
              <a:rPr lang="de-DE" sz="1200" dirty="0" err="1" smtClean="0">
                <a:latin typeface="Courier"/>
                <a:cs typeface="Courier"/>
              </a:rPr>
              <a:t>pubs_aux_entry</a:t>
            </a:r>
            <a:r>
              <a:rPr lang="de-DE" sz="1200" dirty="0" smtClean="0">
                <a:latin typeface="Courier"/>
                <a:cs typeface="Courier"/>
              </a:rPr>
              <a:t>$</a:t>
            </a:r>
          </a:p>
          <a:p>
            <a:endParaRPr lang="de-DE" sz="1200" dirty="0" smtClean="0">
              <a:latin typeface="Courier"/>
              <a:cs typeface="Courier"/>
            </a:endParaRPr>
          </a:p>
          <a:p>
            <a:r>
              <a:rPr lang="de-DE" sz="1200" dirty="0" smtClean="0">
                <a:latin typeface="Courier"/>
                <a:cs typeface="Courier"/>
              </a:rPr>
              <a:t>      </a:t>
            </a:r>
            <a:r>
              <a:rPr lang="de-DE" sz="1200" dirty="0" err="1" smtClean="0">
                <a:latin typeface="Courier"/>
                <a:cs typeface="Courier"/>
              </a:rPr>
              <a:t>entry</a:t>
            </a:r>
            <a:r>
              <a:rPr lang="de-DE" sz="1200" dirty="0" smtClean="0">
                <a:latin typeface="Courier"/>
                <a:cs typeface="Courier"/>
              </a:rPr>
              <a:t>  : []    </a:t>
            </a:r>
          </a:p>
          <a:p>
            <a:pPr lvl="1"/>
            <a:r>
              <a:rPr lang="de-DE" sz="1200" dirty="0" smtClean="0">
                <a:latin typeface="Courier"/>
                <a:cs typeface="Courier"/>
              </a:rPr>
              <a:t> </a:t>
            </a:r>
            <a:r>
              <a:rPr lang="de-DE" sz="1200" dirty="0" err="1" smtClean="0">
                <a:latin typeface="Courier"/>
                <a:cs typeface="Courier"/>
              </a:rPr>
              <a:t>non-rec</a:t>
            </a:r>
            <a:r>
              <a:rPr lang="de-DE" sz="1200" dirty="0" smtClean="0">
                <a:latin typeface="Courier"/>
                <a:cs typeface="Courier"/>
              </a:rPr>
              <a:t>: []     </a:t>
            </a:r>
          </a:p>
          <a:p>
            <a:pPr lvl="1"/>
            <a:r>
              <a:rPr lang="de-DE" sz="1200" dirty="0" smtClean="0">
                <a:latin typeface="Courier"/>
                <a:cs typeface="Courier"/>
              </a:rPr>
              <a:t> </a:t>
            </a:r>
            <a:r>
              <a:rPr lang="de-DE" sz="1200" dirty="0" err="1" smtClean="0">
                <a:latin typeface="Courier"/>
                <a:cs typeface="Courier"/>
              </a:rPr>
              <a:t>rec</a:t>
            </a:r>
            <a:r>
              <a:rPr lang="de-DE" sz="1200" dirty="0" smtClean="0">
                <a:latin typeface="Courier"/>
                <a:cs typeface="Courier"/>
              </a:rPr>
              <a:t>    : [0=1]    </a:t>
            </a:r>
          </a:p>
          <a:p>
            <a:pPr lvl="1"/>
            <a:r>
              <a:rPr lang="de-DE" sz="1200" dirty="0" smtClean="0">
                <a:latin typeface="Courier"/>
                <a:cs typeface="Courier"/>
              </a:rPr>
              <a:t> </a:t>
            </a:r>
            <a:r>
              <a:rPr lang="de-DE" sz="1200" dirty="0" err="1" smtClean="0">
                <a:latin typeface="Courier"/>
                <a:cs typeface="Courier"/>
              </a:rPr>
              <a:t>inv</a:t>
            </a:r>
            <a:r>
              <a:rPr lang="de-DE" sz="1200" dirty="0" smtClean="0">
                <a:latin typeface="Courier"/>
                <a:cs typeface="Courier"/>
              </a:rPr>
              <a:t>    : []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2634423" y="2794558"/>
            <a:ext cx="999691" cy="678849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feld 5"/>
          <p:cNvSpPr txBox="1"/>
          <p:nvPr/>
        </p:nvSpPr>
        <p:spPr>
          <a:xfrm>
            <a:off x="426838" y="3916091"/>
            <a:ext cx="200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err="1" smtClean="0"/>
              <a:t>Practical</a:t>
            </a:r>
            <a:r>
              <a:rPr lang="de-DE" sz="2000" i="1" dirty="0" smtClean="0"/>
              <a:t> Upper</a:t>
            </a:r>
          </a:p>
          <a:p>
            <a:pPr algn="ctr"/>
            <a:r>
              <a:rPr lang="de-DE" sz="2000" i="1" dirty="0" err="1" smtClean="0"/>
              <a:t>Bound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Solver</a:t>
            </a:r>
            <a:r>
              <a:rPr lang="de-DE" sz="2000" i="1" dirty="0" smtClean="0"/>
              <a:t> </a:t>
            </a:r>
          </a:p>
        </p:txBody>
      </p:sp>
      <p:sp>
        <p:nvSpPr>
          <p:cNvPr id="8" name="Rechteck 7"/>
          <p:cNvSpPr/>
          <p:nvPr/>
        </p:nvSpPr>
        <p:spPr>
          <a:xfrm>
            <a:off x="601580" y="2777380"/>
            <a:ext cx="1537368" cy="775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715249" y="2852488"/>
            <a:ext cx="1450436" cy="579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3200" dirty="0" smtClean="0"/>
              <a:t>PUBS</a:t>
            </a:r>
          </a:p>
          <a:p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9" name="Oval 8"/>
          <p:cNvSpPr/>
          <p:nvPr/>
        </p:nvSpPr>
        <p:spPr>
          <a:xfrm>
            <a:off x="6751398" y="2392541"/>
            <a:ext cx="494286" cy="4950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Loop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Cost</a:t>
            </a:r>
            <a:r>
              <a:rPr lang="de-DE" sz="3600" dirty="0" smtClean="0">
                <a:solidFill>
                  <a:srgbClr val="4F81BD"/>
                </a:solidFill>
              </a:rPr>
              <a:t> Analysis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by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60" y="1512280"/>
            <a:ext cx="8061571" cy="4945184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de-CH" sz="2400" dirty="0" err="1" smtClean="0">
                <a:cs typeface="Times New Roman"/>
              </a:rPr>
              <a:t>input</a:t>
            </a:r>
            <a:r>
              <a:rPr lang="de-CH" sz="2400" dirty="0" smtClean="0">
                <a:cs typeface="Times New Roman"/>
              </a:rPr>
              <a:t>: a </a:t>
            </a:r>
            <a:r>
              <a:rPr lang="de-CH" sz="2400" dirty="0" err="1" smtClean="0">
                <a:cs typeface="Times New Roman"/>
              </a:rPr>
              <a:t>method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i="1" dirty="0" smtClean="0">
                <a:cs typeface="Times New Roman"/>
              </a:rPr>
              <a:t>m</a:t>
            </a:r>
            <a:endParaRPr lang="de-CH" sz="2400" dirty="0" smtClean="0">
              <a:cs typeface="Times New Roman"/>
            </a:endParaRPr>
          </a:p>
          <a:p>
            <a:pPr marL="457200" indent="-457200">
              <a:buNone/>
            </a:pPr>
            <a:r>
              <a:rPr lang="de-CH" sz="800" dirty="0" smtClean="0">
                <a:cs typeface="Times New Roman"/>
              </a:rPr>
              <a:t>		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c</a:t>
            </a:r>
            <a:r>
              <a:rPr lang="de-CH" sz="2400" dirty="0" err="1" smtClean="0">
                <a:cs typeface="Times New Roman"/>
              </a:rPr>
              <a:t>ompile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i="1" dirty="0" smtClean="0">
                <a:cs typeface="Times New Roman"/>
              </a:rPr>
              <a:t>m</a:t>
            </a: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an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augmented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rgbClr val="000000"/>
                </a:solidFill>
                <a:cs typeface="Times New Roman"/>
              </a:rPr>
              <a:t>cfg</a:t>
            </a:r>
            <a:endParaRPr lang="de-CH" sz="2000" i="1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r</a:t>
            </a:r>
            <a:r>
              <a:rPr lang="de-CH" sz="2400" dirty="0" err="1" smtClean="0">
                <a:cs typeface="Times New Roman"/>
              </a:rPr>
              <a:t>un</a:t>
            </a:r>
            <a:r>
              <a:rPr lang="de-CH" sz="2400" dirty="0" smtClean="0">
                <a:cs typeface="Times New Roman"/>
              </a:rPr>
              <a:t> a </a:t>
            </a:r>
            <a:r>
              <a:rPr lang="de-CH" sz="2400" dirty="0" err="1" smtClean="0">
                <a:cs typeface="Times New Roman"/>
              </a:rPr>
              <a:t>numerical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analysis</a:t>
            </a:r>
            <a:r>
              <a:rPr lang="de-CH" sz="2400" dirty="0" smtClean="0">
                <a:cs typeface="Times New Roman"/>
              </a:rPr>
              <a:t> (</a:t>
            </a:r>
            <a:r>
              <a:rPr lang="de-CH" sz="2400" dirty="0" err="1" smtClean="0">
                <a:cs typeface="Times New Roman"/>
              </a:rPr>
              <a:t>TouchDevelop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analysis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with</a:t>
            </a:r>
            <a:r>
              <a:rPr lang="de-CH" sz="2400" dirty="0" smtClean="0">
                <a:cs typeface="Times New Roman"/>
              </a:rPr>
              <a:t> APRON) on </a:t>
            </a:r>
            <a:r>
              <a:rPr lang="de-CH" sz="2400" i="1" dirty="0" err="1" smtClean="0">
                <a:cs typeface="Times New Roman"/>
              </a:rPr>
              <a:t>cfg</a:t>
            </a:r>
            <a:endParaRPr lang="de-CH" sz="2400" i="1" dirty="0" smtClean="0"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a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execution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rgbClr val="000000"/>
                </a:solidFill>
                <a:cs typeface="Times New Roman"/>
              </a:rPr>
              <a:t>cfge</a:t>
            </a:r>
            <a:endParaRPr lang="de-CH" sz="2000" i="1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f</a:t>
            </a:r>
            <a:r>
              <a:rPr lang="de-CH" sz="2400" dirty="0" err="1" smtClean="0">
                <a:cs typeface="Times New Roman"/>
              </a:rPr>
              <a:t>ind</a:t>
            </a:r>
            <a:r>
              <a:rPr lang="de-CH" sz="2400" dirty="0" smtClean="0">
                <a:cs typeface="Times New Roman"/>
              </a:rPr>
              <a:t> all </a:t>
            </a:r>
            <a:r>
              <a:rPr lang="de-CH" sz="2400" dirty="0" err="1" smtClean="0">
                <a:cs typeface="Times New Roman"/>
              </a:rPr>
              <a:t>control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structures</a:t>
            </a:r>
            <a:r>
              <a:rPr lang="de-CH" sz="2400" dirty="0" smtClean="0">
                <a:cs typeface="Times New Roman"/>
              </a:rPr>
              <a:t> in </a:t>
            </a:r>
            <a:r>
              <a:rPr lang="de-CH" sz="2400" i="1" dirty="0" err="1" smtClean="0">
                <a:cs typeface="Times New Roman"/>
              </a:rPr>
              <a:t>cfg</a:t>
            </a:r>
            <a:r>
              <a:rPr lang="de-CH" sz="2400" i="1" dirty="0" smtClean="0">
                <a:cs typeface="Times New Roman"/>
              </a:rPr>
              <a:t> </a:t>
            </a:r>
            <a:r>
              <a:rPr lang="de-CH" sz="2400" dirty="0" smtClean="0">
                <a:cs typeface="Times New Roman"/>
              </a:rPr>
              <a:t>(</a:t>
            </a:r>
            <a:r>
              <a:rPr lang="de-CH" sz="2400" dirty="0" err="1" smtClean="0">
                <a:cs typeface="Times New Roman"/>
              </a:rPr>
              <a:t>including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nesting</a:t>
            </a:r>
            <a:r>
              <a:rPr lang="de-CH" sz="2400" dirty="0" smtClean="0">
                <a:cs typeface="Times New Roman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endParaRPr lang="de-CH" sz="8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f</a:t>
            </a:r>
            <a:r>
              <a:rPr lang="de-CH" sz="2400" dirty="0" err="1" smtClean="0">
                <a:cs typeface="Times New Roman"/>
              </a:rPr>
              <a:t>or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each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loop</a:t>
            </a:r>
            <a:r>
              <a:rPr lang="de-CH" sz="2400" dirty="0" smtClean="0">
                <a:cs typeface="Times New Roman"/>
              </a:rPr>
              <a:t> in </a:t>
            </a:r>
            <a:r>
              <a:rPr lang="de-CH" sz="2400" i="1" dirty="0" err="1" smtClean="0">
                <a:cs typeface="Times New Roman"/>
              </a:rPr>
              <a:t>cfg</a:t>
            </a:r>
            <a:endParaRPr lang="de-CH" sz="2400" i="1" dirty="0" smtClean="0">
              <a:cs typeface="Times New Roman"/>
            </a:endParaRPr>
          </a:p>
          <a:p>
            <a:pPr marL="857250" lvl="1" indent="-457200">
              <a:buFont typeface="Arial"/>
              <a:buChar char="•"/>
            </a:pPr>
            <a:r>
              <a:rPr lang="de-DE" sz="2000" dirty="0" smtClean="0">
                <a:cs typeface="Times New Roman"/>
              </a:rPr>
              <a:t>c</a:t>
            </a:r>
            <a:r>
              <a:rPr lang="de-CH" sz="2000" dirty="0" err="1" smtClean="0">
                <a:cs typeface="Times New Roman"/>
              </a:rPr>
              <a:t>ompose</a:t>
            </a:r>
            <a:r>
              <a:rPr lang="de-CH" sz="2000" dirty="0" smtClean="0">
                <a:cs typeface="Times New Roman"/>
              </a:rPr>
              <a:t> i</a:t>
            </a:r>
            <a:r>
              <a:rPr lang="de-DE" sz="2000" dirty="0" err="1" smtClean="0">
                <a:cs typeface="Times New Roman"/>
              </a:rPr>
              <a:t>ts</a:t>
            </a:r>
            <a:r>
              <a:rPr lang="de-DE" sz="2000" dirty="0" smtClean="0">
                <a:cs typeface="Times New Roman"/>
              </a:rPr>
              <a:t> </a:t>
            </a:r>
            <a:r>
              <a:rPr lang="de-DE" sz="2000" dirty="0" err="1" smtClean="0">
                <a:cs typeface="Times New Roman"/>
              </a:rPr>
              <a:t>Cost</a:t>
            </a:r>
            <a:r>
              <a:rPr lang="de-DE" sz="2000" dirty="0" smtClean="0">
                <a:cs typeface="Times New Roman"/>
              </a:rPr>
              <a:t> </a:t>
            </a:r>
            <a:r>
              <a:rPr lang="de-DE" sz="2000" dirty="0" err="1" smtClean="0">
                <a:cs typeface="Times New Roman"/>
              </a:rPr>
              <a:t>Equation</a:t>
            </a:r>
            <a:r>
              <a:rPr lang="de-DE" sz="2000" dirty="0" smtClean="0">
                <a:cs typeface="Times New Roman"/>
              </a:rPr>
              <a:t> System (CES) </a:t>
            </a:r>
            <a:r>
              <a:rPr lang="de-DE" sz="2000" dirty="0" err="1" smtClean="0">
                <a:cs typeface="Times New Roman"/>
              </a:rPr>
              <a:t>using</a:t>
            </a:r>
            <a:r>
              <a:rPr lang="de-DE" sz="2000" dirty="0" smtClean="0">
                <a:cs typeface="Times New Roman"/>
              </a:rPr>
              <a:t> </a:t>
            </a:r>
            <a:r>
              <a:rPr lang="de-DE" sz="2000" i="1" dirty="0" err="1" smtClean="0">
                <a:cs typeface="Times New Roman"/>
              </a:rPr>
              <a:t>cfge</a:t>
            </a:r>
            <a:endParaRPr lang="de-DE" sz="2000" i="1" dirty="0" smtClean="0">
              <a:cs typeface="Times New Roman"/>
            </a:endParaRPr>
          </a:p>
          <a:p>
            <a:pPr marL="857250" lvl="1" indent="-457200">
              <a:buFont typeface="Arial"/>
              <a:buChar char="•"/>
            </a:pPr>
            <a:r>
              <a:rPr lang="de-DE" sz="2000" dirty="0" err="1" smtClean="0">
                <a:cs typeface="Times New Roman"/>
              </a:rPr>
              <a:t>solve</a:t>
            </a:r>
            <a:r>
              <a:rPr lang="de-DE" sz="2000" dirty="0" smtClean="0">
                <a:cs typeface="Times New Roman"/>
              </a:rPr>
              <a:t> </a:t>
            </a:r>
            <a:r>
              <a:rPr lang="de-DE" sz="2000" dirty="0" err="1" smtClean="0">
                <a:cs typeface="Times New Roman"/>
              </a:rPr>
              <a:t>the</a:t>
            </a:r>
            <a:r>
              <a:rPr lang="de-DE" sz="2000" dirty="0" smtClean="0">
                <a:cs typeface="Times New Roman"/>
              </a:rPr>
              <a:t> CES </a:t>
            </a:r>
            <a:r>
              <a:rPr lang="de-DE" sz="2000" dirty="0" err="1" smtClean="0">
                <a:cs typeface="Times New Roman"/>
              </a:rPr>
              <a:t>using</a:t>
            </a:r>
            <a:r>
              <a:rPr lang="de-DE" sz="2000" dirty="0" smtClean="0">
                <a:cs typeface="Times New Roman"/>
              </a:rPr>
              <a:t> PUBS</a:t>
            </a: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1546" y="3419213"/>
            <a:ext cx="3253154" cy="1182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Composing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the</a:t>
            </a:r>
            <a:r>
              <a:rPr lang="de-DE" sz="3600" dirty="0" smtClean="0">
                <a:solidFill>
                  <a:srgbClr val="4F81BD"/>
                </a:solidFill>
              </a:rPr>
              <a:t> CES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60" y="1512280"/>
            <a:ext cx="8061571" cy="4945184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h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andle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all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loops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in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the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same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way</a:t>
            </a:r>
          </a:p>
          <a:p>
            <a:pPr marL="457200" indent="-457200">
              <a:buNone/>
            </a:pPr>
            <a:r>
              <a:rPr lang="de-CH" sz="800" dirty="0" smtClean="0">
                <a:solidFill>
                  <a:srgbClr val="000000"/>
                </a:solidFill>
                <a:cs typeface="Times New Roman"/>
              </a:rPr>
              <a:t>		</a:t>
            </a: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830396" y="3438755"/>
            <a:ext cx="38197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($x &lt;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) do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$i := $i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$x := $x + $i;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endParaRPr lang="de-DE" dirty="0"/>
          </a:p>
        </p:txBody>
      </p:sp>
      <p:pic>
        <p:nvPicPr>
          <p:cNvPr id="7" name="Bild 6" descr="lo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36" y="2586892"/>
            <a:ext cx="3888105" cy="35331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171095" y="2594709"/>
            <a:ext cx="15376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r>
              <a:rPr lang="de-DE" sz="1600" dirty="0" smtClean="0">
                <a:solidFill>
                  <a:srgbClr val="FF0000"/>
                </a:solidFill>
                <a:latin typeface="Calibri"/>
                <a:cs typeface="Calibri"/>
              </a:rPr>
              <a:t> condition</a:t>
            </a:r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493110" y="5189417"/>
            <a:ext cx="1590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  <a:latin typeface="Calibri"/>
                <a:cs typeface="Calibri"/>
              </a:rPr>
              <a:t>block of </a:t>
            </a:r>
            <a:r>
              <a:rPr lang="de-DE" sz="1600" dirty="0" err="1" smtClean="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endParaRPr lang="de-DE" sz="16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r>
              <a:rPr lang="de-DE" sz="16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de-DE" sz="1600" dirty="0" err="1" smtClean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r>
              <a:rPr lang="de-DE" sz="16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  <a:latin typeface="Calibri"/>
                <a:cs typeface="Calibri"/>
              </a:rPr>
              <a:t>body</a:t>
            </a:r>
            <a:r>
              <a:rPr lang="de-DE" sz="16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rot="10800000" flipV="1">
            <a:off x="2803770" y="2960077"/>
            <a:ext cx="908539" cy="390768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76615" y="2921000"/>
            <a:ext cx="1230923" cy="722923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16200000" flipV="1">
            <a:off x="2427654" y="4449884"/>
            <a:ext cx="840154" cy="498231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3679092" y="5476630"/>
            <a:ext cx="1566985" cy="150447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033607" y="1530211"/>
            <a:ext cx="7021821" cy="1490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88994" y="1609271"/>
            <a:ext cx="73025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>
                <a:cs typeface="Times New Roman"/>
              </a:rPr>
              <a:t>	D</a:t>
            </a:r>
            <a:r>
              <a:rPr lang="de-CH" sz="2400" dirty="0" err="1" smtClean="0">
                <a:cs typeface="Times New Roman"/>
              </a:rPr>
              <a:t>evelop</a:t>
            </a:r>
            <a:r>
              <a:rPr lang="de-CH" sz="2400" dirty="0" smtClean="0">
                <a:cs typeface="Times New Roman"/>
              </a:rPr>
              <a:t> a </a:t>
            </a:r>
            <a:r>
              <a:rPr lang="de-CH" sz="2400" b="1" dirty="0" err="1" smtClean="0">
                <a:cs typeface="Times New Roman"/>
              </a:rPr>
              <a:t>cost</a:t>
            </a:r>
            <a:r>
              <a:rPr lang="de-CH" sz="2400" b="1" dirty="0" smtClean="0">
                <a:cs typeface="Times New Roman"/>
              </a:rPr>
              <a:t> </a:t>
            </a:r>
            <a:r>
              <a:rPr lang="de-CH" sz="2400" b="1" dirty="0" err="1" smtClean="0">
                <a:cs typeface="Times New Roman"/>
              </a:rPr>
              <a:t>analysis</a:t>
            </a:r>
            <a:r>
              <a:rPr lang="de-CH" sz="2400" b="1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that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overapproximates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the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cost</a:t>
            </a:r>
            <a:r>
              <a:rPr lang="de-CH" sz="2400" dirty="0" smtClean="0">
                <a:cs typeface="Times New Roman"/>
              </a:rPr>
              <a:t> of all </a:t>
            </a:r>
            <a:r>
              <a:rPr lang="de-CH" sz="2400" dirty="0" err="1" smtClean="0">
                <a:cs typeface="Times New Roman"/>
              </a:rPr>
              <a:t>loops</a:t>
            </a:r>
            <a:r>
              <a:rPr lang="de-CH" sz="2400" dirty="0" smtClean="0">
                <a:cs typeface="Times New Roman"/>
              </a:rPr>
              <a:t> in a </a:t>
            </a:r>
            <a:r>
              <a:rPr lang="de-CH" sz="2400" dirty="0" err="1" smtClean="0">
                <a:cs typeface="Times New Roman"/>
              </a:rPr>
              <a:t>program</a:t>
            </a:r>
            <a:r>
              <a:rPr lang="de-CH" sz="2400" dirty="0" smtClean="0">
                <a:cs typeface="Times New Roman"/>
              </a:rPr>
              <a:t> (</a:t>
            </a:r>
            <a:r>
              <a:rPr lang="de-CH" sz="2400" dirty="0" err="1" smtClean="0">
                <a:cs typeface="Times New Roman"/>
              </a:rPr>
              <a:t>according</a:t>
            </a:r>
            <a:r>
              <a:rPr lang="de-CH" sz="2400" dirty="0" smtClean="0">
                <a:cs typeface="Times New Roman"/>
              </a:rPr>
              <a:t> to </a:t>
            </a:r>
            <a:r>
              <a:rPr lang="de-CH" sz="2400" dirty="0" err="1" smtClean="0">
                <a:cs typeface="Times New Roman"/>
              </a:rPr>
              <a:t>some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cost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model</a:t>
            </a:r>
            <a:r>
              <a:rPr lang="de-CH" sz="2400" dirty="0" smtClean="0">
                <a:cs typeface="Times New Roman"/>
              </a:rPr>
              <a:t>)</a:t>
            </a: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de-CH" sz="2000" dirty="0" smtClean="0">
              <a:cs typeface="Times New Roman"/>
            </a:endParaRPr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de-CH" sz="20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rgbClr val="4F81BD"/>
                </a:solidFill>
              </a:rPr>
              <a:t>Goal</a:t>
            </a:r>
            <a:endParaRPr lang="de-DE" sz="3600" dirty="0">
              <a:solidFill>
                <a:srgbClr val="4F81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Composing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the</a:t>
            </a:r>
            <a:r>
              <a:rPr lang="de-DE" sz="3600" dirty="0" smtClean="0">
                <a:solidFill>
                  <a:srgbClr val="4F81BD"/>
                </a:solidFill>
              </a:rPr>
              <a:t> CES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60" y="1641928"/>
            <a:ext cx="8116697" cy="4815535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use the result of the </a:t>
            </a:r>
            <a:r>
              <a:rPr lang="de-DE" sz="2400" dirty="0" smtClean="0">
                <a:solidFill>
                  <a:srgbClr val="008000"/>
                </a:solidFill>
                <a:cs typeface="Times New Roman"/>
              </a:rPr>
              <a:t>numerical analysis </a:t>
            </a: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to</a:t>
            </a:r>
          </a:p>
          <a:p>
            <a:pPr marL="457200" indent="-457200">
              <a:buNone/>
            </a:pPr>
            <a:r>
              <a:rPr lang="de-DE" sz="1200" dirty="0" smtClean="0">
                <a:solidFill>
                  <a:srgbClr val="000000"/>
                </a:solidFill>
                <a:cs typeface="Times New Roman"/>
              </a:rPr>
              <a:t> </a:t>
            </a:r>
          </a:p>
          <a:p>
            <a:pPr marL="857250" lvl="1" indent="-457200">
              <a:buFont typeface="+mj-lt"/>
              <a:buAutoNum type="arabicParenR"/>
            </a:pP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g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et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the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i="1" dirty="0" err="1" smtClean="0">
                <a:solidFill>
                  <a:schemeClr val="accent1"/>
                </a:solidFill>
                <a:cs typeface="Times New Roman"/>
              </a:rPr>
              <a:t>loop</a:t>
            </a:r>
            <a:r>
              <a:rPr lang="de-CH" sz="2400" i="1" dirty="0" smtClean="0">
                <a:solidFill>
                  <a:schemeClr val="accent1"/>
                </a:solidFill>
                <a:cs typeface="Times New Roman"/>
              </a:rPr>
              <a:t> condition</a:t>
            </a:r>
          </a:p>
          <a:p>
            <a:pPr marL="857250" lvl="1" indent="-457200">
              <a:buFont typeface="+mj-lt"/>
              <a:buAutoNum type="arabicParenR"/>
            </a:pPr>
            <a:r>
              <a:rPr lang="de-DE" sz="2400" dirty="0" err="1" smtClean="0">
                <a:solidFill>
                  <a:srgbClr val="000000"/>
                </a:solidFill>
                <a:cs typeface="Times New Roman"/>
              </a:rPr>
              <a:t>try</a:t>
            </a: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 to f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ind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an </a:t>
            </a:r>
            <a:r>
              <a:rPr lang="de-CH" sz="2400" i="1" dirty="0" smtClean="0">
                <a:solidFill>
                  <a:schemeClr val="accent1"/>
                </a:solidFill>
                <a:cs typeface="Times New Roman"/>
              </a:rPr>
              <a:t>update </a:t>
            </a:r>
            <a:r>
              <a:rPr lang="de-CH" sz="2400" i="1" dirty="0" err="1" smtClean="0">
                <a:solidFill>
                  <a:schemeClr val="accent1"/>
                </a:solidFill>
                <a:cs typeface="Times New Roman"/>
              </a:rPr>
              <a:t>rule</a:t>
            </a:r>
            <a:r>
              <a:rPr lang="de-CH" sz="2400" i="1" dirty="0" smtClean="0">
                <a:solidFill>
                  <a:schemeClr val="accent1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for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each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variable in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the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loop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 </a:t>
            </a:r>
            <a:r>
              <a:rPr lang="de-CH" sz="100" dirty="0" smtClean="0">
                <a:solidFill>
                  <a:srgbClr val="000000"/>
                </a:solidFill>
                <a:cs typeface="Times New Roman"/>
              </a:rPr>
              <a:t>(</a:t>
            </a:r>
          </a:p>
          <a:p>
            <a:pPr marL="857250" lvl="1" indent="-457200">
              <a:buFont typeface="+mj-lt"/>
              <a:buAutoNum type="arabicParenR"/>
            </a:pP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t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ry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to find an </a:t>
            </a:r>
            <a:r>
              <a:rPr lang="de-CH" sz="2400" i="1" dirty="0" err="1" smtClean="0">
                <a:solidFill>
                  <a:schemeClr val="accent1"/>
                </a:solidFill>
                <a:cs typeface="Times New Roman"/>
              </a:rPr>
              <a:t>initial</a:t>
            </a:r>
            <a:r>
              <a:rPr lang="de-CH" sz="2400" i="1" dirty="0" smtClean="0">
                <a:solidFill>
                  <a:schemeClr val="accent1"/>
                </a:solidFill>
                <a:cs typeface="Times New Roman"/>
              </a:rPr>
              <a:t> </a:t>
            </a:r>
            <a:r>
              <a:rPr lang="de-CH" sz="2400" i="1" dirty="0" err="1" smtClean="0">
                <a:solidFill>
                  <a:schemeClr val="accent1"/>
                </a:solidFill>
                <a:cs typeface="Times New Roman"/>
              </a:rPr>
              <a:t>value</a:t>
            </a:r>
            <a:r>
              <a:rPr lang="de-CH" sz="2400" i="1" dirty="0" smtClean="0">
                <a:solidFill>
                  <a:schemeClr val="accent1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for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each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variable in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the loop</a:t>
            </a: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u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sing 1) to 3),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write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down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the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Cost Equation System (CES)</a:t>
            </a:r>
          </a:p>
          <a:p>
            <a:pPr marL="457200" indent="-457200">
              <a:buNone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1546" y="1426305"/>
            <a:ext cx="3253154" cy="1182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1) Loop</a:t>
            </a:r>
            <a:r>
              <a:rPr lang="de-DE" sz="3600" dirty="0" smtClean="0">
                <a:solidFill>
                  <a:srgbClr val="4F81BD"/>
                </a:solidFill>
              </a:rPr>
              <a:t> condition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58" y="3184769"/>
            <a:ext cx="8510957" cy="3536462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595" dirty="0" smtClean="0">
                <a:solidFill>
                  <a:srgbClr val="000000"/>
                </a:solidFill>
                <a:cs typeface="Times New Roman"/>
              </a:rPr>
              <a:t>a</a:t>
            </a:r>
            <a:r>
              <a:rPr lang="de-CH" sz="2595" dirty="0" err="1" smtClean="0">
                <a:solidFill>
                  <a:srgbClr val="000000"/>
                </a:solidFill>
                <a:cs typeface="Times New Roman"/>
              </a:rPr>
              <a:t>vailable</a:t>
            </a:r>
            <a:r>
              <a:rPr lang="de-CH" sz="2595" dirty="0" smtClean="0">
                <a:solidFill>
                  <a:srgbClr val="000000"/>
                </a:solidFill>
                <a:cs typeface="Times New Roman"/>
              </a:rPr>
              <a:t> as an Expression </a:t>
            </a:r>
            <a:r>
              <a:rPr lang="de-CH" sz="2595" dirty="0" err="1" smtClean="0">
                <a:solidFill>
                  <a:srgbClr val="000000"/>
                </a:solidFill>
                <a:cs typeface="Times New Roman"/>
              </a:rPr>
              <a:t>from</a:t>
            </a:r>
            <a:r>
              <a:rPr lang="de-CH" sz="2595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595" dirty="0" err="1" smtClean="0">
                <a:solidFill>
                  <a:srgbClr val="000000"/>
                </a:solidFill>
                <a:cs typeface="Times New Roman"/>
              </a:rPr>
              <a:t>the</a:t>
            </a:r>
            <a:r>
              <a:rPr lang="de-CH" sz="2595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595" dirty="0" err="1" smtClean="0">
                <a:solidFill>
                  <a:srgbClr val="000000"/>
                </a:solidFill>
                <a:cs typeface="Times New Roman"/>
              </a:rPr>
              <a:t>numerical</a:t>
            </a:r>
            <a:r>
              <a:rPr lang="de-CH" sz="2595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595" dirty="0" err="1" smtClean="0">
                <a:solidFill>
                  <a:srgbClr val="000000"/>
                </a:solidFill>
                <a:cs typeface="Times New Roman"/>
              </a:rPr>
              <a:t>analysis</a:t>
            </a:r>
            <a:endParaRPr lang="de-CH" sz="2595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Wingdings" charset="2"/>
              <a:buChar char="Ø"/>
            </a:pPr>
            <a:r>
              <a:rPr lang="de-DE" sz="2595" dirty="0" smtClean="0">
                <a:solidFill>
                  <a:srgbClr val="000000"/>
                </a:solidFill>
                <a:cs typeface="Times New Roman"/>
              </a:rPr>
              <a:t>m</a:t>
            </a:r>
            <a:r>
              <a:rPr lang="de-CH" sz="2595" dirty="0" err="1" smtClean="0">
                <a:solidFill>
                  <a:srgbClr val="000000"/>
                </a:solidFill>
                <a:cs typeface="Times New Roman"/>
              </a:rPr>
              <a:t>ust</a:t>
            </a:r>
            <a:r>
              <a:rPr lang="de-CH" sz="2595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595" dirty="0" err="1" smtClean="0">
                <a:solidFill>
                  <a:srgbClr val="000000"/>
                </a:solidFill>
                <a:cs typeface="Times New Roman"/>
              </a:rPr>
              <a:t>be</a:t>
            </a:r>
            <a:r>
              <a:rPr lang="de-CH" sz="2595" dirty="0" smtClean="0">
                <a:solidFill>
                  <a:srgbClr val="000000"/>
                </a:solidFill>
                <a:cs typeface="Times New Roman"/>
              </a:rPr>
              <a:t> a </a:t>
            </a:r>
            <a:r>
              <a:rPr lang="de-CH" sz="2595" i="1" dirty="0" err="1" smtClean="0">
                <a:solidFill>
                  <a:srgbClr val="000000"/>
                </a:solidFill>
                <a:cs typeface="Times New Roman"/>
              </a:rPr>
              <a:t>valid</a:t>
            </a:r>
            <a:r>
              <a:rPr lang="de-CH" sz="2595" i="1" dirty="0" smtClean="0">
                <a:solidFill>
                  <a:srgbClr val="000000"/>
                </a:solidFill>
                <a:cs typeface="Times New Roman"/>
              </a:rPr>
              <a:t> condition</a:t>
            </a:r>
          </a:p>
          <a:p>
            <a:pPr marL="857250" lvl="1" indent="-457200">
              <a:buFont typeface="Arial"/>
              <a:buChar char="•"/>
            </a:pPr>
            <a:r>
              <a:rPr lang="de-DE" sz="1730" dirty="0" smtClean="0">
                <a:solidFill>
                  <a:srgbClr val="000000"/>
                </a:solidFill>
                <a:cs typeface="Times New Roman"/>
              </a:rPr>
              <a:t>t</a:t>
            </a:r>
            <a:r>
              <a:rPr lang="de-CH" sz="1730" dirty="0" smtClean="0">
                <a:solidFill>
                  <a:srgbClr val="000000"/>
                </a:solidFill>
                <a:cs typeface="Times New Roman"/>
              </a:rPr>
              <a:t>rue</a:t>
            </a:r>
          </a:p>
          <a:p>
            <a:pPr marL="857250" lvl="1" indent="-457200">
              <a:buFont typeface="Arial"/>
              <a:buChar char="•"/>
            </a:pPr>
            <a:r>
              <a:rPr lang="de-DE" sz="1730" dirty="0" smtClean="0">
                <a:solidFill>
                  <a:srgbClr val="000000"/>
                </a:solidFill>
                <a:cs typeface="Times New Roman"/>
              </a:rPr>
              <a:t>f</a:t>
            </a:r>
            <a:r>
              <a:rPr lang="de-CH" sz="1730" dirty="0" err="1" smtClean="0">
                <a:solidFill>
                  <a:srgbClr val="000000"/>
                </a:solidFill>
                <a:cs typeface="Times New Roman"/>
              </a:rPr>
              <a:t>alse</a:t>
            </a:r>
            <a:endParaRPr lang="de-CH" sz="173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Arial"/>
              <a:buChar char="•"/>
            </a:pPr>
            <a:r>
              <a:rPr lang="de-DE" sz="1730" i="1" dirty="0" err="1" smtClean="0">
                <a:solidFill>
                  <a:srgbClr val="000000"/>
                </a:solidFill>
                <a:cs typeface="Times New Roman"/>
              </a:rPr>
              <a:t>expr</a:t>
            </a:r>
            <a:r>
              <a:rPr lang="de-CH" sz="1730" i="1" dirty="0" smtClean="0">
                <a:solidFill>
                  <a:srgbClr val="000000"/>
                </a:solidFill>
                <a:cs typeface="Times New Roman"/>
              </a:rPr>
              <a:t>1</a:t>
            </a:r>
            <a:r>
              <a:rPr lang="de-CH" sz="173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1730" i="1" dirty="0" err="1" smtClean="0">
                <a:solidFill>
                  <a:srgbClr val="000000"/>
                </a:solidFill>
                <a:cs typeface="Times New Roman"/>
              </a:rPr>
              <a:t>op</a:t>
            </a:r>
            <a:r>
              <a:rPr lang="de-CH" sz="1730" i="1" dirty="0" smtClean="0">
                <a:solidFill>
                  <a:srgbClr val="000000"/>
                </a:solidFill>
                <a:cs typeface="Times New Roman"/>
              </a:rPr>
              <a:t> expr2</a:t>
            </a:r>
            <a:r>
              <a:rPr lang="de-CH" sz="1730" dirty="0" smtClean="0">
                <a:solidFill>
                  <a:srgbClr val="000000"/>
                </a:solidFill>
                <a:cs typeface="Times New Roman"/>
              </a:rPr>
              <a:t>	   </a:t>
            </a:r>
            <a:r>
              <a:rPr lang="de-CH" sz="1730" i="1" dirty="0" smtClean="0">
                <a:solidFill>
                  <a:srgbClr val="000000"/>
                </a:solidFill>
                <a:cs typeface="Times New Roman"/>
              </a:rPr>
              <a:t>expr1</a:t>
            </a:r>
            <a:r>
              <a:rPr lang="de-CH" sz="1730" dirty="0" smtClean="0">
                <a:solidFill>
                  <a:srgbClr val="000000"/>
                </a:solidFill>
                <a:cs typeface="Times New Roman"/>
              </a:rPr>
              <a:t> and </a:t>
            </a:r>
            <a:r>
              <a:rPr lang="de-CH" sz="1730" i="1" dirty="0" smtClean="0">
                <a:solidFill>
                  <a:srgbClr val="000000"/>
                </a:solidFill>
                <a:cs typeface="Times New Roman"/>
              </a:rPr>
              <a:t>expr2</a:t>
            </a:r>
            <a:r>
              <a:rPr lang="de-CH" sz="173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1730" dirty="0" err="1" smtClean="0">
                <a:solidFill>
                  <a:srgbClr val="000000"/>
                </a:solidFill>
                <a:cs typeface="Times New Roman"/>
              </a:rPr>
              <a:t>are</a:t>
            </a:r>
            <a:r>
              <a:rPr lang="de-CH" sz="1730" dirty="0" smtClean="0">
                <a:solidFill>
                  <a:srgbClr val="000000"/>
                </a:solidFill>
                <a:cs typeface="Times New Roman"/>
              </a:rPr>
              <a:t> linear </a:t>
            </a:r>
            <a:r>
              <a:rPr lang="de-CH" sz="1730" dirty="0" err="1" smtClean="0">
                <a:solidFill>
                  <a:srgbClr val="000000"/>
                </a:solidFill>
                <a:cs typeface="Times New Roman"/>
              </a:rPr>
              <a:t>expressions</a:t>
            </a:r>
            <a:r>
              <a:rPr lang="de-CH" sz="1730" dirty="0" smtClean="0">
                <a:solidFill>
                  <a:srgbClr val="000000"/>
                </a:solidFill>
                <a:cs typeface="Times New Roman"/>
              </a:rPr>
              <a:t>,  </a:t>
            </a:r>
            <a:r>
              <a:rPr lang="en-GB" sz="1730" i="1" dirty="0" smtClean="0"/>
              <a:t>op </a:t>
            </a:r>
            <a:r>
              <a:rPr lang="en-GB" sz="1730" dirty="0" smtClean="0"/>
              <a:t>∈ {=, ≠, &lt;, ≤, &gt;, ≥}</a:t>
            </a:r>
          </a:p>
          <a:p>
            <a:pPr marL="857250" lvl="1" indent="-457200">
              <a:buFont typeface="Arial"/>
              <a:buChar char="•"/>
            </a:pPr>
            <a:r>
              <a:rPr lang="de-DE" sz="1730" dirty="0" smtClean="0"/>
              <a:t>n</a:t>
            </a:r>
            <a:r>
              <a:rPr lang="en-GB" sz="1730" dirty="0" err="1" smtClean="0"/>
              <a:t>ot</a:t>
            </a:r>
            <a:r>
              <a:rPr lang="en-GB" sz="1730" dirty="0" smtClean="0"/>
              <a:t> </a:t>
            </a:r>
            <a:r>
              <a:rPr lang="en-GB" sz="1730" i="1" dirty="0" err="1" smtClean="0"/>
              <a:t>c</a:t>
            </a:r>
            <a:r>
              <a:rPr lang="en-GB" sz="1730" dirty="0" smtClean="0"/>
              <a:t>			   </a:t>
            </a:r>
            <a:r>
              <a:rPr lang="en-GB" sz="1730" i="1" dirty="0" err="1" smtClean="0"/>
              <a:t>c</a:t>
            </a:r>
            <a:r>
              <a:rPr lang="en-GB" sz="1730" dirty="0" smtClean="0"/>
              <a:t> is a valid condition</a:t>
            </a:r>
          </a:p>
          <a:p>
            <a:pPr marL="857250" lvl="1" indent="-457200">
              <a:buFont typeface="Arial"/>
              <a:buChar char="•"/>
            </a:pPr>
            <a:r>
              <a:rPr lang="de-DE" sz="1730" i="1" dirty="0" smtClean="0">
                <a:solidFill>
                  <a:srgbClr val="000000"/>
                </a:solidFill>
                <a:cs typeface="Times New Roman"/>
              </a:rPr>
              <a:t>c</a:t>
            </a:r>
            <a:r>
              <a:rPr lang="en-GB" sz="1730" i="1" dirty="0" smtClean="0">
                <a:solidFill>
                  <a:srgbClr val="000000"/>
                </a:solidFill>
                <a:cs typeface="Times New Roman"/>
              </a:rPr>
              <a:t>1</a:t>
            </a:r>
            <a:r>
              <a:rPr lang="en-GB" sz="1730" dirty="0" smtClean="0">
                <a:solidFill>
                  <a:srgbClr val="000000"/>
                </a:solidFill>
                <a:cs typeface="Times New Roman"/>
              </a:rPr>
              <a:t> and </a:t>
            </a:r>
            <a:r>
              <a:rPr lang="en-GB" sz="1730" i="1" dirty="0" smtClean="0">
                <a:solidFill>
                  <a:srgbClr val="000000"/>
                </a:solidFill>
                <a:cs typeface="Times New Roman"/>
              </a:rPr>
              <a:t>c2</a:t>
            </a:r>
            <a:r>
              <a:rPr lang="en-GB" sz="1730" dirty="0" smtClean="0">
                <a:solidFill>
                  <a:srgbClr val="000000"/>
                </a:solidFill>
                <a:cs typeface="Times New Roman"/>
              </a:rPr>
              <a:t>	   	   </a:t>
            </a:r>
            <a:r>
              <a:rPr lang="en-GB" sz="1730" i="1" dirty="0" smtClean="0">
                <a:solidFill>
                  <a:srgbClr val="000000"/>
                </a:solidFill>
                <a:cs typeface="Times New Roman"/>
              </a:rPr>
              <a:t>c1</a:t>
            </a:r>
            <a:r>
              <a:rPr lang="en-GB" sz="1730" dirty="0" smtClean="0">
                <a:solidFill>
                  <a:srgbClr val="000000"/>
                </a:solidFill>
                <a:cs typeface="Times New Roman"/>
              </a:rPr>
              <a:t> and </a:t>
            </a:r>
            <a:r>
              <a:rPr lang="en-GB" sz="1730" i="1" dirty="0" smtClean="0">
                <a:solidFill>
                  <a:srgbClr val="000000"/>
                </a:solidFill>
                <a:cs typeface="Times New Roman"/>
              </a:rPr>
              <a:t>c2</a:t>
            </a:r>
            <a:r>
              <a:rPr lang="en-GB" sz="1730" dirty="0" smtClean="0">
                <a:solidFill>
                  <a:srgbClr val="000000"/>
                </a:solidFill>
                <a:cs typeface="Times New Roman"/>
              </a:rPr>
              <a:t> are valid conditions</a:t>
            </a:r>
          </a:p>
          <a:p>
            <a:pPr marL="857250" lvl="1" indent="-457200">
              <a:buFont typeface="Arial"/>
              <a:buChar char="•"/>
            </a:pPr>
            <a:r>
              <a:rPr lang="de-DE" sz="1730" i="1" dirty="0" smtClean="0">
                <a:solidFill>
                  <a:srgbClr val="000000"/>
                </a:solidFill>
                <a:cs typeface="Times New Roman"/>
              </a:rPr>
              <a:t>c1</a:t>
            </a:r>
            <a:r>
              <a:rPr lang="de-DE" sz="173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DE" sz="1730" dirty="0" err="1" smtClean="0">
                <a:solidFill>
                  <a:srgbClr val="000000"/>
                </a:solidFill>
                <a:cs typeface="Times New Roman"/>
              </a:rPr>
              <a:t>or</a:t>
            </a:r>
            <a:r>
              <a:rPr lang="de-DE" sz="173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DE" sz="1730" i="1" dirty="0" smtClean="0">
                <a:solidFill>
                  <a:srgbClr val="000000"/>
                </a:solidFill>
                <a:cs typeface="Times New Roman"/>
              </a:rPr>
              <a:t>c2</a:t>
            </a:r>
            <a:r>
              <a:rPr lang="de-DE" sz="1730" dirty="0" smtClean="0">
                <a:solidFill>
                  <a:srgbClr val="000000"/>
                </a:solidFill>
                <a:cs typeface="Times New Roman"/>
              </a:rPr>
              <a:t>		   </a:t>
            </a:r>
            <a:r>
              <a:rPr lang="de-DE" sz="1730" i="1" dirty="0" smtClean="0">
                <a:solidFill>
                  <a:srgbClr val="000000"/>
                </a:solidFill>
                <a:cs typeface="Times New Roman"/>
              </a:rPr>
              <a:t>c1</a:t>
            </a:r>
            <a:r>
              <a:rPr lang="de-DE" sz="1730" dirty="0" smtClean="0">
                <a:solidFill>
                  <a:srgbClr val="000000"/>
                </a:solidFill>
                <a:cs typeface="Times New Roman"/>
              </a:rPr>
              <a:t> and </a:t>
            </a:r>
            <a:r>
              <a:rPr lang="de-DE" sz="1730" i="1" dirty="0" smtClean="0">
                <a:solidFill>
                  <a:srgbClr val="000000"/>
                </a:solidFill>
                <a:cs typeface="Times New Roman"/>
              </a:rPr>
              <a:t>c2</a:t>
            </a:r>
            <a:r>
              <a:rPr lang="de-DE" sz="173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DE" sz="1730" dirty="0" err="1" smtClean="0">
                <a:solidFill>
                  <a:srgbClr val="000000"/>
                </a:solidFill>
                <a:cs typeface="Times New Roman"/>
              </a:rPr>
              <a:t>are</a:t>
            </a:r>
            <a:r>
              <a:rPr lang="de-DE" sz="173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DE" sz="1730" dirty="0" err="1" smtClean="0">
                <a:solidFill>
                  <a:srgbClr val="000000"/>
                </a:solidFill>
                <a:cs typeface="Times New Roman"/>
              </a:rPr>
              <a:t>valid</a:t>
            </a:r>
            <a:r>
              <a:rPr lang="de-DE" sz="173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DE" sz="1730" dirty="0" err="1" smtClean="0">
                <a:solidFill>
                  <a:srgbClr val="000000"/>
                </a:solidFill>
                <a:cs typeface="Times New Roman"/>
              </a:rPr>
              <a:t>conditions</a:t>
            </a:r>
            <a:endParaRPr lang="de-CH" sz="173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Wingdings" charset="2"/>
              <a:buChar char="Ø"/>
            </a:pPr>
            <a:r>
              <a:rPr lang="de-DE" sz="2595" dirty="0" err="1" smtClean="0">
                <a:solidFill>
                  <a:srgbClr val="000000"/>
                </a:solidFill>
                <a:cs typeface="Times New Roman"/>
              </a:rPr>
              <a:t>examples</a:t>
            </a:r>
            <a:r>
              <a:rPr lang="de-DE" sz="2595" dirty="0" smtClean="0">
                <a:solidFill>
                  <a:srgbClr val="000000"/>
                </a:solidFill>
                <a:cs typeface="Times New Roman"/>
              </a:rPr>
              <a:t>: </a:t>
            </a:r>
            <a:r>
              <a:rPr lang="de-DE" sz="2595" dirty="0" err="1" smtClean="0">
                <a:solidFill>
                  <a:srgbClr val="000000"/>
                </a:solidFill>
                <a:cs typeface="Times New Roman"/>
              </a:rPr>
              <a:t>true</a:t>
            </a:r>
            <a:r>
              <a:rPr lang="de-DE" sz="2595" dirty="0" smtClean="0">
                <a:solidFill>
                  <a:srgbClr val="000000"/>
                </a:solidFill>
                <a:cs typeface="Times New Roman"/>
              </a:rPr>
              <a:t>, x &lt; </a:t>
            </a:r>
            <a:r>
              <a:rPr lang="de-DE" sz="2595" dirty="0" err="1" smtClean="0">
                <a:solidFill>
                  <a:srgbClr val="000000"/>
                </a:solidFill>
                <a:cs typeface="Times New Roman"/>
              </a:rPr>
              <a:t>bound</a:t>
            </a:r>
            <a:r>
              <a:rPr lang="de-DE" sz="2595" dirty="0" smtClean="0">
                <a:solidFill>
                  <a:srgbClr val="000000"/>
                </a:solidFill>
                <a:cs typeface="Times New Roman"/>
              </a:rPr>
              <a:t>, (x </a:t>
            </a:r>
            <a:r>
              <a:rPr lang="en-GB" sz="2800" dirty="0" smtClean="0"/>
              <a:t>≤</a:t>
            </a:r>
            <a:r>
              <a:rPr lang="de-DE" sz="2595" dirty="0" smtClean="0">
                <a:solidFill>
                  <a:srgbClr val="000000"/>
                </a:solidFill>
                <a:cs typeface="Times New Roman"/>
              </a:rPr>
              <a:t> 2*a+b) </a:t>
            </a:r>
            <a:r>
              <a:rPr lang="de-DE" sz="2595" dirty="0" err="1" smtClean="0">
                <a:solidFill>
                  <a:srgbClr val="000000"/>
                </a:solidFill>
                <a:cs typeface="Times New Roman"/>
              </a:rPr>
              <a:t>or</a:t>
            </a:r>
            <a:r>
              <a:rPr lang="de-DE" sz="2595" dirty="0" smtClean="0">
                <a:solidFill>
                  <a:srgbClr val="000000"/>
                </a:solidFill>
                <a:cs typeface="Times New Roman"/>
              </a:rPr>
              <a:t> (y &gt; 0 and y </a:t>
            </a:r>
            <a:r>
              <a:rPr lang="en-GB" sz="2400" dirty="0" smtClean="0"/>
              <a:t>≤ 3)</a:t>
            </a:r>
            <a:r>
              <a:rPr lang="de-DE" sz="2595" dirty="0" smtClean="0">
                <a:solidFill>
                  <a:srgbClr val="000000"/>
                </a:solidFill>
                <a:cs typeface="Times New Roman"/>
              </a:rPr>
              <a:t> </a:t>
            </a: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879241" y="1484906"/>
            <a:ext cx="38197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($x &lt;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) do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$i := $i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$x := $x + $i;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1546" y="1426305"/>
            <a:ext cx="3253154" cy="1182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solidFill>
                  <a:srgbClr val="4F81BD"/>
                </a:solidFill>
              </a:rPr>
              <a:t>2) Variable update </a:t>
            </a:r>
            <a:r>
              <a:rPr lang="de-DE" sz="3600" dirty="0" err="1" smtClean="0">
                <a:solidFill>
                  <a:srgbClr val="4F81BD"/>
                </a:solidFill>
              </a:rPr>
              <a:t>rules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58" y="3184769"/>
            <a:ext cx="8071342" cy="3536462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400" dirty="0" smtClean="0">
                <a:solidFill>
                  <a:srgbClr val="000000"/>
                </a:solidFill>
                <a:cs typeface="Times New Roman"/>
              </a:rPr>
              <a:t>d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erived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from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linear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constraints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we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get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from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the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numerical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err="1" smtClean="0">
                <a:solidFill>
                  <a:srgbClr val="000000"/>
                </a:solidFill>
                <a:cs typeface="Times New Roman"/>
              </a:rPr>
              <a:t>analysis</a:t>
            </a:r>
            <a:endParaRPr lang="de-CH" sz="240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Wingdings" charset="2"/>
              <a:buChar char="Ø"/>
            </a:pPr>
            <a:r>
              <a:rPr lang="de-CH" sz="2400" smtClean="0">
                <a:solidFill>
                  <a:srgbClr val="000000"/>
                </a:solidFill>
                <a:cs typeface="Times New Roman"/>
              </a:rPr>
              <a:t>can be in terms of other variables (e.g. x‘ = x + i)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400" smtClean="0">
                <a:solidFill>
                  <a:srgbClr val="000000"/>
                </a:solidFill>
                <a:cs typeface="Times New Roman"/>
              </a:rPr>
              <a:t>for each variable, using its update rule, try to detect if its value </a:t>
            </a:r>
          </a:p>
          <a:p>
            <a:pPr marL="857250" lvl="1" indent="-457200">
              <a:buFont typeface="Arial"/>
              <a:buChar char="•"/>
            </a:pPr>
            <a:r>
              <a:rPr lang="de-DE" sz="1600" smtClean="0">
                <a:solidFill>
                  <a:srgbClr val="000000"/>
                </a:solidFill>
                <a:cs typeface="Times New Roman"/>
              </a:rPr>
              <a:t>„increases“ (doesn‘t become smaller in any loop iteration)</a:t>
            </a:r>
          </a:p>
          <a:p>
            <a:pPr marL="857250" lvl="1" indent="-457200">
              <a:buFont typeface="Arial"/>
              <a:buChar char="•"/>
            </a:pPr>
            <a:r>
              <a:rPr lang="de-DE" sz="1600" smtClean="0">
                <a:solidFill>
                  <a:srgbClr val="000000"/>
                </a:solidFill>
                <a:cs typeface="Times New Roman"/>
              </a:rPr>
              <a:t>„decreases“ (doesn‘t become larger in any loop iteration)</a:t>
            </a:r>
          </a:p>
          <a:p>
            <a:pPr marL="857250" lvl="1" indent="-457200">
              <a:buFont typeface="Arial"/>
              <a:buChar char="•"/>
            </a:pPr>
            <a:r>
              <a:rPr lang="de-DE" sz="1600" smtClean="0">
                <a:solidFill>
                  <a:srgbClr val="000000"/>
                </a:solidFill>
                <a:cs typeface="Times New Roman"/>
              </a:rPr>
              <a:t>is constant</a:t>
            </a:r>
          </a:p>
          <a:p>
            <a:pPr marL="457200" indent="-457200">
              <a:buFont typeface="Wingdings" charset="2"/>
              <a:buChar char="Ø"/>
            </a:pPr>
            <a:endParaRPr lang="de-CH" sz="240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Wingdings" charset="2"/>
              <a:buChar char="Ø"/>
            </a:pPr>
            <a:endParaRPr lang="de-CH" sz="240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879241" y="1484906"/>
            <a:ext cx="38197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($x &lt;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) do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$i := $i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$x := $x + $i;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763486" y="1647076"/>
            <a:ext cx="244620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smtClean="0">
                <a:solidFill>
                  <a:srgbClr val="008000"/>
                </a:solidFill>
                <a:cs typeface="Calibri"/>
              </a:rPr>
              <a:t>old_bound = bound</a:t>
            </a:r>
          </a:p>
          <a:p>
            <a:pPr>
              <a:spcAft>
                <a:spcPts val="600"/>
              </a:spcAft>
            </a:pPr>
            <a:r>
              <a:rPr lang="de-DE" sz="1600" smtClean="0">
                <a:solidFill>
                  <a:srgbClr val="008000"/>
                </a:solidFill>
                <a:cs typeface="Calibri"/>
              </a:rPr>
              <a:t>   </a:t>
            </a:r>
            <a:r>
              <a:rPr lang="de-DE" sz="1600" smtClean="0">
                <a:solidFill>
                  <a:srgbClr val="008000"/>
                </a:solidFill>
                <a:latin typeface="Calibri"/>
                <a:cs typeface="Calibri"/>
              </a:rPr>
              <a:t>bound </a:t>
            </a:r>
            <a:r>
              <a:rPr lang="en-GB" sz="1600" dirty="0" smtClean="0">
                <a:solidFill>
                  <a:srgbClr val="008000"/>
                </a:solidFill>
              </a:rPr>
              <a:t>≥ </a:t>
            </a:r>
            <a:r>
              <a:rPr lang="en-GB" sz="1600" dirty="0" err="1" smtClean="0">
                <a:solidFill>
                  <a:srgbClr val="008000"/>
                </a:solidFill>
              </a:rPr>
              <a:t>old_x</a:t>
            </a:r>
            <a:r>
              <a:rPr lang="en-GB" sz="1600" dirty="0" smtClean="0">
                <a:solidFill>
                  <a:srgbClr val="008000"/>
                </a:solidFill>
              </a:rPr>
              <a:t> + 1</a:t>
            </a:r>
          </a:p>
          <a:p>
            <a:pPr>
              <a:spcAft>
                <a:spcPts val="600"/>
              </a:spcAft>
            </a:pPr>
            <a:r>
              <a:rPr lang="en-GB" sz="1600" dirty="0" smtClean="0">
                <a:solidFill>
                  <a:srgbClr val="008000"/>
                </a:solidFill>
                <a:latin typeface="Calibri"/>
                <a:cs typeface="Calibri"/>
              </a:rPr>
              <a:t>      </a:t>
            </a:r>
            <a:r>
              <a:rPr lang="en-GB" sz="1600" dirty="0" err="1" smtClean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lang="en-GB" sz="1600" dirty="0" smtClean="0">
                <a:solidFill>
                  <a:srgbClr val="008000"/>
                </a:solidFill>
                <a:latin typeface="Calibri"/>
                <a:cs typeface="Calibri"/>
              </a:rPr>
              <a:t> = </a:t>
            </a:r>
            <a:r>
              <a:rPr lang="en-GB" sz="1600" dirty="0" err="1" smtClean="0">
                <a:solidFill>
                  <a:srgbClr val="008000"/>
                </a:solidFill>
                <a:latin typeface="Calibri"/>
                <a:cs typeface="Calibri"/>
              </a:rPr>
              <a:t>old_i</a:t>
            </a:r>
            <a:r>
              <a:rPr lang="en-GB" sz="1600" dirty="0" smtClean="0">
                <a:solidFill>
                  <a:srgbClr val="008000"/>
                </a:solidFill>
                <a:latin typeface="Calibri"/>
                <a:cs typeface="Calibri"/>
              </a:rPr>
              <a:t> + </a:t>
            </a:r>
            <a:r>
              <a:rPr lang="en-GB" sz="1600" smtClean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de-DE" sz="160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de-DE" sz="1600" smtClean="0">
                <a:solidFill>
                  <a:srgbClr val="008000"/>
                </a:solidFill>
                <a:latin typeface="Calibri"/>
                <a:cs typeface="Calibri"/>
              </a:rPr>
              <a:t>         x = old_x + i</a:t>
            </a:r>
          </a:p>
          <a:p>
            <a:pPr>
              <a:spcAft>
                <a:spcPts val="600"/>
              </a:spcAft>
            </a:pPr>
            <a:r>
              <a:rPr lang="de-DE" sz="1600" smtClean="0">
                <a:solidFill>
                  <a:srgbClr val="008000"/>
                </a:solidFill>
                <a:latin typeface="Calibri"/>
                <a:cs typeface="Calibri"/>
              </a:rPr>
              <a:t>         </a:t>
            </a:r>
          </a:p>
          <a:p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921000" y="2149231"/>
            <a:ext cx="1914769" cy="127000"/>
          </a:xfrm>
          <a:prstGeom prst="straightConnector1">
            <a:avLst/>
          </a:prstGeom>
          <a:ln>
            <a:solidFill>
              <a:srgbClr val="008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52616" y="2227383"/>
            <a:ext cx="117230" cy="9769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258541" y="1809245"/>
            <a:ext cx="1719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>
                <a:solidFill>
                  <a:srgbClr val="FF0000"/>
                </a:solidFill>
              </a:rPr>
              <a:t>bound‘ = bound</a:t>
            </a:r>
          </a:p>
          <a:p>
            <a:r>
              <a:rPr lang="de-DE" sz="80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1600" smtClean="0">
                <a:solidFill>
                  <a:srgbClr val="FF0000"/>
                </a:solidFill>
              </a:rPr>
              <a:t>i‘ = i + 1</a:t>
            </a:r>
          </a:p>
          <a:p>
            <a:endParaRPr lang="de-DE" sz="800" smtClean="0">
              <a:solidFill>
                <a:srgbClr val="FF0000"/>
              </a:solidFill>
            </a:endParaRPr>
          </a:p>
          <a:p>
            <a:r>
              <a:rPr lang="de-DE" sz="1600" smtClean="0">
                <a:solidFill>
                  <a:srgbClr val="FF0000"/>
                </a:solidFill>
              </a:rPr>
              <a:t>x‘ = x + i</a:t>
            </a:r>
            <a:endParaRPr lang="de-DE" sz="16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717324" y="1871785"/>
            <a:ext cx="531445" cy="9183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330462" y="2373923"/>
            <a:ext cx="840153" cy="97692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6594231" y="2721709"/>
            <a:ext cx="650630" cy="91829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076092" y="5958616"/>
            <a:ext cx="3667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Ø"/>
            </a:pPr>
            <a:r>
              <a:rPr lang="de-DE" sz="1600" smtClean="0">
                <a:solidFill>
                  <a:srgbClr val="FF0000"/>
                </a:solidFill>
              </a:rPr>
              <a:t> i increases</a:t>
            </a:r>
          </a:p>
          <a:p>
            <a:pPr>
              <a:buFont typeface="Wingdings" charset="2"/>
              <a:buChar char="Ø"/>
            </a:pPr>
            <a:endParaRPr lang="de-DE" sz="80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1600" smtClean="0">
                <a:solidFill>
                  <a:srgbClr val="FF0000"/>
                </a:solidFill>
              </a:rPr>
              <a:t> x increases (because i increases)</a:t>
            </a:r>
          </a:p>
          <a:p>
            <a:endParaRPr lang="de-DE" sz="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1546" y="1426305"/>
            <a:ext cx="3253154" cy="1182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smtClean="0">
                <a:solidFill>
                  <a:srgbClr val="4F81BD"/>
                </a:solidFill>
              </a:rPr>
              <a:t>3) Initial values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58" y="3184769"/>
            <a:ext cx="8071342" cy="3536462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CH" sz="2400" smtClean="0">
                <a:solidFill>
                  <a:srgbClr val="000000"/>
                </a:solidFill>
                <a:cs typeface="Times New Roman"/>
              </a:rPr>
              <a:t>(simple) linear </a:t>
            </a:r>
            <a:r>
              <a:rPr lang="de-CH" sz="2400" err="1" smtClean="0">
                <a:solidFill>
                  <a:srgbClr val="000000"/>
                </a:solidFill>
                <a:cs typeface="Times New Roman"/>
              </a:rPr>
              <a:t>constraints</a:t>
            </a:r>
            <a:r>
              <a:rPr lang="de-CH" sz="2400" smtClean="0">
                <a:solidFill>
                  <a:srgbClr val="000000"/>
                </a:solidFill>
                <a:cs typeface="Times New Roman"/>
              </a:rPr>
              <a:t> that we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get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from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the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rgbClr val="000000"/>
                </a:solidFill>
                <a:cs typeface="Times New Roman"/>
              </a:rPr>
              <a:t>numerical</a:t>
            </a:r>
            <a:r>
              <a:rPr lang="de-CH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400" err="1" smtClean="0">
                <a:solidFill>
                  <a:srgbClr val="000000"/>
                </a:solidFill>
                <a:cs typeface="Times New Roman"/>
              </a:rPr>
              <a:t>analysis</a:t>
            </a:r>
            <a:endParaRPr lang="de-CH" sz="240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Wingdings" charset="2"/>
              <a:buChar char="Ø"/>
            </a:pPr>
            <a:r>
              <a:rPr lang="de-CH" sz="2400" smtClean="0">
                <a:solidFill>
                  <a:srgbClr val="000000"/>
                </a:solidFill>
                <a:cs typeface="Times New Roman"/>
              </a:rPr>
              <a:t>together with the „decreasing“/“increasing“ information from the previous step, can now find constraints about the range of variables.</a:t>
            </a:r>
          </a:p>
          <a:p>
            <a:pPr marL="457200" indent="-457200">
              <a:buFont typeface="Wingdings" charset="2"/>
              <a:buChar char="Ø"/>
            </a:pPr>
            <a:endParaRPr lang="de-CH" sz="240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Wingdings" charset="2"/>
              <a:buChar char="Ø"/>
            </a:pPr>
            <a:endParaRPr lang="de-CH" sz="240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8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879241" y="1484906"/>
            <a:ext cx="38197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($x &lt;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) do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$i := $i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$x := $x + $i;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85871" y="1559153"/>
            <a:ext cx="8635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smtClean="0">
                <a:solidFill>
                  <a:srgbClr val="008000"/>
                </a:solidFill>
                <a:cs typeface="Calibri"/>
              </a:rPr>
              <a:t>x = 1</a:t>
            </a:r>
          </a:p>
          <a:p>
            <a:pPr>
              <a:spcAft>
                <a:spcPts val="600"/>
              </a:spcAft>
            </a:pPr>
            <a:r>
              <a:rPr lang="de-CH" sz="1600" smtClean="0">
                <a:solidFill>
                  <a:srgbClr val="008000"/>
                </a:solidFill>
                <a:cs typeface="Calibri"/>
              </a:rPr>
              <a:t>   i = 1</a:t>
            </a:r>
            <a:endParaRPr lang="de-DE" sz="1600" smtClean="0">
              <a:solidFill>
                <a:srgbClr val="008000"/>
              </a:solidFill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de-DE" sz="1600" smtClean="0">
                <a:solidFill>
                  <a:srgbClr val="008000"/>
                </a:solidFill>
                <a:latin typeface="Calibri"/>
                <a:cs typeface="Calibri"/>
              </a:rPr>
              <a:t>         </a:t>
            </a:r>
          </a:p>
          <a:p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129692" y="1504462"/>
            <a:ext cx="2823308" cy="9769"/>
          </a:xfrm>
          <a:prstGeom prst="straightConnector1">
            <a:avLst/>
          </a:prstGeom>
          <a:ln>
            <a:solidFill>
              <a:srgbClr val="008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71096" y="1445863"/>
            <a:ext cx="117230" cy="9769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375772" y="1504462"/>
            <a:ext cx="17193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initial values:</a:t>
            </a:r>
          </a:p>
          <a:p>
            <a:r>
              <a:rPr lang="de-DE" sz="80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1600" smtClean="0">
                <a:solidFill>
                  <a:srgbClr val="FF0000"/>
                </a:solidFill>
              </a:rPr>
              <a:t>x: 1</a:t>
            </a:r>
          </a:p>
          <a:p>
            <a:r>
              <a:rPr lang="de-DE" sz="80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1600" smtClean="0">
                <a:solidFill>
                  <a:srgbClr val="FF0000"/>
                </a:solidFill>
              </a:rPr>
              <a:t>i: 1</a:t>
            </a:r>
          </a:p>
          <a:p>
            <a:endParaRPr lang="de-DE" sz="800" smtClean="0">
              <a:solidFill>
                <a:srgbClr val="FF0000"/>
              </a:solidFill>
            </a:endParaRPr>
          </a:p>
          <a:p>
            <a:r>
              <a:rPr lang="de-DE" sz="1600" smtClean="0">
                <a:solidFill>
                  <a:srgbClr val="FF0000"/>
                </a:solidFill>
              </a:rPr>
              <a:t>bound: unknown</a:t>
            </a:r>
          </a:p>
          <a:p>
            <a:endParaRPr lang="de-DE" sz="800" smtClean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5763846" y="1758462"/>
            <a:ext cx="1484923" cy="205153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3"/>
          </p:cNvCxnSpPr>
          <p:nvPr/>
        </p:nvCxnSpPr>
        <p:spPr>
          <a:xfrm>
            <a:off x="5949463" y="2228567"/>
            <a:ext cx="1221152" cy="145356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22393" y="5558079"/>
            <a:ext cx="5289069" cy="85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Ø"/>
            </a:pPr>
            <a:r>
              <a:rPr lang="de-DE" sz="1600" smtClean="0">
                <a:solidFill>
                  <a:srgbClr val="FF0000"/>
                </a:solidFill>
              </a:rPr>
              <a:t> i increases, i initially 1				  i </a:t>
            </a:r>
            <a:r>
              <a:rPr lang="en-GB" sz="1600" smtClean="0">
                <a:solidFill>
                  <a:srgbClr val="FF0000"/>
                </a:solidFill>
              </a:rPr>
              <a:t>≥ 1</a:t>
            </a:r>
            <a:r>
              <a:rPr lang="de-DE" sz="160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charset="2"/>
              <a:buChar char="Ø"/>
            </a:pPr>
            <a:endParaRPr lang="de-DE" sz="80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1600" smtClean="0">
                <a:solidFill>
                  <a:srgbClr val="FF0000"/>
                </a:solidFill>
              </a:rPr>
              <a:t> x increases, x initially 1		  	  x </a:t>
            </a:r>
            <a:r>
              <a:rPr lang="en-GB" sz="1600" smtClean="0">
                <a:solidFill>
                  <a:srgbClr val="FF0000"/>
                </a:solidFill>
              </a:rPr>
              <a:t>≥ 1</a:t>
            </a:r>
            <a:r>
              <a:rPr lang="de-DE" sz="1600" smtClean="0">
                <a:solidFill>
                  <a:srgbClr val="FF0000"/>
                </a:solidFill>
              </a:rPr>
              <a:t> </a:t>
            </a:r>
          </a:p>
          <a:p>
            <a:endParaRPr lang="de-DE" sz="800" smtClean="0">
              <a:solidFill>
                <a:srgbClr val="FF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874477" y="5750169"/>
            <a:ext cx="1176215" cy="23446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948723" y="6096000"/>
            <a:ext cx="1101969" cy="1954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350123" y="4313200"/>
            <a:ext cx="8202372" cy="1504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e Legende 16"/>
          <p:cNvSpPr/>
          <p:nvPr/>
        </p:nvSpPr>
        <p:spPr>
          <a:xfrm>
            <a:off x="1542143" y="3301999"/>
            <a:ext cx="2703286" cy="680357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8123" y="264869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smtClean="0">
                <a:solidFill>
                  <a:srgbClr val="4F81BD"/>
                </a:solidFill>
              </a:rPr>
              <a:t>Writing down the CES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1546" y="1426305"/>
            <a:ext cx="3253154" cy="1182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79241" y="1484906"/>
            <a:ext cx="38197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($x &lt;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) do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$i := $i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$x := $x + $i;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60" y="1406074"/>
            <a:ext cx="4218214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1600"/>
              <a:t>loop condition: 	</a:t>
            </a:r>
            <a:r>
              <a:rPr lang="de-DE" sz="1600">
                <a:solidFill>
                  <a:srgbClr val="FF0000"/>
                </a:solidFill>
              </a:rPr>
              <a:t>x &lt; bound</a:t>
            </a:r>
          </a:p>
          <a:p>
            <a:r>
              <a:rPr lang="de-DE" sz="800">
                <a:solidFill>
                  <a:srgbClr val="000000"/>
                </a:solidFill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initial values:</a:t>
            </a:r>
            <a:r>
              <a:rPr lang="de-DE" sz="1600" dirty="0" smtClean="0">
                <a:solidFill>
                  <a:srgbClr val="FF0000"/>
                </a:solidFill>
              </a:rPr>
              <a:t>		i: 1</a:t>
            </a:r>
          </a:p>
          <a:p>
            <a:r>
              <a:rPr lang="de-DE" sz="1600" dirty="0" smtClean="0">
                <a:solidFill>
                  <a:srgbClr val="FF0000"/>
                </a:solidFill>
              </a:rPr>
              <a:t>				 x: 1</a:t>
            </a:r>
          </a:p>
          <a:p>
            <a:r>
              <a:rPr lang="de-DE" sz="800"/>
              <a:t> </a:t>
            </a:r>
          </a:p>
          <a:p>
            <a:r>
              <a:rPr lang="de-DE" sz="1600"/>
              <a:t>update rules:		</a:t>
            </a:r>
            <a:r>
              <a:rPr lang="de-DE" sz="1600" smtClean="0">
                <a:solidFill>
                  <a:srgbClr val="FF0000"/>
                </a:solidFill>
              </a:rPr>
              <a:t>bound‘ = bound</a:t>
            </a:r>
          </a:p>
          <a:p>
            <a:r>
              <a:rPr lang="de-DE" sz="1600" smtClean="0">
                <a:solidFill>
                  <a:srgbClr val="FF0000"/>
                </a:solidFill>
              </a:rPr>
              <a:t>				 i‘ = i + 1</a:t>
            </a:r>
          </a:p>
          <a:p>
            <a:r>
              <a:rPr lang="de-DE" sz="1600" smtClean="0">
                <a:solidFill>
                  <a:srgbClr val="FF0000"/>
                </a:solidFill>
              </a:rPr>
              <a:t> 				x‘ = x + i</a:t>
            </a:r>
          </a:p>
          <a:p>
            <a:r>
              <a:rPr lang="de-DE" sz="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range constraints:</a:t>
            </a:r>
            <a:r>
              <a:rPr lang="de-DE" sz="1600" dirty="0" smtClean="0">
                <a:solidFill>
                  <a:srgbClr val="FF0000"/>
                </a:solidFill>
              </a:rPr>
              <a:t>	</a:t>
            </a:r>
            <a:r>
              <a:rPr lang="de-DE" sz="1600" smtClean="0">
                <a:solidFill>
                  <a:srgbClr val="FF0000"/>
                </a:solidFill>
              </a:rPr>
              <a:t>i </a:t>
            </a:r>
            <a:r>
              <a:rPr lang="en-GB" sz="1600" smtClean="0">
                <a:solidFill>
                  <a:srgbClr val="FF0000"/>
                </a:solidFill>
              </a:rPr>
              <a:t>≥ 1</a:t>
            </a:r>
            <a:r>
              <a:rPr lang="de-DE" sz="160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1600" dirty="0" smtClean="0">
                <a:solidFill>
                  <a:srgbClr val="FF0000"/>
                </a:solidFill>
              </a:rPr>
              <a:t>				 </a:t>
            </a:r>
            <a:r>
              <a:rPr lang="de-DE" sz="1600" smtClean="0">
                <a:solidFill>
                  <a:srgbClr val="FF0000"/>
                </a:solidFill>
              </a:rPr>
              <a:t>x </a:t>
            </a:r>
            <a:r>
              <a:rPr lang="en-GB" sz="1600" smtClean="0">
                <a:solidFill>
                  <a:srgbClr val="FF0000"/>
                </a:solidFill>
              </a:rPr>
              <a:t>≥ 1</a:t>
            </a:r>
            <a:r>
              <a:rPr lang="de-DE" sz="1600" smtClean="0">
                <a:solidFill>
                  <a:srgbClr val="FF0000"/>
                </a:solidFill>
              </a:rPr>
              <a:t> </a:t>
            </a:r>
            <a:r>
              <a:rPr lang="de-DE" sz="1600" dirty="0" smtClean="0">
                <a:solidFill>
                  <a:srgbClr val="FF0000"/>
                </a:solidFill>
              </a:rPr>
              <a:t>	</a:t>
            </a:r>
            <a:endParaRPr lang="de-DE" sz="1600" dirty="0">
              <a:solidFill>
                <a:srgbClr val="FF0000"/>
              </a:solidFill>
            </a:endParaRPr>
          </a:p>
          <a:p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13561" y="4435849"/>
            <a:ext cx="4689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600">
                <a:latin typeface="Courier"/>
                <a:cs typeface="Courier"/>
              </a:rPr>
              <a:t>1  C(c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bound) = L(c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1, bound, 1)	</a:t>
            </a:r>
            <a:endParaRPr lang="de-DE" sz="1600" dirty="0" smtClean="0">
              <a:latin typeface="Courier"/>
              <a:cs typeface="Courier"/>
            </a:endParaRPr>
          </a:p>
          <a:p>
            <a:pPr marL="342900" indent="-342900">
              <a:buAutoNum type="arabicPlain" startAt="2"/>
            </a:pPr>
            <a:r>
              <a:rPr lang="de-DE" sz="1600" dirty="0" smtClean="0">
                <a:latin typeface="Courier"/>
                <a:cs typeface="Courier"/>
              </a:rPr>
              <a:t>L</a:t>
            </a:r>
            <a:r>
              <a:rPr lang="de-DE" sz="1600">
                <a:latin typeface="Courier"/>
                <a:cs typeface="Courier"/>
              </a:rPr>
              <a:t>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x, bound, i) = </a:t>
            </a:r>
          </a:p>
          <a:p>
            <a:pPr marL="342900" indent="-342900"/>
            <a:r>
              <a:rPr lang="de-DE" sz="1600">
                <a:latin typeface="Courier"/>
                <a:cs typeface="Courier"/>
              </a:rPr>
              <a:t>     ...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13440" y="4434626"/>
            <a:ext cx="358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600" i="1" dirty="0" smtClean="0">
                <a:latin typeface="Courier"/>
                <a:cs typeface="Courier"/>
              </a:rPr>
              <a:t>{</a:t>
            </a:r>
            <a:r>
              <a:rPr lang="de-DE" sz="1600" i="1" dirty="0" err="1" smtClean="0">
                <a:latin typeface="Courier"/>
                <a:cs typeface="Courier"/>
              </a:rPr>
              <a:t>true</a:t>
            </a:r>
            <a:r>
              <a:rPr lang="de-DE" sz="1600" i="1" dirty="0" smtClean="0">
                <a:latin typeface="Courier"/>
                <a:cs typeface="Courier"/>
              </a:rPr>
              <a:t>}</a:t>
            </a:r>
          </a:p>
          <a:p>
            <a:pPr marL="342900" indent="-342900"/>
            <a:endParaRPr lang="de-DE" sz="1600" dirty="0" smtClean="0">
              <a:latin typeface="Courier"/>
              <a:cs typeface="Courier"/>
            </a:endParaRPr>
          </a:p>
          <a:p>
            <a:r>
              <a:rPr lang="de-DE" sz="1600" i="1">
                <a:latin typeface="Courier"/>
                <a:cs typeface="Courier"/>
              </a:rPr>
              <a:t>{...}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941283" y="3456214"/>
            <a:ext cx="2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/>
              <a:t>nat(bound-x)*nat(c</a:t>
            </a:r>
            <a:r>
              <a:rPr lang="de-DE" sz="1600" i="1" baseline="-25000"/>
              <a:t>8</a:t>
            </a:r>
            <a:r>
              <a:rPr lang="de-DE" sz="1600" i="1"/>
              <a:t>)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865275" y="4625033"/>
            <a:ext cx="5403083" cy="19538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e Legende 21"/>
          <p:cNvSpPr/>
          <p:nvPr/>
        </p:nvSpPr>
        <p:spPr>
          <a:xfrm>
            <a:off x="1730828" y="3454399"/>
            <a:ext cx="2703286" cy="680357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129968" y="3608614"/>
            <a:ext cx="2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/>
              <a:t>nat(bound-1)*nat(c</a:t>
            </a:r>
            <a:r>
              <a:rPr lang="de-DE" sz="1600" i="1" baseline="-25000"/>
              <a:t>8</a:t>
            </a:r>
            <a:r>
              <a:rPr lang="de-DE" sz="1600" i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22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350123" y="4313200"/>
            <a:ext cx="8202372" cy="1504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976085" y="5164770"/>
            <a:ext cx="1155699" cy="466773"/>
          </a:xfrm>
          <a:prstGeom prst="ellipse">
            <a:avLst/>
          </a:prstGeom>
          <a:solidFill>
            <a:srgbClr val="52D63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226128" y="5144813"/>
            <a:ext cx="2717801" cy="515758"/>
          </a:xfrm>
          <a:prstGeom prst="ellipse">
            <a:avLst/>
          </a:prstGeom>
          <a:solidFill>
            <a:srgbClr val="FF666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644560" y="1406074"/>
            <a:ext cx="4218214" cy="27084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1600"/>
              <a:t>loop condition: 	</a:t>
            </a:r>
            <a:r>
              <a:rPr lang="de-DE" sz="1600">
                <a:solidFill>
                  <a:srgbClr val="FF0000"/>
                </a:solidFill>
              </a:rPr>
              <a:t>x &lt; bound</a:t>
            </a:r>
          </a:p>
          <a:p>
            <a:r>
              <a:rPr lang="de-DE" sz="800">
                <a:solidFill>
                  <a:srgbClr val="000000"/>
                </a:solidFill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initial values:</a:t>
            </a:r>
            <a:r>
              <a:rPr lang="de-DE" sz="1600" dirty="0" smtClean="0">
                <a:solidFill>
                  <a:srgbClr val="FF0000"/>
                </a:solidFill>
              </a:rPr>
              <a:t>		i: 1</a:t>
            </a:r>
          </a:p>
          <a:p>
            <a:r>
              <a:rPr lang="de-DE" sz="1600" dirty="0" smtClean="0">
                <a:solidFill>
                  <a:srgbClr val="FF0000"/>
                </a:solidFill>
              </a:rPr>
              <a:t>				 x: 1</a:t>
            </a:r>
          </a:p>
          <a:p>
            <a:r>
              <a:rPr lang="de-DE" sz="800"/>
              <a:t> </a:t>
            </a:r>
          </a:p>
          <a:p>
            <a:r>
              <a:rPr lang="de-DE" sz="1600"/>
              <a:t>update rules:		</a:t>
            </a:r>
            <a:r>
              <a:rPr lang="de-DE" sz="1600" smtClean="0">
                <a:solidFill>
                  <a:srgbClr val="FF0000"/>
                </a:solidFill>
              </a:rPr>
              <a:t>bound‘ = bound</a:t>
            </a:r>
          </a:p>
          <a:p>
            <a:r>
              <a:rPr lang="de-DE" sz="1600" smtClean="0">
                <a:solidFill>
                  <a:srgbClr val="FF0000"/>
                </a:solidFill>
              </a:rPr>
              <a:t>				 i‘ = i + 1</a:t>
            </a:r>
          </a:p>
          <a:p>
            <a:r>
              <a:rPr lang="de-DE" sz="1600" smtClean="0">
                <a:solidFill>
                  <a:srgbClr val="FF0000"/>
                </a:solidFill>
              </a:rPr>
              <a:t> 				x‘ = x + i</a:t>
            </a:r>
          </a:p>
          <a:p>
            <a:r>
              <a:rPr lang="de-DE" sz="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range constraints:</a:t>
            </a:r>
            <a:r>
              <a:rPr lang="de-DE" sz="1600" dirty="0" smtClean="0">
                <a:solidFill>
                  <a:srgbClr val="FF0000"/>
                </a:solidFill>
              </a:rPr>
              <a:t>	</a:t>
            </a:r>
            <a:r>
              <a:rPr lang="de-DE" sz="1600" smtClean="0">
                <a:solidFill>
                  <a:srgbClr val="FF0000"/>
                </a:solidFill>
              </a:rPr>
              <a:t>i </a:t>
            </a:r>
            <a:r>
              <a:rPr lang="en-GB" sz="1600" smtClean="0">
                <a:solidFill>
                  <a:srgbClr val="FF0000"/>
                </a:solidFill>
              </a:rPr>
              <a:t>≥ 1</a:t>
            </a:r>
            <a:r>
              <a:rPr lang="de-DE" sz="160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1600" dirty="0" smtClean="0">
                <a:solidFill>
                  <a:srgbClr val="FF0000"/>
                </a:solidFill>
              </a:rPr>
              <a:t>				 </a:t>
            </a:r>
            <a:r>
              <a:rPr lang="de-DE" sz="1600" smtClean="0">
                <a:solidFill>
                  <a:srgbClr val="FF0000"/>
                </a:solidFill>
              </a:rPr>
              <a:t>x </a:t>
            </a:r>
            <a:r>
              <a:rPr lang="en-GB" sz="1600" smtClean="0">
                <a:solidFill>
                  <a:srgbClr val="FF0000"/>
                </a:solidFill>
              </a:rPr>
              <a:t>≥ 1</a:t>
            </a:r>
            <a:r>
              <a:rPr lang="de-DE" sz="1600" smtClean="0">
                <a:solidFill>
                  <a:srgbClr val="FF0000"/>
                </a:solidFill>
              </a:rPr>
              <a:t> </a:t>
            </a:r>
            <a:r>
              <a:rPr lang="de-DE" sz="1600" dirty="0" smtClean="0">
                <a:solidFill>
                  <a:srgbClr val="FF0000"/>
                </a:solidFill>
              </a:rPr>
              <a:t>	</a:t>
            </a:r>
            <a:endParaRPr lang="de-DE" sz="1600" dirty="0">
              <a:solidFill>
                <a:srgbClr val="FF0000"/>
              </a:solidFill>
            </a:endParaRPr>
          </a:p>
          <a:p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6322786" y="1748470"/>
            <a:ext cx="725714" cy="637316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8123" y="264869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smtClean="0">
                <a:solidFill>
                  <a:srgbClr val="4F81BD"/>
                </a:solidFill>
              </a:rPr>
              <a:t>Writing down the CES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1546" y="1426305"/>
            <a:ext cx="3253154" cy="1182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79241" y="1484906"/>
            <a:ext cx="38197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while</a:t>
            </a:r>
            <a:r>
              <a:rPr lang="de-DE" sz="1600" dirty="0" smtClean="0">
                <a:latin typeface="Courier"/>
                <a:cs typeface="Courier"/>
              </a:rPr>
              <a:t> ($x &lt;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) do { 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$i := $i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$x := $x + $i;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13561" y="4435849"/>
            <a:ext cx="4689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600">
                <a:latin typeface="Courier"/>
                <a:cs typeface="Courier"/>
              </a:rPr>
              <a:t>1  C(c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bound) = L(c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1, bound, 1)	</a:t>
            </a:r>
            <a:endParaRPr lang="de-DE" sz="1600" dirty="0" smtClean="0">
              <a:latin typeface="Courier"/>
              <a:cs typeface="Courier"/>
            </a:endParaRPr>
          </a:p>
          <a:p>
            <a:pPr marL="342900" indent="-342900">
              <a:buAutoNum type="arabicPlain" startAt="2"/>
            </a:pPr>
            <a:r>
              <a:rPr lang="de-DE" sz="1600" dirty="0" smtClean="0">
                <a:latin typeface="Courier"/>
                <a:cs typeface="Courier"/>
              </a:rPr>
              <a:t>L</a:t>
            </a:r>
            <a:r>
              <a:rPr lang="de-DE" sz="1600">
                <a:latin typeface="Courier"/>
                <a:cs typeface="Courier"/>
              </a:rPr>
              <a:t>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x, bound, i) = </a:t>
            </a:r>
          </a:p>
          <a:p>
            <a:pPr marL="342900" indent="-342900"/>
            <a:r>
              <a:rPr lang="de-DE" sz="1600">
                <a:latin typeface="Courier"/>
                <a:cs typeface="Courier"/>
              </a:rPr>
              <a:t>     nat(c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) + L(c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x’, bound, i’)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13440" y="4434626"/>
            <a:ext cx="3584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600" i="1" dirty="0" smtClean="0">
                <a:latin typeface="Courier"/>
                <a:cs typeface="Courier"/>
              </a:rPr>
              <a:t>{</a:t>
            </a:r>
            <a:r>
              <a:rPr lang="de-DE" sz="1600" i="1" dirty="0" err="1" smtClean="0">
                <a:latin typeface="Courier"/>
                <a:cs typeface="Courier"/>
              </a:rPr>
              <a:t>true</a:t>
            </a:r>
            <a:r>
              <a:rPr lang="de-DE" sz="1600" i="1" dirty="0" smtClean="0">
                <a:latin typeface="Courier"/>
                <a:cs typeface="Courier"/>
              </a:rPr>
              <a:t>}</a:t>
            </a:r>
          </a:p>
          <a:p>
            <a:pPr marL="342900" indent="-342900"/>
            <a:endParaRPr lang="de-DE" sz="1600" dirty="0" smtClean="0">
              <a:latin typeface="Courier"/>
              <a:cs typeface="Courier"/>
            </a:endParaRPr>
          </a:p>
          <a:p>
            <a:r>
              <a:rPr lang="de-DE" sz="1600" i="1">
                <a:latin typeface="Courier"/>
                <a:cs typeface="Courier"/>
              </a:rPr>
              <a:t>{x’ = x + i, i’ = i + 1, </a:t>
            </a:r>
          </a:p>
          <a:p>
            <a:r>
              <a:rPr lang="de-DE" sz="1600" i="1">
                <a:latin typeface="Courier"/>
                <a:cs typeface="Courier"/>
              </a:rPr>
              <a:t> x ≥ 1, i ≥ 1, x &lt; bound}</a:t>
            </a:r>
          </a:p>
        </p:txBody>
      </p:sp>
      <p:sp>
        <p:nvSpPr>
          <p:cNvPr id="19" name="Oval 18"/>
          <p:cNvSpPr/>
          <p:nvPr/>
        </p:nvSpPr>
        <p:spPr>
          <a:xfrm>
            <a:off x="3282043" y="4386441"/>
            <a:ext cx="464457" cy="466773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4495800" y="4366484"/>
            <a:ext cx="464457" cy="466773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6411686" y="1256799"/>
            <a:ext cx="1244600" cy="637316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/>
          <p:cNvSpPr/>
          <p:nvPr/>
        </p:nvSpPr>
        <p:spPr>
          <a:xfrm>
            <a:off x="6981372" y="5201052"/>
            <a:ext cx="1427842" cy="34159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6291943" y="2153058"/>
            <a:ext cx="1908628" cy="188373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4919548" y="4745075"/>
            <a:ext cx="3748190" cy="1012029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12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86409" y="1664342"/>
            <a:ext cx="8202372" cy="1504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8123" y="264869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smtClean="0">
                <a:solidFill>
                  <a:srgbClr val="4F81BD"/>
                </a:solidFill>
              </a:rPr>
              <a:t>In reality ...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9847" y="1786991"/>
            <a:ext cx="4689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600">
                <a:latin typeface="Courier"/>
                <a:cs typeface="Courier"/>
              </a:rPr>
              <a:t>1  C(c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bound) = L(c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1, bound, 1)	</a:t>
            </a:r>
            <a:endParaRPr lang="de-DE" sz="1600" dirty="0" smtClean="0">
              <a:latin typeface="Courier"/>
              <a:cs typeface="Courier"/>
            </a:endParaRPr>
          </a:p>
          <a:p>
            <a:pPr marL="342900" indent="-342900">
              <a:buAutoNum type="arabicPlain" startAt="2"/>
            </a:pPr>
            <a:r>
              <a:rPr lang="de-DE" sz="1600" dirty="0" smtClean="0">
                <a:latin typeface="Courier"/>
                <a:cs typeface="Courier"/>
              </a:rPr>
              <a:t>L</a:t>
            </a:r>
            <a:r>
              <a:rPr lang="de-DE" sz="1600">
                <a:latin typeface="Courier"/>
                <a:cs typeface="Courier"/>
              </a:rPr>
              <a:t>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x, bound, i) = </a:t>
            </a:r>
          </a:p>
          <a:p>
            <a:pPr marL="342900" indent="-342900"/>
            <a:r>
              <a:rPr lang="de-DE" sz="1600">
                <a:latin typeface="Courier"/>
                <a:cs typeface="Courier"/>
              </a:rPr>
              <a:t>     nat(c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) + L(c</a:t>
            </a:r>
            <a:r>
              <a:rPr lang="de-DE" sz="1600" baseline="-25000">
                <a:latin typeface="Courier"/>
                <a:cs typeface="Courier"/>
              </a:rPr>
              <a:t>8</a:t>
            </a:r>
            <a:r>
              <a:rPr lang="de-DE" sz="1600">
                <a:latin typeface="Courier"/>
                <a:cs typeface="Courier"/>
              </a:rPr>
              <a:t>, x’, bound, i’)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249726" y="1785768"/>
            <a:ext cx="3584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600" i="1" dirty="0" smtClean="0">
                <a:latin typeface="Courier"/>
                <a:cs typeface="Courier"/>
              </a:rPr>
              <a:t>{</a:t>
            </a:r>
            <a:r>
              <a:rPr lang="de-DE" sz="1600" i="1" dirty="0" err="1" smtClean="0">
                <a:latin typeface="Courier"/>
                <a:cs typeface="Courier"/>
              </a:rPr>
              <a:t>true</a:t>
            </a:r>
            <a:r>
              <a:rPr lang="de-DE" sz="1600" i="1" dirty="0" smtClean="0">
                <a:latin typeface="Courier"/>
                <a:cs typeface="Courier"/>
              </a:rPr>
              <a:t>}</a:t>
            </a:r>
          </a:p>
          <a:p>
            <a:pPr marL="342900" indent="-342900"/>
            <a:endParaRPr lang="de-DE" sz="1600" dirty="0" smtClean="0">
              <a:latin typeface="Courier"/>
              <a:cs typeface="Courier"/>
            </a:endParaRPr>
          </a:p>
          <a:p>
            <a:r>
              <a:rPr lang="de-DE" sz="1600" i="1">
                <a:latin typeface="Courier"/>
                <a:cs typeface="Courier"/>
              </a:rPr>
              <a:t>{x’ = x + i, i’ = i + 1, </a:t>
            </a:r>
          </a:p>
          <a:p>
            <a:r>
              <a:rPr lang="de-DE" sz="1600" i="1">
                <a:latin typeface="Courier"/>
                <a:cs typeface="Courier"/>
              </a:rPr>
              <a:t> x ≥ 1, i ≥ 1, x &lt; bound}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94676" y="3885260"/>
            <a:ext cx="8528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smtClean="0">
                <a:latin typeface="Courier"/>
                <a:cs typeface="Courier"/>
              </a:rPr>
              <a:t>	eq(c2(I_c2,L_bound),0,[l2x1(I_c2,(1),L_bound,(1))],[]).</a:t>
            </a:r>
          </a:p>
          <a:p>
            <a:pPr marL="342900" indent="-342900"/>
            <a:r>
              <a:rPr lang="de-DE" sz="1400" smtClean="0">
                <a:latin typeface="Courier"/>
                <a:cs typeface="Courier"/>
              </a:rPr>
              <a:t>	eq(l2x1(I_c2,L_x,L_bound,L_i),nat((1*I_c2) + (0)),[l2x1(I_c2,L_x_prime,L_bound,L_i_prime)],[1*L_x_prime = (1*L_x) + (1*L_i) + (0),1*L_i_prime = (1*L_i) + (1),L_x&gt;=(1),L_i&gt;=(1),(-1*L_i_prime) + (1*L_i) + (1) = (0),(-1*L_i_prime) + (-1*L_x) + (1*L_x_prime) + (0) = (0),(1*L_x) + (0) +1 =&lt; (1*L_bound) + (0)]).</a:t>
            </a:r>
            <a:endParaRPr lang="de-DE" sz="1400">
              <a:latin typeface="Courier"/>
              <a:cs typeface="Courie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350122" y="5289707"/>
            <a:ext cx="8577839" cy="1093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8123" y="264869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smtClean="0">
                <a:solidFill>
                  <a:srgbClr val="4F81BD"/>
                </a:solidFill>
              </a:rPr>
              <a:t>Nested loops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03446" y="1426305"/>
            <a:ext cx="3763240" cy="1431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01141" y="1484906"/>
            <a:ext cx="3819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for</a:t>
            </a:r>
            <a:r>
              <a:rPr lang="de-DE" sz="1600" dirty="0" smtClean="0">
                <a:latin typeface="Courier"/>
                <a:cs typeface="Courier"/>
              </a:rPr>
              <a:t> 0 ≤ i &lt; $a do {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for</a:t>
            </a:r>
            <a:r>
              <a:rPr lang="de-DE" sz="1600" dirty="0" smtClean="0">
                <a:latin typeface="Courier"/>
                <a:cs typeface="Courier"/>
              </a:rPr>
              <a:t> 0 ≤ j &lt; $b do {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 := $</a:t>
            </a:r>
            <a:r>
              <a:rPr lang="de-DE" sz="1600" dirty="0" err="1" smtClean="0">
                <a:latin typeface="Courier"/>
                <a:cs typeface="Courier"/>
              </a:rPr>
              <a:t>bound</a:t>
            </a:r>
            <a:r>
              <a:rPr lang="de-DE" sz="1600" dirty="0" smtClean="0">
                <a:latin typeface="Courier"/>
                <a:cs typeface="Courier"/>
              </a:rPr>
              <a:t>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}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581060" y="1795456"/>
            <a:ext cx="4218214" cy="1723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1600"/>
              <a:t>loop condition: 	</a:t>
            </a:r>
            <a:r>
              <a:rPr lang="de-DE" sz="1600">
                <a:solidFill>
                  <a:srgbClr val="FF0000"/>
                </a:solidFill>
              </a:rPr>
              <a:t>i &lt; a			j &lt; b</a:t>
            </a:r>
          </a:p>
          <a:p>
            <a:r>
              <a:rPr lang="de-DE" sz="800">
                <a:solidFill>
                  <a:srgbClr val="000000"/>
                </a:solidFill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initial values:</a:t>
            </a:r>
            <a:r>
              <a:rPr lang="de-DE" sz="1600" dirty="0" smtClean="0">
                <a:solidFill>
                  <a:srgbClr val="FF0000"/>
                </a:solidFill>
              </a:rPr>
              <a:t>		i: 0			j: 0</a:t>
            </a:r>
          </a:p>
          <a:p>
            <a:r>
              <a:rPr lang="de-DE" sz="800"/>
              <a:t> </a:t>
            </a:r>
          </a:p>
          <a:p>
            <a:r>
              <a:rPr lang="de-DE" sz="1600"/>
              <a:t>update rules:		</a:t>
            </a:r>
            <a:r>
              <a:rPr lang="de-DE" sz="1600" smtClean="0">
                <a:solidFill>
                  <a:srgbClr val="FF0000"/>
                </a:solidFill>
              </a:rPr>
              <a:t>i‘ = i + 1		j‘ = j + 1</a:t>
            </a:r>
          </a:p>
          <a:p>
            <a:r>
              <a:rPr lang="de-DE" sz="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de-DE" sz="1600" dirty="0" smtClean="0">
                <a:solidFill>
                  <a:srgbClr val="000000"/>
                </a:solidFill>
              </a:rPr>
              <a:t>range constraints:</a:t>
            </a:r>
            <a:r>
              <a:rPr lang="de-DE" sz="1600" dirty="0" smtClean="0">
                <a:solidFill>
                  <a:srgbClr val="FF0000"/>
                </a:solidFill>
              </a:rPr>
              <a:t>	</a:t>
            </a:r>
            <a:r>
              <a:rPr lang="de-DE" sz="1600" smtClean="0">
                <a:solidFill>
                  <a:srgbClr val="FF0000"/>
                </a:solidFill>
              </a:rPr>
              <a:t>i </a:t>
            </a:r>
            <a:r>
              <a:rPr lang="en-GB" sz="1600" smtClean="0">
                <a:solidFill>
                  <a:srgbClr val="FF0000"/>
                </a:solidFill>
              </a:rPr>
              <a:t>≥ 0</a:t>
            </a:r>
            <a:r>
              <a:rPr lang="de-DE" sz="1600" smtClean="0">
                <a:solidFill>
                  <a:srgbClr val="FF0000"/>
                </a:solidFill>
              </a:rPr>
              <a:t> 		j </a:t>
            </a:r>
            <a:r>
              <a:rPr lang="en-GB" sz="1600" smtClean="0">
                <a:solidFill>
                  <a:srgbClr val="FF0000"/>
                </a:solidFill>
              </a:rPr>
              <a:t>≥ 0</a:t>
            </a:r>
            <a:r>
              <a:rPr lang="de-DE" sz="1600" smtClean="0">
                <a:solidFill>
                  <a:srgbClr val="FF0000"/>
                </a:solidFill>
              </a:rPr>
              <a:t> </a:t>
            </a:r>
          </a:p>
          <a:p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13560" y="5373752"/>
            <a:ext cx="4829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de-DE" sz="1600">
                <a:latin typeface="Courier"/>
                <a:cs typeface="Courier"/>
              </a:rPr>
              <a:t>D(c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, b) = M(c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, 0, b)</a:t>
            </a:r>
          </a:p>
          <a:p>
            <a:pPr marL="342900" indent="-342900"/>
            <a:endParaRPr lang="de-DE" sz="1600" dirty="0" smtClean="0">
              <a:latin typeface="Courier"/>
              <a:cs typeface="Courier"/>
            </a:endParaRPr>
          </a:p>
          <a:p>
            <a:pPr marL="342900" indent="-342900"/>
            <a:r>
              <a:rPr lang="de-DE" sz="1600" dirty="0" smtClean="0">
                <a:latin typeface="Courier"/>
                <a:cs typeface="Courier"/>
              </a:rPr>
              <a:t>2  M</a:t>
            </a:r>
            <a:r>
              <a:rPr lang="de-DE" sz="1600">
                <a:latin typeface="Courier"/>
                <a:cs typeface="Courier"/>
              </a:rPr>
              <a:t>(c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, j, b) = nat(c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) + M(c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, j’, b)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394860" y="5372529"/>
            <a:ext cx="358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600" i="1" dirty="0" smtClean="0">
                <a:latin typeface="Courier"/>
                <a:cs typeface="Courier"/>
              </a:rPr>
              <a:t>{</a:t>
            </a:r>
            <a:r>
              <a:rPr lang="de-DE" sz="1600" i="1" dirty="0" err="1" smtClean="0">
                <a:latin typeface="Courier"/>
                <a:cs typeface="Courier"/>
              </a:rPr>
              <a:t>true</a:t>
            </a:r>
            <a:r>
              <a:rPr lang="de-DE" sz="1600" i="1" dirty="0" smtClean="0">
                <a:latin typeface="Courier"/>
                <a:cs typeface="Courier"/>
              </a:rPr>
              <a:t>}</a:t>
            </a:r>
          </a:p>
          <a:p>
            <a:pPr marL="342900" indent="-342900"/>
            <a:endParaRPr lang="de-DE" sz="1600" dirty="0" smtClean="0">
              <a:latin typeface="Courier"/>
              <a:cs typeface="Courier"/>
            </a:endParaRPr>
          </a:p>
          <a:p>
            <a:r>
              <a:rPr lang="de-DE" sz="1600" i="1">
                <a:latin typeface="Courier"/>
                <a:cs typeface="Courier"/>
              </a:rPr>
              <a:t>{j’ = j + 1, j ≥ 0, j &lt; b}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575866" y="1294756"/>
            <a:ext cx="42182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1200"/>
              <a:t>				outer loop		inner loop</a:t>
            </a:r>
          </a:p>
          <a:p>
            <a:r>
              <a:rPr lang="de-DE" sz="1200"/>
              <a:t>				(Loop 2)		(Loop 5)</a:t>
            </a:r>
          </a:p>
        </p:txBody>
      </p:sp>
      <p:sp>
        <p:nvSpPr>
          <p:cNvPr id="20" name="Rechteck 19"/>
          <p:cNvSpPr/>
          <p:nvPr/>
        </p:nvSpPr>
        <p:spPr>
          <a:xfrm>
            <a:off x="349744" y="3990784"/>
            <a:ext cx="8577839" cy="1298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13182" y="4074829"/>
            <a:ext cx="4829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de-DE" sz="1600">
                <a:latin typeface="Courier"/>
                <a:cs typeface="Courier"/>
              </a:rPr>
              <a:t>C(c</a:t>
            </a:r>
            <a:r>
              <a:rPr lang="de-DE" sz="1600" baseline="-25000">
                <a:latin typeface="Courier"/>
                <a:cs typeface="Courier"/>
              </a:rPr>
              <a:t>2</a:t>
            </a:r>
            <a:r>
              <a:rPr lang="de-DE" sz="1600">
                <a:latin typeface="Courier"/>
                <a:cs typeface="Courier"/>
              </a:rPr>
              <a:t>, 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, b) = L(c</a:t>
            </a:r>
            <a:r>
              <a:rPr lang="de-DE" sz="1600" baseline="-25000">
                <a:latin typeface="Courier"/>
                <a:cs typeface="Courier"/>
              </a:rPr>
              <a:t>2</a:t>
            </a:r>
            <a:r>
              <a:rPr lang="de-DE" sz="1600">
                <a:latin typeface="Courier"/>
                <a:cs typeface="Courier"/>
              </a:rPr>
              <a:t>, 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, 0, a, b)</a:t>
            </a:r>
          </a:p>
          <a:p>
            <a:pPr marL="342900" indent="-342900"/>
            <a:endParaRPr lang="de-DE" sz="1600" dirty="0" smtClean="0">
              <a:latin typeface="Courier"/>
              <a:cs typeface="Courier"/>
            </a:endParaRPr>
          </a:p>
          <a:p>
            <a:pPr marL="342900" indent="-342900"/>
            <a:r>
              <a:rPr lang="de-DE" sz="1600" dirty="0" smtClean="0">
                <a:latin typeface="Courier"/>
                <a:cs typeface="Courier"/>
              </a:rPr>
              <a:t>2  L</a:t>
            </a:r>
            <a:r>
              <a:rPr lang="de-DE" sz="1600">
                <a:latin typeface="Courier"/>
                <a:cs typeface="Courier"/>
              </a:rPr>
              <a:t>(c</a:t>
            </a:r>
            <a:r>
              <a:rPr lang="de-DE" sz="1600" baseline="-25000">
                <a:latin typeface="Courier"/>
                <a:cs typeface="Courier"/>
              </a:rPr>
              <a:t>2</a:t>
            </a:r>
            <a:r>
              <a:rPr lang="de-DE" sz="1600">
                <a:latin typeface="Courier"/>
                <a:cs typeface="Courier"/>
              </a:rPr>
              <a:t>, 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, i, a, b) = nat(c</a:t>
            </a:r>
            <a:r>
              <a:rPr lang="de-DE" sz="1600" baseline="-25000">
                <a:latin typeface="Courier"/>
                <a:cs typeface="Courier"/>
              </a:rPr>
              <a:t>2</a:t>
            </a:r>
            <a:r>
              <a:rPr lang="de-DE" sz="1600">
                <a:latin typeface="Courier"/>
                <a:cs typeface="Courier"/>
              </a:rPr>
              <a:t>) + </a:t>
            </a:r>
          </a:p>
          <a:p>
            <a:pPr marL="342900" indent="-342900"/>
            <a:r>
              <a:rPr lang="de-DE" sz="1600">
                <a:latin typeface="Courier"/>
                <a:cs typeface="Courier"/>
              </a:rPr>
              <a:t>     </a:t>
            </a:r>
            <a:r>
              <a:rPr lang="de-DE" sz="1600" dirty="0" smtClean="0">
                <a:latin typeface="Courier"/>
                <a:cs typeface="Courier"/>
              </a:rPr>
              <a:t>L</a:t>
            </a:r>
            <a:r>
              <a:rPr lang="de-DE" sz="1600">
                <a:latin typeface="Courier"/>
                <a:cs typeface="Courier"/>
              </a:rPr>
              <a:t>(c</a:t>
            </a:r>
            <a:r>
              <a:rPr lang="de-DE" sz="1600" baseline="-25000">
                <a:latin typeface="Courier"/>
                <a:cs typeface="Courier"/>
              </a:rPr>
              <a:t>2</a:t>
            </a:r>
            <a:r>
              <a:rPr lang="de-DE" sz="1600">
                <a:latin typeface="Courier"/>
                <a:cs typeface="Courier"/>
              </a:rPr>
              <a:t>, 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, i‘, a, b) + D(c</a:t>
            </a:r>
            <a:r>
              <a:rPr lang="de-DE" sz="1600" baseline="-25000">
                <a:latin typeface="Courier"/>
                <a:cs typeface="Courier"/>
              </a:rPr>
              <a:t>5</a:t>
            </a:r>
            <a:r>
              <a:rPr lang="de-DE" sz="1600">
                <a:latin typeface="Courier"/>
                <a:cs typeface="Courier"/>
              </a:rPr>
              <a:t>, b) 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94482" y="4073606"/>
            <a:ext cx="3584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600" i="1" dirty="0" smtClean="0">
                <a:latin typeface="Courier"/>
                <a:cs typeface="Courier"/>
              </a:rPr>
              <a:t>{</a:t>
            </a:r>
            <a:r>
              <a:rPr lang="de-DE" sz="1600" i="1" dirty="0" err="1" smtClean="0">
                <a:latin typeface="Courier"/>
                <a:cs typeface="Courier"/>
              </a:rPr>
              <a:t>true</a:t>
            </a:r>
            <a:r>
              <a:rPr lang="de-DE" sz="1600" i="1" dirty="0" smtClean="0">
                <a:latin typeface="Courier"/>
                <a:cs typeface="Courier"/>
              </a:rPr>
              <a:t>}</a:t>
            </a:r>
          </a:p>
          <a:p>
            <a:pPr marL="342900" indent="-342900"/>
            <a:endParaRPr lang="de-DE" sz="1600" dirty="0" smtClean="0">
              <a:latin typeface="Courier"/>
              <a:cs typeface="Courier"/>
            </a:endParaRPr>
          </a:p>
          <a:p>
            <a:r>
              <a:rPr lang="de-DE" sz="1600" i="1">
                <a:latin typeface="Courier"/>
                <a:cs typeface="Courier"/>
              </a:rPr>
              <a:t>{i’ = i + 1, i ≥ 0, i &lt; a}</a:t>
            </a:r>
          </a:p>
        </p:txBody>
      </p:sp>
      <p:sp>
        <p:nvSpPr>
          <p:cNvPr id="26" name="Rechteck 25"/>
          <p:cNvSpPr/>
          <p:nvPr/>
        </p:nvSpPr>
        <p:spPr>
          <a:xfrm>
            <a:off x="406658" y="5136198"/>
            <a:ext cx="490913" cy="1184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06079" y="5366092"/>
            <a:ext cx="307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solidFill>
                  <a:srgbClr val="FF0000"/>
                </a:solidFill>
                <a:latin typeface="Courier"/>
                <a:cs typeface="Courier"/>
              </a:rPr>
              <a:t>3</a:t>
            </a:r>
          </a:p>
          <a:p>
            <a:endParaRPr lang="de-DE" sz="160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de-DE" sz="1600">
                <a:solidFill>
                  <a:srgbClr val="FF0000"/>
                </a:solidFill>
                <a:latin typeface="Courier"/>
                <a:cs typeface="Courier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/>
      <p:bldP spid="26" grpId="0" animBg="1"/>
      <p:bldP spid="26" grpId="1" animBg="1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8123" y="235561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smtClean="0">
                <a:solidFill>
                  <a:srgbClr val="4F81BD"/>
                </a:solidFill>
              </a:rPr>
              <a:t>Experimental results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457199" y="1600201"/>
            <a:ext cx="7898064" cy="4255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CH" sz="2400" noProof="0" smtClean="0">
                <a:solidFill>
                  <a:srgbClr val="000000"/>
                </a:solidFill>
                <a:cs typeface="Times New Roman"/>
              </a:rPr>
              <a:t>ran the analysis on 596 real scripts from the TD cloud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CH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successfully computed the cost of 583 loops</a:t>
            </a:r>
            <a:endParaRPr kumimoji="0" lang="de-CH" sz="2400" b="0" i="0" u="none" strike="noStrike" kern="120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457200" indent="-457200">
              <a:spcBef>
                <a:spcPct val="20000"/>
              </a:spcBef>
              <a:buFont typeface="Arial"/>
              <a:buChar char="•"/>
            </a:pPr>
            <a:r>
              <a:rPr lang="de-CH" sz="2400" smtClean="0">
                <a:cs typeface="Times New Roman"/>
              </a:rPr>
              <a:t>failed („no upper bound found“) in other 575 loops, because</a:t>
            </a:r>
          </a:p>
          <a:p>
            <a:pPr marL="914400" lvl="1" indent="-457200">
              <a:spcBef>
                <a:spcPct val="20000"/>
              </a:spcBef>
              <a:buFont typeface="Arial"/>
              <a:buChar char="•"/>
            </a:pPr>
            <a:r>
              <a:rPr lang="de-CH" sz="2400" smtClean="0">
                <a:cs typeface="Times New Roman"/>
              </a:rPr>
              <a:t>missing semantics</a:t>
            </a:r>
          </a:p>
          <a:p>
            <a:pPr marL="914400" lvl="1" indent="-457200">
              <a:spcBef>
                <a:spcPct val="20000"/>
              </a:spcBef>
              <a:buFont typeface="Arial"/>
              <a:buChar char="•"/>
            </a:pPr>
            <a:r>
              <a:rPr lang="de-CH" sz="2400" smtClean="0">
                <a:cs typeface="Times New Roman"/>
              </a:rPr>
              <a:t>bottom state in the loop</a:t>
            </a:r>
          </a:p>
          <a:p>
            <a:pPr marL="914400" lvl="1" indent="-457200">
              <a:spcBef>
                <a:spcPct val="20000"/>
              </a:spcBef>
              <a:buFont typeface="Arial"/>
              <a:buChar char="•"/>
            </a:pPr>
            <a:r>
              <a:rPr lang="de-CH" sz="2400" smtClean="0">
                <a:cs typeface="Times New Roman"/>
              </a:rPr>
              <a:t>loop doesn‘t terminate (e.g. while true, while „user gives wrong input“, ...)</a:t>
            </a:r>
          </a:p>
          <a:p>
            <a:pPr marL="1371600" lvl="2" indent="-457200">
              <a:spcBef>
                <a:spcPct val="20000"/>
              </a:spcBef>
            </a:pPr>
            <a:endParaRPr lang="de-CH" sz="2400" smtClean="0">
              <a:cs typeface="Times New Roman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CH" sz="2400" b="0" i="0" u="none" strike="noStrike" kern="120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CH" sz="2400" b="0" i="0" u="none" strike="noStrike" kern="120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CH" sz="2400" b="0" i="0" u="none" strike="noStrike" kern="120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8572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de-CH" sz="2000" b="0" i="1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8572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CH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8123" y="235561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smtClean="0">
                <a:solidFill>
                  <a:srgbClr val="4F81BD"/>
                </a:solidFill>
              </a:rPr>
              <a:t>TouchDevelop Samples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457199" y="1600201"/>
            <a:ext cx="7353575" cy="4255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CH" sz="2400" noProof="0" smtClean="0">
                <a:solidFill>
                  <a:srgbClr val="000000"/>
                </a:solidFill>
                <a:cs typeface="Times New Roman"/>
              </a:rPr>
              <a:t>representative set of sample scripts written by the TD team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CH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ran the analysis on the scripts</a:t>
            </a:r>
            <a:r>
              <a:rPr kumimoji="0" lang="de-CH" sz="2400" b="0" i="0" u="none" strike="noStrike" kern="120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with loops</a:t>
            </a:r>
          </a:p>
          <a:p>
            <a:pPr marL="457200" indent="-457200">
              <a:spcBef>
                <a:spcPct val="20000"/>
              </a:spcBef>
              <a:buFont typeface="Arial"/>
              <a:buChar char="•"/>
              <a:defRPr/>
            </a:pPr>
            <a:r>
              <a:rPr lang="de-CH" sz="2400" smtClean="0">
                <a:solidFill>
                  <a:srgbClr val="000000"/>
                </a:solidFill>
                <a:cs typeface="Times New Roman"/>
              </a:rPr>
              <a:t>got precise results (where the semantics are defined) </a:t>
            </a:r>
          </a:p>
          <a:p>
            <a:pPr marL="1371600" lvl="2" indent="-457200">
              <a:spcBef>
                <a:spcPct val="20000"/>
              </a:spcBef>
              <a:buFont typeface="Arial"/>
              <a:buChar char="•"/>
            </a:pPr>
            <a:endParaRPr lang="de-CH" sz="2400" smtClean="0">
              <a:cs typeface="Times New Roman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CH" sz="2400" b="0" i="0" u="none" strike="noStrike" kern="120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CH" sz="2400" b="0" i="0" u="none" strike="noStrike" kern="120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CH" sz="2400" b="0" i="0" u="none" strike="noStrike" kern="120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8572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de-CH" sz="2000" b="0" i="1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8572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CH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CH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25823" y="5340211"/>
            <a:ext cx="3547462" cy="89185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 smtClean="0">
                <a:cs typeface="Times New Roman"/>
              </a:rPr>
              <a:t>A</a:t>
            </a:r>
            <a:r>
              <a:rPr lang="de-CH" sz="2400" dirty="0" err="1" smtClean="0">
                <a:cs typeface="Times New Roman"/>
              </a:rPr>
              <a:t>ssume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every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loop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is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denoted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by</a:t>
            </a:r>
            <a:r>
              <a:rPr lang="de-CH" sz="2400" dirty="0" smtClean="0">
                <a:cs typeface="Times New Roman"/>
              </a:rPr>
              <a:t> a </a:t>
            </a:r>
            <a:r>
              <a:rPr lang="de-CH" sz="2400" dirty="0" err="1" smtClean="0">
                <a:cs typeface="Times New Roman"/>
              </a:rPr>
              <a:t>unique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number</a:t>
            </a:r>
            <a:r>
              <a:rPr lang="de-CH" sz="2400" dirty="0" smtClean="0">
                <a:cs typeface="Times New Roman"/>
              </a:rPr>
              <a:t> (</a:t>
            </a:r>
            <a:r>
              <a:rPr lang="de-CH" sz="2400" dirty="0" err="1" smtClean="0">
                <a:cs typeface="Times New Roman"/>
              </a:rPr>
              <a:t>e.g</a:t>
            </a:r>
            <a:r>
              <a:rPr lang="de-CH" sz="2400" dirty="0" smtClean="0">
                <a:cs typeface="Times New Roman"/>
              </a:rPr>
              <a:t>. „</a:t>
            </a:r>
            <a:r>
              <a:rPr lang="de-CH" sz="2400" dirty="0" err="1" smtClean="0">
                <a:cs typeface="Times New Roman"/>
              </a:rPr>
              <a:t>Loop</a:t>
            </a:r>
            <a:r>
              <a:rPr lang="de-CH" sz="2400" dirty="0" smtClean="0">
                <a:cs typeface="Times New Roman"/>
              </a:rPr>
              <a:t> 2“)</a:t>
            </a:r>
          </a:p>
          <a:p>
            <a:endParaRPr lang="de-CH" sz="2400" dirty="0" smtClean="0">
              <a:cs typeface="Times New Roman"/>
            </a:endParaRPr>
          </a:p>
          <a:p>
            <a:pPr>
              <a:buClr>
                <a:schemeClr val="tx1"/>
              </a:buClr>
            </a:pPr>
            <a:r>
              <a:rPr lang="de-CH" sz="2400" dirty="0" err="1" smtClean="0">
                <a:cs typeface="Times New Roman"/>
              </a:rPr>
              <a:t>C(i</a:t>
            </a:r>
            <a:r>
              <a:rPr lang="de-CH" sz="2400" dirty="0" smtClean="0">
                <a:cs typeface="Times New Roman"/>
              </a:rPr>
              <a:t>): </a:t>
            </a:r>
            <a:r>
              <a:rPr lang="de-CH" sz="2400" dirty="0" err="1" smtClean="0">
                <a:cs typeface="Times New Roman"/>
              </a:rPr>
              <a:t>cost</a:t>
            </a:r>
            <a:r>
              <a:rPr lang="de-CH" sz="2400" dirty="0" smtClean="0">
                <a:cs typeface="Times New Roman"/>
              </a:rPr>
              <a:t> of </a:t>
            </a:r>
            <a:r>
              <a:rPr lang="de-CH" sz="2400" dirty="0" err="1" smtClean="0">
                <a:cs typeface="Times New Roman"/>
              </a:rPr>
              <a:t>Loop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i="1" dirty="0" smtClean="0">
                <a:cs typeface="Times New Roman"/>
              </a:rPr>
              <a:t>i</a:t>
            </a:r>
          </a:p>
          <a:p>
            <a:pPr>
              <a:buClr>
                <a:schemeClr val="tx1"/>
              </a:buClr>
            </a:pPr>
            <a:r>
              <a:rPr lang="de-DE" sz="2400" dirty="0" err="1" smtClean="0">
                <a:cs typeface="Times New Roman"/>
              </a:rPr>
              <a:t>n</a:t>
            </a:r>
            <a:r>
              <a:rPr lang="de-DE" sz="2400" baseline="-25000" dirty="0" err="1" smtClean="0">
                <a:cs typeface="Times New Roman"/>
              </a:rPr>
              <a:t>i</a:t>
            </a:r>
            <a:r>
              <a:rPr lang="de-DE" sz="2400" dirty="0" smtClean="0">
                <a:cs typeface="Times New Roman"/>
              </a:rPr>
              <a:t>: </a:t>
            </a:r>
            <a:r>
              <a:rPr lang="de-DE" sz="2400" dirty="0" err="1" smtClean="0">
                <a:cs typeface="Times New Roman"/>
              </a:rPr>
              <a:t>number</a:t>
            </a:r>
            <a:r>
              <a:rPr lang="de-DE" sz="2400" dirty="0" smtClean="0">
                <a:cs typeface="Times New Roman"/>
              </a:rPr>
              <a:t> of </a:t>
            </a:r>
            <a:r>
              <a:rPr lang="de-DE" sz="2400" dirty="0" err="1" smtClean="0">
                <a:cs typeface="Times New Roman"/>
              </a:rPr>
              <a:t>times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Loop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i="1" dirty="0" smtClean="0">
                <a:cs typeface="Times New Roman"/>
              </a:rPr>
              <a:t>i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is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iterated</a:t>
            </a:r>
            <a:endParaRPr lang="de-DE" sz="2400" dirty="0" smtClean="0">
              <a:cs typeface="Times New Roman"/>
            </a:endParaRPr>
          </a:p>
          <a:p>
            <a:pPr>
              <a:buClr>
                <a:schemeClr val="tx1"/>
              </a:buClr>
            </a:pPr>
            <a:r>
              <a:rPr lang="de-DE" sz="2400" dirty="0" err="1" smtClean="0">
                <a:cs typeface="Times New Roman"/>
              </a:rPr>
              <a:t>c</a:t>
            </a:r>
            <a:r>
              <a:rPr lang="de-DE" sz="2400" baseline="-25000" dirty="0" err="1" smtClean="0">
                <a:cs typeface="Times New Roman"/>
              </a:rPr>
              <a:t>i</a:t>
            </a:r>
            <a:r>
              <a:rPr lang="de-DE" sz="2400" baseline="-25000" dirty="0" smtClean="0">
                <a:cs typeface="Times New Roman"/>
              </a:rPr>
              <a:t>:</a:t>
            </a:r>
            <a:r>
              <a:rPr lang="de-DE" sz="2400" dirty="0" smtClean="0">
                <a:cs typeface="Times New Roman"/>
              </a:rPr>
              <a:t>: </a:t>
            </a:r>
            <a:r>
              <a:rPr lang="de-DE" sz="2400" dirty="0" err="1" smtClean="0">
                <a:cs typeface="Times New Roman"/>
              </a:rPr>
              <a:t>cumulative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cost</a:t>
            </a:r>
            <a:r>
              <a:rPr lang="de-DE" sz="2400" dirty="0" smtClean="0">
                <a:cs typeface="Times New Roman"/>
              </a:rPr>
              <a:t> of all </a:t>
            </a:r>
            <a:r>
              <a:rPr lang="de-DE" sz="2400" dirty="0" err="1" smtClean="0">
                <a:cs typeface="Times New Roman"/>
              </a:rPr>
              <a:t>statements</a:t>
            </a:r>
            <a:r>
              <a:rPr lang="de-DE" sz="2400" dirty="0" smtClean="0">
                <a:cs typeface="Times New Roman"/>
              </a:rPr>
              <a:t> in </a:t>
            </a:r>
            <a:r>
              <a:rPr lang="de-DE" sz="2400" dirty="0" err="1" smtClean="0">
                <a:cs typeface="Times New Roman"/>
              </a:rPr>
              <a:t>Loop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i="1" dirty="0" smtClean="0">
                <a:cs typeface="Times New Roman"/>
              </a:rPr>
              <a:t>i </a:t>
            </a:r>
            <a:r>
              <a:rPr lang="de-DE" sz="2400" dirty="0" err="1" smtClean="0">
                <a:cs typeface="Times New Roman"/>
              </a:rPr>
              <a:t>that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are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not</a:t>
            </a:r>
            <a:r>
              <a:rPr lang="de-DE" sz="2400" dirty="0" smtClean="0">
                <a:cs typeface="Times New Roman"/>
              </a:rPr>
              <a:t> a </a:t>
            </a:r>
            <a:r>
              <a:rPr lang="de-DE" sz="2400" dirty="0" err="1" smtClean="0">
                <a:cs typeface="Times New Roman"/>
              </a:rPr>
              <a:t>loop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themselves</a:t>
            </a:r>
            <a:r>
              <a:rPr lang="de-DE" sz="2400" dirty="0" smtClean="0">
                <a:cs typeface="Times New Roman"/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de-DE" sz="2400" dirty="0" err="1" smtClean="0">
                <a:cs typeface="Times New Roman"/>
              </a:rPr>
              <a:t>loops(i</a:t>
            </a:r>
            <a:r>
              <a:rPr lang="de-DE" sz="2400" dirty="0" smtClean="0">
                <a:cs typeface="Times New Roman"/>
              </a:rPr>
              <a:t>) = { j | </a:t>
            </a:r>
            <a:r>
              <a:rPr lang="de-DE" sz="2400" dirty="0" err="1" smtClean="0">
                <a:cs typeface="Times New Roman"/>
              </a:rPr>
              <a:t>Loop</a:t>
            </a:r>
            <a:r>
              <a:rPr lang="de-DE" sz="2400" dirty="0" smtClean="0">
                <a:cs typeface="Times New Roman"/>
              </a:rPr>
              <a:t> j </a:t>
            </a:r>
            <a:r>
              <a:rPr lang="de-DE" sz="2400" dirty="0" err="1" smtClean="0">
                <a:cs typeface="Times New Roman"/>
              </a:rPr>
              <a:t>is</a:t>
            </a:r>
            <a:r>
              <a:rPr lang="de-DE" sz="2400" dirty="0" smtClean="0">
                <a:cs typeface="Times New Roman"/>
              </a:rPr>
              <a:t> a </a:t>
            </a:r>
            <a:r>
              <a:rPr lang="de-DE" sz="2400" dirty="0" err="1" smtClean="0">
                <a:cs typeface="Times New Roman"/>
              </a:rPr>
              <a:t>statement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directly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contained</a:t>
            </a:r>
            <a:r>
              <a:rPr lang="de-DE" sz="2400" dirty="0" smtClean="0">
                <a:cs typeface="Times New Roman"/>
              </a:rPr>
              <a:t> in </a:t>
            </a:r>
            <a:r>
              <a:rPr lang="de-DE" sz="2400" dirty="0" err="1" smtClean="0">
                <a:cs typeface="Times New Roman"/>
              </a:rPr>
              <a:t>the</a:t>
            </a:r>
            <a:r>
              <a:rPr lang="de-DE" sz="2400" dirty="0" smtClean="0">
                <a:cs typeface="Times New Roman"/>
              </a:rPr>
              <a:t> </a:t>
            </a:r>
            <a:r>
              <a:rPr lang="de-DE" sz="2400" dirty="0" err="1" smtClean="0">
                <a:cs typeface="Times New Roman"/>
              </a:rPr>
              <a:t>body</a:t>
            </a:r>
            <a:r>
              <a:rPr lang="de-DE" sz="2400" dirty="0" smtClean="0">
                <a:cs typeface="Times New Roman"/>
              </a:rPr>
              <a:t> of </a:t>
            </a:r>
            <a:r>
              <a:rPr lang="de-DE" sz="2400" dirty="0" err="1" smtClean="0">
                <a:cs typeface="Times New Roman"/>
              </a:rPr>
              <a:t>Loop</a:t>
            </a:r>
            <a:r>
              <a:rPr lang="de-DE" sz="2400" dirty="0" smtClean="0">
                <a:cs typeface="Times New Roman"/>
              </a:rPr>
              <a:t> i }</a:t>
            </a:r>
          </a:p>
          <a:p>
            <a:pPr>
              <a:buClr>
                <a:schemeClr val="tx1"/>
              </a:buClr>
            </a:pPr>
            <a:endParaRPr lang="de-DE" sz="2400" i="1" dirty="0" smtClean="0">
              <a:cs typeface="Times New Roman"/>
            </a:endParaRPr>
          </a:p>
          <a:p>
            <a:pPr>
              <a:buClr>
                <a:schemeClr val="tx1"/>
              </a:buClr>
            </a:pPr>
            <a:r>
              <a:rPr lang="de-DE" sz="2400" dirty="0" err="1" smtClean="0">
                <a:cs typeface="Times New Roman"/>
              </a:rPr>
              <a:t>C(i</a:t>
            </a:r>
            <a:r>
              <a:rPr lang="de-DE" sz="2400" dirty="0" smtClean="0">
                <a:cs typeface="Times New Roman"/>
              </a:rPr>
              <a:t>) = </a:t>
            </a:r>
            <a:r>
              <a:rPr lang="de-DE" sz="2400" dirty="0" err="1" smtClean="0">
                <a:cs typeface="Times New Roman"/>
              </a:rPr>
              <a:t>n</a:t>
            </a:r>
            <a:r>
              <a:rPr lang="de-DE" sz="2400" baseline="-25000" dirty="0" err="1" smtClean="0">
                <a:cs typeface="Times New Roman"/>
              </a:rPr>
              <a:t>i</a:t>
            </a:r>
            <a:r>
              <a:rPr lang="de-DE" sz="2400" baseline="-25000" dirty="0" smtClean="0">
                <a:cs typeface="Times New Roman"/>
              </a:rPr>
              <a:t> </a:t>
            </a:r>
            <a:r>
              <a:rPr lang="de-DE" sz="2400" dirty="0" smtClean="0">
                <a:cs typeface="Times New Roman"/>
              </a:rPr>
              <a:t>(</a:t>
            </a:r>
            <a:r>
              <a:rPr lang="de-DE" sz="2400" dirty="0" err="1" smtClean="0">
                <a:cs typeface="Times New Roman"/>
              </a:rPr>
              <a:t>c</a:t>
            </a:r>
            <a:r>
              <a:rPr lang="de-DE" sz="2400" baseline="-25000" dirty="0" err="1" smtClean="0">
                <a:cs typeface="Times New Roman"/>
              </a:rPr>
              <a:t>i</a:t>
            </a:r>
            <a:r>
              <a:rPr lang="de-DE" sz="2400" dirty="0" smtClean="0">
                <a:cs typeface="Times New Roman"/>
              </a:rPr>
              <a:t> +  ∑  </a:t>
            </a:r>
            <a:r>
              <a:rPr lang="de-DE" sz="2400" dirty="0" err="1" smtClean="0">
                <a:cs typeface="Times New Roman"/>
              </a:rPr>
              <a:t>C(j</a:t>
            </a:r>
            <a:r>
              <a:rPr lang="de-DE" sz="2400" dirty="0" smtClean="0">
                <a:cs typeface="Times New Roman"/>
              </a:rPr>
              <a:t>) )</a:t>
            </a:r>
            <a:endParaRPr lang="de-CH" sz="2400" dirty="0" smtClean="0">
              <a:cs typeface="Times New Roman"/>
            </a:endParaRPr>
          </a:p>
          <a:p>
            <a:pPr>
              <a:buClr>
                <a:schemeClr val="tx1"/>
              </a:buClr>
            </a:pPr>
            <a:endParaRPr lang="de-CH" sz="2400" dirty="0" smtClean="0">
              <a:cs typeface="Times New Roman"/>
            </a:endParaRPr>
          </a:p>
          <a:p>
            <a:pPr lvl="1">
              <a:buClr>
                <a:schemeClr val="tx1"/>
              </a:buClr>
              <a:buFont typeface="Arial"/>
              <a:buChar char="•"/>
            </a:pPr>
            <a:endParaRPr lang="de-CH" sz="2000" dirty="0" smtClean="0">
              <a:cs typeface="Times New Roman"/>
            </a:endParaRPr>
          </a:p>
          <a:p>
            <a:pPr lvl="1">
              <a:buClr>
                <a:schemeClr val="tx1"/>
              </a:buClr>
              <a:buFont typeface="Arial"/>
              <a:buChar char="•"/>
            </a:pPr>
            <a:endParaRPr lang="de-CH" sz="2000" dirty="0" smtClean="0">
              <a:cs typeface="Times New Roman"/>
            </a:endParaRPr>
          </a:p>
          <a:p>
            <a:endParaRPr lang="de-CH" sz="2400" dirty="0" smtClean="0">
              <a:cs typeface="Times New Roman"/>
            </a:endParaRPr>
          </a:p>
          <a:p>
            <a:endParaRPr lang="de-CH" sz="2400" dirty="0">
              <a:cs typeface="Times New Roman"/>
            </a:endParaRPr>
          </a:p>
          <a:p>
            <a:endParaRPr lang="de-CH" sz="2400" dirty="0">
              <a:cs typeface="Times New Roman"/>
            </a:endParaRPr>
          </a:p>
          <a:p>
            <a:endParaRPr lang="en-US" sz="2800" dirty="0"/>
          </a:p>
          <a:p>
            <a:endParaRPr lang="de-DE" sz="2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Cost</a:t>
            </a:r>
            <a:r>
              <a:rPr lang="de-DE" sz="3600" dirty="0" smtClean="0">
                <a:solidFill>
                  <a:srgbClr val="4F81BD"/>
                </a:solidFill>
              </a:rPr>
              <a:t> Model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58571" y="5760361"/>
            <a:ext cx="105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 ∈ </a:t>
            </a:r>
            <a:r>
              <a:rPr lang="de-DE" sz="1400" dirty="0" err="1" smtClean="0"/>
              <a:t>loops(i</a:t>
            </a:r>
            <a:r>
              <a:rPr lang="de-DE" sz="1400" dirty="0" smtClean="0"/>
              <a:t>)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p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/>
          </a:bodyPr>
          <a:lstStyle/>
          <a:p>
            <a:r>
              <a:rPr lang="de-CH" sz="3600" dirty="0" err="1" smtClean="0">
                <a:solidFill>
                  <a:schemeClr val="tx2"/>
                </a:solidFill>
              </a:rPr>
              <a:t>Overapproximating</a:t>
            </a:r>
            <a:r>
              <a:rPr lang="de-CH" sz="3600" dirty="0" smtClean="0">
                <a:solidFill>
                  <a:schemeClr val="tx2"/>
                </a:solidFill>
              </a:rPr>
              <a:t> </a:t>
            </a:r>
            <a:r>
              <a:rPr lang="de-CH" sz="3600" dirty="0" err="1" smtClean="0">
                <a:solidFill>
                  <a:schemeClr val="tx2"/>
                </a:solidFill>
              </a:rPr>
              <a:t>the</a:t>
            </a:r>
            <a:r>
              <a:rPr lang="de-CH" sz="3600" dirty="0" smtClean="0">
                <a:solidFill>
                  <a:schemeClr val="tx2"/>
                </a:solidFill>
              </a:rPr>
              <a:t> </a:t>
            </a:r>
            <a:r>
              <a:rPr lang="de-CH" sz="3600" dirty="0" err="1" smtClean="0">
                <a:solidFill>
                  <a:schemeClr val="tx2"/>
                </a:solidFill>
              </a:rPr>
              <a:t>Cost</a:t>
            </a:r>
            <a:r>
              <a:rPr lang="de-CH" sz="3600" dirty="0" smtClean="0">
                <a:solidFill>
                  <a:schemeClr val="tx2"/>
                </a:solidFill>
              </a:rPr>
              <a:t> of </a:t>
            </a:r>
            <a:r>
              <a:rPr lang="de-CH" sz="3600" dirty="0" err="1" smtClean="0">
                <a:solidFill>
                  <a:schemeClr val="tx2"/>
                </a:solidFill>
              </a:rPr>
              <a:t>Loops</a:t>
            </a:r>
            <a:endParaRPr lang="de-DE" sz="3600" dirty="0">
              <a:solidFill>
                <a:schemeClr val="tx2"/>
              </a:solidFill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685800" y="2593974"/>
            <a:ext cx="8001000" cy="3762375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Master‘s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Thesis final presentation</a:t>
            </a: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Daniel Schweizer</a:t>
            </a:r>
            <a:r>
              <a:rPr lang="de-DE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28 March 2013</a:t>
            </a:r>
            <a:endParaRPr lang="de-DE" sz="24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Supervisors: Dr.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Pietro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Ferrara, Prof. Dr. Peter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Müller</a:t>
            </a:r>
            <a:endParaRPr lang="de-DE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7466" y="4514712"/>
            <a:ext cx="3547462" cy="891859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Cost</a:t>
            </a:r>
            <a:r>
              <a:rPr lang="de-DE" sz="3600" dirty="0" smtClean="0">
                <a:solidFill>
                  <a:srgbClr val="4F81BD"/>
                </a:solidFill>
              </a:rPr>
              <a:t> Model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  <a:defRPr/>
            </a:pPr>
            <a:r>
              <a:rPr lang="de-DE" sz="1600" dirty="0" err="1" smtClean="0">
                <a:latin typeface="Courier"/>
                <a:cs typeface="Courier"/>
              </a:rPr>
              <a:t>action</a:t>
            </a:r>
            <a:r>
              <a:rPr lang="de-DE" sz="1600" dirty="0" smtClean="0">
                <a:latin typeface="Courier"/>
                <a:cs typeface="Courier"/>
              </a:rPr>
              <a:t> </a:t>
            </a:r>
            <a:r>
              <a:rPr lang="de-DE" sz="1600" dirty="0" err="1" smtClean="0">
                <a:latin typeface="Courier"/>
                <a:cs typeface="Courier"/>
              </a:rPr>
              <a:t>nested</a:t>
            </a:r>
            <a:r>
              <a:rPr lang="de-DE" sz="1600" dirty="0" smtClean="0">
                <a:latin typeface="Courier"/>
                <a:cs typeface="Courier"/>
              </a:rPr>
              <a:t> (a: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, b: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) </a:t>
            </a:r>
            <a:r>
              <a:rPr lang="de-DE" sz="1600" dirty="0" err="1" smtClean="0">
                <a:latin typeface="Courier"/>
                <a:cs typeface="Courier"/>
              </a:rPr>
              <a:t>returns</a:t>
            </a:r>
            <a:r>
              <a:rPr lang="de-DE" sz="1600" dirty="0" smtClean="0">
                <a:latin typeface="Courier"/>
                <a:cs typeface="Courier"/>
              </a:rPr>
              <a:t> r: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 {</a:t>
            </a:r>
          </a:p>
          <a:p>
            <a:pPr lvl="0">
              <a:buNone/>
              <a:defRPr/>
            </a:pPr>
            <a:r>
              <a:rPr lang="de-DE" sz="1600" dirty="0" smtClean="0">
                <a:latin typeface="Courier"/>
                <a:cs typeface="Courier"/>
              </a:rPr>
              <a:t>	$r := 0;</a:t>
            </a:r>
          </a:p>
          <a:p>
            <a:pPr lvl="0">
              <a:buNone/>
              <a:defRPr/>
            </a:pPr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for</a:t>
            </a:r>
            <a:r>
              <a:rPr lang="de-DE" sz="1600" dirty="0" smtClean="0">
                <a:latin typeface="Courier"/>
                <a:cs typeface="Courier"/>
              </a:rPr>
              <a:t> 0 ≤ i &lt; $a do {        // </a:t>
            </a:r>
            <a:r>
              <a:rPr lang="de-DE" sz="1600" dirty="0" err="1" smtClean="0">
                <a:latin typeface="Courier"/>
                <a:cs typeface="Courier"/>
              </a:rPr>
              <a:t>Loop</a:t>
            </a:r>
            <a:r>
              <a:rPr lang="de-DE" sz="1600" dirty="0" smtClean="0">
                <a:latin typeface="Courier"/>
                <a:cs typeface="Courier"/>
              </a:rPr>
              <a:t> 1</a:t>
            </a:r>
          </a:p>
          <a:p>
            <a:pPr lvl="0">
              <a:buNone/>
              <a:defRPr/>
            </a:pPr>
            <a:r>
              <a:rPr lang="de-DE" sz="1600" dirty="0" smtClean="0">
                <a:latin typeface="Courier"/>
                <a:cs typeface="Courier"/>
              </a:rPr>
              <a:t>        </a:t>
            </a:r>
            <a:r>
              <a:rPr lang="de-DE" sz="1600" dirty="0" err="1" smtClean="0">
                <a:latin typeface="Courier"/>
                <a:cs typeface="Courier"/>
              </a:rPr>
              <a:t>for</a:t>
            </a:r>
            <a:r>
              <a:rPr lang="de-DE" sz="1600" dirty="0" smtClean="0">
                <a:latin typeface="Courier"/>
                <a:cs typeface="Courier"/>
              </a:rPr>
              <a:t> 0 ≤ j &lt; $b do {    // </a:t>
            </a:r>
            <a:r>
              <a:rPr lang="de-DE" sz="1600" dirty="0" err="1" smtClean="0">
                <a:latin typeface="Courier"/>
                <a:cs typeface="Courier"/>
              </a:rPr>
              <a:t>Loop</a:t>
            </a:r>
            <a:r>
              <a:rPr lang="de-DE" sz="1600" dirty="0" smtClean="0">
                <a:latin typeface="Courier"/>
                <a:cs typeface="Courier"/>
              </a:rPr>
              <a:t> 2</a:t>
            </a:r>
          </a:p>
          <a:p>
            <a:pPr lvl="0">
              <a:buNone/>
              <a:defRPr/>
            </a:pPr>
            <a:r>
              <a:rPr lang="de-DE" sz="1600" dirty="0" smtClean="0">
                <a:latin typeface="Courier"/>
                <a:cs typeface="Courier"/>
              </a:rPr>
              <a:t>            $r := $r + 1;</a:t>
            </a:r>
          </a:p>
          <a:p>
            <a:pPr lvl="0">
              <a:buNone/>
              <a:defRPr/>
            </a:pPr>
            <a:r>
              <a:rPr lang="de-DE" sz="1600" dirty="0" smtClean="0">
                <a:latin typeface="Courier"/>
                <a:cs typeface="Courier"/>
              </a:rPr>
              <a:t>        }</a:t>
            </a:r>
          </a:p>
          <a:p>
            <a:pPr lvl="0">
              <a:buNone/>
              <a:defRPr/>
            </a:pPr>
            <a:r>
              <a:rPr lang="de-DE" sz="1600" dirty="0" smtClean="0">
                <a:latin typeface="Courier"/>
                <a:cs typeface="Courier"/>
              </a:rPr>
              <a:t>    }</a:t>
            </a:r>
          </a:p>
          <a:p>
            <a:pPr lvl="0">
              <a:buNone/>
              <a:defRPr/>
            </a:pPr>
            <a:r>
              <a:rPr lang="de-DE" sz="1600" dirty="0" smtClean="0">
                <a:latin typeface="Courier"/>
                <a:cs typeface="Courier"/>
              </a:rPr>
              <a:t>}</a:t>
            </a:r>
          </a:p>
          <a:p>
            <a:pPr lvl="0">
              <a:buNone/>
              <a:defRPr/>
            </a:pPr>
            <a:endParaRPr lang="de-DE" sz="1600" dirty="0" smtClean="0">
              <a:latin typeface="Courier"/>
              <a:cs typeface="Courier"/>
            </a:endParaRPr>
          </a:p>
          <a:p>
            <a:pPr lvl="0">
              <a:buNone/>
              <a:defRPr/>
            </a:pPr>
            <a:endParaRPr lang="de-DE" sz="1600" dirty="0" smtClean="0">
              <a:latin typeface="Courier"/>
              <a:cs typeface="Courier"/>
            </a:endParaRPr>
          </a:p>
          <a:p>
            <a:pPr>
              <a:buNone/>
              <a:defRPr/>
            </a:pPr>
            <a:r>
              <a:rPr lang="de-DE" sz="2400" dirty="0" smtClean="0">
                <a:cs typeface="Times New Roman"/>
              </a:rPr>
              <a:t>   </a:t>
            </a:r>
            <a:r>
              <a:rPr lang="de-DE" sz="2400" dirty="0" err="1" smtClean="0">
                <a:cs typeface="Times New Roman"/>
              </a:rPr>
              <a:t>C(i</a:t>
            </a:r>
            <a:r>
              <a:rPr lang="de-DE" sz="2400" dirty="0" smtClean="0">
                <a:cs typeface="Times New Roman"/>
              </a:rPr>
              <a:t>) = </a:t>
            </a:r>
            <a:r>
              <a:rPr lang="de-DE" sz="2400" dirty="0" err="1" smtClean="0">
                <a:cs typeface="Times New Roman"/>
              </a:rPr>
              <a:t>n</a:t>
            </a:r>
            <a:r>
              <a:rPr lang="de-DE" sz="2400" baseline="-25000" dirty="0" err="1" smtClean="0">
                <a:cs typeface="Times New Roman"/>
              </a:rPr>
              <a:t>i</a:t>
            </a:r>
            <a:r>
              <a:rPr lang="de-DE" sz="2400" baseline="-25000" dirty="0" smtClean="0">
                <a:cs typeface="Times New Roman"/>
              </a:rPr>
              <a:t> </a:t>
            </a:r>
            <a:r>
              <a:rPr lang="de-DE" sz="2400" dirty="0" smtClean="0">
                <a:cs typeface="Times New Roman"/>
              </a:rPr>
              <a:t>(</a:t>
            </a:r>
            <a:r>
              <a:rPr lang="de-DE" sz="2400" dirty="0" err="1" smtClean="0">
                <a:cs typeface="Times New Roman"/>
              </a:rPr>
              <a:t>c</a:t>
            </a:r>
            <a:r>
              <a:rPr lang="de-DE" sz="2400" baseline="-25000" dirty="0" err="1" smtClean="0">
                <a:cs typeface="Times New Roman"/>
              </a:rPr>
              <a:t>i</a:t>
            </a:r>
            <a:r>
              <a:rPr lang="de-DE" sz="2400" dirty="0" smtClean="0">
                <a:cs typeface="Times New Roman"/>
              </a:rPr>
              <a:t> +  ∑  </a:t>
            </a:r>
            <a:r>
              <a:rPr lang="de-DE" sz="2400" dirty="0" err="1" smtClean="0">
                <a:cs typeface="Times New Roman"/>
              </a:rPr>
              <a:t>C(j</a:t>
            </a:r>
            <a:r>
              <a:rPr lang="de-DE" sz="2400" dirty="0" smtClean="0">
                <a:cs typeface="Times New Roman"/>
              </a:rPr>
              <a:t>) )</a:t>
            </a:r>
            <a:endParaRPr lang="de-CH" sz="2400" dirty="0" smtClean="0">
              <a:cs typeface="Times New Roman"/>
            </a:endParaRPr>
          </a:p>
          <a:p>
            <a:pPr lvl="0">
              <a:buNone/>
              <a:defRPr/>
            </a:pPr>
            <a:endParaRPr lang="de-DE" sz="1600" dirty="0" smtClean="0">
              <a:latin typeface="Courier"/>
              <a:cs typeface="Courier"/>
            </a:endParaRPr>
          </a:p>
          <a:p>
            <a:pPr lvl="0">
              <a:buNone/>
              <a:defRPr/>
            </a:pPr>
            <a:endParaRPr lang="de-DE" sz="1600" dirty="0" smtClean="0">
              <a:latin typeface="Courier"/>
              <a:cs typeface="Courier"/>
            </a:endParaRPr>
          </a:p>
          <a:p>
            <a:pPr lvl="0">
              <a:buNone/>
              <a:defRPr/>
            </a:pPr>
            <a:endParaRPr lang="de-DE" sz="1600" dirty="0" smtClean="0">
              <a:latin typeface="Courier"/>
              <a:cs typeface="Courier"/>
            </a:endParaRPr>
          </a:p>
          <a:p>
            <a:pPr lvl="0">
              <a:buNone/>
              <a:defRPr/>
            </a:pPr>
            <a:endParaRPr lang="de-DE" sz="1600" dirty="0" smtClean="0">
              <a:latin typeface="Courier"/>
              <a:cs typeface="Courier"/>
            </a:endParaRPr>
          </a:p>
          <a:p>
            <a:pPr lvl="0">
              <a:buNone/>
              <a:defRPr/>
            </a:pPr>
            <a:endParaRPr lang="de-CH" sz="1600" dirty="0" smtClean="0">
              <a:latin typeface="Courier"/>
              <a:cs typeface="Courier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de-CH" sz="2400" dirty="0" smtClean="0">
              <a:solidFill>
                <a:srgbClr val="FF0000"/>
              </a:solidFill>
              <a:latin typeface="Courier"/>
              <a:cs typeface="Times New Roman"/>
            </a:endParaRPr>
          </a:p>
          <a:p>
            <a:pPr marL="457200" indent="-457200">
              <a:buNone/>
            </a:pPr>
            <a:endParaRPr lang="de-CH" sz="2400" dirty="0" smtClean="0">
              <a:solidFill>
                <a:srgbClr val="FF0000"/>
              </a:solidFill>
              <a:latin typeface="Courier"/>
              <a:cs typeface="Times New Roman"/>
            </a:endParaRPr>
          </a:p>
          <a:p>
            <a:pPr marL="457200" indent="-457200">
              <a:buNone/>
            </a:pPr>
            <a:endParaRPr lang="de-CH" sz="2400" dirty="0" smtClean="0">
              <a:solidFill>
                <a:srgbClr val="FF0000"/>
              </a:solidFill>
              <a:latin typeface="Courier"/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FF0000"/>
              </a:solidFill>
              <a:latin typeface="Courier"/>
              <a:cs typeface="Times New Roman"/>
            </a:endParaRPr>
          </a:p>
          <a:p>
            <a:pPr marL="457200" indent="-457200">
              <a:buNone/>
            </a:pPr>
            <a:endParaRPr lang="de-CH" sz="2400" dirty="0" smtClean="0">
              <a:solidFill>
                <a:srgbClr val="FF0000"/>
              </a:solidFill>
              <a:latin typeface="Courier"/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6578067" y="2266819"/>
            <a:ext cx="1867433" cy="45461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6597353" y="2294267"/>
            <a:ext cx="1839076" cy="463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600" dirty="0" smtClean="0"/>
              <a:t>C(1) = a*(c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+b*c</a:t>
            </a:r>
            <a:r>
              <a:rPr lang="de-DE" sz="1600" baseline="-25000" dirty="0" smtClean="0"/>
              <a:t>2</a:t>
            </a:r>
            <a:r>
              <a:rPr lang="de-DE" sz="1600" dirty="0" smtClean="0"/>
              <a:t>)</a:t>
            </a:r>
          </a:p>
          <a:p>
            <a:endParaRPr lang="de-DE" sz="1600" dirty="0" smtClean="0"/>
          </a:p>
        </p:txBody>
      </p:sp>
      <p:sp>
        <p:nvSpPr>
          <p:cNvPr id="8" name="Rechteck 7"/>
          <p:cNvSpPr/>
          <p:nvPr/>
        </p:nvSpPr>
        <p:spPr>
          <a:xfrm>
            <a:off x="6567181" y="2981641"/>
            <a:ext cx="1225176" cy="45461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6586467" y="3009089"/>
            <a:ext cx="1260319" cy="463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600" dirty="0" smtClean="0"/>
              <a:t>C(2) = b*c</a:t>
            </a:r>
            <a:r>
              <a:rPr lang="de-DE" sz="1600" baseline="-25000" dirty="0" smtClean="0"/>
              <a:t>2</a:t>
            </a:r>
            <a:endParaRPr lang="de-DE" sz="1600" dirty="0" smtClean="0"/>
          </a:p>
          <a:p>
            <a:endParaRPr lang="de-DE" sz="1600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2231571" y="4962075"/>
            <a:ext cx="105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 ∈ </a:t>
            </a:r>
            <a:r>
              <a:rPr lang="de-DE" sz="1400" dirty="0" err="1" smtClean="0"/>
              <a:t>loops(i</a:t>
            </a:r>
            <a:r>
              <a:rPr lang="de-DE" sz="1400" dirty="0" smtClean="0"/>
              <a:t>)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Loop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Cost</a:t>
            </a:r>
            <a:r>
              <a:rPr lang="de-DE" sz="3600" dirty="0" smtClean="0">
                <a:solidFill>
                  <a:srgbClr val="4F81BD"/>
                </a:solidFill>
              </a:rPr>
              <a:t> Analysis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by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60" y="1512280"/>
            <a:ext cx="8061571" cy="4945184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de-CH" sz="2400" dirty="0" err="1" smtClean="0">
                <a:cs typeface="Times New Roman"/>
              </a:rPr>
              <a:t>input</a:t>
            </a:r>
            <a:r>
              <a:rPr lang="de-CH" sz="2400" dirty="0" smtClean="0">
                <a:cs typeface="Times New Roman"/>
              </a:rPr>
              <a:t>: a </a:t>
            </a:r>
            <a:r>
              <a:rPr lang="de-CH" sz="2400" dirty="0" err="1" smtClean="0">
                <a:cs typeface="Times New Roman"/>
              </a:rPr>
              <a:t>method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i="1" dirty="0" smtClean="0">
                <a:cs typeface="Times New Roman"/>
              </a:rPr>
              <a:t>m</a:t>
            </a:r>
            <a:endParaRPr lang="de-CH" sz="2400" dirty="0" smtClean="0">
              <a:cs typeface="Times New Roman"/>
            </a:endParaRPr>
          </a:p>
          <a:p>
            <a:pPr marL="457200" indent="-457200">
              <a:buNone/>
            </a:pPr>
            <a:r>
              <a:rPr lang="de-CH" sz="800" dirty="0" smtClean="0">
                <a:cs typeface="Times New Roman"/>
              </a:rPr>
              <a:t>		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c</a:t>
            </a:r>
            <a:r>
              <a:rPr lang="de-CH" sz="2400" dirty="0" err="1" smtClean="0">
                <a:cs typeface="Times New Roman"/>
              </a:rPr>
              <a:t>ompile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i="1" dirty="0" smtClean="0">
                <a:cs typeface="Times New Roman"/>
              </a:rPr>
              <a:t>m</a:t>
            </a: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an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augmented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rgbClr val="000000"/>
                </a:solidFill>
                <a:cs typeface="Times New Roman"/>
              </a:rPr>
              <a:t>cfg</a:t>
            </a:r>
            <a:endParaRPr lang="de-CH" sz="2000" i="1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f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77" y="1889752"/>
            <a:ext cx="4673600" cy="35941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07131" y="2399928"/>
            <a:ext cx="296866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urier"/>
                <a:cs typeface="Courier"/>
              </a:rPr>
              <a:t>action</a:t>
            </a:r>
            <a:r>
              <a:rPr lang="de-DE" sz="1600" dirty="0" smtClean="0">
                <a:latin typeface="Courier"/>
                <a:cs typeface="Courier"/>
              </a:rPr>
              <a:t> for1(a: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)</a:t>
            </a:r>
          </a:p>
          <a:p>
            <a:r>
              <a:rPr lang="de-DE" sz="1600" dirty="0" err="1" smtClean="0">
                <a:latin typeface="Courier"/>
                <a:cs typeface="Courier"/>
              </a:rPr>
              <a:t>returns</a:t>
            </a:r>
            <a:r>
              <a:rPr lang="de-DE" sz="1600" dirty="0" smtClean="0">
                <a:latin typeface="Courier"/>
                <a:cs typeface="Courier"/>
              </a:rPr>
              <a:t> r: </a:t>
            </a:r>
            <a:r>
              <a:rPr lang="de-DE" sz="1600" dirty="0" err="1" smtClean="0">
                <a:latin typeface="Courier"/>
                <a:cs typeface="Courier"/>
              </a:rPr>
              <a:t>Number</a:t>
            </a:r>
            <a:r>
              <a:rPr lang="de-DE" sz="1600" dirty="0" smtClean="0">
                <a:latin typeface="Courier"/>
                <a:cs typeface="Courier"/>
              </a:rPr>
              <a:t> {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$r := $a;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</a:t>
            </a:r>
            <a:r>
              <a:rPr lang="de-DE" sz="1600" dirty="0" err="1" smtClean="0">
                <a:latin typeface="Courier"/>
                <a:cs typeface="Courier"/>
              </a:rPr>
              <a:t>for</a:t>
            </a:r>
            <a:r>
              <a:rPr lang="de-DE" sz="1600" dirty="0" smtClean="0">
                <a:latin typeface="Courier"/>
                <a:cs typeface="Courier"/>
              </a:rPr>
              <a:t> 0 ≤ i &lt; 5 do {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    $r := $r + 1;</a:t>
            </a:r>
          </a:p>
          <a:p>
            <a:r>
              <a:rPr lang="de-DE" sz="1600" dirty="0" smtClean="0">
                <a:latin typeface="Courier"/>
                <a:cs typeface="Courier"/>
              </a:rPr>
              <a:t>    }</a:t>
            </a:r>
          </a:p>
          <a:p>
            <a:r>
              <a:rPr lang="de-DE" sz="1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3930314" y="2924922"/>
            <a:ext cx="999691" cy="678849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feld 5"/>
          <p:cNvSpPr txBox="1"/>
          <p:nvPr/>
        </p:nvSpPr>
        <p:spPr>
          <a:xfrm>
            <a:off x="4757728" y="5697377"/>
            <a:ext cx="399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/>
              <a:t>„</a:t>
            </a:r>
            <a:r>
              <a:rPr lang="de-DE" sz="2000" i="1" dirty="0" err="1" smtClean="0"/>
              <a:t>augmented</a:t>
            </a:r>
            <a:r>
              <a:rPr lang="de-DE" sz="2000" i="1" dirty="0" smtClean="0"/>
              <a:t>“ </a:t>
            </a:r>
            <a:r>
              <a:rPr lang="de-DE" sz="2000" i="1" dirty="0" err="1" smtClean="0"/>
              <a:t>Control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Flow</a:t>
            </a:r>
            <a:r>
              <a:rPr lang="de-DE" sz="2000" i="1" dirty="0" smtClean="0"/>
              <a:t> Graph</a:t>
            </a:r>
            <a:endParaRPr lang="de-DE" sz="2000" i="1" dirty="0"/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Loop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Cost</a:t>
            </a:r>
            <a:r>
              <a:rPr lang="de-DE" sz="3600" dirty="0" smtClean="0">
                <a:solidFill>
                  <a:srgbClr val="4F81BD"/>
                </a:solidFill>
              </a:rPr>
              <a:t> Analysis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by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endParaRPr lang="de-DE" sz="3600" dirty="0">
              <a:solidFill>
                <a:srgbClr val="4F81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Loop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Cost</a:t>
            </a:r>
            <a:r>
              <a:rPr lang="de-DE" sz="3600" dirty="0" smtClean="0">
                <a:solidFill>
                  <a:srgbClr val="4F81BD"/>
                </a:solidFill>
              </a:rPr>
              <a:t> Analysis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by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60" y="1512280"/>
            <a:ext cx="8061571" cy="4945184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de-CH" sz="2400" dirty="0" err="1" smtClean="0">
                <a:cs typeface="Times New Roman"/>
              </a:rPr>
              <a:t>input</a:t>
            </a:r>
            <a:r>
              <a:rPr lang="de-CH" sz="2400" dirty="0" smtClean="0">
                <a:cs typeface="Times New Roman"/>
              </a:rPr>
              <a:t>: a </a:t>
            </a:r>
            <a:r>
              <a:rPr lang="de-CH" sz="2400" dirty="0" err="1" smtClean="0">
                <a:cs typeface="Times New Roman"/>
              </a:rPr>
              <a:t>method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i="1" dirty="0" smtClean="0">
                <a:cs typeface="Times New Roman"/>
              </a:rPr>
              <a:t>m</a:t>
            </a:r>
            <a:endParaRPr lang="de-CH" sz="2400" dirty="0" smtClean="0">
              <a:cs typeface="Times New Roman"/>
            </a:endParaRPr>
          </a:p>
          <a:p>
            <a:pPr marL="457200" indent="-457200">
              <a:buNone/>
            </a:pPr>
            <a:r>
              <a:rPr lang="de-CH" sz="800" dirty="0" smtClean="0">
                <a:cs typeface="Times New Roman"/>
              </a:rPr>
              <a:t>		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c</a:t>
            </a:r>
            <a:r>
              <a:rPr lang="de-CH" sz="2400" dirty="0" err="1" smtClean="0">
                <a:cs typeface="Times New Roman"/>
              </a:rPr>
              <a:t>ompile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i="1" dirty="0" smtClean="0">
                <a:cs typeface="Times New Roman"/>
              </a:rPr>
              <a:t>m</a:t>
            </a: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an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augmented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rgbClr val="000000"/>
                </a:solidFill>
                <a:cs typeface="Times New Roman"/>
              </a:rPr>
              <a:t>cfg</a:t>
            </a:r>
            <a:endParaRPr lang="de-CH" sz="2000" i="1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r</a:t>
            </a:r>
            <a:r>
              <a:rPr lang="de-CH" sz="2400" dirty="0" err="1" smtClean="0">
                <a:cs typeface="Times New Roman"/>
              </a:rPr>
              <a:t>un</a:t>
            </a:r>
            <a:r>
              <a:rPr lang="de-CH" sz="2400" dirty="0" smtClean="0">
                <a:cs typeface="Times New Roman"/>
              </a:rPr>
              <a:t> a </a:t>
            </a:r>
            <a:r>
              <a:rPr lang="de-CH" sz="2400" dirty="0" err="1" smtClean="0">
                <a:cs typeface="Times New Roman"/>
              </a:rPr>
              <a:t>numerical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analysis</a:t>
            </a:r>
            <a:r>
              <a:rPr lang="de-CH" sz="2400" dirty="0" smtClean="0">
                <a:cs typeface="Times New Roman"/>
              </a:rPr>
              <a:t> (</a:t>
            </a:r>
            <a:r>
              <a:rPr lang="de-CH" sz="2400" dirty="0" err="1" smtClean="0">
                <a:cs typeface="Times New Roman"/>
              </a:rPr>
              <a:t>TouchDevelop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analysis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with</a:t>
            </a:r>
            <a:r>
              <a:rPr lang="de-CH" sz="2400" dirty="0" smtClean="0">
                <a:cs typeface="Times New Roman"/>
              </a:rPr>
              <a:t> APRON) on </a:t>
            </a:r>
            <a:r>
              <a:rPr lang="de-CH" sz="2400" i="1" dirty="0" err="1" smtClean="0">
                <a:cs typeface="Times New Roman"/>
              </a:rPr>
              <a:t>cfg</a:t>
            </a:r>
            <a:endParaRPr lang="de-CH" sz="2400" i="1" dirty="0" smtClean="0"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a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execution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rgbClr val="000000"/>
                </a:solidFill>
                <a:cs typeface="Times New Roman"/>
              </a:rPr>
              <a:t>cfge</a:t>
            </a:r>
            <a:endParaRPr lang="de-CH" sz="2000" i="1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Loop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Cost</a:t>
            </a:r>
            <a:r>
              <a:rPr lang="de-DE" sz="3600" dirty="0" smtClean="0">
                <a:solidFill>
                  <a:srgbClr val="4F81BD"/>
                </a:solidFill>
              </a:rPr>
              <a:t> Analysis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by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60" y="1512280"/>
            <a:ext cx="8061571" cy="4945184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de-CH" sz="2400" dirty="0" err="1" smtClean="0">
                <a:cs typeface="Times New Roman"/>
              </a:rPr>
              <a:t>input</a:t>
            </a:r>
            <a:r>
              <a:rPr lang="de-CH" sz="2400" dirty="0" smtClean="0">
                <a:cs typeface="Times New Roman"/>
              </a:rPr>
              <a:t>: a </a:t>
            </a:r>
            <a:r>
              <a:rPr lang="de-CH" sz="2400" dirty="0" err="1" smtClean="0">
                <a:cs typeface="Times New Roman"/>
              </a:rPr>
              <a:t>method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i="1" dirty="0" smtClean="0">
                <a:cs typeface="Times New Roman"/>
              </a:rPr>
              <a:t>m</a:t>
            </a:r>
            <a:endParaRPr lang="de-CH" sz="2400" dirty="0" smtClean="0">
              <a:cs typeface="Times New Roman"/>
            </a:endParaRPr>
          </a:p>
          <a:p>
            <a:pPr marL="457200" indent="-457200">
              <a:buNone/>
            </a:pPr>
            <a:r>
              <a:rPr lang="de-CH" sz="800" dirty="0" smtClean="0">
                <a:cs typeface="Times New Roman"/>
              </a:rPr>
              <a:t>		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c</a:t>
            </a:r>
            <a:r>
              <a:rPr lang="de-CH" sz="2400" dirty="0" err="1" smtClean="0">
                <a:cs typeface="Times New Roman"/>
              </a:rPr>
              <a:t>ompile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i="1" dirty="0" smtClean="0">
                <a:cs typeface="Times New Roman"/>
              </a:rPr>
              <a:t>m</a:t>
            </a: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an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augmented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rgbClr val="000000"/>
                </a:solidFill>
                <a:cs typeface="Times New Roman"/>
              </a:rPr>
              <a:t>cfg</a:t>
            </a:r>
            <a:endParaRPr lang="de-CH" sz="2000" i="1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r</a:t>
            </a:r>
            <a:r>
              <a:rPr lang="de-CH" sz="2400" dirty="0" err="1" smtClean="0">
                <a:cs typeface="Times New Roman"/>
              </a:rPr>
              <a:t>un</a:t>
            </a:r>
            <a:r>
              <a:rPr lang="de-CH" sz="2400" dirty="0" smtClean="0">
                <a:cs typeface="Times New Roman"/>
              </a:rPr>
              <a:t> a </a:t>
            </a:r>
            <a:r>
              <a:rPr lang="de-CH" sz="2400" dirty="0" err="1" smtClean="0">
                <a:cs typeface="Times New Roman"/>
              </a:rPr>
              <a:t>numerical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analysis</a:t>
            </a:r>
            <a:r>
              <a:rPr lang="de-CH" sz="2400" dirty="0" smtClean="0">
                <a:cs typeface="Times New Roman"/>
              </a:rPr>
              <a:t> (</a:t>
            </a:r>
            <a:r>
              <a:rPr lang="de-CH" sz="2400" dirty="0" err="1" smtClean="0">
                <a:cs typeface="Times New Roman"/>
              </a:rPr>
              <a:t>TouchDevelop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analysis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with</a:t>
            </a:r>
            <a:r>
              <a:rPr lang="de-CH" sz="2400" dirty="0" smtClean="0">
                <a:cs typeface="Times New Roman"/>
              </a:rPr>
              <a:t> APRON) on </a:t>
            </a:r>
            <a:r>
              <a:rPr lang="de-CH" sz="2400" i="1" dirty="0" err="1" smtClean="0">
                <a:cs typeface="Times New Roman"/>
              </a:rPr>
              <a:t>cfg</a:t>
            </a:r>
            <a:endParaRPr lang="de-CH" sz="2400" i="1" dirty="0" smtClean="0"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a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rgbClr val="000000"/>
                </a:solidFill>
                <a:cs typeface="Times New Roman"/>
              </a:rPr>
              <a:t>execution</a:t>
            </a:r>
            <a:r>
              <a:rPr lang="de-CH" sz="20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rgbClr val="000000"/>
                </a:solidFill>
                <a:cs typeface="Times New Roman"/>
              </a:rPr>
              <a:t>cfge</a:t>
            </a:r>
            <a:endParaRPr lang="de-CH" sz="2000" i="1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f</a:t>
            </a:r>
            <a:r>
              <a:rPr lang="de-CH" sz="2400" dirty="0" err="1" smtClean="0">
                <a:cs typeface="Times New Roman"/>
              </a:rPr>
              <a:t>ind</a:t>
            </a:r>
            <a:r>
              <a:rPr lang="de-CH" sz="2400" dirty="0" smtClean="0">
                <a:cs typeface="Times New Roman"/>
              </a:rPr>
              <a:t> all </a:t>
            </a:r>
            <a:r>
              <a:rPr lang="de-CH" sz="2400" dirty="0" err="1" smtClean="0">
                <a:cs typeface="Times New Roman"/>
              </a:rPr>
              <a:t>control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structures</a:t>
            </a:r>
            <a:r>
              <a:rPr lang="de-CH" sz="2400" dirty="0" smtClean="0">
                <a:cs typeface="Times New Roman"/>
              </a:rPr>
              <a:t> in </a:t>
            </a:r>
            <a:r>
              <a:rPr lang="de-CH" sz="2400" i="1" dirty="0" err="1" smtClean="0">
                <a:cs typeface="Times New Roman"/>
              </a:rPr>
              <a:t>cfg</a:t>
            </a:r>
            <a:r>
              <a:rPr lang="de-CH" sz="2400" i="1" dirty="0" smtClean="0">
                <a:cs typeface="Times New Roman"/>
              </a:rPr>
              <a:t> </a:t>
            </a:r>
            <a:r>
              <a:rPr lang="de-CH" sz="2400" dirty="0" smtClean="0">
                <a:cs typeface="Times New Roman"/>
              </a:rPr>
              <a:t>(</a:t>
            </a:r>
            <a:r>
              <a:rPr lang="de-CH" sz="2400" dirty="0" err="1" smtClean="0">
                <a:cs typeface="Times New Roman"/>
              </a:rPr>
              <a:t>including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nesting</a:t>
            </a:r>
            <a:r>
              <a:rPr lang="de-CH" sz="2400" dirty="0" smtClean="0">
                <a:cs typeface="Times New Roman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endParaRPr lang="de-CH" sz="800" i="1" dirty="0" smtClean="0">
              <a:cs typeface="Times New Roman"/>
            </a:endParaRP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rgbClr val="4F81BD"/>
                </a:solidFill>
              </a:rPr>
              <a:t>Loop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Cost</a:t>
            </a:r>
            <a:r>
              <a:rPr lang="de-DE" sz="3600" dirty="0" smtClean="0">
                <a:solidFill>
                  <a:srgbClr val="4F81BD"/>
                </a:solidFill>
              </a:rPr>
              <a:t> Analysis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by</a:t>
            </a:r>
            <a:r>
              <a:rPr lang="de-DE" sz="3600" dirty="0" smtClean="0">
                <a:solidFill>
                  <a:srgbClr val="4F81BD"/>
                </a:solidFill>
              </a:rPr>
              <a:t> </a:t>
            </a:r>
            <a:r>
              <a:rPr lang="de-DE" sz="3600" dirty="0" err="1" smtClean="0">
                <a:solidFill>
                  <a:srgbClr val="4F81BD"/>
                </a:solidFill>
              </a:rPr>
              <a:t>step</a:t>
            </a:r>
            <a:endParaRPr lang="de-DE" sz="3600" dirty="0">
              <a:solidFill>
                <a:srgbClr val="4F81BD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7660" y="1512280"/>
            <a:ext cx="8061571" cy="4945184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input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: a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method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i="1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m</a:t>
            </a:r>
            <a:endParaRPr lang="de-CH" sz="2400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457200" indent="-457200">
              <a:buNone/>
            </a:pPr>
            <a:r>
              <a:rPr lang="de-CH" sz="8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		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ompile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i="1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m</a:t>
            </a: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an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augmented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cfg</a:t>
            </a:r>
            <a:endParaRPr lang="de-CH" sz="20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r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un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a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numerical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analysis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(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TouchDevelop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analysis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with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APRON) on </a:t>
            </a:r>
            <a:r>
              <a:rPr lang="de-CH" sz="2400" i="1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cfg</a:t>
            </a:r>
            <a:endParaRPr lang="de-CH" sz="24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this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gives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us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a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control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flow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graph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execution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000" i="1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cfge</a:t>
            </a:r>
            <a:endParaRPr lang="de-CH" sz="20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857250" lvl="1" indent="-457200">
              <a:buFont typeface="Wingdings" charset="2"/>
              <a:buChar char="Ø"/>
            </a:pPr>
            <a:endParaRPr lang="de-CH" sz="8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cs typeface="Times New Roman"/>
              </a:rPr>
              <a:t>f</a:t>
            </a:r>
            <a:r>
              <a:rPr lang="de-CH" sz="2400" dirty="0" err="1" smtClean="0">
                <a:cs typeface="Times New Roman"/>
              </a:rPr>
              <a:t>ind</a:t>
            </a:r>
            <a:r>
              <a:rPr lang="de-CH" sz="2400" dirty="0" smtClean="0">
                <a:cs typeface="Times New Roman"/>
              </a:rPr>
              <a:t> all </a:t>
            </a:r>
            <a:r>
              <a:rPr lang="de-CH" sz="2400" dirty="0" err="1" smtClean="0">
                <a:cs typeface="Times New Roman"/>
              </a:rPr>
              <a:t>control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structures</a:t>
            </a:r>
            <a:r>
              <a:rPr lang="de-CH" sz="2400" dirty="0" smtClean="0">
                <a:cs typeface="Times New Roman"/>
              </a:rPr>
              <a:t> in </a:t>
            </a:r>
            <a:r>
              <a:rPr lang="de-CH" sz="2400" i="1" dirty="0" err="1" smtClean="0">
                <a:cs typeface="Times New Roman"/>
              </a:rPr>
              <a:t>cfg</a:t>
            </a:r>
            <a:r>
              <a:rPr lang="de-CH" sz="2400" i="1" dirty="0" smtClean="0">
                <a:cs typeface="Times New Roman"/>
              </a:rPr>
              <a:t> </a:t>
            </a:r>
            <a:r>
              <a:rPr lang="de-CH" sz="2400" dirty="0" smtClean="0">
                <a:cs typeface="Times New Roman"/>
              </a:rPr>
              <a:t>(</a:t>
            </a:r>
            <a:r>
              <a:rPr lang="de-CH" sz="2400" dirty="0" err="1" smtClean="0">
                <a:cs typeface="Times New Roman"/>
              </a:rPr>
              <a:t>including</a:t>
            </a:r>
            <a:r>
              <a:rPr lang="de-CH" sz="2400" dirty="0" smtClean="0">
                <a:cs typeface="Times New Roman"/>
              </a:rPr>
              <a:t> </a:t>
            </a:r>
            <a:r>
              <a:rPr lang="de-CH" sz="2400" dirty="0" err="1" smtClean="0">
                <a:cs typeface="Times New Roman"/>
              </a:rPr>
              <a:t>nesting</a:t>
            </a:r>
            <a:r>
              <a:rPr lang="de-CH" sz="2400" dirty="0" smtClean="0">
                <a:cs typeface="Times New Roman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endParaRPr lang="de-CH" sz="8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f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or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each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CH" sz="24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loop</a:t>
            </a:r>
            <a:r>
              <a:rPr lang="de-CH" sz="24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in </a:t>
            </a:r>
            <a:r>
              <a:rPr lang="de-CH" sz="2400" i="1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cfg</a:t>
            </a:r>
            <a:endParaRPr lang="de-CH" sz="24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857250" lvl="1" indent="-457200">
              <a:buFont typeface="Arial"/>
              <a:buChar char="•"/>
            </a:pP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</a:t>
            </a:r>
            <a:r>
              <a:rPr lang="de-CH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ompose</a:t>
            </a:r>
            <a:r>
              <a:rPr lang="de-CH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i</a:t>
            </a:r>
            <a:r>
              <a:rPr lang="de-DE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ts</a:t>
            </a: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DE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Cost</a:t>
            </a: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DE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Equation</a:t>
            </a: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System (CES) </a:t>
            </a:r>
            <a:r>
              <a:rPr lang="de-DE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using</a:t>
            </a: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DE" sz="2000" i="1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cfge</a:t>
            </a:r>
            <a:endParaRPr lang="de-DE" sz="2000" i="1" dirty="0" smtClean="0">
              <a:solidFill>
                <a:schemeClr val="bg1">
                  <a:lumMod val="75000"/>
                </a:schemeClr>
              </a:solidFill>
              <a:cs typeface="Times New Roman"/>
            </a:endParaRPr>
          </a:p>
          <a:p>
            <a:pPr marL="857250" lvl="1" indent="-457200">
              <a:buFont typeface="Arial"/>
              <a:buChar char="•"/>
            </a:pPr>
            <a:r>
              <a:rPr lang="de-DE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solve</a:t>
            </a: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</a:t>
            </a:r>
            <a:r>
              <a:rPr lang="de-DE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the</a:t>
            </a: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CES </a:t>
            </a:r>
            <a:r>
              <a:rPr lang="de-DE" sz="2000" dirty="0" err="1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using</a:t>
            </a:r>
            <a:r>
              <a:rPr lang="de-DE" sz="2000" dirty="0" smtClean="0">
                <a:solidFill>
                  <a:schemeClr val="bg1">
                    <a:lumMod val="75000"/>
                  </a:schemeClr>
                </a:solidFill>
                <a:cs typeface="Times New Roman"/>
              </a:rPr>
              <a:t> PUBS</a:t>
            </a:r>
          </a:p>
          <a:p>
            <a:pPr marL="857250" lvl="1" indent="-457200"/>
            <a:endParaRPr lang="de-CH" sz="2000" dirty="0" smtClean="0">
              <a:cs typeface="Times New Roman"/>
            </a:endParaRPr>
          </a:p>
          <a:p>
            <a:pPr marL="1257300" lvl="2" indent="-457200">
              <a:buNone/>
            </a:pPr>
            <a:endParaRPr lang="de-CH" sz="1600" i="1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None/>
            </a:pPr>
            <a:endParaRPr lang="de-CH" sz="2400" i="1" dirty="0" smtClean="0"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DE" sz="800" dirty="0" smtClean="0">
              <a:solidFill>
                <a:srgbClr val="000000"/>
              </a:solidFill>
              <a:cs typeface="Times New Roman"/>
            </a:endParaRPr>
          </a:p>
          <a:p>
            <a:pPr marL="457200" indent="-457200">
              <a:buFont typeface="+mj-lt"/>
              <a:buAutoNum type="arabicParenR"/>
            </a:pPr>
            <a:endParaRPr lang="de-CH" sz="2400" dirty="0" smtClean="0">
              <a:solidFill>
                <a:srgbClr val="000000"/>
              </a:solidFill>
              <a:cs typeface="Times New Roman"/>
            </a:endParaRPr>
          </a:p>
          <a:p>
            <a:pPr marL="857250" lvl="1" indent="-457200">
              <a:buFont typeface="+mj-lt"/>
              <a:buAutoNum type="alphaLcParenR"/>
            </a:pPr>
            <a:endParaRPr lang="de-CH" sz="2000" i="1" dirty="0" smtClean="0">
              <a:solidFill>
                <a:schemeClr val="accent1"/>
              </a:solidFill>
              <a:cs typeface="Times New Roman"/>
            </a:endParaRPr>
          </a:p>
          <a:p>
            <a:pPr marL="857250" lvl="1" indent="-457200">
              <a:buNone/>
            </a:pPr>
            <a:endParaRPr lang="de-CH" sz="2000" dirty="0" smtClean="0"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 smtClean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de-CH" sz="2400" dirty="0">
              <a:cs typeface="Times New Roman"/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2930</Words>
  <Application>Microsoft Macintosh PowerPoint</Application>
  <PresentationFormat>Bildschirmpräsentation (4:3)</PresentationFormat>
  <Paragraphs>651</Paragraphs>
  <Slides>30</Slides>
  <Notes>19</Notes>
  <HiddenSlides>1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Office-Design</vt:lpstr>
      <vt:lpstr>Overapproximating the Cost of Loops</vt:lpstr>
      <vt:lpstr>Goal</vt:lpstr>
      <vt:lpstr>Cost Model</vt:lpstr>
      <vt:lpstr>Cost Model</vt:lpstr>
      <vt:lpstr>Loop Cost Analysis step by step</vt:lpstr>
      <vt:lpstr>Loop Cost Analysis step by step</vt:lpstr>
      <vt:lpstr>Loop Cost Analysis step by step</vt:lpstr>
      <vt:lpstr>Loop Cost Analysis step by step</vt:lpstr>
      <vt:lpstr>Loop Cost Analysis step by step</vt:lpstr>
      <vt:lpstr>Find all control structures</vt:lpstr>
      <vt:lpstr>Types of loops</vt:lpstr>
      <vt:lpstr>What about foreach loops?</vt:lpstr>
      <vt:lpstr>What about for loops?</vt:lpstr>
      <vt:lpstr>Loop Cost Analysis step by step</vt:lpstr>
      <vt:lpstr>Folie 15</vt:lpstr>
      <vt:lpstr>Folie 16</vt:lpstr>
      <vt:lpstr>Folie 17</vt:lpstr>
      <vt:lpstr>Loop Cost Analysis step by step</vt:lpstr>
      <vt:lpstr>Composing the CES</vt:lpstr>
      <vt:lpstr>Composing the CES</vt:lpstr>
      <vt:lpstr>1) Loop condition</vt:lpstr>
      <vt:lpstr>2) Variable update rules</vt:lpstr>
      <vt:lpstr>3) Initial values</vt:lpstr>
      <vt:lpstr>Writing down the CES</vt:lpstr>
      <vt:lpstr>Writing down the CES</vt:lpstr>
      <vt:lpstr>In reality ...</vt:lpstr>
      <vt:lpstr>Nested loops</vt:lpstr>
      <vt:lpstr>Experimental results</vt:lpstr>
      <vt:lpstr>TouchDevelop Samples</vt:lpstr>
      <vt:lpstr>Overapproximating the Cost of Loops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Reasoning about Programs that Alter Data Structures</dc:title>
  <dc:creator>Schweizer Schweizer</dc:creator>
  <cp:lastModifiedBy>Daniel</cp:lastModifiedBy>
  <cp:revision>232</cp:revision>
  <dcterms:created xsi:type="dcterms:W3CDTF">2013-03-27T11:53:48Z</dcterms:created>
  <dcterms:modified xsi:type="dcterms:W3CDTF">2013-03-27T15:59:50Z</dcterms:modified>
</cp:coreProperties>
</file>