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7296" y="1444498"/>
            <a:ext cx="15540228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2747" y="3429749"/>
            <a:ext cx="7451725" cy="2569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9938" y="3249328"/>
            <a:ext cx="7848600" cy="27218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200"/>
              </a:lnSpc>
              <a:spcBef>
                <a:spcPts val="105"/>
              </a:spcBef>
            </a:pPr>
            <a:r>
              <a:rPr sz="8800" spc="65" dirty="0" smtClean="0"/>
              <a:t>Multiple</a:t>
            </a:r>
            <a:r>
              <a:rPr lang="en-US" sz="8800" spc="-490" dirty="0"/>
              <a:t> </a:t>
            </a:r>
            <a:r>
              <a:rPr lang="en-US" sz="8800" spc="-490" dirty="0" smtClean="0"/>
              <a:t> </a:t>
            </a:r>
            <a:r>
              <a:rPr sz="8800" spc="-10" dirty="0" smtClean="0"/>
              <a:t>Disease </a:t>
            </a:r>
            <a:r>
              <a:rPr lang="en-US" sz="8800" spc="75" dirty="0" smtClean="0"/>
              <a:t>detection</a:t>
            </a:r>
            <a:endParaRPr sz="8800" dirty="0"/>
          </a:p>
        </p:txBody>
      </p:sp>
      <p:sp>
        <p:nvSpPr>
          <p:cNvPr id="3" name="object 3"/>
          <p:cNvSpPr/>
          <p:nvPr/>
        </p:nvSpPr>
        <p:spPr>
          <a:xfrm>
            <a:off x="12700" y="8831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58394" y="2549702"/>
                </a:lnTo>
                <a:lnTo>
                  <a:pt x="61785" y="2549702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89914" y="2340191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650" y="2112200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0" y="7882164"/>
            <a:ext cx="18288000" cy="2395220"/>
          </a:xfrm>
          <a:custGeom>
            <a:avLst/>
            <a:gdLst/>
            <a:ahLst/>
            <a:cxnLst/>
            <a:rect l="l" t="t" r="r" b="b"/>
            <a:pathLst>
              <a:path w="18288000" h="2395220">
                <a:moveTo>
                  <a:pt x="18287988" y="0"/>
                </a:moveTo>
                <a:lnTo>
                  <a:pt x="18231523" y="5473"/>
                </a:lnTo>
                <a:lnTo>
                  <a:pt x="18154549" y="18618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12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596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30" y="378637"/>
                </a:lnTo>
                <a:lnTo>
                  <a:pt x="17129405" y="404558"/>
                </a:lnTo>
                <a:lnTo>
                  <a:pt x="17082974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3998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790" y="1075766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25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31" y="2123998"/>
                </a:lnTo>
                <a:lnTo>
                  <a:pt x="14932660" y="2147773"/>
                </a:lnTo>
                <a:lnTo>
                  <a:pt x="14890166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82" y="2391841"/>
                </a:lnTo>
                <a:lnTo>
                  <a:pt x="14306271" y="2395169"/>
                </a:lnTo>
                <a:lnTo>
                  <a:pt x="14490573" y="2395169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8906" y="2214727"/>
                </a:lnTo>
                <a:lnTo>
                  <a:pt x="14959876" y="2192426"/>
                </a:lnTo>
                <a:lnTo>
                  <a:pt x="15000212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74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28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43" y="1148930"/>
                </a:lnTo>
                <a:lnTo>
                  <a:pt x="16270364" y="1083856"/>
                </a:lnTo>
                <a:lnTo>
                  <a:pt x="16308515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83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68" y="424764"/>
                </a:lnTo>
                <a:lnTo>
                  <a:pt x="17248670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22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14" y="156133"/>
                </a:lnTo>
                <a:lnTo>
                  <a:pt x="17873434" y="141363"/>
                </a:lnTo>
                <a:lnTo>
                  <a:pt x="17921529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49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75" y="61836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780" y="-723548"/>
            <a:ext cx="4514850" cy="4514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02950" y="3369506"/>
            <a:ext cx="586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r>
              <a:rPr lang="en-US" sz="3600" dirty="0" smtClean="0"/>
              <a:t>Team members details: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10902950" y="4570315"/>
            <a:ext cx="13917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Name: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3569950" y="4548369"/>
            <a:ext cx="114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ERP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5627350" y="4610278"/>
            <a:ext cx="1404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Roll no: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10902950" y="5446002"/>
            <a:ext cx="7010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Vipin jaiswal          6602105        301311322024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</a:t>
            </a:r>
            <a:r>
              <a:rPr lang="en-US" sz="2400" dirty="0" smtClean="0"/>
              <a:t>.Krisnashree       6604020         301311322107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Praveen </a:t>
            </a:r>
            <a:r>
              <a:rPr lang="en-US" sz="2400" dirty="0" err="1" smtClean="0"/>
              <a:t>saxena</a:t>
            </a:r>
            <a:r>
              <a:rPr lang="en-US" sz="2400" dirty="0" smtClean="0"/>
              <a:t>    6602743        301311322080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" y="8350250"/>
            <a:ext cx="7560265" cy="115906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0920730" y="2960525"/>
            <a:ext cx="55178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Guide name: prof prabjeet kaur</a:t>
            </a:r>
            <a:endParaRPr lang="en-US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22250" y="560732"/>
            <a:ext cx="18288419" cy="9738968"/>
            <a:chOff x="0" y="548843"/>
            <a:chExt cx="18288419" cy="9738968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717118"/>
              <a:ext cx="7772400" cy="8915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87296" y="1444498"/>
            <a:ext cx="15540228" cy="757617"/>
          </a:xfrm>
          <a:prstGeom prst="rect">
            <a:avLst/>
          </a:prstGeom>
        </p:spPr>
        <p:txBody>
          <a:bodyPr vert="horz" wrap="square" lIns="0" tIns="125450" rIns="0" bIns="0" rtlCol="0">
            <a:spAutoFit/>
          </a:bodyPr>
          <a:lstStyle/>
          <a:p>
            <a:pPr marL="8037195">
              <a:lnSpc>
                <a:spcPct val="100000"/>
              </a:lnSpc>
              <a:spcBef>
                <a:spcPts val="125"/>
              </a:spcBef>
            </a:pPr>
            <a:r>
              <a:rPr sz="4100" spc="114" dirty="0"/>
              <a:t>Introduction</a:t>
            </a:r>
            <a:r>
              <a:rPr sz="4100" spc="-229" dirty="0"/>
              <a:t> </a:t>
            </a:r>
            <a:r>
              <a:rPr sz="4100" spc="105" dirty="0"/>
              <a:t>to</a:t>
            </a:r>
            <a:r>
              <a:rPr sz="4100" spc="-225" dirty="0"/>
              <a:t> </a:t>
            </a:r>
            <a:r>
              <a:rPr sz="4100" spc="-10" dirty="0"/>
              <a:t>Disease</a:t>
            </a:r>
            <a:r>
              <a:rPr sz="4100" spc="-225" dirty="0"/>
              <a:t> </a:t>
            </a:r>
            <a:r>
              <a:rPr lang="en-US" sz="4100" spc="70" dirty="0" smtClean="0"/>
              <a:t>detection</a:t>
            </a:r>
            <a:endParaRPr sz="4100" dirty="0"/>
          </a:p>
        </p:txBody>
      </p:sp>
      <p:sp>
        <p:nvSpPr>
          <p:cNvPr id="10" name="object 10"/>
          <p:cNvSpPr txBox="1"/>
          <p:nvPr/>
        </p:nvSpPr>
        <p:spPr>
          <a:xfrm>
            <a:off x="9394240" y="3097770"/>
            <a:ext cx="8214310" cy="517962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183640">
              <a:lnSpc>
                <a:spcPct val="150000"/>
              </a:lnSpc>
              <a:spcBef>
                <a:spcPts val="70"/>
              </a:spcBef>
              <a:tabLst>
                <a:tab pos="5471160" algn="l"/>
                <a:tab pos="5619750" algn="l"/>
              </a:tabLst>
            </a:pPr>
            <a:r>
              <a:rPr sz="2800" spc="-12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80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55" dirty="0">
                <a:solidFill>
                  <a:srgbClr val="332C2C"/>
                </a:solidFill>
                <a:latin typeface="Verdana"/>
                <a:cs typeface="Verdana"/>
              </a:rPr>
              <a:t>today's</a:t>
            </a:r>
            <a:r>
              <a:rPr sz="280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32C2C"/>
                </a:solidFill>
                <a:latin typeface="Verdana"/>
                <a:cs typeface="Verdana"/>
              </a:rPr>
              <a:t>world</a:t>
            </a:r>
            <a:r>
              <a:rPr sz="2800" spc="-10" dirty="0" smtClean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lang="en-US" sz="2800" spc="-10" dirty="0" smtClean="0">
                <a:solidFill>
                  <a:srgbClr val="332C2C"/>
                </a:solidFill>
                <a:latin typeface="Verdana"/>
                <a:cs typeface="Verdana"/>
              </a:rPr>
              <a:t> advancements</a:t>
            </a:r>
            <a:r>
              <a:rPr sz="280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lang="en-US" sz="2800" dirty="0" smtClean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25" dirty="0" smtClean="0">
                <a:solidFill>
                  <a:srgbClr val="332C2C"/>
                </a:solidFill>
                <a:latin typeface="Verdana"/>
                <a:cs typeface="Verdana"/>
              </a:rPr>
              <a:t>in </a:t>
            </a:r>
            <a:r>
              <a:rPr sz="2800" dirty="0">
                <a:solidFill>
                  <a:srgbClr val="332C2C"/>
                </a:solidFill>
                <a:latin typeface="Verdana"/>
                <a:cs typeface="Verdana"/>
              </a:rPr>
              <a:t>technology</a:t>
            </a:r>
            <a:r>
              <a:rPr sz="280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80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80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20" dirty="0" smtClean="0">
                <a:solidFill>
                  <a:srgbClr val="332C2C"/>
                </a:solidFill>
                <a:latin typeface="Verdana"/>
                <a:cs typeface="Verdana"/>
              </a:rPr>
              <a:t>analytics</a:t>
            </a:r>
            <a:r>
              <a:rPr sz="2800" spc="-105" dirty="0" smtClean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332C2C"/>
                </a:solidFill>
                <a:latin typeface="Verdana"/>
                <a:cs typeface="Verdana"/>
              </a:rPr>
              <a:t>have </a:t>
            </a:r>
            <a:r>
              <a:rPr sz="2800" spc="-10" dirty="0" smtClean="0">
                <a:solidFill>
                  <a:srgbClr val="332C2C"/>
                </a:solidFill>
                <a:latin typeface="Verdana"/>
                <a:cs typeface="Verdana"/>
              </a:rPr>
              <a:t>transformed</a:t>
            </a:r>
            <a:r>
              <a:rPr lang="en-US" sz="2800" spc="-10" dirty="0" smtClean="0">
                <a:solidFill>
                  <a:srgbClr val="332C2C"/>
                </a:solidFill>
                <a:latin typeface="Verdana"/>
                <a:cs typeface="Verdana"/>
              </a:rPr>
              <a:t> disease detection .</a:t>
            </a:r>
            <a:r>
              <a:rPr lang="en-US" sz="28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800" spc="-25" dirty="0" smtClean="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lang="en-US" sz="2800" dirty="0">
                <a:latin typeface="Verdana"/>
                <a:cs typeface="Verdana"/>
              </a:rPr>
              <a:t> </a:t>
            </a:r>
            <a:r>
              <a:rPr sz="2800" dirty="0" smtClean="0">
                <a:solidFill>
                  <a:srgbClr val="332C2C"/>
                </a:solidFill>
                <a:latin typeface="Verdana"/>
                <a:cs typeface="Verdana"/>
              </a:rPr>
              <a:t>utilizing</a:t>
            </a:r>
            <a:r>
              <a:rPr sz="2800" spc="-160" dirty="0" smtClean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85" dirty="0">
                <a:solidFill>
                  <a:srgbClr val="332C2C"/>
                </a:solidFill>
                <a:latin typeface="Verdana"/>
                <a:cs typeface="Verdana"/>
              </a:rPr>
              <a:t>vast</a:t>
            </a:r>
            <a:r>
              <a:rPr sz="280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50" dirty="0">
                <a:solidFill>
                  <a:srgbClr val="332C2C"/>
                </a:solidFill>
                <a:latin typeface="Verdana"/>
                <a:cs typeface="Verdana"/>
              </a:rPr>
              <a:t>amounts</a:t>
            </a:r>
            <a:r>
              <a:rPr sz="280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80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2C2C"/>
                </a:solidFill>
                <a:latin typeface="Verdana"/>
                <a:cs typeface="Verdana"/>
              </a:rPr>
              <a:t>health</a:t>
            </a:r>
            <a:r>
              <a:rPr sz="280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75" dirty="0">
                <a:solidFill>
                  <a:srgbClr val="332C2C"/>
                </a:solidFill>
                <a:latin typeface="Verdana"/>
                <a:cs typeface="Verdana"/>
              </a:rPr>
              <a:t>data,</a:t>
            </a:r>
            <a:r>
              <a:rPr sz="2800" spc="-15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35" dirty="0">
                <a:solidFill>
                  <a:srgbClr val="332C2C"/>
                </a:solidFill>
                <a:latin typeface="Verdana"/>
                <a:cs typeface="Verdana"/>
              </a:rPr>
              <a:t>we </a:t>
            </a:r>
            <a:r>
              <a:rPr sz="280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80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2C2C"/>
                </a:solidFill>
                <a:latin typeface="Verdana"/>
                <a:cs typeface="Verdana"/>
              </a:rPr>
              <a:t>identify</a:t>
            </a:r>
            <a:r>
              <a:rPr sz="280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32C2C"/>
                </a:solidFill>
                <a:latin typeface="Verdana"/>
                <a:cs typeface="Verdana"/>
              </a:rPr>
              <a:t>patterns</a:t>
            </a:r>
            <a:r>
              <a:rPr sz="280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80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60" dirty="0">
                <a:solidFill>
                  <a:srgbClr val="332C2C"/>
                </a:solidFill>
                <a:latin typeface="Verdana"/>
                <a:cs typeface="Verdana"/>
              </a:rPr>
              <a:t>risk</a:t>
            </a:r>
            <a:r>
              <a:rPr sz="280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32C2C"/>
                </a:solidFill>
                <a:latin typeface="Verdana"/>
                <a:cs typeface="Verdana"/>
              </a:rPr>
              <a:t>factors, </a:t>
            </a:r>
            <a:r>
              <a:rPr sz="2800" spc="45" dirty="0">
                <a:solidFill>
                  <a:srgbClr val="332C2C"/>
                </a:solidFill>
                <a:latin typeface="Verdana"/>
                <a:cs typeface="Verdana"/>
              </a:rPr>
              <a:t>leading</a:t>
            </a:r>
            <a:r>
              <a:rPr sz="280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sz="2800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10" dirty="0" smtClean="0">
                <a:solidFill>
                  <a:srgbClr val="332C2C"/>
                </a:solidFill>
                <a:latin typeface="Verdana"/>
                <a:cs typeface="Verdana"/>
              </a:rPr>
              <a:t>improved</a:t>
            </a:r>
            <a:r>
              <a:rPr lang="en-US" sz="2800" spc="-10" dirty="0" smtClean="0">
                <a:solidFill>
                  <a:srgbClr val="332C2C"/>
                </a:solidFill>
                <a:latin typeface="Verdana"/>
                <a:cs typeface="Verdana"/>
              </a:rPr>
              <a:t> health outcomes</a:t>
            </a:r>
            <a:r>
              <a:rPr lang="en-US" sz="28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50" dirty="0" smtClean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800" spc="-10" dirty="0">
                <a:solidFill>
                  <a:srgbClr val="332C2C"/>
                </a:solidFill>
                <a:latin typeface="Verdana"/>
                <a:cs typeface="Verdana"/>
              </a:rPr>
              <a:t>proactive</a:t>
            </a:r>
            <a:r>
              <a:rPr sz="2800" spc="-1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32C2C"/>
                </a:solidFill>
                <a:latin typeface="Verdana"/>
                <a:cs typeface="Verdana"/>
              </a:rPr>
              <a:t>healthcare</a:t>
            </a:r>
            <a:r>
              <a:rPr sz="280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332C2C"/>
                </a:solidFill>
                <a:latin typeface="Verdana"/>
                <a:cs typeface="Verdana"/>
              </a:rPr>
              <a:t>strategies.</a:t>
            </a:r>
            <a:endParaRPr sz="2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50550" y="882650"/>
            <a:ext cx="7516127" cy="9027930"/>
            <a:chOff x="10772456" y="1259556"/>
            <a:chExt cx="7516127" cy="9027930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72456" y="1259556"/>
              <a:ext cx="7414757" cy="86105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74265" y="4113480"/>
            <a:ext cx="7374255" cy="444993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50"/>
              </a:spcBef>
              <a:tabLst>
                <a:tab pos="4759960" algn="l"/>
              </a:tabLst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integration</a:t>
            </a:r>
            <a:r>
              <a:rPr sz="2750" spc="-1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 smtClean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lang="en-US" sz="2750" spc="-25" dirty="0" smtClean="0">
                <a:solidFill>
                  <a:srgbClr val="332C2C"/>
                </a:solidFill>
                <a:latin typeface="Verdana"/>
                <a:cs typeface="Verdana"/>
              </a:rPr>
              <a:t> big data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healthcare allows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5" dirty="0">
                <a:solidFill>
                  <a:srgbClr val="332C2C"/>
                </a:solidFill>
                <a:latin typeface="Verdana"/>
                <a:cs typeface="Verdana"/>
              </a:rPr>
              <a:t>analysis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1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diverse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datasets,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including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electronic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health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records,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genetic</a:t>
            </a:r>
            <a:r>
              <a:rPr sz="2750" spc="-229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information,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social determinants.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This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enables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more</a:t>
            </a:r>
            <a:r>
              <a:rPr sz="2750" spc="-1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 smtClean="0">
                <a:solidFill>
                  <a:srgbClr val="332C2C"/>
                </a:solidFill>
                <a:latin typeface="Verdana"/>
                <a:cs typeface="Verdana"/>
              </a:rPr>
              <a:t>accurate</a:t>
            </a:r>
            <a:r>
              <a:rPr lang="en-US" sz="2750" spc="-10" dirty="0" smtClean="0">
                <a:solidFill>
                  <a:srgbClr val="332C2C"/>
                </a:solidFill>
                <a:latin typeface="Verdana"/>
                <a:cs typeface="Verdana"/>
              </a:rPr>
              <a:t> risk assessments </a:t>
            </a:r>
            <a:r>
              <a:rPr sz="2750" spc="75" dirty="0" smtClean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29" dirty="0" smtClean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tailored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treatment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plans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patients.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The</a:t>
            </a:r>
            <a:r>
              <a:rPr sz="6000" spc="-355" dirty="0"/>
              <a:t> </a:t>
            </a:r>
            <a:r>
              <a:rPr sz="6000" spc="-95" dirty="0"/>
              <a:t>Role</a:t>
            </a:r>
            <a:r>
              <a:rPr sz="6000" spc="-350" dirty="0"/>
              <a:t> </a:t>
            </a:r>
            <a:r>
              <a:rPr sz="6000" spc="-90" dirty="0"/>
              <a:t>of</a:t>
            </a:r>
            <a:r>
              <a:rPr sz="6000" spc="-335" dirty="0"/>
              <a:t> </a:t>
            </a:r>
            <a:r>
              <a:rPr sz="6000" spc="-225" dirty="0"/>
              <a:t>Big</a:t>
            </a:r>
            <a:r>
              <a:rPr sz="6000" spc="-340" dirty="0"/>
              <a:t> </a:t>
            </a:r>
            <a:r>
              <a:rPr sz="6000" spc="30" dirty="0"/>
              <a:t>Data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5991" y="882650"/>
            <a:ext cx="7192276" cy="9434135"/>
            <a:chOff x="11096307" y="853351"/>
            <a:chExt cx="7192276" cy="943413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6307" y="853351"/>
              <a:ext cx="6741159" cy="86106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1454150" y="3744660"/>
            <a:ext cx="8153400" cy="38435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60"/>
              </a:spcBef>
              <a:tabLst>
                <a:tab pos="2994025" algn="l"/>
              </a:tabLst>
            </a:pPr>
            <a:r>
              <a:rPr spc="80" dirty="0"/>
              <a:t>Machine</a:t>
            </a:r>
            <a:r>
              <a:rPr spc="-140" dirty="0"/>
              <a:t> </a:t>
            </a:r>
            <a:r>
              <a:rPr dirty="0"/>
              <a:t>learning</a:t>
            </a:r>
            <a:r>
              <a:rPr spc="-140" dirty="0"/>
              <a:t> </a:t>
            </a:r>
            <a:r>
              <a:rPr dirty="0"/>
              <a:t>algorithms</a:t>
            </a:r>
            <a:r>
              <a:rPr spc="-135" dirty="0"/>
              <a:t> </a:t>
            </a:r>
            <a:r>
              <a:rPr spc="-30" dirty="0"/>
              <a:t>play</a:t>
            </a:r>
            <a:r>
              <a:rPr spc="-140" dirty="0"/>
              <a:t> </a:t>
            </a:r>
            <a:r>
              <a:rPr spc="-40" dirty="0"/>
              <a:t>a</a:t>
            </a:r>
            <a:r>
              <a:rPr spc="-140" dirty="0"/>
              <a:t> </a:t>
            </a:r>
            <a:r>
              <a:rPr spc="-10" dirty="0"/>
              <a:t>crucial </a:t>
            </a:r>
            <a:r>
              <a:rPr spc="-25" dirty="0"/>
              <a:t>role</a:t>
            </a:r>
            <a:r>
              <a:rPr spc="-220" dirty="0"/>
              <a:t> </a:t>
            </a:r>
            <a:r>
              <a:rPr spc="50" dirty="0"/>
              <a:t>in</a:t>
            </a:r>
            <a:r>
              <a:rPr spc="-220" dirty="0"/>
              <a:t> </a:t>
            </a:r>
            <a:r>
              <a:rPr lang="en-US" spc="55" dirty="0" smtClean="0"/>
              <a:t>Detecting</a:t>
            </a:r>
            <a:r>
              <a:rPr spc="-220" dirty="0" smtClean="0"/>
              <a:t> </a:t>
            </a:r>
            <a:r>
              <a:rPr spc="-80" dirty="0"/>
              <a:t>diseases.</a:t>
            </a:r>
            <a:r>
              <a:rPr spc="-215" dirty="0"/>
              <a:t> </a:t>
            </a:r>
            <a:r>
              <a:rPr dirty="0"/>
              <a:t>By</a:t>
            </a:r>
            <a:r>
              <a:rPr spc="-220" dirty="0"/>
              <a:t> </a:t>
            </a:r>
            <a:r>
              <a:rPr spc="-10" dirty="0"/>
              <a:t>analyzing historical</a:t>
            </a:r>
            <a:r>
              <a:rPr spc="-145" dirty="0"/>
              <a:t> </a:t>
            </a:r>
            <a:r>
              <a:rPr spc="-75" dirty="0"/>
              <a:t>data,</a:t>
            </a:r>
            <a:r>
              <a:rPr spc="-140" dirty="0"/>
              <a:t> </a:t>
            </a:r>
            <a:r>
              <a:rPr dirty="0"/>
              <a:t>these</a:t>
            </a:r>
            <a:r>
              <a:rPr spc="-140" dirty="0"/>
              <a:t> </a:t>
            </a:r>
            <a:r>
              <a:rPr dirty="0"/>
              <a:t>algorithms</a:t>
            </a:r>
            <a:r>
              <a:rPr spc="-140" dirty="0"/>
              <a:t> </a:t>
            </a:r>
            <a:r>
              <a:rPr spc="30" dirty="0"/>
              <a:t>can </a:t>
            </a:r>
            <a:r>
              <a:rPr spc="-10" dirty="0" smtClean="0"/>
              <a:t>identify</a:t>
            </a:r>
            <a:r>
              <a:rPr lang="en-US" spc="-10" dirty="0" smtClean="0"/>
              <a:t> patterns</a:t>
            </a:r>
            <a:r>
              <a:rPr lang="en-US" dirty="0"/>
              <a:t> </a:t>
            </a:r>
            <a:r>
              <a:rPr dirty="0" smtClean="0"/>
              <a:t>that</a:t>
            </a:r>
            <a:r>
              <a:rPr spc="-190" dirty="0" smtClean="0"/>
              <a:t> </a:t>
            </a:r>
            <a:r>
              <a:rPr spc="70" dirty="0"/>
              <a:t>humans</a:t>
            </a:r>
            <a:r>
              <a:rPr spc="-185" dirty="0"/>
              <a:t> </a:t>
            </a:r>
            <a:r>
              <a:rPr spc="90" dirty="0"/>
              <a:t>might </a:t>
            </a:r>
            <a:r>
              <a:rPr spc="-70" dirty="0"/>
              <a:t>overlook,</a:t>
            </a:r>
            <a:r>
              <a:rPr spc="-220" dirty="0"/>
              <a:t> </a:t>
            </a:r>
            <a:r>
              <a:rPr spc="45" dirty="0"/>
              <a:t>leading</a:t>
            </a:r>
            <a:r>
              <a:rPr spc="-220" dirty="0"/>
              <a:t> </a:t>
            </a:r>
            <a:r>
              <a:rPr dirty="0"/>
              <a:t>to</a:t>
            </a:r>
            <a:r>
              <a:rPr spc="-220" dirty="0"/>
              <a:t> </a:t>
            </a:r>
            <a:r>
              <a:rPr spc="-45" dirty="0"/>
              <a:t>earlier</a:t>
            </a:r>
            <a:r>
              <a:rPr spc="-220" dirty="0"/>
              <a:t> </a:t>
            </a:r>
            <a:r>
              <a:rPr spc="45" dirty="0"/>
              <a:t>detection</a:t>
            </a:r>
            <a:r>
              <a:rPr spc="-220" dirty="0"/>
              <a:t> </a:t>
            </a:r>
            <a:r>
              <a:rPr spc="50" dirty="0"/>
              <a:t>and </a:t>
            </a:r>
            <a:r>
              <a:rPr dirty="0"/>
              <a:t>intervention</a:t>
            </a:r>
            <a:r>
              <a:rPr spc="-155" dirty="0"/>
              <a:t> </a:t>
            </a:r>
            <a:r>
              <a:rPr spc="-35" dirty="0"/>
              <a:t>for</a:t>
            </a:r>
            <a:r>
              <a:rPr spc="-150" dirty="0"/>
              <a:t> </a:t>
            </a:r>
            <a:r>
              <a:rPr spc="-50" dirty="0"/>
              <a:t>various</a:t>
            </a:r>
            <a:r>
              <a:rPr spc="-150" dirty="0"/>
              <a:t> </a:t>
            </a:r>
            <a:r>
              <a:rPr dirty="0"/>
              <a:t>health</a:t>
            </a:r>
            <a:r>
              <a:rPr spc="-150" dirty="0"/>
              <a:t> </a:t>
            </a:r>
            <a:r>
              <a:rPr spc="-10" dirty="0"/>
              <a:t>conditions.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Machine</a:t>
            </a:r>
            <a:r>
              <a:rPr sz="4800" spc="-185" dirty="0"/>
              <a:t> </a:t>
            </a:r>
            <a:r>
              <a:rPr sz="4800" dirty="0"/>
              <a:t>Learning</a:t>
            </a:r>
            <a:r>
              <a:rPr sz="4800" spc="-180" dirty="0"/>
              <a:t> </a:t>
            </a:r>
            <a:r>
              <a:rPr sz="4800" spc="55" dirty="0"/>
              <a:t>Techniques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48843"/>
            <a:ext cx="18288419" cy="9738968"/>
            <a:chOff x="0" y="548843"/>
            <a:chExt cx="18288419" cy="9738968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950" y="882650"/>
              <a:ext cx="7391400" cy="8686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925" rIns="0" bIns="0" rtlCol="0">
            <a:spAutoFit/>
          </a:bodyPr>
          <a:lstStyle/>
          <a:p>
            <a:pPr marL="8037195">
              <a:lnSpc>
                <a:spcPct val="100000"/>
              </a:lnSpc>
              <a:spcBef>
                <a:spcPts val="125"/>
              </a:spcBef>
            </a:pPr>
            <a:r>
              <a:rPr sz="4850" spc="50" dirty="0"/>
              <a:t>Predictive</a:t>
            </a:r>
            <a:r>
              <a:rPr sz="4850" spc="-285" dirty="0"/>
              <a:t> </a:t>
            </a:r>
            <a:r>
              <a:rPr sz="4850" dirty="0"/>
              <a:t>Analytics</a:t>
            </a:r>
            <a:r>
              <a:rPr sz="4850" spc="-280" dirty="0"/>
              <a:t> </a:t>
            </a:r>
            <a:r>
              <a:rPr sz="4850" spc="145" dirty="0"/>
              <a:t>in</a:t>
            </a:r>
            <a:r>
              <a:rPr sz="4850" spc="-280" dirty="0"/>
              <a:t> </a:t>
            </a:r>
            <a:r>
              <a:rPr sz="4850" spc="-10" dirty="0"/>
              <a:t>Action</a:t>
            </a:r>
            <a:endParaRPr sz="4850"/>
          </a:p>
        </p:txBody>
      </p:sp>
      <p:sp>
        <p:nvSpPr>
          <p:cNvPr id="11" name="object 11"/>
          <p:cNvSpPr txBox="1"/>
          <p:nvPr/>
        </p:nvSpPr>
        <p:spPr>
          <a:xfrm>
            <a:off x="9647859" y="3279953"/>
            <a:ext cx="7501255" cy="4371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world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applications</a:t>
            </a:r>
            <a:r>
              <a:rPr sz="2750" spc="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 smtClean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lang="en-US" sz="2750" spc="-25" dirty="0" smtClean="0">
                <a:solidFill>
                  <a:srgbClr val="332C2C"/>
                </a:solidFill>
                <a:latin typeface="Verdana"/>
                <a:cs typeface="Verdana"/>
              </a:rPr>
              <a:t> predictive analytic </a:t>
            </a:r>
            <a:r>
              <a:rPr sz="2750" spc="55" dirty="0" smtClean="0">
                <a:solidFill>
                  <a:srgbClr val="332C2C"/>
                </a:solidFill>
                <a:latin typeface="Verdana"/>
                <a:cs typeface="Verdana"/>
              </a:rPr>
              <a:t>include</a:t>
            </a:r>
            <a:r>
              <a:rPr sz="2750" spc="-225" dirty="0" smtClean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early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detection</a:t>
            </a:r>
            <a:r>
              <a:rPr sz="2750" spc="-2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sz="2750" spc="-2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5" dirty="0">
                <a:solidFill>
                  <a:srgbClr val="332C2C"/>
                </a:solidFill>
                <a:latin typeface="Verdana"/>
                <a:cs typeface="Verdana"/>
              </a:rPr>
              <a:t>chronic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diseases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like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diabetes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heart conditions.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leveraging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data,</a:t>
            </a:r>
            <a:r>
              <a:rPr sz="2750" spc="-1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healthcare </a:t>
            </a:r>
            <a:r>
              <a:rPr sz="2750" spc="-25" dirty="0">
                <a:solidFill>
                  <a:srgbClr val="332C2C"/>
                </a:solidFill>
                <a:latin typeface="Verdana"/>
                <a:cs typeface="Verdana"/>
              </a:rPr>
              <a:t>providers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0" dirty="0" smtClean="0">
                <a:solidFill>
                  <a:srgbClr val="332C2C"/>
                </a:solidFill>
                <a:latin typeface="Verdana"/>
                <a:cs typeface="Verdana"/>
              </a:rPr>
              <a:t>implement</a:t>
            </a:r>
            <a:r>
              <a:rPr lang="en-US" sz="2750" spc="70" dirty="0" smtClean="0">
                <a:solidFill>
                  <a:srgbClr val="332C2C"/>
                </a:solidFill>
                <a:latin typeface="Verdana"/>
                <a:cs typeface="Verdana"/>
              </a:rPr>
              <a:t> preventive measures </a:t>
            </a:r>
            <a:r>
              <a:rPr sz="2750" spc="-420" dirty="0" smtClean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15" dirty="0" smtClean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ultimately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reducing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healthcare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costs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improving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patient</a:t>
            </a:r>
            <a:r>
              <a:rPr sz="2750" spc="-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outcomes.</a:t>
            </a:r>
            <a:endParaRPr sz="27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901909" y="806450"/>
            <a:ext cx="7349528" cy="9481125"/>
            <a:chOff x="10939055" y="806361"/>
            <a:chExt cx="7349528" cy="9481125"/>
          </a:xfrm>
        </p:grpSpPr>
        <p:sp>
          <p:nvSpPr>
            <p:cNvPr id="3" name="object 3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39055" y="806361"/>
              <a:ext cx="7163841" cy="86106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1439547" y="3246335"/>
            <a:ext cx="7848600" cy="37308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60"/>
              </a:spcBef>
              <a:tabLst>
                <a:tab pos="7216775" algn="l"/>
              </a:tabLst>
            </a:pPr>
            <a:r>
              <a:rPr spc="80" dirty="0"/>
              <a:t>While</a:t>
            </a:r>
            <a:r>
              <a:rPr spc="-150" dirty="0"/>
              <a:t> </a:t>
            </a:r>
            <a:r>
              <a:rPr dirty="0"/>
              <a:t>advancements</a:t>
            </a:r>
            <a:r>
              <a:rPr spc="-145" dirty="0"/>
              <a:t> </a:t>
            </a:r>
            <a:r>
              <a:rPr spc="50" dirty="0"/>
              <a:t>in</a:t>
            </a:r>
            <a:r>
              <a:rPr spc="-145" dirty="0"/>
              <a:t> </a:t>
            </a:r>
            <a:r>
              <a:rPr spc="-25" dirty="0"/>
              <a:t>disease</a:t>
            </a:r>
            <a:r>
              <a:rPr spc="-145" dirty="0"/>
              <a:t> </a:t>
            </a:r>
            <a:r>
              <a:rPr lang="en-US" spc="35" dirty="0" smtClean="0"/>
              <a:t>detection</a:t>
            </a:r>
            <a:r>
              <a:rPr spc="35" dirty="0" smtClean="0"/>
              <a:t> </a:t>
            </a:r>
            <a:r>
              <a:rPr spc="-50" dirty="0"/>
              <a:t>are</a:t>
            </a:r>
            <a:r>
              <a:rPr spc="-175" dirty="0"/>
              <a:t> </a:t>
            </a:r>
            <a:r>
              <a:rPr dirty="0"/>
              <a:t>promising,</a:t>
            </a:r>
            <a:r>
              <a:rPr spc="-170" dirty="0"/>
              <a:t> </a:t>
            </a:r>
            <a:r>
              <a:rPr dirty="0"/>
              <a:t>ethical</a:t>
            </a:r>
            <a:r>
              <a:rPr spc="-170" dirty="0"/>
              <a:t> </a:t>
            </a:r>
            <a:r>
              <a:rPr dirty="0"/>
              <a:t>considerations</a:t>
            </a:r>
            <a:r>
              <a:rPr spc="-175" dirty="0"/>
              <a:t> </a:t>
            </a:r>
            <a:r>
              <a:rPr spc="40" dirty="0"/>
              <a:t>must </a:t>
            </a:r>
            <a:r>
              <a:rPr spc="80" dirty="0"/>
              <a:t>be</a:t>
            </a:r>
            <a:r>
              <a:rPr spc="-165" dirty="0"/>
              <a:t> </a:t>
            </a:r>
            <a:r>
              <a:rPr spc="-40" dirty="0"/>
              <a:t>addressed.</a:t>
            </a:r>
            <a:r>
              <a:rPr spc="-165" dirty="0"/>
              <a:t> </a:t>
            </a:r>
            <a:r>
              <a:rPr spc="-100" dirty="0"/>
              <a:t>Issues</a:t>
            </a:r>
            <a:r>
              <a:rPr spc="-165" dirty="0"/>
              <a:t> </a:t>
            </a:r>
            <a:r>
              <a:rPr dirty="0"/>
              <a:t>such</a:t>
            </a:r>
            <a:r>
              <a:rPr spc="-165" dirty="0"/>
              <a:t> </a:t>
            </a:r>
            <a:r>
              <a:rPr spc="-25" dirty="0" smtClean="0"/>
              <a:t>as</a:t>
            </a:r>
            <a:r>
              <a:rPr lang="en-US" spc="-25" dirty="0" smtClean="0"/>
              <a:t> data privacy</a:t>
            </a:r>
            <a:r>
              <a:rPr dirty="0"/>
              <a:t>	</a:t>
            </a:r>
            <a:r>
              <a:rPr spc="-470" dirty="0"/>
              <a:t>, </a:t>
            </a:r>
            <a:r>
              <a:rPr spc="45" dirty="0"/>
              <a:t>informed</a:t>
            </a:r>
            <a:r>
              <a:rPr spc="-180" dirty="0"/>
              <a:t> </a:t>
            </a:r>
            <a:r>
              <a:rPr spc="-20" dirty="0"/>
              <a:t>consent,</a:t>
            </a:r>
            <a:r>
              <a:rPr spc="-180" dirty="0"/>
              <a:t> </a:t>
            </a:r>
            <a:r>
              <a:rPr spc="75" dirty="0"/>
              <a:t>and</a:t>
            </a:r>
            <a:r>
              <a:rPr spc="-175" dirty="0"/>
              <a:t> </a:t>
            </a:r>
            <a:r>
              <a:rPr dirty="0"/>
              <a:t>potential</a:t>
            </a:r>
            <a:r>
              <a:rPr spc="-180" dirty="0"/>
              <a:t> </a:t>
            </a:r>
            <a:r>
              <a:rPr spc="-25" dirty="0"/>
              <a:t>biases</a:t>
            </a:r>
            <a:r>
              <a:rPr spc="-175" dirty="0"/>
              <a:t> </a:t>
            </a:r>
            <a:r>
              <a:rPr spc="25" dirty="0"/>
              <a:t>in </a:t>
            </a:r>
            <a:r>
              <a:rPr dirty="0"/>
              <a:t>algorithms</a:t>
            </a:r>
            <a:r>
              <a:rPr spc="-135" dirty="0"/>
              <a:t> </a:t>
            </a:r>
            <a:r>
              <a:rPr spc="55" dirty="0"/>
              <a:t>can</a:t>
            </a:r>
            <a:r>
              <a:rPr spc="-130" dirty="0"/>
              <a:t> </a:t>
            </a:r>
            <a:r>
              <a:rPr spc="75" dirty="0"/>
              <a:t>impact</a:t>
            </a:r>
            <a:r>
              <a:rPr spc="-130" dirty="0"/>
              <a:t> </a:t>
            </a:r>
            <a:r>
              <a:rPr dirty="0"/>
              <a:t>the</a:t>
            </a:r>
            <a:r>
              <a:rPr spc="-130" dirty="0"/>
              <a:t> </a:t>
            </a:r>
            <a:r>
              <a:rPr spc="-10" dirty="0"/>
              <a:t>effectiveness </a:t>
            </a:r>
            <a:r>
              <a:rPr spc="75" dirty="0"/>
              <a:t>and</a:t>
            </a:r>
            <a:r>
              <a:rPr spc="-185" dirty="0"/>
              <a:t> </a:t>
            </a:r>
            <a:r>
              <a:rPr spc="-45" dirty="0"/>
              <a:t>fairness</a:t>
            </a:r>
            <a:r>
              <a:rPr spc="-180" dirty="0"/>
              <a:t> </a:t>
            </a:r>
            <a:r>
              <a:rPr dirty="0"/>
              <a:t>of</a:t>
            </a:r>
            <a:r>
              <a:rPr spc="-185" dirty="0"/>
              <a:t> </a:t>
            </a:r>
            <a:r>
              <a:rPr dirty="0"/>
              <a:t>health</a:t>
            </a:r>
            <a:r>
              <a:rPr spc="-180" dirty="0"/>
              <a:t> </a:t>
            </a:r>
            <a:r>
              <a:rPr spc="-10" dirty="0"/>
              <a:t>interventions.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45" dirty="0"/>
              <a:t>Ethical</a:t>
            </a:r>
            <a:r>
              <a:rPr sz="6000" spc="-365" dirty="0"/>
              <a:t> </a:t>
            </a:r>
            <a:r>
              <a:rPr sz="6000" spc="85" dirty="0"/>
              <a:t>Considerations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890" cy="4196080"/>
          </a:xfrm>
          <a:custGeom>
            <a:avLst/>
            <a:gdLst/>
            <a:ahLst/>
            <a:cxnLst/>
            <a:rect l="l" t="t" r="r" b="b"/>
            <a:pathLst>
              <a:path w="2929890" h="4196080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8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7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90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8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5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5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4"/>
                </a:lnTo>
                <a:lnTo>
                  <a:pt x="2440010" y="3598807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6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1"/>
                </a:lnTo>
                <a:lnTo>
                  <a:pt x="2929655" y="4195792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13727" y="501650"/>
            <a:ext cx="18287365" cy="9251950"/>
            <a:chOff x="1054" y="548843"/>
            <a:chExt cx="18287365" cy="9251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37877" y="771993"/>
              <a:ext cx="7391400" cy="8763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08886" y="2937118"/>
            <a:ext cx="7236664" cy="3822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lvl="2" algn="l">
              <a:lnSpc>
                <a:spcPct val="150000"/>
              </a:lnSpc>
              <a:spcBef>
                <a:spcPts val="105"/>
              </a:spcBef>
              <a:tabLst>
                <a:tab pos="5639435" algn="l"/>
              </a:tabLst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sz="2750" spc="-20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future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5" dirty="0" smtClean="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lang="en-US" sz="2750" spc="-25" dirty="0" smtClean="0">
                <a:solidFill>
                  <a:srgbClr val="332C2C"/>
                </a:solidFill>
                <a:latin typeface="Verdana"/>
                <a:cs typeface="Verdana"/>
              </a:rPr>
              <a:t> disease detection </a:t>
            </a:r>
            <a:r>
              <a:rPr sz="2750" spc="-40" dirty="0" smtClean="0">
                <a:solidFill>
                  <a:srgbClr val="332C2C"/>
                </a:solidFill>
                <a:latin typeface="Verdana"/>
                <a:cs typeface="Verdana"/>
              </a:rPr>
              <a:t>lies</a:t>
            </a:r>
            <a:r>
              <a:rPr sz="2750" spc="-220" dirty="0" smtClean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endParaRPr sz="2750" dirty="0">
              <a:latin typeface="Verdana"/>
              <a:cs typeface="Verdana"/>
            </a:endParaRPr>
          </a:p>
          <a:p>
            <a:pPr marL="12700" marR="5080" lvl="2" algn="l">
              <a:lnSpc>
                <a:spcPct val="150000"/>
              </a:lnSpc>
              <a:spcBef>
                <a:spcPts val="25"/>
              </a:spcBef>
            </a:pP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harnessing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advanced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technologies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analytics.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By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focusing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ethical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practices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collaboration</a:t>
            </a:r>
            <a:r>
              <a:rPr sz="2750" spc="-1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5" dirty="0">
                <a:solidFill>
                  <a:srgbClr val="332C2C"/>
                </a:solidFill>
                <a:latin typeface="Verdana"/>
                <a:cs typeface="Verdana"/>
              </a:rPr>
              <a:t>among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stakeholders,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can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achieve</a:t>
            </a:r>
            <a:r>
              <a:rPr sz="2750" spc="-2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 smtClean="0">
                <a:solidFill>
                  <a:srgbClr val="332C2C"/>
                </a:solidFill>
                <a:latin typeface="Verdana"/>
                <a:cs typeface="Verdana"/>
              </a:rPr>
              <a:t>better</a:t>
            </a:r>
            <a:r>
              <a:rPr lang="en-US" sz="2750" dirty="0">
                <a:latin typeface="Verdana"/>
                <a:cs typeface="Verdana"/>
              </a:rPr>
              <a:t> </a:t>
            </a:r>
            <a:r>
              <a:rPr lang="en-US" sz="2750" dirty="0" smtClean="0">
                <a:latin typeface="Verdana"/>
                <a:cs typeface="Verdana"/>
              </a:rPr>
              <a:t>health outcomes </a:t>
            </a:r>
            <a:r>
              <a:rPr sz="2750" spc="75" dirty="0" smtClean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15" dirty="0" smtClean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healthier</a:t>
            </a:r>
            <a:r>
              <a:rPr sz="2750" spc="-2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0" dirty="0">
                <a:solidFill>
                  <a:srgbClr val="332C2C"/>
                </a:solidFill>
                <a:latin typeface="Verdana"/>
                <a:cs typeface="Verdana"/>
              </a:rPr>
              <a:t>society.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002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Conclusion:</a:t>
            </a:r>
            <a:r>
              <a:rPr spc="-195" dirty="0"/>
              <a:t> </a:t>
            </a:r>
            <a:r>
              <a:rPr spc="85" dirty="0"/>
              <a:t>Future</a:t>
            </a:r>
            <a:r>
              <a:rPr spc="-190" dirty="0"/>
              <a:t> </a:t>
            </a:r>
            <a:r>
              <a:rPr spc="-55" dirty="0"/>
              <a:t>of</a:t>
            </a:r>
            <a:r>
              <a:rPr spc="-185" dirty="0"/>
              <a:t> </a:t>
            </a:r>
            <a:r>
              <a:rPr spc="70" dirty="0"/>
              <a:t>Health</a:t>
            </a:r>
            <a:r>
              <a:rPr spc="-185" dirty="0"/>
              <a:t> </a:t>
            </a:r>
            <a:r>
              <a:rPr spc="50" dirty="0"/>
              <a:t>Prediction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8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50" y="0"/>
                </a:moveTo>
                <a:lnTo>
                  <a:pt x="2907962" y="8920"/>
                </a:lnTo>
                <a:lnTo>
                  <a:pt x="2858388" y="21372"/>
                </a:lnTo>
                <a:lnTo>
                  <a:pt x="2809639" y="34776"/>
                </a:lnTo>
                <a:lnTo>
                  <a:pt x="2761698" y="49113"/>
                </a:lnTo>
                <a:lnTo>
                  <a:pt x="2714546" y="64362"/>
                </a:lnTo>
                <a:lnTo>
                  <a:pt x="2668165" y="80502"/>
                </a:lnTo>
                <a:lnTo>
                  <a:pt x="2622539" y="97512"/>
                </a:lnTo>
                <a:lnTo>
                  <a:pt x="2577648" y="115372"/>
                </a:lnTo>
                <a:lnTo>
                  <a:pt x="2533474" y="134061"/>
                </a:lnTo>
                <a:lnTo>
                  <a:pt x="2490001" y="153558"/>
                </a:lnTo>
                <a:lnTo>
                  <a:pt x="2447209" y="173843"/>
                </a:lnTo>
                <a:lnTo>
                  <a:pt x="2405082" y="194894"/>
                </a:lnTo>
                <a:lnTo>
                  <a:pt x="2363600" y="216692"/>
                </a:lnTo>
                <a:lnTo>
                  <a:pt x="2322746" y="239215"/>
                </a:lnTo>
                <a:lnTo>
                  <a:pt x="2282503" y="262442"/>
                </a:lnTo>
                <a:lnTo>
                  <a:pt x="2242851" y="286353"/>
                </a:lnTo>
                <a:lnTo>
                  <a:pt x="2203774" y="310928"/>
                </a:lnTo>
                <a:lnTo>
                  <a:pt x="2165253" y="336144"/>
                </a:lnTo>
                <a:lnTo>
                  <a:pt x="2127270" y="361983"/>
                </a:lnTo>
                <a:lnTo>
                  <a:pt x="2089808" y="388422"/>
                </a:lnTo>
                <a:lnTo>
                  <a:pt x="2052848" y="415442"/>
                </a:lnTo>
                <a:lnTo>
                  <a:pt x="2016372" y="443021"/>
                </a:lnTo>
                <a:lnTo>
                  <a:pt x="1980363" y="471140"/>
                </a:lnTo>
                <a:lnTo>
                  <a:pt x="1944803" y="499776"/>
                </a:lnTo>
                <a:lnTo>
                  <a:pt x="1909673" y="528909"/>
                </a:lnTo>
                <a:lnTo>
                  <a:pt x="1874956" y="558519"/>
                </a:lnTo>
                <a:lnTo>
                  <a:pt x="1840634" y="588585"/>
                </a:lnTo>
                <a:lnTo>
                  <a:pt x="1806688" y="619087"/>
                </a:lnTo>
                <a:lnTo>
                  <a:pt x="1773102" y="650003"/>
                </a:lnTo>
                <a:lnTo>
                  <a:pt x="1739856" y="681312"/>
                </a:lnTo>
                <a:lnTo>
                  <a:pt x="1706933" y="712995"/>
                </a:lnTo>
                <a:lnTo>
                  <a:pt x="1674316" y="745029"/>
                </a:lnTo>
                <a:lnTo>
                  <a:pt x="1641985" y="777396"/>
                </a:lnTo>
                <a:lnTo>
                  <a:pt x="1609924" y="810073"/>
                </a:lnTo>
                <a:lnTo>
                  <a:pt x="1578113" y="843041"/>
                </a:lnTo>
                <a:lnTo>
                  <a:pt x="1546536" y="876277"/>
                </a:lnTo>
                <a:lnTo>
                  <a:pt x="1515175" y="909763"/>
                </a:lnTo>
                <a:lnTo>
                  <a:pt x="1484011" y="943476"/>
                </a:lnTo>
                <a:lnTo>
                  <a:pt x="1453026" y="977397"/>
                </a:lnTo>
                <a:lnTo>
                  <a:pt x="1422202" y="1011504"/>
                </a:lnTo>
                <a:lnTo>
                  <a:pt x="1391523" y="1045777"/>
                </a:lnTo>
                <a:lnTo>
                  <a:pt x="1360969" y="1080195"/>
                </a:lnTo>
                <a:lnTo>
                  <a:pt x="1330522" y="1114738"/>
                </a:lnTo>
                <a:lnTo>
                  <a:pt x="1300165" y="1149384"/>
                </a:lnTo>
                <a:lnTo>
                  <a:pt x="1269880" y="1184113"/>
                </a:lnTo>
                <a:lnTo>
                  <a:pt x="1239649" y="1218904"/>
                </a:lnTo>
                <a:lnTo>
                  <a:pt x="1209454" y="1253737"/>
                </a:lnTo>
                <a:lnTo>
                  <a:pt x="1179276" y="1288590"/>
                </a:lnTo>
                <a:lnTo>
                  <a:pt x="1149093" y="1323443"/>
                </a:lnTo>
                <a:lnTo>
                  <a:pt x="1118891" y="1358276"/>
                </a:lnTo>
                <a:lnTo>
                  <a:pt x="1088654" y="1393067"/>
                </a:lnTo>
                <a:lnTo>
                  <a:pt x="1058363" y="1427796"/>
                </a:lnTo>
                <a:lnTo>
                  <a:pt x="1028001" y="1462442"/>
                </a:lnTo>
                <a:lnTo>
                  <a:pt x="997549" y="1496984"/>
                </a:lnTo>
                <a:lnTo>
                  <a:pt x="966990" y="1531403"/>
                </a:lnTo>
                <a:lnTo>
                  <a:pt x="936305" y="1565676"/>
                </a:lnTo>
                <a:lnTo>
                  <a:pt x="905477" y="1599783"/>
                </a:lnTo>
                <a:lnTo>
                  <a:pt x="874488" y="1633704"/>
                </a:lnTo>
                <a:lnTo>
                  <a:pt x="843319" y="1667417"/>
                </a:lnTo>
                <a:lnTo>
                  <a:pt x="811954" y="1700903"/>
                </a:lnTo>
                <a:lnTo>
                  <a:pt x="780373" y="1734140"/>
                </a:lnTo>
                <a:lnTo>
                  <a:pt x="748560" y="1767107"/>
                </a:lnTo>
                <a:lnTo>
                  <a:pt x="716495" y="1799784"/>
                </a:lnTo>
                <a:lnTo>
                  <a:pt x="684161" y="1832151"/>
                </a:lnTo>
                <a:lnTo>
                  <a:pt x="651541" y="1864186"/>
                </a:lnTo>
                <a:lnTo>
                  <a:pt x="618615" y="1895868"/>
                </a:lnTo>
                <a:lnTo>
                  <a:pt x="585367" y="1927178"/>
                </a:lnTo>
                <a:lnTo>
                  <a:pt x="551779" y="1958094"/>
                </a:lnTo>
                <a:lnTo>
                  <a:pt x="517831" y="1988595"/>
                </a:lnTo>
                <a:lnTo>
                  <a:pt x="483507" y="2018661"/>
                </a:lnTo>
                <a:lnTo>
                  <a:pt x="448789" y="2048272"/>
                </a:lnTo>
                <a:lnTo>
                  <a:pt x="413658" y="2077405"/>
                </a:lnTo>
                <a:lnTo>
                  <a:pt x="378096" y="2106042"/>
                </a:lnTo>
                <a:lnTo>
                  <a:pt x="342087" y="2134160"/>
                </a:lnTo>
                <a:lnTo>
                  <a:pt x="305610" y="2161739"/>
                </a:lnTo>
                <a:lnTo>
                  <a:pt x="268650" y="2188759"/>
                </a:lnTo>
                <a:lnTo>
                  <a:pt x="231188" y="2215199"/>
                </a:lnTo>
                <a:lnTo>
                  <a:pt x="193205" y="2241037"/>
                </a:lnTo>
                <a:lnTo>
                  <a:pt x="154684" y="2266254"/>
                </a:lnTo>
                <a:lnTo>
                  <a:pt x="115608" y="2290829"/>
                </a:lnTo>
                <a:lnTo>
                  <a:pt x="75957" y="2314740"/>
                </a:lnTo>
                <a:lnTo>
                  <a:pt x="35714" y="2337967"/>
                </a:lnTo>
                <a:lnTo>
                  <a:pt x="0" y="2357658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-12505"/>
            <a:ext cx="18300700" cy="2339340"/>
            <a:chOff x="-12506" y="-12505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2" y="0"/>
                  </a:moveTo>
                  <a:lnTo>
                    <a:pt x="2677093" y="32654"/>
                  </a:lnTo>
                  <a:lnTo>
                    <a:pt x="2636239" y="55177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5"/>
                  </a:lnTo>
                  <a:lnTo>
                    <a:pt x="2403298" y="204384"/>
                  </a:lnTo>
                  <a:lnTo>
                    <a:pt x="2366337" y="231404"/>
                  </a:lnTo>
                  <a:lnTo>
                    <a:pt x="2329861" y="258983"/>
                  </a:lnTo>
                  <a:lnTo>
                    <a:pt x="2293851" y="287101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5"/>
                  </a:lnTo>
                  <a:lnTo>
                    <a:pt x="1987792" y="560989"/>
                  </a:lnTo>
                  <a:lnTo>
                    <a:pt x="1955460" y="593356"/>
                  </a:lnTo>
                  <a:lnTo>
                    <a:pt x="1923397" y="626033"/>
                  </a:lnTo>
                  <a:lnTo>
                    <a:pt x="1891585" y="659000"/>
                  </a:lnTo>
                  <a:lnTo>
                    <a:pt x="1860006" y="692237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6"/>
                  </a:lnTo>
                  <a:lnTo>
                    <a:pt x="1735665" y="827463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0" y="1034861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3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1" y="1312943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2"/>
                  </a:lnTo>
                  <a:lnTo>
                    <a:pt x="1187973" y="1449663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7"/>
                  </a:lnTo>
                  <a:lnTo>
                    <a:pt x="1029991" y="1615744"/>
                  </a:lnTo>
                  <a:lnTo>
                    <a:pt x="997659" y="1648111"/>
                  </a:lnTo>
                  <a:lnTo>
                    <a:pt x="965040" y="1680146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2"/>
                  </a:lnTo>
                  <a:lnTo>
                    <a:pt x="762293" y="1864232"/>
                  </a:lnTo>
                  <a:lnTo>
                    <a:pt x="727162" y="1893366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9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9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8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308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11950" y="2711450"/>
            <a:ext cx="4267200" cy="3643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800" spc="-10" dirty="0" smtClean="0"/>
              <a:t>Thank</a:t>
            </a:r>
            <a:r>
              <a:rPr lang="en-US" sz="11800" spc="-10" dirty="0" smtClean="0"/>
              <a:t/>
            </a:r>
            <a:br>
              <a:rPr lang="en-US" sz="11800" spc="-10" dirty="0" smtClean="0"/>
            </a:br>
            <a:r>
              <a:rPr lang="en-US" sz="11800" spc="-10" dirty="0" smtClean="0"/>
              <a:t>   </a:t>
            </a:r>
            <a:r>
              <a:rPr lang="en-US" sz="11800" spc="-10" dirty="0" smtClean="0"/>
              <a:t>you</a:t>
            </a:r>
            <a:endParaRPr sz="11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8426450"/>
            <a:ext cx="9104736" cy="113809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290" y="-715246"/>
            <a:ext cx="4514850" cy="4514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193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Times New Roman</vt:lpstr>
      <vt:lpstr>Verdana</vt:lpstr>
      <vt:lpstr>Office Theme</vt:lpstr>
      <vt:lpstr>Multiple  Disease detection</vt:lpstr>
      <vt:lpstr>Introduction to Disease detection</vt:lpstr>
      <vt:lpstr>The Role of Big Data</vt:lpstr>
      <vt:lpstr>Machine Learning Techniques</vt:lpstr>
      <vt:lpstr>Predictive Analytics in Action</vt:lpstr>
      <vt:lpstr>Ethical Considerations</vt:lpstr>
      <vt:lpstr>Conclusion: Future of Health Prediction</vt:lpstr>
      <vt:lpstr>Thank 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DELL</dc:creator>
  <cp:lastModifiedBy>DELL</cp:lastModifiedBy>
  <cp:revision>8</cp:revision>
  <dcterms:created xsi:type="dcterms:W3CDTF">2025-02-15T01:52:51Z</dcterms:created>
  <dcterms:modified xsi:type="dcterms:W3CDTF">2025-02-15T02:53:32Z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2025-02-14T00:00:00Z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2025-02-15T00:00:00Z</vt:filetime>
  </property>
  <property fmtid="{D5CDD505-2E9C-101B-9397-08002B2CF9AE}" pid="5" name="Producer">
    <vt:lpwstr>GPL Ghostscript 10.04.0</vt:lpwstr>
  </property>
</Properties>
</file>