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9"/>
  </p:notesMasterIdLst>
  <p:sldIdLst>
    <p:sldId id="263" r:id="rId2"/>
    <p:sldId id="273" r:id="rId3"/>
    <p:sldId id="298" r:id="rId4"/>
    <p:sldId id="301" r:id="rId5"/>
    <p:sldId id="302" r:id="rId6"/>
    <p:sldId id="303" r:id="rId7"/>
    <p:sldId id="304" r:id="rId8"/>
    <p:sldId id="305" r:id="rId9"/>
    <p:sldId id="306" r:id="rId10"/>
    <p:sldId id="308" r:id="rId11"/>
    <p:sldId id="310" r:id="rId12"/>
    <p:sldId id="312" r:id="rId13"/>
    <p:sldId id="313" r:id="rId14"/>
    <p:sldId id="315" r:id="rId15"/>
    <p:sldId id="307" r:id="rId16"/>
    <p:sldId id="309" r:id="rId17"/>
    <p:sldId id="321" r:id="rId18"/>
    <p:sldId id="322" r:id="rId19"/>
    <p:sldId id="277" r:id="rId20"/>
    <p:sldId id="325" r:id="rId21"/>
    <p:sldId id="326" r:id="rId22"/>
    <p:sldId id="327" r:id="rId23"/>
    <p:sldId id="330" r:id="rId24"/>
    <p:sldId id="336" r:id="rId25"/>
    <p:sldId id="337" r:id="rId26"/>
    <p:sldId id="331" r:id="rId27"/>
    <p:sldId id="332" r:id="rId28"/>
    <p:sldId id="333" r:id="rId29"/>
    <p:sldId id="334" r:id="rId30"/>
    <p:sldId id="335" r:id="rId31"/>
    <p:sldId id="328" r:id="rId32"/>
    <p:sldId id="329" r:id="rId33"/>
    <p:sldId id="316" r:id="rId34"/>
    <p:sldId id="324" r:id="rId35"/>
    <p:sldId id="323" r:id="rId36"/>
    <p:sldId id="320" r:id="rId37"/>
    <p:sldId id="264"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0" autoAdjust="0"/>
    <p:restoredTop sz="94540" autoAdjust="0"/>
  </p:normalViewPr>
  <p:slideViewPr>
    <p:cSldViewPr snapToGrid="0">
      <p:cViewPr varScale="1">
        <p:scale>
          <a:sx n="59" d="100"/>
          <a:sy n="59" d="100"/>
        </p:scale>
        <p:origin x="996" y="42"/>
      </p:cViewPr>
      <p:guideLst/>
    </p:cSldViewPr>
  </p:slideViewPr>
  <p:notesTextViewPr>
    <p:cViewPr>
      <p:scale>
        <a:sx n="1" d="1"/>
        <a:sy n="1" d="1"/>
      </p:scale>
      <p:origin x="0" y="0"/>
    </p:cViewPr>
  </p:notesTextViewPr>
  <p:sorterViewPr>
    <p:cViewPr varScale="1">
      <p:scale>
        <a:sx n="100" d="100"/>
        <a:sy n="100" d="100"/>
      </p:scale>
      <p:origin x="0" y="-100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87188-B3B7-4635-B336-3B491395BFD1}"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256C7-58A7-4BC0-9C32-3324B1F06E48}" type="slidenum">
              <a:rPr lang="en-US" smtClean="0"/>
              <a:t>‹#›</a:t>
            </a:fld>
            <a:endParaRPr lang="en-US"/>
          </a:p>
        </p:txBody>
      </p:sp>
    </p:spTree>
    <p:extLst>
      <p:ext uri="{BB962C8B-B14F-4D97-AF65-F5344CB8AC3E}">
        <p14:creationId xmlns:p14="http://schemas.microsoft.com/office/powerpoint/2010/main" val="11041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B256C7-58A7-4BC0-9C32-3324B1F06E48}" type="slidenum">
              <a:rPr lang="en-US" smtClean="0"/>
              <a:t>5</a:t>
            </a:fld>
            <a:endParaRPr lang="en-US"/>
          </a:p>
        </p:txBody>
      </p:sp>
    </p:spTree>
    <p:extLst>
      <p:ext uri="{BB962C8B-B14F-4D97-AF65-F5344CB8AC3E}">
        <p14:creationId xmlns:p14="http://schemas.microsoft.com/office/powerpoint/2010/main" val="165864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008D4D4D-6D07-4578-8E28-92A0274B1B94}" type="datetimeFigureOut">
              <a:rPr lang="en-US" smtClean="0"/>
              <a:t>3/31/2025</a:t>
            </a:fld>
            <a:endParaRPr lang="en-US"/>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D93BAA55-9331-46DA-BB8F-9686E49D8C60}" type="slidenum">
              <a:rPr lang="en-US" smtClean="0"/>
              <a:t>‹#›</a:t>
            </a:fld>
            <a:endParaRPr lang="en-US"/>
          </a:p>
        </p:txBody>
      </p:sp>
    </p:spTree>
    <p:extLst>
      <p:ext uri="{BB962C8B-B14F-4D97-AF65-F5344CB8AC3E}">
        <p14:creationId xmlns:p14="http://schemas.microsoft.com/office/powerpoint/2010/main" val="285065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008D4D4D-6D07-4578-8E28-92A0274B1B94}" type="datetimeFigureOut">
              <a:rPr lang="en-US" smtClean="0"/>
              <a:t>3/31/2025</a:t>
            </a:fld>
            <a:endParaRPr lang="en-US"/>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US"/>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D93BAA55-9331-46DA-BB8F-9686E49D8C60}" type="slidenum">
              <a:rPr lang="en-US" smtClean="0"/>
              <a:t>‹#›</a:t>
            </a:fld>
            <a:endParaRPr lang="en-US"/>
          </a:p>
        </p:txBody>
      </p:sp>
    </p:spTree>
    <p:extLst>
      <p:ext uri="{BB962C8B-B14F-4D97-AF65-F5344CB8AC3E}">
        <p14:creationId xmlns:p14="http://schemas.microsoft.com/office/powerpoint/2010/main" val="363958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08D4D4D-6D07-4578-8E28-92A0274B1B94}" type="datetimeFigureOut">
              <a:rPr lang="en-US" smtClean="0"/>
              <a:t>3/31/2025</a:t>
            </a:fld>
            <a:endParaRPr lang="en-US"/>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US"/>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93BAA55-9331-46DA-BB8F-9686E49D8C60}" type="slidenum">
              <a:rPr lang="en-US" smtClean="0"/>
              <a:t>‹#›</a:t>
            </a:fld>
            <a:endParaRPr lang="en-US"/>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781105"/>
      </p:ext>
    </p:extLst>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7.xml.rels><?xml version="1.0" encoding="UTF-8" standalone="yes"?>
<Relationships xmlns="http://schemas.openxmlformats.org/package/2006/relationships"><Relationship Id="rId8" Type="http://schemas.openxmlformats.org/officeDocument/2006/relationships/hyperlink" Target="https://towardsdatascience.com/illustrated-10-cnn-architectures-95d78ace614d" TargetMode="External"/><Relationship Id="rId3" Type="http://schemas.openxmlformats.org/officeDocument/2006/relationships/hyperlink" Target="https://colah.github.io/posts/2014-07-Understanding-Convolutions/" TargetMode="External"/><Relationship Id="rId7" Type="http://schemas.openxmlformats.org/officeDocument/2006/relationships/hyperlink" Target="https://en.wikipedia.org/wiki/Convolutional_neural_network#Applications" TargetMode="External"/><Relationship Id="rId2" Type="http://schemas.openxmlformats.org/officeDocument/2006/relationships/slideLayout" Target="../slideLayouts/slideLayout2.xml"/><Relationship Id="rId1" Type="http://schemas.openxmlformats.org/officeDocument/2006/relationships/themeOverride" Target="../theme/themeOverride24.xml"/><Relationship Id="rId6" Type="http://schemas.openxmlformats.org/officeDocument/2006/relationships/hyperlink" Target="http://datahacker.rs/convolution-rgb-image/" TargetMode="External"/><Relationship Id="rId5" Type="http://schemas.openxmlformats.org/officeDocument/2006/relationships/hyperlink" Target="https://ai.stackexchange.com/questions/17004/convolutional-neural-network-does-each-filter-in-each-convolution-layer-create" TargetMode="External"/><Relationship Id="rId4" Type="http://schemas.openxmlformats.org/officeDocument/2006/relationships/hyperlink" Target="https://medium.com/@RaghavPrabhu/understanding-of-convolutional-neural-network-cnn-deep-learning-99760835f148" TargetMode="External"/><Relationship Id="rId9" Type="http://schemas.openxmlformats.org/officeDocument/2006/relationships/hyperlink" Target="https://medium.com/analytics-vidhya/cnns-architectures-lenet-alexnet-vgg-googlenet-resnet-and-more-666091488df5"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Convolutional Neural Networks</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838200" y="1825625"/>
            <a:ext cx="10761324" cy="3886806"/>
          </a:xfrm>
        </p:spPr>
        <p:txBody>
          <a:bodyPr>
            <a:normAutofit/>
          </a:bodyPr>
          <a:lstStyle/>
          <a:p>
            <a:pPr lvl="1" algn="just">
              <a:buFont typeface="Arial" panose="020B0604020202020204" pitchFamily="34" charset="0"/>
              <a:buChar char="•"/>
            </a:pPr>
            <a:r>
              <a:rPr lang="en-US" b="1" dirty="0">
                <a:solidFill>
                  <a:srgbClr val="222222"/>
                </a:solidFill>
                <a:effectLst/>
              </a:rPr>
              <a:t>Convolutional Neural Networks (CNNs) </a:t>
            </a:r>
            <a:r>
              <a:rPr lang="en-US" b="0" dirty="0">
                <a:solidFill>
                  <a:srgbClr val="222222"/>
                </a:solidFill>
                <a:effectLst/>
              </a:rPr>
              <a:t>are neural networks that use convolution in place of general matrix multiplication in at least one of their layers</a:t>
            </a:r>
          </a:p>
          <a:p>
            <a:pPr lvl="1">
              <a:buFont typeface="Arial" panose="020B0604020202020204" pitchFamily="34" charset="0"/>
              <a:buChar char="•"/>
            </a:pPr>
            <a:r>
              <a:rPr lang="en-US" b="1" dirty="0">
                <a:solidFill>
                  <a:srgbClr val="222222"/>
                </a:solidFill>
                <a:effectLst/>
              </a:rPr>
              <a:t>CNNs</a:t>
            </a:r>
            <a:r>
              <a:rPr lang="en-US" b="0" dirty="0">
                <a:solidFill>
                  <a:srgbClr val="222222"/>
                </a:solidFill>
                <a:effectLst/>
              </a:rPr>
              <a:t> are usually employed for processing data that has a grid-like topology</a:t>
            </a:r>
          </a:p>
          <a:p>
            <a:pPr lvl="2">
              <a:buFont typeface="Wingdings" panose="05000000000000000000" pitchFamily="2" charset="2"/>
              <a:buChar char="Ø"/>
            </a:pPr>
            <a:r>
              <a:rPr lang="en-US" sz="2800" dirty="0">
                <a:solidFill>
                  <a:srgbClr val="222222"/>
                </a:solidFill>
              </a:rPr>
              <a:t>image data </a:t>
            </a:r>
            <a:r>
              <a:rPr lang="en-US" sz="2800" dirty="0">
                <a:solidFill>
                  <a:srgbClr val="222222"/>
                </a:solidFill>
                <a:sym typeface="Wingdings" panose="05000000000000000000" pitchFamily="2" charset="2"/>
              </a:rPr>
              <a:t> each image can be thought as a 2D grid of pixels</a:t>
            </a:r>
            <a:endParaRPr lang="en-US" sz="2800" dirty="0">
              <a:solidFill>
                <a:srgbClr val="222222"/>
              </a:solidFill>
            </a:endParaRPr>
          </a:p>
          <a:p>
            <a:pPr lvl="2">
              <a:buFont typeface="Wingdings" panose="05000000000000000000" pitchFamily="2" charset="2"/>
              <a:buChar char="Ø"/>
            </a:pPr>
            <a:r>
              <a:rPr lang="en-US" sz="2800" b="0" i="0" dirty="0">
                <a:solidFill>
                  <a:srgbClr val="222222"/>
                </a:solidFill>
                <a:effectLst/>
              </a:rPr>
              <a:t>timeseries data </a:t>
            </a:r>
            <a:r>
              <a:rPr lang="en-US" sz="2800" b="0" i="0" dirty="0">
                <a:solidFill>
                  <a:srgbClr val="222222"/>
                </a:solidFill>
                <a:effectLst/>
                <a:sym typeface="Wingdings" panose="05000000000000000000" pitchFamily="2" charset="2"/>
              </a:rPr>
              <a:t> each timeseries </a:t>
            </a:r>
            <a:r>
              <a:rPr lang="en-US" sz="2800" dirty="0">
                <a:solidFill>
                  <a:srgbClr val="222222"/>
                </a:solidFill>
                <a:sym typeface="Wingdings" panose="05000000000000000000" pitchFamily="2" charset="2"/>
              </a:rPr>
              <a:t>can be thought as a 1D grid taking samples at regular time intervals</a:t>
            </a:r>
            <a:endParaRPr lang="en-US" sz="2800" b="0" i="0" dirty="0">
              <a:solidFill>
                <a:srgbClr val="222222"/>
              </a:solidFill>
              <a:effectLst/>
            </a:endParaRPr>
          </a:p>
          <a:p>
            <a:pPr lvl="1"/>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spTree>
    <p:extLst>
      <p:ext uri="{BB962C8B-B14F-4D97-AF65-F5344CB8AC3E}">
        <p14:creationId xmlns:p14="http://schemas.microsoft.com/office/powerpoint/2010/main" val="401054473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Larger Strides</a:t>
            </a:r>
            <a:endParaRPr lang="en-US" b="1" baseline="30000" dirty="0"/>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a:t>
            </a:r>
            <a:r>
              <a:rPr lang="en-US" sz="2400" i="0" u="none" strike="noStrike" baseline="0" dirty="0">
                <a:latin typeface="Calibri (Body)"/>
              </a:rPr>
              <a:t>M, a 7x7 matrix. The 2D convolution of M with </a:t>
            </a:r>
            <a:r>
              <a:rPr lang="en-US" sz="2400" i="1" u="none" strike="noStrike" baseline="0" dirty="0">
                <a:latin typeface="Calibri (Body)"/>
              </a:rPr>
              <a:t>filter</a:t>
            </a:r>
            <a:r>
              <a:rPr lang="en-US" sz="2400" i="0" u="none" strike="noStrike" baseline="0" dirty="0">
                <a:latin typeface="Calibri (Body)"/>
              </a:rPr>
              <a:t> F</a:t>
            </a:r>
            <a:r>
              <a:rPr lang="en-US" sz="2400" b="0" i="0" u="none" strike="noStrike" baseline="0" dirty="0">
                <a:latin typeface="Calibri (Body)"/>
              </a:rPr>
              <a:t> and </a:t>
            </a:r>
            <a:r>
              <a:rPr lang="en-US" sz="2400" b="1" i="1" u="none" strike="noStrike" baseline="0" dirty="0">
                <a:latin typeface="Calibri (Body)"/>
              </a:rPr>
              <a:t>stride</a:t>
            </a:r>
            <a:r>
              <a:rPr lang="en-US" sz="2400" b="1" i="0" u="none" strike="noStrike" baseline="0" dirty="0">
                <a:latin typeface="Calibri (Body)"/>
              </a:rPr>
              <a:t> 2</a:t>
            </a:r>
            <a:r>
              <a:rPr lang="en-US" sz="2400" b="0" i="0" u="none" strike="noStrike" baseline="0" dirty="0">
                <a:latin typeface="Calibri (Body)"/>
              </a:rPr>
              <a:t> is a 3x3 matrix </a:t>
            </a:r>
            <a:r>
              <a:rPr lang="en-US" sz="2400" b="1" i="0" u="none" strike="noStrike" baseline="0" dirty="0">
                <a:latin typeface="Calibri (Body)"/>
              </a:rPr>
              <a:t>CM</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18" name="Table 18">
            <a:extLst>
              <a:ext uri="{FF2B5EF4-FFF2-40B4-BE49-F238E27FC236}">
                <a16:creationId xmlns:a16="http://schemas.microsoft.com/office/drawing/2014/main" id="{3C459434-9E3E-43DE-AEFB-874B7B52D4B9}"/>
              </a:ext>
            </a:extLst>
          </p:cNvPr>
          <p:cNvGraphicFramePr>
            <a:graphicFrameLocks noGrp="1"/>
          </p:cNvGraphicFramePr>
          <p:nvPr>
            <p:extLst>
              <p:ext uri="{D42A27DB-BD31-4B8C-83A1-F6EECF244321}">
                <p14:modId xmlns:p14="http://schemas.microsoft.com/office/powerpoint/2010/main" val="1608200668"/>
              </p:ext>
            </p:extLst>
          </p:nvPr>
        </p:nvGraphicFramePr>
        <p:xfrm>
          <a:off x="407311" y="2715801"/>
          <a:ext cx="3983595" cy="2560320"/>
        </p:xfrm>
        <a:graphic>
          <a:graphicData uri="http://schemas.openxmlformats.org/drawingml/2006/table">
            <a:tbl>
              <a:tblPr firstRow="1" bandRow="1">
                <a:tableStyleId>{5940675A-B579-460E-94D1-54222C63F5DA}</a:tableStyleId>
              </a:tblPr>
              <a:tblGrid>
                <a:gridCol w="569085">
                  <a:extLst>
                    <a:ext uri="{9D8B030D-6E8A-4147-A177-3AD203B41FA5}">
                      <a16:colId xmlns:a16="http://schemas.microsoft.com/office/drawing/2014/main" val="753574842"/>
                    </a:ext>
                  </a:extLst>
                </a:gridCol>
                <a:gridCol w="569085">
                  <a:extLst>
                    <a:ext uri="{9D8B030D-6E8A-4147-A177-3AD203B41FA5}">
                      <a16:colId xmlns:a16="http://schemas.microsoft.com/office/drawing/2014/main" val="121128179"/>
                    </a:ext>
                  </a:extLst>
                </a:gridCol>
                <a:gridCol w="569085">
                  <a:extLst>
                    <a:ext uri="{9D8B030D-6E8A-4147-A177-3AD203B41FA5}">
                      <a16:colId xmlns:a16="http://schemas.microsoft.com/office/drawing/2014/main" val="295384588"/>
                    </a:ext>
                  </a:extLst>
                </a:gridCol>
                <a:gridCol w="569085">
                  <a:extLst>
                    <a:ext uri="{9D8B030D-6E8A-4147-A177-3AD203B41FA5}">
                      <a16:colId xmlns:a16="http://schemas.microsoft.com/office/drawing/2014/main" val="2854067197"/>
                    </a:ext>
                  </a:extLst>
                </a:gridCol>
                <a:gridCol w="569085">
                  <a:extLst>
                    <a:ext uri="{9D8B030D-6E8A-4147-A177-3AD203B41FA5}">
                      <a16:colId xmlns:a16="http://schemas.microsoft.com/office/drawing/2014/main" val="1545821194"/>
                    </a:ext>
                  </a:extLst>
                </a:gridCol>
                <a:gridCol w="569085">
                  <a:extLst>
                    <a:ext uri="{9D8B030D-6E8A-4147-A177-3AD203B41FA5}">
                      <a16:colId xmlns:a16="http://schemas.microsoft.com/office/drawing/2014/main" val="3735181595"/>
                    </a:ext>
                  </a:extLst>
                </a:gridCol>
                <a:gridCol w="569085">
                  <a:extLst>
                    <a:ext uri="{9D8B030D-6E8A-4147-A177-3AD203B41FA5}">
                      <a16:colId xmlns:a16="http://schemas.microsoft.com/office/drawing/2014/main" val="1404062181"/>
                    </a:ext>
                  </a:extLst>
                </a:gridCol>
              </a:tblGrid>
              <a:tr h="279871">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val="3821164813"/>
                  </a:ext>
                </a:extLst>
              </a:tr>
              <a:tr h="279871">
                <a:tc>
                  <a:txBody>
                    <a:bodyPr/>
                    <a:lstStyle/>
                    <a:p>
                      <a:pPr algn="ctr"/>
                      <a:r>
                        <a:rPr lang="en-US" dirty="0"/>
                        <a:t>6</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301525873"/>
                  </a:ext>
                </a:extLst>
              </a:tr>
              <a:tr h="279871">
                <a:tc>
                  <a:txBody>
                    <a:bodyPr/>
                    <a:lstStyle/>
                    <a:p>
                      <a:pPr algn="ctr"/>
                      <a:r>
                        <a:rPr lang="en-US" dirty="0"/>
                        <a:t>3</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7</a:t>
                      </a:r>
                    </a:p>
                  </a:txBody>
                  <a:tcPr/>
                </a:tc>
                <a:extLst>
                  <a:ext uri="{0D108BD9-81ED-4DB2-BD59-A6C34878D82A}">
                    <a16:rowId xmlns:a16="http://schemas.microsoft.com/office/drawing/2014/main" val="1837375436"/>
                  </a:ext>
                </a:extLst>
              </a:tr>
              <a:tr h="279871">
                <a:tc>
                  <a:txBody>
                    <a:bodyPr/>
                    <a:lstStyle/>
                    <a:p>
                      <a:pPr algn="ctr"/>
                      <a:r>
                        <a:rPr lang="en-US" dirty="0"/>
                        <a:t>7</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97651817"/>
                  </a:ext>
                </a:extLst>
              </a:tr>
              <a:tr h="279871">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669590329"/>
                  </a:ext>
                </a:extLst>
              </a:tr>
              <a:tr h="279871">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1900746862"/>
                  </a:ext>
                </a:extLst>
              </a:tr>
              <a:tr h="279871">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519942912"/>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777336" y="3656453"/>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extLst>
              <p:ext uri="{D42A27DB-BD31-4B8C-83A1-F6EECF244321}">
                <p14:modId xmlns:p14="http://schemas.microsoft.com/office/powerpoint/2010/main" val="3300196150"/>
              </p:ext>
            </p:extLst>
          </p:nvPr>
        </p:nvGraphicFramePr>
        <p:xfrm>
          <a:off x="5811038" y="3515691"/>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82415" y="3510906"/>
            <a:ext cx="647272" cy="830997"/>
          </a:xfrm>
          <a:prstGeom prst="rect">
            <a:avLst/>
          </a:prstGeom>
          <a:noFill/>
        </p:spPr>
        <p:txBody>
          <a:bodyPr wrap="square" rtlCol="0">
            <a:spAutoFit/>
          </a:bodyPr>
          <a:lstStyle/>
          <a:p>
            <a:pPr algn="ctr"/>
            <a:r>
              <a:rPr lang="en-US" sz="4800" dirty="0"/>
              <a:t>=</a:t>
            </a:r>
          </a:p>
        </p:txBody>
      </p:sp>
      <p:sp>
        <p:nvSpPr>
          <p:cNvPr id="4" name="Rectangle 3">
            <a:extLst>
              <a:ext uri="{FF2B5EF4-FFF2-40B4-BE49-F238E27FC236}">
                <a16:creationId xmlns:a16="http://schemas.microsoft.com/office/drawing/2014/main" id="{33EC1915-53C1-4333-B9E1-61C30E2D9789}"/>
              </a:ext>
            </a:extLst>
          </p:cNvPr>
          <p:cNvSpPr/>
          <p:nvPr/>
        </p:nvSpPr>
        <p:spPr>
          <a:xfrm>
            <a:off x="417527" y="2700265"/>
            <a:ext cx="1678401"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256728" y="2700265"/>
            <a:ext cx="4554310" cy="1371686"/>
          </a:xfrm>
          <a:prstGeom prst="bentConnector4">
            <a:avLst>
              <a:gd name="adj1" fmla="val 8753"/>
              <a:gd name="adj2" fmla="val 11666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869539"/>
            <a:ext cx="9585695" cy="523220"/>
          </a:xfrm>
          <a:prstGeom prst="rect">
            <a:avLst/>
          </a:prstGeom>
          <a:solidFill>
            <a:schemeClr val="bg1"/>
          </a:solidFill>
        </p:spPr>
        <p:txBody>
          <a:bodyPr wrap="square" rtlCol="0">
            <a:spAutoFit/>
          </a:bodyPr>
          <a:lstStyle/>
          <a:p>
            <a:pPr algn="ctr"/>
            <a:r>
              <a:rPr lang="en-US" sz="2800" dirty="0">
                <a:solidFill>
                  <a:srgbClr val="FF0000"/>
                </a:solidFill>
              </a:rPr>
              <a:t>2*3 + 6*1 + 3*(-1) + 3*4 + 6*0 + 4*0 + 7*4 + 9*2 + 8*3</a:t>
            </a:r>
          </a:p>
        </p:txBody>
      </p:sp>
      <p:sp>
        <p:nvSpPr>
          <p:cNvPr id="5" name="TextBox 4">
            <a:extLst>
              <a:ext uri="{FF2B5EF4-FFF2-40B4-BE49-F238E27FC236}">
                <a16:creationId xmlns:a16="http://schemas.microsoft.com/office/drawing/2014/main" id="{DF705E44-65D7-483D-B8F8-F6BC814BF03A}"/>
              </a:ext>
            </a:extLst>
          </p:cNvPr>
          <p:cNvSpPr txBox="1"/>
          <p:nvPr/>
        </p:nvSpPr>
        <p:spPr>
          <a:xfrm>
            <a:off x="2137024" y="5280914"/>
            <a:ext cx="575353" cy="369332"/>
          </a:xfrm>
          <a:prstGeom prst="rect">
            <a:avLst/>
          </a:prstGeom>
          <a:noFill/>
        </p:spPr>
        <p:txBody>
          <a:bodyPr wrap="square" rtlCol="0">
            <a:spAutoFit/>
          </a:bodyPr>
          <a:lstStyle/>
          <a:p>
            <a:pPr algn="ctr"/>
            <a:r>
              <a:rPr lang="en-US" b="1" dirty="0"/>
              <a:t>M</a:t>
            </a:r>
          </a:p>
        </p:txBody>
      </p:sp>
      <p:sp>
        <p:nvSpPr>
          <p:cNvPr id="9" name="TextBox 8">
            <a:extLst>
              <a:ext uri="{FF2B5EF4-FFF2-40B4-BE49-F238E27FC236}">
                <a16:creationId xmlns:a16="http://schemas.microsoft.com/office/drawing/2014/main" id="{F5DC2388-D3E5-47D7-9292-BDEC26A011C3}"/>
              </a:ext>
            </a:extLst>
          </p:cNvPr>
          <p:cNvSpPr txBox="1"/>
          <p:nvPr/>
        </p:nvSpPr>
        <p:spPr>
          <a:xfrm>
            <a:off x="6347722" y="4631933"/>
            <a:ext cx="575353" cy="369332"/>
          </a:xfrm>
          <a:prstGeom prst="rect">
            <a:avLst/>
          </a:prstGeom>
          <a:noFill/>
        </p:spPr>
        <p:txBody>
          <a:bodyPr wrap="square" rtlCol="0">
            <a:spAutoFit/>
          </a:bodyPr>
          <a:lstStyle/>
          <a:p>
            <a:pPr algn="ctr"/>
            <a:r>
              <a:rPr lang="en-US" b="1" dirty="0"/>
              <a:t>F</a:t>
            </a:r>
          </a:p>
        </p:txBody>
      </p:sp>
      <p:sp>
        <p:nvSpPr>
          <p:cNvPr id="10" name="TextBox 9">
            <a:extLst>
              <a:ext uri="{FF2B5EF4-FFF2-40B4-BE49-F238E27FC236}">
                <a16:creationId xmlns:a16="http://schemas.microsoft.com/office/drawing/2014/main" id="{0BDFBCF2-9FB0-4FB8-ABBC-45F2F02CF9FA}"/>
              </a:ext>
            </a:extLst>
          </p:cNvPr>
          <p:cNvSpPr txBox="1"/>
          <p:nvPr/>
        </p:nvSpPr>
        <p:spPr>
          <a:xfrm>
            <a:off x="9469359" y="4630223"/>
            <a:ext cx="575353" cy="369332"/>
          </a:xfrm>
          <a:prstGeom prst="rect">
            <a:avLst/>
          </a:prstGeom>
          <a:noFill/>
        </p:spPr>
        <p:txBody>
          <a:bodyPr wrap="square" rtlCol="0">
            <a:spAutoFit/>
          </a:bodyPr>
          <a:lstStyle/>
          <a:p>
            <a:pPr algn="ctr"/>
            <a:r>
              <a:rPr lang="en-US" b="1" dirty="0"/>
              <a:t>CM</a:t>
            </a:r>
          </a:p>
        </p:txBody>
      </p:sp>
      <p:graphicFrame>
        <p:nvGraphicFramePr>
          <p:cNvPr id="22" name="Table 11">
            <a:extLst>
              <a:ext uri="{FF2B5EF4-FFF2-40B4-BE49-F238E27FC236}">
                <a16:creationId xmlns:a16="http://schemas.microsoft.com/office/drawing/2014/main" id="{F43C9F96-C368-4BE0-B689-D64853E2F544}"/>
              </a:ext>
            </a:extLst>
          </p:cNvPr>
          <p:cNvGraphicFramePr>
            <a:graphicFrameLocks noGrp="1"/>
          </p:cNvGraphicFramePr>
          <p:nvPr>
            <p:extLst>
              <p:ext uri="{D42A27DB-BD31-4B8C-83A1-F6EECF244321}">
                <p14:modId xmlns:p14="http://schemas.microsoft.com/office/powerpoint/2010/main" val="4130344711"/>
              </p:ext>
            </p:extLst>
          </p:nvPr>
        </p:nvGraphicFramePr>
        <p:xfrm>
          <a:off x="8916118" y="3513978"/>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solidFill>
                            <a:srgbClr val="FF0000"/>
                          </a:solidFill>
                        </a:rPr>
                        <a:t>91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6437913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2558570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63142993"/>
                  </a:ext>
                </a:extLst>
              </a:tr>
            </a:tbl>
          </a:graphicData>
        </a:graphic>
      </p:graphicFrame>
    </p:spTree>
    <p:extLst>
      <p:ext uri="{BB962C8B-B14F-4D97-AF65-F5344CB8AC3E}">
        <p14:creationId xmlns:p14="http://schemas.microsoft.com/office/powerpoint/2010/main" val="21527298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Larger Strides</a:t>
            </a:r>
            <a:endParaRPr lang="en-US" b="1" baseline="30000" dirty="0"/>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a:t>
            </a:r>
            <a:r>
              <a:rPr lang="en-US" sz="2400" i="0" u="none" strike="noStrike" baseline="0" dirty="0">
                <a:latin typeface="Calibri (Body)"/>
              </a:rPr>
              <a:t>M, a 7x7 matrix. The 2D convolution of M with </a:t>
            </a:r>
            <a:r>
              <a:rPr lang="en-US" sz="2400" i="1" u="none" strike="noStrike" baseline="0" dirty="0">
                <a:latin typeface="Calibri (Body)"/>
              </a:rPr>
              <a:t>filter</a:t>
            </a:r>
            <a:r>
              <a:rPr lang="en-US" sz="2400" i="0" u="none" strike="noStrike" baseline="0" dirty="0">
                <a:latin typeface="Calibri (Body)"/>
              </a:rPr>
              <a:t> F</a:t>
            </a:r>
            <a:r>
              <a:rPr lang="en-US" sz="2400" b="0" i="0" u="none" strike="noStrike" baseline="0" dirty="0">
                <a:latin typeface="Calibri (Body)"/>
              </a:rPr>
              <a:t> and </a:t>
            </a:r>
            <a:r>
              <a:rPr lang="en-US" sz="2400" b="1" i="1" u="none" strike="noStrike" baseline="0" dirty="0">
                <a:latin typeface="Calibri (Body)"/>
              </a:rPr>
              <a:t>stride</a:t>
            </a:r>
            <a:r>
              <a:rPr lang="en-US" sz="2400" b="1" i="0" u="none" strike="noStrike" baseline="0" dirty="0">
                <a:latin typeface="Calibri (Body)"/>
              </a:rPr>
              <a:t> 2</a:t>
            </a:r>
            <a:r>
              <a:rPr lang="en-US" sz="2400" b="0" i="0" u="none" strike="noStrike" baseline="0" dirty="0">
                <a:latin typeface="Calibri (Body)"/>
              </a:rPr>
              <a:t> is a 3x3 matrix </a:t>
            </a:r>
            <a:r>
              <a:rPr lang="en-US" sz="2400" b="1" i="0" u="none" strike="noStrike" baseline="0" dirty="0">
                <a:latin typeface="Calibri (Body)"/>
              </a:rPr>
              <a:t>CM</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18" name="Table 18">
            <a:extLst>
              <a:ext uri="{FF2B5EF4-FFF2-40B4-BE49-F238E27FC236}">
                <a16:creationId xmlns:a16="http://schemas.microsoft.com/office/drawing/2014/main" id="{3C459434-9E3E-43DE-AEFB-874B7B52D4B9}"/>
              </a:ext>
            </a:extLst>
          </p:cNvPr>
          <p:cNvGraphicFramePr>
            <a:graphicFrameLocks noGrp="1"/>
          </p:cNvGraphicFramePr>
          <p:nvPr/>
        </p:nvGraphicFramePr>
        <p:xfrm>
          <a:off x="407311" y="2715801"/>
          <a:ext cx="3983595" cy="2560320"/>
        </p:xfrm>
        <a:graphic>
          <a:graphicData uri="http://schemas.openxmlformats.org/drawingml/2006/table">
            <a:tbl>
              <a:tblPr firstRow="1" bandRow="1">
                <a:tableStyleId>{5940675A-B579-460E-94D1-54222C63F5DA}</a:tableStyleId>
              </a:tblPr>
              <a:tblGrid>
                <a:gridCol w="569085">
                  <a:extLst>
                    <a:ext uri="{9D8B030D-6E8A-4147-A177-3AD203B41FA5}">
                      <a16:colId xmlns:a16="http://schemas.microsoft.com/office/drawing/2014/main" val="753574842"/>
                    </a:ext>
                  </a:extLst>
                </a:gridCol>
                <a:gridCol w="569085">
                  <a:extLst>
                    <a:ext uri="{9D8B030D-6E8A-4147-A177-3AD203B41FA5}">
                      <a16:colId xmlns:a16="http://schemas.microsoft.com/office/drawing/2014/main" val="121128179"/>
                    </a:ext>
                  </a:extLst>
                </a:gridCol>
                <a:gridCol w="569085">
                  <a:extLst>
                    <a:ext uri="{9D8B030D-6E8A-4147-A177-3AD203B41FA5}">
                      <a16:colId xmlns:a16="http://schemas.microsoft.com/office/drawing/2014/main" val="295384588"/>
                    </a:ext>
                  </a:extLst>
                </a:gridCol>
                <a:gridCol w="569085">
                  <a:extLst>
                    <a:ext uri="{9D8B030D-6E8A-4147-A177-3AD203B41FA5}">
                      <a16:colId xmlns:a16="http://schemas.microsoft.com/office/drawing/2014/main" val="2854067197"/>
                    </a:ext>
                  </a:extLst>
                </a:gridCol>
                <a:gridCol w="569085">
                  <a:extLst>
                    <a:ext uri="{9D8B030D-6E8A-4147-A177-3AD203B41FA5}">
                      <a16:colId xmlns:a16="http://schemas.microsoft.com/office/drawing/2014/main" val="1545821194"/>
                    </a:ext>
                  </a:extLst>
                </a:gridCol>
                <a:gridCol w="569085">
                  <a:extLst>
                    <a:ext uri="{9D8B030D-6E8A-4147-A177-3AD203B41FA5}">
                      <a16:colId xmlns:a16="http://schemas.microsoft.com/office/drawing/2014/main" val="3735181595"/>
                    </a:ext>
                  </a:extLst>
                </a:gridCol>
                <a:gridCol w="569085">
                  <a:extLst>
                    <a:ext uri="{9D8B030D-6E8A-4147-A177-3AD203B41FA5}">
                      <a16:colId xmlns:a16="http://schemas.microsoft.com/office/drawing/2014/main" val="1404062181"/>
                    </a:ext>
                  </a:extLst>
                </a:gridCol>
              </a:tblGrid>
              <a:tr h="279871">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val="3821164813"/>
                  </a:ext>
                </a:extLst>
              </a:tr>
              <a:tr h="279871">
                <a:tc>
                  <a:txBody>
                    <a:bodyPr/>
                    <a:lstStyle/>
                    <a:p>
                      <a:pPr algn="ctr"/>
                      <a:r>
                        <a:rPr lang="en-US" dirty="0"/>
                        <a:t>6</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301525873"/>
                  </a:ext>
                </a:extLst>
              </a:tr>
              <a:tr h="279871">
                <a:tc>
                  <a:txBody>
                    <a:bodyPr/>
                    <a:lstStyle/>
                    <a:p>
                      <a:pPr algn="ctr"/>
                      <a:r>
                        <a:rPr lang="en-US" dirty="0"/>
                        <a:t>3</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7</a:t>
                      </a:r>
                    </a:p>
                  </a:txBody>
                  <a:tcPr/>
                </a:tc>
                <a:extLst>
                  <a:ext uri="{0D108BD9-81ED-4DB2-BD59-A6C34878D82A}">
                    <a16:rowId xmlns:a16="http://schemas.microsoft.com/office/drawing/2014/main" val="1837375436"/>
                  </a:ext>
                </a:extLst>
              </a:tr>
              <a:tr h="279871">
                <a:tc>
                  <a:txBody>
                    <a:bodyPr/>
                    <a:lstStyle/>
                    <a:p>
                      <a:pPr algn="ctr"/>
                      <a:r>
                        <a:rPr lang="en-US" dirty="0"/>
                        <a:t>7</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97651817"/>
                  </a:ext>
                </a:extLst>
              </a:tr>
              <a:tr h="279871">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669590329"/>
                  </a:ext>
                </a:extLst>
              </a:tr>
              <a:tr h="279871">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1900746862"/>
                  </a:ext>
                </a:extLst>
              </a:tr>
              <a:tr h="279871">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519942912"/>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777336" y="3656453"/>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811038" y="3515691"/>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82415" y="3510906"/>
            <a:ext cx="647272" cy="830997"/>
          </a:xfrm>
          <a:prstGeom prst="rect">
            <a:avLst/>
          </a:prstGeom>
          <a:noFill/>
        </p:spPr>
        <p:txBody>
          <a:bodyPr wrap="square" rtlCol="0">
            <a:spAutoFit/>
          </a:bodyPr>
          <a:lstStyle/>
          <a:p>
            <a:pPr algn="ctr"/>
            <a:r>
              <a:rPr lang="en-US" sz="4800" dirty="0"/>
              <a:t>=</a:t>
            </a:r>
          </a:p>
        </p:txBody>
      </p:sp>
      <p:sp>
        <p:nvSpPr>
          <p:cNvPr id="4" name="Rectangle 3">
            <a:extLst>
              <a:ext uri="{FF2B5EF4-FFF2-40B4-BE49-F238E27FC236}">
                <a16:creationId xmlns:a16="http://schemas.microsoft.com/office/drawing/2014/main" id="{33EC1915-53C1-4333-B9E1-61C30E2D9789}"/>
              </a:ext>
            </a:extLst>
          </p:cNvPr>
          <p:cNvSpPr/>
          <p:nvPr/>
        </p:nvSpPr>
        <p:spPr>
          <a:xfrm>
            <a:off x="1557953" y="2700265"/>
            <a:ext cx="1678401"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2397154" y="2700265"/>
            <a:ext cx="3413884" cy="1371686"/>
          </a:xfrm>
          <a:prstGeom prst="bentConnector4">
            <a:avLst>
              <a:gd name="adj1" fmla="val 9420"/>
              <a:gd name="adj2" fmla="val 11666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869539"/>
            <a:ext cx="9585695" cy="523220"/>
          </a:xfrm>
          <a:prstGeom prst="rect">
            <a:avLst/>
          </a:prstGeom>
          <a:solidFill>
            <a:schemeClr val="bg1"/>
          </a:solidFill>
        </p:spPr>
        <p:txBody>
          <a:bodyPr wrap="square" rtlCol="0">
            <a:spAutoFit/>
          </a:bodyPr>
          <a:lstStyle/>
          <a:p>
            <a:pPr algn="ctr"/>
            <a:r>
              <a:rPr lang="en-US" sz="2800" dirty="0">
                <a:solidFill>
                  <a:srgbClr val="FF0000"/>
                </a:solidFill>
              </a:rPr>
              <a:t>7*3 + 9*1 + 8*(-1) + 4*4 + 8*0 + 3*0 + 6*4 + 7*2 + 8*3</a:t>
            </a:r>
          </a:p>
        </p:txBody>
      </p:sp>
      <p:sp>
        <p:nvSpPr>
          <p:cNvPr id="5" name="TextBox 4">
            <a:extLst>
              <a:ext uri="{FF2B5EF4-FFF2-40B4-BE49-F238E27FC236}">
                <a16:creationId xmlns:a16="http://schemas.microsoft.com/office/drawing/2014/main" id="{DF705E44-65D7-483D-B8F8-F6BC814BF03A}"/>
              </a:ext>
            </a:extLst>
          </p:cNvPr>
          <p:cNvSpPr txBox="1"/>
          <p:nvPr/>
        </p:nvSpPr>
        <p:spPr>
          <a:xfrm>
            <a:off x="2137024" y="5280914"/>
            <a:ext cx="575353" cy="369332"/>
          </a:xfrm>
          <a:prstGeom prst="rect">
            <a:avLst/>
          </a:prstGeom>
          <a:noFill/>
        </p:spPr>
        <p:txBody>
          <a:bodyPr wrap="square" rtlCol="0">
            <a:spAutoFit/>
          </a:bodyPr>
          <a:lstStyle/>
          <a:p>
            <a:pPr algn="ctr"/>
            <a:r>
              <a:rPr lang="en-US" b="1" dirty="0"/>
              <a:t>M</a:t>
            </a:r>
          </a:p>
        </p:txBody>
      </p:sp>
      <p:sp>
        <p:nvSpPr>
          <p:cNvPr id="9" name="TextBox 8">
            <a:extLst>
              <a:ext uri="{FF2B5EF4-FFF2-40B4-BE49-F238E27FC236}">
                <a16:creationId xmlns:a16="http://schemas.microsoft.com/office/drawing/2014/main" id="{F5DC2388-D3E5-47D7-9292-BDEC26A011C3}"/>
              </a:ext>
            </a:extLst>
          </p:cNvPr>
          <p:cNvSpPr txBox="1"/>
          <p:nvPr/>
        </p:nvSpPr>
        <p:spPr>
          <a:xfrm>
            <a:off x="6347722" y="4631933"/>
            <a:ext cx="575353" cy="369332"/>
          </a:xfrm>
          <a:prstGeom prst="rect">
            <a:avLst/>
          </a:prstGeom>
          <a:noFill/>
        </p:spPr>
        <p:txBody>
          <a:bodyPr wrap="square" rtlCol="0">
            <a:spAutoFit/>
          </a:bodyPr>
          <a:lstStyle/>
          <a:p>
            <a:pPr algn="ctr"/>
            <a:r>
              <a:rPr lang="en-US" b="1" dirty="0"/>
              <a:t>F</a:t>
            </a:r>
          </a:p>
        </p:txBody>
      </p:sp>
      <p:sp>
        <p:nvSpPr>
          <p:cNvPr id="10" name="TextBox 9">
            <a:extLst>
              <a:ext uri="{FF2B5EF4-FFF2-40B4-BE49-F238E27FC236}">
                <a16:creationId xmlns:a16="http://schemas.microsoft.com/office/drawing/2014/main" id="{0BDFBCF2-9FB0-4FB8-ABBC-45F2F02CF9FA}"/>
              </a:ext>
            </a:extLst>
          </p:cNvPr>
          <p:cNvSpPr txBox="1"/>
          <p:nvPr/>
        </p:nvSpPr>
        <p:spPr>
          <a:xfrm>
            <a:off x="9469359" y="4630223"/>
            <a:ext cx="575353" cy="369332"/>
          </a:xfrm>
          <a:prstGeom prst="rect">
            <a:avLst/>
          </a:prstGeom>
          <a:noFill/>
        </p:spPr>
        <p:txBody>
          <a:bodyPr wrap="square" rtlCol="0">
            <a:spAutoFit/>
          </a:bodyPr>
          <a:lstStyle/>
          <a:p>
            <a:pPr algn="ctr"/>
            <a:r>
              <a:rPr lang="en-US" b="1" dirty="0"/>
              <a:t>CM</a:t>
            </a:r>
          </a:p>
        </p:txBody>
      </p:sp>
      <p:graphicFrame>
        <p:nvGraphicFramePr>
          <p:cNvPr id="22" name="Table 11">
            <a:extLst>
              <a:ext uri="{FF2B5EF4-FFF2-40B4-BE49-F238E27FC236}">
                <a16:creationId xmlns:a16="http://schemas.microsoft.com/office/drawing/2014/main" id="{F43C9F96-C368-4BE0-B689-D64853E2F544}"/>
              </a:ext>
            </a:extLst>
          </p:cNvPr>
          <p:cNvGraphicFramePr>
            <a:graphicFrameLocks noGrp="1"/>
          </p:cNvGraphicFramePr>
          <p:nvPr>
            <p:extLst>
              <p:ext uri="{D42A27DB-BD31-4B8C-83A1-F6EECF244321}">
                <p14:modId xmlns:p14="http://schemas.microsoft.com/office/powerpoint/2010/main" val="3828990897"/>
              </p:ext>
            </p:extLst>
          </p:nvPr>
        </p:nvGraphicFramePr>
        <p:xfrm>
          <a:off x="8916118" y="3513978"/>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solidFill>
                            <a:srgbClr val="FF0000"/>
                          </a:solidFill>
                        </a:rPr>
                        <a:t>91</a:t>
                      </a:r>
                    </a:p>
                  </a:txBody>
                  <a:tcPr/>
                </a:tc>
                <a:tc>
                  <a:txBody>
                    <a:bodyPr/>
                    <a:lstStyle/>
                    <a:p>
                      <a:pPr algn="ctr"/>
                      <a:r>
                        <a:rPr lang="en-US" dirty="0">
                          <a:solidFill>
                            <a:srgbClr val="FF0000"/>
                          </a:solidFill>
                        </a:rPr>
                        <a:t>100</a:t>
                      </a:r>
                    </a:p>
                  </a:txBody>
                  <a:tcPr/>
                </a:tc>
                <a:tc>
                  <a:txBody>
                    <a:bodyPr/>
                    <a:lstStyle/>
                    <a:p>
                      <a:pPr algn="ctr"/>
                      <a:endParaRPr lang="en-US" dirty="0"/>
                    </a:p>
                  </a:txBody>
                  <a:tcPr/>
                </a:tc>
                <a:extLst>
                  <a:ext uri="{0D108BD9-81ED-4DB2-BD59-A6C34878D82A}">
                    <a16:rowId xmlns:a16="http://schemas.microsoft.com/office/drawing/2014/main" val="26437913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2558570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63142993"/>
                  </a:ext>
                </a:extLst>
              </a:tr>
            </a:tbl>
          </a:graphicData>
        </a:graphic>
      </p:graphicFrame>
      <p:sp>
        <p:nvSpPr>
          <p:cNvPr id="20" name="Arrow: Curved Down 19">
            <a:extLst>
              <a:ext uri="{FF2B5EF4-FFF2-40B4-BE49-F238E27FC236}">
                <a16:creationId xmlns:a16="http://schemas.microsoft.com/office/drawing/2014/main" id="{CD27F16B-8A82-4645-A920-523B219E4D8B}"/>
              </a:ext>
            </a:extLst>
          </p:cNvPr>
          <p:cNvSpPr/>
          <p:nvPr/>
        </p:nvSpPr>
        <p:spPr>
          <a:xfrm>
            <a:off x="657546" y="2178121"/>
            <a:ext cx="1353177" cy="537680"/>
          </a:xfrm>
          <a:prstGeom prst="curved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399479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dirty="0"/>
              <a:t>Larger Strides</a:t>
            </a:r>
            <a:endParaRPr lang="en-US" baseline="30000" dirty="0"/>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a:t>
            </a:r>
            <a:r>
              <a:rPr lang="en-US" sz="2400" i="0" u="none" strike="noStrike" baseline="0" dirty="0">
                <a:latin typeface="Calibri (Body)"/>
              </a:rPr>
              <a:t>M, a 7x7 matrix. The 2D convolution of M with </a:t>
            </a:r>
            <a:r>
              <a:rPr lang="en-US" sz="2400" i="1" u="none" strike="noStrike" baseline="0" dirty="0">
                <a:latin typeface="Calibri (Body)"/>
              </a:rPr>
              <a:t>filter</a:t>
            </a:r>
            <a:r>
              <a:rPr lang="en-US" sz="2400" i="0" u="none" strike="noStrike" baseline="0" dirty="0">
                <a:latin typeface="Calibri (Body)"/>
              </a:rPr>
              <a:t> F</a:t>
            </a:r>
            <a:r>
              <a:rPr lang="en-US" sz="2400" b="0" i="0" u="none" strike="noStrike" baseline="0" dirty="0">
                <a:latin typeface="Calibri (Body)"/>
              </a:rPr>
              <a:t> and </a:t>
            </a:r>
            <a:r>
              <a:rPr lang="en-US" sz="2400" b="1" i="1" u="none" strike="noStrike" baseline="0" dirty="0">
                <a:latin typeface="Calibri (Body)"/>
              </a:rPr>
              <a:t>stride</a:t>
            </a:r>
            <a:r>
              <a:rPr lang="en-US" sz="2400" b="1" i="0" u="none" strike="noStrike" baseline="0" dirty="0">
                <a:latin typeface="Calibri (Body)"/>
              </a:rPr>
              <a:t> 2</a:t>
            </a:r>
            <a:r>
              <a:rPr lang="en-US" sz="2400" b="0" i="0" u="none" strike="noStrike" baseline="0" dirty="0">
                <a:latin typeface="Calibri (Body)"/>
              </a:rPr>
              <a:t> is a 3x3 matrix </a:t>
            </a:r>
            <a:r>
              <a:rPr lang="en-US" sz="2400" b="1" i="0" u="none" strike="noStrike" baseline="0" dirty="0">
                <a:latin typeface="Calibri (Body)"/>
              </a:rPr>
              <a:t>CM</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18" name="Table 18">
            <a:extLst>
              <a:ext uri="{FF2B5EF4-FFF2-40B4-BE49-F238E27FC236}">
                <a16:creationId xmlns:a16="http://schemas.microsoft.com/office/drawing/2014/main" id="{3C459434-9E3E-43DE-AEFB-874B7B52D4B9}"/>
              </a:ext>
            </a:extLst>
          </p:cNvPr>
          <p:cNvGraphicFramePr>
            <a:graphicFrameLocks noGrp="1"/>
          </p:cNvGraphicFramePr>
          <p:nvPr/>
        </p:nvGraphicFramePr>
        <p:xfrm>
          <a:off x="407311" y="2715801"/>
          <a:ext cx="3983595" cy="2560320"/>
        </p:xfrm>
        <a:graphic>
          <a:graphicData uri="http://schemas.openxmlformats.org/drawingml/2006/table">
            <a:tbl>
              <a:tblPr firstRow="1" bandRow="1">
                <a:tableStyleId>{5940675A-B579-460E-94D1-54222C63F5DA}</a:tableStyleId>
              </a:tblPr>
              <a:tblGrid>
                <a:gridCol w="569085">
                  <a:extLst>
                    <a:ext uri="{9D8B030D-6E8A-4147-A177-3AD203B41FA5}">
                      <a16:colId xmlns:a16="http://schemas.microsoft.com/office/drawing/2014/main" val="753574842"/>
                    </a:ext>
                  </a:extLst>
                </a:gridCol>
                <a:gridCol w="569085">
                  <a:extLst>
                    <a:ext uri="{9D8B030D-6E8A-4147-A177-3AD203B41FA5}">
                      <a16:colId xmlns:a16="http://schemas.microsoft.com/office/drawing/2014/main" val="121128179"/>
                    </a:ext>
                  </a:extLst>
                </a:gridCol>
                <a:gridCol w="569085">
                  <a:extLst>
                    <a:ext uri="{9D8B030D-6E8A-4147-A177-3AD203B41FA5}">
                      <a16:colId xmlns:a16="http://schemas.microsoft.com/office/drawing/2014/main" val="295384588"/>
                    </a:ext>
                  </a:extLst>
                </a:gridCol>
                <a:gridCol w="569085">
                  <a:extLst>
                    <a:ext uri="{9D8B030D-6E8A-4147-A177-3AD203B41FA5}">
                      <a16:colId xmlns:a16="http://schemas.microsoft.com/office/drawing/2014/main" val="2854067197"/>
                    </a:ext>
                  </a:extLst>
                </a:gridCol>
                <a:gridCol w="569085">
                  <a:extLst>
                    <a:ext uri="{9D8B030D-6E8A-4147-A177-3AD203B41FA5}">
                      <a16:colId xmlns:a16="http://schemas.microsoft.com/office/drawing/2014/main" val="1545821194"/>
                    </a:ext>
                  </a:extLst>
                </a:gridCol>
                <a:gridCol w="569085">
                  <a:extLst>
                    <a:ext uri="{9D8B030D-6E8A-4147-A177-3AD203B41FA5}">
                      <a16:colId xmlns:a16="http://schemas.microsoft.com/office/drawing/2014/main" val="3735181595"/>
                    </a:ext>
                  </a:extLst>
                </a:gridCol>
                <a:gridCol w="569085">
                  <a:extLst>
                    <a:ext uri="{9D8B030D-6E8A-4147-A177-3AD203B41FA5}">
                      <a16:colId xmlns:a16="http://schemas.microsoft.com/office/drawing/2014/main" val="1404062181"/>
                    </a:ext>
                  </a:extLst>
                </a:gridCol>
              </a:tblGrid>
              <a:tr h="279871">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val="3821164813"/>
                  </a:ext>
                </a:extLst>
              </a:tr>
              <a:tr h="279871">
                <a:tc>
                  <a:txBody>
                    <a:bodyPr/>
                    <a:lstStyle/>
                    <a:p>
                      <a:pPr algn="ctr"/>
                      <a:r>
                        <a:rPr lang="en-US" dirty="0"/>
                        <a:t>6</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301525873"/>
                  </a:ext>
                </a:extLst>
              </a:tr>
              <a:tr h="279871">
                <a:tc>
                  <a:txBody>
                    <a:bodyPr/>
                    <a:lstStyle/>
                    <a:p>
                      <a:pPr algn="ctr"/>
                      <a:r>
                        <a:rPr lang="en-US" dirty="0"/>
                        <a:t>3</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7</a:t>
                      </a:r>
                    </a:p>
                  </a:txBody>
                  <a:tcPr/>
                </a:tc>
                <a:extLst>
                  <a:ext uri="{0D108BD9-81ED-4DB2-BD59-A6C34878D82A}">
                    <a16:rowId xmlns:a16="http://schemas.microsoft.com/office/drawing/2014/main" val="1837375436"/>
                  </a:ext>
                </a:extLst>
              </a:tr>
              <a:tr h="279871">
                <a:tc>
                  <a:txBody>
                    <a:bodyPr/>
                    <a:lstStyle/>
                    <a:p>
                      <a:pPr algn="ctr"/>
                      <a:r>
                        <a:rPr lang="en-US" dirty="0"/>
                        <a:t>7</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97651817"/>
                  </a:ext>
                </a:extLst>
              </a:tr>
              <a:tr h="279871">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669590329"/>
                  </a:ext>
                </a:extLst>
              </a:tr>
              <a:tr h="279871">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1900746862"/>
                  </a:ext>
                </a:extLst>
              </a:tr>
              <a:tr h="279871">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519942912"/>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777336" y="3656453"/>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811038" y="3515691"/>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82415" y="3510906"/>
            <a:ext cx="647272" cy="830997"/>
          </a:xfrm>
          <a:prstGeom prst="rect">
            <a:avLst/>
          </a:prstGeom>
          <a:noFill/>
        </p:spPr>
        <p:txBody>
          <a:bodyPr wrap="square" rtlCol="0">
            <a:spAutoFit/>
          </a:bodyPr>
          <a:lstStyle/>
          <a:p>
            <a:pPr algn="ctr"/>
            <a:r>
              <a:rPr lang="en-US" sz="4800" dirty="0"/>
              <a:t>=</a:t>
            </a:r>
          </a:p>
        </p:txBody>
      </p:sp>
      <p:sp>
        <p:nvSpPr>
          <p:cNvPr id="4" name="Rectangle 3">
            <a:extLst>
              <a:ext uri="{FF2B5EF4-FFF2-40B4-BE49-F238E27FC236}">
                <a16:creationId xmlns:a16="http://schemas.microsoft.com/office/drawing/2014/main" id="{33EC1915-53C1-4333-B9E1-61C30E2D9789}"/>
              </a:ext>
            </a:extLst>
          </p:cNvPr>
          <p:cNvSpPr/>
          <p:nvPr/>
        </p:nvSpPr>
        <p:spPr>
          <a:xfrm>
            <a:off x="2698379" y="2700265"/>
            <a:ext cx="1678401"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3537580" y="2700265"/>
            <a:ext cx="2273458" cy="1371686"/>
          </a:xfrm>
          <a:prstGeom prst="bentConnector4">
            <a:avLst>
              <a:gd name="adj1" fmla="val 16179"/>
              <a:gd name="adj2" fmla="val 11666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869539"/>
            <a:ext cx="9585695" cy="523220"/>
          </a:xfrm>
          <a:prstGeom prst="rect">
            <a:avLst/>
          </a:prstGeom>
          <a:solidFill>
            <a:schemeClr val="bg1"/>
          </a:solidFill>
        </p:spPr>
        <p:txBody>
          <a:bodyPr wrap="square" rtlCol="0">
            <a:spAutoFit/>
          </a:bodyPr>
          <a:lstStyle/>
          <a:p>
            <a:pPr algn="ctr"/>
            <a:r>
              <a:rPr lang="en-US" sz="2800" dirty="0">
                <a:solidFill>
                  <a:srgbClr val="FF0000"/>
                </a:solidFill>
              </a:rPr>
              <a:t>6*3 + 7*1 + 8*(-1) + 2*4 + 4*0 + 9*0 + 9*4 + 3*2 + 7*3</a:t>
            </a:r>
          </a:p>
        </p:txBody>
      </p:sp>
      <p:sp>
        <p:nvSpPr>
          <p:cNvPr id="5" name="TextBox 4">
            <a:extLst>
              <a:ext uri="{FF2B5EF4-FFF2-40B4-BE49-F238E27FC236}">
                <a16:creationId xmlns:a16="http://schemas.microsoft.com/office/drawing/2014/main" id="{DF705E44-65D7-483D-B8F8-F6BC814BF03A}"/>
              </a:ext>
            </a:extLst>
          </p:cNvPr>
          <p:cNvSpPr txBox="1"/>
          <p:nvPr/>
        </p:nvSpPr>
        <p:spPr>
          <a:xfrm>
            <a:off x="2137024" y="5280914"/>
            <a:ext cx="575353" cy="369332"/>
          </a:xfrm>
          <a:prstGeom prst="rect">
            <a:avLst/>
          </a:prstGeom>
          <a:noFill/>
        </p:spPr>
        <p:txBody>
          <a:bodyPr wrap="square" rtlCol="0">
            <a:spAutoFit/>
          </a:bodyPr>
          <a:lstStyle/>
          <a:p>
            <a:pPr algn="ctr"/>
            <a:r>
              <a:rPr lang="en-US" b="1" dirty="0"/>
              <a:t>M</a:t>
            </a:r>
          </a:p>
        </p:txBody>
      </p:sp>
      <p:sp>
        <p:nvSpPr>
          <p:cNvPr id="9" name="TextBox 8">
            <a:extLst>
              <a:ext uri="{FF2B5EF4-FFF2-40B4-BE49-F238E27FC236}">
                <a16:creationId xmlns:a16="http://schemas.microsoft.com/office/drawing/2014/main" id="{F5DC2388-D3E5-47D7-9292-BDEC26A011C3}"/>
              </a:ext>
            </a:extLst>
          </p:cNvPr>
          <p:cNvSpPr txBox="1"/>
          <p:nvPr/>
        </p:nvSpPr>
        <p:spPr>
          <a:xfrm>
            <a:off x="6347722" y="4631933"/>
            <a:ext cx="575353" cy="369332"/>
          </a:xfrm>
          <a:prstGeom prst="rect">
            <a:avLst/>
          </a:prstGeom>
          <a:noFill/>
        </p:spPr>
        <p:txBody>
          <a:bodyPr wrap="square" rtlCol="0">
            <a:spAutoFit/>
          </a:bodyPr>
          <a:lstStyle/>
          <a:p>
            <a:pPr algn="ctr"/>
            <a:r>
              <a:rPr lang="en-US" b="1" dirty="0"/>
              <a:t>F</a:t>
            </a:r>
          </a:p>
        </p:txBody>
      </p:sp>
      <p:sp>
        <p:nvSpPr>
          <p:cNvPr id="10" name="TextBox 9">
            <a:extLst>
              <a:ext uri="{FF2B5EF4-FFF2-40B4-BE49-F238E27FC236}">
                <a16:creationId xmlns:a16="http://schemas.microsoft.com/office/drawing/2014/main" id="{0BDFBCF2-9FB0-4FB8-ABBC-45F2F02CF9FA}"/>
              </a:ext>
            </a:extLst>
          </p:cNvPr>
          <p:cNvSpPr txBox="1"/>
          <p:nvPr/>
        </p:nvSpPr>
        <p:spPr>
          <a:xfrm>
            <a:off x="9469359" y="4630223"/>
            <a:ext cx="575353" cy="369332"/>
          </a:xfrm>
          <a:prstGeom prst="rect">
            <a:avLst/>
          </a:prstGeom>
          <a:noFill/>
        </p:spPr>
        <p:txBody>
          <a:bodyPr wrap="square" rtlCol="0">
            <a:spAutoFit/>
          </a:bodyPr>
          <a:lstStyle/>
          <a:p>
            <a:pPr algn="ctr"/>
            <a:r>
              <a:rPr lang="en-US" b="1" dirty="0"/>
              <a:t>CM</a:t>
            </a:r>
          </a:p>
        </p:txBody>
      </p:sp>
      <p:graphicFrame>
        <p:nvGraphicFramePr>
          <p:cNvPr id="22" name="Table 11">
            <a:extLst>
              <a:ext uri="{FF2B5EF4-FFF2-40B4-BE49-F238E27FC236}">
                <a16:creationId xmlns:a16="http://schemas.microsoft.com/office/drawing/2014/main" id="{F43C9F96-C368-4BE0-B689-D64853E2F544}"/>
              </a:ext>
            </a:extLst>
          </p:cNvPr>
          <p:cNvGraphicFramePr>
            <a:graphicFrameLocks noGrp="1"/>
          </p:cNvGraphicFramePr>
          <p:nvPr>
            <p:extLst>
              <p:ext uri="{D42A27DB-BD31-4B8C-83A1-F6EECF244321}">
                <p14:modId xmlns:p14="http://schemas.microsoft.com/office/powerpoint/2010/main" val="3324375200"/>
              </p:ext>
            </p:extLst>
          </p:nvPr>
        </p:nvGraphicFramePr>
        <p:xfrm>
          <a:off x="8916118" y="3513978"/>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solidFill>
                            <a:srgbClr val="FF0000"/>
                          </a:solidFill>
                        </a:rPr>
                        <a:t>91</a:t>
                      </a:r>
                    </a:p>
                  </a:txBody>
                  <a:tcPr/>
                </a:tc>
                <a:tc>
                  <a:txBody>
                    <a:bodyPr/>
                    <a:lstStyle/>
                    <a:p>
                      <a:pPr algn="ctr"/>
                      <a:r>
                        <a:rPr lang="en-US" dirty="0">
                          <a:solidFill>
                            <a:srgbClr val="FF0000"/>
                          </a:solidFill>
                        </a:rPr>
                        <a:t>100</a:t>
                      </a:r>
                    </a:p>
                  </a:txBody>
                  <a:tcPr/>
                </a:tc>
                <a:tc>
                  <a:txBody>
                    <a:bodyPr/>
                    <a:lstStyle/>
                    <a:p>
                      <a:pPr algn="ctr"/>
                      <a:r>
                        <a:rPr lang="en-US" dirty="0">
                          <a:solidFill>
                            <a:srgbClr val="FF0000"/>
                          </a:solidFill>
                        </a:rPr>
                        <a:t>88</a:t>
                      </a:r>
                    </a:p>
                  </a:txBody>
                  <a:tcPr/>
                </a:tc>
                <a:extLst>
                  <a:ext uri="{0D108BD9-81ED-4DB2-BD59-A6C34878D82A}">
                    <a16:rowId xmlns:a16="http://schemas.microsoft.com/office/drawing/2014/main" val="26437913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2558570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63142993"/>
                  </a:ext>
                </a:extLst>
              </a:tr>
            </a:tbl>
          </a:graphicData>
        </a:graphic>
      </p:graphicFrame>
    </p:spTree>
    <p:extLst>
      <p:ext uri="{BB962C8B-B14F-4D97-AF65-F5344CB8AC3E}">
        <p14:creationId xmlns:p14="http://schemas.microsoft.com/office/powerpoint/2010/main" val="11836788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Larger Strides</a:t>
            </a:r>
            <a:endParaRPr lang="en-US" b="1" baseline="30000" dirty="0"/>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a:t>
            </a:r>
            <a:r>
              <a:rPr lang="en-US" sz="2400" i="0" u="none" strike="noStrike" baseline="0" dirty="0">
                <a:latin typeface="Calibri (Body)"/>
              </a:rPr>
              <a:t>M, a 7x7 matrix. The 2D convolution of M with </a:t>
            </a:r>
            <a:r>
              <a:rPr lang="en-US" sz="2400" i="1" u="none" strike="noStrike" baseline="0" dirty="0">
                <a:latin typeface="Calibri (Body)"/>
              </a:rPr>
              <a:t>filter</a:t>
            </a:r>
            <a:r>
              <a:rPr lang="en-US" sz="2400" i="0" u="none" strike="noStrike" baseline="0" dirty="0">
                <a:latin typeface="Calibri (Body)"/>
              </a:rPr>
              <a:t> F</a:t>
            </a:r>
            <a:r>
              <a:rPr lang="en-US" sz="2400" b="0" i="0" u="none" strike="noStrike" baseline="0" dirty="0">
                <a:latin typeface="Calibri (Body)"/>
              </a:rPr>
              <a:t> and </a:t>
            </a:r>
            <a:r>
              <a:rPr lang="en-US" sz="2400" b="1" i="1" u="none" strike="noStrike" baseline="0" dirty="0">
                <a:latin typeface="Calibri (Body)"/>
              </a:rPr>
              <a:t>stride</a:t>
            </a:r>
            <a:r>
              <a:rPr lang="en-US" sz="2400" b="1" i="0" u="none" strike="noStrike" baseline="0" dirty="0">
                <a:latin typeface="Calibri (Body)"/>
              </a:rPr>
              <a:t> 2</a:t>
            </a:r>
            <a:r>
              <a:rPr lang="en-US" sz="2400" b="0" i="0" u="none" strike="noStrike" baseline="0" dirty="0">
                <a:latin typeface="Calibri (Body)"/>
              </a:rPr>
              <a:t> is a 3x3 matrix </a:t>
            </a:r>
            <a:r>
              <a:rPr lang="en-US" sz="2400" b="1" i="0" u="none" strike="noStrike" baseline="0" dirty="0">
                <a:latin typeface="Calibri (Body)"/>
              </a:rPr>
              <a:t>CM</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18" name="Table 18">
            <a:extLst>
              <a:ext uri="{FF2B5EF4-FFF2-40B4-BE49-F238E27FC236}">
                <a16:creationId xmlns:a16="http://schemas.microsoft.com/office/drawing/2014/main" id="{3C459434-9E3E-43DE-AEFB-874B7B52D4B9}"/>
              </a:ext>
            </a:extLst>
          </p:cNvPr>
          <p:cNvGraphicFramePr>
            <a:graphicFrameLocks noGrp="1"/>
          </p:cNvGraphicFramePr>
          <p:nvPr/>
        </p:nvGraphicFramePr>
        <p:xfrm>
          <a:off x="407311" y="2715801"/>
          <a:ext cx="3983595" cy="2560320"/>
        </p:xfrm>
        <a:graphic>
          <a:graphicData uri="http://schemas.openxmlformats.org/drawingml/2006/table">
            <a:tbl>
              <a:tblPr firstRow="1" bandRow="1">
                <a:tableStyleId>{5940675A-B579-460E-94D1-54222C63F5DA}</a:tableStyleId>
              </a:tblPr>
              <a:tblGrid>
                <a:gridCol w="569085">
                  <a:extLst>
                    <a:ext uri="{9D8B030D-6E8A-4147-A177-3AD203B41FA5}">
                      <a16:colId xmlns:a16="http://schemas.microsoft.com/office/drawing/2014/main" val="753574842"/>
                    </a:ext>
                  </a:extLst>
                </a:gridCol>
                <a:gridCol w="569085">
                  <a:extLst>
                    <a:ext uri="{9D8B030D-6E8A-4147-A177-3AD203B41FA5}">
                      <a16:colId xmlns:a16="http://schemas.microsoft.com/office/drawing/2014/main" val="121128179"/>
                    </a:ext>
                  </a:extLst>
                </a:gridCol>
                <a:gridCol w="569085">
                  <a:extLst>
                    <a:ext uri="{9D8B030D-6E8A-4147-A177-3AD203B41FA5}">
                      <a16:colId xmlns:a16="http://schemas.microsoft.com/office/drawing/2014/main" val="295384588"/>
                    </a:ext>
                  </a:extLst>
                </a:gridCol>
                <a:gridCol w="569085">
                  <a:extLst>
                    <a:ext uri="{9D8B030D-6E8A-4147-A177-3AD203B41FA5}">
                      <a16:colId xmlns:a16="http://schemas.microsoft.com/office/drawing/2014/main" val="2854067197"/>
                    </a:ext>
                  </a:extLst>
                </a:gridCol>
                <a:gridCol w="569085">
                  <a:extLst>
                    <a:ext uri="{9D8B030D-6E8A-4147-A177-3AD203B41FA5}">
                      <a16:colId xmlns:a16="http://schemas.microsoft.com/office/drawing/2014/main" val="1545821194"/>
                    </a:ext>
                  </a:extLst>
                </a:gridCol>
                <a:gridCol w="569085">
                  <a:extLst>
                    <a:ext uri="{9D8B030D-6E8A-4147-A177-3AD203B41FA5}">
                      <a16:colId xmlns:a16="http://schemas.microsoft.com/office/drawing/2014/main" val="3735181595"/>
                    </a:ext>
                  </a:extLst>
                </a:gridCol>
                <a:gridCol w="569085">
                  <a:extLst>
                    <a:ext uri="{9D8B030D-6E8A-4147-A177-3AD203B41FA5}">
                      <a16:colId xmlns:a16="http://schemas.microsoft.com/office/drawing/2014/main" val="1404062181"/>
                    </a:ext>
                  </a:extLst>
                </a:gridCol>
              </a:tblGrid>
              <a:tr h="279871">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val="3821164813"/>
                  </a:ext>
                </a:extLst>
              </a:tr>
              <a:tr h="279871">
                <a:tc>
                  <a:txBody>
                    <a:bodyPr/>
                    <a:lstStyle/>
                    <a:p>
                      <a:pPr algn="ctr"/>
                      <a:r>
                        <a:rPr lang="en-US" dirty="0"/>
                        <a:t>6</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301525873"/>
                  </a:ext>
                </a:extLst>
              </a:tr>
              <a:tr h="279871">
                <a:tc>
                  <a:txBody>
                    <a:bodyPr/>
                    <a:lstStyle/>
                    <a:p>
                      <a:pPr algn="ctr"/>
                      <a:r>
                        <a:rPr lang="en-US" dirty="0"/>
                        <a:t>3</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7</a:t>
                      </a:r>
                    </a:p>
                  </a:txBody>
                  <a:tcPr/>
                </a:tc>
                <a:extLst>
                  <a:ext uri="{0D108BD9-81ED-4DB2-BD59-A6C34878D82A}">
                    <a16:rowId xmlns:a16="http://schemas.microsoft.com/office/drawing/2014/main" val="1837375436"/>
                  </a:ext>
                </a:extLst>
              </a:tr>
              <a:tr h="279871">
                <a:tc>
                  <a:txBody>
                    <a:bodyPr/>
                    <a:lstStyle/>
                    <a:p>
                      <a:pPr algn="ctr"/>
                      <a:r>
                        <a:rPr lang="en-US" dirty="0"/>
                        <a:t>7</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97651817"/>
                  </a:ext>
                </a:extLst>
              </a:tr>
              <a:tr h="279871">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8</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669590329"/>
                  </a:ext>
                </a:extLst>
              </a:tr>
              <a:tr h="279871">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1900746862"/>
                  </a:ext>
                </a:extLst>
              </a:tr>
              <a:tr h="279871">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519942912"/>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777336" y="3656453"/>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811038" y="3515691"/>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82415" y="3510906"/>
            <a:ext cx="647272" cy="830997"/>
          </a:xfrm>
          <a:prstGeom prst="rect">
            <a:avLst/>
          </a:prstGeom>
          <a:noFill/>
        </p:spPr>
        <p:txBody>
          <a:bodyPr wrap="square" rtlCol="0">
            <a:spAutoFit/>
          </a:bodyPr>
          <a:lstStyle/>
          <a:p>
            <a:pPr algn="ctr"/>
            <a:r>
              <a:rPr lang="en-US" sz="4800" dirty="0"/>
              <a:t>=</a:t>
            </a:r>
          </a:p>
        </p:txBody>
      </p:sp>
      <p:sp>
        <p:nvSpPr>
          <p:cNvPr id="4" name="Rectangle 3">
            <a:extLst>
              <a:ext uri="{FF2B5EF4-FFF2-40B4-BE49-F238E27FC236}">
                <a16:creationId xmlns:a16="http://schemas.microsoft.com/office/drawing/2014/main" id="{33EC1915-53C1-4333-B9E1-61C30E2D9789}"/>
              </a:ext>
            </a:extLst>
          </p:cNvPr>
          <p:cNvSpPr/>
          <p:nvPr/>
        </p:nvSpPr>
        <p:spPr>
          <a:xfrm>
            <a:off x="417523" y="3429721"/>
            <a:ext cx="1678401"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256724" y="3429721"/>
            <a:ext cx="4554314" cy="642230"/>
          </a:xfrm>
          <a:prstGeom prst="bentConnector4">
            <a:avLst>
              <a:gd name="adj1" fmla="val 7174"/>
              <a:gd name="adj2" fmla="val 24597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869539"/>
            <a:ext cx="9585695" cy="523220"/>
          </a:xfrm>
          <a:prstGeom prst="rect">
            <a:avLst/>
          </a:prstGeom>
          <a:solidFill>
            <a:schemeClr val="bg1"/>
          </a:solidFill>
        </p:spPr>
        <p:txBody>
          <a:bodyPr wrap="square" rtlCol="0">
            <a:spAutoFit/>
          </a:bodyPr>
          <a:lstStyle/>
          <a:p>
            <a:pPr algn="ctr"/>
            <a:r>
              <a:rPr lang="en-US" sz="2800" dirty="0">
                <a:solidFill>
                  <a:srgbClr val="FF0000"/>
                </a:solidFill>
              </a:rPr>
              <a:t>3*3 + 7*1 + 4*(-1) + 4*4 + 8*0 + 2*0 + 8*4 + 3*2 + 1*3</a:t>
            </a:r>
          </a:p>
        </p:txBody>
      </p:sp>
      <p:sp>
        <p:nvSpPr>
          <p:cNvPr id="5" name="TextBox 4">
            <a:extLst>
              <a:ext uri="{FF2B5EF4-FFF2-40B4-BE49-F238E27FC236}">
                <a16:creationId xmlns:a16="http://schemas.microsoft.com/office/drawing/2014/main" id="{DF705E44-65D7-483D-B8F8-F6BC814BF03A}"/>
              </a:ext>
            </a:extLst>
          </p:cNvPr>
          <p:cNvSpPr txBox="1"/>
          <p:nvPr/>
        </p:nvSpPr>
        <p:spPr>
          <a:xfrm>
            <a:off x="2137024" y="5280914"/>
            <a:ext cx="575353" cy="369332"/>
          </a:xfrm>
          <a:prstGeom prst="rect">
            <a:avLst/>
          </a:prstGeom>
          <a:noFill/>
        </p:spPr>
        <p:txBody>
          <a:bodyPr wrap="square" rtlCol="0">
            <a:spAutoFit/>
          </a:bodyPr>
          <a:lstStyle/>
          <a:p>
            <a:pPr algn="ctr"/>
            <a:r>
              <a:rPr lang="en-US" b="1" dirty="0"/>
              <a:t>M</a:t>
            </a:r>
          </a:p>
        </p:txBody>
      </p:sp>
      <p:sp>
        <p:nvSpPr>
          <p:cNvPr id="9" name="TextBox 8">
            <a:extLst>
              <a:ext uri="{FF2B5EF4-FFF2-40B4-BE49-F238E27FC236}">
                <a16:creationId xmlns:a16="http://schemas.microsoft.com/office/drawing/2014/main" id="{F5DC2388-D3E5-47D7-9292-BDEC26A011C3}"/>
              </a:ext>
            </a:extLst>
          </p:cNvPr>
          <p:cNvSpPr txBox="1"/>
          <p:nvPr/>
        </p:nvSpPr>
        <p:spPr>
          <a:xfrm>
            <a:off x="6347722" y="4631933"/>
            <a:ext cx="575353" cy="369332"/>
          </a:xfrm>
          <a:prstGeom prst="rect">
            <a:avLst/>
          </a:prstGeom>
          <a:noFill/>
        </p:spPr>
        <p:txBody>
          <a:bodyPr wrap="square" rtlCol="0">
            <a:spAutoFit/>
          </a:bodyPr>
          <a:lstStyle/>
          <a:p>
            <a:pPr algn="ctr"/>
            <a:r>
              <a:rPr lang="en-US" b="1" dirty="0"/>
              <a:t>F</a:t>
            </a:r>
          </a:p>
        </p:txBody>
      </p:sp>
      <p:sp>
        <p:nvSpPr>
          <p:cNvPr id="10" name="TextBox 9">
            <a:extLst>
              <a:ext uri="{FF2B5EF4-FFF2-40B4-BE49-F238E27FC236}">
                <a16:creationId xmlns:a16="http://schemas.microsoft.com/office/drawing/2014/main" id="{0BDFBCF2-9FB0-4FB8-ABBC-45F2F02CF9FA}"/>
              </a:ext>
            </a:extLst>
          </p:cNvPr>
          <p:cNvSpPr txBox="1"/>
          <p:nvPr/>
        </p:nvSpPr>
        <p:spPr>
          <a:xfrm>
            <a:off x="9469359" y="4630223"/>
            <a:ext cx="575353" cy="369332"/>
          </a:xfrm>
          <a:prstGeom prst="rect">
            <a:avLst/>
          </a:prstGeom>
          <a:noFill/>
        </p:spPr>
        <p:txBody>
          <a:bodyPr wrap="square" rtlCol="0">
            <a:spAutoFit/>
          </a:bodyPr>
          <a:lstStyle/>
          <a:p>
            <a:pPr algn="ctr"/>
            <a:r>
              <a:rPr lang="en-US" b="1" dirty="0"/>
              <a:t>CM</a:t>
            </a:r>
          </a:p>
        </p:txBody>
      </p:sp>
      <p:graphicFrame>
        <p:nvGraphicFramePr>
          <p:cNvPr id="22" name="Table 11">
            <a:extLst>
              <a:ext uri="{FF2B5EF4-FFF2-40B4-BE49-F238E27FC236}">
                <a16:creationId xmlns:a16="http://schemas.microsoft.com/office/drawing/2014/main" id="{F43C9F96-C368-4BE0-B689-D64853E2F544}"/>
              </a:ext>
            </a:extLst>
          </p:cNvPr>
          <p:cNvGraphicFramePr>
            <a:graphicFrameLocks noGrp="1"/>
          </p:cNvGraphicFramePr>
          <p:nvPr>
            <p:extLst>
              <p:ext uri="{D42A27DB-BD31-4B8C-83A1-F6EECF244321}">
                <p14:modId xmlns:p14="http://schemas.microsoft.com/office/powerpoint/2010/main" val="3915002056"/>
              </p:ext>
            </p:extLst>
          </p:nvPr>
        </p:nvGraphicFramePr>
        <p:xfrm>
          <a:off x="8916118" y="3513978"/>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solidFill>
                            <a:srgbClr val="FF0000"/>
                          </a:solidFill>
                        </a:rPr>
                        <a:t>91</a:t>
                      </a:r>
                    </a:p>
                  </a:txBody>
                  <a:tcPr/>
                </a:tc>
                <a:tc>
                  <a:txBody>
                    <a:bodyPr/>
                    <a:lstStyle/>
                    <a:p>
                      <a:pPr algn="ctr"/>
                      <a:r>
                        <a:rPr lang="en-US" dirty="0">
                          <a:solidFill>
                            <a:srgbClr val="FF0000"/>
                          </a:solidFill>
                        </a:rPr>
                        <a:t>100</a:t>
                      </a:r>
                    </a:p>
                  </a:txBody>
                  <a:tcPr/>
                </a:tc>
                <a:tc>
                  <a:txBody>
                    <a:bodyPr/>
                    <a:lstStyle/>
                    <a:p>
                      <a:pPr algn="ctr"/>
                      <a:r>
                        <a:rPr lang="en-US" dirty="0">
                          <a:solidFill>
                            <a:srgbClr val="FF0000"/>
                          </a:solidFill>
                        </a:rPr>
                        <a:t>88</a:t>
                      </a:r>
                    </a:p>
                  </a:txBody>
                  <a:tcPr/>
                </a:tc>
                <a:extLst>
                  <a:ext uri="{0D108BD9-81ED-4DB2-BD59-A6C34878D82A}">
                    <a16:rowId xmlns:a16="http://schemas.microsoft.com/office/drawing/2014/main" val="264379134"/>
                  </a:ext>
                </a:extLst>
              </a:tr>
              <a:tr h="370840">
                <a:tc>
                  <a:txBody>
                    <a:bodyPr/>
                    <a:lstStyle/>
                    <a:p>
                      <a:pPr algn="ctr"/>
                      <a:r>
                        <a:rPr lang="en-US" dirty="0">
                          <a:solidFill>
                            <a:srgbClr val="FF0000"/>
                          </a:solidFill>
                        </a:rPr>
                        <a:t>57</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2558570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63142993"/>
                  </a:ext>
                </a:extLst>
              </a:tr>
            </a:tbl>
          </a:graphicData>
        </a:graphic>
      </p:graphicFrame>
      <p:sp>
        <p:nvSpPr>
          <p:cNvPr id="21" name="Arrow: Curved Right 20">
            <a:extLst>
              <a:ext uri="{FF2B5EF4-FFF2-40B4-BE49-F238E27FC236}">
                <a16:creationId xmlns:a16="http://schemas.microsoft.com/office/drawing/2014/main" id="{99687B5B-54B1-4BB6-8D4E-10A4FD899269}"/>
              </a:ext>
            </a:extLst>
          </p:cNvPr>
          <p:cNvSpPr/>
          <p:nvPr/>
        </p:nvSpPr>
        <p:spPr>
          <a:xfrm>
            <a:off x="50841" y="2856216"/>
            <a:ext cx="356470" cy="914400"/>
          </a:xfrm>
          <a:prstGeom prst="curv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130574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a:xfrm>
            <a:off x="653266" y="97997"/>
            <a:ext cx="10515600" cy="826677"/>
          </a:xfrm>
        </p:spPr>
        <p:txBody>
          <a:bodyPr>
            <a:normAutofit/>
          </a:bodyPr>
          <a:lstStyle/>
          <a:p>
            <a:r>
              <a:rPr lang="en-US" sz="4000" b="1" dirty="0"/>
              <a:t>Padding</a:t>
            </a:r>
            <a:endParaRPr lang="en-US" sz="4000" baseline="30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326571" y="1387929"/>
                <a:ext cx="4965225" cy="5208080"/>
              </a:xfrm>
            </p:spPr>
            <p:txBody>
              <a:bodyPr>
                <a:normAutofit/>
              </a:bodyPr>
              <a:lstStyle/>
              <a:p>
                <a:pPr marL="457200" lvl="1" indent="0" algn="ctr">
                  <a:buNone/>
                </a:pPr>
                <a:r>
                  <a:rPr lang="en-US" sz="2000" b="0" i="0" dirty="0">
                    <a:effectLst/>
                  </a:rPr>
                  <a:t>Usually, the convolution results in shrinking outputs and/or loss of information at the corners of the grid. We tackle that have the following options:</a:t>
                </a:r>
              </a:p>
              <a:p>
                <a:pPr marL="457200" lvl="1" indent="0">
                  <a:buNone/>
                </a:pPr>
                <a:endParaRPr lang="en-US" sz="2000" b="0" i="0" dirty="0">
                  <a:effectLst/>
                </a:endParaRPr>
              </a:p>
              <a:p>
                <a:pPr lvl="1"/>
                <a:r>
                  <a:rPr lang="en-US" sz="2000" b="1" i="0" dirty="0">
                    <a:effectLst/>
                  </a:rPr>
                  <a:t>Full-padding</a:t>
                </a:r>
                <a:r>
                  <a:rPr lang="en-US" sz="2000" dirty="0"/>
                  <a:t>: </a:t>
                </a:r>
                <a:r>
                  <a:rPr lang="en-US" sz="2000" b="0" i="0" dirty="0">
                    <a:effectLst/>
                  </a:rPr>
                  <a:t>for kernel of size k, p = k-1 where p is the number of zero rows/columns added</a:t>
                </a:r>
                <a:endParaRPr lang="en-US" sz="2000" b="1" i="0" dirty="0">
                  <a:effectLst/>
                </a:endParaRPr>
              </a:p>
              <a:p>
                <a:pPr lvl="1"/>
                <a:r>
                  <a:rPr lang="en-US" sz="2000" b="1" i="0" dirty="0">
                    <a:effectLst/>
                  </a:rPr>
                  <a:t>Same-padding</a:t>
                </a:r>
                <a:r>
                  <a:rPr lang="en-US" sz="2000" b="0" i="0" dirty="0">
                    <a:effectLst/>
                  </a:rPr>
                  <a:t>: for kernel of size k, p = ceil(</a:t>
                </a:r>
                <a14:m>
                  <m:oMath xmlns:m="http://schemas.openxmlformats.org/officeDocument/2006/math">
                    <m:f>
                      <m:fPr>
                        <m:ctrlPr>
                          <a:rPr lang="en-US" sz="2000" b="0" i="1" smtClean="0">
                            <a:effectLst/>
                            <a:latin typeface="Cambria Math" panose="02040503050406030204" pitchFamily="18" charset="0"/>
                          </a:rPr>
                        </m:ctrlPr>
                      </m:fPr>
                      <m:num>
                        <m:r>
                          <a:rPr lang="en-US" sz="2000" b="0" i="1" smtClean="0">
                            <a:effectLst/>
                            <a:latin typeface="Cambria Math" panose="02040503050406030204" pitchFamily="18" charset="0"/>
                          </a:rPr>
                          <m:t>𝑘</m:t>
                        </m:r>
                      </m:num>
                      <m:den>
                        <m:r>
                          <a:rPr lang="en-US" sz="2000" b="0" i="1" smtClean="0">
                            <a:effectLst/>
                            <a:latin typeface="Cambria Math" panose="02040503050406030204" pitchFamily="18" charset="0"/>
                          </a:rPr>
                          <m:t>2</m:t>
                        </m:r>
                      </m:den>
                    </m:f>
                    <m:r>
                      <a:rPr lang="en-US" sz="2000" b="0" i="1" smtClean="0">
                        <a:effectLst/>
                        <a:latin typeface="Cambria Math" panose="02040503050406030204" pitchFamily="18" charset="0"/>
                      </a:rPr>
                      <m:t>)</m:t>
                    </m:r>
                  </m:oMath>
                </a14:m>
                <a:r>
                  <a:rPr lang="en-US" sz="2000" b="0" i="0" dirty="0">
                    <a:effectLst/>
                  </a:rPr>
                  <a:t> where p is the number of zero rows/columns added</a:t>
                </a:r>
                <a:endParaRPr lang="en-US" sz="2000" b="1" i="0" dirty="0">
                  <a:effectLst/>
                </a:endParaRPr>
              </a:p>
              <a:p>
                <a:pPr lvl="1"/>
                <a:r>
                  <a:rPr lang="en-US" sz="2000" b="1" i="0" dirty="0">
                    <a:effectLst/>
                  </a:rPr>
                  <a:t>Valid-padding</a:t>
                </a:r>
                <a:r>
                  <a:rPr lang="en-US" sz="2000" b="0" i="0" dirty="0">
                    <a:effectLst/>
                  </a:rPr>
                  <a:t> : the convolution kernel is only allowed to visit positions where the entire kernel is contained entirely within the input</a:t>
                </a:r>
              </a:p>
              <a:p>
                <a:pPr lvl="1"/>
                <a:endParaRPr lang="en-US" sz="2000" b="0" i="0" dirty="0">
                  <a:effectLst/>
                  <a:latin typeface="Calibri (Body)"/>
                </a:endParaRPr>
              </a:p>
              <a:p>
                <a:pPr lvl="1"/>
                <a:endParaRPr lang="en-US" sz="2000" b="0" i="0" dirty="0">
                  <a:effectLst/>
                  <a:latin typeface="Calibri (Body)"/>
                </a:endParaRPr>
              </a:p>
              <a:p>
                <a:pPr marL="457200" lvl="1" indent="0">
                  <a:buNone/>
                </a:pPr>
                <a:endParaRPr lang="en-US" sz="2000" b="0" i="0" dirty="0">
                  <a:effectLst/>
                  <a:latin typeface="Calibri (Body)"/>
                </a:endParaRPr>
              </a:p>
              <a:p>
                <a:endParaRPr lang="en-US" sz="2000" dirty="0"/>
              </a:p>
            </p:txBody>
          </p:sp>
        </mc:Choice>
        <mc:Fallback xmlns="">
          <p:sp>
            <p:nvSpPr>
              <p:cNvPr id="3" name="Content Placeholder 2">
                <a:extLst>
                  <a:ext uri="{FF2B5EF4-FFF2-40B4-BE49-F238E27FC236}">
                    <a16:creationId xmlns:a16="http://schemas.microsoft.com/office/drawing/2014/main" id="{114CE4DC-56CF-4203-A911-8FAD17A522CF}"/>
                  </a:ext>
                </a:extLst>
              </p:cNvPr>
              <p:cNvSpPr>
                <a:spLocks noGrp="1" noRot="1" noChangeAspect="1" noMove="1" noResize="1" noEditPoints="1" noAdjustHandles="1" noChangeArrowheads="1" noChangeShapeType="1" noTextEdit="1"/>
              </p:cNvSpPr>
              <p:nvPr>
                <p:ph idx="1"/>
              </p:nvPr>
            </p:nvSpPr>
            <p:spPr>
              <a:xfrm>
                <a:off x="-326571" y="1387929"/>
                <a:ext cx="4965225" cy="5208080"/>
              </a:xfrm>
              <a:blipFill>
                <a:blip r:embed="rId3"/>
                <a:stretch>
                  <a:fillRect t="-703" r="-2209"/>
                </a:stretch>
              </a:blipFill>
            </p:spPr>
            <p:txBody>
              <a:bodyPr/>
              <a:lstStyle/>
              <a:p>
                <a:r>
                  <a:rPr lang="en-IN">
                    <a:noFill/>
                  </a:rPr>
                  <a:t> </a:t>
                </a:r>
              </a:p>
            </p:txBody>
          </p:sp>
        </mc:Fallback>
      </mc:AlternateContent>
      <p:pic>
        <p:nvPicPr>
          <p:cNvPr id="4100" name="Picture 4" descr="enter image description here">
            <a:extLst>
              <a:ext uri="{FF2B5EF4-FFF2-40B4-BE49-F238E27FC236}">
                <a16:creationId xmlns:a16="http://schemas.microsoft.com/office/drawing/2014/main" id="{CFB33B61-A10A-4686-ABBC-87915B4A6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54" y="976043"/>
            <a:ext cx="7310689" cy="541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12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dirty="0"/>
              <a:t>The Convolution operation on Images</a:t>
            </a:r>
            <a:r>
              <a:rPr lang="en-US" baseline="30000" dirty="0"/>
              <a:t>3</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omputerModernRoman"/>
              </a:rPr>
              <a:t>Convolutions are frequently used in image processing, to manipulate the image or detect different features in the image</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pic>
        <p:nvPicPr>
          <p:cNvPr id="10" name="Picture 9">
            <a:extLst>
              <a:ext uri="{FF2B5EF4-FFF2-40B4-BE49-F238E27FC236}">
                <a16:creationId xmlns:a16="http://schemas.microsoft.com/office/drawing/2014/main" id="{B4704476-818D-43C9-BFCC-81B69E7BBD6A}"/>
              </a:ext>
            </a:extLst>
          </p:cNvPr>
          <p:cNvPicPr>
            <a:picLocks noChangeAspect="1"/>
          </p:cNvPicPr>
          <p:nvPr/>
        </p:nvPicPr>
        <p:blipFill>
          <a:blip r:embed="rId3"/>
          <a:stretch>
            <a:fillRect/>
          </a:stretch>
        </p:blipFill>
        <p:spPr>
          <a:xfrm>
            <a:off x="1063624" y="2583414"/>
            <a:ext cx="3482975" cy="3614186"/>
          </a:xfrm>
          <a:prstGeom prst="rect">
            <a:avLst/>
          </a:prstGeom>
        </p:spPr>
      </p:pic>
      <p:pic>
        <p:nvPicPr>
          <p:cNvPr id="13" name="Picture 12">
            <a:extLst>
              <a:ext uri="{FF2B5EF4-FFF2-40B4-BE49-F238E27FC236}">
                <a16:creationId xmlns:a16="http://schemas.microsoft.com/office/drawing/2014/main" id="{065254B8-6529-4DD2-8BC3-339B865F3A8B}"/>
              </a:ext>
            </a:extLst>
          </p:cNvPr>
          <p:cNvPicPr>
            <a:picLocks noChangeAspect="1"/>
          </p:cNvPicPr>
          <p:nvPr/>
        </p:nvPicPr>
        <p:blipFill>
          <a:blip r:embed="rId4"/>
          <a:stretch>
            <a:fillRect/>
          </a:stretch>
        </p:blipFill>
        <p:spPr>
          <a:xfrm>
            <a:off x="5972174" y="2857500"/>
            <a:ext cx="3854223" cy="2616200"/>
          </a:xfrm>
          <a:prstGeom prst="rect">
            <a:avLst/>
          </a:prstGeom>
        </p:spPr>
      </p:pic>
    </p:spTree>
    <p:extLst>
      <p:ext uri="{BB962C8B-B14F-4D97-AF65-F5344CB8AC3E}">
        <p14:creationId xmlns:p14="http://schemas.microsoft.com/office/powerpoint/2010/main" val="154814167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 on RBG Images</a:t>
            </a:r>
            <a:r>
              <a:rPr lang="en-US" b="1" baseline="30000" dirty="0"/>
              <a:t>5</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An RGB image is represented with a 3D tensor: (x, y, 3), where x, y are the pixel dimensions and 3 corresponds to th</a:t>
            </a:r>
            <a:r>
              <a:rPr lang="en-US" sz="2400" dirty="0">
                <a:latin typeface="Calibri (Body)"/>
              </a:rPr>
              <a:t>e 3 color channels. The filter will also be </a:t>
            </a:r>
            <a:r>
              <a:rPr lang="en-US" sz="2400" u="sng" dirty="0">
                <a:latin typeface="Calibri (Body)"/>
              </a:rPr>
              <a:t>3</a:t>
            </a:r>
            <a:r>
              <a:rPr lang="en-US" sz="2400" dirty="0">
                <a:latin typeface="Calibri (Body)"/>
              </a:rPr>
              <a:t> channels.</a:t>
            </a:r>
            <a:endParaRPr lang="en-US" sz="2400"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pic>
        <p:nvPicPr>
          <p:cNvPr id="4" name="Picture 2" descr="When we apply  \(3\times 3\times 3 \) filter on the RGB image it is as we implement the volume">
            <a:extLst>
              <a:ext uri="{FF2B5EF4-FFF2-40B4-BE49-F238E27FC236}">
                <a16:creationId xmlns:a16="http://schemas.microsoft.com/office/drawing/2014/main" id="{C7E3A84B-7612-4D7B-99B9-9EFACE4CD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20" y="2329740"/>
            <a:ext cx="9698805" cy="436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1897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A2CBD-A981-44E1-A847-AEB17444BD0E}"/>
              </a:ext>
            </a:extLst>
          </p:cNvPr>
          <p:cNvSpPr>
            <a:spLocks noGrp="1"/>
          </p:cNvSpPr>
          <p:nvPr>
            <p:ph type="title"/>
          </p:nvPr>
        </p:nvSpPr>
        <p:spPr/>
        <p:txBody>
          <a:bodyPr/>
          <a:lstStyle/>
          <a:p>
            <a:r>
              <a:rPr lang="en-US" b="1" dirty="0"/>
              <a:t>The Convolution operation on RBG Images</a:t>
            </a:r>
            <a:r>
              <a:rPr lang="en-US" b="1" baseline="30000" dirty="0"/>
              <a:t>5</a:t>
            </a:r>
          </a:p>
        </p:txBody>
      </p:sp>
      <p:sp>
        <p:nvSpPr>
          <p:cNvPr id="11" name="Content Placeholder 2">
            <a:extLst>
              <a:ext uri="{FF2B5EF4-FFF2-40B4-BE49-F238E27FC236}">
                <a16:creationId xmlns:a16="http://schemas.microsoft.com/office/drawing/2014/main" id="{E4F759DA-C46E-47DF-A6B9-DBC60345405C}"/>
              </a:ext>
            </a:extLst>
          </p:cNvPr>
          <p:cNvSpPr>
            <a:spLocks noGrp="1"/>
          </p:cNvSpPr>
          <p:nvPr>
            <p:ph idx="1"/>
          </p:nvPr>
        </p:nvSpPr>
        <p:spPr>
          <a:xfrm>
            <a:off x="838200" y="1825625"/>
            <a:ext cx="10761324" cy="3712146"/>
          </a:xfrm>
        </p:spPr>
        <p:txBody>
          <a:bodyPr>
            <a:normAutofit/>
          </a:bodyPr>
          <a:lstStyle/>
          <a:p>
            <a:pPr lvl="1">
              <a:buFont typeface="Arial" panose="020B0604020202020204" pitchFamily="34" charset="0"/>
              <a:buChar char="•"/>
            </a:pPr>
            <a:r>
              <a:rPr lang="en-US" dirty="0">
                <a:solidFill>
                  <a:srgbClr val="222222"/>
                </a:solidFill>
                <a:latin typeface="Calibri (Body)"/>
              </a:rPr>
              <a:t>The </a:t>
            </a:r>
            <a:r>
              <a:rPr lang="en-US" i="1" dirty="0">
                <a:solidFill>
                  <a:srgbClr val="222222"/>
                </a:solidFill>
                <a:latin typeface="Calibri (Body)"/>
              </a:rPr>
              <a:t>channel</a:t>
            </a:r>
            <a:r>
              <a:rPr lang="en-US" dirty="0">
                <a:solidFill>
                  <a:srgbClr val="222222"/>
                </a:solidFill>
                <a:latin typeface="Calibri (Body)"/>
              </a:rPr>
              <a:t> dimension in the kernel permits to detect features in only a subset of the dimensions, e.g.</a:t>
            </a:r>
          </a:p>
          <a:p>
            <a:pPr lvl="1">
              <a:buFont typeface="Wingdings" panose="05000000000000000000" pitchFamily="2" charset="2"/>
              <a:buChar char="Ø"/>
            </a:pPr>
            <a:r>
              <a:rPr lang="en-US" dirty="0">
                <a:solidFill>
                  <a:srgbClr val="222222"/>
                </a:solidFill>
                <a:latin typeface="Calibri (Body)"/>
              </a:rPr>
              <a:t>vertical edges only in the red dimension</a:t>
            </a:r>
          </a:p>
          <a:p>
            <a:pPr lvl="2"/>
            <a:r>
              <a:rPr lang="en-US" sz="2800" dirty="0">
                <a:solidFill>
                  <a:srgbClr val="222222"/>
                </a:solidFill>
                <a:latin typeface="Calibri (Body)"/>
              </a:rPr>
              <a:t>set all cells in the blue and green channels to zero</a:t>
            </a:r>
          </a:p>
          <a:p>
            <a:pPr lvl="1">
              <a:buFont typeface="Wingdings" panose="05000000000000000000" pitchFamily="2" charset="2"/>
              <a:buChar char="Ø"/>
            </a:pPr>
            <a:r>
              <a:rPr lang="en-US" dirty="0">
                <a:solidFill>
                  <a:srgbClr val="222222"/>
                </a:solidFill>
                <a:latin typeface="Calibri (Body)"/>
              </a:rPr>
              <a:t>horizontal edges in the red and blue dimensions</a:t>
            </a:r>
          </a:p>
          <a:p>
            <a:pPr lvl="1">
              <a:buFont typeface="Wingdings" panose="05000000000000000000" pitchFamily="2" charset="2"/>
              <a:buChar char="Ø"/>
            </a:pPr>
            <a:r>
              <a:rPr lang="en-US" dirty="0">
                <a:solidFill>
                  <a:srgbClr val="222222"/>
                </a:solidFill>
                <a:latin typeface="Calibri (Body)"/>
              </a:rPr>
              <a:t>vertical edges no matter the color dimension</a:t>
            </a:r>
          </a:p>
          <a:p>
            <a:pPr lvl="1"/>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spTree>
    <p:extLst>
      <p:ext uri="{BB962C8B-B14F-4D97-AF65-F5344CB8AC3E}">
        <p14:creationId xmlns:p14="http://schemas.microsoft.com/office/powerpoint/2010/main" val="24216644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8A2CBD-A981-44E1-A847-AEB17444BD0E}"/>
              </a:ext>
            </a:extLst>
          </p:cNvPr>
          <p:cNvSpPr>
            <a:spLocks noGrp="1"/>
          </p:cNvSpPr>
          <p:nvPr>
            <p:ph type="title"/>
          </p:nvPr>
        </p:nvSpPr>
        <p:spPr/>
        <p:txBody>
          <a:bodyPr/>
          <a:lstStyle/>
          <a:p>
            <a:r>
              <a:rPr lang="en-US" b="1" dirty="0"/>
              <a:t>The Convolution operation on RBG Images</a:t>
            </a:r>
            <a:r>
              <a:rPr lang="en-US" b="1" baseline="30000" dirty="0"/>
              <a:t>5</a:t>
            </a:r>
          </a:p>
        </p:txBody>
      </p:sp>
      <p:sp>
        <p:nvSpPr>
          <p:cNvPr id="11" name="Content Placeholder 2">
            <a:extLst>
              <a:ext uri="{FF2B5EF4-FFF2-40B4-BE49-F238E27FC236}">
                <a16:creationId xmlns:a16="http://schemas.microsoft.com/office/drawing/2014/main" id="{E4F759DA-C46E-47DF-A6B9-DBC60345405C}"/>
              </a:ext>
            </a:extLst>
          </p:cNvPr>
          <p:cNvSpPr>
            <a:spLocks noGrp="1"/>
          </p:cNvSpPr>
          <p:nvPr>
            <p:ph idx="1"/>
          </p:nvPr>
        </p:nvSpPr>
        <p:spPr>
          <a:xfrm>
            <a:off x="585627" y="1479479"/>
            <a:ext cx="11013897" cy="5257212"/>
          </a:xfrm>
        </p:spPr>
        <p:txBody>
          <a:bodyPr>
            <a:normAutofit fontScale="62500" lnSpcReduction="20000"/>
          </a:bodyPr>
          <a:lstStyle/>
          <a:p>
            <a:pPr marL="457200" lvl="1" indent="0" algn="ctr">
              <a:buNone/>
            </a:pPr>
            <a:r>
              <a:rPr lang="en-US" dirty="0">
                <a:solidFill>
                  <a:srgbClr val="222222"/>
                </a:solidFill>
                <a:latin typeface="Calibri (Body)"/>
              </a:rPr>
              <a:t>We can also detect different features at the same time, by employing multiple filters</a:t>
            </a: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endParaRPr lang="en-US" dirty="0">
              <a:solidFill>
                <a:srgbClr val="222222"/>
              </a:solidFill>
              <a:latin typeface="Calibri (Body)"/>
            </a:endParaRPr>
          </a:p>
          <a:p>
            <a:pPr marL="457200" lvl="1" indent="0" algn="ctr">
              <a:buNone/>
            </a:pPr>
            <a:r>
              <a:rPr lang="en-US" dirty="0">
                <a:solidFill>
                  <a:srgbClr val="222222"/>
                </a:solidFill>
                <a:latin typeface="Calibri (Body)"/>
              </a:rPr>
              <a:t>The output will have a number of channels equal to the number of features we are trying to detect  </a:t>
            </a:r>
          </a:p>
          <a:p>
            <a:pPr marL="457200" lvl="1" indent="0" algn="ctr">
              <a:buNone/>
            </a:pPr>
            <a:endParaRPr lang="en-US" dirty="0">
              <a:solidFill>
                <a:srgbClr val="222222"/>
              </a:solidFill>
              <a:latin typeface="Calibri (Body)"/>
            </a:endParaRPr>
          </a:p>
          <a:p>
            <a:pPr lvl="1" algn="ctr"/>
            <a:endParaRPr lang="en-US" dirty="0">
              <a:solidFill>
                <a:srgbClr val="222222"/>
              </a:solidFill>
              <a:latin typeface="Calibri (Body)"/>
            </a:endParaRPr>
          </a:p>
          <a:p>
            <a:pPr lvl="1"/>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pic>
        <p:nvPicPr>
          <p:cNvPr id="2050" name="Picture 2" descr="When we convolve with two different filters simultaneously- convolution images">
            <a:extLst>
              <a:ext uri="{FF2B5EF4-FFF2-40B4-BE49-F238E27FC236}">
                <a16:creationId xmlns:a16="http://schemas.microsoft.com/office/drawing/2014/main" id="{17E596DD-6693-468F-80D6-CA33229FF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680" y="1962367"/>
            <a:ext cx="9009175" cy="392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80372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a:xfrm>
            <a:off x="345039" y="0"/>
            <a:ext cx="10977081" cy="1325563"/>
          </a:xfrm>
        </p:spPr>
        <p:txBody>
          <a:bodyPr/>
          <a:lstStyle/>
          <a:p>
            <a:r>
              <a:rPr lang="en-US" b="1" dirty="0"/>
              <a:t>Typical CNN model architecture</a:t>
            </a:r>
            <a:r>
              <a:rPr lang="en-US" b="1" baseline="30000" dirty="0"/>
              <a:t>3</a:t>
            </a:r>
          </a:p>
        </p:txBody>
      </p:sp>
      <p:sp>
        <p:nvSpPr>
          <p:cNvPr id="13" name="Content Placeholder 2">
            <a:extLst>
              <a:ext uri="{FF2B5EF4-FFF2-40B4-BE49-F238E27FC236}">
                <a16:creationId xmlns:a16="http://schemas.microsoft.com/office/drawing/2014/main" id="{D732E995-8136-4386-A413-DCEE8F2BEF9E}"/>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omputerModernRoman"/>
              </a:rPr>
              <a:t>Typically, a CNN model consists of convolution layers, for feature selection, followed by fully connected layers that perform the prediction task</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pic>
        <p:nvPicPr>
          <p:cNvPr id="6" name="Picture 5">
            <a:extLst>
              <a:ext uri="{FF2B5EF4-FFF2-40B4-BE49-F238E27FC236}">
                <a16:creationId xmlns:a16="http://schemas.microsoft.com/office/drawing/2014/main" id="{68D4E7C5-56D8-40EF-8B91-DDFD3A60ABEB}"/>
              </a:ext>
            </a:extLst>
          </p:cNvPr>
          <p:cNvPicPr>
            <a:picLocks noChangeAspect="1"/>
          </p:cNvPicPr>
          <p:nvPr/>
        </p:nvPicPr>
        <p:blipFill>
          <a:blip r:embed="rId3"/>
          <a:stretch>
            <a:fillRect/>
          </a:stretch>
        </p:blipFill>
        <p:spPr>
          <a:xfrm>
            <a:off x="838198" y="2689201"/>
            <a:ext cx="9499077" cy="3074007"/>
          </a:xfrm>
          <a:prstGeom prst="rect">
            <a:avLst/>
          </a:prstGeom>
        </p:spPr>
      </p:pic>
      <p:sp>
        <p:nvSpPr>
          <p:cNvPr id="9" name="TextBox 8">
            <a:extLst>
              <a:ext uri="{FF2B5EF4-FFF2-40B4-BE49-F238E27FC236}">
                <a16:creationId xmlns:a16="http://schemas.microsoft.com/office/drawing/2014/main" id="{ADB22CDE-D7AB-4190-905E-AE5AED8CC60A}"/>
              </a:ext>
            </a:extLst>
          </p:cNvPr>
          <p:cNvSpPr txBox="1"/>
          <p:nvPr/>
        </p:nvSpPr>
        <p:spPr>
          <a:xfrm>
            <a:off x="3811713" y="5681608"/>
            <a:ext cx="1890445" cy="369332"/>
          </a:xfrm>
          <a:prstGeom prst="rect">
            <a:avLst/>
          </a:prstGeom>
          <a:noFill/>
        </p:spPr>
        <p:txBody>
          <a:bodyPr wrap="square" rtlCol="0">
            <a:spAutoFit/>
          </a:bodyPr>
          <a:lstStyle/>
          <a:p>
            <a:pPr algn="ctr"/>
            <a:r>
              <a:rPr lang="en-US" dirty="0"/>
              <a:t>Feature Learning</a:t>
            </a:r>
          </a:p>
        </p:txBody>
      </p:sp>
      <p:sp>
        <p:nvSpPr>
          <p:cNvPr id="10" name="TextBox 9">
            <a:extLst>
              <a:ext uri="{FF2B5EF4-FFF2-40B4-BE49-F238E27FC236}">
                <a16:creationId xmlns:a16="http://schemas.microsoft.com/office/drawing/2014/main" id="{1028C34F-A808-4E53-9F46-7B31CF4CC3A1}"/>
              </a:ext>
            </a:extLst>
          </p:cNvPr>
          <p:cNvSpPr txBox="1"/>
          <p:nvPr/>
        </p:nvSpPr>
        <p:spPr>
          <a:xfrm>
            <a:off x="7827199" y="5679898"/>
            <a:ext cx="1890445" cy="369332"/>
          </a:xfrm>
          <a:prstGeom prst="rect">
            <a:avLst/>
          </a:prstGeom>
          <a:noFill/>
        </p:spPr>
        <p:txBody>
          <a:bodyPr wrap="square" rtlCol="0">
            <a:spAutoFit/>
          </a:bodyPr>
          <a:lstStyle/>
          <a:p>
            <a:pPr algn="ctr"/>
            <a:r>
              <a:rPr lang="en-US" dirty="0"/>
              <a:t>Prediction Task</a:t>
            </a:r>
          </a:p>
        </p:txBody>
      </p:sp>
    </p:spTree>
    <p:extLst>
      <p:ext uri="{BB962C8B-B14F-4D97-AF65-F5344CB8AC3E}">
        <p14:creationId xmlns:p14="http://schemas.microsoft.com/office/powerpoint/2010/main" val="38506896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4D1EFF8-561B-49E7-B77E-683EA6850A42}"/>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extLst>
              <p:ext uri="{D42A27DB-BD31-4B8C-83A1-F6EECF244321}">
                <p14:modId xmlns:p14="http://schemas.microsoft.com/office/powerpoint/2010/main" val="3147755248"/>
              </p:ext>
            </p:extLst>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extLst>
              <p:ext uri="{D42A27DB-BD31-4B8C-83A1-F6EECF244321}">
                <p14:modId xmlns:p14="http://schemas.microsoft.com/office/powerpoint/2010/main" val="1962612405"/>
              </p:ext>
            </p:extLst>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894965115"/>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269829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8515239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8138506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69920853"/>
                  </a:ext>
                </a:extLst>
              </a:tr>
            </a:tbl>
          </a:graphicData>
        </a:graphic>
      </p:graphicFrame>
      <p:sp>
        <p:nvSpPr>
          <p:cNvPr id="4" name="TextBox 3">
            <a:extLst>
              <a:ext uri="{FF2B5EF4-FFF2-40B4-BE49-F238E27FC236}">
                <a16:creationId xmlns:a16="http://schemas.microsoft.com/office/drawing/2014/main" id="{B7A09060-40DD-4CA7-9503-E6FB4E3BDC1B}"/>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9" name="TextBox 8">
            <a:extLst>
              <a:ext uri="{FF2B5EF4-FFF2-40B4-BE49-F238E27FC236}">
                <a16:creationId xmlns:a16="http://schemas.microsoft.com/office/drawing/2014/main" id="{2B7C581D-F429-44D6-A1A0-7A5AFD0EC1C2}"/>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7" name="TextBox 16">
            <a:extLst>
              <a:ext uri="{FF2B5EF4-FFF2-40B4-BE49-F238E27FC236}">
                <a16:creationId xmlns:a16="http://schemas.microsoft.com/office/drawing/2014/main" id="{5F8D570D-8C91-4351-A540-B63007167F4D}"/>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
        <p:nvSpPr>
          <p:cNvPr id="5" name="TextBox 4">
            <a:extLst>
              <a:ext uri="{FF2B5EF4-FFF2-40B4-BE49-F238E27FC236}">
                <a16:creationId xmlns:a16="http://schemas.microsoft.com/office/drawing/2014/main" id="{C5E02F5C-33E9-4B0C-83B2-4962C65686AF}"/>
              </a:ext>
            </a:extLst>
          </p:cNvPr>
          <p:cNvSpPr txBox="1"/>
          <p:nvPr/>
        </p:nvSpPr>
        <p:spPr>
          <a:xfrm>
            <a:off x="4613097" y="5137079"/>
            <a:ext cx="1570241" cy="646331"/>
          </a:xfrm>
          <a:prstGeom prst="rect">
            <a:avLst/>
          </a:prstGeom>
          <a:noFill/>
          <a:ln>
            <a:solidFill>
              <a:schemeClr val="accent1"/>
            </a:solidFill>
          </a:ln>
        </p:spPr>
        <p:txBody>
          <a:bodyPr wrap="square" rtlCol="0">
            <a:spAutoFit/>
          </a:bodyPr>
          <a:lstStyle/>
          <a:p>
            <a:pPr algn="ctr"/>
            <a:r>
              <a:rPr lang="en-US" dirty="0">
                <a:solidFill>
                  <a:srgbClr val="FF0000"/>
                </a:solidFill>
              </a:rPr>
              <a:t>convolution operator</a:t>
            </a:r>
          </a:p>
        </p:txBody>
      </p:sp>
      <p:cxnSp>
        <p:nvCxnSpPr>
          <p:cNvPr id="10" name="Connector: Elbow 9">
            <a:extLst>
              <a:ext uri="{FF2B5EF4-FFF2-40B4-BE49-F238E27FC236}">
                <a16:creationId xmlns:a16="http://schemas.microsoft.com/office/drawing/2014/main" id="{42E3DB4A-A80B-4AD2-A7CF-26FC0F5E706F}"/>
              </a:ext>
            </a:extLst>
          </p:cNvPr>
          <p:cNvCxnSpPr>
            <a:cxnSpLocks/>
            <a:endCxn id="5" idx="0"/>
          </p:cNvCxnSpPr>
          <p:nvPr/>
        </p:nvCxnSpPr>
        <p:spPr>
          <a:xfrm rot="16200000" flipH="1">
            <a:off x="4600220" y="4339081"/>
            <a:ext cx="980108" cy="615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3665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958A-9E2C-D4E8-228A-006EA5EDF8A6}"/>
              </a:ext>
            </a:extLst>
          </p:cNvPr>
          <p:cNvSpPr>
            <a:spLocks noGrp="1"/>
          </p:cNvSpPr>
          <p:nvPr>
            <p:ph type="title"/>
          </p:nvPr>
        </p:nvSpPr>
        <p:spPr/>
        <p:txBody>
          <a:bodyPr/>
          <a:lstStyle/>
          <a:p>
            <a:r>
              <a:rPr lang="en-US" dirty="0"/>
              <a:t>RELU (Rectified linear unit) activation function</a:t>
            </a:r>
            <a:endParaRPr lang="en-IN" dirty="0"/>
          </a:p>
        </p:txBody>
      </p:sp>
      <p:pic>
        <p:nvPicPr>
          <p:cNvPr id="5" name="Content Placeholder 4" descr="A graph with a blue line&#10;&#10;AI-generated content may be incorrect.">
            <a:extLst>
              <a:ext uri="{FF2B5EF4-FFF2-40B4-BE49-F238E27FC236}">
                <a16:creationId xmlns:a16="http://schemas.microsoft.com/office/drawing/2014/main" id="{91E87034-1CAF-5E14-CCD2-AA0183A53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2263" y="962378"/>
            <a:ext cx="3318581" cy="2106475"/>
          </a:xfrm>
        </p:spPr>
      </p:pic>
      <p:sp>
        <p:nvSpPr>
          <p:cNvPr id="7" name="TextBox 6">
            <a:extLst>
              <a:ext uri="{FF2B5EF4-FFF2-40B4-BE49-F238E27FC236}">
                <a16:creationId xmlns:a16="http://schemas.microsoft.com/office/drawing/2014/main" id="{0564BFF4-2688-1ECB-8629-0D4CE68F504A}"/>
              </a:ext>
            </a:extLst>
          </p:cNvPr>
          <p:cNvSpPr txBox="1"/>
          <p:nvPr/>
        </p:nvSpPr>
        <p:spPr>
          <a:xfrm>
            <a:off x="1580796" y="1257406"/>
            <a:ext cx="6118578" cy="4985980"/>
          </a:xfrm>
          <a:prstGeom prst="rect">
            <a:avLst/>
          </a:prstGeom>
          <a:noFill/>
        </p:spPr>
        <p:txBody>
          <a:bodyPr wrap="square">
            <a:spAutoFit/>
          </a:bodyPr>
          <a:lstStyle/>
          <a:p>
            <a:pPr algn="just">
              <a:buNone/>
            </a:pPr>
            <a:r>
              <a:rPr lang="en-US" sz="2000" b="1" i="0" dirty="0">
                <a:solidFill>
                  <a:srgbClr val="04003F"/>
                </a:solidFill>
                <a:effectLst/>
                <a:latin typeface="Montserrat" panose="020F0502020204030204" pitchFamily="2" charset="0"/>
              </a:rPr>
              <a:t>What does </a:t>
            </a:r>
            <a:r>
              <a:rPr lang="en-US" sz="2000" b="1" i="0" dirty="0" err="1">
                <a:solidFill>
                  <a:srgbClr val="04003F"/>
                </a:solidFill>
                <a:effectLst/>
                <a:latin typeface="Montserrat" panose="020F0502020204030204" pitchFamily="2" charset="0"/>
              </a:rPr>
              <a:t>ReLU</a:t>
            </a:r>
            <a:r>
              <a:rPr lang="en-US" sz="2000" b="1" i="0" dirty="0">
                <a:solidFill>
                  <a:srgbClr val="04003F"/>
                </a:solidFill>
                <a:effectLst/>
                <a:latin typeface="Montserrat" panose="020F0502020204030204" pitchFamily="2" charset="0"/>
              </a:rPr>
              <a:t> stand for?</a:t>
            </a:r>
          </a:p>
          <a:p>
            <a:pPr algn="just"/>
            <a:r>
              <a:rPr lang="en-US" sz="2000" b="0" i="0" dirty="0" err="1">
                <a:solidFill>
                  <a:srgbClr val="3A3B41"/>
                </a:solidFill>
                <a:effectLst/>
                <a:latin typeface="Montserrat" panose="020F0502020204030204" pitchFamily="2" charset="0"/>
              </a:rPr>
              <a:t>ReLU</a:t>
            </a:r>
            <a:r>
              <a:rPr lang="en-US" sz="2000" b="0" i="0" dirty="0">
                <a:solidFill>
                  <a:srgbClr val="3A3B41"/>
                </a:solidFill>
                <a:effectLst/>
                <a:latin typeface="Montserrat" panose="020F0502020204030204" pitchFamily="2" charset="0"/>
              </a:rPr>
              <a:t>, short for rectified linear unit, is a non-linear activation function used for deep neural networks in machine learning. It is also known as the rectifier activation function.</a:t>
            </a:r>
          </a:p>
          <a:p>
            <a:pPr algn="just">
              <a:buNone/>
            </a:pPr>
            <a:r>
              <a:rPr lang="en-US" sz="2000" b="1" i="0" dirty="0">
                <a:solidFill>
                  <a:srgbClr val="04003F"/>
                </a:solidFill>
                <a:effectLst/>
                <a:latin typeface="Montserrat" panose="00000500000000000000" pitchFamily="2" charset="0"/>
              </a:rPr>
              <a:t>What is </a:t>
            </a:r>
            <a:r>
              <a:rPr lang="en-US" sz="2000" b="1" i="0" dirty="0" err="1">
                <a:solidFill>
                  <a:srgbClr val="04003F"/>
                </a:solidFill>
                <a:effectLst/>
                <a:latin typeface="Montserrat" panose="00000500000000000000" pitchFamily="2" charset="0"/>
              </a:rPr>
              <a:t>ReLU</a:t>
            </a:r>
            <a:r>
              <a:rPr lang="en-US" sz="2000" b="1" i="0" dirty="0">
                <a:solidFill>
                  <a:srgbClr val="04003F"/>
                </a:solidFill>
                <a:effectLst/>
                <a:latin typeface="Montserrat" panose="00000500000000000000" pitchFamily="2" charset="0"/>
              </a:rPr>
              <a:t> used for?</a:t>
            </a:r>
          </a:p>
          <a:p>
            <a:pPr algn="just">
              <a:buNone/>
            </a:pPr>
            <a:r>
              <a:rPr lang="en-US" sz="2000" b="0" i="0" dirty="0">
                <a:solidFill>
                  <a:srgbClr val="3A3B41"/>
                </a:solidFill>
                <a:effectLst/>
                <a:latin typeface="Montserrat" panose="00000500000000000000" pitchFamily="2" charset="0"/>
              </a:rPr>
              <a:t>The </a:t>
            </a:r>
            <a:r>
              <a:rPr lang="en-US" sz="2000" b="0" i="0" dirty="0" err="1">
                <a:solidFill>
                  <a:srgbClr val="3A3B41"/>
                </a:solidFill>
                <a:effectLst/>
                <a:latin typeface="Montserrat" panose="00000500000000000000" pitchFamily="2" charset="0"/>
              </a:rPr>
              <a:t>ReLU</a:t>
            </a:r>
            <a:r>
              <a:rPr lang="en-US" sz="2000" b="0" i="0" dirty="0">
                <a:solidFill>
                  <a:srgbClr val="3A3B41"/>
                </a:solidFill>
                <a:effectLst/>
                <a:latin typeface="Montserrat" panose="00000500000000000000" pitchFamily="2" charset="0"/>
              </a:rPr>
              <a:t> activation function is used to introduce nonlinearity in a neural network, helping mitigate the vanishing gradient problem during machine learning model training and enabling neural networks to learn more complex relationships in data.</a:t>
            </a:r>
          </a:p>
          <a:p>
            <a:pPr algn="just"/>
            <a:r>
              <a:rPr lang="en-US" sz="2000" b="0" i="0" dirty="0">
                <a:solidFill>
                  <a:srgbClr val="3A3B41"/>
                </a:solidFill>
                <a:effectLst/>
                <a:latin typeface="Montserrat" panose="00000500000000000000" pitchFamily="2" charset="0"/>
              </a:rPr>
              <a:t>If a model input is positive, the </a:t>
            </a:r>
            <a:r>
              <a:rPr lang="en-US" sz="2000" b="0" i="0" dirty="0" err="1">
                <a:solidFill>
                  <a:srgbClr val="3A3B41"/>
                </a:solidFill>
                <a:effectLst/>
                <a:latin typeface="Montserrat" panose="00000500000000000000" pitchFamily="2" charset="0"/>
              </a:rPr>
              <a:t>ReLU</a:t>
            </a:r>
            <a:r>
              <a:rPr lang="en-US" sz="2000" b="0" i="0" dirty="0">
                <a:solidFill>
                  <a:srgbClr val="3A3B41"/>
                </a:solidFill>
                <a:effectLst/>
                <a:latin typeface="Montserrat" panose="00000500000000000000" pitchFamily="2" charset="0"/>
              </a:rPr>
              <a:t> function outputs the same value. If a model input is negative, the </a:t>
            </a:r>
            <a:r>
              <a:rPr lang="en-US" sz="2000" b="0" i="0" dirty="0" err="1">
                <a:solidFill>
                  <a:srgbClr val="3A3B41"/>
                </a:solidFill>
                <a:effectLst/>
                <a:latin typeface="Montserrat" panose="00000500000000000000" pitchFamily="2" charset="0"/>
              </a:rPr>
              <a:t>ReLU</a:t>
            </a:r>
            <a:r>
              <a:rPr lang="en-US" sz="2000" b="0" i="0" dirty="0">
                <a:solidFill>
                  <a:srgbClr val="3A3B41"/>
                </a:solidFill>
                <a:effectLst/>
                <a:latin typeface="Montserrat" panose="00000500000000000000" pitchFamily="2" charset="0"/>
              </a:rPr>
              <a:t> function outputs zero.</a:t>
            </a:r>
          </a:p>
          <a:p>
            <a:pPr algn="l"/>
            <a:endParaRPr lang="en-US" b="0" i="0" dirty="0">
              <a:solidFill>
                <a:srgbClr val="3A3B41"/>
              </a:solidFill>
              <a:effectLst/>
              <a:latin typeface="Montserrat" panose="020F0502020204030204" pitchFamily="2" charset="0"/>
            </a:endParaRPr>
          </a:p>
        </p:txBody>
      </p:sp>
    </p:spTree>
    <p:extLst>
      <p:ext uri="{BB962C8B-B14F-4D97-AF65-F5344CB8AC3E}">
        <p14:creationId xmlns:p14="http://schemas.microsoft.com/office/powerpoint/2010/main" val="416960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9A4E-6ED7-000E-1751-DC2D9B704BA0}"/>
              </a:ext>
            </a:extLst>
          </p:cNvPr>
          <p:cNvSpPr>
            <a:spLocks noGrp="1"/>
          </p:cNvSpPr>
          <p:nvPr>
            <p:ph type="title"/>
          </p:nvPr>
        </p:nvSpPr>
        <p:spPr/>
        <p:txBody>
          <a:bodyPr/>
          <a:lstStyle/>
          <a:p>
            <a:r>
              <a:rPr lang="en-US" dirty="0"/>
              <a:t>Pooling Layer</a:t>
            </a:r>
            <a:endParaRPr lang="en-IN" dirty="0"/>
          </a:p>
        </p:txBody>
      </p:sp>
      <p:sp>
        <p:nvSpPr>
          <p:cNvPr id="3" name="Content Placeholder 2">
            <a:extLst>
              <a:ext uri="{FF2B5EF4-FFF2-40B4-BE49-F238E27FC236}">
                <a16:creationId xmlns:a16="http://schemas.microsoft.com/office/drawing/2014/main" id="{15CD1B1E-8018-977C-1606-6BB3FF6E9620}"/>
              </a:ext>
            </a:extLst>
          </p:cNvPr>
          <p:cNvSpPr>
            <a:spLocks noGrp="1"/>
          </p:cNvSpPr>
          <p:nvPr>
            <p:ph idx="1"/>
          </p:nvPr>
        </p:nvSpPr>
        <p:spPr>
          <a:xfrm>
            <a:off x="361244" y="948267"/>
            <a:ext cx="11221156" cy="4949297"/>
          </a:xfrm>
        </p:spPr>
        <p:txBody>
          <a:bodyPr/>
          <a:lstStyle/>
          <a:p>
            <a:pPr algn="just"/>
            <a:r>
              <a:rPr lang="en-US" sz="2400" b="0" i="0" dirty="0">
                <a:solidFill>
                  <a:srgbClr val="001D35"/>
                </a:solidFill>
                <a:effectLst/>
                <a:latin typeface="Google Sans"/>
              </a:rPr>
              <a:t>In Convolutional Neural Networks (CNNs), pooling layers reduce the spatial dimensions of feature maps, decreasing computational complexity and parameter count while also improving the model's robustness to variations in input. </a:t>
            </a:r>
          </a:p>
          <a:p>
            <a:pPr algn="just">
              <a:spcBef>
                <a:spcPts val="1500"/>
              </a:spcBef>
              <a:spcAft>
                <a:spcPts val="750"/>
              </a:spcAft>
              <a:buNone/>
            </a:pPr>
            <a:r>
              <a:rPr lang="en-US" sz="2400" b="0" i="0" dirty="0">
                <a:solidFill>
                  <a:srgbClr val="001D35"/>
                </a:solidFill>
                <a:effectLst/>
                <a:latin typeface="Google Sans"/>
              </a:rPr>
              <a:t>Here's a more detailed explanation:</a:t>
            </a:r>
          </a:p>
          <a:p>
            <a:pPr algn="just">
              <a:spcBef>
                <a:spcPts val="750"/>
              </a:spcBef>
              <a:spcAft>
                <a:spcPts val="600"/>
              </a:spcAft>
              <a:buFont typeface="Arial" panose="020B0604020202020204" pitchFamily="34" charset="0"/>
              <a:buChar char="•"/>
            </a:pPr>
            <a:r>
              <a:rPr lang="en-US" sz="2400" b="1" i="0" dirty="0">
                <a:solidFill>
                  <a:srgbClr val="001D35"/>
                </a:solidFill>
                <a:effectLst/>
                <a:latin typeface="Google Sans"/>
              </a:rPr>
              <a:t>Dimensionality Reduction:</a:t>
            </a:r>
            <a:endParaRPr lang="en-US" sz="2400" b="0" i="0" dirty="0">
              <a:solidFill>
                <a:srgbClr val="001D35"/>
              </a:solidFill>
              <a:effectLst/>
              <a:latin typeface="Google Sans"/>
            </a:endParaRPr>
          </a:p>
          <a:p>
            <a:pPr algn="just" fontAlgn="ctr">
              <a:spcBef>
                <a:spcPts val="750"/>
              </a:spcBef>
              <a:spcAft>
                <a:spcPts val="600"/>
              </a:spcAft>
              <a:buFont typeface="Arial" panose="020B0604020202020204" pitchFamily="34" charset="0"/>
              <a:buChar char="•"/>
            </a:pPr>
            <a:r>
              <a:rPr lang="en-US" sz="2400" b="0" i="0" dirty="0">
                <a:solidFill>
                  <a:srgbClr val="001D35"/>
                </a:solidFill>
                <a:effectLst/>
                <a:latin typeface="Google Sans"/>
              </a:rPr>
              <a:t>Pooling layers, also known as </a:t>
            </a:r>
            <a:r>
              <a:rPr lang="en-US" sz="2400" b="0" i="0" dirty="0" err="1">
                <a:solidFill>
                  <a:srgbClr val="001D35"/>
                </a:solidFill>
                <a:effectLst/>
                <a:latin typeface="Google Sans"/>
              </a:rPr>
              <a:t>downsampling</a:t>
            </a:r>
            <a:r>
              <a:rPr lang="en-US" sz="2400" b="0" i="0" dirty="0">
                <a:solidFill>
                  <a:srgbClr val="001D35"/>
                </a:solidFill>
                <a:effectLst/>
                <a:latin typeface="Google Sans"/>
              </a:rPr>
              <a:t> layers, reduce the spatial dimensions (width and height) of feature maps generated by convolutional layers. </a:t>
            </a:r>
          </a:p>
          <a:p>
            <a:pPr algn="just">
              <a:spcBef>
                <a:spcPts val="750"/>
              </a:spcBef>
              <a:spcAft>
                <a:spcPts val="600"/>
              </a:spcAft>
              <a:buFont typeface="Arial" panose="020B0604020202020204" pitchFamily="34" charset="0"/>
              <a:buChar char="•"/>
            </a:pPr>
            <a:r>
              <a:rPr lang="en-US" sz="2400" b="1" i="0" dirty="0">
                <a:solidFill>
                  <a:srgbClr val="001D35"/>
                </a:solidFill>
                <a:effectLst/>
                <a:latin typeface="Google Sans"/>
              </a:rPr>
              <a:t>Computational Efficiency:</a:t>
            </a:r>
            <a:endParaRPr lang="en-US" sz="2400" b="0" i="0" dirty="0">
              <a:solidFill>
                <a:srgbClr val="001D35"/>
              </a:solidFill>
              <a:effectLst/>
              <a:latin typeface="Google Sans"/>
            </a:endParaRPr>
          </a:p>
          <a:p>
            <a:pPr algn="just">
              <a:spcBef>
                <a:spcPts val="750"/>
              </a:spcBef>
              <a:spcAft>
                <a:spcPts val="600"/>
              </a:spcAft>
              <a:buFont typeface="Arial" panose="020B0604020202020204" pitchFamily="34" charset="0"/>
              <a:buChar char="•"/>
            </a:pPr>
            <a:r>
              <a:rPr lang="en-US" sz="2400" b="0" i="0" dirty="0">
                <a:solidFill>
                  <a:srgbClr val="001D35"/>
                </a:solidFill>
                <a:effectLst/>
                <a:latin typeface="Google Sans"/>
              </a:rPr>
              <a:t>By reducing the size of the feature maps, pooling layers decrease the number of parameters the network needs to learn and the amount of computation required in subsequent layers. </a:t>
            </a:r>
          </a:p>
          <a:p>
            <a:pPr algn="just"/>
            <a:endParaRPr lang="en-IN" sz="1800" dirty="0"/>
          </a:p>
        </p:txBody>
      </p:sp>
    </p:spTree>
    <p:extLst>
      <p:ext uri="{BB962C8B-B14F-4D97-AF65-F5344CB8AC3E}">
        <p14:creationId xmlns:p14="http://schemas.microsoft.com/office/powerpoint/2010/main" val="328353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A390-F6D4-87AC-0400-FE09FE67DC31}"/>
              </a:ext>
            </a:extLst>
          </p:cNvPr>
          <p:cNvSpPr>
            <a:spLocks noGrp="1"/>
          </p:cNvSpPr>
          <p:nvPr>
            <p:ph type="title"/>
          </p:nvPr>
        </p:nvSpPr>
        <p:spPr/>
        <p:txBody>
          <a:bodyPr/>
          <a:lstStyle/>
          <a:p>
            <a:r>
              <a:rPr lang="en-US" dirty="0"/>
              <a:t>Pooling Layer</a:t>
            </a:r>
            <a:endParaRPr lang="en-IN" dirty="0"/>
          </a:p>
        </p:txBody>
      </p:sp>
      <p:sp>
        <p:nvSpPr>
          <p:cNvPr id="4" name="Rectangle 1">
            <a:extLst>
              <a:ext uri="{FF2B5EF4-FFF2-40B4-BE49-F238E27FC236}">
                <a16:creationId xmlns:a16="http://schemas.microsoft.com/office/drawing/2014/main" id="{4298EC3A-6164-0229-DEF6-FE0BEA3A2219}"/>
              </a:ext>
            </a:extLst>
          </p:cNvPr>
          <p:cNvSpPr>
            <a:spLocks noGrp="1" noChangeArrowheads="1"/>
          </p:cNvSpPr>
          <p:nvPr>
            <p:ph idx="1"/>
          </p:nvPr>
        </p:nvSpPr>
        <p:spPr bwMode="auto">
          <a:xfrm>
            <a:off x="450850" y="802404"/>
            <a:ext cx="11181169" cy="6013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1D35"/>
                </a:solidFill>
                <a:effectLst/>
                <a:latin typeface="Google Sans"/>
              </a:rPr>
              <a:t>Feature Summarization:</a:t>
            </a:r>
            <a:endParaRPr kumimoji="0" lang="en-US" altLang="en-US" sz="28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1D35"/>
                </a:solidFill>
                <a:effectLst/>
                <a:latin typeface="Google Sans"/>
              </a:rPr>
              <a:t>Pooling layers summarize the features within a region of a feature map, extracting the most important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1D35"/>
                </a:solidFill>
                <a:effectLst/>
                <a:latin typeface="Google Sans"/>
              </a:rPr>
              <a:t>while discarding less relevant details.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1D35"/>
                </a:solidFill>
                <a:effectLst/>
                <a:latin typeface="Google Sans"/>
              </a:rPr>
              <a:t>Translation Invariance:</a:t>
            </a:r>
            <a:endParaRPr kumimoji="0" lang="en-US" altLang="en-US" sz="28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1D35"/>
                </a:solidFill>
                <a:effectLst/>
                <a:latin typeface="Google Sans"/>
              </a:rPr>
              <a:t>Pooling layers help make the network more robust to small shifts or translations in the input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1D35"/>
                </a:solidFill>
                <a:effectLst/>
                <a:latin typeface="Google Sans"/>
              </a:rPr>
              <a:t>Types of Pooling:</a:t>
            </a:r>
            <a:endParaRPr kumimoji="0" lang="en-US" altLang="en-US" sz="2800" b="0" i="0" u="none" strike="noStrike" cap="none" normalizeH="0" baseline="0" dirty="0">
              <a:ln>
                <a:noFill/>
              </a:ln>
              <a:solidFill>
                <a:srgbClr val="001D35"/>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Google Sans"/>
              </a:rPr>
              <a:t>Max Pooling:</a:t>
            </a:r>
            <a:r>
              <a:rPr kumimoji="0" lang="en-US" altLang="en-US" b="0" i="0" u="none" strike="noStrike" cap="none" normalizeH="0" baseline="0" dirty="0">
                <a:ln>
                  <a:noFill/>
                </a:ln>
                <a:solidFill>
                  <a:srgbClr val="001D35"/>
                </a:solidFill>
                <a:effectLst/>
                <a:latin typeface="Google Sans"/>
              </a:rPr>
              <a:t> Selects the maximum value within each region of the feature map.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Google Sans"/>
              </a:rPr>
              <a:t>Average Pooling:</a:t>
            </a:r>
            <a:r>
              <a:rPr kumimoji="0" lang="en-US" altLang="en-US" b="0" i="0" u="none" strike="noStrike" cap="none" normalizeH="0" baseline="0" dirty="0">
                <a:ln>
                  <a:noFill/>
                </a:ln>
                <a:solidFill>
                  <a:srgbClr val="001D35"/>
                </a:solidFill>
                <a:effectLst/>
                <a:latin typeface="Google Sans"/>
              </a:rPr>
              <a:t> Calculates the average value within each region of the feature map.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80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239-7D18-2E5A-7655-EF1F727A2E3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FA2B8D6-CE95-091D-9679-6B461FA64AF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6CBDFDC-1A9A-4E9D-C3C7-413620DF0048}"/>
              </a:ext>
            </a:extLst>
          </p:cNvPr>
          <p:cNvPicPr>
            <a:picLocks noChangeAspect="1"/>
          </p:cNvPicPr>
          <p:nvPr/>
        </p:nvPicPr>
        <p:blipFill>
          <a:blip r:embed="rId2"/>
          <a:srcRect l="11785" t="22143" r="10000" b="7619"/>
          <a:stretch/>
        </p:blipFill>
        <p:spPr>
          <a:xfrm>
            <a:off x="609601" y="1077686"/>
            <a:ext cx="11235972" cy="5502728"/>
          </a:xfrm>
          <a:prstGeom prst="rect">
            <a:avLst/>
          </a:prstGeom>
        </p:spPr>
      </p:pic>
    </p:spTree>
    <p:extLst>
      <p:ext uri="{BB962C8B-B14F-4D97-AF65-F5344CB8AC3E}">
        <p14:creationId xmlns:p14="http://schemas.microsoft.com/office/powerpoint/2010/main" val="416419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341E-02F5-4872-C2A3-C00079E58B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952B0D-A8A0-3903-7BEE-ED111B52ADAF}"/>
              </a:ext>
            </a:extLst>
          </p:cNvPr>
          <p:cNvPicPr>
            <a:picLocks noGrp="1" noChangeAspect="1"/>
          </p:cNvPicPr>
          <p:nvPr>
            <p:ph idx="1"/>
          </p:nvPr>
        </p:nvPicPr>
        <p:blipFill rotWithShape="1">
          <a:blip r:embed="rId2"/>
          <a:srcRect l="16854" t="12267" r="8060" b="10888"/>
          <a:stretch/>
        </p:blipFill>
        <p:spPr>
          <a:xfrm>
            <a:off x="1681843" y="0"/>
            <a:ext cx="9976757" cy="6482443"/>
          </a:xfrm>
        </p:spPr>
      </p:pic>
    </p:spTree>
    <p:extLst>
      <p:ext uri="{BB962C8B-B14F-4D97-AF65-F5344CB8AC3E}">
        <p14:creationId xmlns:p14="http://schemas.microsoft.com/office/powerpoint/2010/main" val="358234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A02-9F74-F8F9-A461-506E5AECA5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93DEC-1AD7-3C8A-EFAA-4C672CADD07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AB31E6-9076-DB0F-60E4-56EA9D17569E}"/>
              </a:ext>
            </a:extLst>
          </p:cNvPr>
          <p:cNvPicPr>
            <a:picLocks noChangeAspect="1"/>
          </p:cNvPicPr>
          <p:nvPr/>
        </p:nvPicPr>
        <p:blipFill>
          <a:blip r:embed="rId2"/>
          <a:srcRect l="13928" t="12222" r="13483" b="14005"/>
          <a:stretch/>
        </p:blipFill>
        <p:spPr>
          <a:xfrm>
            <a:off x="609600" y="1"/>
            <a:ext cx="11130643" cy="6578990"/>
          </a:xfrm>
          <a:prstGeom prst="rect">
            <a:avLst/>
          </a:prstGeom>
        </p:spPr>
      </p:pic>
    </p:spTree>
    <p:extLst>
      <p:ext uri="{BB962C8B-B14F-4D97-AF65-F5344CB8AC3E}">
        <p14:creationId xmlns:p14="http://schemas.microsoft.com/office/powerpoint/2010/main" val="228065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4F5-8B23-574C-3B87-922F78C370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91BEDD-BE3E-E751-5C69-E516E84CBD4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63B445B-92F4-FF3A-884D-A2620E9AECE7}"/>
              </a:ext>
            </a:extLst>
          </p:cNvPr>
          <p:cNvPicPr>
            <a:picLocks noChangeAspect="1"/>
          </p:cNvPicPr>
          <p:nvPr/>
        </p:nvPicPr>
        <p:blipFill>
          <a:blip r:embed="rId2"/>
          <a:srcRect l="17545" t="16666" r="27143" b="17338"/>
          <a:stretch/>
        </p:blipFill>
        <p:spPr>
          <a:xfrm>
            <a:off x="609600" y="960436"/>
            <a:ext cx="11097986" cy="5795959"/>
          </a:xfrm>
          <a:prstGeom prst="rect">
            <a:avLst/>
          </a:prstGeom>
        </p:spPr>
      </p:pic>
    </p:spTree>
    <p:extLst>
      <p:ext uri="{BB962C8B-B14F-4D97-AF65-F5344CB8AC3E}">
        <p14:creationId xmlns:p14="http://schemas.microsoft.com/office/powerpoint/2010/main" val="386255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CE49-57CF-BBA6-894B-EEB77FE27165}"/>
              </a:ext>
            </a:extLst>
          </p:cNvPr>
          <p:cNvSpPr>
            <a:spLocks noGrp="1"/>
          </p:cNvSpPr>
          <p:nvPr>
            <p:ph type="title"/>
          </p:nvPr>
        </p:nvSpPr>
        <p:spPr/>
        <p:txBody>
          <a:bodyPr/>
          <a:lstStyle/>
          <a:p>
            <a:r>
              <a:rPr lang="en-US" dirty="0"/>
              <a:t>Types of pooling layers</a:t>
            </a:r>
            <a:endParaRPr lang="en-IN" dirty="0"/>
          </a:p>
        </p:txBody>
      </p:sp>
      <p:pic>
        <p:nvPicPr>
          <p:cNvPr id="5" name="Content Placeholder 4">
            <a:extLst>
              <a:ext uri="{FF2B5EF4-FFF2-40B4-BE49-F238E27FC236}">
                <a16:creationId xmlns:a16="http://schemas.microsoft.com/office/drawing/2014/main" id="{05C9C9FB-841D-EDC0-2528-0E528AA0498B}"/>
              </a:ext>
            </a:extLst>
          </p:cNvPr>
          <p:cNvPicPr>
            <a:picLocks noGrp="1" noChangeAspect="1"/>
          </p:cNvPicPr>
          <p:nvPr>
            <p:ph idx="1"/>
          </p:nvPr>
        </p:nvPicPr>
        <p:blipFill rotWithShape="1">
          <a:blip r:embed="rId2"/>
          <a:srcRect l="17667" t="17264" r="28300" b="14744"/>
          <a:stretch/>
        </p:blipFill>
        <p:spPr>
          <a:xfrm>
            <a:off x="1191986" y="838200"/>
            <a:ext cx="10156371" cy="6129085"/>
          </a:xfrm>
        </p:spPr>
      </p:pic>
    </p:spTree>
    <p:extLst>
      <p:ext uri="{BB962C8B-B14F-4D97-AF65-F5344CB8AC3E}">
        <p14:creationId xmlns:p14="http://schemas.microsoft.com/office/powerpoint/2010/main" val="1506992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D4C1-D8BA-1897-CAC3-E38E26F18AC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8F776C0-298F-5078-D679-1664A982B80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B34ECFA-78A0-6AB8-E14B-5AF26131A9DF}"/>
              </a:ext>
            </a:extLst>
          </p:cNvPr>
          <p:cNvPicPr>
            <a:picLocks noChangeAspect="1"/>
          </p:cNvPicPr>
          <p:nvPr/>
        </p:nvPicPr>
        <p:blipFill>
          <a:blip r:embed="rId2"/>
          <a:srcRect l="17545" t="18851" r="27812" b="13522"/>
          <a:stretch/>
        </p:blipFill>
        <p:spPr>
          <a:xfrm>
            <a:off x="473530" y="960437"/>
            <a:ext cx="10972800" cy="5701620"/>
          </a:xfrm>
          <a:prstGeom prst="rect">
            <a:avLst/>
          </a:prstGeom>
        </p:spPr>
      </p:pic>
    </p:spTree>
    <p:extLst>
      <p:ext uri="{BB962C8B-B14F-4D97-AF65-F5344CB8AC3E}">
        <p14:creationId xmlns:p14="http://schemas.microsoft.com/office/powerpoint/2010/main" val="124473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5CA8-943B-BDB9-7687-B0798A91D3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893D85-B040-FD9F-CFC3-867D9D9EE1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E141BC1-715F-C862-94E4-8B9B77EF6238}"/>
              </a:ext>
            </a:extLst>
          </p:cNvPr>
          <p:cNvPicPr>
            <a:picLocks noChangeAspect="1"/>
          </p:cNvPicPr>
          <p:nvPr/>
        </p:nvPicPr>
        <p:blipFill>
          <a:blip r:embed="rId2"/>
          <a:srcRect l="17678" t="36429" r="29166" b="18095"/>
          <a:stretch/>
        </p:blipFill>
        <p:spPr>
          <a:xfrm>
            <a:off x="783771" y="1302980"/>
            <a:ext cx="10646229" cy="4525963"/>
          </a:xfrm>
          <a:prstGeom prst="rect">
            <a:avLst/>
          </a:prstGeom>
        </p:spPr>
      </p:pic>
    </p:spTree>
    <p:extLst>
      <p:ext uri="{BB962C8B-B14F-4D97-AF65-F5344CB8AC3E}">
        <p14:creationId xmlns:p14="http://schemas.microsoft.com/office/powerpoint/2010/main" val="298634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sz="2400"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1955144873"/>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32269829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515239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8138506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588193" y="2751639"/>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424397" y="2751639"/>
            <a:ext cx="4195428" cy="1135380"/>
          </a:xfrm>
          <a:prstGeom prst="bentConnector4">
            <a:avLst>
              <a:gd name="adj1" fmla="val 7341"/>
              <a:gd name="adj2" fmla="val 12013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3*1 + 1*1 + 2*1 + 0*0 + 5*0 + 7*0 + 1*(-1) + 8*(-1) + 2*(-1)</a:t>
            </a:r>
          </a:p>
        </p:txBody>
      </p:sp>
      <p:sp>
        <p:nvSpPr>
          <p:cNvPr id="9" name="TextBox 8">
            <a:extLst>
              <a:ext uri="{FF2B5EF4-FFF2-40B4-BE49-F238E27FC236}">
                <a16:creationId xmlns:a16="http://schemas.microsoft.com/office/drawing/2014/main" id="{865D2B24-3559-45DB-A6D0-3E431B139C98}"/>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905EE026-47A1-4DBE-A109-083429076DDF}"/>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71C683FC-9222-4FE5-8B01-A45BC95D195C}"/>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213389069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45C5-2D19-387A-D76D-19A833D190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EFCC9A-CFED-F276-CF14-B3F68728342A}"/>
              </a:ext>
            </a:extLst>
          </p:cNvPr>
          <p:cNvPicPr>
            <a:picLocks noGrp="1" noChangeAspect="1"/>
          </p:cNvPicPr>
          <p:nvPr>
            <p:ph idx="1"/>
          </p:nvPr>
        </p:nvPicPr>
        <p:blipFill rotWithShape="1">
          <a:blip r:embed="rId2"/>
          <a:srcRect l="17561" t="51591" r="28122" b="17743"/>
          <a:stretch/>
        </p:blipFill>
        <p:spPr>
          <a:xfrm>
            <a:off x="1420585" y="1387929"/>
            <a:ext cx="10373058" cy="4457700"/>
          </a:xfrm>
        </p:spPr>
      </p:pic>
    </p:spTree>
    <p:extLst>
      <p:ext uri="{BB962C8B-B14F-4D97-AF65-F5344CB8AC3E}">
        <p14:creationId xmlns:p14="http://schemas.microsoft.com/office/powerpoint/2010/main" val="288361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0EC7-BF76-047D-3F4D-AFD266907A94}"/>
              </a:ext>
            </a:extLst>
          </p:cNvPr>
          <p:cNvSpPr>
            <a:spLocks noGrp="1"/>
          </p:cNvSpPr>
          <p:nvPr>
            <p:ph type="title"/>
          </p:nvPr>
        </p:nvSpPr>
        <p:spPr/>
        <p:txBody>
          <a:bodyPr/>
          <a:lstStyle/>
          <a:p>
            <a:r>
              <a:rPr lang="en-US" dirty="0"/>
              <a:t>Flatten layer</a:t>
            </a:r>
            <a:endParaRPr lang="en-IN" dirty="0"/>
          </a:p>
        </p:txBody>
      </p:sp>
      <p:sp>
        <p:nvSpPr>
          <p:cNvPr id="3" name="Content Placeholder 2">
            <a:extLst>
              <a:ext uri="{FF2B5EF4-FFF2-40B4-BE49-F238E27FC236}">
                <a16:creationId xmlns:a16="http://schemas.microsoft.com/office/drawing/2014/main" id="{026B5B42-9603-DD11-3FA4-EE38DAF01C8A}"/>
              </a:ext>
            </a:extLst>
          </p:cNvPr>
          <p:cNvSpPr>
            <a:spLocks noGrp="1"/>
          </p:cNvSpPr>
          <p:nvPr>
            <p:ph idx="1"/>
          </p:nvPr>
        </p:nvSpPr>
        <p:spPr>
          <a:xfrm>
            <a:off x="609600" y="982133"/>
            <a:ext cx="10972800" cy="4915431"/>
          </a:xfrm>
        </p:spPr>
        <p:txBody>
          <a:bodyPr/>
          <a:lstStyle/>
          <a:p>
            <a:pPr algn="just" fontAlgn="base">
              <a:buNone/>
            </a:pPr>
            <a:r>
              <a:rPr lang="en-US" sz="2800" b="1" i="0" dirty="0">
                <a:solidFill>
                  <a:srgbClr val="273239"/>
                </a:solidFill>
                <a:effectLst/>
                <a:latin typeface="Nunito" panose="020F0502020204030204" pitchFamily="2" charset="0"/>
              </a:rPr>
              <a:t>A neural network flatten layer is used to convert the multi-dimensional output from the previous layer into a one-dimensional array, typically before feeding it into a fully connected layer for further processing.</a:t>
            </a:r>
          </a:p>
          <a:p>
            <a:pPr algn="just" rtl="0" fontAlgn="base">
              <a:spcAft>
                <a:spcPts val="750"/>
              </a:spcAft>
              <a:buNone/>
            </a:pPr>
            <a:r>
              <a:rPr lang="en-US" sz="2800" b="0" i="0" dirty="0">
                <a:solidFill>
                  <a:srgbClr val="273239"/>
                </a:solidFill>
                <a:effectLst/>
                <a:latin typeface="Nunito" panose="020F0502020204030204" pitchFamily="2" charset="0"/>
              </a:rPr>
              <a:t>A neural network flatten layer is commonly used in deep learning architectures to transform multi-dimensional input data into a one-dimensional array. Here's a detailed explanation:</a:t>
            </a:r>
          </a:p>
          <a:p>
            <a:pPr algn="just" fontAlgn="base">
              <a:spcAft>
                <a:spcPts val="1800"/>
              </a:spcAft>
              <a:buFont typeface="+mj-lt"/>
              <a:buAutoNum type="arabicPeriod"/>
            </a:pPr>
            <a:r>
              <a:rPr lang="en-US" sz="2800" b="1" i="0" dirty="0">
                <a:solidFill>
                  <a:srgbClr val="273239"/>
                </a:solidFill>
                <a:effectLst/>
                <a:latin typeface="Nunito" panose="020F0502020204030204" pitchFamily="2" charset="0"/>
              </a:rPr>
              <a:t>Purpose</a:t>
            </a:r>
            <a:r>
              <a:rPr lang="en-US" sz="2800" b="0" i="0" dirty="0">
                <a:solidFill>
                  <a:srgbClr val="273239"/>
                </a:solidFill>
                <a:effectLst/>
                <a:latin typeface="Nunito" panose="020F0502020204030204" pitchFamily="2" charset="0"/>
              </a:rPr>
              <a:t>:</a:t>
            </a:r>
          </a:p>
          <a:p>
            <a:pPr marL="742950" lvl="1" indent="-285750" algn="just" fontAlgn="base">
              <a:spcAft>
                <a:spcPts val="1800"/>
              </a:spcAft>
              <a:buFont typeface="+mj-lt"/>
              <a:buAutoNum type="arabicPeriod"/>
            </a:pPr>
            <a:r>
              <a:rPr lang="en-US" b="0" i="0" dirty="0">
                <a:solidFill>
                  <a:srgbClr val="273239"/>
                </a:solidFill>
                <a:effectLst/>
                <a:latin typeface="Nunito" panose="020F0502020204030204" pitchFamily="2" charset="0"/>
              </a:rPr>
              <a:t>The flatten layer serves the purpose of reshaping the output of the preceding layer into a one-dimensional vector, which can then be fed into subsequent fully connected layers.</a:t>
            </a:r>
          </a:p>
          <a:p>
            <a:endParaRPr lang="en-IN" dirty="0"/>
          </a:p>
        </p:txBody>
      </p:sp>
    </p:spTree>
    <p:extLst>
      <p:ext uri="{BB962C8B-B14F-4D97-AF65-F5344CB8AC3E}">
        <p14:creationId xmlns:p14="http://schemas.microsoft.com/office/powerpoint/2010/main" val="241555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BD7E-5FFB-CC87-0C9F-F16112A66926}"/>
              </a:ext>
            </a:extLst>
          </p:cNvPr>
          <p:cNvSpPr>
            <a:spLocks noGrp="1"/>
          </p:cNvSpPr>
          <p:nvPr>
            <p:ph type="title"/>
          </p:nvPr>
        </p:nvSpPr>
        <p:spPr/>
        <p:txBody>
          <a:bodyPr/>
          <a:lstStyle/>
          <a:p>
            <a:r>
              <a:rPr lang="en-US" dirty="0"/>
              <a:t>Fully connected Layer</a:t>
            </a:r>
            <a:endParaRPr lang="en-IN" dirty="0"/>
          </a:p>
        </p:txBody>
      </p:sp>
      <p:sp>
        <p:nvSpPr>
          <p:cNvPr id="3" name="Content Placeholder 2">
            <a:extLst>
              <a:ext uri="{FF2B5EF4-FFF2-40B4-BE49-F238E27FC236}">
                <a16:creationId xmlns:a16="http://schemas.microsoft.com/office/drawing/2014/main" id="{8323623D-FF65-5CA4-9C4C-D2C8C2409BF2}"/>
              </a:ext>
            </a:extLst>
          </p:cNvPr>
          <p:cNvSpPr>
            <a:spLocks noGrp="1"/>
          </p:cNvSpPr>
          <p:nvPr>
            <p:ph idx="1"/>
          </p:nvPr>
        </p:nvSpPr>
        <p:spPr>
          <a:xfrm>
            <a:off x="299356" y="838201"/>
            <a:ext cx="11130643" cy="6264722"/>
          </a:xfrm>
        </p:spPr>
        <p:txBody>
          <a:bodyPr/>
          <a:lstStyle/>
          <a:p>
            <a:pPr algn="just">
              <a:spcBef>
                <a:spcPts val="750"/>
              </a:spcBef>
              <a:spcAft>
                <a:spcPts val="600"/>
              </a:spcAft>
              <a:buFont typeface="Arial" panose="020B0604020202020204" pitchFamily="34" charset="0"/>
              <a:buChar char="•"/>
            </a:pPr>
            <a:r>
              <a:rPr lang="en-US" sz="2800" b="0" i="0" dirty="0">
                <a:solidFill>
                  <a:srgbClr val="001D35"/>
                </a:solidFill>
                <a:effectLst/>
                <a:latin typeface="Google Sans"/>
              </a:rPr>
              <a:t>In a Convolutional Neural Network (CNN), a fully connected layer (also known as a dense layer) connects every neuron in one layer to every neuron in the next, allowing the network to learn complex, global relationships from the features extracted by convolutional and pooling layers, ultimately leading to classification or prediction. </a:t>
            </a:r>
          </a:p>
          <a:p>
            <a:pPr algn="just">
              <a:spcBef>
                <a:spcPts val="750"/>
              </a:spcBef>
              <a:spcAft>
                <a:spcPts val="600"/>
              </a:spcAft>
              <a:buFont typeface="Arial" panose="020B0604020202020204" pitchFamily="34" charset="0"/>
              <a:buChar char="•"/>
            </a:pPr>
            <a:r>
              <a:rPr lang="en-US" sz="2800" b="1" i="0" dirty="0">
                <a:solidFill>
                  <a:srgbClr val="001D35"/>
                </a:solidFill>
                <a:effectLst/>
                <a:latin typeface="Google Sans"/>
              </a:rPr>
              <a:t>Connection Pattern:</a:t>
            </a:r>
            <a:endParaRPr lang="en-US" sz="2800" b="0" i="0" dirty="0">
              <a:solidFill>
                <a:srgbClr val="001D35"/>
              </a:solidFill>
              <a:effectLst/>
              <a:latin typeface="Google Sans"/>
            </a:endParaRPr>
          </a:p>
          <a:p>
            <a:pPr algn="just">
              <a:spcBef>
                <a:spcPts val="750"/>
              </a:spcBef>
              <a:spcAft>
                <a:spcPts val="600"/>
              </a:spcAft>
              <a:buFont typeface="Arial" panose="020B0604020202020204" pitchFamily="34" charset="0"/>
              <a:buChar char="•"/>
            </a:pPr>
            <a:r>
              <a:rPr lang="en-US" sz="2800" b="0" i="0" dirty="0">
                <a:solidFill>
                  <a:srgbClr val="001D35"/>
                </a:solidFill>
                <a:effectLst/>
                <a:latin typeface="Google Sans"/>
              </a:rPr>
              <a:t>Unlike convolutional layers that learn local features, fully connected layers establish a global connection, ensuring that every input neuron influences every output neuron. </a:t>
            </a:r>
          </a:p>
          <a:p>
            <a:pPr algn="just">
              <a:spcBef>
                <a:spcPts val="750"/>
              </a:spcBef>
              <a:spcAft>
                <a:spcPts val="600"/>
              </a:spcAft>
              <a:buFont typeface="Arial" panose="020B0604020202020204" pitchFamily="34" charset="0"/>
              <a:buChar char="•"/>
            </a:pPr>
            <a:endParaRPr lang="en-US" sz="2800" b="0" i="0" dirty="0">
              <a:solidFill>
                <a:srgbClr val="001D35"/>
              </a:solidFill>
              <a:effectLst/>
              <a:latin typeface="Google Sans"/>
            </a:endParaRPr>
          </a:p>
          <a:p>
            <a:pPr algn="just">
              <a:spcBef>
                <a:spcPts val="750"/>
              </a:spcBef>
              <a:spcAft>
                <a:spcPts val="600"/>
              </a:spcAft>
              <a:buFont typeface="Arial" panose="020B0604020202020204" pitchFamily="34" charset="0"/>
              <a:buChar char="•"/>
            </a:pPr>
            <a:endParaRPr lang="en-US" sz="2800" b="0" i="0" dirty="0">
              <a:solidFill>
                <a:srgbClr val="001D35"/>
              </a:solidFill>
              <a:effectLst/>
              <a:latin typeface="Google Sans"/>
            </a:endParaRPr>
          </a:p>
          <a:p>
            <a:pPr algn="just">
              <a:spcBef>
                <a:spcPts val="750"/>
              </a:spcBef>
              <a:spcAft>
                <a:spcPts val="600"/>
              </a:spcAft>
              <a:buFont typeface="Arial" panose="020B0604020202020204" pitchFamily="34" charset="0"/>
              <a:buChar char="•"/>
            </a:pPr>
            <a:endParaRPr lang="en-US" sz="2800" b="0" i="0" dirty="0">
              <a:solidFill>
                <a:srgbClr val="001D35"/>
              </a:solidFill>
              <a:effectLst/>
              <a:latin typeface="Google Sans"/>
            </a:endParaRPr>
          </a:p>
          <a:p>
            <a:endParaRPr lang="en-IN" dirty="0"/>
          </a:p>
        </p:txBody>
      </p:sp>
      <p:sp>
        <p:nvSpPr>
          <p:cNvPr id="5" name="Rectangle 2">
            <a:extLst>
              <a:ext uri="{FF2B5EF4-FFF2-40B4-BE49-F238E27FC236}">
                <a16:creationId xmlns:a16="http://schemas.microsoft.com/office/drawing/2014/main" id="{F8C58D2D-C194-89FC-60A1-815069DCE945}"/>
              </a:ext>
            </a:extLst>
          </p:cNvPr>
          <p:cNvSpPr>
            <a:spLocks noChangeArrowheads="1"/>
          </p:cNvSpPr>
          <p:nvPr/>
        </p:nvSpPr>
        <p:spPr bwMode="auto">
          <a:xfrm>
            <a:off x="762001" y="5129419"/>
            <a:ext cx="11130643" cy="1950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1D35"/>
                </a:solidFill>
                <a:effectLst/>
                <a:latin typeface="Google Sans"/>
              </a:rPr>
              <a:t>Classification/Prediction:</a:t>
            </a:r>
            <a:endParaRPr kumimoji="0" lang="en-US" altLang="en-US" sz="24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1D35"/>
                </a:solidFill>
                <a:effectLst/>
                <a:latin typeface="Google Sans"/>
              </a:rPr>
              <a:t>The fully connected layers then process this flattened vector to make predictions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1D35"/>
                </a:solidFill>
                <a:effectLst/>
                <a:latin typeface="Google Sans"/>
              </a:rPr>
              <a:t>classifications, often using</a:t>
            </a:r>
            <a:r>
              <a:rPr lang="en-US" altLang="en-US" sz="2400" dirty="0">
                <a:solidFill>
                  <a:srgbClr val="001D35"/>
                </a:solidFill>
                <a:latin typeface="Google Sans"/>
              </a:rPr>
              <a:t> </a:t>
            </a:r>
            <a:r>
              <a:rPr kumimoji="0" lang="en-US" altLang="en-US" sz="2400" b="0" i="0" u="none" strike="noStrike" cap="none" normalizeH="0" baseline="0" dirty="0">
                <a:ln>
                  <a:noFill/>
                </a:ln>
                <a:solidFill>
                  <a:srgbClr val="001D35"/>
                </a:solidFill>
                <a:effectLst/>
                <a:latin typeface="Google Sans"/>
              </a:rPr>
              <a:t>a </a:t>
            </a:r>
            <a:r>
              <a:rPr kumimoji="0" lang="en-US" altLang="en-US" sz="2400" b="0" i="0" u="none" strike="noStrike" cap="none" normalizeH="0" baseline="0" dirty="0" err="1">
                <a:ln>
                  <a:noFill/>
                </a:ln>
                <a:solidFill>
                  <a:srgbClr val="001D35"/>
                </a:solidFill>
                <a:effectLst/>
                <a:latin typeface="Google Sans"/>
              </a:rPr>
              <a:t>softmax</a:t>
            </a:r>
            <a:r>
              <a:rPr kumimoji="0" lang="en-US" altLang="en-US" sz="2400" b="0" i="0" u="none" strike="noStrike" cap="none" normalizeH="0" baseline="0" dirty="0">
                <a:ln>
                  <a:noFill/>
                </a:ln>
                <a:solidFill>
                  <a:srgbClr val="001D35"/>
                </a:solidFill>
                <a:effectLst/>
                <a:latin typeface="Google Sans"/>
              </a:rPr>
              <a:t> activation function for classification tasks.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8881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a:xfrm>
            <a:off x="838199" y="365125"/>
            <a:ext cx="10977081" cy="1325563"/>
          </a:xfrm>
        </p:spPr>
        <p:txBody>
          <a:bodyPr/>
          <a:lstStyle/>
          <a:p>
            <a:r>
              <a:rPr lang="en-US" dirty="0"/>
              <a:t>Typical CNN model architecture</a:t>
            </a:r>
            <a:r>
              <a:rPr lang="en-US" baseline="30000" dirty="0"/>
              <a:t>1</a:t>
            </a:r>
          </a:p>
        </p:txBody>
      </p:sp>
      <p:sp>
        <p:nvSpPr>
          <p:cNvPr id="11" name="Content Placeholder 2">
            <a:extLst>
              <a:ext uri="{FF2B5EF4-FFF2-40B4-BE49-F238E27FC236}">
                <a16:creationId xmlns:a16="http://schemas.microsoft.com/office/drawing/2014/main" id="{E4F759DA-C46E-47DF-A6B9-DBC60345405C}"/>
              </a:ext>
            </a:extLst>
          </p:cNvPr>
          <p:cNvSpPr>
            <a:spLocks noGrp="1"/>
          </p:cNvSpPr>
          <p:nvPr>
            <p:ph idx="1"/>
          </p:nvPr>
        </p:nvSpPr>
        <p:spPr>
          <a:xfrm>
            <a:off x="622443" y="1254643"/>
            <a:ext cx="10977081" cy="5238232"/>
          </a:xfrm>
        </p:spPr>
        <p:txBody>
          <a:bodyPr>
            <a:normAutofit/>
          </a:bodyPr>
          <a:lstStyle/>
          <a:p>
            <a:pPr marL="457200" lvl="1" indent="0" algn="just">
              <a:buNone/>
            </a:pPr>
            <a:r>
              <a:rPr lang="en-US" b="0" dirty="0">
                <a:solidFill>
                  <a:srgbClr val="222222"/>
                </a:solidFill>
                <a:effectLst/>
                <a:latin typeface="Calibri (Body)"/>
              </a:rPr>
              <a:t>A typical feature learning layer of a convolutional network consists of three stages:</a:t>
            </a:r>
          </a:p>
          <a:p>
            <a:pPr lvl="1" algn="just"/>
            <a:r>
              <a:rPr lang="en-US" b="0" i="0" dirty="0">
                <a:solidFill>
                  <a:srgbClr val="222222"/>
                </a:solidFill>
                <a:effectLst/>
                <a:latin typeface="Calibri (Body)"/>
              </a:rPr>
              <a:t>the first stage performs several convolution operations in parallel to produce a set of linear activations</a:t>
            </a:r>
          </a:p>
          <a:p>
            <a:pPr lvl="2" algn="just"/>
            <a:r>
              <a:rPr lang="en-US" sz="2800" dirty="0">
                <a:solidFill>
                  <a:srgbClr val="222222"/>
                </a:solidFill>
                <a:latin typeface="Calibri (Body)"/>
              </a:rPr>
              <a:t>e</a:t>
            </a:r>
            <a:r>
              <a:rPr lang="en-US" sz="2800" b="0" i="0" dirty="0">
                <a:solidFill>
                  <a:srgbClr val="222222"/>
                </a:solidFill>
                <a:effectLst/>
                <a:latin typeface="Calibri (Body)"/>
              </a:rPr>
              <a:t>ach convolution employs a different kernel to </a:t>
            </a:r>
            <a:r>
              <a:rPr lang="en-US" sz="2800" dirty="0">
                <a:solidFill>
                  <a:srgbClr val="222222"/>
                </a:solidFill>
                <a:latin typeface="Calibri (Body)"/>
              </a:rPr>
              <a:t>learn different </a:t>
            </a:r>
            <a:r>
              <a:rPr lang="en-US" sz="2800" b="0" i="0" dirty="0">
                <a:solidFill>
                  <a:srgbClr val="222222"/>
                </a:solidFill>
                <a:effectLst/>
                <a:latin typeface="Calibri (Body)"/>
              </a:rPr>
              <a:t>features</a:t>
            </a:r>
          </a:p>
          <a:p>
            <a:pPr lvl="2" algn="just"/>
            <a:r>
              <a:rPr lang="en-US" sz="2800" b="0" i="0" dirty="0">
                <a:solidFill>
                  <a:srgbClr val="222222"/>
                </a:solidFill>
                <a:effectLst/>
                <a:latin typeface="Calibri (Body)"/>
              </a:rPr>
              <a:t>the input is usually a grid of vector-valued observations</a:t>
            </a:r>
          </a:p>
          <a:p>
            <a:pPr lvl="1" algn="just"/>
            <a:r>
              <a:rPr lang="en-US" dirty="0">
                <a:solidFill>
                  <a:srgbClr val="222222"/>
                </a:solidFill>
                <a:latin typeface="Calibri (Body)"/>
              </a:rPr>
              <a:t>i</a:t>
            </a:r>
            <a:r>
              <a:rPr lang="en-US" b="0" i="0" dirty="0">
                <a:solidFill>
                  <a:srgbClr val="222222"/>
                </a:solidFill>
                <a:effectLst/>
                <a:latin typeface="Calibri (Body)"/>
              </a:rPr>
              <a:t>n the second stage, each linear activation is run through a nonlinear activation function (e.g., ReLU)</a:t>
            </a:r>
          </a:p>
          <a:p>
            <a:pPr lvl="1" algn="just"/>
            <a:r>
              <a:rPr lang="en-US" b="0" i="0" dirty="0">
                <a:solidFill>
                  <a:srgbClr val="222222"/>
                </a:solidFill>
                <a:effectLst/>
                <a:latin typeface="Calibri (Body)"/>
              </a:rPr>
              <a:t>In the third stage,  a </a:t>
            </a:r>
            <a:r>
              <a:rPr lang="en-US" b="0" i="1" dirty="0">
                <a:solidFill>
                  <a:srgbClr val="222222"/>
                </a:solidFill>
                <a:effectLst/>
                <a:latin typeface="Calibri (Body)"/>
              </a:rPr>
              <a:t>pooling function</a:t>
            </a:r>
            <a:r>
              <a:rPr lang="en-US" b="0" i="0" dirty="0">
                <a:solidFill>
                  <a:srgbClr val="222222"/>
                </a:solidFill>
                <a:effectLst/>
                <a:latin typeface="Calibri (Body)"/>
              </a:rPr>
              <a:t> is </a:t>
            </a:r>
            <a:r>
              <a:rPr lang="en-US" dirty="0">
                <a:solidFill>
                  <a:srgbClr val="222222"/>
                </a:solidFill>
                <a:latin typeface="Calibri (Body)"/>
              </a:rPr>
              <a:t>employed </a:t>
            </a:r>
            <a:r>
              <a:rPr lang="en-US" b="0" i="0" dirty="0">
                <a:solidFill>
                  <a:srgbClr val="222222"/>
                </a:solidFill>
                <a:effectLst/>
                <a:latin typeface="Calibri (Body)"/>
              </a:rPr>
              <a:t>to modify the output of the layer further.</a:t>
            </a:r>
          </a:p>
          <a:p>
            <a:pPr lvl="1" algn="just"/>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spTree>
    <p:extLst>
      <p:ext uri="{BB962C8B-B14F-4D97-AF65-F5344CB8AC3E}">
        <p14:creationId xmlns:p14="http://schemas.microsoft.com/office/powerpoint/2010/main" val="255455920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dirty="0"/>
              <a:t>Applications of CNN models</a:t>
            </a:r>
            <a:r>
              <a:rPr lang="en-US" baseline="30000" dirty="0"/>
              <a:t>6,7</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838199" y="1020726"/>
            <a:ext cx="10874339" cy="4961031"/>
          </a:xfrm>
        </p:spPr>
        <p:txBody>
          <a:bodyPr>
            <a:noAutofit/>
          </a:bodyPr>
          <a:lstStyle/>
          <a:p>
            <a:r>
              <a:rPr lang="en-US" sz="2400" dirty="0"/>
              <a:t>Image Processing</a:t>
            </a:r>
          </a:p>
          <a:p>
            <a:pPr lvl="1"/>
            <a:r>
              <a:rPr lang="en-US" sz="2400" dirty="0"/>
              <a:t>image classification</a:t>
            </a:r>
          </a:p>
          <a:p>
            <a:pPr lvl="1"/>
            <a:r>
              <a:rPr lang="en-US" sz="2400" dirty="0"/>
              <a:t>object detection</a:t>
            </a:r>
          </a:p>
          <a:p>
            <a:pPr lvl="1"/>
            <a:r>
              <a:rPr lang="en-US" sz="2400" dirty="0"/>
              <a:t>image segmentation</a:t>
            </a:r>
          </a:p>
          <a:p>
            <a:pPr lvl="1"/>
            <a:r>
              <a:rPr lang="en-US" sz="2400" dirty="0"/>
              <a:t>object tracking</a:t>
            </a:r>
          </a:p>
          <a:p>
            <a:pPr lvl="1"/>
            <a:r>
              <a:rPr lang="en-US" sz="2400" dirty="0"/>
              <a:t>visual saliency recognition</a:t>
            </a:r>
          </a:p>
          <a:p>
            <a:pPr lvl="1"/>
            <a:r>
              <a:rPr lang="en-US" sz="2400" dirty="0"/>
              <a:t>face recognition</a:t>
            </a:r>
          </a:p>
          <a:p>
            <a:r>
              <a:rPr lang="en-US" sz="2400" dirty="0"/>
              <a:t>Histopathology</a:t>
            </a:r>
          </a:p>
          <a:p>
            <a:r>
              <a:rPr lang="en-US" sz="2400" dirty="0"/>
              <a:t>Speech Processing</a:t>
            </a:r>
          </a:p>
          <a:p>
            <a:r>
              <a:rPr lang="en-US" sz="2400" dirty="0"/>
              <a:t>Text Detections and Recognition (OCR)</a:t>
            </a:r>
          </a:p>
        </p:txBody>
      </p:sp>
    </p:spTree>
    <p:extLst>
      <p:ext uri="{BB962C8B-B14F-4D97-AF65-F5344CB8AC3E}">
        <p14:creationId xmlns:p14="http://schemas.microsoft.com/office/powerpoint/2010/main" val="375177522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dirty="0"/>
              <a:t>Applications of CNN models</a:t>
            </a:r>
            <a:r>
              <a:rPr lang="en-US" baseline="30000" dirty="0"/>
              <a:t>6,7</a:t>
            </a:r>
            <a:endParaRPr lang="en-US" dirty="0"/>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838199" y="1127051"/>
            <a:ext cx="10874339" cy="4854706"/>
          </a:xfrm>
        </p:spPr>
        <p:txBody>
          <a:bodyPr>
            <a:noAutofit/>
          </a:bodyPr>
          <a:lstStyle/>
          <a:p>
            <a:r>
              <a:rPr lang="en-US" sz="2800" dirty="0"/>
              <a:t>Natural Language Processing</a:t>
            </a:r>
          </a:p>
          <a:p>
            <a:r>
              <a:rPr lang="en-US" sz="2800" dirty="0"/>
              <a:t>Drug Discovery</a:t>
            </a:r>
          </a:p>
          <a:p>
            <a:r>
              <a:rPr lang="en-US" sz="2800" dirty="0"/>
              <a:t>Timeseries Analysis</a:t>
            </a:r>
          </a:p>
          <a:p>
            <a:pPr lvl="1"/>
            <a:r>
              <a:rPr lang="en-US" dirty="0"/>
              <a:t>Health risk assessment and biomarkers of aging discovery</a:t>
            </a:r>
          </a:p>
          <a:p>
            <a:pPr lvl="1"/>
            <a:r>
              <a:rPr lang="en-US" dirty="0"/>
              <a:t>Forecasting</a:t>
            </a:r>
          </a:p>
          <a:p>
            <a:pPr lvl="1"/>
            <a:r>
              <a:rPr lang="en-US" dirty="0"/>
              <a:t>Electromyography (EMG) recognition</a:t>
            </a:r>
          </a:p>
          <a:p>
            <a:pPr marL="0" indent="0">
              <a:buNone/>
            </a:pPr>
            <a:endParaRPr lang="en-US" sz="2400" dirty="0"/>
          </a:p>
        </p:txBody>
      </p:sp>
    </p:spTree>
    <p:extLst>
      <p:ext uri="{BB962C8B-B14F-4D97-AF65-F5344CB8AC3E}">
        <p14:creationId xmlns:p14="http://schemas.microsoft.com/office/powerpoint/2010/main" val="301496323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dirty="0"/>
              <a:t>Notable CNN models</a:t>
            </a:r>
            <a:r>
              <a:rPr lang="en-US" baseline="30000" dirty="0"/>
              <a:t>11, 12</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838200" y="1798475"/>
            <a:ext cx="10515600" cy="4188670"/>
          </a:xfrm>
        </p:spPr>
        <p:txBody>
          <a:bodyPr>
            <a:normAutofit/>
          </a:bodyPr>
          <a:lstStyle/>
          <a:p>
            <a:pPr marL="0" indent="0">
              <a:buNone/>
            </a:pPr>
            <a:endParaRPr lang="en-US" b="0" i="0" dirty="0">
              <a:solidFill>
                <a:srgbClr val="292929"/>
              </a:solidFill>
              <a:effectLst/>
              <a:latin typeface="medium-content-serif-font"/>
            </a:endParaRPr>
          </a:p>
          <a:p>
            <a:r>
              <a:rPr lang="en-US" dirty="0" err="1">
                <a:solidFill>
                  <a:srgbClr val="292929"/>
                </a:solidFill>
                <a:latin typeface="Calibri (Body)"/>
              </a:rPr>
              <a:t>LeNet</a:t>
            </a:r>
            <a:endParaRPr lang="en-US" dirty="0">
              <a:solidFill>
                <a:srgbClr val="292929"/>
              </a:solidFill>
              <a:latin typeface="Calibri (Body)"/>
            </a:endParaRPr>
          </a:p>
          <a:p>
            <a:r>
              <a:rPr lang="en-US" b="0" i="0" dirty="0" err="1">
                <a:solidFill>
                  <a:srgbClr val="292929"/>
                </a:solidFill>
                <a:effectLst/>
                <a:latin typeface="Calibri (Body)"/>
              </a:rPr>
              <a:t>AlexNet</a:t>
            </a:r>
            <a:endParaRPr lang="en-US" dirty="0">
              <a:solidFill>
                <a:srgbClr val="292929"/>
              </a:solidFill>
              <a:latin typeface="Calibri (Body)"/>
            </a:endParaRPr>
          </a:p>
          <a:p>
            <a:r>
              <a:rPr lang="en-US" b="0" i="0" dirty="0">
                <a:solidFill>
                  <a:srgbClr val="292929"/>
                </a:solidFill>
                <a:effectLst/>
                <a:latin typeface="Calibri (Body)"/>
              </a:rPr>
              <a:t>VGG-16</a:t>
            </a:r>
            <a:endParaRPr lang="en-US" dirty="0">
              <a:solidFill>
                <a:srgbClr val="292929"/>
              </a:solidFill>
              <a:latin typeface="Calibri (Body)"/>
            </a:endParaRPr>
          </a:p>
          <a:p>
            <a:r>
              <a:rPr lang="en-US" b="0" i="0" dirty="0">
                <a:solidFill>
                  <a:srgbClr val="292929"/>
                </a:solidFill>
                <a:effectLst/>
                <a:latin typeface="Calibri (Body)"/>
              </a:rPr>
              <a:t>Inception-based architectures</a:t>
            </a:r>
          </a:p>
          <a:p>
            <a:r>
              <a:rPr lang="en-US" b="0" i="0" dirty="0" err="1">
                <a:solidFill>
                  <a:srgbClr val="292929"/>
                </a:solidFill>
                <a:effectLst/>
                <a:latin typeface="Calibri (Body)"/>
              </a:rPr>
              <a:t>Xception</a:t>
            </a:r>
            <a:endParaRPr lang="en-US" b="0" i="0" dirty="0">
              <a:solidFill>
                <a:srgbClr val="292929"/>
              </a:solidFill>
              <a:effectLst/>
              <a:latin typeface="Calibri (Body)"/>
            </a:endParaRPr>
          </a:p>
          <a:p>
            <a:r>
              <a:rPr lang="en-US" b="0" i="0" dirty="0" err="1">
                <a:solidFill>
                  <a:srgbClr val="292929"/>
                </a:solidFill>
                <a:effectLst/>
                <a:latin typeface="Calibri (Body)"/>
              </a:rPr>
              <a:t>ResNet</a:t>
            </a:r>
            <a:endParaRPr lang="en-US" i="1" baseline="30000" dirty="0"/>
          </a:p>
          <a:p>
            <a:pPr lvl="2"/>
            <a:endParaRPr lang="en-US" dirty="0"/>
          </a:p>
          <a:p>
            <a:endParaRPr lang="en-US" dirty="0"/>
          </a:p>
        </p:txBody>
      </p:sp>
    </p:spTree>
    <p:extLst>
      <p:ext uri="{BB962C8B-B14F-4D97-AF65-F5344CB8AC3E}">
        <p14:creationId xmlns:p14="http://schemas.microsoft.com/office/powerpoint/2010/main" val="293097433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658026" y="1580972"/>
            <a:ext cx="11085336" cy="4747400"/>
          </a:xfrm>
        </p:spPr>
        <p:txBody>
          <a:bodyPr>
            <a:normAutofit fontScale="92500" lnSpcReduction="20000"/>
          </a:bodyPr>
          <a:lstStyle/>
          <a:p>
            <a:pPr marL="514350" indent="-514350">
              <a:buFont typeface="+mj-lt"/>
              <a:buAutoNum type="arabicPeriod"/>
            </a:pPr>
            <a:r>
              <a:rPr lang="en-US" sz="1800" dirty="0"/>
              <a:t>I. </a:t>
            </a:r>
            <a:r>
              <a:rPr lang="en-US" sz="1800" dirty="0" err="1"/>
              <a:t>GoodFellow</a:t>
            </a:r>
            <a:r>
              <a:rPr lang="en-US" sz="1800" dirty="0"/>
              <a:t>, Y. </a:t>
            </a:r>
            <a:r>
              <a:rPr lang="en-US" sz="1800" dirty="0" err="1"/>
              <a:t>Bengio</a:t>
            </a:r>
            <a:r>
              <a:rPr lang="en-US" sz="1800" dirty="0"/>
              <a:t>, A. </a:t>
            </a:r>
            <a:r>
              <a:rPr lang="en-US" sz="1800" dirty="0" err="1"/>
              <a:t>Courniville</a:t>
            </a:r>
            <a:r>
              <a:rPr lang="en-US" sz="1800" dirty="0"/>
              <a:t>: Deep Learning (Adaptive Computation and Machine Learning series), 2016</a:t>
            </a:r>
          </a:p>
          <a:p>
            <a:pPr marL="514350" indent="-514350">
              <a:buFont typeface="+mj-lt"/>
              <a:buAutoNum type="arabicPeriod"/>
            </a:pPr>
            <a:r>
              <a:rPr lang="en-US" sz="1800" dirty="0">
                <a:hlinkClick r:id="rId3"/>
              </a:rPr>
              <a:t>https://colah.github.io/posts/2014-07-Understanding-Convolutions/</a:t>
            </a:r>
            <a:r>
              <a:rPr lang="en-US" sz="1800" dirty="0"/>
              <a:t>2018</a:t>
            </a:r>
          </a:p>
          <a:p>
            <a:pPr marL="514350" indent="-514350">
              <a:buFont typeface="+mj-lt"/>
              <a:buAutoNum type="arabicPeriod"/>
            </a:pPr>
            <a:r>
              <a:rPr lang="en-US" sz="1800" dirty="0">
                <a:hlinkClick r:id="rId4"/>
              </a:rPr>
              <a:t>https://medium.com/@RaghavPrabhu/understanding-of-convolutional-neural-network-cnn-deep-learning-99760835f148</a:t>
            </a:r>
            <a:r>
              <a:rPr lang="en-US" sz="1800" dirty="0"/>
              <a:t> </a:t>
            </a:r>
          </a:p>
          <a:p>
            <a:pPr marL="514350" indent="-514350">
              <a:buFont typeface="+mj-lt"/>
              <a:buAutoNum type="arabicPeriod"/>
            </a:pPr>
            <a:r>
              <a:rPr lang="en-US" sz="1800" dirty="0">
                <a:hlinkClick r:id="rId5"/>
              </a:rPr>
              <a:t>https://ai.stackexchange.com/questions/17004/convolutional-neural-network-does-each-filter-in-each-convolution-layer-create</a:t>
            </a:r>
            <a:r>
              <a:rPr lang="en-US" sz="1800" dirty="0"/>
              <a:t>  </a:t>
            </a:r>
          </a:p>
          <a:p>
            <a:pPr marL="514350" indent="-514350">
              <a:buFont typeface="+mj-lt"/>
              <a:buAutoNum type="arabicPeriod"/>
            </a:pPr>
            <a:r>
              <a:rPr lang="en-US" sz="1800" dirty="0">
                <a:hlinkClick r:id="rId6"/>
              </a:rPr>
              <a:t>http://datahacker.rs/convolution-rgb-image/</a:t>
            </a:r>
            <a:endParaRPr lang="en-US" sz="1800" dirty="0"/>
          </a:p>
          <a:p>
            <a:pPr marL="514350" indent="-514350">
              <a:buFont typeface="+mj-lt"/>
              <a:buAutoNum type="arabicPeriod"/>
            </a:pPr>
            <a:r>
              <a:rPr lang="en-US" sz="1800" dirty="0">
                <a:hlinkClick r:id="rId7"/>
              </a:rPr>
              <a:t>https://en.wikipedia.org/wiki/Convolutional_neural_network#Applications</a:t>
            </a:r>
            <a:r>
              <a:rPr lang="en-US" sz="1800" dirty="0"/>
              <a:t>  </a:t>
            </a:r>
          </a:p>
          <a:p>
            <a:pPr marL="514350" indent="-514350">
              <a:buFont typeface="+mj-lt"/>
              <a:buAutoNum type="arabicPeriod"/>
            </a:pPr>
            <a:r>
              <a:rPr lang="en-US" sz="1800" dirty="0"/>
              <a:t>J. </a:t>
            </a:r>
            <a:r>
              <a:rPr lang="en-US" sz="1800" dirty="0" err="1"/>
              <a:t>Gua</a:t>
            </a:r>
            <a:r>
              <a:rPr lang="en-US" sz="1800" dirty="0"/>
              <a:t>, Z. Wang, J. </a:t>
            </a:r>
            <a:r>
              <a:rPr lang="en-US" sz="1800" dirty="0" err="1"/>
              <a:t>Kuen</a:t>
            </a:r>
            <a:r>
              <a:rPr lang="en-US" sz="1800" dirty="0"/>
              <a:t>, L. Ma, A. </a:t>
            </a:r>
            <a:r>
              <a:rPr lang="en-US" sz="1800" dirty="0" err="1"/>
              <a:t>Shahroudy</a:t>
            </a:r>
            <a:r>
              <a:rPr lang="en-US" sz="1800" dirty="0"/>
              <a:t>, B. Shuai, T. Liu, X. Wang, G. Wang, J. Cai, T. Chen: Recent advances in convolutional neural networks, Pattern Recognition, May 2018</a:t>
            </a:r>
          </a:p>
          <a:p>
            <a:pPr marL="514350" indent="-514350">
              <a:buFont typeface="+mj-lt"/>
              <a:buAutoNum type="arabicPeriod"/>
            </a:pPr>
            <a:r>
              <a:rPr lang="en-US" sz="1800" dirty="0"/>
              <a:t>Y. </a:t>
            </a:r>
            <a:r>
              <a:rPr lang="en-US" sz="1800" dirty="0" err="1"/>
              <a:t>LeCun</a:t>
            </a:r>
            <a:r>
              <a:rPr lang="en-US" sz="1800" dirty="0"/>
              <a:t>, L. </a:t>
            </a:r>
            <a:r>
              <a:rPr lang="en-US" sz="1800" dirty="0" err="1"/>
              <a:t>Bottou</a:t>
            </a:r>
            <a:r>
              <a:rPr lang="en-US" sz="1800" dirty="0"/>
              <a:t>, Y. </a:t>
            </a:r>
            <a:r>
              <a:rPr lang="en-US" sz="1800" dirty="0" err="1"/>
              <a:t>Bengio</a:t>
            </a:r>
            <a:r>
              <a:rPr lang="en-US" sz="1800" dirty="0"/>
              <a:t> and P. Haffner: Gradient-Based Learning Applied to Document Recognition, Proceedings of the IEEE, 86(11):2278-2324, 1998</a:t>
            </a:r>
          </a:p>
          <a:p>
            <a:pPr marL="514350" indent="-514350">
              <a:buFont typeface="+mj-lt"/>
              <a:buAutoNum type="arabicPeriod"/>
            </a:pPr>
            <a:r>
              <a:rPr lang="en-US" sz="1800" dirty="0"/>
              <a:t>A. </a:t>
            </a:r>
            <a:r>
              <a:rPr lang="en-US" sz="1800" dirty="0" err="1"/>
              <a:t>Krizhevsky</a:t>
            </a:r>
            <a:r>
              <a:rPr lang="en-US" sz="1800" dirty="0"/>
              <a:t>, I. </a:t>
            </a:r>
            <a:r>
              <a:rPr lang="en-US" sz="1800" dirty="0" err="1"/>
              <a:t>Sutskever</a:t>
            </a:r>
            <a:r>
              <a:rPr lang="en-US" sz="1800" dirty="0"/>
              <a:t> and G. F Hinton: ImageNet Classification with Deep Convolutional Neural Networks, NIPS 2012</a:t>
            </a:r>
          </a:p>
          <a:p>
            <a:pPr marL="514350" indent="-514350">
              <a:buFont typeface="+mj-lt"/>
              <a:buAutoNum type="arabicPeriod"/>
            </a:pPr>
            <a:r>
              <a:rPr lang="en-US" sz="1800" dirty="0"/>
              <a:t>K. </a:t>
            </a:r>
            <a:r>
              <a:rPr lang="en-US" sz="1800" dirty="0" err="1"/>
              <a:t>Simonyan</a:t>
            </a:r>
            <a:r>
              <a:rPr lang="en-US" sz="1800" dirty="0"/>
              <a:t> and A. </a:t>
            </a:r>
            <a:r>
              <a:rPr lang="en-US" sz="1800" dirty="0" err="1"/>
              <a:t>Zisseman</a:t>
            </a:r>
            <a:r>
              <a:rPr lang="en-US" sz="1800" dirty="0"/>
              <a:t>: Very Deep Convolutional Networks for Large-Scale Image Recognition: </a:t>
            </a:r>
            <a:r>
              <a:rPr lang="en-US" sz="1800" dirty="0" err="1"/>
              <a:t>arXiv</a:t>
            </a:r>
            <a:r>
              <a:rPr lang="en-US" sz="1800" dirty="0"/>
              <a:t> preprint, 2014</a:t>
            </a:r>
          </a:p>
          <a:p>
            <a:pPr marL="514350" indent="-514350">
              <a:buFont typeface="+mj-lt"/>
              <a:buAutoNum type="arabicPeriod"/>
            </a:pPr>
            <a:r>
              <a:rPr lang="en-US" sz="1800" dirty="0">
                <a:hlinkClick r:id="rId8"/>
              </a:rPr>
              <a:t>https://towardsdatascience.com/illustrated-10-cnn-architectures-95d78ace614d</a:t>
            </a:r>
            <a:r>
              <a:rPr lang="en-US" sz="1800" dirty="0"/>
              <a:t> </a:t>
            </a:r>
          </a:p>
          <a:p>
            <a:pPr marL="514350" indent="-514350">
              <a:buFont typeface="+mj-lt"/>
              <a:buAutoNum type="arabicPeriod"/>
            </a:pPr>
            <a:r>
              <a:rPr lang="en-US" sz="1800" dirty="0">
                <a:hlinkClick r:id="rId9"/>
              </a:rPr>
              <a:t>https://medium.com/analytics-vidhya/cnns-architectures-lenet-alexnet-vgg-googlenet-resnet-and-more-666091488df5</a:t>
            </a:r>
            <a:r>
              <a:rPr lang="en-US" sz="1800" dirty="0"/>
              <a:t> </a:t>
            </a:r>
          </a:p>
          <a:p>
            <a:pPr marL="0" indent="0">
              <a:buNone/>
            </a:pPr>
            <a:endParaRPr lang="en-US" sz="1800" dirty="0"/>
          </a:p>
        </p:txBody>
      </p:sp>
    </p:spTree>
    <p:extLst>
      <p:ext uri="{BB962C8B-B14F-4D97-AF65-F5344CB8AC3E}">
        <p14:creationId xmlns:p14="http://schemas.microsoft.com/office/powerpoint/2010/main" val="2134578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sz="2400"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3108889635"/>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32269829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515239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8138506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1146993" y="2751639"/>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983197" y="2751639"/>
            <a:ext cx="3636628" cy="1135380"/>
          </a:xfrm>
          <a:prstGeom prst="bentConnector4">
            <a:avLst>
              <a:gd name="adj1" fmla="val 9517"/>
              <a:gd name="adj2" fmla="val 12013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0*1 + 5*1 + 7*1 + 1*0 + 8*0 + 2*0 + 2*(-1) + 9*(-1) + 5*(-1)</a:t>
            </a:r>
          </a:p>
        </p:txBody>
      </p:sp>
      <p:sp>
        <p:nvSpPr>
          <p:cNvPr id="9" name="TextBox 8">
            <a:extLst>
              <a:ext uri="{FF2B5EF4-FFF2-40B4-BE49-F238E27FC236}">
                <a16:creationId xmlns:a16="http://schemas.microsoft.com/office/drawing/2014/main" id="{90D80DDB-8BCB-4525-AE47-63A0274B6397}"/>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D723338E-25F8-45CD-B7B0-97B72584678D}"/>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A0281D10-DD58-4F4B-9BA4-25FA977CCE12}"/>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27337069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3148961869"/>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0</a:t>
                      </a:r>
                    </a:p>
                  </a:txBody>
                  <a:tcPr/>
                </a:tc>
                <a:tc>
                  <a:txBody>
                    <a:bodyPr/>
                    <a:lstStyle/>
                    <a:p>
                      <a:pPr algn="ctr"/>
                      <a:endParaRPr lang="en-US"/>
                    </a:p>
                  </a:txBody>
                  <a:tcPr/>
                </a:tc>
                <a:extLst>
                  <a:ext uri="{0D108BD9-81ED-4DB2-BD59-A6C34878D82A}">
                    <a16:rowId xmlns:a16="http://schemas.microsoft.com/office/drawing/2014/main" val="332269829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515239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8138506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1712069" y="2751639"/>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2548273" y="2751639"/>
            <a:ext cx="3071552" cy="1135380"/>
          </a:xfrm>
          <a:prstGeom prst="bentConnector4">
            <a:avLst>
              <a:gd name="adj1" fmla="val 12973"/>
              <a:gd name="adj2" fmla="val 12013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1*1 + 8*1 + 2*1 + 2*0 + 9*0 + 5*0 + 4*(-1) + 3*(-1) + 1*(-1)</a:t>
            </a:r>
          </a:p>
        </p:txBody>
      </p:sp>
      <p:sp>
        <p:nvSpPr>
          <p:cNvPr id="9" name="TextBox 8">
            <a:extLst>
              <a:ext uri="{FF2B5EF4-FFF2-40B4-BE49-F238E27FC236}">
                <a16:creationId xmlns:a16="http://schemas.microsoft.com/office/drawing/2014/main" id="{B007B2BD-268A-40FF-A14A-291DD8C98378}"/>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6512F48F-57C8-4989-B1CF-BB3716B6096C}"/>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B72FA243-1A7D-4DEB-9519-91FE35C6AD86}"/>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36740675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3934795773"/>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332269829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515239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8138506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2266871" y="2751639"/>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3103075" y="2751639"/>
            <a:ext cx="2516750" cy="1135380"/>
          </a:xfrm>
          <a:prstGeom prst="bentConnector4">
            <a:avLst>
              <a:gd name="adj1" fmla="val 15017"/>
              <a:gd name="adj2" fmla="val 12013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2*1 + 9*1 + 5*1 + 4*0 + 3*0 + 1*0 + 7*(-1) + 1*(-1) + 3*(-1)</a:t>
            </a:r>
          </a:p>
        </p:txBody>
      </p:sp>
      <p:sp>
        <p:nvSpPr>
          <p:cNvPr id="9" name="TextBox 8">
            <a:extLst>
              <a:ext uri="{FF2B5EF4-FFF2-40B4-BE49-F238E27FC236}">
                <a16:creationId xmlns:a16="http://schemas.microsoft.com/office/drawing/2014/main" id="{A1BA49A7-E235-4BEF-8E74-84F6F74A7645}"/>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4E316B57-5E84-44BA-9E74-346BBCD00DAB}"/>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D1E6E9D8-29AC-406C-BA9F-7882D863A775}"/>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41666840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2654284165"/>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3322698299"/>
                  </a:ext>
                </a:extLst>
              </a:tr>
              <a:tr h="370840">
                <a:tc>
                  <a:txBody>
                    <a:bodyPr/>
                    <a:lstStyle/>
                    <a:p>
                      <a:pPr algn="ctr"/>
                      <a:r>
                        <a:rPr lang="en-US" dirty="0">
                          <a:solidFill>
                            <a:srgbClr val="FF0000"/>
                          </a:solidFill>
                        </a:rPr>
                        <a:t>-10</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515239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8138506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592187" y="3131780"/>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428391" y="3131781"/>
            <a:ext cx="4191434" cy="755239"/>
          </a:xfrm>
          <a:prstGeom prst="bentConnector4">
            <a:avLst>
              <a:gd name="adj1" fmla="val 11346"/>
              <a:gd name="adj2" fmla="val 18060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1*1 + 2*1 + 0*1 + 5*0 + 7*0 + 1*0 + 8*(-1) + 2*(-1) + 3*(-1)</a:t>
            </a:r>
          </a:p>
        </p:txBody>
      </p:sp>
      <p:sp>
        <p:nvSpPr>
          <p:cNvPr id="9" name="TextBox 8">
            <a:extLst>
              <a:ext uri="{FF2B5EF4-FFF2-40B4-BE49-F238E27FC236}">
                <a16:creationId xmlns:a16="http://schemas.microsoft.com/office/drawing/2014/main" id="{17116D5A-5855-46EE-8299-7A8E65E08EDD}"/>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AAD8FAEF-2686-4F19-BA65-A6DA6A04B43E}"/>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B054477D-2F64-4139-8EEA-DBB460909799}"/>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37507642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extLst>
              <p:ext uri="{D42A27DB-BD31-4B8C-83A1-F6EECF244321}">
                <p14:modId xmlns:p14="http://schemas.microsoft.com/office/powerpoint/2010/main" val="3320803804"/>
              </p:ext>
            </p:extLst>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3322698299"/>
                  </a:ext>
                </a:extLst>
              </a:tr>
              <a:tr h="370840">
                <a:tc>
                  <a:txBody>
                    <a:bodyPr/>
                    <a:lstStyle/>
                    <a:p>
                      <a:pPr algn="ctr"/>
                      <a:r>
                        <a:rPr lang="en-US" dirty="0">
                          <a:solidFill>
                            <a:srgbClr val="FF0000"/>
                          </a:solidFill>
                        </a:rPr>
                        <a:t>-10</a:t>
                      </a:r>
                    </a:p>
                  </a:txBody>
                  <a:tcPr/>
                </a:tc>
                <a:tc>
                  <a:txBody>
                    <a:bodyPr/>
                    <a:lstStyle/>
                    <a:p>
                      <a:pPr algn="ctr"/>
                      <a:r>
                        <a:rPr lang="en-US" dirty="0">
                          <a:solidFill>
                            <a:srgbClr val="FF0000"/>
                          </a:solidFill>
                        </a:rPr>
                        <a:t>-2</a:t>
                      </a: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extLst>
                  <a:ext uri="{0D108BD9-81ED-4DB2-BD59-A6C34878D82A}">
                    <a16:rowId xmlns:a16="http://schemas.microsoft.com/office/drawing/2014/main" val="1385152394"/>
                  </a:ext>
                </a:extLst>
              </a:tr>
              <a:tr h="370840">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extLst>
                  <a:ext uri="{0D108BD9-81ED-4DB2-BD59-A6C34878D82A}">
                    <a16:rowId xmlns:a16="http://schemas.microsoft.com/office/drawing/2014/main" val="4181385061"/>
                  </a:ext>
                </a:extLst>
              </a:tr>
              <a:tr h="370840">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1157261" y="3131780"/>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1993465" y="3131781"/>
            <a:ext cx="3626360" cy="755239"/>
          </a:xfrm>
          <a:prstGeom prst="bentConnector4">
            <a:avLst>
              <a:gd name="adj1" fmla="val 15521"/>
              <a:gd name="adj2" fmla="val 17516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5*1 + 7*1 + 1*1 + 8*0 + 2*0 + 3*0 + 9*(-1) + 5*(-1) + 1*(-1)</a:t>
            </a:r>
          </a:p>
        </p:txBody>
      </p:sp>
      <p:sp>
        <p:nvSpPr>
          <p:cNvPr id="9" name="TextBox 8">
            <a:extLst>
              <a:ext uri="{FF2B5EF4-FFF2-40B4-BE49-F238E27FC236}">
                <a16:creationId xmlns:a16="http://schemas.microsoft.com/office/drawing/2014/main" id="{D38582CD-FE3E-47A0-90C2-70BB2F09DC68}"/>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9B21F650-2C23-4DE1-8F28-4CFBF2ABDAA0}"/>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B5FB762A-8655-484D-9F4B-F00173F181A2}"/>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110055735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4B8F-A2E0-4016-9A09-9542FAA094CA}"/>
              </a:ext>
            </a:extLst>
          </p:cNvPr>
          <p:cNvSpPr>
            <a:spLocks noGrp="1"/>
          </p:cNvSpPr>
          <p:nvPr>
            <p:ph type="title"/>
          </p:nvPr>
        </p:nvSpPr>
        <p:spPr/>
        <p:txBody>
          <a:bodyPr/>
          <a:lstStyle/>
          <a:p>
            <a:r>
              <a:rPr lang="en-US" b="1" dirty="0"/>
              <a:t>The Convolution operation</a:t>
            </a:r>
            <a:r>
              <a:rPr lang="en-US" b="1" baseline="30000" dirty="0"/>
              <a:t>1</a:t>
            </a:r>
          </a:p>
        </p:txBody>
      </p:sp>
      <p:sp>
        <p:nvSpPr>
          <p:cNvPr id="3" name="Content Placeholder 2">
            <a:extLst>
              <a:ext uri="{FF2B5EF4-FFF2-40B4-BE49-F238E27FC236}">
                <a16:creationId xmlns:a16="http://schemas.microsoft.com/office/drawing/2014/main" id="{114CE4DC-56CF-4203-A911-8FAD17A522CF}"/>
              </a:ext>
            </a:extLst>
          </p:cNvPr>
          <p:cNvSpPr>
            <a:spLocks noGrp="1"/>
          </p:cNvSpPr>
          <p:nvPr>
            <p:ph idx="1"/>
          </p:nvPr>
        </p:nvSpPr>
        <p:spPr>
          <a:xfrm>
            <a:off x="437272" y="1568774"/>
            <a:ext cx="10761324" cy="4503256"/>
          </a:xfrm>
        </p:spPr>
        <p:txBody>
          <a:bodyPr>
            <a:normAutofit/>
          </a:bodyPr>
          <a:lstStyle/>
          <a:p>
            <a:pPr marL="0" indent="0" algn="ctr">
              <a:buNone/>
            </a:pPr>
            <a:r>
              <a:rPr lang="en-US" sz="2400" b="0" i="0" u="none" strike="noStrike" baseline="0" dirty="0">
                <a:latin typeface="Calibri (Body)"/>
              </a:rPr>
              <a:t>Assume a 6x6 matrix </a:t>
            </a:r>
            <a:r>
              <a:rPr lang="en-US" sz="2400" b="1" i="0" u="none" strike="noStrike" baseline="0" dirty="0">
                <a:latin typeface="Calibri (Body)"/>
              </a:rPr>
              <a:t>M </a:t>
            </a:r>
            <a:r>
              <a:rPr lang="en-US" sz="2400" b="0" i="0" u="none" strike="noStrike" baseline="0" dirty="0">
                <a:latin typeface="Calibri (Body)"/>
              </a:rPr>
              <a:t>as input. The 2D convolution of </a:t>
            </a:r>
            <a:r>
              <a:rPr lang="en-US" sz="2400" b="1" i="0" u="none" strike="noStrike" baseline="0" dirty="0">
                <a:latin typeface="Calibri (Body)"/>
              </a:rPr>
              <a:t>M</a:t>
            </a:r>
            <a:r>
              <a:rPr lang="en-US" sz="2400" b="0" i="0" u="none" strike="noStrike" baseline="0" dirty="0">
                <a:latin typeface="Calibri (Body)"/>
              </a:rPr>
              <a:t> with </a:t>
            </a:r>
            <a:r>
              <a:rPr lang="en-US" sz="2400" b="0" i="1" u="none" strike="noStrike" baseline="0" dirty="0">
                <a:latin typeface="Calibri (Body)"/>
              </a:rPr>
              <a:t>filter (or kernel)</a:t>
            </a:r>
            <a:r>
              <a:rPr lang="en-US" sz="2400" b="0" i="0" u="none" strike="noStrike" baseline="0" dirty="0">
                <a:latin typeface="Calibri (Body)"/>
              </a:rPr>
              <a:t> </a:t>
            </a:r>
            <a:r>
              <a:rPr lang="en-US" sz="2400" b="1" i="0" u="none" strike="noStrike" baseline="0" dirty="0">
                <a:latin typeface="Calibri (Body)"/>
              </a:rPr>
              <a:t>F</a:t>
            </a:r>
            <a:r>
              <a:rPr lang="en-US" sz="2400" b="0" i="0" u="none" strike="noStrike" baseline="0" dirty="0">
                <a:latin typeface="Calibri (Body)"/>
              </a:rPr>
              <a:t> and </a:t>
            </a:r>
            <a:r>
              <a:rPr lang="en-US" sz="2400" b="0" i="1" u="none" strike="noStrike" baseline="0" dirty="0">
                <a:latin typeface="Calibri (Body)"/>
              </a:rPr>
              <a:t>stride</a:t>
            </a:r>
            <a:r>
              <a:rPr lang="en-US" sz="2400" b="0" i="0" u="none" strike="noStrike" baseline="0" dirty="0">
                <a:latin typeface="Calibri (Body)"/>
              </a:rPr>
              <a:t> 1 is a 4x4 matrix </a:t>
            </a:r>
            <a:r>
              <a:rPr lang="en-US" sz="2400" b="1" i="0" u="none" strike="noStrike" baseline="0" dirty="0">
                <a:latin typeface="Calibri (Body)"/>
              </a:rPr>
              <a:t>CM</a:t>
            </a:r>
            <a:r>
              <a:rPr lang="en-US" sz="2400" b="0" i="0" u="none" strike="noStrike" baseline="0" dirty="0">
                <a:latin typeface="Calibri (Body)"/>
              </a:rPr>
              <a:t> (sometimes called </a:t>
            </a:r>
            <a:r>
              <a:rPr lang="en-US" sz="2400" b="0" i="1" u="none" strike="noStrike" baseline="0" dirty="0">
                <a:latin typeface="Calibri (Body)"/>
              </a:rPr>
              <a:t>feature map</a:t>
            </a:r>
            <a:r>
              <a:rPr lang="en-US" sz="2400" b="0" i="0" u="none" strike="noStrike" baseline="0" dirty="0">
                <a:latin typeface="Calibri (Body)"/>
              </a:rPr>
              <a:t>) computed as follows:</a:t>
            </a: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b="0" i="0" dirty="0">
              <a:solidFill>
                <a:srgbClr val="222222"/>
              </a:solidFill>
              <a:effectLst/>
              <a:latin typeface="Calibri (Body)"/>
            </a:endParaRPr>
          </a:p>
          <a:p>
            <a:pPr marL="457200" lvl="1" indent="0">
              <a:buNone/>
            </a:pPr>
            <a:endParaRPr lang="en-US" dirty="0">
              <a:solidFill>
                <a:srgbClr val="222222"/>
              </a:solidFill>
              <a:latin typeface="Calibri (Body)"/>
            </a:endParaRPr>
          </a:p>
          <a:p>
            <a:pPr marL="457200" lvl="1" indent="0">
              <a:buNone/>
            </a:pPr>
            <a:endParaRPr lang="en-US" dirty="0">
              <a:solidFill>
                <a:srgbClr val="222222"/>
              </a:solidFill>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lgn="ctr">
              <a:buNone/>
            </a:pPr>
            <a:endParaRPr lang="en-US" b="0" i="0" dirty="0">
              <a:solidFill>
                <a:srgbClr val="222222"/>
              </a:solidFill>
              <a:effectLst/>
              <a:latin typeface="Calibri (Body)"/>
            </a:endParaRPr>
          </a:p>
          <a:p>
            <a:pPr marL="457200" lvl="1" indent="0">
              <a:buNone/>
            </a:pPr>
            <a:endParaRPr lang="en-US" b="0" i="0" dirty="0">
              <a:solidFill>
                <a:srgbClr val="222222"/>
              </a:solidFill>
              <a:effectLst/>
              <a:latin typeface="Calibri (Body)"/>
            </a:endParaRPr>
          </a:p>
          <a:p>
            <a:endParaRPr lang="en-US" dirty="0"/>
          </a:p>
        </p:txBody>
      </p:sp>
      <p:graphicFrame>
        <p:nvGraphicFramePr>
          <p:cNvPr id="7" name="Table 7">
            <a:extLst>
              <a:ext uri="{FF2B5EF4-FFF2-40B4-BE49-F238E27FC236}">
                <a16:creationId xmlns:a16="http://schemas.microsoft.com/office/drawing/2014/main" id="{C96143EF-6F06-40B1-982F-0455F602D790}"/>
              </a:ext>
            </a:extLst>
          </p:cNvPr>
          <p:cNvGraphicFramePr>
            <a:graphicFrameLocks noGrp="1"/>
          </p:cNvGraphicFramePr>
          <p:nvPr/>
        </p:nvGraphicFramePr>
        <p:xfrm>
          <a:off x="593619" y="2774499"/>
          <a:ext cx="3351660" cy="2225040"/>
        </p:xfrm>
        <a:graphic>
          <a:graphicData uri="http://schemas.openxmlformats.org/drawingml/2006/table">
            <a:tbl>
              <a:tblPr firstRow="1" bandRow="1">
                <a:tableStyleId>{5940675A-B579-460E-94D1-54222C63F5DA}</a:tableStyleId>
              </a:tblPr>
              <a:tblGrid>
                <a:gridCol w="558610">
                  <a:extLst>
                    <a:ext uri="{9D8B030D-6E8A-4147-A177-3AD203B41FA5}">
                      <a16:colId xmlns:a16="http://schemas.microsoft.com/office/drawing/2014/main" val="3220512773"/>
                    </a:ext>
                  </a:extLst>
                </a:gridCol>
                <a:gridCol w="558610">
                  <a:extLst>
                    <a:ext uri="{9D8B030D-6E8A-4147-A177-3AD203B41FA5}">
                      <a16:colId xmlns:a16="http://schemas.microsoft.com/office/drawing/2014/main" val="2756876980"/>
                    </a:ext>
                  </a:extLst>
                </a:gridCol>
                <a:gridCol w="558610">
                  <a:extLst>
                    <a:ext uri="{9D8B030D-6E8A-4147-A177-3AD203B41FA5}">
                      <a16:colId xmlns:a16="http://schemas.microsoft.com/office/drawing/2014/main" val="649877815"/>
                    </a:ext>
                  </a:extLst>
                </a:gridCol>
                <a:gridCol w="558610">
                  <a:extLst>
                    <a:ext uri="{9D8B030D-6E8A-4147-A177-3AD203B41FA5}">
                      <a16:colId xmlns:a16="http://schemas.microsoft.com/office/drawing/2014/main" val="2359442927"/>
                    </a:ext>
                  </a:extLst>
                </a:gridCol>
                <a:gridCol w="558610">
                  <a:extLst>
                    <a:ext uri="{9D8B030D-6E8A-4147-A177-3AD203B41FA5}">
                      <a16:colId xmlns:a16="http://schemas.microsoft.com/office/drawing/2014/main" val="3387251620"/>
                    </a:ext>
                  </a:extLst>
                </a:gridCol>
                <a:gridCol w="558610">
                  <a:extLst>
                    <a:ext uri="{9D8B030D-6E8A-4147-A177-3AD203B41FA5}">
                      <a16:colId xmlns:a16="http://schemas.microsoft.com/office/drawing/2014/main" val="3850752484"/>
                    </a:ext>
                  </a:extLst>
                </a:gridCol>
              </a:tblGrid>
              <a:tr h="370840">
                <a:tc>
                  <a:txBody>
                    <a:bodyPr/>
                    <a:lstStyle/>
                    <a:p>
                      <a:pPr algn="ctr"/>
                      <a:r>
                        <a:rPr lang="en-US" dirty="0"/>
                        <a:t>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541945899"/>
                  </a:ext>
                </a:extLst>
              </a:tr>
              <a:tr h="370840">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908703843"/>
                  </a:ext>
                </a:extLst>
              </a:tr>
              <a:tr h="370840">
                <a:tc>
                  <a:txBody>
                    <a:bodyPr/>
                    <a:lstStyle/>
                    <a:p>
                      <a:pPr algn="ctr"/>
                      <a:r>
                        <a:rPr lang="en-US" dirty="0"/>
                        <a:t>2</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482172483"/>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2425118578"/>
                  </a:ext>
                </a:extLst>
              </a:tr>
              <a:tr h="370840">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995466844"/>
                  </a:ext>
                </a:extLst>
              </a:tr>
              <a:tr h="370840">
                <a:tc>
                  <a:txBody>
                    <a:bodyPr/>
                    <a:lstStyle/>
                    <a:p>
                      <a:pPr algn="ctr"/>
                      <a:r>
                        <a:rPr lang="en-US" dirty="0"/>
                        <a:t>2</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919871379"/>
                  </a:ext>
                </a:extLst>
              </a:tr>
            </a:tbl>
          </a:graphicData>
        </a:graphic>
      </p:graphicFrame>
      <p:sp>
        <p:nvSpPr>
          <p:cNvPr id="8" name="TextBox 7">
            <a:extLst>
              <a:ext uri="{FF2B5EF4-FFF2-40B4-BE49-F238E27FC236}">
                <a16:creationId xmlns:a16="http://schemas.microsoft.com/office/drawing/2014/main" id="{84C2D5BB-D4FE-4659-9192-B8374EE3C1FF}"/>
              </a:ext>
            </a:extLst>
          </p:cNvPr>
          <p:cNvSpPr txBox="1"/>
          <p:nvPr/>
        </p:nvSpPr>
        <p:spPr>
          <a:xfrm>
            <a:off x="4458916" y="3471521"/>
            <a:ext cx="647272" cy="830997"/>
          </a:xfrm>
          <a:prstGeom prst="rect">
            <a:avLst/>
          </a:prstGeom>
          <a:noFill/>
        </p:spPr>
        <p:txBody>
          <a:bodyPr wrap="square" rtlCol="0">
            <a:spAutoFit/>
          </a:bodyPr>
          <a:lstStyle/>
          <a:p>
            <a:pPr algn="ctr"/>
            <a:r>
              <a:rPr lang="en-US" sz="4800" dirty="0"/>
              <a:t>*</a:t>
            </a:r>
          </a:p>
        </p:txBody>
      </p:sp>
      <p:graphicFrame>
        <p:nvGraphicFramePr>
          <p:cNvPr id="11" name="Table 11">
            <a:extLst>
              <a:ext uri="{FF2B5EF4-FFF2-40B4-BE49-F238E27FC236}">
                <a16:creationId xmlns:a16="http://schemas.microsoft.com/office/drawing/2014/main" id="{4F17A1F7-5250-4AD4-B0D5-2CA5D32B02BD}"/>
              </a:ext>
            </a:extLst>
          </p:cNvPr>
          <p:cNvGraphicFramePr>
            <a:graphicFrameLocks noGrp="1"/>
          </p:cNvGraphicFramePr>
          <p:nvPr/>
        </p:nvGraphicFramePr>
        <p:xfrm>
          <a:off x="5619825" y="3330759"/>
          <a:ext cx="1684947" cy="1112520"/>
        </p:xfrm>
        <a:graphic>
          <a:graphicData uri="http://schemas.openxmlformats.org/drawingml/2006/table">
            <a:tbl>
              <a:tblPr firstRow="1" bandRow="1">
                <a:tableStyleId>{5940675A-B579-460E-94D1-54222C63F5DA}</a:tableStyleId>
              </a:tblPr>
              <a:tblGrid>
                <a:gridCol w="561649">
                  <a:extLst>
                    <a:ext uri="{9D8B030D-6E8A-4147-A177-3AD203B41FA5}">
                      <a16:colId xmlns:a16="http://schemas.microsoft.com/office/drawing/2014/main" val="460938455"/>
                    </a:ext>
                  </a:extLst>
                </a:gridCol>
                <a:gridCol w="561649">
                  <a:extLst>
                    <a:ext uri="{9D8B030D-6E8A-4147-A177-3AD203B41FA5}">
                      <a16:colId xmlns:a16="http://schemas.microsoft.com/office/drawing/2014/main" val="1740501291"/>
                    </a:ext>
                  </a:extLst>
                </a:gridCol>
                <a:gridCol w="561649">
                  <a:extLst>
                    <a:ext uri="{9D8B030D-6E8A-4147-A177-3AD203B41FA5}">
                      <a16:colId xmlns:a16="http://schemas.microsoft.com/office/drawing/2014/main" val="39532565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6437913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25585704"/>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63142993"/>
                  </a:ext>
                </a:extLst>
              </a:tr>
            </a:tbl>
          </a:graphicData>
        </a:graphic>
      </p:graphicFrame>
      <p:sp>
        <p:nvSpPr>
          <p:cNvPr id="12" name="TextBox 11">
            <a:extLst>
              <a:ext uri="{FF2B5EF4-FFF2-40B4-BE49-F238E27FC236}">
                <a16:creationId xmlns:a16="http://schemas.microsoft.com/office/drawing/2014/main" id="{2971E976-27E3-4553-B662-D6A0CF0B047C}"/>
              </a:ext>
            </a:extLst>
          </p:cNvPr>
          <p:cNvSpPr txBox="1"/>
          <p:nvPr/>
        </p:nvSpPr>
        <p:spPr>
          <a:xfrm>
            <a:off x="7818409" y="3325974"/>
            <a:ext cx="647272" cy="830997"/>
          </a:xfrm>
          <a:prstGeom prst="rect">
            <a:avLst/>
          </a:prstGeom>
          <a:noFill/>
        </p:spPr>
        <p:txBody>
          <a:bodyPr wrap="square" rtlCol="0">
            <a:spAutoFit/>
          </a:bodyPr>
          <a:lstStyle/>
          <a:p>
            <a:pPr algn="ctr"/>
            <a:r>
              <a:rPr lang="en-US" sz="4800" dirty="0"/>
              <a:t>=</a:t>
            </a:r>
          </a:p>
        </p:txBody>
      </p:sp>
      <p:graphicFrame>
        <p:nvGraphicFramePr>
          <p:cNvPr id="14" name="Table 14">
            <a:extLst>
              <a:ext uri="{FF2B5EF4-FFF2-40B4-BE49-F238E27FC236}">
                <a16:creationId xmlns:a16="http://schemas.microsoft.com/office/drawing/2014/main" id="{775F188D-BA75-4119-A0CC-803C93F6E92C}"/>
              </a:ext>
            </a:extLst>
          </p:cNvPr>
          <p:cNvGraphicFramePr>
            <a:graphicFrameLocks noGrp="1"/>
          </p:cNvGraphicFramePr>
          <p:nvPr/>
        </p:nvGraphicFramePr>
        <p:xfrm>
          <a:off x="8979318" y="3042445"/>
          <a:ext cx="2224704" cy="1483360"/>
        </p:xfrm>
        <a:graphic>
          <a:graphicData uri="http://schemas.openxmlformats.org/drawingml/2006/table">
            <a:tbl>
              <a:tblPr firstRow="1" bandRow="1">
                <a:tableStyleId>{5940675A-B579-460E-94D1-54222C63F5DA}</a:tableStyleId>
              </a:tblPr>
              <a:tblGrid>
                <a:gridCol w="556176">
                  <a:extLst>
                    <a:ext uri="{9D8B030D-6E8A-4147-A177-3AD203B41FA5}">
                      <a16:colId xmlns:a16="http://schemas.microsoft.com/office/drawing/2014/main" val="1320810228"/>
                    </a:ext>
                  </a:extLst>
                </a:gridCol>
                <a:gridCol w="556176">
                  <a:extLst>
                    <a:ext uri="{9D8B030D-6E8A-4147-A177-3AD203B41FA5}">
                      <a16:colId xmlns:a16="http://schemas.microsoft.com/office/drawing/2014/main" val="2320887313"/>
                    </a:ext>
                  </a:extLst>
                </a:gridCol>
                <a:gridCol w="556176">
                  <a:extLst>
                    <a:ext uri="{9D8B030D-6E8A-4147-A177-3AD203B41FA5}">
                      <a16:colId xmlns:a16="http://schemas.microsoft.com/office/drawing/2014/main" val="1334379665"/>
                    </a:ext>
                  </a:extLst>
                </a:gridCol>
                <a:gridCol w="556176">
                  <a:extLst>
                    <a:ext uri="{9D8B030D-6E8A-4147-A177-3AD203B41FA5}">
                      <a16:colId xmlns:a16="http://schemas.microsoft.com/office/drawing/2014/main" val="1857187748"/>
                    </a:ext>
                  </a:extLst>
                </a:gridCol>
              </a:tblGrid>
              <a:tr h="370840">
                <a:tc>
                  <a:txBody>
                    <a:bodyPr/>
                    <a:lstStyle/>
                    <a:p>
                      <a:pPr algn="ctr"/>
                      <a:r>
                        <a:rPr lang="en-US" dirty="0">
                          <a:solidFill>
                            <a:srgbClr val="FF0000"/>
                          </a:solidFill>
                        </a:rPr>
                        <a:t>-5</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8</a:t>
                      </a:r>
                    </a:p>
                  </a:txBody>
                  <a:tcPr/>
                </a:tc>
                <a:extLst>
                  <a:ext uri="{0D108BD9-81ED-4DB2-BD59-A6C34878D82A}">
                    <a16:rowId xmlns:a16="http://schemas.microsoft.com/office/drawing/2014/main" val="3322698299"/>
                  </a:ext>
                </a:extLst>
              </a:tr>
              <a:tr h="370840">
                <a:tc>
                  <a:txBody>
                    <a:bodyPr/>
                    <a:lstStyle/>
                    <a:p>
                      <a:pPr algn="ctr"/>
                      <a:r>
                        <a:rPr lang="en-US" dirty="0">
                          <a:solidFill>
                            <a:srgbClr val="FF0000"/>
                          </a:solidFill>
                        </a:rPr>
                        <a:t>-10</a:t>
                      </a:r>
                    </a:p>
                  </a:txBody>
                  <a:tcPr/>
                </a:tc>
                <a:tc>
                  <a:txBody>
                    <a:bodyPr/>
                    <a:lstStyle/>
                    <a:p>
                      <a:pPr algn="ctr"/>
                      <a:r>
                        <a:rPr lang="en-US" dirty="0">
                          <a:solidFill>
                            <a:srgbClr val="FF0000"/>
                          </a:solidFill>
                        </a:rPr>
                        <a:t>-2</a:t>
                      </a:r>
                    </a:p>
                  </a:txBody>
                  <a:tcPr/>
                </a:tc>
                <a:tc>
                  <a:txBody>
                    <a:bodyPr/>
                    <a:lstStyle/>
                    <a:p>
                      <a:pPr algn="ctr"/>
                      <a:r>
                        <a:rPr lang="en-US" dirty="0">
                          <a:solidFill>
                            <a:srgbClr val="FF0000"/>
                          </a:solidFill>
                        </a:rPr>
                        <a:t>2</a:t>
                      </a:r>
                    </a:p>
                  </a:txBody>
                  <a:tcPr/>
                </a:tc>
                <a:tc>
                  <a:txBody>
                    <a:bodyPr/>
                    <a:lstStyle/>
                    <a:p>
                      <a:pPr algn="ctr"/>
                      <a:r>
                        <a:rPr lang="en-US" dirty="0">
                          <a:solidFill>
                            <a:srgbClr val="FF0000"/>
                          </a:solidFill>
                        </a:rPr>
                        <a:t>3</a:t>
                      </a:r>
                    </a:p>
                  </a:txBody>
                  <a:tcPr/>
                </a:tc>
                <a:extLst>
                  <a:ext uri="{0D108BD9-81ED-4DB2-BD59-A6C34878D82A}">
                    <a16:rowId xmlns:a16="http://schemas.microsoft.com/office/drawing/2014/main" val="1385152394"/>
                  </a:ext>
                </a:extLst>
              </a:tr>
              <a:tr h="370840">
                <a:tc>
                  <a:txBody>
                    <a:bodyPr/>
                    <a:lstStyle/>
                    <a:p>
                      <a:pPr algn="ctr"/>
                      <a:r>
                        <a:rPr lang="en-US" dirty="0">
                          <a:solidFill>
                            <a:srgbClr val="FF0000"/>
                          </a:solidFill>
                        </a:rPr>
                        <a:t>0</a:t>
                      </a:r>
                    </a:p>
                  </a:txBody>
                  <a:tcPr/>
                </a:tc>
                <a:tc>
                  <a:txBody>
                    <a:bodyPr/>
                    <a:lstStyle/>
                    <a:p>
                      <a:pPr algn="ctr"/>
                      <a:r>
                        <a:rPr lang="en-US" dirty="0">
                          <a:solidFill>
                            <a:srgbClr val="FF0000"/>
                          </a:solidFill>
                        </a:rPr>
                        <a:t>-2</a:t>
                      </a:r>
                    </a:p>
                  </a:txBody>
                  <a:tcPr/>
                </a:tc>
                <a:tc>
                  <a:txBody>
                    <a:bodyPr/>
                    <a:lstStyle/>
                    <a:p>
                      <a:pPr algn="ctr"/>
                      <a:r>
                        <a:rPr lang="en-US" dirty="0">
                          <a:solidFill>
                            <a:srgbClr val="FF0000"/>
                          </a:solidFill>
                        </a:rPr>
                        <a:t>-4</a:t>
                      </a:r>
                    </a:p>
                  </a:txBody>
                  <a:tcPr/>
                </a:tc>
                <a:tc>
                  <a:txBody>
                    <a:bodyPr/>
                    <a:lstStyle/>
                    <a:p>
                      <a:pPr algn="ctr"/>
                      <a:r>
                        <a:rPr lang="en-US" dirty="0">
                          <a:solidFill>
                            <a:srgbClr val="FF0000"/>
                          </a:solidFill>
                        </a:rPr>
                        <a:t>-7</a:t>
                      </a:r>
                    </a:p>
                  </a:txBody>
                  <a:tcPr/>
                </a:tc>
                <a:extLst>
                  <a:ext uri="{0D108BD9-81ED-4DB2-BD59-A6C34878D82A}">
                    <a16:rowId xmlns:a16="http://schemas.microsoft.com/office/drawing/2014/main" val="4181385061"/>
                  </a:ext>
                </a:extLst>
              </a:tr>
              <a:tr h="370840">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-16</a:t>
                      </a:r>
                    </a:p>
                  </a:txBody>
                  <a:tcPr/>
                </a:tc>
                <a:extLst>
                  <a:ext uri="{0D108BD9-81ED-4DB2-BD59-A6C34878D82A}">
                    <a16:rowId xmlns:a16="http://schemas.microsoft.com/office/drawing/2014/main" val="2769920853"/>
                  </a:ext>
                </a:extLst>
              </a:tr>
            </a:tbl>
          </a:graphicData>
        </a:graphic>
      </p:graphicFrame>
      <p:sp>
        <p:nvSpPr>
          <p:cNvPr id="4" name="Rectangle 3">
            <a:extLst>
              <a:ext uri="{FF2B5EF4-FFF2-40B4-BE49-F238E27FC236}">
                <a16:creationId xmlns:a16="http://schemas.microsoft.com/office/drawing/2014/main" id="{33EC1915-53C1-4333-B9E1-61C30E2D9789}"/>
              </a:ext>
            </a:extLst>
          </p:cNvPr>
          <p:cNvSpPr/>
          <p:nvPr/>
        </p:nvSpPr>
        <p:spPr>
          <a:xfrm>
            <a:off x="2266867" y="3881789"/>
            <a:ext cx="1672407" cy="1121861"/>
          </a:xfrm>
          <a:prstGeom prst="rect">
            <a:avLst/>
          </a:prstGeom>
          <a:solidFill>
            <a:srgbClr val="FF0000">
              <a:alpha val="35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99A1BCBB-DCAC-4BF5-853F-CBBAEF30F806}"/>
              </a:ext>
            </a:extLst>
          </p:cNvPr>
          <p:cNvCxnSpPr>
            <a:cxnSpLocks/>
            <a:stCxn id="11" idx="1"/>
            <a:endCxn id="4" idx="0"/>
          </p:cNvCxnSpPr>
          <p:nvPr/>
        </p:nvCxnSpPr>
        <p:spPr>
          <a:xfrm rot="10800000">
            <a:off x="3103071" y="3881789"/>
            <a:ext cx="2516754" cy="5230"/>
          </a:xfrm>
          <a:prstGeom prst="bentConnector4">
            <a:avLst>
              <a:gd name="adj1" fmla="val 23589"/>
              <a:gd name="adj2" fmla="val 2745520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C7667A-7DB3-4542-BA7B-255DF533CAA4}"/>
              </a:ext>
            </a:extLst>
          </p:cNvPr>
          <p:cNvSpPr txBox="1"/>
          <p:nvPr/>
        </p:nvSpPr>
        <p:spPr>
          <a:xfrm>
            <a:off x="1600200" y="5448300"/>
            <a:ext cx="9585695" cy="523220"/>
          </a:xfrm>
          <a:prstGeom prst="rect">
            <a:avLst/>
          </a:prstGeom>
          <a:solidFill>
            <a:schemeClr val="bg1"/>
          </a:solidFill>
        </p:spPr>
        <p:txBody>
          <a:bodyPr wrap="square" rtlCol="0">
            <a:spAutoFit/>
          </a:bodyPr>
          <a:lstStyle/>
          <a:p>
            <a:pPr algn="ctr"/>
            <a:r>
              <a:rPr lang="en-US" sz="2800" dirty="0">
                <a:solidFill>
                  <a:srgbClr val="FF0000"/>
                </a:solidFill>
              </a:rPr>
              <a:t>1*1 + 6*1 + 2*1 + 7*0 + 2*0 + 3*0 + 8*(-1) + 8*(-1) + 9*(-1)</a:t>
            </a:r>
          </a:p>
        </p:txBody>
      </p:sp>
      <p:sp>
        <p:nvSpPr>
          <p:cNvPr id="9" name="TextBox 8">
            <a:extLst>
              <a:ext uri="{FF2B5EF4-FFF2-40B4-BE49-F238E27FC236}">
                <a16:creationId xmlns:a16="http://schemas.microsoft.com/office/drawing/2014/main" id="{E38BE314-8F74-422F-8FF1-2DF862CDCE2B}"/>
              </a:ext>
            </a:extLst>
          </p:cNvPr>
          <p:cNvSpPr txBox="1"/>
          <p:nvPr/>
        </p:nvSpPr>
        <p:spPr>
          <a:xfrm>
            <a:off x="2003458" y="5013790"/>
            <a:ext cx="575353" cy="369332"/>
          </a:xfrm>
          <a:prstGeom prst="rect">
            <a:avLst/>
          </a:prstGeom>
          <a:noFill/>
        </p:spPr>
        <p:txBody>
          <a:bodyPr wrap="square" rtlCol="0">
            <a:spAutoFit/>
          </a:bodyPr>
          <a:lstStyle/>
          <a:p>
            <a:pPr algn="ctr"/>
            <a:r>
              <a:rPr lang="en-US" b="1" dirty="0"/>
              <a:t>M</a:t>
            </a:r>
          </a:p>
        </p:txBody>
      </p:sp>
      <p:sp>
        <p:nvSpPr>
          <p:cNvPr id="10" name="TextBox 9">
            <a:extLst>
              <a:ext uri="{FF2B5EF4-FFF2-40B4-BE49-F238E27FC236}">
                <a16:creationId xmlns:a16="http://schemas.microsoft.com/office/drawing/2014/main" id="{B339A56F-748F-4C38-B3C8-455F48C339E8}"/>
              </a:ext>
            </a:extLst>
          </p:cNvPr>
          <p:cNvSpPr txBox="1"/>
          <p:nvPr/>
        </p:nvSpPr>
        <p:spPr>
          <a:xfrm>
            <a:off x="6183338" y="4447001"/>
            <a:ext cx="575353" cy="369332"/>
          </a:xfrm>
          <a:prstGeom prst="rect">
            <a:avLst/>
          </a:prstGeom>
          <a:noFill/>
        </p:spPr>
        <p:txBody>
          <a:bodyPr wrap="square" rtlCol="0">
            <a:spAutoFit/>
          </a:bodyPr>
          <a:lstStyle/>
          <a:p>
            <a:pPr algn="ctr"/>
            <a:r>
              <a:rPr lang="en-US" b="1" dirty="0"/>
              <a:t>F</a:t>
            </a:r>
          </a:p>
        </p:txBody>
      </p:sp>
      <p:sp>
        <p:nvSpPr>
          <p:cNvPr id="19" name="TextBox 18">
            <a:extLst>
              <a:ext uri="{FF2B5EF4-FFF2-40B4-BE49-F238E27FC236}">
                <a16:creationId xmlns:a16="http://schemas.microsoft.com/office/drawing/2014/main" id="{00448798-C2D8-4783-BE0E-B8A81B07E7B3}"/>
              </a:ext>
            </a:extLst>
          </p:cNvPr>
          <p:cNvSpPr txBox="1"/>
          <p:nvPr/>
        </p:nvSpPr>
        <p:spPr>
          <a:xfrm>
            <a:off x="9798130" y="4527483"/>
            <a:ext cx="575353" cy="369332"/>
          </a:xfrm>
          <a:prstGeom prst="rect">
            <a:avLst/>
          </a:prstGeom>
          <a:noFill/>
        </p:spPr>
        <p:txBody>
          <a:bodyPr wrap="square" rtlCol="0">
            <a:spAutoFit/>
          </a:bodyPr>
          <a:lstStyle/>
          <a:p>
            <a:pPr algn="ctr"/>
            <a:r>
              <a:rPr lang="en-US" b="1" dirty="0"/>
              <a:t>CM</a:t>
            </a:r>
          </a:p>
        </p:txBody>
      </p:sp>
    </p:spTree>
    <p:extLst>
      <p:ext uri="{BB962C8B-B14F-4D97-AF65-F5344CB8AC3E}">
        <p14:creationId xmlns:p14="http://schemas.microsoft.com/office/powerpoint/2010/main" val="392689759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1760</TotalTime>
  <Words>2758</Words>
  <Application>Microsoft Office PowerPoint</Application>
  <PresentationFormat>Widescreen</PresentationFormat>
  <Paragraphs>1017</Paragraphs>
  <Slides>37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Calibri (Body)</vt:lpstr>
      <vt:lpstr>Cambria Math</vt:lpstr>
      <vt:lpstr>ComputerModernRoman</vt:lpstr>
      <vt:lpstr>Google Sans</vt:lpstr>
      <vt:lpstr>medium-content-serif-font</vt:lpstr>
      <vt:lpstr>Montserrat</vt:lpstr>
      <vt:lpstr>Nunito</vt:lpstr>
      <vt:lpstr>Verdana</vt:lpstr>
      <vt:lpstr>Wingdings</vt:lpstr>
      <vt:lpstr>Office Theme</vt:lpstr>
      <vt:lpstr>Convolutional Neural Networks1</vt:lpstr>
      <vt:lpstr>The Convolution operation1</vt:lpstr>
      <vt:lpstr>The Convolution operation1</vt:lpstr>
      <vt:lpstr>The Convolution operation1</vt:lpstr>
      <vt:lpstr>The Convolution operation1</vt:lpstr>
      <vt:lpstr>The Convolution operation1</vt:lpstr>
      <vt:lpstr>The Convolution operation1</vt:lpstr>
      <vt:lpstr>The Convolution operation1</vt:lpstr>
      <vt:lpstr>The Convolution operation1</vt:lpstr>
      <vt:lpstr>Larger Strides</vt:lpstr>
      <vt:lpstr>Larger Strides</vt:lpstr>
      <vt:lpstr>Larger Strides</vt:lpstr>
      <vt:lpstr>Larger Strides</vt:lpstr>
      <vt:lpstr>Padding</vt:lpstr>
      <vt:lpstr>The Convolution operation on Images3</vt:lpstr>
      <vt:lpstr>The Convolution operation on RBG Images5</vt:lpstr>
      <vt:lpstr>The Convolution operation on RBG Images5</vt:lpstr>
      <vt:lpstr>The Convolution operation on RBG Images5</vt:lpstr>
      <vt:lpstr>Typical CNN model architecture3</vt:lpstr>
      <vt:lpstr>RELU (Rectified linear unit) activation function</vt:lpstr>
      <vt:lpstr>Pooling Layer</vt:lpstr>
      <vt:lpstr>Pooling Layer</vt:lpstr>
      <vt:lpstr>PowerPoint Presentation</vt:lpstr>
      <vt:lpstr>PowerPoint Presentation</vt:lpstr>
      <vt:lpstr>PowerPoint Presentation</vt:lpstr>
      <vt:lpstr>PowerPoint Presentation</vt:lpstr>
      <vt:lpstr>Types of pooling layers</vt:lpstr>
      <vt:lpstr>PowerPoint Presentation</vt:lpstr>
      <vt:lpstr>PowerPoint Presentation</vt:lpstr>
      <vt:lpstr>PowerPoint Presentation</vt:lpstr>
      <vt:lpstr>Flatten layer</vt:lpstr>
      <vt:lpstr>Fully connected Layer</vt:lpstr>
      <vt:lpstr>Typical CNN model architecture1</vt:lpstr>
      <vt:lpstr>Applications of CNN models6,7</vt:lpstr>
      <vt:lpstr>Applications of CNN models6,7</vt:lpstr>
      <vt:lpstr>Notable CNN models11, 12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 </dc:creator>
  <cp:lastModifiedBy>Dileep  Kumar</cp:lastModifiedBy>
  <cp:revision>113</cp:revision>
  <dcterms:created xsi:type="dcterms:W3CDTF">2020-10-09T11:08:18Z</dcterms:created>
  <dcterms:modified xsi:type="dcterms:W3CDTF">2025-03-31T10:21:13Z</dcterms:modified>
</cp:coreProperties>
</file>