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4000" r:id="rId1"/>
  </p:sldMasterIdLst>
  <p:notesMasterIdLst>
    <p:notesMasterId r:id="rId39"/>
  </p:notesMasterIdLst>
  <p:handoutMasterIdLst>
    <p:handoutMasterId r:id="rId40"/>
  </p:handoutMasterIdLst>
  <p:sldIdLst>
    <p:sldId id="504" r:id="rId2"/>
    <p:sldId id="452" r:id="rId3"/>
    <p:sldId id="473" r:id="rId4"/>
    <p:sldId id="414" r:id="rId5"/>
    <p:sldId id="478" r:id="rId6"/>
    <p:sldId id="479" r:id="rId7"/>
    <p:sldId id="482" r:id="rId8"/>
    <p:sldId id="481" r:id="rId9"/>
    <p:sldId id="474" r:id="rId10"/>
    <p:sldId id="475" r:id="rId11"/>
    <p:sldId id="480" r:id="rId12"/>
    <p:sldId id="476" r:id="rId13"/>
    <p:sldId id="506" r:id="rId14"/>
    <p:sldId id="507" r:id="rId15"/>
    <p:sldId id="495" r:id="rId16"/>
    <p:sldId id="496" r:id="rId17"/>
    <p:sldId id="497" r:id="rId18"/>
    <p:sldId id="498" r:id="rId19"/>
    <p:sldId id="499" r:id="rId20"/>
    <p:sldId id="500" r:id="rId21"/>
    <p:sldId id="483" r:id="rId22"/>
    <p:sldId id="501" r:id="rId23"/>
    <p:sldId id="502" r:id="rId24"/>
    <p:sldId id="503" r:id="rId25"/>
    <p:sldId id="484" r:id="rId26"/>
    <p:sldId id="485" r:id="rId27"/>
    <p:sldId id="486" r:id="rId28"/>
    <p:sldId id="487" r:id="rId29"/>
    <p:sldId id="488" r:id="rId30"/>
    <p:sldId id="505" r:id="rId31"/>
    <p:sldId id="489" r:id="rId32"/>
    <p:sldId id="490" r:id="rId33"/>
    <p:sldId id="491" r:id="rId34"/>
    <p:sldId id="492" r:id="rId35"/>
    <p:sldId id="493" r:id="rId36"/>
    <p:sldId id="494" r:id="rId37"/>
    <p:sldId id="477" r:id="rId38"/>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816">
          <p15:clr>
            <a:srgbClr val="A4A3A4"/>
          </p15:clr>
        </p15:guide>
        <p15:guide id="2" pos="4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8F8F8"/>
    <a:srgbClr val="EAEAEA"/>
    <a:srgbClr val="FF0000"/>
    <a:srgbClr val="CCECFF"/>
    <a:srgbClr val="66CCFF"/>
    <a:srgbClr val="CCFFFF"/>
    <a:srgbClr val="CC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9420" autoAdjust="0"/>
  </p:normalViewPr>
  <p:slideViewPr>
    <p:cSldViewPr snapToGrid="0">
      <p:cViewPr>
        <p:scale>
          <a:sx n="90" d="100"/>
          <a:sy n="90" d="100"/>
        </p:scale>
        <p:origin x="-942" y="3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B3722876-7B33-A2AE-FB56-F61EC7F732CA}"/>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xmlns="" id="{AB443ACB-81B4-73A6-EB41-6EF680A2022B}"/>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xmlns="" id="{A03303FB-99EC-0679-7074-4AD3C8B67B89}"/>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xmlns="" id="{194869C6-F43E-E28F-5D42-2C7AA6C4E136}"/>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defRPr>
            </a:lvl1pPr>
          </a:lstStyle>
          <a:p>
            <a:fld id="{53B6F38A-BD79-4698-9DA5-8C1A8FBD0113}" type="slidenum">
              <a:rPr lang="en-US" altLang="en-US"/>
              <a:pPr/>
              <a:t>‹#›</a:t>
            </a:fld>
            <a:endParaRPr lang="en-US" alt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6761A267-5F82-F34F-D435-E43EED41514E}"/>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xmlns="" id="{E9603BF0-0C77-E781-6188-6DA06BB007BA}"/>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xmlns="" id="{E27728DD-C56C-69A6-B232-0557C8FFC65F}"/>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9" name="Rectangle 5">
            <a:extLst>
              <a:ext uri="{FF2B5EF4-FFF2-40B4-BE49-F238E27FC236}">
                <a16:creationId xmlns:a16="http://schemas.microsoft.com/office/drawing/2014/main" xmlns="" id="{FC2CEDFC-E92D-C01F-FB3E-2B545EB406AA}"/>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DA8E9100-178A-6991-F443-2BE75EA4FC17}"/>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xmlns="" id="{FE8E1352-ADE5-9D8E-E449-48A6B73424C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fld id="{82088D06-4219-400B-9AF3-53D49876646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88D06-4219-400B-9AF3-53D498766463}" type="slidenum">
              <a:rPr lang="en-US" altLang="en-US" smtClean="0"/>
              <a:pPr/>
              <a:t>2</a:t>
            </a:fld>
            <a:endParaRPr lang="en-US" altLang="en-US"/>
          </a:p>
        </p:txBody>
      </p:sp>
    </p:spTree>
    <p:extLst>
      <p:ext uri="{BB962C8B-B14F-4D97-AF65-F5344CB8AC3E}">
        <p14:creationId xmlns:p14="http://schemas.microsoft.com/office/powerpoint/2010/main" xmlns="" val="1973593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696B03B-F538-B553-8117-D3DBDB1BC5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7A1ACA1-F809-52E7-3A49-FCAF469D1F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4596767-710D-83A3-D660-1D6AC8E6C8C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CE660A41-AE4B-BC11-630A-F62116536B8D}"/>
              </a:ext>
            </a:extLst>
          </p:cNvPr>
          <p:cNvSpPr>
            <a:spLocks noGrp="1"/>
          </p:cNvSpPr>
          <p:nvPr>
            <p:ph type="sldNum" sz="quarter" idx="5"/>
          </p:nvPr>
        </p:nvSpPr>
        <p:spPr/>
        <p:txBody>
          <a:bodyPr/>
          <a:lstStyle/>
          <a:p>
            <a:fld id="{82088D06-4219-400B-9AF3-53D498766463}" type="slidenum">
              <a:rPr lang="en-US" altLang="en-US" smtClean="0"/>
              <a:pPr/>
              <a:t>3</a:t>
            </a:fld>
            <a:endParaRPr lang="en-US" altLang="en-US"/>
          </a:p>
        </p:txBody>
      </p:sp>
    </p:spTree>
    <p:extLst>
      <p:ext uri="{BB962C8B-B14F-4D97-AF65-F5344CB8AC3E}">
        <p14:creationId xmlns:p14="http://schemas.microsoft.com/office/powerpoint/2010/main" xmlns="" val="360070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88D06-4219-400B-9AF3-53D498766463}" type="slidenum">
              <a:rPr lang="en-US" altLang="en-US" smtClean="0"/>
              <a:pPr/>
              <a:t>4</a:t>
            </a:fld>
            <a:endParaRPr lang="en-US" altLang="en-US"/>
          </a:p>
        </p:txBody>
      </p:sp>
    </p:spTree>
    <p:extLst>
      <p:ext uri="{BB962C8B-B14F-4D97-AF65-F5344CB8AC3E}">
        <p14:creationId xmlns:p14="http://schemas.microsoft.com/office/powerpoint/2010/main" xmlns="" val="63921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59DE789-EA77-CC56-5B85-AA7AA0B2D9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BB53152-5D9A-3B0C-5F08-9C2B1D6C1A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A7F0EC9-54E7-080D-C026-EA5C4716BA5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51080D75-42D0-8A33-7A01-D3DECE424C5D}"/>
              </a:ext>
            </a:extLst>
          </p:cNvPr>
          <p:cNvSpPr>
            <a:spLocks noGrp="1"/>
          </p:cNvSpPr>
          <p:nvPr>
            <p:ph type="sldNum" sz="quarter" idx="5"/>
          </p:nvPr>
        </p:nvSpPr>
        <p:spPr/>
        <p:txBody>
          <a:bodyPr/>
          <a:lstStyle/>
          <a:p>
            <a:fld id="{82088D06-4219-400B-9AF3-53D498766463}" type="slidenum">
              <a:rPr lang="en-US" altLang="en-US" smtClean="0"/>
              <a:pPr/>
              <a:t>9</a:t>
            </a:fld>
            <a:endParaRPr lang="en-US" altLang="en-US"/>
          </a:p>
        </p:txBody>
      </p:sp>
    </p:spTree>
    <p:extLst>
      <p:ext uri="{BB962C8B-B14F-4D97-AF65-F5344CB8AC3E}">
        <p14:creationId xmlns:p14="http://schemas.microsoft.com/office/powerpoint/2010/main" xmlns="" val="415024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xmlns="" id="{BB8DBB21-0EF3-AF35-A524-0ABCC2F4E05B}"/>
              </a:ext>
            </a:extLst>
          </p:cNvPr>
          <p:cNvSpPr>
            <a:spLocks noGrp="1"/>
          </p:cNvSpPr>
          <p:nvPr>
            <p:ph type="dt" sz="half" idx="10"/>
          </p:nvPr>
        </p:nvSpPr>
        <p:spPr/>
        <p:txBody>
          <a:bodyPr/>
          <a:lstStyle>
            <a:lvl1pPr>
              <a:defRPr/>
            </a:lvl1pPr>
          </a:lstStyle>
          <a:p>
            <a:pPr>
              <a:defRPr/>
            </a:pPr>
            <a:fld id="{D08C9E18-38D1-4F4C-A2A9-23DEEDD24554}" type="datetime1">
              <a:rPr lang="en-US" smtClean="0"/>
              <a:pPr>
                <a:defRPr/>
              </a:pPr>
              <a:t>3/12/2025</a:t>
            </a:fld>
            <a:endParaRPr lang="en-US" dirty="0"/>
          </a:p>
        </p:txBody>
      </p:sp>
      <p:sp>
        <p:nvSpPr>
          <p:cNvPr id="5" name="Footer Placeholder 4">
            <a:extLst>
              <a:ext uri="{FF2B5EF4-FFF2-40B4-BE49-F238E27FC236}">
                <a16:creationId xmlns:a16="http://schemas.microsoft.com/office/drawing/2014/main" xmlns="" id="{4094EA23-35D6-B014-5823-D5AA64A84FE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33754CFD-FBC7-0A0F-F366-FB4C06721ABD}"/>
              </a:ext>
            </a:extLst>
          </p:cNvPr>
          <p:cNvSpPr>
            <a:spLocks noGrp="1"/>
          </p:cNvSpPr>
          <p:nvPr>
            <p:ph type="sldNum" sz="quarter" idx="12"/>
          </p:nvPr>
        </p:nvSpPr>
        <p:spPr/>
        <p:txBody>
          <a:bodyPr/>
          <a:lstStyle>
            <a:lvl1pPr>
              <a:defRPr/>
            </a:lvl1pPr>
          </a:lstStyle>
          <a:p>
            <a:fld id="{032E7F6A-6E0E-405E-B457-09C9FE5C24B2}" type="slidenum">
              <a:rPr lang="en-US" altLang="en-US"/>
              <a:pPr/>
              <a:t>‹#›</a:t>
            </a:fld>
            <a:endParaRPr lang="en-US" altLang="en-US"/>
          </a:p>
        </p:txBody>
      </p:sp>
    </p:spTree>
    <p:extLst>
      <p:ext uri="{BB962C8B-B14F-4D97-AF65-F5344CB8AC3E}">
        <p14:creationId xmlns:p14="http://schemas.microsoft.com/office/powerpoint/2010/main" xmlns="" val="323588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xmlns="" id="{766E7183-9CB4-C45E-2F70-E56E297D95EE}"/>
              </a:ext>
            </a:extLst>
          </p:cNvPr>
          <p:cNvPicPr>
            <a:picLocks noChangeAspect="1"/>
          </p:cNvPicPr>
          <p:nvPr/>
        </p:nvPicPr>
        <p:blipFill>
          <a:blip r:embed="rId2">
            <a:extLst>
              <a:ext uri="{28A0092B-C50C-407E-A947-70E740481C1C}">
                <a14:useLocalDpi xmlns:a14="http://schemas.microsoft.com/office/drawing/2010/main" xmlns="" val="0"/>
              </a:ext>
            </a:extLst>
          </a:blip>
          <a:srcRect b="10713"/>
          <a:stretch>
            <a:fillRect/>
          </a:stretch>
        </p:blipFill>
        <p:spPr bwMode="auto">
          <a:xfrm>
            <a:off x="6553200" y="228600"/>
            <a:ext cx="2057400" cy="63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7">
            <a:extLst>
              <a:ext uri="{FF2B5EF4-FFF2-40B4-BE49-F238E27FC236}">
                <a16:creationId xmlns:a16="http://schemas.microsoft.com/office/drawing/2014/main" xmlns="" id="{8502FA00-9341-82E2-5AD6-41527F234515}"/>
              </a:ext>
            </a:extLst>
          </p:cNvPr>
          <p:cNvGrpSpPr>
            <a:grpSpLocks/>
          </p:cNvGrpSpPr>
          <p:nvPr/>
        </p:nvGrpSpPr>
        <p:grpSpPr bwMode="auto">
          <a:xfrm>
            <a:off x="6146800" y="0"/>
            <a:ext cx="2997200" cy="876300"/>
            <a:chOff x="6096000" y="3924300"/>
            <a:chExt cx="2997200" cy="876300"/>
          </a:xfrm>
        </p:grpSpPr>
        <p:sp>
          <p:nvSpPr>
            <p:cNvPr id="6" name="Rectangle 11">
              <a:extLst>
                <a:ext uri="{FF2B5EF4-FFF2-40B4-BE49-F238E27FC236}">
                  <a16:creationId xmlns:a16="http://schemas.microsoft.com/office/drawing/2014/main" xmlns=""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latin typeface="Calibri" panose="020F0502020204030204" pitchFamily="34" charset="0"/>
              </a:endParaRPr>
            </a:p>
          </p:txBody>
        </p:sp>
        <p:pic>
          <p:nvPicPr>
            <p:cNvPr id="7" name="Picture 9" descr="LOGO.gif">
              <a:extLst>
                <a:ext uri="{FF2B5EF4-FFF2-40B4-BE49-F238E27FC236}">
                  <a16:creationId xmlns:a16="http://schemas.microsoft.com/office/drawing/2014/main" xmlns="" id="{D7A48493-A1C9-A729-E130-3AD0547CBA2A}"/>
                </a:ext>
              </a:extLst>
            </p:cNvPr>
            <p:cNvPicPr>
              <a:picLocks noChangeAspect="1"/>
            </p:cNvPicPr>
            <p:nvPr/>
          </p:nvPicPr>
          <p:blipFill>
            <a:blip r:embed="rId2">
              <a:extLst>
                <a:ext uri="{28A0092B-C50C-407E-A947-70E740481C1C}">
                  <a14:useLocalDpi xmlns:a14="http://schemas.microsoft.com/office/drawing/2010/main" xmlns=""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a:extLst>
                <a:ext uri="{FF2B5EF4-FFF2-40B4-BE49-F238E27FC236}">
                  <a16:creationId xmlns:a16="http://schemas.microsoft.com/office/drawing/2014/main" xmlns=""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a:extLst>
              <a:ext uri="{FF2B5EF4-FFF2-40B4-BE49-F238E27FC236}">
                <a16:creationId xmlns:a16="http://schemas.microsoft.com/office/drawing/2014/main" xmlns="" id="{F7D03AB4-3507-4AFA-767B-02E3E49668AA}"/>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6553200" y="228600"/>
            <a:ext cx="192087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xmlns="" id="{EA6055E0-7032-8167-795A-D0BD4FDFFA0C}"/>
              </a:ext>
            </a:extLst>
          </p:cNvPr>
          <p:cNvSpPr>
            <a:spLocks noGrp="1"/>
          </p:cNvSpPr>
          <p:nvPr>
            <p:ph type="dt" sz="half" idx="10"/>
          </p:nvPr>
        </p:nvSpPr>
        <p:spPr/>
        <p:txBody>
          <a:bodyPr/>
          <a:lstStyle>
            <a:lvl1pPr>
              <a:defRPr/>
            </a:lvl1pPr>
          </a:lstStyle>
          <a:p>
            <a:pPr>
              <a:defRPr/>
            </a:pPr>
            <a:fld id="{DD4E3B8D-3391-4E7E-B47A-058103BABD9E}" type="datetime1">
              <a:rPr lang="en-US" smtClean="0"/>
              <a:pPr>
                <a:defRPr/>
              </a:pPr>
              <a:t>3/12/2025</a:t>
            </a:fld>
            <a:endParaRPr lang="en-US" dirty="0"/>
          </a:p>
        </p:txBody>
      </p:sp>
      <p:sp>
        <p:nvSpPr>
          <p:cNvPr id="11" name="Footer Placeholder 4">
            <a:extLst>
              <a:ext uri="{FF2B5EF4-FFF2-40B4-BE49-F238E27FC236}">
                <a16:creationId xmlns:a16="http://schemas.microsoft.com/office/drawing/2014/main" xmlns="" id="{EF85148A-9A22-CF8A-F95F-3F1185BB6A8E}"/>
              </a:ext>
            </a:extLst>
          </p:cNvPr>
          <p:cNvSpPr>
            <a:spLocks noGrp="1"/>
          </p:cNvSpPr>
          <p:nvPr>
            <p:ph type="ftr" sz="quarter" idx="11"/>
          </p:nvPr>
        </p:nvSpPr>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xmlns="" id="{63E3E629-4634-35D1-D8F4-F28DDD243618}"/>
              </a:ext>
            </a:extLst>
          </p:cNvPr>
          <p:cNvSpPr>
            <a:spLocks noGrp="1"/>
          </p:cNvSpPr>
          <p:nvPr>
            <p:ph type="sldNum" sz="quarter" idx="12"/>
          </p:nvPr>
        </p:nvSpPr>
        <p:spPr/>
        <p:txBody>
          <a:bodyPr/>
          <a:lstStyle>
            <a:lvl1pPr>
              <a:defRPr/>
            </a:lvl1pPr>
          </a:lstStyle>
          <a:p>
            <a:fld id="{EED825E7-4ED0-4AFA-9DDE-3B315FB48AE3}" type="slidenum">
              <a:rPr lang="en-US" altLang="en-US"/>
              <a:pPr/>
              <a:t>‹#›</a:t>
            </a:fld>
            <a:endParaRPr lang="en-US" altLang="en-US"/>
          </a:p>
        </p:txBody>
      </p:sp>
    </p:spTree>
    <p:extLst>
      <p:ext uri="{BB962C8B-B14F-4D97-AF65-F5344CB8AC3E}">
        <p14:creationId xmlns:p14="http://schemas.microsoft.com/office/powerpoint/2010/main" xmlns="" val="32681539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577D9D32-A690-5E0C-1D67-E26C2CAFB7BF}"/>
              </a:ext>
            </a:extLst>
          </p:cNvPr>
          <p:cNvSpPr>
            <a:spLocks noGrp="1"/>
          </p:cNvSpPr>
          <p:nvPr>
            <p:ph type="title"/>
          </p:nvPr>
        </p:nvSpPr>
        <p:spPr bwMode="auto">
          <a:xfrm>
            <a:off x="0" y="0"/>
            <a:ext cx="64770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56F659FB-DE02-C639-EF68-6A9CA8D0C4F0}"/>
              </a:ext>
            </a:extLst>
          </p:cNvPr>
          <p:cNvSpPr>
            <a:spLocks noGrp="1"/>
          </p:cNvSpPr>
          <p:nvPr>
            <p:ph type="body" idx="1"/>
          </p:nvPr>
        </p:nvSpPr>
        <p:spPr bwMode="auto">
          <a:xfrm>
            <a:off x="457200" y="13716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2FBE59D4-724D-E486-4B7B-C0EEB9600F73}"/>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3A3442CE-6E19-451D-825C-F5425D570D6B}" type="datetime1">
              <a:rPr lang="en-US" smtClean="0"/>
              <a:pPr>
                <a:defRPr/>
              </a:pPr>
              <a:t>3/12/2025</a:t>
            </a:fld>
            <a:endParaRPr lang="en-US" dirty="0"/>
          </a:p>
        </p:txBody>
      </p:sp>
      <p:sp>
        <p:nvSpPr>
          <p:cNvPr id="5" name="Footer Placeholder 4">
            <a:extLst>
              <a:ext uri="{FF2B5EF4-FFF2-40B4-BE49-F238E27FC236}">
                <a16:creationId xmlns:a16="http://schemas.microsoft.com/office/drawing/2014/main" xmlns="" id="{EAA1BCA1-8ACC-6C72-97A1-EEA1E77F0F78}"/>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a:extLst>
              <a:ext uri="{FF2B5EF4-FFF2-40B4-BE49-F238E27FC236}">
                <a16:creationId xmlns:a16="http://schemas.microsoft.com/office/drawing/2014/main" xmlns="" id="{46D28286-98EB-7928-8EE8-38ACAEF10D9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B7E6F1D-A43F-4740-BF38-A5FF4B1BC96F}" type="slidenum">
              <a:rPr lang="en-US" altLang="en-US"/>
              <a:pPr/>
              <a:t>‹#›</a:t>
            </a:fld>
            <a:endParaRPr lang="en-US" altLang="en-US"/>
          </a:p>
        </p:txBody>
      </p:sp>
      <p:sp>
        <p:nvSpPr>
          <p:cNvPr id="1031" name="Rectangle 11">
            <a:extLst>
              <a:ext uri="{FF2B5EF4-FFF2-40B4-BE49-F238E27FC236}">
                <a16:creationId xmlns:a16="http://schemas.microsoft.com/office/drawing/2014/main" xmlns="" id="{B98299C2-E245-BBBE-78DC-CEF6DFBB02EE}"/>
              </a:ext>
            </a:extLst>
          </p:cNvPr>
          <p:cNvSpPr>
            <a:spLocks noChangeArrowheads="1"/>
          </p:cNvSpPr>
          <p:nvPr/>
        </p:nvSpPr>
        <p:spPr bwMode="auto">
          <a:xfrm>
            <a:off x="0" y="0"/>
            <a:ext cx="9144000" cy="838200"/>
          </a:xfrm>
          <a:prstGeom prst="rect">
            <a:avLst/>
          </a:prstGeom>
          <a:solidFill>
            <a:srgbClr val="FF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latin typeface="Calibri" panose="020F0502020204030204" pitchFamily="34" charset="0"/>
            </a:endParaRPr>
          </a:p>
        </p:txBody>
      </p:sp>
      <p:sp>
        <p:nvSpPr>
          <p:cNvPr id="8" name="Rectangle 11">
            <a:extLst>
              <a:ext uri="{FF2B5EF4-FFF2-40B4-BE49-F238E27FC236}">
                <a16:creationId xmlns:a16="http://schemas.microsoft.com/office/drawing/2014/main" xmlns="" id="{F6B51AFD-2771-7395-E031-FC9008490A8B}"/>
              </a:ext>
            </a:extLst>
          </p:cNvPr>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a:extLst>
              <a:ext uri="{FF2B5EF4-FFF2-40B4-BE49-F238E27FC236}">
                <a16:creationId xmlns:a16="http://schemas.microsoft.com/office/drawing/2014/main" xmlns="" id="{2F8ECD72-E825-EFE4-6FB2-5A00ABD6E784}"/>
              </a:ext>
            </a:extLst>
          </p:cNvPr>
          <p:cNvPicPr>
            <a:picLocks noChangeAspect="1"/>
          </p:cNvPicPr>
          <p:nvPr/>
        </p:nvPicPr>
        <p:blipFill>
          <a:blip r:embed="rId4">
            <a:extLst>
              <a:ext uri="{28A0092B-C50C-407E-A947-70E740481C1C}">
                <a14:useLocalDpi xmlns:a14="http://schemas.microsoft.com/office/drawing/2010/main" xmlns="" val="0"/>
              </a:ext>
            </a:extLst>
          </a:blip>
          <a:srcRect b="10713"/>
          <a:stretch>
            <a:fillRect/>
          </a:stretch>
        </p:blipFill>
        <p:spPr bwMode="auto">
          <a:xfrm>
            <a:off x="6553200" y="228600"/>
            <a:ext cx="2057400" cy="63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xmlns="" id="{665EB367-53B5-B60E-12C7-3273BA6237BD}"/>
              </a:ext>
            </a:extLst>
          </p:cNvPr>
          <p:cNvPicPr>
            <a:picLocks noChangeAspect="1"/>
          </p:cNvPicPr>
          <p:nvPr/>
        </p:nvPicPr>
        <p:blipFill>
          <a:blip r:embed="rId4">
            <a:extLst>
              <a:ext uri="{28A0092B-C50C-407E-A947-70E740481C1C}">
                <a14:useLocalDpi xmlns:a14="http://schemas.microsoft.com/office/drawing/2010/main" xmlns="" val="0"/>
              </a:ext>
            </a:extLst>
          </a:blip>
          <a:srcRect b="10713"/>
          <a:stretch>
            <a:fillRect/>
          </a:stretch>
        </p:blipFill>
        <p:spPr bwMode="auto">
          <a:xfrm>
            <a:off x="6553200" y="228600"/>
            <a:ext cx="2057400" cy="63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xmlns="" id="{50F6694D-8D2C-F732-7CA0-9B258FC5A549}"/>
              </a:ext>
            </a:extLst>
          </p:cNvPr>
          <p:cNvGrpSpPr>
            <a:grpSpLocks/>
          </p:cNvGrpSpPr>
          <p:nvPr/>
        </p:nvGrpSpPr>
        <p:grpSpPr bwMode="auto">
          <a:xfrm>
            <a:off x="6146800" y="0"/>
            <a:ext cx="2997200" cy="876300"/>
            <a:chOff x="6096000" y="3924300"/>
            <a:chExt cx="2997200" cy="876300"/>
          </a:xfrm>
        </p:grpSpPr>
        <p:sp>
          <p:nvSpPr>
            <p:cNvPr id="1039" name="Rectangle 11">
              <a:extLst>
                <a:ext uri="{FF2B5EF4-FFF2-40B4-BE49-F238E27FC236}">
                  <a16:creationId xmlns:a16="http://schemas.microsoft.com/office/drawing/2014/main" xmlns=""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latin typeface="Calibri" panose="020F0502020204030204" pitchFamily="34" charset="0"/>
              </a:endParaRPr>
            </a:p>
          </p:txBody>
        </p:sp>
        <p:pic>
          <p:nvPicPr>
            <p:cNvPr id="1040" name="Picture 9" descr="LOGO.gif">
              <a:extLst>
                <a:ext uri="{FF2B5EF4-FFF2-40B4-BE49-F238E27FC236}">
                  <a16:creationId xmlns:a16="http://schemas.microsoft.com/office/drawing/2014/main" xmlns="" id="{E5206923-F9A4-DF5D-A289-AAB69CCFE83A}"/>
                </a:ext>
              </a:extLst>
            </p:cNvPr>
            <p:cNvPicPr>
              <a:picLocks noChangeAspect="1"/>
            </p:cNvPicPr>
            <p:nvPr/>
          </p:nvPicPr>
          <p:blipFill>
            <a:blip r:embed="rId4">
              <a:extLst>
                <a:ext uri="{28A0092B-C50C-407E-A947-70E740481C1C}">
                  <a14:useLocalDpi xmlns:a14="http://schemas.microsoft.com/office/drawing/2010/main" xmlns=""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Rectangle 18">
              <a:extLst>
                <a:ext uri="{FF2B5EF4-FFF2-40B4-BE49-F238E27FC236}">
                  <a16:creationId xmlns:a16="http://schemas.microsoft.com/office/drawing/2014/main" xmlns=""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a:extLst>
              <a:ext uri="{FF2B5EF4-FFF2-40B4-BE49-F238E27FC236}">
                <a16:creationId xmlns:a16="http://schemas.microsoft.com/office/drawing/2014/main" xmlns="" id="{A484EFF3-1EEF-BEC2-71A0-FC7A34CAF59B}"/>
              </a:ext>
            </a:extLst>
          </p:cNvPr>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bwMode="auto">
          <a:xfrm>
            <a:off x="6553200" y="228600"/>
            <a:ext cx="192087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09" r:id="rId1"/>
    <p:sldLayoutId id="2147484011" r:id="rId2"/>
  </p:sldLayoutIdLst>
  <p:hf hdr="0" ft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datacamp.com/tutorial/python-absolute-value-a-quick-tutoria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analyticsvidhya.com/blog/2018/08/k-nearest-neighbor-introduction-regression-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ctr">
              <a:buNone/>
            </a:pPr>
            <a:r>
              <a:rPr lang="en-IN" dirty="0" smtClean="0">
                <a:solidFill>
                  <a:srgbClr val="FF0000"/>
                </a:solidFill>
                <a:latin typeface="Inter"/>
              </a:rPr>
              <a:t/>
            </a:r>
            <a:br>
              <a:rPr lang="en-IN" dirty="0" smtClean="0">
                <a:solidFill>
                  <a:srgbClr val="FF0000"/>
                </a:solidFill>
                <a:latin typeface="Inter"/>
              </a:rPr>
            </a:br>
            <a:r>
              <a:rPr lang="en-IN" dirty="0" smtClean="0">
                <a:solidFill>
                  <a:srgbClr val="FF0000"/>
                </a:solidFill>
                <a:latin typeface="Inter"/>
              </a:rPr>
              <a:t/>
            </a:r>
            <a:br>
              <a:rPr lang="en-IN" dirty="0" smtClean="0">
                <a:solidFill>
                  <a:srgbClr val="FF0000"/>
                </a:solidFill>
                <a:latin typeface="Inter"/>
              </a:rPr>
            </a:br>
            <a:r>
              <a:rPr lang="en-IN" sz="5400" b="1" dirty="0" smtClean="0">
                <a:solidFill>
                  <a:srgbClr val="FF0000"/>
                </a:solidFill>
              </a:rPr>
              <a:t>KNN </a:t>
            </a:r>
            <a:endParaRPr lang="en-IN" sz="5400" b="1" dirty="0" smtClean="0">
              <a:solidFill>
                <a:srgbClr val="FF0000"/>
              </a:solidFill>
            </a:endParaRPr>
          </a:p>
          <a:p>
            <a:pPr algn="ctr">
              <a:buNone/>
            </a:pPr>
            <a:r>
              <a:rPr lang="en-IN" sz="5400" b="1" dirty="0" smtClean="0">
                <a:solidFill>
                  <a:srgbClr val="FF0000"/>
                </a:solidFill>
              </a:rPr>
              <a:t>K-Nearest </a:t>
            </a:r>
            <a:r>
              <a:rPr lang="en-IN" sz="5400" b="1" dirty="0" err="1" smtClean="0">
                <a:solidFill>
                  <a:srgbClr val="FF0000"/>
                </a:solidFill>
              </a:rPr>
              <a:t>Neighbor</a:t>
            </a:r>
            <a:endParaRPr lang="en-IN" sz="5400" dirty="0">
              <a:solidFill>
                <a:srgbClr val="FF0000"/>
              </a:solidFill>
            </a:endParaRPr>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AFE07-7CB4-D41F-5B2F-1EFDE5B34B76}"/>
              </a:ext>
            </a:extLst>
          </p:cNvPr>
          <p:cNvSpPr>
            <a:spLocks noGrp="1"/>
          </p:cNvSpPr>
          <p:nvPr>
            <p:ph type="title"/>
          </p:nvPr>
        </p:nvSpPr>
        <p:spPr/>
        <p:txBody>
          <a:bodyPr/>
          <a:lstStyle/>
          <a:p>
            <a:r>
              <a:rPr lang="en-US" altLang="en-US" sz="2800" b="1" dirty="0">
                <a:latin typeface="+mn-lt"/>
                <a:ea typeface="MS PGothic" panose="020B0600070205080204" pitchFamily="34" charset="-128"/>
              </a:rPr>
              <a:t>KNN(K-Nearest Neighbor)</a:t>
            </a:r>
            <a:endParaRPr lang="en-IN" dirty="0"/>
          </a:p>
        </p:txBody>
      </p:sp>
      <p:pic>
        <p:nvPicPr>
          <p:cNvPr id="6" name="Content Placeholder 5">
            <a:extLst>
              <a:ext uri="{FF2B5EF4-FFF2-40B4-BE49-F238E27FC236}">
                <a16:creationId xmlns:a16="http://schemas.microsoft.com/office/drawing/2014/main" xmlns="" id="{A1B1D1F3-9CFA-EA44-2913-282D71F1E4C5}"/>
              </a:ext>
            </a:extLst>
          </p:cNvPr>
          <p:cNvPicPr>
            <a:picLocks noGrp="1" noChangeAspect="1"/>
          </p:cNvPicPr>
          <p:nvPr>
            <p:ph idx="1"/>
          </p:nvPr>
        </p:nvPicPr>
        <p:blipFill>
          <a:blip r:embed="rId2"/>
          <a:stretch>
            <a:fillRect/>
          </a:stretch>
        </p:blipFill>
        <p:spPr>
          <a:xfrm>
            <a:off x="1182486" y="844822"/>
            <a:ext cx="4977682" cy="2337675"/>
          </a:xfrm>
        </p:spPr>
      </p:pic>
      <p:sp>
        <p:nvSpPr>
          <p:cNvPr id="4" name="Slide Number Placeholder 3">
            <a:extLst>
              <a:ext uri="{FF2B5EF4-FFF2-40B4-BE49-F238E27FC236}">
                <a16:creationId xmlns:a16="http://schemas.microsoft.com/office/drawing/2014/main" xmlns="" id="{8BCA85A8-B604-B1DE-DDE8-EC6D0B668D2A}"/>
              </a:ext>
            </a:extLst>
          </p:cNvPr>
          <p:cNvSpPr>
            <a:spLocks noGrp="1"/>
          </p:cNvSpPr>
          <p:nvPr>
            <p:ph type="sldNum" sz="quarter" idx="12"/>
          </p:nvPr>
        </p:nvSpPr>
        <p:spPr/>
        <p:txBody>
          <a:bodyPr/>
          <a:lstStyle/>
          <a:p>
            <a:fld id="{EED825E7-4ED0-4AFA-9DDE-3B315FB48AE3}" type="slidenum">
              <a:rPr lang="en-US" altLang="en-US" smtClean="0"/>
              <a:pPr/>
              <a:t>10</a:t>
            </a:fld>
            <a:endParaRPr lang="en-US" altLang="en-US"/>
          </a:p>
        </p:txBody>
      </p:sp>
      <p:pic>
        <p:nvPicPr>
          <p:cNvPr id="8" name="Picture 7">
            <a:extLst>
              <a:ext uri="{FF2B5EF4-FFF2-40B4-BE49-F238E27FC236}">
                <a16:creationId xmlns:a16="http://schemas.microsoft.com/office/drawing/2014/main" xmlns="" id="{FBB00C9B-E0F3-3A91-12D9-DED64D60F0BF}"/>
              </a:ext>
            </a:extLst>
          </p:cNvPr>
          <p:cNvPicPr>
            <a:picLocks noChangeAspect="1"/>
          </p:cNvPicPr>
          <p:nvPr/>
        </p:nvPicPr>
        <p:blipFill>
          <a:blip r:embed="rId3"/>
          <a:stretch>
            <a:fillRect/>
          </a:stretch>
        </p:blipFill>
        <p:spPr>
          <a:xfrm>
            <a:off x="869426" y="3117106"/>
            <a:ext cx="5367744" cy="2575179"/>
          </a:xfrm>
          <a:prstGeom prst="rect">
            <a:avLst/>
          </a:prstGeom>
        </p:spPr>
      </p:pic>
      <p:sp>
        <p:nvSpPr>
          <p:cNvPr id="3" name="TextBox 2">
            <a:extLst>
              <a:ext uri="{FF2B5EF4-FFF2-40B4-BE49-F238E27FC236}">
                <a16:creationId xmlns:a16="http://schemas.microsoft.com/office/drawing/2014/main" xmlns="" id="{6A50A6F7-905F-4CB9-4D92-5594F976D904}"/>
              </a:ext>
            </a:extLst>
          </p:cNvPr>
          <p:cNvSpPr txBox="1"/>
          <p:nvPr/>
        </p:nvSpPr>
        <p:spPr>
          <a:xfrm>
            <a:off x="616017" y="5775158"/>
            <a:ext cx="7324825" cy="369332"/>
          </a:xfrm>
          <a:prstGeom prst="rect">
            <a:avLst/>
          </a:prstGeom>
          <a:noFill/>
        </p:spPr>
        <p:txBody>
          <a:bodyPr wrap="square" rtlCol="0">
            <a:spAutoFit/>
          </a:bodyPr>
          <a:lstStyle/>
          <a:p>
            <a:r>
              <a:rPr lang="en-US" dirty="0"/>
              <a:t>Boundary become smoother with increase  value of K</a:t>
            </a:r>
            <a:endParaRPr lang="en-IN" dirty="0"/>
          </a:p>
        </p:txBody>
      </p:sp>
    </p:spTree>
    <p:extLst>
      <p:ext uri="{BB962C8B-B14F-4D97-AF65-F5344CB8AC3E}">
        <p14:creationId xmlns:p14="http://schemas.microsoft.com/office/powerpoint/2010/main" xmlns="" val="513928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90E148-1A52-B86E-BE2C-FA3FF3580B66}"/>
              </a:ext>
            </a:extLst>
          </p:cNvPr>
          <p:cNvSpPr>
            <a:spLocks noGrp="1"/>
          </p:cNvSpPr>
          <p:nvPr>
            <p:ph type="title"/>
          </p:nvPr>
        </p:nvSpPr>
        <p:spPr/>
        <p:txBody>
          <a:bodyPr/>
          <a:lstStyle/>
          <a:p>
            <a:r>
              <a:rPr lang="en-US" sz="2800" b="1" dirty="0">
                <a:latin typeface="+mn-lt"/>
                <a:ea typeface="MS PGothic" panose="020B0600070205080204" pitchFamily="34" charset="-128"/>
              </a:rPr>
              <a:t>Euclidean Distance</a:t>
            </a:r>
            <a:endParaRPr lang="en-IN" dirty="0"/>
          </a:p>
        </p:txBody>
      </p:sp>
      <p:sp>
        <p:nvSpPr>
          <p:cNvPr id="3" name="Content Placeholder 2">
            <a:extLst>
              <a:ext uri="{FF2B5EF4-FFF2-40B4-BE49-F238E27FC236}">
                <a16:creationId xmlns:a16="http://schemas.microsoft.com/office/drawing/2014/main" xmlns="" id="{AA18980F-D62E-2550-F250-00C94FEE48B2}"/>
              </a:ext>
            </a:extLst>
          </p:cNvPr>
          <p:cNvSpPr>
            <a:spLocks noGrp="1"/>
          </p:cNvSpPr>
          <p:nvPr>
            <p:ph idx="1"/>
          </p:nvPr>
        </p:nvSpPr>
        <p:spPr/>
        <p:txBody>
          <a:bodyPr/>
          <a:lstStyle/>
          <a:p>
            <a:pPr algn="just"/>
            <a:r>
              <a:rPr lang="en-US" sz="2400" b="0" i="0" dirty="0">
                <a:solidFill>
                  <a:srgbClr val="242424"/>
                </a:solidFill>
                <a:effectLst/>
              </a:rPr>
              <a:t>Usually,  the Euclidean approach, which is the most widely used distance measure to calculate the distance between test samples and trained data values. We measure the distance a long a straight line from point (x1, y1) to point (x2, y2).</a:t>
            </a:r>
          </a:p>
          <a:p>
            <a:pPr algn="just"/>
            <a:endParaRPr lang="en-IN" sz="2400" dirty="0"/>
          </a:p>
        </p:txBody>
      </p:sp>
      <p:sp>
        <p:nvSpPr>
          <p:cNvPr id="4" name="Slide Number Placeholder 3">
            <a:extLst>
              <a:ext uri="{FF2B5EF4-FFF2-40B4-BE49-F238E27FC236}">
                <a16:creationId xmlns:a16="http://schemas.microsoft.com/office/drawing/2014/main" xmlns="" id="{7EC34224-A2FF-61DE-65E5-C76BA27BD204}"/>
              </a:ext>
            </a:extLst>
          </p:cNvPr>
          <p:cNvSpPr>
            <a:spLocks noGrp="1"/>
          </p:cNvSpPr>
          <p:nvPr>
            <p:ph type="sldNum" sz="quarter" idx="12"/>
          </p:nvPr>
        </p:nvSpPr>
        <p:spPr/>
        <p:txBody>
          <a:bodyPr/>
          <a:lstStyle/>
          <a:p>
            <a:fld id="{EED825E7-4ED0-4AFA-9DDE-3B315FB48AE3}" type="slidenum">
              <a:rPr lang="en-US" altLang="en-US" smtClean="0"/>
              <a:pPr/>
              <a:t>11</a:t>
            </a:fld>
            <a:endParaRPr lang="en-US" altLang="en-US"/>
          </a:p>
        </p:txBody>
      </p:sp>
      <p:pic>
        <p:nvPicPr>
          <p:cNvPr id="6" name="Picture 5">
            <a:extLst>
              <a:ext uri="{FF2B5EF4-FFF2-40B4-BE49-F238E27FC236}">
                <a16:creationId xmlns:a16="http://schemas.microsoft.com/office/drawing/2014/main" xmlns="" id="{C1156BCA-3D6C-ADA7-4EA4-796D45C24C4D}"/>
              </a:ext>
            </a:extLst>
          </p:cNvPr>
          <p:cNvPicPr>
            <a:picLocks noChangeAspect="1"/>
          </p:cNvPicPr>
          <p:nvPr/>
        </p:nvPicPr>
        <p:blipFill>
          <a:blip r:embed="rId2"/>
          <a:stretch>
            <a:fillRect/>
          </a:stretch>
        </p:blipFill>
        <p:spPr>
          <a:xfrm>
            <a:off x="856648" y="3180532"/>
            <a:ext cx="6679933" cy="3517648"/>
          </a:xfrm>
          <a:prstGeom prst="rect">
            <a:avLst/>
          </a:prstGeom>
        </p:spPr>
      </p:pic>
    </p:spTree>
    <p:extLst>
      <p:ext uri="{BB962C8B-B14F-4D97-AF65-F5344CB8AC3E}">
        <p14:creationId xmlns:p14="http://schemas.microsoft.com/office/powerpoint/2010/main" xmlns="" val="2808428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806C04-3523-D671-8C7F-88EF0E082C75}"/>
              </a:ext>
            </a:extLst>
          </p:cNvPr>
          <p:cNvSpPr>
            <a:spLocks noGrp="1"/>
          </p:cNvSpPr>
          <p:nvPr>
            <p:ph type="title"/>
          </p:nvPr>
        </p:nvSpPr>
        <p:spPr/>
        <p:txBody>
          <a:bodyPr/>
          <a:lstStyle/>
          <a:p>
            <a:r>
              <a:rPr lang="en-US" sz="3200" b="1" dirty="0">
                <a:latin typeface="+mn-lt"/>
                <a:ea typeface="MS PGothic" panose="020B0600070205080204" pitchFamily="34" charset="-128"/>
              </a:rPr>
              <a:t>Euclidean Distance</a:t>
            </a:r>
            <a:endParaRPr lang="en-IN" dirty="0"/>
          </a:p>
        </p:txBody>
      </p:sp>
      <p:sp>
        <p:nvSpPr>
          <p:cNvPr id="3" name="Content Placeholder 2">
            <a:extLst>
              <a:ext uri="{FF2B5EF4-FFF2-40B4-BE49-F238E27FC236}">
                <a16:creationId xmlns:a16="http://schemas.microsoft.com/office/drawing/2014/main" xmlns="" id="{C9D21D93-77EC-1C85-7441-7AC88D6853F3}"/>
              </a:ext>
            </a:extLst>
          </p:cNvPr>
          <p:cNvSpPr>
            <a:spLocks noGrp="1"/>
          </p:cNvSpPr>
          <p:nvPr>
            <p:ph idx="1"/>
          </p:nvPr>
        </p:nvSpPr>
        <p:spPr/>
        <p:txBody>
          <a:bodyPr/>
          <a:lstStyle/>
          <a:p>
            <a:pPr marL="0" indent="0">
              <a:buNone/>
            </a:pPr>
            <a:endParaRPr lang="en-US" b="0" i="0" dirty="0">
              <a:solidFill>
                <a:srgbClr val="383838"/>
              </a:solidFill>
              <a:effectLst/>
              <a:latin typeface="Inter"/>
            </a:endParaRPr>
          </a:p>
          <a:p>
            <a:endParaRPr lang="en-US" dirty="0">
              <a:solidFill>
                <a:srgbClr val="383838"/>
              </a:solidFill>
              <a:latin typeface="Inter"/>
            </a:endParaRPr>
          </a:p>
          <a:p>
            <a:endParaRPr lang="en-US" b="0" i="0" dirty="0">
              <a:solidFill>
                <a:srgbClr val="383838"/>
              </a:solidFill>
              <a:effectLst/>
              <a:latin typeface="Inter"/>
            </a:endParaRPr>
          </a:p>
          <a:p>
            <a:endParaRPr lang="en-IN" dirty="0"/>
          </a:p>
        </p:txBody>
      </p:sp>
      <p:sp>
        <p:nvSpPr>
          <p:cNvPr id="4" name="Slide Number Placeholder 3">
            <a:extLst>
              <a:ext uri="{FF2B5EF4-FFF2-40B4-BE49-F238E27FC236}">
                <a16:creationId xmlns:a16="http://schemas.microsoft.com/office/drawing/2014/main" xmlns="" id="{93A12B68-4702-B995-74A0-043CF184C9FE}"/>
              </a:ext>
            </a:extLst>
          </p:cNvPr>
          <p:cNvSpPr>
            <a:spLocks noGrp="1"/>
          </p:cNvSpPr>
          <p:nvPr>
            <p:ph type="sldNum" sz="quarter" idx="12"/>
          </p:nvPr>
        </p:nvSpPr>
        <p:spPr/>
        <p:txBody>
          <a:bodyPr/>
          <a:lstStyle/>
          <a:p>
            <a:fld id="{EED825E7-4ED0-4AFA-9DDE-3B315FB48AE3}" type="slidenum">
              <a:rPr lang="en-US" altLang="en-US" smtClean="0"/>
              <a:pPr/>
              <a:t>12</a:t>
            </a:fld>
            <a:endParaRPr lang="en-US" altLang="en-US"/>
          </a:p>
        </p:txBody>
      </p:sp>
      <p:pic>
        <p:nvPicPr>
          <p:cNvPr id="5" name="Picture 4" descr="Euclidean Distance KNN">
            <a:extLst>
              <a:ext uri="{FF2B5EF4-FFF2-40B4-BE49-F238E27FC236}">
                <a16:creationId xmlns:a16="http://schemas.microsoft.com/office/drawing/2014/main" xmlns="" id="{F336FABA-9BB5-619E-4CF8-A6D56C686800}"/>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711750" y="2154039"/>
            <a:ext cx="5046211" cy="3986879"/>
          </a:xfrm>
          <a:prstGeom prst="rect">
            <a:avLst/>
          </a:prstGeom>
          <a:noFill/>
          <a:ln>
            <a:noFill/>
          </a:ln>
        </p:spPr>
      </p:pic>
    </p:spTree>
    <p:extLst>
      <p:ext uri="{BB962C8B-B14F-4D97-AF65-F5344CB8AC3E}">
        <p14:creationId xmlns:p14="http://schemas.microsoft.com/office/powerpoint/2010/main" xmlns="" val="1751665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5192D"/>
                </a:solidFill>
                <a:latin typeface="Studio-Feixen-Sans"/>
              </a:rPr>
              <a:t>Manhattan Distance</a:t>
            </a:r>
            <a:endParaRPr lang="en-IN" dirty="0"/>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13</a:t>
            </a:fld>
            <a:endParaRPr lang="en-US" altLang="en-US"/>
          </a:p>
        </p:txBody>
      </p:sp>
      <p:sp>
        <p:nvSpPr>
          <p:cNvPr id="5" name="TextBox 4">
            <a:extLst>
              <a:ext uri="{FF2B5EF4-FFF2-40B4-BE49-F238E27FC236}">
                <a16:creationId xmlns:a16="http://schemas.microsoft.com/office/drawing/2014/main" xmlns="" id="{EA2B6398-9518-FE86-375D-BE06B2A9DC70}"/>
              </a:ext>
            </a:extLst>
          </p:cNvPr>
          <p:cNvSpPr txBox="1"/>
          <p:nvPr/>
        </p:nvSpPr>
        <p:spPr>
          <a:xfrm>
            <a:off x="377835" y="1213002"/>
            <a:ext cx="8266434" cy="2308324"/>
          </a:xfrm>
          <a:prstGeom prst="rect">
            <a:avLst/>
          </a:prstGeom>
          <a:noFill/>
        </p:spPr>
        <p:txBody>
          <a:bodyPr wrap="square">
            <a:spAutoFit/>
          </a:bodyPr>
          <a:lstStyle/>
          <a:p>
            <a:pPr algn="just"/>
            <a:r>
              <a:rPr lang="en-US" sz="2400" b="0" i="0" dirty="0">
                <a:solidFill>
                  <a:srgbClr val="05192D"/>
                </a:solidFill>
                <a:effectLst/>
                <a:latin typeface="Times New Roman" panose="02020603050405020304" pitchFamily="18" charset="0"/>
                <a:cs typeface="Times New Roman" panose="02020603050405020304" pitchFamily="18" charset="0"/>
              </a:rPr>
              <a:t>Euclidean distance, which measures the shortest possible line between two points, Manhattan distance measures the sum of the </a:t>
            </a:r>
            <a:r>
              <a:rPr lang="en-US" sz="2400" b="1" i="0" u="none" strike="noStrike" dirty="0">
                <a:solidFill>
                  <a:srgbClr val="0075AD"/>
                </a:solidFill>
                <a:effectLst/>
                <a:latin typeface="Times New Roman" panose="02020603050405020304" pitchFamily="18" charset="0"/>
                <a:cs typeface="Times New Roman" panose="02020603050405020304" pitchFamily="18" charset="0"/>
                <a:hlinkClick r:id="rId2"/>
              </a:rPr>
              <a:t>absolute differences</a:t>
            </a:r>
            <a:r>
              <a:rPr lang="en-US" sz="2400" b="0" i="0" dirty="0">
                <a:solidFill>
                  <a:srgbClr val="05192D"/>
                </a:solidFill>
                <a:effectLst/>
                <a:latin typeface="Times New Roman" panose="02020603050405020304" pitchFamily="18" charset="0"/>
                <a:cs typeface="Times New Roman" panose="02020603050405020304" pitchFamily="18" charset="0"/>
              </a:rPr>
              <a:t> between the coordinates of the points. This method is called "Manhattan distance" because, like a taxi driving through the grid-like streets of Manhattan, it must travel along the grid lines. </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7CE2254C-E628-2ADA-D745-B47851BFE58C}"/>
              </a:ext>
            </a:extLst>
          </p:cNvPr>
          <p:cNvSpPr txBox="1"/>
          <p:nvPr/>
        </p:nvSpPr>
        <p:spPr>
          <a:xfrm>
            <a:off x="1668715" y="3787977"/>
            <a:ext cx="5795340" cy="2464777"/>
          </a:xfrm>
          <a:prstGeom prst="rect">
            <a:avLst/>
          </a:prstGeom>
          <a:noFill/>
        </p:spPr>
        <p:txBody>
          <a:bodyPr wrap="square">
            <a:spAutoFit/>
          </a:bodyPr>
          <a:lstStyle/>
          <a:p>
            <a:pPr algn="l" rtl="0">
              <a:spcBef>
                <a:spcPts val="1200"/>
              </a:spcBef>
              <a:spcAft>
                <a:spcPts val="1200"/>
              </a:spcAft>
            </a:pPr>
            <a:r>
              <a:rPr lang="en-US" sz="2400" b="1" i="0" dirty="0">
                <a:solidFill>
                  <a:srgbClr val="05192D"/>
                </a:solidFill>
                <a:effectLst/>
                <a:latin typeface="Times New Roman" panose="02020603050405020304" pitchFamily="18" charset="0"/>
                <a:cs typeface="Times New Roman" panose="02020603050405020304" pitchFamily="18" charset="0"/>
              </a:rPr>
              <a:t>2D example</a:t>
            </a:r>
          </a:p>
          <a:p>
            <a:pPr algn="l" rtl="0">
              <a:spcAft>
                <a:spcPts val="1050"/>
              </a:spcAft>
            </a:pPr>
            <a:r>
              <a:rPr lang="en-US" sz="2400" b="0" i="0" dirty="0">
                <a:solidFill>
                  <a:srgbClr val="05192D"/>
                </a:solidFill>
                <a:effectLst/>
                <a:latin typeface="Times New Roman" panose="02020603050405020304" pitchFamily="18" charset="0"/>
                <a:cs typeface="Times New Roman" panose="02020603050405020304" pitchFamily="18" charset="0"/>
              </a:rPr>
              <a:t>Consider two points: A(1, 1) and B(4, 5):</a:t>
            </a:r>
          </a:p>
          <a:p>
            <a:pPr algn="l">
              <a:spcAft>
                <a:spcPts val="900"/>
              </a:spcAft>
              <a:buFont typeface="+mj-lt"/>
              <a:buAutoNum type="arabicPeriod"/>
            </a:pPr>
            <a:r>
              <a:rPr lang="en-US" sz="2400" b="0" i="0" dirty="0">
                <a:solidFill>
                  <a:srgbClr val="05192D"/>
                </a:solidFill>
                <a:effectLst/>
                <a:latin typeface="Times New Roman" panose="02020603050405020304" pitchFamily="18" charset="0"/>
                <a:cs typeface="Times New Roman" panose="02020603050405020304" pitchFamily="18" charset="0"/>
              </a:rPr>
              <a:t>Calculate |x₁ - x₂| = |1 - 4| = 3</a:t>
            </a:r>
          </a:p>
          <a:p>
            <a:pPr algn="l">
              <a:spcAft>
                <a:spcPts val="900"/>
              </a:spcAft>
              <a:buFont typeface="+mj-lt"/>
              <a:buAutoNum type="arabicPeriod"/>
            </a:pPr>
            <a:r>
              <a:rPr lang="en-US" sz="2400" b="0" i="0" dirty="0">
                <a:solidFill>
                  <a:srgbClr val="05192D"/>
                </a:solidFill>
                <a:effectLst/>
                <a:latin typeface="Times New Roman" panose="02020603050405020304" pitchFamily="18" charset="0"/>
                <a:cs typeface="Times New Roman" panose="02020603050405020304" pitchFamily="18" charset="0"/>
              </a:rPr>
              <a:t>Calculate |y₁ - y₂| = |1 - 5| = 4</a:t>
            </a:r>
          </a:p>
          <a:p>
            <a:pPr algn="l">
              <a:spcAft>
                <a:spcPts val="900"/>
              </a:spcAft>
              <a:buFont typeface="+mj-lt"/>
              <a:buAutoNum type="arabicPeriod"/>
            </a:pPr>
            <a:r>
              <a:rPr lang="en-US" sz="2400" b="0" i="0" dirty="0">
                <a:solidFill>
                  <a:srgbClr val="05192D"/>
                </a:solidFill>
                <a:effectLst/>
                <a:latin typeface="Times New Roman" panose="02020603050405020304" pitchFamily="18" charset="0"/>
                <a:cs typeface="Times New Roman" panose="02020603050405020304" pitchFamily="18" charset="0"/>
              </a:rPr>
              <a:t>Sum the results: 3 + 4 = 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5192D"/>
                </a:solidFill>
                <a:latin typeface="Studio-Feixen-Sans"/>
              </a:rPr>
              <a:t>Manhattan Distance</a:t>
            </a:r>
            <a:endParaRPr lang="en-IN" dirty="0"/>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14</a:t>
            </a:fld>
            <a:endParaRPr lang="en-US" altLang="en-US"/>
          </a:p>
        </p:txBody>
      </p:sp>
      <p:pic>
        <p:nvPicPr>
          <p:cNvPr id="5" name="Picture 4">
            <a:extLst>
              <a:ext uri="{FF2B5EF4-FFF2-40B4-BE49-F238E27FC236}">
                <a16:creationId xmlns:a16="http://schemas.microsoft.com/office/drawing/2014/main" xmlns="" id="{14E83D88-0952-B1E9-ADD0-F668B9C8011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0357" y="1178441"/>
            <a:ext cx="7831397" cy="50120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Classification using KNN</a:t>
            </a:r>
            <a:endParaRPr lang="en-IN" dirty="0"/>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15</a:t>
            </a:fld>
            <a:endParaRPr lang="en-US" altLang="en-US"/>
          </a:p>
        </p:txBody>
      </p:sp>
      <p:pic>
        <p:nvPicPr>
          <p:cNvPr id="5" name="Picture 4">
            <a:extLst>
              <a:ext uri="{FF2B5EF4-FFF2-40B4-BE49-F238E27FC236}">
                <a16:creationId xmlns:a16="http://schemas.microsoft.com/office/drawing/2014/main" xmlns="" id="{729BA5D4-AA4A-32CA-5C50-23D950213713}"/>
              </a:ext>
            </a:extLst>
          </p:cNvPr>
          <p:cNvPicPr>
            <a:picLocks noChangeAspect="1"/>
          </p:cNvPicPr>
          <p:nvPr/>
        </p:nvPicPr>
        <p:blipFill>
          <a:blip r:embed="rId2"/>
          <a:stretch>
            <a:fillRect/>
          </a:stretch>
        </p:blipFill>
        <p:spPr>
          <a:xfrm>
            <a:off x="148855" y="1188087"/>
            <a:ext cx="8771860" cy="4793919"/>
          </a:xfrm>
          <a:prstGeom prst="rect">
            <a:avLst/>
          </a:prstGeom>
        </p:spPr>
      </p:pic>
      <p:sp>
        <p:nvSpPr>
          <p:cNvPr id="6" name="TextBox 5">
            <a:extLst>
              <a:ext uri="{FF2B5EF4-FFF2-40B4-BE49-F238E27FC236}">
                <a16:creationId xmlns:a16="http://schemas.microsoft.com/office/drawing/2014/main" xmlns="" id="{7AB36EBD-BB3F-1F99-5E1E-E217B01A41E7}"/>
              </a:ext>
            </a:extLst>
          </p:cNvPr>
          <p:cNvSpPr txBox="1"/>
          <p:nvPr/>
        </p:nvSpPr>
        <p:spPr>
          <a:xfrm>
            <a:off x="216177" y="6032175"/>
            <a:ext cx="8545052" cy="646331"/>
          </a:xfrm>
          <a:prstGeom prst="rect">
            <a:avLst/>
          </a:prstGeom>
          <a:noFill/>
        </p:spPr>
        <p:txBody>
          <a:bodyPr wrap="square">
            <a:spAutoFit/>
          </a:bodyPr>
          <a:lstStyle/>
          <a:p>
            <a:r>
              <a:rPr lang="en-US" dirty="0"/>
              <a:t>The </a:t>
            </a:r>
            <a:r>
              <a:rPr lang="en-US" b="1" dirty="0"/>
              <a:t>new point (5,7) is surrounded by two blue points and one red point</a:t>
            </a:r>
            <a:r>
              <a:rPr lang="en-US" dirty="0"/>
              <a:t> → It will be classified as </a:t>
            </a:r>
            <a:r>
              <a:rPr lang="en-US" b="1" dirty="0"/>
              <a:t>Blue</a:t>
            </a:r>
            <a:r>
              <a:rPr lang="en-US" dirty="0"/>
              <a: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Example 1</a:t>
            </a:r>
            <a:endParaRPr lang="en-IN" dirty="0"/>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16</a:t>
            </a:fld>
            <a:endParaRPr lang="en-US" altLang="en-US"/>
          </a:p>
        </p:txBody>
      </p:sp>
      <p:pic>
        <p:nvPicPr>
          <p:cNvPr id="1026" name="Picture 2"/>
          <p:cNvPicPr>
            <a:picLocks noChangeAspect="1" noChangeArrowheads="1"/>
          </p:cNvPicPr>
          <p:nvPr/>
        </p:nvPicPr>
        <p:blipFill>
          <a:blip r:embed="rId2"/>
          <a:srcRect/>
          <a:stretch>
            <a:fillRect/>
          </a:stretch>
        </p:blipFill>
        <p:spPr bwMode="auto">
          <a:xfrm>
            <a:off x="136561" y="1168253"/>
            <a:ext cx="8415485" cy="504116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Example 1</a:t>
            </a:r>
            <a:endParaRPr lang="en-IN" dirty="0"/>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17</a:t>
            </a:fld>
            <a:endParaRPr lang="en-US" altLang="en-US"/>
          </a:p>
        </p:txBody>
      </p:sp>
      <p:pic>
        <p:nvPicPr>
          <p:cNvPr id="2050" name="Picture 2"/>
          <p:cNvPicPr>
            <a:picLocks noChangeAspect="1" noChangeArrowheads="1"/>
          </p:cNvPicPr>
          <p:nvPr/>
        </p:nvPicPr>
        <p:blipFill>
          <a:blip r:embed="rId2"/>
          <a:srcRect/>
          <a:stretch>
            <a:fillRect/>
          </a:stretch>
        </p:blipFill>
        <p:spPr bwMode="auto">
          <a:xfrm>
            <a:off x="1038002" y="1175010"/>
            <a:ext cx="6830090" cy="47973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Example 1</a:t>
            </a:r>
            <a:endParaRPr lang="en-IN" dirty="0"/>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18</a:t>
            </a:fld>
            <a:endParaRPr lang="en-US" altLang="en-US"/>
          </a:p>
        </p:txBody>
      </p:sp>
      <p:pic>
        <p:nvPicPr>
          <p:cNvPr id="3074" name="Picture 2"/>
          <p:cNvPicPr>
            <a:picLocks noChangeAspect="1" noChangeArrowheads="1"/>
          </p:cNvPicPr>
          <p:nvPr/>
        </p:nvPicPr>
        <p:blipFill>
          <a:blip r:embed="rId2"/>
          <a:srcRect/>
          <a:stretch>
            <a:fillRect/>
          </a:stretch>
        </p:blipFill>
        <p:spPr bwMode="auto">
          <a:xfrm>
            <a:off x="286637" y="1359971"/>
            <a:ext cx="8410796" cy="370112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Example 1</a:t>
            </a:r>
            <a:endParaRPr lang="en-IN" dirty="0"/>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19</a:t>
            </a:fld>
            <a:endParaRPr lang="en-US" altLang="en-US"/>
          </a:p>
        </p:txBody>
      </p:sp>
      <p:pic>
        <p:nvPicPr>
          <p:cNvPr id="4098" name="Picture 2"/>
          <p:cNvPicPr>
            <a:picLocks noChangeAspect="1" noChangeArrowheads="1"/>
          </p:cNvPicPr>
          <p:nvPr/>
        </p:nvPicPr>
        <p:blipFill>
          <a:blip r:embed="rId2"/>
          <a:srcRect/>
          <a:stretch>
            <a:fillRect/>
          </a:stretch>
        </p:blipFill>
        <p:spPr bwMode="auto">
          <a:xfrm>
            <a:off x="878073" y="853153"/>
            <a:ext cx="7239000" cy="4067175"/>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917058" y="5088344"/>
            <a:ext cx="5715000" cy="15144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B1B5A0FB-BC8D-3A5A-781D-059F5603D323}"/>
              </a:ext>
            </a:extLst>
          </p:cNvPr>
          <p:cNvSpPr>
            <a:spLocks noGrp="1"/>
          </p:cNvSpPr>
          <p:nvPr>
            <p:ph type="title"/>
          </p:nvPr>
        </p:nvSpPr>
        <p:spPr>
          <a:xfrm>
            <a:off x="0" y="0"/>
            <a:ext cx="6477000" cy="963329"/>
          </a:xfrm>
        </p:spPr>
        <p:txBody>
          <a:bodyPr/>
          <a:lstStyle/>
          <a:p>
            <a:r>
              <a:rPr lang="en-IN" sz="3200" b="1" i="0" dirty="0" smtClean="0">
                <a:solidFill>
                  <a:srgbClr val="383838"/>
                </a:solidFill>
                <a:effectLst/>
                <a:latin typeface="+mn-lt"/>
              </a:rPr>
              <a:t>KNN </a:t>
            </a:r>
            <a:r>
              <a:rPr lang="en-IN" sz="3200" b="1" i="0" dirty="0">
                <a:solidFill>
                  <a:srgbClr val="383838"/>
                </a:solidFill>
                <a:effectLst/>
                <a:latin typeface="+mn-lt"/>
              </a:rPr>
              <a:t>(K-Nearest </a:t>
            </a:r>
            <a:r>
              <a:rPr lang="en-IN" sz="3200" b="1" i="0" dirty="0" err="1">
                <a:solidFill>
                  <a:srgbClr val="383838"/>
                </a:solidFill>
                <a:effectLst/>
                <a:latin typeface="+mn-lt"/>
              </a:rPr>
              <a:t>Neighbor</a:t>
            </a:r>
            <a:r>
              <a:rPr lang="en-IN" sz="3200" b="1" i="0" dirty="0" smtClean="0">
                <a:solidFill>
                  <a:srgbClr val="383838"/>
                </a:solidFill>
                <a:effectLst/>
                <a:latin typeface="+mn-lt"/>
              </a:rPr>
              <a:t>)</a:t>
            </a:r>
            <a:endParaRPr lang="en-US" altLang="en-US" sz="2800" dirty="0">
              <a:latin typeface="+mn-lt"/>
              <a:ea typeface="MS PGothic" panose="020B0600070205080204" pitchFamily="34" charset="-128"/>
            </a:endParaRPr>
          </a:p>
        </p:txBody>
      </p:sp>
      <p:sp>
        <p:nvSpPr>
          <p:cNvPr id="4" name="Content Placeholder 3">
            <a:extLst>
              <a:ext uri="{FF2B5EF4-FFF2-40B4-BE49-F238E27FC236}">
                <a16:creationId xmlns:a16="http://schemas.microsoft.com/office/drawing/2014/main" xmlns="" id="{43EF06CE-6BE5-94B9-5DD7-9DD02D8F1669}"/>
              </a:ext>
            </a:extLst>
          </p:cNvPr>
          <p:cNvSpPr>
            <a:spLocks noGrp="1"/>
          </p:cNvSpPr>
          <p:nvPr>
            <p:ph idx="1"/>
          </p:nvPr>
        </p:nvSpPr>
        <p:spPr>
          <a:xfrm>
            <a:off x="-125128" y="856649"/>
            <a:ext cx="8811928" cy="6941436"/>
          </a:xfrm>
        </p:spPr>
        <p:txBody>
          <a:bodyPr/>
          <a:lstStyle/>
          <a:p>
            <a:pPr marL="0" indent="0">
              <a:buNone/>
            </a:pPr>
            <a:endParaRPr lang="en-IN" sz="3000" b="1" dirty="0"/>
          </a:p>
          <a:p>
            <a:pPr>
              <a:buFont typeface="Wingdings" panose="05000000000000000000" pitchFamily="2" charset="2"/>
              <a:buChar char="Ø"/>
            </a:pPr>
            <a:endParaRPr lang="en-IN" sz="2400" dirty="0"/>
          </a:p>
          <a:p>
            <a:pPr>
              <a:buFont typeface="Wingdings" panose="05000000000000000000" pitchFamily="2" charset="2"/>
              <a:buChar char="Ø"/>
            </a:pPr>
            <a:endParaRPr lang="en-IN" sz="2800" dirty="0"/>
          </a:p>
          <a:p>
            <a:pPr>
              <a:buFont typeface="Wingdings" panose="05000000000000000000" pitchFamily="2" charset="2"/>
              <a:buChar char="Ø"/>
            </a:pPr>
            <a:endParaRPr lang="en-IN" sz="2800" dirty="0"/>
          </a:p>
        </p:txBody>
      </p:sp>
      <p:sp>
        <p:nvSpPr>
          <p:cNvPr id="3" name="Slide Number Placeholder 2">
            <a:extLst>
              <a:ext uri="{FF2B5EF4-FFF2-40B4-BE49-F238E27FC236}">
                <a16:creationId xmlns:a16="http://schemas.microsoft.com/office/drawing/2014/main" xmlns="" id="{181623F4-871C-5595-37E3-97102EC0A65E}"/>
              </a:ext>
            </a:extLst>
          </p:cNvPr>
          <p:cNvSpPr>
            <a:spLocks noGrp="1"/>
          </p:cNvSpPr>
          <p:nvPr>
            <p:ph type="sldNum" sz="quarter" idx="12"/>
          </p:nvPr>
        </p:nvSpPr>
        <p:spPr/>
        <p:txBody>
          <a:bodyPr/>
          <a:lstStyle/>
          <a:p>
            <a:fld id="{EED825E7-4ED0-4AFA-9DDE-3B315FB48AE3}" type="slidenum">
              <a:rPr lang="en-US" altLang="en-US" smtClean="0"/>
              <a:pPr/>
              <a:t>2</a:t>
            </a:fld>
            <a:endParaRPr lang="en-US" altLang="en-US" dirty="0"/>
          </a:p>
        </p:txBody>
      </p:sp>
      <p:sp>
        <p:nvSpPr>
          <p:cNvPr id="6" name="Rectangle 3">
            <a:extLst>
              <a:ext uri="{FF2B5EF4-FFF2-40B4-BE49-F238E27FC236}">
                <a16:creationId xmlns:a16="http://schemas.microsoft.com/office/drawing/2014/main" xmlns="" id="{4D2B899D-D8CA-9319-D8C4-15009D2BBA86}"/>
              </a:ext>
            </a:extLst>
          </p:cNvPr>
          <p:cNvSpPr>
            <a:spLocks noChangeArrowheads="1"/>
          </p:cNvSpPr>
          <p:nvPr/>
        </p:nvSpPr>
        <p:spPr bwMode="auto">
          <a:xfrm>
            <a:off x="152400" y="334833"/>
            <a:ext cx="27252" cy="923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xmlns="" id="{55012B99-7496-9B9E-4F0E-22C0660FCA19}"/>
              </a:ext>
            </a:extLst>
          </p:cNvPr>
          <p:cNvSpPr txBox="1"/>
          <p:nvPr/>
        </p:nvSpPr>
        <p:spPr>
          <a:xfrm>
            <a:off x="133564" y="1042223"/>
            <a:ext cx="8897420" cy="6186309"/>
          </a:xfrm>
          <a:prstGeom prst="rect">
            <a:avLst/>
          </a:prstGeom>
          <a:noFill/>
        </p:spPr>
        <p:txBody>
          <a:bodyPr wrap="square" rtlCol="0">
            <a:spAutoFit/>
          </a:bodyPr>
          <a:lstStyle/>
          <a:p>
            <a:pPr algn="l"/>
            <a:r>
              <a:rPr lang="en-US" sz="2800" b="1" i="0" dirty="0">
                <a:solidFill>
                  <a:srgbClr val="FF0000"/>
                </a:solidFill>
                <a:effectLst/>
                <a:latin typeface="+mn-lt"/>
              </a:rPr>
              <a:t>What is KNN (K-Nearest Neighbor) Algorithm?</a:t>
            </a:r>
          </a:p>
          <a:p>
            <a:pPr marL="342900" indent="-342900" algn="just">
              <a:buFont typeface="Arial" panose="020B0604020202020204" pitchFamily="34" charset="0"/>
              <a:buChar char="•"/>
            </a:pPr>
            <a:r>
              <a:rPr lang="en-US" sz="2400" b="0" i="0" dirty="0">
                <a:solidFill>
                  <a:srgbClr val="383838"/>
                </a:solidFill>
                <a:effectLst/>
                <a:latin typeface="+mn-lt"/>
              </a:rPr>
              <a:t>The K-Nearest Neighbors (KNN) algorithm is a popular machine learning technique used for classification and regression tasks. It relies on the idea that similar data points tend to have similar labels or values.  KNN finds intense application in pattern recognition, data mining, and intrusion detection. </a:t>
            </a:r>
            <a:r>
              <a:rPr lang="en-US" sz="2400" b="0" i="0" dirty="0">
                <a:solidFill>
                  <a:srgbClr val="FFFFFF"/>
                </a:solidFill>
                <a:effectLst/>
                <a:latin typeface="Nunito" pitchFamily="2" charset="0"/>
              </a:rPr>
              <a:t> intense application in pattern recognition, </a:t>
            </a:r>
            <a:endParaRPr lang="en-US" sz="2400" b="0" i="0" dirty="0">
              <a:solidFill>
                <a:srgbClr val="383838"/>
              </a:solidFill>
              <a:effectLst/>
              <a:latin typeface="+mn-lt"/>
            </a:endParaRPr>
          </a:p>
          <a:p>
            <a:pPr algn="just"/>
            <a:r>
              <a:rPr lang="en-US" sz="2800" b="1" i="0" dirty="0">
                <a:solidFill>
                  <a:srgbClr val="FF0000"/>
                </a:solidFill>
                <a:effectLst/>
                <a:latin typeface="+mn-lt"/>
              </a:rPr>
              <a:t>When Do We Use the KNN Algorithm?</a:t>
            </a:r>
          </a:p>
          <a:p>
            <a:pPr marL="457200" indent="-457200" algn="just">
              <a:buFont typeface="Arial" panose="020B0604020202020204" pitchFamily="34" charset="0"/>
              <a:buChar char="•"/>
            </a:pPr>
            <a:r>
              <a:rPr lang="en-US" sz="2400" b="0" i="0" dirty="0">
                <a:solidFill>
                  <a:srgbClr val="383838"/>
                </a:solidFill>
                <a:effectLst/>
                <a:latin typeface="+mn-lt"/>
              </a:rPr>
              <a:t>KNN Algorithm can be used for both classification and regression predictive problems. However, it is more widely used in classification problems in the industry. To evaluate any technique, we generally look at 3 important aspects:</a:t>
            </a:r>
            <a:endParaRPr lang="en-US" sz="2400" b="1" i="0" dirty="0">
              <a:solidFill>
                <a:srgbClr val="383838"/>
              </a:solidFill>
              <a:effectLst/>
              <a:latin typeface="+mn-lt"/>
            </a:endParaRPr>
          </a:p>
          <a:p>
            <a:pPr algn="just"/>
            <a:r>
              <a:rPr lang="en-US" sz="2400" b="0" i="0" dirty="0">
                <a:solidFill>
                  <a:srgbClr val="383838"/>
                </a:solidFill>
                <a:effectLst/>
                <a:latin typeface="+mn-lt"/>
              </a:rPr>
              <a:t>     1. Ease of interpreting output</a:t>
            </a:r>
          </a:p>
          <a:p>
            <a:pPr algn="just"/>
            <a:r>
              <a:rPr lang="en-IN" sz="2400" b="0" i="0" dirty="0">
                <a:solidFill>
                  <a:srgbClr val="383838"/>
                </a:solidFill>
                <a:effectLst/>
                <a:latin typeface="+mn-lt"/>
              </a:rPr>
              <a:t>     2. Calculation time</a:t>
            </a:r>
            <a:endParaRPr lang="en-US" sz="2400" dirty="0">
              <a:solidFill>
                <a:srgbClr val="383838"/>
              </a:solidFill>
              <a:latin typeface="+mn-lt"/>
            </a:endParaRPr>
          </a:p>
          <a:p>
            <a:pPr algn="just"/>
            <a:r>
              <a:rPr lang="en-IN" sz="2400" b="0" i="0" dirty="0">
                <a:solidFill>
                  <a:srgbClr val="383838"/>
                </a:solidFill>
                <a:effectLst/>
                <a:latin typeface="+mn-lt"/>
              </a:rPr>
              <a:t>     3. Predictive Power</a:t>
            </a:r>
            <a:endParaRPr lang="en-US" sz="2400" dirty="0">
              <a:solidFill>
                <a:srgbClr val="383838"/>
              </a:solidFill>
              <a:latin typeface="+mn-lt"/>
            </a:endParaRPr>
          </a:p>
          <a:p>
            <a:pPr algn="l"/>
            <a:endParaRPr lang="en-US" sz="2800" b="1" i="0" dirty="0">
              <a:solidFill>
                <a:srgbClr val="383838"/>
              </a:solidFill>
              <a:effectLst/>
              <a:latin typeface="+mn-lt"/>
            </a:endParaRPr>
          </a:p>
        </p:txBody>
      </p:sp>
    </p:spTree>
    <p:extLst>
      <p:ext uri="{BB962C8B-B14F-4D97-AF65-F5344CB8AC3E}">
        <p14:creationId xmlns:p14="http://schemas.microsoft.com/office/powerpoint/2010/main" xmlns="" val="79408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2: Regression </a:t>
            </a:r>
            <a:r>
              <a:rPr lang="en-US" dirty="0" smtClean="0"/>
              <a:t>using KNN</a:t>
            </a:r>
            <a:endParaRPr lang="en-IN" dirty="0"/>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20</a:t>
            </a:fld>
            <a:endParaRPr lang="en-US" altLang="en-US"/>
          </a:p>
        </p:txBody>
      </p:sp>
      <p:pic>
        <p:nvPicPr>
          <p:cNvPr id="5" name="Picture 4">
            <a:extLst>
              <a:ext uri="{FF2B5EF4-FFF2-40B4-BE49-F238E27FC236}">
                <a16:creationId xmlns:a16="http://schemas.microsoft.com/office/drawing/2014/main" xmlns="" id="{58A05754-755B-F62D-2BAF-18AC8815D885}"/>
              </a:ext>
            </a:extLst>
          </p:cNvPr>
          <p:cNvPicPr>
            <a:picLocks noChangeAspect="1"/>
          </p:cNvPicPr>
          <p:nvPr/>
        </p:nvPicPr>
        <p:blipFill>
          <a:blip r:embed="rId2"/>
          <a:stretch>
            <a:fillRect/>
          </a:stretch>
        </p:blipFill>
        <p:spPr>
          <a:xfrm>
            <a:off x="0" y="880517"/>
            <a:ext cx="8973553" cy="4770874"/>
          </a:xfrm>
          <a:prstGeom prst="rect">
            <a:avLst/>
          </a:prstGeom>
        </p:spPr>
      </p:pic>
      <p:pic>
        <p:nvPicPr>
          <p:cNvPr id="6" name="Picture 5">
            <a:extLst>
              <a:ext uri="{FF2B5EF4-FFF2-40B4-BE49-F238E27FC236}">
                <a16:creationId xmlns:a16="http://schemas.microsoft.com/office/drawing/2014/main" xmlns="" id="{E80D2A0A-AE60-B5AA-D762-A675B8C20FC0}"/>
              </a:ext>
            </a:extLst>
          </p:cNvPr>
          <p:cNvPicPr>
            <a:picLocks noChangeAspect="1"/>
          </p:cNvPicPr>
          <p:nvPr/>
        </p:nvPicPr>
        <p:blipFill>
          <a:blip r:embed="rId3"/>
          <a:stretch>
            <a:fillRect/>
          </a:stretch>
        </p:blipFill>
        <p:spPr>
          <a:xfrm>
            <a:off x="4567714" y="4954088"/>
            <a:ext cx="4406165" cy="16699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3549-5F70-871B-0E18-56EA6064D96D}"/>
              </a:ext>
            </a:extLst>
          </p:cNvPr>
          <p:cNvSpPr>
            <a:spLocks noGrp="1"/>
          </p:cNvSpPr>
          <p:nvPr>
            <p:ph type="title"/>
          </p:nvPr>
        </p:nvSpPr>
        <p:spPr/>
        <p:txBody>
          <a:bodyPr/>
          <a:lstStyle/>
          <a:p>
            <a:r>
              <a:rPr lang="en-US" dirty="0"/>
              <a:t>KNN </a:t>
            </a:r>
            <a:r>
              <a:rPr lang="en-US" dirty="0" smtClean="0"/>
              <a:t>Example 3</a:t>
            </a:r>
            <a:endParaRPr lang="en-IN" dirty="0"/>
          </a:p>
        </p:txBody>
      </p:sp>
      <p:sp>
        <p:nvSpPr>
          <p:cNvPr id="3" name="Content Placeholder 2">
            <a:extLst>
              <a:ext uri="{FF2B5EF4-FFF2-40B4-BE49-F238E27FC236}">
                <a16:creationId xmlns:a16="http://schemas.microsoft.com/office/drawing/2014/main" xmlns="" id="{C9262B9E-22AB-C388-8400-7AC04201A95F}"/>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2BD2A7AF-5E50-4748-A5B6-7414052A574B}"/>
              </a:ext>
            </a:extLst>
          </p:cNvPr>
          <p:cNvSpPr>
            <a:spLocks noGrp="1"/>
          </p:cNvSpPr>
          <p:nvPr>
            <p:ph type="sldNum" sz="quarter" idx="12"/>
          </p:nvPr>
        </p:nvSpPr>
        <p:spPr/>
        <p:txBody>
          <a:bodyPr/>
          <a:lstStyle/>
          <a:p>
            <a:fld id="{EED825E7-4ED0-4AFA-9DDE-3B315FB48AE3}" type="slidenum">
              <a:rPr lang="en-US" altLang="en-US" smtClean="0"/>
              <a:pPr/>
              <a:t>21</a:t>
            </a:fld>
            <a:endParaRPr lang="en-US" altLang="en-US"/>
          </a:p>
        </p:txBody>
      </p:sp>
      <p:pic>
        <p:nvPicPr>
          <p:cNvPr id="5" name="Picture 4">
            <a:extLst>
              <a:ext uri="{FF2B5EF4-FFF2-40B4-BE49-F238E27FC236}">
                <a16:creationId xmlns:a16="http://schemas.microsoft.com/office/drawing/2014/main" xmlns="" id="{7C374EC2-4A15-69F8-A5F0-750762F18711}"/>
              </a:ext>
            </a:extLst>
          </p:cNvPr>
          <p:cNvPicPr>
            <a:picLocks noChangeAspect="1"/>
          </p:cNvPicPr>
          <p:nvPr/>
        </p:nvPicPr>
        <p:blipFill rotWithShape="1">
          <a:blip r:embed="rId2"/>
          <a:srcRect t="2101"/>
          <a:stretch/>
        </p:blipFill>
        <p:spPr>
          <a:xfrm>
            <a:off x="592921" y="1491916"/>
            <a:ext cx="6703027" cy="3571900"/>
          </a:xfrm>
          <a:prstGeom prst="rect">
            <a:avLst/>
          </a:prstGeom>
        </p:spPr>
      </p:pic>
    </p:spTree>
    <p:extLst>
      <p:ext uri="{BB962C8B-B14F-4D97-AF65-F5344CB8AC3E}">
        <p14:creationId xmlns:p14="http://schemas.microsoft.com/office/powerpoint/2010/main" xmlns="" val="1624261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KNN </a:t>
            </a:r>
            <a:r>
              <a:rPr lang="en-US" dirty="0" smtClean="0"/>
              <a:t>Example </a:t>
            </a:r>
            <a:r>
              <a:rPr lang="en-US" dirty="0" smtClean="0"/>
              <a:t>3</a:t>
            </a:r>
            <a:endParaRPr lang="en-IN" dirty="0"/>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22</a:t>
            </a:fld>
            <a:endParaRPr lang="en-US" altLang="en-US"/>
          </a:p>
        </p:txBody>
      </p:sp>
      <p:pic>
        <p:nvPicPr>
          <p:cNvPr id="5" name="Picture 4">
            <a:extLst>
              <a:ext uri="{FF2B5EF4-FFF2-40B4-BE49-F238E27FC236}">
                <a16:creationId xmlns:a16="http://schemas.microsoft.com/office/drawing/2014/main" xmlns="" id="{BAB7A549-CF7D-1F9F-0655-909454C56D4F}"/>
              </a:ext>
            </a:extLst>
          </p:cNvPr>
          <p:cNvPicPr>
            <a:picLocks noChangeAspect="1"/>
          </p:cNvPicPr>
          <p:nvPr/>
        </p:nvPicPr>
        <p:blipFill>
          <a:blip r:embed="rId2"/>
          <a:stretch>
            <a:fillRect/>
          </a:stretch>
        </p:blipFill>
        <p:spPr>
          <a:xfrm>
            <a:off x="862271" y="894005"/>
            <a:ext cx="7668173" cy="1203225"/>
          </a:xfrm>
          <a:prstGeom prst="rect">
            <a:avLst/>
          </a:prstGeom>
        </p:spPr>
      </p:pic>
      <p:pic>
        <p:nvPicPr>
          <p:cNvPr id="6" name="Picture 5">
            <a:extLst>
              <a:ext uri="{FF2B5EF4-FFF2-40B4-BE49-F238E27FC236}">
                <a16:creationId xmlns:a16="http://schemas.microsoft.com/office/drawing/2014/main" xmlns="" id="{FC1D0F8C-CBE1-6F70-33AF-E915DB50CB17}"/>
              </a:ext>
            </a:extLst>
          </p:cNvPr>
          <p:cNvPicPr>
            <a:picLocks noChangeAspect="1"/>
          </p:cNvPicPr>
          <p:nvPr/>
        </p:nvPicPr>
        <p:blipFill>
          <a:blip r:embed="rId3"/>
          <a:stretch>
            <a:fillRect/>
          </a:stretch>
        </p:blipFill>
        <p:spPr>
          <a:xfrm>
            <a:off x="1016988" y="2347510"/>
            <a:ext cx="7249934" cy="434316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KNN </a:t>
            </a:r>
            <a:r>
              <a:rPr lang="en-US" dirty="0" smtClean="0"/>
              <a:t>Example </a:t>
            </a:r>
            <a:r>
              <a:rPr lang="en-US" dirty="0" smtClean="0"/>
              <a:t>3</a:t>
            </a:r>
            <a:endParaRPr lang="en-IN" dirty="0"/>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23</a:t>
            </a:fld>
            <a:endParaRPr lang="en-US" altLang="en-US"/>
          </a:p>
        </p:txBody>
      </p:sp>
      <p:sp>
        <p:nvSpPr>
          <p:cNvPr id="5" name="Title 1">
            <a:extLst>
              <a:ext uri="{FF2B5EF4-FFF2-40B4-BE49-F238E27FC236}">
                <a16:creationId xmlns:a16="http://schemas.microsoft.com/office/drawing/2014/main" xmlns="" id="{649F5EB7-84F1-389B-62AF-ED34D43FE153}"/>
              </a:ext>
            </a:extLst>
          </p:cNvPr>
          <p:cNvSpPr txBox="1">
            <a:spLocks/>
          </p:cNvSpPr>
          <p:nvPr/>
        </p:nvSpPr>
        <p:spPr bwMode="auto">
          <a:xfrm>
            <a:off x="0" y="1364586"/>
            <a:ext cx="8951926"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N" sz="3000" b="1" i="0" u="none" strike="noStrike" kern="1200" cap="none" spc="0" normalizeH="0" baseline="0" noProof="0" dirty="0" smtClean="0">
                <a:ln>
                  <a:noFill/>
                </a:ln>
                <a:solidFill>
                  <a:schemeClr val="tx1"/>
                </a:solidFill>
                <a:effectLst/>
                <a:uLnTx/>
                <a:uFillTx/>
                <a:latin typeface="+mj-lt"/>
                <a:ea typeface="MS PGothic"/>
                <a:cs typeface="MS PGothic"/>
              </a:rPr>
              <a:t>Selecting the Nearest </a:t>
            </a:r>
            <a:r>
              <a:rPr kumimoji="0" lang="en-IN" sz="3000" b="1" i="0" u="none" strike="noStrike" kern="1200" cap="none" spc="0" normalizeH="0" baseline="0" noProof="0" dirty="0" err="1" smtClean="0">
                <a:ln>
                  <a:noFill/>
                </a:ln>
                <a:solidFill>
                  <a:schemeClr val="tx1"/>
                </a:solidFill>
                <a:effectLst/>
                <a:uLnTx/>
                <a:uFillTx/>
                <a:latin typeface="+mj-lt"/>
                <a:ea typeface="MS PGothic"/>
                <a:cs typeface="MS PGothic"/>
              </a:rPr>
              <a:t>Neighbors</a:t>
            </a:r>
            <a:endParaRPr kumimoji="0" lang="en-IN" sz="3000" b="1" i="0" u="none" strike="noStrike" kern="1200" cap="none" spc="0" normalizeH="0" baseline="0" noProof="0" dirty="0">
              <a:ln>
                <a:noFill/>
              </a:ln>
              <a:solidFill>
                <a:schemeClr val="tx1"/>
              </a:solidFill>
              <a:effectLst/>
              <a:uLnTx/>
              <a:uFillTx/>
              <a:latin typeface="+mj-lt"/>
              <a:ea typeface="MS PGothic"/>
              <a:cs typeface="MS PGothic"/>
            </a:endParaRPr>
          </a:p>
        </p:txBody>
      </p:sp>
      <p:pic>
        <p:nvPicPr>
          <p:cNvPr id="6" name="Picture 5">
            <a:extLst>
              <a:ext uri="{FF2B5EF4-FFF2-40B4-BE49-F238E27FC236}">
                <a16:creationId xmlns:a16="http://schemas.microsoft.com/office/drawing/2014/main" xmlns="" id="{0B176985-5A41-657A-50AF-71468910874E}"/>
              </a:ext>
            </a:extLst>
          </p:cNvPr>
          <p:cNvPicPr>
            <a:picLocks noChangeAspect="1"/>
          </p:cNvPicPr>
          <p:nvPr/>
        </p:nvPicPr>
        <p:blipFill>
          <a:blip r:embed="rId2"/>
          <a:stretch>
            <a:fillRect/>
          </a:stretch>
        </p:blipFill>
        <p:spPr>
          <a:xfrm>
            <a:off x="-1" y="3007247"/>
            <a:ext cx="8846289" cy="248023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KNN </a:t>
            </a:r>
            <a:r>
              <a:rPr lang="en-US" dirty="0" smtClean="0"/>
              <a:t>Example </a:t>
            </a:r>
            <a:r>
              <a:rPr lang="en-US" dirty="0" smtClean="0"/>
              <a:t>3</a:t>
            </a:r>
            <a:endParaRPr lang="en-IN" dirty="0"/>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24</a:t>
            </a:fld>
            <a:endParaRPr lang="en-US" altLang="en-US"/>
          </a:p>
        </p:txBody>
      </p:sp>
      <p:sp>
        <p:nvSpPr>
          <p:cNvPr id="5" name="Title 1">
            <a:extLst>
              <a:ext uri="{FF2B5EF4-FFF2-40B4-BE49-F238E27FC236}">
                <a16:creationId xmlns:a16="http://schemas.microsoft.com/office/drawing/2014/main" xmlns="" id="{D2616645-51A1-A45C-22DC-84C7677EEDFE}"/>
              </a:ext>
            </a:extLst>
          </p:cNvPr>
          <p:cNvSpPr txBox="1">
            <a:spLocks/>
          </p:cNvSpPr>
          <p:nvPr/>
        </p:nvSpPr>
        <p:spPr bwMode="auto">
          <a:xfrm>
            <a:off x="-235689" y="1757990"/>
            <a:ext cx="9417244"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N" sz="3000" b="1" i="0" u="none" strike="noStrike" kern="1200" cap="none" spc="0" normalizeH="0" baseline="0" noProof="0" dirty="0" smtClean="0">
                <a:ln>
                  <a:noFill/>
                </a:ln>
                <a:solidFill>
                  <a:schemeClr val="tx1"/>
                </a:solidFill>
                <a:effectLst/>
                <a:uLnTx/>
                <a:uFillTx/>
                <a:latin typeface="+mj-lt"/>
                <a:ea typeface="MS PGothic"/>
                <a:cs typeface="MS PGothic"/>
              </a:rPr>
              <a:t>Compute Predicted Weight</a:t>
            </a:r>
            <a:endParaRPr kumimoji="0" lang="en-IN" sz="3000" b="1" i="0" u="none" strike="noStrike" kern="1200" cap="none" spc="0" normalizeH="0" baseline="0" noProof="0" dirty="0">
              <a:ln>
                <a:noFill/>
              </a:ln>
              <a:solidFill>
                <a:schemeClr val="tx1"/>
              </a:solidFill>
              <a:effectLst/>
              <a:uLnTx/>
              <a:uFillTx/>
              <a:latin typeface="+mj-lt"/>
              <a:ea typeface="MS PGothic"/>
              <a:cs typeface="MS PGothic"/>
            </a:endParaRPr>
          </a:p>
        </p:txBody>
      </p:sp>
      <p:pic>
        <p:nvPicPr>
          <p:cNvPr id="6" name="Picture 5">
            <a:extLst>
              <a:ext uri="{FF2B5EF4-FFF2-40B4-BE49-F238E27FC236}">
                <a16:creationId xmlns:a16="http://schemas.microsoft.com/office/drawing/2014/main" xmlns="" id="{F5288DF6-901B-A60D-FBB4-5DA6F77CF483}"/>
              </a:ext>
            </a:extLst>
          </p:cNvPr>
          <p:cNvPicPr>
            <a:picLocks noChangeAspect="1"/>
          </p:cNvPicPr>
          <p:nvPr/>
        </p:nvPicPr>
        <p:blipFill>
          <a:blip r:embed="rId2"/>
          <a:stretch>
            <a:fillRect/>
          </a:stretch>
        </p:blipFill>
        <p:spPr>
          <a:xfrm>
            <a:off x="-25099" y="3311787"/>
            <a:ext cx="9169099" cy="264374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CA4C1-6BEE-4D30-3B7A-ABACC8D3000D}"/>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xmlns="" id="{D7A519D4-1013-34B6-4F3E-BC6217C867D9}"/>
              </a:ext>
            </a:extLst>
          </p:cNvPr>
          <p:cNvSpPr>
            <a:spLocks noGrp="1"/>
          </p:cNvSpPr>
          <p:nvPr>
            <p:ph type="sldNum" sz="quarter" idx="12"/>
          </p:nvPr>
        </p:nvSpPr>
        <p:spPr/>
        <p:txBody>
          <a:bodyPr/>
          <a:lstStyle/>
          <a:p>
            <a:fld id="{EED825E7-4ED0-4AFA-9DDE-3B315FB48AE3}" type="slidenum">
              <a:rPr lang="en-US" altLang="en-US" smtClean="0"/>
              <a:pPr/>
              <a:t>25</a:t>
            </a:fld>
            <a:endParaRPr lang="en-US" altLang="en-US"/>
          </a:p>
        </p:txBody>
      </p:sp>
      <p:pic>
        <p:nvPicPr>
          <p:cNvPr id="5" name="Content Placeholder 4" descr="sample datapoints plotted | knn algorithm">
            <a:extLst>
              <a:ext uri="{FF2B5EF4-FFF2-40B4-BE49-F238E27FC236}">
                <a16:creationId xmlns:a16="http://schemas.microsoft.com/office/drawing/2014/main" xmlns="" id="{DF4E2F99-78E9-771B-E028-FE2B7F53AFB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14499" y="1881981"/>
            <a:ext cx="5947209" cy="3647622"/>
          </a:xfrm>
          <a:prstGeom prst="rect">
            <a:avLst/>
          </a:prstGeom>
          <a:noFill/>
          <a:ln>
            <a:noFill/>
          </a:ln>
        </p:spPr>
      </p:pic>
    </p:spTree>
    <p:extLst>
      <p:ext uri="{BB962C8B-B14F-4D97-AF65-F5344CB8AC3E}">
        <p14:creationId xmlns:p14="http://schemas.microsoft.com/office/powerpoint/2010/main" xmlns="" val="20577577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DA13B-D8EB-C196-45BC-BDA500F70458}"/>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xmlns="" id="{7E15EC0C-54AA-56E4-AB31-6A82A9023369}"/>
              </a:ext>
            </a:extLst>
          </p:cNvPr>
          <p:cNvSpPr>
            <a:spLocks noGrp="1"/>
          </p:cNvSpPr>
          <p:nvPr>
            <p:ph type="sldNum" sz="quarter" idx="12"/>
          </p:nvPr>
        </p:nvSpPr>
        <p:spPr/>
        <p:txBody>
          <a:bodyPr/>
          <a:lstStyle/>
          <a:p>
            <a:fld id="{EED825E7-4ED0-4AFA-9DDE-3B315FB48AE3}" type="slidenum">
              <a:rPr lang="en-US" altLang="en-US" smtClean="0"/>
              <a:pPr/>
              <a:t>26</a:t>
            </a:fld>
            <a:endParaRPr lang="en-US" altLang="en-US"/>
          </a:p>
        </p:txBody>
      </p:sp>
      <p:pic>
        <p:nvPicPr>
          <p:cNvPr id="5" name="Content Placeholder 4" descr="distance calculation knn algorithm">
            <a:extLst>
              <a:ext uri="{FF2B5EF4-FFF2-40B4-BE49-F238E27FC236}">
                <a16:creationId xmlns:a16="http://schemas.microsoft.com/office/drawing/2014/main" xmlns="" id="{29FCD426-5953-C959-DD1D-86C2C320A93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14500" y="1915319"/>
            <a:ext cx="5715000" cy="3438525"/>
          </a:xfrm>
          <a:prstGeom prst="rect">
            <a:avLst/>
          </a:prstGeom>
          <a:noFill/>
          <a:ln>
            <a:noFill/>
          </a:ln>
        </p:spPr>
      </p:pic>
    </p:spTree>
    <p:extLst>
      <p:ext uri="{BB962C8B-B14F-4D97-AF65-F5344CB8AC3E}">
        <p14:creationId xmlns:p14="http://schemas.microsoft.com/office/powerpoint/2010/main" xmlns="" val="1897743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3B43F-4B60-97B8-FB8A-53CEAD15DC6E}"/>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xmlns="" id="{CBAA3D56-0C51-7C56-3765-47754CFB491D}"/>
              </a:ext>
            </a:extLst>
          </p:cNvPr>
          <p:cNvSpPr>
            <a:spLocks noGrp="1"/>
          </p:cNvSpPr>
          <p:nvPr>
            <p:ph type="sldNum" sz="quarter" idx="12"/>
          </p:nvPr>
        </p:nvSpPr>
        <p:spPr/>
        <p:txBody>
          <a:bodyPr/>
          <a:lstStyle/>
          <a:p>
            <a:fld id="{EED825E7-4ED0-4AFA-9DDE-3B315FB48AE3}" type="slidenum">
              <a:rPr lang="en-US" altLang="en-US" smtClean="0"/>
              <a:pPr/>
              <a:t>27</a:t>
            </a:fld>
            <a:endParaRPr lang="en-US" altLang="en-US"/>
          </a:p>
        </p:txBody>
      </p:sp>
      <p:pic>
        <p:nvPicPr>
          <p:cNvPr id="5" name="Content Placeholder 4" descr="distance calculation knn algorithm">
            <a:extLst>
              <a:ext uri="{FF2B5EF4-FFF2-40B4-BE49-F238E27FC236}">
                <a16:creationId xmlns:a16="http://schemas.microsoft.com/office/drawing/2014/main" xmlns="" id="{243DA80C-6B57-1E2A-AABC-0F9C9A6ECF6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14500" y="1915319"/>
            <a:ext cx="5715000" cy="3438525"/>
          </a:xfrm>
          <a:prstGeom prst="rect">
            <a:avLst/>
          </a:prstGeom>
          <a:noFill/>
          <a:ln>
            <a:noFill/>
          </a:ln>
        </p:spPr>
      </p:pic>
    </p:spTree>
    <p:extLst>
      <p:ext uri="{BB962C8B-B14F-4D97-AF65-F5344CB8AC3E}">
        <p14:creationId xmlns:p14="http://schemas.microsoft.com/office/powerpoint/2010/main" xmlns="" val="1145835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E3873-A42B-05AA-226E-DDAE1D8AC1E9}"/>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xmlns="" id="{F01B0689-22FF-B512-1AA1-E9F1BA7E4C3F}"/>
              </a:ext>
            </a:extLst>
          </p:cNvPr>
          <p:cNvSpPr>
            <a:spLocks noGrp="1"/>
          </p:cNvSpPr>
          <p:nvPr>
            <p:ph type="sldNum" sz="quarter" idx="12"/>
          </p:nvPr>
        </p:nvSpPr>
        <p:spPr/>
        <p:txBody>
          <a:bodyPr/>
          <a:lstStyle/>
          <a:p>
            <a:fld id="{EED825E7-4ED0-4AFA-9DDE-3B315FB48AE3}" type="slidenum">
              <a:rPr lang="en-US" altLang="en-US" smtClean="0"/>
              <a:pPr/>
              <a:t>28</a:t>
            </a:fld>
            <a:endParaRPr lang="en-US" altLang="en-US"/>
          </a:p>
        </p:txBody>
      </p:sp>
      <p:pic>
        <p:nvPicPr>
          <p:cNvPr id="5" name="Content Placeholder 4" descr="Closest points in knn algorithm">
            <a:extLst>
              <a:ext uri="{FF2B5EF4-FFF2-40B4-BE49-F238E27FC236}">
                <a16:creationId xmlns:a16="http://schemas.microsoft.com/office/drawing/2014/main" xmlns="" id="{87C8658B-07FE-B835-C71A-C513B34B793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14500" y="1905794"/>
            <a:ext cx="5715000" cy="3457575"/>
          </a:xfrm>
          <a:prstGeom prst="rect">
            <a:avLst/>
          </a:prstGeom>
          <a:noFill/>
          <a:ln>
            <a:noFill/>
          </a:ln>
        </p:spPr>
      </p:pic>
    </p:spTree>
    <p:extLst>
      <p:ext uri="{BB962C8B-B14F-4D97-AF65-F5344CB8AC3E}">
        <p14:creationId xmlns:p14="http://schemas.microsoft.com/office/powerpoint/2010/main" xmlns="" val="9493379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32B632-C877-6B94-CF76-0DDCE05E3D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63814C5-63A4-C2AC-7260-32DA867C24EA}"/>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B93DCC96-335B-7294-98A4-F898264480C3}"/>
              </a:ext>
            </a:extLst>
          </p:cNvPr>
          <p:cNvSpPr>
            <a:spLocks noGrp="1"/>
          </p:cNvSpPr>
          <p:nvPr>
            <p:ph type="sldNum" sz="quarter" idx="12"/>
          </p:nvPr>
        </p:nvSpPr>
        <p:spPr/>
        <p:txBody>
          <a:bodyPr/>
          <a:lstStyle/>
          <a:p>
            <a:fld id="{EED825E7-4ED0-4AFA-9DDE-3B315FB48AE3}" type="slidenum">
              <a:rPr lang="en-US" altLang="en-US" smtClean="0"/>
              <a:pPr/>
              <a:t>29</a:t>
            </a:fld>
            <a:endParaRPr lang="en-US" altLang="en-US"/>
          </a:p>
        </p:txBody>
      </p:sp>
      <p:pic>
        <p:nvPicPr>
          <p:cNvPr id="5" name="Picture 4">
            <a:extLst>
              <a:ext uri="{FF2B5EF4-FFF2-40B4-BE49-F238E27FC236}">
                <a16:creationId xmlns:a16="http://schemas.microsoft.com/office/drawing/2014/main" xmlns="" id="{06D01903-FD42-EC5D-DC2B-B9814E8E2BB8}"/>
              </a:ext>
            </a:extLst>
          </p:cNvPr>
          <p:cNvPicPr>
            <a:picLocks noChangeAspect="1"/>
          </p:cNvPicPr>
          <p:nvPr/>
        </p:nvPicPr>
        <p:blipFill>
          <a:blip r:embed="rId2"/>
          <a:stretch>
            <a:fillRect/>
          </a:stretch>
        </p:blipFill>
        <p:spPr>
          <a:xfrm>
            <a:off x="826001" y="2387066"/>
            <a:ext cx="7886505" cy="1942748"/>
          </a:xfrm>
          <a:prstGeom prst="rect">
            <a:avLst/>
          </a:prstGeom>
        </p:spPr>
      </p:pic>
    </p:spTree>
    <p:extLst>
      <p:ext uri="{BB962C8B-B14F-4D97-AF65-F5344CB8AC3E}">
        <p14:creationId xmlns:p14="http://schemas.microsoft.com/office/powerpoint/2010/main" xmlns="" val="2552608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E0D5751-6788-9A59-9DEB-3FF14CD812DE}"/>
            </a:ext>
          </a:extLst>
        </p:cNvPr>
        <p:cNvGrpSpPr/>
        <p:nvPr/>
      </p:nvGrpSpPr>
      <p:grpSpPr>
        <a:xfrm>
          <a:off x="0" y="0"/>
          <a:ext cx="0" cy="0"/>
          <a:chOff x="0" y="0"/>
          <a:chExt cx="0" cy="0"/>
        </a:xfrm>
      </p:grpSpPr>
      <p:sp>
        <p:nvSpPr>
          <p:cNvPr id="5122" name="Title 1">
            <a:extLst>
              <a:ext uri="{FF2B5EF4-FFF2-40B4-BE49-F238E27FC236}">
                <a16:creationId xmlns:a16="http://schemas.microsoft.com/office/drawing/2014/main" xmlns="" id="{F1B46F4C-C1E4-ECD1-AC30-5615F652599D}"/>
              </a:ext>
            </a:extLst>
          </p:cNvPr>
          <p:cNvSpPr>
            <a:spLocks noGrp="1"/>
          </p:cNvSpPr>
          <p:nvPr>
            <p:ph type="title"/>
          </p:nvPr>
        </p:nvSpPr>
        <p:spPr/>
        <p:txBody>
          <a:bodyPr/>
          <a:lstStyle/>
          <a:p>
            <a:r>
              <a:rPr lang="en-US" sz="2000" b="0" i="0" dirty="0">
                <a:solidFill>
                  <a:srgbClr val="383838"/>
                </a:solidFill>
                <a:effectLst/>
              </a:rPr>
              <a:t/>
            </a:r>
            <a:br>
              <a:rPr lang="en-US" sz="2000" b="0" i="0" dirty="0">
                <a:solidFill>
                  <a:srgbClr val="383838"/>
                </a:solidFill>
                <a:effectLst/>
              </a:rPr>
            </a:br>
            <a:r>
              <a:rPr lang="en-US" sz="2000" b="0" i="0" dirty="0">
                <a:solidFill>
                  <a:srgbClr val="383838"/>
                </a:solidFill>
                <a:effectLst/>
              </a:rPr>
              <a:t/>
            </a:r>
            <a:br>
              <a:rPr lang="en-US" sz="2000" b="0" i="0" dirty="0">
                <a:solidFill>
                  <a:srgbClr val="383838"/>
                </a:solidFill>
                <a:effectLst/>
              </a:rPr>
            </a:br>
            <a:r>
              <a:rPr lang="en-IN" sz="2800" b="1" i="0" dirty="0">
                <a:solidFill>
                  <a:srgbClr val="383838"/>
                </a:solidFill>
                <a:effectLst/>
                <a:latin typeface="+mn-lt"/>
              </a:rPr>
              <a:t>KNN (K-Nearest </a:t>
            </a:r>
            <a:r>
              <a:rPr lang="en-IN" sz="2800" b="1" i="0" dirty="0" err="1">
                <a:solidFill>
                  <a:srgbClr val="383838"/>
                </a:solidFill>
                <a:effectLst/>
                <a:latin typeface="+mn-lt"/>
              </a:rPr>
              <a:t>Neighbor</a:t>
            </a:r>
            <a:r>
              <a:rPr lang="en-IN" sz="2800" b="1" i="0" dirty="0">
                <a:solidFill>
                  <a:srgbClr val="383838"/>
                </a:solidFill>
                <a:effectLst/>
                <a:latin typeface="+mn-lt"/>
              </a:rPr>
              <a:t>)</a:t>
            </a:r>
            <a:r>
              <a:rPr lang="en-US" sz="1050" b="0" i="0" dirty="0">
                <a:solidFill>
                  <a:srgbClr val="383838"/>
                </a:solidFill>
                <a:effectLst/>
                <a:latin typeface="Inter"/>
              </a:rPr>
              <a:t/>
            </a:r>
            <a:br>
              <a:rPr lang="en-US" sz="1050" b="0" i="0" dirty="0">
                <a:solidFill>
                  <a:srgbClr val="383838"/>
                </a:solidFill>
                <a:effectLst/>
                <a:latin typeface="Inter"/>
              </a:rPr>
            </a:br>
            <a:r>
              <a:rPr lang="en-IN" sz="1600" b="1" i="0" dirty="0">
                <a:solidFill>
                  <a:srgbClr val="383838"/>
                </a:solidFill>
                <a:effectLst/>
                <a:latin typeface="Inter"/>
              </a:rPr>
              <a:t/>
            </a:r>
            <a:br>
              <a:rPr lang="en-IN" sz="1600" b="1" i="0" dirty="0">
                <a:solidFill>
                  <a:srgbClr val="383838"/>
                </a:solidFill>
                <a:effectLst/>
                <a:latin typeface="Inter"/>
              </a:rPr>
            </a:br>
            <a:endParaRPr lang="en-US" altLang="en-US" sz="2800" dirty="0">
              <a:latin typeface="+mn-lt"/>
              <a:ea typeface="MS PGothic" panose="020B0600070205080204" pitchFamily="34" charset="-128"/>
            </a:endParaRPr>
          </a:p>
        </p:txBody>
      </p:sp>
      <p:sp>
        <p:nvSpPr>
          <p:cNvPr id="4" name="Content Placeholder 3">
            <a:extLst>
              <a:ext uri="{FF2B5EF4-FFF2-40B4-BE49-F238E27FC236}">
                <a16:creationId xmlns:a16="http://schemas.microsoft.com/office/drawing/2014/main" xmlns="" id="{D0A748AA-8EFF-ED64-DB73-B3703F2C47B7}"/>
              </a:ext>
            </a:extLst>
          </p:cNvPr>
          <p:cNvSpPr>
            <a:spLocks noGrp="1"/>
          </p:cNvSpPr>
          <p:nvPr>
            <p:ph idx="1"/>
          </p:nvPr>
        </p:nvSpPr>
        <p:spPr>
          <a:xfrm>
            <a:off x="178068" y="890336"/>
            <a:ext cx="8229600" cy="6426485"/>
          </a:xfrm>
        </p:spPr>
        <p:txBody>
          <a:bodyPr/>
          <a:lstStyle/>
          <a:p>
            <a:pPr marL="0" indent="0" algn="just">
              <a:buNone/>
            </a:pPr>
            <a:r>
              <a:rPr lang="en-US" sz="2800" b="1" i="0" dirty="0">
                <a:solidFill>
                  <a:srgbClr val="FF0000"/>
                </a:solidFill>
                <a:effectLst/>
              </a:rPr>
              <a:t>How Does the KNN Algorithm Work?</a:t>
            </a:r>
          </a:p>
          <a:p>
            <a:pPr marL="0" indent="0" algn="just">
              <a:buNone/>
            </a:pPr>
            <a:r>
              <a:rPr lang="en-US" sz="2400" b="0" i="0" dirty="0">
                <a:solidFill>
                  <a:srgbClr val="383838"/>
                </a:solidFill>
                <a:effectLst/>
              </a:rPr>
              <a:t>Let’s take a simple case to understand this algorithm. Following is a spread of red circles (RC) and green squares (GS):</a:t>
            </a:r>
            <a:endParaRPr lang="en-US" sz="2400" b="1" dirty="0">
              <a:solidFill>
                <a:srgbClr val="383838"/>
              </a:solidFill>
            </a:endParaRPr>
          </a:p>
          <a:p>
            <a:pPr marL="0" indent="0" algn="just">
              <a:buNone/>
            </a:pPr>
            <a:endParaRPr lang="en-US" sz="2800" b="1" i="0" dirty="0">
              <a:solidFill>
                <a:srgbClr val="383838"/>
              </a:solidFill>
              <a:effectLst/>
              <a:latin typeface="Inter"/>
            </a:endParaRPr>
          </a:p>
          <a:p>
            <a:pPr marL="0" indent="0" algn="just">
              <a:buNone/>
            </a:pPr>
            <a:endParaRPr lang="en-US" sz="2800" b="1" i="0" dirty="0">
              <a:solidFill>
                <a:srgbClr val="383838"/>
              </a:solidFill>
              <a:effectLst/>
            </a:endParaRPr>
          </a:p>
          <a:p>
            <a:pPr algn="just"/>
            <a:endParaRPr lang="en-US" sz="2800" dirty="0">
              <a:solidFill>
                <a:srgbClr val="383838"/>
              </a:solidFill>
            </a:endParaRPr>
          </a:p>
          <a:p>
            <a:pPr algn="just">
              <a:buFont typeface="Wingdings" panose="05000000000000000000" pitchFamily="2" charset="2"/>
              <a:buChar char="Ø"/>
            </a:pPr>
            <a:endParaRPr lang="en-IN" sz="2800" dirty="0"/>
          </a:p>
          <a:p>
            <a:pPr marL="0" indent="0" algn="just">
              <a:buNone/>
            </a:pPr>
            <a:r>
              <a:rPr lang="en-US" sz="2400" b="0" i="0" dirty="0">
                <a:effectLst/>
              </a:rPr>
              <a:t>You intend to find out the class of the blue star (BS). BS can either be RC or GS and nothing else. The “K” in KNN algorithm is the nearest neighbor we wish to take the vote from. Let’s say K = 3. Hence, we will now make a circle with BS as the center just as big as to enclose only three data points on the plane. </a:t>
            </a:r>
            <a:endParaRPr lang="en-IN" sz="2400" dirty="0"/>
          </a:p>
        </p:txBody>
      </p:sp>
      <p:sp>
        <p:nvSpPr>
          <p:cNvPr id="3" name="Slide Number Placeholder 2">
            <a:extLst>
              <a:ext uri="{FF2B5EF4-FFF2-40B4-BE49-F238E27FC236}">
                <a16:creationId xmlns:a16="http://schemas.microsoft.com/office/drawing/2014/main" xmlns="" id="{2D4FBDB7-2CE3-94A6-85B1-CC63A67E50FB}"/>
              </a:ext>
            </a:extLst>
          </p:cNvPr>
          <p:cNvSpPr>
            <a:spLocks noGrp="1"/>
          </p:cNvSpPr>
          <p:nvPr>
            <p:ph type="sldNum" sz="quarter" idx="12"/>
          </p:nvPr>
        </p:nvSpPr>
        <p:spPr/>
        <p:txBody>
          <a:bodyPr/>
          <a:lstStyle/>
          <a:p>
            <a:fld id="{EED825E7-4ED0-4AFA-9DDE-3B315FB48AE3}" type="slidenum">
              <a:rPr lang="en-US" altLang="en-US" smtClean="0"/>
              <a:pPr/>
              <a:t>3</a:t>
            </a:fld>
            <a:endParaRPr lang="en-US" altLang="en-US" dirty="0"/>
          </a:p>
        </p:txBody>
      </p:sp>
      <p:sp>
        <p:nvSpPr>
          <p:cNvPr id="6" name="Rectangle 3">
            <a:extLst>
              <a:ext uri="{FF2B5EF4-FFF2-40B4-BE49-F238E27FC236}">
                <a16:creationId xmlns:a16="http://schemas.microsoft.com/office/drawing/2014/main" xmlns="" id="{91448BD6-3328-9AAF-425E-C4CA58881428}"/>
              </a:ext>
            </a:extLst>
          </p:cNvPr>
          <p:cNvSpPr>
            <a:spLocks noChangeArrowheads="1"/>
          </p:cNvSpPr>
          <p:nvPr/>
        </p:nvSpPr>
        <p:spPr bwMode="auto">
          <a:xfrm>
            <a:off x="152400" y="334833"/>
            <a:ext cx="27252" cy="923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xmlns="" id="{0A5E133D-77BF-F901-3FDC-7AB6E45DC548}"/>
              </a:ext>
            </a:extLst>
          </p:cNvPr>
          <p:cNvPicPr>
            <a:picLocks noChangeAspect="1"/>
          </p:cNvPicPr>
          <p:nvPr/>
        </p:nvPicPr>
        <p:blipFill>
          <a:blip r:embed="rId3"/>
          <a:stretch>
            <a:fillRect/>
          </a:stretch>
        </p:blipFill>
        <p:spPr>
          <a:xfrm>
            <a:off x="1831834" y="2225613"/>
            <a:ext cx="4597645" cy="2019128"/>
          </a:xfrm>
          <a:prstGeom prst="rect">
            <a:avLst/>
          </a:prstGeom>
        </p:spPr>
      </p:pic>
    </p:spTree>
    <p:extLst>
      <p:ext uri="{BB962C8B-B14F-4D97-AF65-F5344CB8AC3E}">
        <p14:creationId xmlns:p14="http://schemas.microsoft.com/office/powerpoint/2010/main" xmlns="" val="498966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603050405020304" pitchFamily="18" charset="0"/>
                <a:cs typeface="Times New Roman" panose="02020603050405020304" pitchFamily="18" charset="0"/>
              </a:rPr>
              <a:t>Advantages &amp; Disadvantages of </a:t>
            </a:r>
            <a:r>
              <a:rPr lang="en-US" sz="2800" b="1" dirty="0" smtClean="0">
                <a:latin typeface="Times New Roman" panose="02020603050405020304" pitchFamily="18" charset="0"/>
                <a:cs typeface="Times New Roman" panose="02020603050405020304" pitchFamily="18" charset="0"/>
              </a:rPr>
              <a:t>KNN</a:t>
            </a:r>
            <a:endParaRPr lang="en-IN" sz="2800" dirty="0"/>
          </a:p>
        </p:txBody>
      </p:sp>
      <p:sp>
        <p:nvSpPr>
          <p:cNvPr id="3" name="Content Placeholder 2"/>
          <p:cNvSpPr>
            <a:spLocks noGrp="1"/>
          </p:cNvSpPr>
          <p:nvPr>
            <p:ph idx="1"/>
          </p:nvPr>
        </p:nvSpPr>
        <p:spPr/>
        <p:txBody>
          <a:bodyPr/>
          <a:lstStyle/>
          <a:p>
            <a:pPr marL="0" indent="0">
              <a:buNone/>
            </a:pPr>
            <a:r>
              <a:rPr lang="en-US" sz="2400" b="1" dirty="0" smtClean="0">
                <a:solidFill>
                  <a:srgbClr val="FF0000"/>
                </a:solidFill>
                <a:latin typeface="Times New Roman" panose="02020603050405020304" pitchFamily="18" charset="0"/>
                <a:cs typeface="Times New Roman" panose="02020603050405020304" pitchFamily="18" charset="0"/>
              </a:rPr>
              <a:t>Advantages</a:t>
            </a:r>
            <a:endParaRPr lang="en-US" sz="2400" b="1" dirty="0" smtClean="0">
              <a:solidFill>
                <a:srgbClr val="FF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Simple and easy to implement.</a:t>
            </a:r>
          </a:p>
          <a:p>
            <a:r>
              <a:rPr lang="en-US" sz="2400" dirty="0" smtClean="0">
                <a:latin typeface="Times New Roman" panose="02020603050405020304" pitchFamily="18" charset="0"/>
                <a:cs typeface="Times New Roman" panose="02020603050405020304" pitchFamily="18" charset="0"/>
              </a:rPr>
              <a:t>No training phase required.</a:t>
            </a:r>
          </a:p>
          <a:p>
            <a:r>
              <a:rPr lang="en-US" sz="2400" dirty="0" smtClean="0">
                <a:latin typeface="Times New Roman" panose="02020603050405020304" pitchFamily="18" charset="0"/>
                <a:cs typeface="Times New Roman" panose="02020603050405020304" pitchFamily="18" charset="0"/>
              </a:rPr>
              <a:t>Can be used for classification and regression.</a:t>
            </a:r>
          </a:p>
          <a:p>
            <a:r>
              <a:rPr lang="en-US" sz="2400" dirty="0" smtClean="0">
                <a:latin typeface="Times New Roman" panose="02020603050405020304" pitchFamily="18" charset="0"/>
                <a:cs typeface="Times New Roman" panose="02020603050405020304" pitchFamily="18" charset="0"/>
              </a:rPr>
              <a:t>Works well with small datasets.</a:t>
            </a:r>
          </a:p>
          <a:p>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smtClean="0">
                <a:solidFill>
                  <a:srgbClr val="FF0000"/>
                </a:solidFill>
                <a:latin typeface="Times New Roman" panose="02020603050405020304" pitchFamily="18" charset="0"/>
                <a:cs typeface="Times New Roman" panose="02020603050405020304" pitchFamily="18" charset="0"/>
              </a:rPr>
              <a:t>Disadvantages</a:t>
            </a:r>
          </a:p>
          <a:p>
            <a:r>
              <a:rPr lang="en-US" sz="2400" dirty="0" smtClean="0">
                <a:latin typeface="Times New Roman" panose="02020603050405020304" pitchFamily="18" charset="0"/>
                <a:cs typeface="Times New Roman" panose="02020603050405020304" pitchFamily="18" charset="0"/>
              </a:rPr>
              <a:t>Computationally expensive for large datasets.</a:t>
            </a:r>
          </a:p>
          <a:p>
            <a:r>
              <a:rPr lang="en-US" sz="2400" dirty="0" smtClean="0">
                <a:latin typeface="Times New Roman" panose="02020603050405020304" pitchFamily="18" charset="0"/>
                <a:cs typeface="Times New Roman" panose="02020603050405020304" pitchFamily="18" charset="0"/>
              </a:rPr>
              <a:t>Sensitive to irrelevant or redundant features.</a:t>
            </a:r>
          </a:p>
          <a:p>
            <a:r>
              <a:rPr lang="en-US" sz="2400" dirty="0" smtClean="0">
                <a:latin typeface="Times New Roman" panose="02020603050405020304" pitchFamily="18" charset="0"/>
                <a:cs typeface="Times New Roman" panose="02020603050405020304" pitchFamily="18" charset="0"/>
              </a:rPr>
              <a:t>Performance depends on the choice of K and distance metric.</a:t>
            </a:r>
          </a:p>
          <a:p>
            <a:r>
              <a:rPr lang="en-US" sz="2400" dirty="0" smtClean="0">
                <a:latin typeface="Times New Roman" panose="02020603050405020304" pitchFamily="18" charset="0"/>
                <a:cs typeface="Times New Roman" panose="02020603050405020304" pitchFamily="18" charset="0"/>
              </a:rPr>
              <a:t>Imbalanced data can affect results.</a:t>
            </a:r>
          </a:p>
          <a:p>
            <a:pPr marL="0" indent="0">
              <a:buNone/>
            </a:pPr>
            <a:endParaRPr lang="en-IN" sz="2400" dirty="0"/>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708A58-1DF5-FED7-A915-B3A9A372C383}"/>
              </a:ext>
            </a:extLst>
          </p:cNvPr>
          <p:cNvSpPr>
            <a:spLocks noGrp="1"/>
          </p:cNvSpPr>
          <p:nvPr>
            <p:ph type="title"/>
          </p:nvPr>
        </p:nvSpPr>
        <p:spPr/>
        <p:txBody>
          <a:bodyPr/>
          <a:lstStyle/>
          <a:p>
            <a:r>
              <a:rPr lang="en-US" sz="2800" b="1" i="0" dirty="0">
                <a:solidFill>
                  <a:srgbClr val="242424"/>
                </a:solidFill>
                <a:effectLst/>
                <a:latin typeface="sohne"/>
              </a:rPr>
              <a:t> </a:t>
            </a:r>
            <a:r>
              <a:rPr lang="en-US" sz="2800" b="1" dirty="0">
                <a:solidFill>
                  <a:srgbClr val="242424"/>
                </a:solidFill>
                <a:latin typeface="sohne"/>
              </a:rPr>
              <a:t>H</a:t>
            </a:r>
            <a:r>
              <a:rPr lang="en-US" sz="2800" b="1" i="0" dirty="0">
                <a:solidFill>
                  <a:srgbClr val="242424"/>
                </a:solidFill>
                <a:effectLst/>
                <a:latin typeface="sohne"/>
              </a:rPr>
              <a:t>ow to select the optimal K value?</a:t>
            </a:r>
            <a:r>
              <a:rPr lang="en-US" b="1" i="0" dirty="0">
                <a:solidFill>
                  <a:srgbClr val="242424"/>
                </a:solidFill>
                <a:effectLst/>
                <a:latin typeface="sohne"/>
              </a:rPr>
              <a:t/>
            </a:r>
            <a:br>
              <a:rPr lang="en-US"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xmlns="" id="{10EF20C2-7DB6-9701-3940-1ABE7733EF64}"/>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242424"/>
                </a:solidFill>
                <a:effectLst/>
              </a:rPr>
              <a:t>There are no pre-defined statistical methods to find the most favorable value of K.</a:t>
            </a:r>
          </a:p>
          <a:p>
            <a:pPr algn="l">
              <a:buFont typeface="Arial" panose="020B0604020202020204" pitchFamily="34" charset="0"/>
              <a:buChar char="•"/>
            </a:pPr>
            <a:r>
              <a:rPr lang="en-US" sz="2400" b="0" i="0" dirty="0">
                <a:solidFill>
                  <a:srgbClr val="242424"/>
                </a:solidFill>
                <a:effectLst/>
              </a:rPr>
              <a:t>Initialize a random K value and start computing.</a:t>
            </a:r>
          </a:p>
          <a:p>
            <a:pPr algn="l">
              <a:buFont typeface="Arial" panose="020B0604020202020204" pitchFamily="34" charset="0"/>
              <a:buChar char="•"/>
            </a:pPr>
            <a:r>
              <a:rPr lang="en-US" sz="2400" b="0" i="0" dirty="0">
                <a:solidFill>
                  <a:srgbClr val="242424"/>
                </a:solidFill>
                <a:effectLst/>
              </a:rPr>
              <a:t>Choosing a small value of K leads to unstable decision boundaries.</a:t>
            </a:r>
          </a:p>
          <a:p>
            <a:pPr algn="l">
              <a:buFont typeface="Arial" panose="020B0604020202020204" pitchFamily="34" charset="0"/>
              <a:buChar char="•"/>
            </a:pPr>
            <a:r>
              <a:rPr lang="en-US" sz="2400" b="0" i="0" dirty="0">
                <a:solidFill>
                  <a:srgbClr val="242424"/>
                </a:solidFill>
                <a:effectLst/>
              </a:rPr>
              <a:t>The substantial K value is better for classification as it leads to smoothening the decision boundaries.</a:t>
            </a:r>
          </a:p>
          <a:p>
            <a:pPr algn="l">
              <a:buFont typeface="Arial" panose="020B0604020202020204" pitchFamily="34" charset="0"/>
              <a:buChar char="•"/>
            </a:pPr>
            <a:r>
              <a:rPr lang="en-US" sz="2400" b="1" i="0" dirty="0">
                <a:solidFill>
                  <a:srgbClr val="242424"/>
                </a:solidFill>
                <a:effectLst/>
              </a:rPr>
              <a:t>Derive a plot between error rate and K denoting values in a defined range. Then choose the K value as having a minimum error rate.</a:t>
            </a:r>
            <a:endParaRPr lang="en-US" sz="2400" b="0" i="0" dirty="0">
              <a:solidFill>
                <a:srgbClr val="242424"/>
              </a:solidFill>
              <a:effectLst/>
            </a:endParaRPr>
          </a:p>
          <a:p>
            <a:endParaRPr lang="en-IN" sz="2400" dirty="0"/>
          </a:p>
        </p:txBody>
      </p:sp>
      <p:sp>
        <p:nvSpPr>
          <p:cNvPr id="4" name="Slide Number Placeholder 3">
            <a:extLst>
              <a:ext uri="{FF2B5EF4-FFF2-40B4-BE49-F238E27FC236}">
                <a16:creationId xmlns:a16="http://schemas.microsoft.com/office/drawing/2014/main" xmlns="" id="{4BDD54EF-F103-4620-7D80-1E451A0F6DA4}"/>
              </a:ext>
            </a:extLst>
          </p:cNvPr>
          <p:cNvSpPr>
            <a:spLocks noGrp="1"/>
          </p:cNvSpPr>
          <p:nvPr>
            <p:ph type="sldNum" sz="quarter" idx="12"/>
          </p:nvPr>
        </p:nvSpPr>
        <p:spPr/>
        <p:txBody>
          <a:bodyPr/>
          <a:lstStyle/>
          <a:p>
            <a:fld id="{EED825E7-4ED0-4AFA-9DDE-3B315FB48AE3}" type="slidenum">
              <a:rPr lang="en-US" altLang="en-US" smtClean="0"/>
              <a:pPr/>
              <a:t>31</a:t>
            </a:fld>
            <a:endParaRPr lang="en-US" altLang="en-US"/>
          </a:p>
        </p:txBody>
      </p:sp>
    </p:spTree>
    <p:extLst>
      <p:ext uri="{BB962C8B-B14F-4D97-AF65-F5344CB8AC3E}">
        <p14:creationId xmlns:p14="http://schemas.microsoft.com/office/powerpoint/2010/main" xmlns="" val="20991001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D3DBC3-9198-B795-ED5D-0D5BBDD088E2}"/>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xmlns="" id="{539197C6-AF88-D9D4-7579-9F8A589D248B}"/>
              </a:ext>
            </a:extLst>
          </p:cNvPr>
          <p:cNvSpPr>
            <a:spLocks noGrp="1"/>
          </p:cNvSpPr>
          <p:nvPr>
            <p:ph type="sldNum" sz="quarter" idx="12"/>
          </p:nvPr>
        </p:nvSpPr>
        <p:spPr/>
        <p:txBody>
          <a:bodyPr/>
          <a:lstStyle/>
          <a:p>
            <a:fld id="{EED825E7-4ED0-4AFA-9DDE-3B315FB48AE3}" type="slidenum">
              <a:rPr lang="en-US" altLang="en-US" smtClean="0"/>
              <a:pPr/>
              <a:t>32</a:t>
            </a:fld>
            <a:endParaRPr lang="en-US" altLang="en-US"/>
          </a:p>
        </p:txBody>
      </p:sp>
      <p:pic>
        <p:nvPicPr>
          <p:cNvPr id="5" name="Picture 2">
            <a:extLst>
              <a:ext uri="{FF2B5EF4-FFF2-40B4-BE49-F238E27FC236}">
                <a16:creationId xmlns:a16="http://schemas.microsoft.com/office/drawing/2014/main" xmlns="" id="{E6EFA4C7-70B1-050A-53E1-A2972B9B97DA}"/>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09501" y="1169469"/>
            <a:ext cx="7120735" cy="45259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0304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C746E1-9AB8-AA31-8D3B-8ADDE3B4DED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A569F2FD-3FC3-BE5F-80D3-214325F05539}"/>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xmlns="" id="{17C0AEFD-5131-7009-8D24-53C9D8CD52A5}"/>
              </a:ext>
            </a:extLst>
          </p:cNvPr>
          <p:cNvSpPr>
            <a:spLocks noGrp="1"/>
          </p:cNvSpPr>
          <p:nvPr>
            <p:ph type="sldNum" sz="quarter" idx="12"/>
          </p:nvPr>
        </p:nvSpPr>
        <p:spPr/>
        <p:txBody>
          <a:bodyPr/>
          <a:lstStyle/>
          <a:p>
            <a:fld id="{EED825E7-4ED0-4AFA-9DDE-3B315FB48AE3}" type="slidenum">
              <a:rPr lang="en-US" altLang="en-US" smtClean="0"/>
              <a:pPr/>
              <a:t>33</a:t>
            </a:fld>
            <a:endParaRPr lang="en-US" altLang="en-US"/>
          </a:p>
        </p:txBody>
      </p:sp>
      <p:pic>
        <p:nvPicPr>
          <p:cNvPr id="5" name="Picture 2">
            <a:extLst>
              <a:ext uri="{FF2B5EF4-FFF2-40B4-BE49-F238E27FC236}">
                <a16:creationId xmlns:a16="http://schemas.microsoft.com/office/drawing/2014/main" xmlns="" id="{85B95593-B1E7-8428-38FC-C2BE81EA995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0139" y="1472454"/>
            <a:ext cx="7016552" cy="42834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4474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EBAAAF-1D09-DDA7-6082-440EAA26B662}"/>
              </a:ext>
            </a:extLst>
          </p:cNvPr>
          <p:cNvSpPr>
            <a:spLocks noGrp="1"/>
          </p:cNvSpPr>
          <p:nvPr>
            <p:ph type="title"/>
          </p:nvPr>
        </p:nvSpPr>
        <p:spPr/>
        <p:txBody>
          <a:bodyPr/>
          <a:lstStyle/>
          <a:p>
            <a:r>
              <a:rPr lang="en-US" dirty="0"/>
              <a:t>Implementation of KNN</a:t>
            </a:r>
            <a:endParaRPr lang="en-IN" dirty="0"/>
          </a:p>
        </p:txBody>
      </p:sp>
      <p:sp>
        <p:nvSpPr>
          <p:cNvPr id="3" name="Content Placeholder 2">
            <a:extLst>
              <a:ext uri="{FF2B5EF4-FFF2-40B4-BE49-F238E27FC236}">
                <a16:creationId xmlns:a16="http://schemas.microsoft.com/office/drawing/2014/main" xmlns="" id="{40EDA3C9-2836-CA4E-607B-C66927F72675}"/>
              </a:ext>
            </a:extLst>
          </p:cNvPr>
          <p:cNvSpPr>
            <a:spLocks noGrp="1"/>
          </p:cNvSpPr>
          <p:nvPr>
            <p:ph idx="1"/>
          </p:nvPr>
        </p:nvSpPr>
        <p:spPr>
          <a:xfrm>
            <a:off x="457200" y="838200"/>
            <a:ext cx="8686800" cy="5905500"/>
          </a:xfrm>
        </p:spPr>
        <p:txBody>
          <a:bodyPr/>
          <a:lstStyle/>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as np</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plt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matplotlib.ticker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NullFormatter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import pandas as pd</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matplotlib.ticker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as ticker</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%matplotlib inline</a:t>
            </a:r>
          </a:p>
          <a:p>
            <a:pPr>
              <a:lnSpc>
                <a:spcPct val="107000"/>
              </a:lnSpc>
              <a:spcAft>
                <a:spcPts val="800"/>
              </a:spcAft>
            </a:pP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df</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pd.read_csv</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('Telecustomers.csv')</a:t>
            </a:r>
          </a:p>
          <a:p>
            <a:pPr>
              <a:lnSpc>
                <a:spcPct val="107000"/>
              </a:lnSpc>
              <a:spcAft>
                <a:spcPts val="800"/>
              </a:spcAft>
            </a:pP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df.head</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X =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df.drop</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custcat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axis = 1)</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y =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df</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custcat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import preprocessing</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X =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preprocessing.StandardScaler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().fit(X).transform(</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X.astype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(float))</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train_test_split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X_train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X_test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y_train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y_test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train_test_split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X, y,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test_size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=0.2,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random_state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=4)</a:t>
            </a:r>
          </a:p>
          <a:p>
            <a:endParaRPr lang="en-IN" sz="1200" dirty="0"/>
          </a:p>
        </p:txBody>
      </p:sp>
      <p:sp>
        <p:nvSpPr>
          <p:cNvPr id="4" name="Slide Number Placeholder 3">
            <a:extLst>
              <a:ext uri="{FF2B5EF4-FFF2-40B4-BE49-F238E27FC236}">
                <a16:creationId xmlns:a16="http://schemas.microsoft.com/office/drawing/2014/main" xmlns="" id="{8E3FF1A8-540F-EE7A-AAFC-EF9F942BC53A}"/>
              </a:ext>
            </a:extLst>
          </p:cNvPr>
          <p:cNvSpPr>
            <a:spLocks noGrp="1"/>
          </p:cNvSpPr>
          <p:nvPr>
            <p:ph type="sldNum" sz="quarter" idx="12"/>
          </p:nvPr>
        </p:nvSpPr>
        <p:spPr/>
        <p:txBody>
          <a:bodyPr/>
          <a:lstStyle/>
          <a:p>
            <a:fld id="{EED825E7-4ED0-4AFA-9DDE-3B315FB48AE3}" type="slidenum">
              <a:rPr lang="en-US" altLang="en-US" smtClean="0"/>
              <a:pPr/>
              <a:t>34</a:t>
            </a:fld>
            <a:endParaRPr lang="en-US" altLang="en-US"/>
          </a:p>
        </p:txBody>
      </p:sp>
    </p:spTree>
    <p:extLst>
      <p:ext uri="{BB962C8B-B14F-4D97-AF65-F5344CB8AC3E}">
        <p14:creationId xmlns:p14="http://schemas.microsoft.com/office/powerpoint/2010/main" xmlns="" val="604185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96F8B-FD55-EF8B-CDFD-C1416B996F0E}"/>
              </a:ext>
            </a:extLst>
          </p:cNvPr>
          <p:cNvSpPr>
            <a:spLocks noGrp="1"/>
          </p:cNvSpPr>
          <p:nvPr>
            <p:ph type="title"/>
          </p:nvPr>
        </p:nvSpPr>
        <p:spPr/>
        <p:txBody>
          <a:bodyPr/>
          <a:lstStyle/>
          <a:p>
            <a:r>
              <a:rPr lang="en-US" dirty="0"/>
              <a:t>Implementation of KNN</a:t>
            </a:r>
            <a:endParaRPr lang="en-IN" dirty="0"/>
          </a:p>
        </p:txBody>
      </p:sp>
      <p:sp>
        <p:nvSpPr>
          <p:cNvPr id="3" name="Content Placeholder 2">
            <a:extLst>
              <a:ext uri="{FF2B5EF4-FFF2-40B4-BE49-F238E27FC236}">
                <a16:creationId xmlns:a16="http://schemas.microsoft.com/office/drawing/2014/main" xmlns="" id="{CE42FC6D-39F3-7784-BB9E-470BE10B07B6}"/>
              </a:ext>
            </a:extLst>
          </p:cNvPr>
          <p:cNvSpPr>
            <a:spLocks noGrp="1"/>
          </p:cNvSpPr>
          <p:nvPr>
            <p:ph idx="1"/>
          </p:nvPr>
        </p:nvSpPr>
        <p:spPr>
          <a:xfrm>
            <a:off x="330200" y="818147"/>
            <a:ext cx="8229600" cy="6039853"/>
          </a:xfrm>
        </p:spPr>
        <p:txBody>
          <a:bodyPr/>
          <a:lstStyle/>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sklearn.neighbors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KNeighborsClassifier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import metrics</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#Train Model and Predict</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k = 4  </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neigh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KNeighborsClassifier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n_neighbors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k).fit(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X_train,y_train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Pred_y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neigh.predict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X_test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print("Accuracy of model at K=4 is",</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metrics.accuracy_score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y_test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Pred_y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error_rate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for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in range(1,40):</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knn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KNeighborsClassifier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n_neighbors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knn.fit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X_train,y_train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pred_i</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knn.predict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X_test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error_rate.append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np.mean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pred_i</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y_test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plt.figure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figsize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=(10,6))</a:t>
            </a:r>
          </a:p>
          <a:p>
            <a:pPr>
              <a:lnSpc>
                <a:spcPct val="107000"/>
              </a:lnSpc>
              <a:spcAft>
                <a:spcPts val="800"/>
              </a:spcAf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plt.plot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(range(1,40),</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error_rate,color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='blue',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linestyle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='dashed', </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marker='o',</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markerfacecolor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='red',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markersize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=10)</a:t>
            </a:r>
          </a:p>
          <a:p>
            <a:endParaRPr lang="en-IN" dirty="0"/>
          </a:p>
        </p:txBody>
      </p:sp>
      <p:sp>
        <p:nvSpPr>
          <p:cNvPr id="4" name="Slide Number Placeholder 3">
            <a:extLst>
              <a:ext uri="{FF2B5EF4-FFF2-40B4-BE49-F238E27FC236}">
                <a16:creationId xmlns:a16="http://schemas.microsoft.com/office/drawing/2014/main" xmlns="" id="{FE5B234C-8E0F-BF1B-A891-DBB2CB6F7BB3}"/>
              </a:ext>
            </a:extLst>
          </p:cNvPr>
          <p:cNvSpPr>
            <a:spLocks noGrp="1"/>
          </p:cNvSpPr>
          <p:nvPr>
            <p:ph type="sldNum" sz="quarter" idx="12"/>
          </p:nvPr>
        </p:nvSpPr>
        <p:spPr/>
        <p:txBody>
          <a:bodyPr/>
          <a:lstStyle/>
          <a:p>
            <a:fld id="{EED825E7-4ED0-4AFA-9DDE-3B315FB48AE3}" type="slidenum">
              <a:rPr lang="en-US" altLang="en-US" smtClean="0"/>
              <a:pPr/>
              <a:t>35</a:t>
            </a:fld>
            <a:endParaRPr lang="en-US" altLang="en-US"/>
          </a:p>
        </p:txBody>
      </p:sp>
    </p:spTree>
    <p:extLst>
      <p:ext uri="{BB962C8B-B14F-4D97-AF65-F5344CB8AC3E}">
        <p14:creationId xmlns:p14="http://schemas.microsoft.com/office/powerpoint/2010/main" xmlns="" val="41709298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7E7A3-D08A-29A6-76B1-C5B2B25D143E}"/>
              </a:ext>
            </a:extLst>
          </p:cNvPr>
          <p:cNvSpPr>
            <a:spLocks noGrp="1"/>
          </p:cNvSpPr>
          <p:nvPr>
            <p:ph type="title"/>
          </p:nvPr>
        </p:nvSpPr>
        <p:spPr/>
        <p:txBody>
          <a:bodyPr/>
          <a:lstStyle/>
          <a:p>
            <a:r>
              <a:rPr lang="en-US" dirty="0"/>
              <a:t>Implementation of KNN</a:t>
            </a:r>
            <a:endParaRPr lang="en-IN" dirty="0"/>
          </a:p>
        </p:txBody>
      </p:sp>
      <p:sp>
        <p:nvSpPr>
          <p:cNvPr id="3" name="Content Placeholder 2">
            <a:extLst>
              <a:ext uri="{FF2B5EF4-FFF2-40B4-BE49-F238E27FC236}">
                <a16:creationId xmlns:a16="http://schemas.microsoft.com/office/drawing/2014/main" xmlns="" id="{4CA2EA65-5B19-717B-F34C-987CED70C7E2}"/>
              </a:ext>
            </a:extLst>
          </p:cNvPr>
          <p:cNvSpPr>
            <a:spLocks noGrp="1"/>
          </p:cNvSpPr>
          <p:nvPr>
            <p:ph idx="1"/>
          </p:nvPr>
        </p:nvSpPr>
        <p:spPr/>
        <p:txBody>
          <a:bodyPr/>
          <a:lstStyle/>
          <a:p>
            <a:pPr>
              <a:lnSpc>
                <a:spcPct val="107000"/>
              </a:lnSpc>
              <a:spcAft>
                <a:spcPts val="800"/>
              </a:spcAf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plt.title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('Error Rate vs. K Value')</a:t>
            </a:r>
          </a:p>
          <a:p>
            <a:pPr>
              <a:lnSpc>
                <a:spcPct val="107000"/>
              </a:lnSpc>
              <a:spcAft>
                <a:spcPts val="800"/>
              </a:spcAf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plt.xlabel</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('K')</a:t>
            </a:r>
          </a:p>
          <a:p>
            <a:pPr>
              <a:lnSpc>
                <a:spcPct val="107000"/>
              </a:lnSpc>
              <a:spcAft>
                <a:spcPts val="800"/>
              </a:spcAft>
            </a:pP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plt.ylabel</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('Error Rate')</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print("Minimum error:-",min(</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error_rate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K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error_rate.index</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(min(</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error_rate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
        <p:nvSpPr>
          <p:cNvPr id="4" name="Slide Number Placeholder 3">
            <a:extLst>
              <a:ext uri="{FF2B5EF4-FFF2-40B4-BE49-F238E27FC236}">
                <a16:creationId xmlns:a16="http://schemas.microsoft.com/office/drawing/2014/main" xmlns="" id="{1EFBAA3B-BD59-A8E1-3146-23770761AA43}"/>
              </a:ext>
            </a:extLst>
          </p:cNvPr>
          <p:cNvSpPr>
            <a:spLocks noGrp="1"/>
          </p:cNvSpPr>
          <p:nvPr>
            <p:ph type="sldNum" sz="quarter" idx="12"/>
          </p:nvPr>
        </p:nvSpPr>
        <p:spPr/>
        <p:txBody>
          <a:bodyPr/>
          <a:lstStyle/>
          <a:p>
            <a:fld id="{EED825E7-4ED0-4AFA-9DDE-3B315FB48AE3}" type="slidenum">
              <a:rPr lang="en-US" altLang="en-US" smtClean="0"/>
              <a:pPr/>
              <a:t>36</a:t>
            </a:fld>
            <a:endParaRPr lang="en-US" altLang="en-US"/>
          </a:p>
        </p:txBody>
      </p:sp>
    </p:spTree>
    <p:extLst>
      <p:ext uri="{BB962C8B-B14F-4D97-AF65-F5344CB8AC3E}">
        <p14:creationId xmlns:p14="http://schemas.microsoft.com/office/powerpoint/2010/main" xmlns="" val="3770351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9E2BA-53EF-0F8C-0375-FBC96F65FAC1}"/>
              </a:ext>
            </a:extLst>
          </p:cNvPr>
          <p:cNvSpPr>
            <a:spLocks noGrp="1"/>
          </p:cNvSpPr>
          <p:nvPr>
            <p:ph type="title"/>
          </p:nvPr>
        </p:nvSpPr>
        <p:spPr/>
        <p:txBody>
          <a:bodyPr/>
          <a:lstStyle/>
          <a:p>
            <a:r>
              <a:rPr lang="en-US" dirty="0" smtClean="0"/>
              <a:t>References</a:t>
            </a:r>
            <a:endParaRPr lang="en-IN" dirty="0"/>
          </a:p>
        </p:txBody>
      </p:sp>
      <p:sp>
        <p:nvSpPr>
          <p:cNvPr id="3" name="Content Placeholder 2">
            <a:extLst>
              <a:ext uri="{FF2B5EF4-FFF2-40B4-BE49-F238E27FC236}">
                <a16:creationId xmlns:a16="http://schemas.microsoft.com/office/drawing/2014/main" xmlns="" id="{005AAAD0-2DCE-80FE-F648-8D139B216C3A}"/>
              </a:ext>
            </a:extLst>
          </p:cNvPr>
          <p:cNvSpPr>
            <a:spLocks noGrp="1"/>
          </p:cNvSpPr>
          <p:nvPr>
            <p:ph idx="1"/>
          </p:nvPr>
        </p:nvSpPr>
        <p:spPr/>
        <p:txBody>
          <a:bodyPr/>
          <a:lstStyle/>
          <a:p>
            <a:r>
              <a:rPr lang="en-IN" sz="2400" dirty="0">
                <a:hlinkClick r:id="rId2"/>
              </a:rPr>
              <a:t>https://www.analyticsvidhya.com/blog/2018/08/k-nearest-neighbor-introduction-regression-python/</a:t>
            </a:r>
            <a:endParaRPr lang="en-IN" sz="2400" dirty="0"/>
          </a:p>
          <a:p>
            <a:endParaRPr lang="en-IN" sz="2400" dirty="0"/>
          </a:p>
          <a:p>
            <a:r>
              <a:rPr lang="en-IN" sz="2400" kern="100" dirty="0">
                <a:effectLst/>
                <a:ea typeface="Calibri" panose="020F0502020204030204" pitchFamily="34" charset="0"/>
                <a:cs typeface="Times New Roman" panose="02020603050405020304" pitchFamily="18" charset="0"/>
              </a:rPr>
              <a:t>https://towardsdatascience.com/how-to-find-the-optimal-value-of-k-in-knn-</a:t>
            </a:r>
            <a:r>
              <a:rPr lang="en-IN" sz="2400" kern="1200" dirty="0">
                <a:solidFill>
                  <a:srgbClr val="000000"/>
                </a:solidFill>
                <a:effectLst/>
                <a:ea typeface="Times New Roman" panose="02020603050405020304" pitchFamily="18"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35d936e554eb#:~:text=The%20optimal%20K%20value%20usually, be%20aware%20of%20the%20outliers.</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xmlns="" id="{F68034F7-FC07-38A5-F05B-442A880A36D5}"/>
              </a:ext>
            </a:extLst>
          </p:cNvPr>
          <p:cNvSpPr>
            <a:spLocks noGrp="1"/>
          </p:cNvSpPr>
          <p:nvPr>
            <p:ph type="sldNum" sz="quarter" idx="12"/>
          </p:nvPr>
        </p:nvSpPr>
        <p:spPr/>
        <p:txBody>
          <a:bodyPr/>
          <a:lstStyle/>
          <a:p>
            <a:fld id="{EED825E7-4ED0-4AFA-9DDE-3B315FB48AE3}" type="slidenum">
              <a:rPr lang="en-US" altLang="en-US" smtClean="0"/>
              <a:pPr/>
              <a:t>37</a:t>
            </a:fld>
            <a:endParaRPr lang="en-US" altLang="en-US"/>
          </a:p>
        </p:txBody>
      </p:sp>
    </p:spTree>
    <p:extLst>
      <p:ext uri="{BB962C8B-B14F-4D97-AF65-F5344CB8AC3E}">
        <p14:creationId xmlns:p14="http://schemas.microsoft.com/office/powerpoint/2010/main" xmlns="" val="2079948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B1B5A0FB-BC8D-3A5A-781D-059F5603D323}"/>
              </a:ext>
            </a:extLst>
          </p:cNvPr>
          <p:cNvSpPr>
            <a:spLocks noGrp="1"/>
          </p:cNvSpPr>
          <p:nvPr>
            <p:ph type="title"/>
          </p:nvPr>
        </p:nvSpPr>
        <p:spPr/>
        <p:txBody>
          <a:bodyPr/>
          <a:lstStyle/>
          <a:p>
            <a:r>
              <a:rPr lang="en-IN" sz="2000" b="0" i="0" dirty="0">
                <a:solidFill>
                  <a:srgbClr val="383838"/>
                </a:solidFill>
                <a:effectLst/>
                <a:latin typeface="Inter"/>
              </a:rPr>
              <a:t/>
            </a:r>
            <a:br>
              <a:rPr lang="en-IN" sz="2000" b="0" i="0" dirty="0">
                <a:solidFill>
                  <a:srgbClr val="383838"/>
                </a:solidFill>
                <a:effectLst/>
                <a:latin typeface="Inter"/>
              </a:rPr>
            </a:br>
            <a:endParaRPr lang="en-US" altLang="en-US" sz="3200" b="1" dirty="0">
              <a:latin typeface="+mn-lt"/>
              <a:ea typeface="MS PGothic" panose="020B0600070205080204" pitchFamily="34" charset="-128"/>
            </a:endParaRPr>
          </a:p>
        </p:txBody>
      </p:sp>
      <p:pic>
        <p:nvPicPr>
          <p:cNvPr id="9" name="Content Placeholder 8">
            <a:extLst>
              <a:ext uri="{FF2B5EF4-FFF2-40B4-BE49-F238E27FC236}">
                <a16:creationId xmlns:a16="http://schemas.microsoft.com/office/drawing/2014/main" xmlns="" id="{CFBD2690-A15C-B5C5-6A1D-532665D152A9}"/>
              </a:ext>
            </a:extLst>
          </p:cNvPr>
          <p:cNvPicPr>
            <a:picLocks noGrp="1" noChangeAspect="1"/>
          </p:cNvPicPr>
          <p:nvPr>
            <p:ph idx="1"/>
          </p:nvPr>
        </p:nvPicPr>
        <p:blipFill>
          <a:blip r:embed="rId3"/>
          <a:stretch>
            <a:fillRect/>
          </a:stretch>
        </p:blipFill>
        <p:spPr>
          <a:xfrm>
            <a:off x="1953502" y="1025054"/>
            <a:ext cx="4695728" cy="2632546"/>
          </a:xfrm>
        </p:spPr>
      </p:pic>
      <p:sp>
        <p:nvSpPr>
          <p:cNvPr id="3" name="Slide Number Placeholder 2">
            <a:extLst>
              <a:ext uri="{FF2B5EF4-FFF2-40B4-BE49-F238E27FC236}">
                <a16:creationId xmlns:a16="http://schemas.microsoft.com/office/drawing/2014/main" xmlns="" id="{181623F4-871C-5595-37E3-97102EC0A65E}"/>
              </a:ext>
            </a:extLst>
          </p:cNvPr>
          <p:cNvSpPr>
            <a:spLocks noGrp="1"/>
          </p:cNvSpPr>
          <p:nvPr>
            <p:ph type="sldNum" sz="quarter" idx="12"/>
          </p:nvPr>
        </p:nvSpPr>
        <p:spPr/>
        <p:txBody>
          <a:bodyPr/>
          <a:lstStyle/>
          <a:p>
            <a:fld id="{EED825E7-4ED0-4AFA-9DDE-3B315FB48AE3}" type="slidenum">
              <a:rPr lang="en-US" altLang="en-US" smtClean="0"/>
              <a:pPr/>
              <a:t>4</a:t>
            </a:fld>
            <a:endParaRPr lang="en-US" altLang="en-US" dirty="0"/>
          </a:p>
        </p:txBody>
      </p:sp>
      <p:sp>
        <p:nvSpPr>
          <p:cNvPr id="6" name="Rectangle 3">
            <a:extLst>
              <a:ext uri="{FF2B5EF4-FFF2-40B4-BE49-F238E27FC236}">
                <a16:creationId xmlns:a16="http://schemas.microsoft.com/office/drawing/2014/main" xmlns="" id="{4D2B899D-D8CA-9319-D8C4-15009D2BBA86}"/>
              </a:ext>
            </a:extLst>
          </p:cNvPr>
          <p:cNvSpPr>
            <a:spLocks noChangeArrowheads="1"/>
          </p:cNvSpPr>
          <p:nvPr/>
        </p:nvSpPr>
        <p:spPr bwMode="auto">
          <a:xfrm>
            <a:off x="152400" y="334833"/>
            <a:ext cx="27252" cy="923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xmlns="" id="{F9E85494-608F-59AC-EEF0-A49216B18539}"/>
              </a:ext>
            </a:extLst>
          </p:cNvPr>
          <p:cNvSpPr txBox="1"/>
          <p:nvPr/>
        </p:nvSpPr>
        <p:spPr>
          <a:xfrm>
            <a:off x="1001027" y="125130"/>
            <a:ext cx="5226518" cy="1384995"/>
          </a:xfrm>
          <a:prstGeom prst="rect">
            <a:avLst/>
          </a:prstGeom>
          <a:noFill/>
        </p:spPr>
        <p:txBody>
          <a:bodyPr wrap="square">
            <a:spAutoFit/>
          </a:bodyPr>
          <a:lstStyle/>
          <a:p>
            <a:r>
              <a:rPr lang="en-IN" sz="2800" b="1" i="0" dirty="0">
                <a:solidFill>
                  <a:srgbClr val="383838"/>
                </a:solidFill>
                <a:effectLst/>
                <a:latin typeface="+mn-lt"/>
              </a:rPr>
              <a:t>KNN (K-Nearest </a:t>
            </a:r>
            <a:r>
              <a:rPr lang="en-IN" sz="2800" b="1" i="0" dirty="0" err="1">
                <a:solidFill>
                  <a:srgbClr val="383838"/>
                </a:solidFill>
                <a:effectLst/>
                <a:latin typeface="+mn-lt"/>
              </a:rPr>
              <a:t>Neighbor</a:t>
            </a:r>
            <a:r>
              <a:rPr lang="en-IN" sz="2800" b="1" i="0" dirty="0">
                <a:solidFill>
                  <a:srgbClr val="383838"/>
                </a:solidFill>
                <a:effectLst/>
                <a:latin typeface="+mn-lt"/>
              </a:rPr>
              <a:t>)</a:t>
            </a:r>
            <a:r>
              <a:rPr lang="en-US" sz="2800" b="0" i="0" dirty="0">
                <a:solidFill>
                  <a:srgbClr val="383838"/>
                </a:solidFill>
                <a:effectLst/>
                <a:latin typeface="+mn-lt"/>
              </a:rPr>
              <a:t/>
            </a:r>
            <a:br>
              <a:rPr lang="en-US" sz="2800" b="0" i="0" dirty="0">
                <a:solidFill>
                  <a:srgbClr val="383838"/>
                </a:solidFill>
                <a:effectLst/>
                <a:latin typeface="+mn-lt"/>
              </a:rPr>
            </a:br>
            <a:r>
              <a:rPr lang="en-IN" sz="2800" b="1" i="0" dirty="0">
                <a:solidFill>
                  <a:srgbClr val="383838"/>
                </a:solidFill>
                <a:effectLst/>
                <a:latin typeface="+mn-lt"/>
              </a:rPr>
              <a:t/>
            </a:r>
            <a:br>
              <a:rPr lang="en-IN" sz="2800" b="1" i="0" dirty="0">
                <a:solidFill>
                  <a:srgbClr val="383838"/>
                </a:solidFill>
                <a:effectLst/>
                <a:latin typeface="+mn-lt"/>
              </a:rPr>
            </a:br>
            <a:endParaRPr lang="en-IN" sz="2800" dirty="0">
              <a:latin typeface="+mn-lt"/>
            </a:endParaRPr>
          </a:p>
        </p:txBody>
      </p:sp>
      <p:sp>
        <p:nvSpPr>
          <p:cNvPr id="11" name="TextBox 10">
            <a:extLst>
              <a:ext uri="{FF2B5EF4-FFF2-40B4-BE49-F238E27FC236}">
                <a16:creationId xmlns:a16="http://schemas.microsoft.com/office/drawing/2014/main" xmlns="" id="{7807BDBC-77C9-0504-72C3-A702D04ED653}"/>
              </a:ext>
            </a:extLst>
          </p:cNvPr>
          <p:cNvSpPr txBox="1"/>
          <p:nvPr/>
        </p:nvSpPr>
        <p:spPr>
          <a:xfrm>
            <a:off x="452388" y="3907856"/>
            <a:ext cx="8402854" cy="1938992"/>
          </a:xfrm>
          <a:prstGeom prst="rect">
            <a:avLst/>
          </a:prstGeom>
          <a:noFill/>
        </p:spPr>
        <p:txBody>
          <a:bodyPr wrap="square">
            <a:spAutoFit/>
          </a:bodyPr>
          <a:lstStyle/>
          <a:p>
            <a:pPr algn="just"/>
            <a:r>
              <a:rPr lang="en-US" sz="2400" b="0" i="0" dirty="0">
                <a:effectLst/>
                <a:latin typeface="+mn-lt"/>
              </a:rPr>
              <a:t>The three closest points to BS are all RC. Hence, with a good confidence level, we can say that the BS should belong to the class RC. Here, the choice became obvious as all three votes from the closest neighbor went to RC. The choice of the parameter K is very crucial in this algorithm. </a:t>
            </a:r>
            <a:endParaRPr lang="en-IN" sz="2400" dirty="0">
              <a:latin typeface="+mn-lt"/>
            </a:endParaRPr>
          </a:p>
        </p:txBody>
      </p:sp>
    </p:spTree>
    <p:extLst>
      <p:ext uri="{BB962C8B-B14F-4D97-AF65-F5344CB8AC3E}">
        <p14:creationId xmlns:p14="http://schemas.microsoft.com/office/powerpoint/2010/main" xmlns="" val="3112846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B4F40-6A53-E255-A4C0-DE77F7765701}"/>
              </a:ext>
            </a:extLst>
          </p:cNvPr>
          <p:cNvSpPr>
            <a:spLocks noGrp="1"/>
          </p:cNvSpPr>
          <p:nvPr>
            <p:ph type="title"/>
          </p:nvPr>
        </p:nvSpPr>
        <p:spPr/>
        <p:txBody>
          <a:bodyPr/>
          <a:lstStyle/>
          <a:p>
            <a:r>
              <a:rPr lang="en-US" sz="2400" b="1" i="0" u="sng" dirty="0">
                <a:solidFill>
                  <a:srgbClr val="610B38"/>
                </a:solidFill>
                <a:effectLst/>
                <a:latin typeface="+mn-lt"/>
              </a:rPr>
              <a:t>Why do we need a K-NN Algorithm</a:t>
            </a:r>
            <a:r>
              <a:rPr lang="en-US" sz="2400" b="1" i="0" u="sng" dirty="0" smtClean="0">
                <a:solidFill>
                  <a:srgbClr val="610B38"/>
                </a:solidFill>
                <a:effectLst/>
                <a:latin typeface="+mn-lt"/>
              </a:rPr>
              <a:t>?</a:t>
            </a:r>
            <a:endParaRPr lang="en-IN" dirty="0"/>
          </a:p>
        </p:txBody>
      </p:sp>
      <p:sp>
        <p:nvSpPr>
          <p:cNvPr id="3" name="Content Placeholder 2">
            <a:extLst>
              <a:ext uri="{FF2B5EF4-FFF2-40B4-BE49-F238E27FC236}">
                <a16:creationId xmlns:a16="http://schemas.microsoft.com/office/drawing/2014/main" xmlns="" id="{FEACDE8A-C8A9-B14B-EE00-ED47FBEF4F5B}"/>
              </a:ext>
            </a:extLst>
          </p:cNvPr>
          <p:cNvSpPr>
            <a:spLocks noGrp="1"/>
          </p:cNvSpPr>
          <p:nvPr>
            <p:ph idx="1"/>
          </p:nvPr>
        </p:nvSpPr>
        <p:spPr>
          <a:xfrm>
            <a:off x="457200" y="981777"/>
            <a:ext cx="8229600" cy="5457523"/>
          </a:xfrm>
        </p:spPr>
        <p:txBody>
          <a:bodyPr/>
          <a:lstStyle/>
          <a:p>
            <a:pPr algn="just"/>
            <a:r>
              <a:rPr lang="en-US" sz="2400" b="0" i="0" dirty="0">
                <a:solidFill>
                  <a:srgbClr val="333333"/>
                </a:solidFill>
                <a:effectLst/>
              </a:rPr>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a:t>
            </a:r>
          </a:p>
          <a:p>
            <a:pPr algn="just"/>
            <a:endParaRPr lang="en-IN" sz="2400" dirty="0"/>
          </a:p>
        </p:txBody>
      </p:sp>
      <p:sp>
        <p:nvSpPr>
          <p:cNvPr id="4" name="Slide Number Placeholder 3">
            <a:extLst>
              <a:ext uri="{FF2B5EF4-FFF2-40B4-BE49-F238E27FC236}">
                <a16:creationId xmlns:a16="http://schemas.microsoft.com/office/drawing/2014/main" xmlns="" id="{164DDEB3-2380-01B3-90E9-0326149629FF}"/>
              </a:ext>
            </a:extLst>
          </p:cNvPr>
          <p:cNvSpPr>
            <a:spLocks noGrp="1"/>
          </p:cNvSpPr>
          <p:nvPr>
            <p:ph type="sldNum" sz="quarter" idx="12"/>
          </p:nvPr>
        </p:nvSpPr>
        <p:spPr/>
        <p:txBody>
          <a:bodyPr/>
          <a:lstStyle/>
          <a:p>
            <a:fld id="{EED825E7-4ED0-4AFA-9DDE-3B315FB48AE3}" type="slidenum">
              <a:rPr lang="en-US" altLang="en-US" smtClean="0"/>
              <a:pPr/>
              <a:t>5</a:t>
            </a:fld>
            <a:endParaRPr lang="en-US" altLang="en-US"/>
          </a:p>
        </p:txBody>
      </p:sp>
      <p:pic>
        <p:nvPicPr>
          <p:cNvPr id="6" name="Picture 5">
            <a:extLst>
              <a:ext uri="{FF2B5EF4-FFF2-40B4-BE49-F238E27FC236}">
                <a16:creationId xmlns:a16="http://schemas.microsoft.com/office/drawing/2014/main" xmlns="" id="{EDBC0AFE-3478-69F1-45E8-5D62291F3734}"/>
              </a:ext>
            </a:extLst>
          </p:cNvPr>
          <p:cNvPicPr>
            <a:picLocks noChangeAspect="1"/>
          </p:cNvPicPr>
          <p:nvPr/>
        </p:nvPicPr>
        <p:blipFill>
          <a:blip r:embed="rId2"/>
          <a:stretch>
            <a:fillRect/>
          </a:stretch>
        </p:blipFill>
        <p:spPr>
          <a:xfrm>
            <a:off x="1642122" y="3552619"/>
            <a:ext cx="6013759" cy="2775093"/>
          </a:xfrm>
          <a:prstGeom prst="rect">
            <a:avLst/>
          </a:prstGeom>
        </p:spPr>
      </p:pic>
    </p:spTree>
    <p:extLst>
      <p:ext uri="{BB962C8B-B14F-4D97-AF65-F5344CB8AC3E}">
        <p14:creationId xmlns:p14="http://schemas.microsoft.com/office/powerpoint/2010/main" xmlns="" val="534886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08D68-DEEC-0A9E-73B1-CF2E71F8E617}"/>
              </a:ext>
            </a:extLst>
          </p:cNvPr>
          <p:cNvSpPr>
            <a:spLocks noGrp="1"/>
          </p:cNvSpPr>
          <p:nvPr>
            <p:ph type="title"/>
          </p:nvPr>
        </p:nvSpPr>
        <p:spPr/>
        <p:txBody>
          <a:bodyPr/>
          <a:lstStyle/>
          <a:p>
            <a:r>
              <a:rPr lang="en-IN" sz="2400" b="1" i="0" u="sng" dirty="0">
                <a:solidFill>
                  <a:srgbClr val="610B38"/>
                </a:solidFill>
                <a:effectLst/>
                <a:latin typeface="+mn-lt"/>
              </a:rPr>
              <a:t>How does K-NN work</a:t>
            </a:r>
            <a:r>
              <a:rPr lang="en-IN" sz="2400" b="1" i="0" u="sng" dirty="0" smtClean="0">
                <a:solidFill>
                  <a:srgbClr val="610B38"/>
                </a:solidFill>
                <a:effectLst/>
                <a:latin typeface="+mn-lt"/>
              </a:rPr>
              <a:t>?</a:t>
            </a:r>
            <a:endParaRPr lang="en-IN" dirty="0"/>
          </a:p>
        </p:txBody>
      </p:sp>
      <p:sp>
        <p:nvSpPr>
          <p:cNvPr id="3" name="Content Placeholder 2">
            <a:extLst>
              <a:ext uri="{FF2B5EF4-FFF2-40B4-BE49-F238E27FC236}">
                <a16:creationId xmlns:a16="http://schemas.microsoft.com/office/drawing/2014/main" xmlns="" id="{4F5690F0-A09D-6A09-B6EA-5FB0E7B583C2}"/>
              </a:ext>
            </a:extLst>
          </p:cNvPr>
          <p:cNvSpPr>
            <a:spLocks noGrp="1"/>
          </p:cNvSpPr>
          <p:nvPr>
            <p:ph idx="1"/>
          </p:nvPr>
        </p:nvSpPr>
        <p:spPr/>
        <p:txBody>
          <a:bodyPr/>
          <a:lstStyle/>
          <a:p>
            <a:pPr algn="just"/>
            <a:r>
              <a:rPr lang="en-US" sz="2400" b="0" i="0" dirty="0">
                <a:solidFill>
                  <a:srgbClr val="333333"/>
                </a:solidFill>
                <a:effectLst/>
              </a:rPr>
              <a:t>The K-NN working can be explained on the basis of the below algorithm:</a:t>
            </a:r>
          </a:p>
          <a:p>
            <a:pPr algn="just">
              <a:buFont typeface="Arial" panose="020B0604020202020204" pitchFamily="34" charset="0"/>
              <a:buChar char="•"/>
            </a:pPr>
            <a:r>
              <a:rPr lang="en-US" sz="2400" b="1" i="0" dirty="0">
                <a:solidFill>
                  <a:srgbClr val="000000"/>
                </a:solidFill>
                <a:effectLst/>
              </a:rPr>
              <a:t>Step-1:</a:t>
            </a:r>
            <a:r>
              <a:rPr lang="en-US" sz="2400" b="0" i="0" dirty="0">
                <a:solidFill>
                  <a:srgbClr val="000000"/>
                </a:solidFill>
                <a:effectLst/>
              </a:rPr>
              <a:t> Select the number K of the neighbors</a:t>
            </a:r>
          </a:p>
          <a:p>
            <a:pPr algn="just">
              <a:buFont typeface="Arial" panose="020B0604020202020204" pitchFamily="34" charset="0"/>
              <a:buChar char="•"/>
            </a:pPr>
            <a:r>
              <a:rPr lang="en-US" sz="2400" b="1" i="0" dirty="0">
                <a:solidFill>
                  <a:srgbClr val="000000"/>
                </a:solidFill>
                <a:effectLst/>
              </a:rPr>
              <a:t>Step-2:</a:t>
            </a:r>
            <a:r>
              <a:rPr lang="en-US" sz="2400" b="0" i="0" dirty="0">
                <a:solidFill>
                  <a:srgbClr val="000000"/>
                </a:solidFill>
                <a:effectLst/>
              </a:rPr>
              <a:t> Calculate the Euclidean distance of </a:t>
            </a:r>
            <a:r>
              <a:rPr lang="en-US" sz="2400" b="1" i="0" dirty="0">
                <a:solidFill>
                  <a:srgbClr val="000000"/>
                </a:solidFill>
                <a:effectLst/>
              </a:rPr>
              <a:t>K number of neighbors</a:t>
            </a:r>
            <a:endParaRPr lang="en-US" sz="2400" b="0" i="0" dirty="0">
              <a:solidFill>
                <a:srgbClr val="000000"/>
              </a:solidFill>
              <a:effectLst/>
            </a:endParaRPr>
          </a:p>
          <a:p>
            <a:pPr algn="just">
              <a:buFont typeface="Arial" panose="020B0604020202020204" pitchFamily="34" charset="0"/>
              <a:buChar char="•"/>
            </a:pPr>
            <a:r>
              <a:rPr lang="en-US" sz="2400" b="1" i="0" dirty="0">
                <a:solidFill>
                  <a:srgbClr val="000000"/>
                </a:solidFill>
                <a:effectLst/>
              </a:rPr>
              <a:t>Step-3:</a:t>
            </a:r>
            <a:r>
              <a:rPr lang="en-US" sz="2400" b="0" i="0" dirty="0">
                <a:solidFill>
                  <a:srgbClr val="000000"/>
                </a:solidFill>
                <a:effectLst/>
              </a:rPr>
              <a:t> Take the K nearest neighbors as per the calculated Euclidean distance.</a:t>
            </a:r>
          </a:p>
          <a:p>
            <a:pPr algn="just">
              <a:buFont typeface="Arial" panose="020B0604020202020204" pitchFamily="34" charset="0"/>
              <a:buChar char="•"/>
            </a:pPr>
            <a:r>
              <a:rPr lang="en-US" sz="2400" b="1" i="0" dirty="0">
                <a:solidFill>
                  <a:srgbClr val="000000"/>
                </a:solidFill>
                <a:effectLst/>
              </a:rPr>
              <a:t>Step-4:</a:t>
            </a:r>
            <a:r>
              <a:rPr lang="en-US" sz="2400" b="0" i="0" dirty="0">
                <a:solidFill>
                  <a:srgbClr val="000000"/>
                </a:solidFill>
                <a:effectLst/>
              </a:rPr>
              <a:t> Among these k neighbors, count the number of the data points in each category.</a:t>
            </a:r>
          </a:p>
          <a:p>
            <a:pPr algn="just">
              <a:buFont typeface="Arial" panose="020B0604020202020204" pitchFamily="34" charset="0"/>
              <a:buChar char="•"/>
            </a:pPr>
            <a:r>
              <a:rPr lang="en-US" sz="2400" b="1" i="0" dirty="0">
                <a:solidFill>
                  <a:srgbClr val="000000"/>
                </a:solidFill>
                <a:effectLst/>
              </a:rPr>
              <a:t>Step-5:</a:t>
            </a:r>
            <a:r>
              <a:rPr lang="en-US" sz="2400" b="0" i="0" dirty="0">
                <a:solidFill>
                  <a:srgbClr val="000000"/>
                </a:solidFill>
                <a:effectLst/>
              </a:rPr>
              <a:t> Assign the new data points to that category for which the number of the neighbor is maximum.</a:t>
            </a:r>
          </a:p>
          <a:p>
            <a:endParaRPr lang="en-IN" dirty="0"/>
          </a:p>
        </p:txBody>
      </p:sp>
      <p:sp>
        <p:nvSpPr>
          <p:cNvPr id="4" name="Slide Number Placeholder 3">
            <a:extLst>
              <a:ext uri="{FF2B5EF4-FFF2-40B4-BE49-F238E27FC236}">
                <a16:creationId xmlns:a16="http://schemas.microsoft.com/office/drawing/2014/main" xmlns="" id="{BF3BEAF2-A0BC-0AFB-CC1D-5AE55376E926}"/>
              </a:ext>
            </a:extLst>
          </p:cNvPr>
          <p:cNvSpPr>
            <a:spLocks noGrp="1"/>
          </p:cNvSpPr>
          <p:nvPr>
            <p:ph type="sldNum" sz="quarter" idx="12"/>
          </p:nvPr>
        </p:nvSpPr>
        <p:spPr/>
        <p:txBody>
          <a:bodyPr/>
          <a:lstStyle/>
          <a:p>
            <a:fld id="{EED825E7-4ED0-4AFA-9DDE-3B315FB48AE3}" type="slidenum">
              <a:rPr lang="en-US" altLang="en-US" smtClean="0"/>
              <a:pPr/>
              <a:t>6</a:t>
            </a:fld>
            <a:endParaRPr lang="en-US" altLang="en-US"/>
          </a:p>
        </p:txBody>
      </p:sp>
    </p:spTree>
    <p:extLst>
      <p:ext uri="{BB962C8B-B14F-4D97-AF65-F5344CB8AC3E}">
        <p14:creationId xmlns:p14="http://schemas.microsoft.com/office/powerpoint/2010/main" xmlns="" val="1283549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65A78-F7C2-71F7-E5A9-1201D6B61775}"/>
              </a:ext>
            </a:extLst>
          </p:cNvPr>
          <p:cNvSpPr>
            <a:spLocks noGrp="1"/>
          </p:cNvSpPr>
          <p:nvPr>
            <p:ph type="title"/>
          </p:nvPr>
        </p:nvSpPr>
        <p:spPr/>
        <p:txBody>
          <a:bodyPr/>
          <a:lstStyle/>
          <a:p>
            <a:r>
              <a:rPr lang="en-IN" sz="3200" b="1" i="0" u="sng" dirty="0">
                <a:solidFill>
                  <a:srgbClr val="610B38"/>
                </a:solidFill>
                <a:effectLst/>
                <a:latin typeface="+mn-lt"/>
              </a:rPr>
              <a:t>How does K-NN work</a:t>
            </a:r>
            <a:r>
              <a:rPr lang="en-IN" sz="3200" b="1" i="0" u="sng" dirty="0" smtClean="0">
                <a:solidFill>
                  <a:srgbClr val="610B38"/>
                </a:solidFill>
                <a:effectLst/>
                <a:latin typeface="+mn-lt"/>
              </a:rPr>
              <a:t>?</a:t>
            </a:r>
            <a:endParaRPr lang="en-IN" dirty="0"/>
          </a:p>
        </p:txBody>
      </p:sp>
      <p:sp>
        <p:nvSpPr>
          <p:cNvPr id="4" name="Slide Number Placeholder 3">
            <a:extLst>
              <a:ext uri="{FF2B5EF4-FFF2-40B4-BE49-F238E27FC236}">
                <a16:creationId xmlns:a16="http://schemas.microsoft.com/office/drawing/2014/main" xmlns="" id="{332D29C0-6EFB-2E25-D316-91DFBECA9510}"/>
              </a:ext>
            </a:extLst>
          </p:cNvPr>
          <p:cNvSpPr>
            <a:spLocks noGrp="1"/>
          </p:cNvSpPr>
          <p:nvPr>
            <p:ph type="sldNum" sz="quarter" idx="12"/>
          </p:nvPr>
        </p:nvSpPr>
        <p:spPr/>
        <p:txBody>
          <a:bodyPr/>
          <a:lstStyle/>
          <a:p>
            <a:fld id="{EED825E7-4ED0-4AFA-9DDE-3B315FB48AE3}" type="slidenum">
              <a:rPr lang="en-US" altLang="en-US" smtClean="0"/>
              <a:pPr/>
              <a:t>7</a:t>
            </a:fld>
            <a:endParaRPr lang="en-US" altLang="en-US"/>
          </a:p>
        </p:txBody>
      </p:sp>
      <p:pic>
        <p:nvPicPr>
          <p:cNvPr id="5" name="Picture 2">
            <a:extLst>
              <a:ext uri="{FF2B5EF4-FFF2-40B4-BE49-F238E27FC236}">
                <a16:creationId xmlns:a16="http://schemas.microsoft.com/office/drawing/2014/main" xmlns="" id="{59B34F6D-7B28-6282-E811-2EB3BCD7D9C4}"/>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54518" y="1074689"/>
            <a:ext cx="7401827" cy="54704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25828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6070D6-BBB0-525B-AE80-835D7806B5A7}"/>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xmlns="" id="{EED0DC4B-6A48-ADC3-6081-231DFF3493BC}"/>
              </a:ext>
            </a:extLst>
          </p:cNvPr>
          <p:cNvPicPr>
            <a:picLocks noGrp="1" noChangeAspect="1"/>
          </p:cNvPicPr>
          <p:nvPr>
            <p:ph idx="1"/>
          </p:nvPr>
        </p:nvPicPr>
        <p:blipFill>
          <a:blip r:embed="rId2"/>
          <a:stretch>
            <a:fillRect/>
          </a:stretch>
        </p:blipFill>
        <p:spPr>
          <a:xfrm>
            <a:off x="1286303" y="1005840"/>
            <a:ext cx="6433157" cy="5281749"/>
          </a:xfrm>
        </p:spPr>
      </p:pic>
      <p:sp>
        <p:nvSpPr>
          <p:cNvPr id="4" name="Slide Number Placeholder 3">
            <a:extLst>
              <a:ext uri="{FF2B5EF4-FFF2-40B4-BE49-F238E27FC236}">
                <a16:creationId xmlns:a16="http://schemas.microsoft.com/office/drawing/2014/main" xmlns="" id="{D083C2CB-C983-9FED-3C6E-5719E5BA775A}"/>
              </a:ext>
            </a:extLst>
          </p:cNvPr>
          <p:cNvSpPr>
            <a:spLocks noGrp="1"/>
          </p:cNvSpPr>
          <p:nvPr>
            <p:ph type="sldNum" sz="quarter" idx="12"/>
          </p:nvPr>
        </p:nvSpPr>
        <p:spPr/>
        <p:txBody>
          <a:bodyPr/>
          <a:lstStyle/>
          <a:p>
            <a:fld id="{EED825E7-4ED0-4AFA-9DDE-3B315FB48AE3}" type="slidenum">
              <a:rPr lang="en-US" altLang="en-US" smtClean="0"/>
              <a:pPr/>
              <a:t>8</a:t>
            </a:fld>
            <a:endParaRPr lang="en-US" altLang="en-US"/>
          </a:p>
        </p:txBody>
      </p:sp>
    </p:spTree>
    <p:extLst>
      <p:ext uri="{BB962C8B-B14F-4D97-AF65-F5344CB8AC3E}">
        <p14:creationId xmlns:p14="http://schemas.microsoft.com/office/powerpoint/2010/main" xmlns="" val="2616815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FD59150-E8EB-068F-4240-B6D9C9CD8740}"/>
            </a:ext>
          </a:extLst>
        </p:cNvPr>
        <p:cNvGrpSpPr/>
        <p:nvPr/>
      </p:nvGrpSpPr>
      <p:grpSpPr>
        <a:xfrm>
          <a:off x="0" y="0"/>
          <a:ext cx="0" cy="0"/>
          <a:chOff x="0" y="0"/>
          <a:chExt cx="0" cy="0"/>
        </a:xfrm>
      </p:grpSpPr>
      <p:sp>
        <p:nvSpPr>
          <p:cNvPr id="5122" name="Title 1">
            <a:extLst>
              <a:ext uri="{FF2B5EF4-FFF2-40B4-BE49-F238E27FC236}">
                <a16:creationId xmlns:a16="http://schemas.microsoft.com/office/drawing/2014/main" xmlns="" id="{FA117C72-9DA5-CC70-D759-ABBFE4DA97D2}"/>
              </a:ext>
            </a:extLst>
          </p:cNvPr>
          <p:cNvSpPr>
            <a:spLocks noGrp="1"/>
          </p:cNvSpPr>
          <p:nvPr>
            <p:ph type="title"/>
          </p:nvPr>
        </p:nvSpPr>
        <p:spPr/>
        <p:txBody>
          <a:bodyPr/>
          <a:lstStyle/>
          <a:p>
            <a:r>
              <a:rPr lang="en-US" altLang="en-US" sz="3200" b="1" dirty="0">
                <a:latin typeface="+mn-lt"/>
                <a:ea typeface="MS PGothic" panose="020B0600070205080204" pitchFamily="34" charset="-128"/>
              </a:rPr>
              <a:t>KNN(K-Nearest Neighbor)</a:t>
            </a:r>
          </a:p>
        </p:txBody>
      </p:sp>
      <p:sp>
        <p:nvSpPr>
          <p:cNvPr id="4" name="Content Placeholder 3">
            <a:extLst>
              <a:ext uri="{FF2B5EF4-FFF2-40B4-BE49-F238E27FC236}">
                <a16:creationId xmlns:a16="http://schemas.microsoft.com/office/drawing/2014/main" xmlns="" id="{56F523B0-190E-9CD0-916C-5BEBB3B9904F}"/>
              </a:ext>
            </a:extLst>
          </p:cNvPr>
          <p:cNvSpPr>
            <a:spLocks noGrp="1"/>
          </p:cNvSpPr>
          <p:nvPr>
            <p:ph idx="1"/>
          </p:nvPr>
        </p:nvSpPr>
        <p:spPr>
          <a:xfrm>
            <a:off x="0" y="948412"/>
            <a:ext cx="8682473" cy="6426485"/>
          </a:xfrm>
        </p:spPr>
        <p:txBody>
          <a:bodyPr/>
          <a:lstStyle/>
          <a:p>
            <a:r>
              <a:rPr lang="en-US" b="1" i="0" dirty="0">
                <a:solidFill>
                  <a:srgbClr val="FF0000"/>
                </a:solidFill>
                <a:effectLst/>
              </a:rPr>
              <a:t>How Do We Choose the Factor K?</a:t>
            </a:r>
          </a:p>
          <a:p>
            <a:pPr marL="0" indent="0" algn="just">
              <a:buNone/>
            </a:pPr>
            <a:r>
              <a:rPr lang="en-US" sz="2800" b="0" i="0" dirty="0">
                <a:solidFill>
                  <a:srgbClr val="383838"/>
                </a:solidFill>
                <a:effectLst/>
              </a:rPr>
              <a:t>First, let us try to understand the influence of the K-nearest neighbors (KNN) in the algorithm. If we consider the last example, keeping all 6 training observations constant, a given K value allows us to establish boundaries for each class. These decision boundaries effectively segregate, for instance, RC from GS. Similarly, let’s examine the impact of the value “K” on these class boundaries. The following illustrates the distinct boundaries that separate the two classes, each corresponding to different values of K.</a:t>
            </a:r>
          </a:p>
          <a:p>
            <a:pPr marL="0" indent="0" algn="just">
              <a:buNone/>
            </a:pPr>
            <a:r>
              <a:rPr lang="en-US" sz="2800" b="0" i="0" dirty="0">
                <a:solidFill>
                  <a:srgbClr val="383838"/>
                </a:solidFill>
                <a:effectLst/>
                <a:latin typeface="+mn-lt"/>
              </a:rPr>
              <a:t/>
            </a:r>
            <a:br>
              <a:rPr lang="en-US" sz="2800" b="0" i="0" dirty="0">
                <a:solidFill>
                  <a:srgbClr val="383838"/>
                </a:solidFill>
                <a:effectLst/>
                <a:latin typeface="+mn-lt"/>
              </a:rPr>
            </a:br>
            <a:endParaRPr lang="en-IN" sz="2800" dirty="0"/>
          </a:p>
        </p:txBody>
      </p:sp>
      <p:sp>
        <p:nvSpPr>
          <p:cNvPr id="3" name="Slide Number Placeholder 2">
            <a:extLst>
              <a:ext uri="{FF2B5EF4-FFF2-40B4-BE49-F238E27FC236}">
                <a16:creationId xmlns:a16="http://schemas.microsoft.com/office/drawing/2014/main" xmlns="" id="{86B65792-9014-EC19-4092-F7E75E9E9CD9}"/>
              </a:ext>
            </a:extLst>
          </p:cNvPr>
          <p:cNvSpPr>
            <a:spLocks noGrp="1"/>
          </p:cNvSpPr>
          <p:nvPr>
            <p:ph type="sldNum" sz="quarter" idx="12"/>
          </p:nvPr>
        </p:nvSpPr>
        <p:spPr/>
        <p:txBody>
          <a:bodyPr/>
          <a:lstStyle/>
          <a:p>
            <a:fld id="{EED825E7-4ED0-4AFA-9DDE-3B315FB48AE3}" type="slidenum">
              <a:rPr lang="en-US" altLang="en-US" smtClean="0"/>
              <a:pPr/>
              <a:t>9</a:t>
            </a:fld>
            <a:endParaRPr lang="en-US" altLang="en-US" dirty="0"/>
          </a:p>
        </p:txBody>
      </p:sp>
      <p:sp>
        <p:nvSpPr>
          <p:cNvPr id="6" name="Rectangle 3">
            <a:extLst>
              <a:ext uri="{FF2B5EF4-FFF2-40B4-BE49-F238E27FC236}">
                <a16:creationId xmlns:a16="http://schemas.microsoft.com/office/drawing/2014/main" xmlns="" id="{098744F5-CD70-B204-535A-779458F46DEF}"/>
              </a:ext>
            </a:extLst>
          </p:cNvPr>
          <p:cNvSpPr>
            <a:spLocks noChangeArrowheads="1"/>
          </p:cNvSpPr>
          <p:nvPr/>
        </p:nvSpPr>
        <p:spPr bwMode="auto">
          <a:xfrm>
            <a:off x="152400" y="334833"/>
            <a:ext cx="27252" cy="923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401337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13827</TotalTime>
  <Words>1106</Words>
  <Application>Microsoft Office PowerPoint</Application>
  <PresentationFormat>On-screen Show (4:3)</PresentationFormat>
  <Paragraphs>172</Paragraphs>
  <Slides>37</Slides>
  <Notes>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Slide 1</vt:lpstr>
      <vt:lpstr>KNN (K-Nearest Neighbor)</vt:lpstr>
      <vt:lpstr>  KNN (K-Nearest Neighbor)  </vt:lpstr>
      <vt:lpstr> </vt:lpstr>
      <vt:lpstr>Why do we need a K-NN Algorithm?</vt:lpstr>
      <vt:lpstr>How does K-NN work?</vt:lpstr>
      <vt:lpstr>How does K-NN work?</vt:lpstr>
      <vt:lpstr>Slide 8</vt:lpstr>
      <vt:lpstr>KNN(K-Nearest Neighbor)</vt:lpstr>
      <vt:lpstr>KNN(K-Nearest Neighbor)</vt:lpstr>
      <vt:lpstr>Euclidean Distance</vt:lpstr>
      <vt:lpstr>Euclidean Distance</vt:lpstr>
      <vt:lpstr>Manhattan Distance</vt:lpstr>
      <vt:lpstr>Manhattan Distance</vt:lpstr>
      <vt:lpstr>EXAMPLE 1: Classification using KNN</vt:lpstr>
      <vt:lpstr>Solution: Example 1</vt:lpstr>
      <vt:lpstr>Solution: Example 1</vt:lpstr>
      <vt:lpstr>Solution: Example 1</vt:lpstr>
      <vt:lpstr>Solution: Example 1</vt:lpstr>
      <vt:lpstr>EXAMPLE 2: Regression using KNN</vt:lpstr>
      <vt:lpstr>KNN Example 3</vt:lpstr>
      <vt:lpstr>Solution: KNN Example 3</vt:lpstr>
      <vt:lpstr>Solution: KNN Example 3</vt:lpstr>
      <vt:lpstr>Solution: KNN Example 3</vt:lpstr>
      <vt:lpstr>Slide 25</vt:lpstr>
      <vt:lpstr>Slide 26</vt:lpstr>
      <vt:lpstr>Slide 27</vt:lpstr>
      <vt:lpstr>Slide 28</vt:lpstr>
      <vt:lpstr>Slide 29</vt:lpstr>
      <vt:lpstr>Advantages &amp; Disadvantages of KNN</vt:lpstr>
      <vt:lpstr> How to select the optimal K value? </vt:lpstr>
      <vt:lpstr>Slide 32</vt:lpstr>
      <vt:lpstr>Slide 33</vt:lpstr>
      <vt:lpstr>Implementation of KNN</vt:lpstr>
      <vt:lpstr>Implementation of KNN</vt:lpstr>
      <vt:lpstr>Implementation of KNN</vt:lpstr>
      <vt:lpstr>References</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CSC</cp:lastModifiedBy>
  <cp:revision>237</cp:revision>
  <cp:lastPrinted>2001-06-14T13:58:17Z</cp:lastPrinted>
  <dcterms:created xsi:type="dcterms:W3CDTF">2011-01-13T23:43:38Z</dcterms:created>
  <dcterms:modified xsi:type="dcterms:W3CDTF">2025-03-12T07:05:33Z</dcterms:modified>
</cp:coreProperties>
</file>