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85" r:id="rId2"/>
    <p:sldId id="519" r:id="rId3"/>
    <p:sldId id="521" r:id="rId4"/>
    <p:sldId id="534" r:id="rId5"/>
    <p:sldId id="520" r:id="rId6"/>
    <p:sldId id="523" r:id="rId7"/>
    <p:sldId id="524" r:id="rId8"/>
    <p:sldId id="525" r:id="rId9"/>
    <p:sldId id="532" r:id="rId10"/>
    <p:sldId id="526" r:id="rId11"/>
    <p:sldId id="533" r:id="rId12"/>
    <p:sldId id="527" r:id="rId13"/>
    <p:sldId id="528" r:id="rId14"/>
    <p:sldId id="529" r:id="rId15"/>
    <p:sldId id="530" r:id="rId16"/>
    <p:sldId id="518" r:id="rId17"/>
    <p:sldId id="531" r:id="rId1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F0000"/>
    <a:srgbClr val="CCECFF"/>
    <a:srgbClr val="66CCFF"/>
    <a:srgbClr val="CC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 showGuides="1">
      <p:cViewPr varScale="1">
        <p:scale>
          <a:sx n="63" d="100"/>
          <a:sy n="63" d="100"/>
        </p:scale>
        <p:origin x="1398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ctr" anchorCtr="0" compatLnSpc="1"/>
          <a:lstStyle>
            <a:lvl1pPr algn="r"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defTabSz="876300">
              <a:defRPr sz="1100"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7575" tIns="43788" rIns="87575" bIns="43788" numCol="1" anchor="b" anchorCtr="0" compatLnSpc="1"/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53B6F38A-BD79-4698-9DA5-8C1A8FBD0113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>
            <a:lvl1pPr algn="r"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defTabSz="923925">
              <a:defRPr sz="1200">
                <a:latin typeface="Times New Roman" panose="0202060305040502030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2436" tIns="46217" rIns="92436" bIns="46217" numCol="1" anchor="b" anchorCtr="0" compatLnSpc="1"/>
          <a:lstStyle>
            <a:lvl1pPr algn="r" defTabSz="923925">
              <a:defRPr sz="1200">
                <a:latin typeface="Times New Roman" panose="02020603050405020304" charset="0"/>
              </a:defRPr>
            </a:lvl1pPr>
          </a:lstStyle>
          <a:p>
            <a:fld id="{82088D06-4219-400B-9AF3-53D498766463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9E18-38D1-4F4C-A2A9-23DEEDD2455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E7F6A-6E0E-405E-B457-09C9FE5C24B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E3B8D-3391-4E7E-B47A-058103BABD9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825E7-4ED0-4AFA-9DDE-3B315FB48AE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A3442CE-6E19-451D-825C-F5425D570D6B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7E6F1D-A43F-4740-BF38-A5FF4B1BC96F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450" y="1508522"/>
            <a:ext cx="7564901" cy="1790700"/>
          </a:xfrm>
        </p:spPr>
        <p:txBody>
          <a:bodyPr>
            <a:noAutofit/>
          </a:bodyPr>
          <a:lstStyle/>
          <a:p>
            <a:r>
              <a:rPr lang="en-US" sz="3300" dirty="0"/>
              <a:t>An Introduction to </a:t>
            </a:r>
            <a:br>
              <a:rPr lang="en-US" sz="3300" dirty="0"/>
            </a:br>
            <a:r>
              <a:rPr lang="en-US" sz="3300" dirty="0"/>
              <a:t>Recurrent Neural Networks: 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z="900" smtClean="0"/>
              <a:t>1</a:t>
            </a:fld>
            <a:endParaRPr 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D407-2200-80FB-EDFD-E2D62B45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C8BB-54B7-3F49-6947-32B2780E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49485-2BD7-75BF-9ADC-6BF80F9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311F8-9C5E-D68A-D802-8C99475F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33" t="9353" r="6500" b="15821"/>
          <a:stretch/>
        </p:blipFill>
        <p:spPr>
          <a:xfrm>
            <a:off x="624840" y="1371600"/>
            <a:ext cx="806196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2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2ADA-1FA8-4F9A-766E-477F6EA5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29F6-470E-C2FD-778B-E16B00EA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to </a:t>
            </a:r>
            <a:r>
              <a:rPr lang="en-US" dirty="0" err="1"/>
              <a:t>one:Input</a:t>
            </a:r>
            <a:r>
              <a:rPr lang="en-US" dirty="0"/>
              <a:t> has one time step and output also has one time step.</a:t>
            </a:r>
          </a:p>
          <a:p>
            <a:pPr algn="just"/>
            <a:r>
              <a:rPr lang="en-US" dirty="0"/>
              <a:t>One to many: Input has one time step and output also has many time steps.</a:t>
            </a:r>
          </a:p>
          <a:p>
            <a:pPr algn="just"/>
            <a:r>
              <a:rPr lang="en-US" dirty="0"/>
              <a:t>Many to many: Input has one time step output has R time steps (where r is not equal to t).</a:t>
            </a:r>
          </a:p>
          <a:p>
            <a:pPr algn="just"/>
            <a:r>
              <a:rPr lang="en-US" dirty="0"/>
              <a:t> Many to many: Input has one time step output has R time steps (where r is equal to t).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17E81-CBDE-D85A-86BF-33DEBFA4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90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192-E84A-C402-3DC0-DA5FAC9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3F8367-0721-468B-3D37-CDE6ACE4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46" t="18856" r="16107" b="13799"/>
          <a:stretch/>
        </p:blipFill>
        <p:spPr>
          <a:xfrm>
            <a:off x="85575" y="1600201"/>
            <a:ext cx="7808745" cy="39338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9064-1F95-CA53-163B-DCD7BCA2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04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260A-EAA3-B23B-25B3-0E2684C3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EDD7CA-266B-BA4D-E78E-4DDB8210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51" t="19867" r="32196" b="14472"/>
          <a:stretch/>
        </p:blipFill>
        <p:spPr>
          <a:xfrm>
            <a:off x="1036320" y="1264920"/>
            <a:ext cx="6614160" cy="40815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B0C5-5F72-B971-163C-8DFAB60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55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6F00-E2C6-1111-3B4D-C081700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2390-CBE7-46F8-A330-D3C69C6E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97662-2B00-30DC-4281-407ED1A5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2FBB8-041D-46A1-3091-13019A83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0" t="18592" r="5000" b="7926"/>
          <a:stretch/>
        </p:blipFill>
        <p:spPr>
          <a:xfrm>
            <a:off x="792480" y="1539240"/>
            <a:ext cx="7360920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7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7913-449B-9A7F-5407-86BB6A4A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CCAA-B9E3-19EA-8C11-050032DF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C4757-0C29-1687-EA25-38242FE6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CB4DA-FA8B-1AFB-D1E0-2DC5A1AC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00" t="19481" r="13500" b="10001"/>
          <a:stretch/>
        </p:blipFill>
        <p:spPr>
          <a:xfrm>
            <a:off x="457201" y="1371600"/>
            <a:ext cx="8411326" cy="43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6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  <a:r>
              <a:rPr lang="en-IN" altLang="en-US" dirty="0"/>
              <a:t>and Disadvantages </a:t>
            </a:r>
            <a:r>
              <a:rPr lang="en-US" dirty="0"/>
              <a:t>of 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ym typeface="+mn-ea"/>
              </a:rPr>
              <a:t>Advantages</a:t>
            </a:r>
          </a:p>
          <a:p>
            <a:pPr algn="just"/>
            <a:r>
              <a:rPr lang="en-US" sz="1800" dirty="0"/>
              <a:t>RNN can model a sequence of data so that each sample can be assumed to be dependent on previous ones.</a:t>
            </a:r>
          </a:p>
          <a:p>
            <a:pPr algn="just"/>
            <a:r>
              <a:rPr lang="en-US" sz="1800" dirty="0"/>
              <a:t>A recurrent neural network is even used with convolutional layers to extend the active pixel neighborhood.</a:t>
            </a:r>
          </a:p>
          <a:p>
            <a:pPr marL="0" indent="0" algn="just">
              <a:buNone/>
            </a:pPr>
            <a:r>
              <a:rPr lang="en-IN" altLang="en-US" sz="2000" b="1" dirty="0">
                <a:sym typeface="+mn-ea"/>
              </a:rPr>
              <a:t>Disadvantages</a:t>
            </a:r>
          </a:p>
          <a:p>
            <a:pPr algn="just"/>
            <a:r>
              <a:rPr lang="en-US" sz="1800" dirty="0"/>
              <a:t>Gradient vanishing and exploding problems.</a:t>
            </a:r>
          </a:p>
          <a:p>
            <a:pPr algn="just"/>
            <a:r>
              <a:rPr lang="en-US" sz="1800" dirty="0"/>
              <a:t>Training an RNN is a complicated task.</a:t>
            </a:r>
          </a:p>
          <a:p>
            <a:pPr algn="just"/>
            <a:r>
              <a:rPr lang="en-US" sz="1800" dirty="0"/>
              <a:t>It could not process very long sequences if it were using tanh or relu like an activation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z="900" smtClean="0"/>
              <a:t>16</a:t>
            </a:fld>
            <a:endParaRPr lang="en-US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4D0A-062D-4AEA-6E8B-18EE994A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3BEB-8710-EE70-0790-509FCE17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F81BC-113E-BB2D-AE95-C744B82F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17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0E04C-423A-5F5D-0E76-32F382EB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33" t="20371" r="5000" b="10000"/>
          <a:stretch/>
        </p:blipFill>
        <p:spPr>
          <a:xfrm>
            <a:off x="624840" y="1371600"/>
            <a:ext cx="806196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9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D7C6-5FB4-73FA-9E1A-2644EE4B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1400-560B-1A76-C216-AF9F5965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2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03ED-3805-DF36-7408-F6169821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07B17-17CE-3905-3E4D-2C3A8F7DE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" t="17407" r="5000" b="18297"/>
          <a:stretch/>
        </p:blipFill>
        <p:spPr>
          <a:xfrm>
            <a:off x="457200" y="912813"/>
            <a:ext cx="8229600" cy="483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4329-A75B-8F11-F044-9E3CA10C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A7C4-B669-8314-F04A-7E573265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CD1B-959C-3890-B280-E613B11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EB1DE-F7FD-1FF7-EF6E-F1BD6E1C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35F8-C87B-4BB8-DC53-EDB52F06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259A-1800-2E4D-5938-696307A6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4800283"/>
          </a:xfrm>
        </p:spPr>
        <p:txBody>
          <a:bodyPr/>
          <a:lstStyle/>
          <a:p>
            <a:pPr algn="just"/>
            <a:r>
              <a:rPr lang="en-US" dirty="0"/>
              <a:t>Sequence is a collection of objects in which repetitions are allowed and order matters.</a:t>
            </a:r>
          </a:p>
          <a:p>
            <a:pPr algn="just"/>
            <a:r>
              <a:rPr lang="en-US" dirty="0"/>
              <a:t>Sequential data examples:</a:t>
            </a:r>
          </a:p>
          <a:p>
            <a:pPr algn="just"/>
            <a:r>
              <a:rPr lang="en-US" dirty="0"/>
              <a:t>Time series data- ECG, stock market data, seismograph readings</a:t>
            </a:r>
          </a:p>
          <a:p>
            <a:pPr algn="just"/>
            <a:r>
              <a:rPr lang="en-US" dirty="0"/>
              <a:t>Text data: Word as a sequence of characters, sentences as a sequence of words.</a:t>
            </a:r>
          </a:p>
          <a:p>
            <a:pPr algn="just"/>
            <a:r>
              <a:rPr lang="en-US" dirty="0"/>
              <a:t>Sensor readings: Online handwriting, daily power consumption</a:t>
            </a:r>
          </a:p>
          <a:p>
            <a:pPr algn="just"/>
            <a:r>
              <a:rPr lang="en-US" dirty="0"/>
              <a:t>Audio data: Sequence of amplitude values.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35D54-A047-F62A-8D7B-40E6149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E50A-C0D2-040A-A1F5-C6191A23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5142-43DA-0CE4-5D48-1DA2B7431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5AAE-FDA8-8843-96C9-8926231D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1D892-26A5-1074-B8D9-4DEAA9D4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0" t="8549" r="15167" b="10000"/>
          <a:stretch/>
        </p:blipFill>
        <p:spPr>
          <a:xfrm>
            <a:off x="624840" y="960438"/>
            <a:ext cx="8376928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6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53A7-22CC-7D8D-6FCF-FF004262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9D9A-E9A3-AD2E-120E-6471E5FB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C21C7-51F8-580D-BB3B-5A183D4C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30BAE-27DB-9789-A974-DED18F95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1" t="22820" r="4999" b="16124"/>
          <a:stretch/>
        </p:blipFill>
        <p:spPr>
          <a:xfrm>
            <a:off x="335280" y="838201"/>
            <a:ext cx="835152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B3C3-58DB-F49B-424D-78DE510F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832E48-B2F2-C966-A8B1-AC93AECA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88" t="21550" r="8331" b="7737"/>
          <a:stretch/>
        </p:blipFill>
        <p:spPr>
          <a:xfrm>
            <a:off x="338181" y="1447799"/>
            <a:ext cx="8348619" cy="44500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6270B-C5C0-5982-2158-5CD18991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2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DE77-2653-C062-D849-DF56E6F0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2908E1-FE44-B2BE-59D6-864C3166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10" t="21550" r="4542" b="12115"/>
          <a:stretch/>
        </p:blipFill>
        <p:spPr>
          <a:xfrm>
            <a:off x="548640" y="1402080"/>
            <a:ext cx="8138160" cy="4602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8D700-393B-2F8B-1D73-9F3083BD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0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A2E5-B714-1751-CBAB-00F88C55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E8AF-69DC-F3EB-E871-18D6A70E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RNN</a:t>
            </a:r>
          </a:p>
          <a:p>
            <a:pPr marL="0" indent="0">
              <a:buNone/>
            </a:pPr>
            <a:r>
              <a:rPr lang="en-US" dirty="0"/>
              <a:t>It is a simplest type of RNN, where the hidden state at the current time step is determined by the input at current time step and hidden state from previous time step.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247C5-078A-2EE2-14F3-554FC722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25E7-4ED0-4AFA-9DDE-3B315FB48AE3}" type="slidenum">
              <a:rPr lang="en-US" altLang="en-US" smtClean="0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37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286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Verdana</vt:lpstr>
      <vt:lpstr>Office Theme</vt:lpstr>
      <vt:lpstr>An Introduction to  Recurrent Neural Networks: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and Disadvantages of Recurrent Neural Network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Dileep  Kumar</cp:lastModifiedBy>
  <cp:revision>245</cp:revision>
  <cp:lastPrinted>2001-06-14T13:58:00Z</cp:lastPrinted>
  <dcterms:created xsi:type="dcterms:W3CDTF">2011-01-13T23:43:00Z</dcterms:created>
  <dcterms:modified xsi:type="dcterms:W3CDTF">2025-03-31T10:37:42Z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A41DD71D05844DFCA5135D96182F9878_13</vt:lpwstr>
  </property>
  <property fmtid="{D5CDD505-2E9C-101B-9397-08002B2CF9AE}" pid="3" name="KSOProductBuildVer">
    <vt:lpwstr>1033-12.2.0.13431</vt:lpwstr>
  </property>
</Properties>
</file>