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bin" ContentType="image/jpeg"/>
  <Override PartName="/ppt/media/image43.bin" ContentType="image/jpeg"/>
  <Override PartName="/ppt/media/image67.bin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25.bin" ContentType="image/svg+xml"/>
  <Override PartName="/ppt/media/image29.bin" ContentType="image/svg+xml"/>
  <Override PartName="/ppt/media/image33.bin" ContentType="image/svg+xml"/>
  <Override PartName="/ppt/media/image37.bin" ContentType="image/svg+xml"/>
  <Override PartName="/ppt/media/image44.bin" ContentType="image/svg+xml"/>
  <Override PartName="/ppt/media/image50.bin" ContentType="image/svg+xml"/>
  <Override PartName="/ppt/media/image56.bin" ContentType="image/svg+xml"/>
  <Override PartName="/ppt/media/image59.bin" ContentType="image/svg+xml"/>
  <Override PartName="/ppt/media/image69.bin" ContentType="image/svg+xml"/>
  <Override PartName="/ppt/media/image72.bin" ContentType="image/svg+xml"/>
  <Override PartName="/ppt/media/image75.bin" ContentType="image/svg+xml"/>
  <Override PartName="/ppt/media/image115.bin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1" r:id="rId2"/>
    <p:sldId id="317" r:id="rId3"/>
    <p:sldId id="375" r:id="rId4"/>
    <p:sldId id="427" r:id="rId5"/>
    <p:sldId id="446" r:id="rId6"/>
    <p:sldId id="463" r:id="rId7"/>
    <p:sldId id="482" r:id="rId8"/>
    <p:sldId id="526" r:id="rId9"/>
    <p:sldId id="553" r:id="rId10"/>
    <p:sldId id="581" r:id="rId11"/>
    <p:sldId id="619" r:id="rId12"/>
    <p:sldId id="638" r:id="rId13"/>
  </p:sldIdLst>
  <p:sldSz cx="18288000" cy="10287000"/>
  <p:notesSz cx="18288000" cy="10287000"/>
  <p:embeddedFontLst>
    <p:embeddedFont>
      <p:font typeface="IBM Plex Sans" panose="020B0503050203000203" pitchFamily="34" charset="0"/>
      <p:regular r:id="rId14"/>
      <p:bold r:id="rId15"/>
      <p:italic r:id="rId16"/>
      <p:boldItalic r:id="rId17"/>
    </p:embeddedFont>
    <p:embeddedFont>
      <p:font typeface="Quicksand" panose="020B0604020202020204" charset="0"/>
      <p:regular r:id="rId18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bin"/><Relationship Id="rId3" Type="http://schemas.openxmlformats.org/officeDocument/2006/relationships/image" Target="../media/image2.bin"/><Relationship Id="rId7" Type="http://schemas.openxmlformats.org/officeDocument/2006/relationships/image" Target="../media/image6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bin"/><Relationship Id="rId5" Type="http://schemas.openxmlformats.org/officeDocument/2006/relationships/image" Target="../media/image4.bin"/><Relationship Id="rId4" Type="http://schemas.openxmlformats.org/officeDocument/2006/relationships/image" Target="../media/image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bin"/><Relationship Id="rId3" Type="http://schemas.openxmlformats.org/officeDocument/2006/relationships/image" Target="../media/image8.bin"/><Relationship Id="rId7" Type="http://schemas.openxmlformats.org/officeDocument/2006/relationships/image" Target="../media/image60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bin"/><Relationship Id="rId5" Type="http://schemas.openxmlformats.org/officeDocument/2006/relationships/image" Target="../media/image9.bin"/><Relationship Id="rId10" Type="http://schemas.openxmlformats.org/officeDocument/2006/relationships/image" Target="../media/image63.bin"/><Relationship Id="rId4" Type="http://schemas.openxmlformats.org/officeDocument/2006/relationships/image" Target="../media/image4.bin"/><Relationship Id="rId9" Type="http://schemas.openxmlformats.org/officeDocument/2006/relationships/image" Target="../media/image62.bin"/></Relationships>
</file>

<file path=ppt/slides/_rels/slide11.xml.rels><?xml version="1.0" encoding="UTF-8" standalone="yes"?>
<Relationships xmlns="http://schemas.openxmlformats.org/package/2006/relationships"><Relationship Id="rId260" Type="http://schemas.openxmlformats.org/officeDocument/2006/relationships/image" Target="../media/image115.bin"/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bin"/><Relationship Id="rId5" Type="http://schemas.openxmlformats.org/officeDocument/2006/relationships/image" Target="../media/image9.bin"/><Relationship Id="rId4" Type="http://schemas.openxmlformats.org/officeDocument/2006/relationships/image" Target="../media/image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bin"/><Relationship Id="rId3" Type="http://schemas.openxmlformats.org/officeDocument/2006/relationships/image" Target="../media/image65.bin"/><Relationship Id="rId7" Type="http://schemas.openxmlformats.org/officeDocument/2006/relationships/image" Target="../media/image70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bin"/><Relationship Id="rId5" Type="http://schemas.openxmlformats.org/officeDocument/2006/relationships/image" Target="../media/image67.bin"/><Relationship Id="rId4" Type="http://schemas.openxmlformats.org/officeDocument/2006/relationships/image" Target="../media/image6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7" Type="http://schemas.openxmlformats.org/officeDocument/2006/relationships/image" Target="../media/image11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bin"/><Relationship Id="rId5" Type="http://schemas.openxmlformats.org/officeDocument/2006/relationships/image" Target="../media/image9.bin"/><Relationship Id="rId4" Type="http://schemas.openxmlformats.org/officeDocument/2006/relationships/image" Target="../media/image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bin"/><Relationship Id="rId3" Type="http://schemas.openxmlformats.org/officeDocument/2006/relationships/image" Target="../media/image8.bin"/><Relationship Id="rId76" Type="http://schemas.openxmlformats.org/officeDocument/2006/relationships/image" Target="../media/image16.bin"/><Relationship Id="rId84" Type="http://schemas.openxmlformats.org/officeDocument/2006/relationships/image" Target="../media/image20.bin"/><Relationship Id="rId89" Type="http://schemas.openxmlformats.org/officeDocument/2006/relationships/image" Target="../media/image33.bin"/><Relationship Id="rId7" Type="http://schemas.openxmlformats.org/officeDocument/2006/relationships/image" Target="../media/image13.bin"/><Relationship Id="rId2" Type="http://schemas.openxmlformats.org/officeDocument/2006/relationships/image" Target="../media/image1.bin"/><Relationship Id="rId75" Type="http://schemas.openxmlformats.org/officeDocument/2006/relationships/image" Target="../media/image25.bin"/><Relationship Id="rId83" Type="http://schemas.openxmlformats.org/officeDocument/2006/relationships/image" Target="../media/image19.bin"/><Relationship Id="rId91" Type="http://schemas.openxmlformats.org/officeDocument/2006/relationships/image" Target="../media/image22.bin"/><Relationship Id="rId96" Type="http://schemas.openxmlformats.org/officeDocument/2006/relationships/image" Target="../media/image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bin"/><Relationship Id="rId5" Type="http://schemas.openxmlformats.org/officeDocument/2006/relationships/image" Target="../media/image9.bin"/><Relationship Id="rId82" Type="http://schemas.openxmlformats.org/officeDocument/2006/relationships/image" Target="../media/image29.bin"/><Relationship Id="rId90" Type="http://schemas.openxmlformats.org/officeDocument/2006/relationships/image" Target="../media/image21.bin"/><Relationship Id="rId78" Type="http://schemas.openxmlformats.org/officeDocument/2006/relationships/image" Target="../media/image18.bin"/><Relationship Id="rId4" Type="http://schemas.openxmlformats.org/officeDocument/2006/relationships/image" Target="../media/image4.bin"/><Relationship Id="rId9" Type="http://schemas.openxmlformats.org/officeDocument/2006/relationships/image" Target="../media/image15.bin"/><Relationship Id="rId77" Type="http://schemas.openxmlformats.org/officeDocument/2006/relationships/image" Target="../media/image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11" Type="http://schemas.openxmlformats.org/officeDocument/2006/relationships/image" Target="../media/image4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bin"/><Relationship Id="rId5" Type="http://schemas.openxmlformats.org/officeDocument/2006/relationships/image" Target="../media/image9.bin"/><Relationship Id="rId4" Type="http://schemas.openxmlformats.org/officeDocument/2006/relationships/image" Target="../media/image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124" Type="http://schemas.openxmlformats.org/officeDocument/2006/relationships/image" Target="../media/image50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bin"/><Relationship Id="rId5" Type="http://schemas.openxmlformats.org/officeDocument/2006/relationships/image" Target="../media/image9.bin"/><Relationship Id="rId4" Type="http://schemas.openxmlformats.org/officeDocument/2006/relationships/image" Target="../media/image4.bin"/></Relationships>
</file>

<file path=ppt/slides/_rels/slide6.xml.rels><?xml version="1.0" encoding="UTF-8" standalone="yes"?>
<Relationships xmlns="http://schemas.openxmlformats.org/package/2006/relationships"><Relationship Id="rId142" Type="http://schemas.openxmlformats.org/officeDocument/2006/relationships/image" Target="../media/image59.bin"/><Relationship Id="rId3" Type="http://schemas.openxmlformats.org/officeDocument/2006/relationships/image" Target="../media/image8.bin"/><Relationship Id="rId138" Type="http://schemas.openxmlformats.org/officeDocument/2006/relationships/image" Target="../media/image27.bin"/><Relationship Id="rId137" Type="http://schemas.openxmlformats.org/officeDocument/2006/relationships/image" Target="../media/image56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bin"/><Relationship Id="rId5" Type="http://schemas.openxmlformats.org/officeDocument/2006/relationships/image" Target="../media/image9.bin"/><Relationship Id="rId4" Type="http://schemas.openxmlformats.org/officeDocument/2006/relationships/image" Target="../media/image4.bin"/><Relationship Id="rId139" Type="http://schemas.openxmlformats.org/officeDocument/2006/relationships/image" Target="../media/image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bin"/><Relationship Id="rId163" Type="http://schemas.openxmlformats.org/officeDocument/2006/relationships/image" Target="../media/image69.bin"/><Relationship Id="rId3" Type="http://schemas.openxmlformats.org/officeDocument/2006/relationships/image" Target="../media/image30.bin"/><Relationship Id="rId7" Type="http://schemas.openxmlformats.org/officeDocument/2006/relationships/image" Target="../media/image32.bin"/><Relationship Id="rId170" Type="http://schemas.openxmlformats.org/officeDocument/2006/relationships/image" Target="../media/image41.bin"/><Relationship Id="rId2" Type="http://schemas.openxmlformats.org/officeDocument/2006/relationships/image" Target="../media/image1.bin"/><Relationship Id="rId174" Type="http://schemas.openxmlformats.org/officeDocument/2006/relationships/image" Target="../media/image4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bin"/><Relationship Id="rId5" Type="http://schemas.openxmlformats.org/officeDocument/2006/relationships/image" Target="../media/image31.bin"/><Relationship Id="rId165" Type="http://schemas.openxmlformats.org/officeDocument/2006/relationships/image" Target="../media/image39.bin"/><Relationship Id="rId173" Type="http://schemas.openxmlformats.org/officeDocument/2006/relationships/image" Target="../media/image75.bin"/><Relationship Id="rId10" Type="http://schemas.openxmlformats.org/officeDocument/2006/relationships/image" Target="../media/image36.bin"/><Relationship Id="rId164" Type="http://schemas.openxmlformats.org/officeDocument/2006/relationships/image" Target="../media/image38.bin"/><Relationship Id="rId169" Type="http://schemas.openxmlformats.org/officeDocument/2006/relationships/image" Target="../media/image40.bin"/><Relationship Id="rId4" Type="http://schemas.openxmlformats.org/officeDocument/2006/relationships/image" Target="../media/image4.bin"/><Relationship Id="rId9" Type="http://schemas.openxmlformats.org/officeDocument/2006/relationships/image" Target="../media/image35.bin"/><Relationship Id="rId168" Type="http://schemas.openxmlformats.org/officeDocument/2006/relationships/image" Target="../media/image7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bin"/><Relationship Id="rId3" Type="http://schemas.openxmlformats.org/officeDocument/2006/relationships/image" Target="../media/image8.bin"/><Relationship Id="rId7" Type="http://schemas.openxmlformats.org/officeDocument/2006/relationships/image" Target="../media/image45.bin"/><Relationship Id="rId12" Type="http://schemas.openxmlformats.org/officeDocument/2006/relationships/image" Target="../media/image51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bin"/><Relationship Id="rId11" Type="http://schemas.openxmlformats.org/officeDocument/2006/relationships/image" Target="../media/image49.bin"/><Relationship Id="rId5" Type="http://schemas.openxmlformats.org/officeDocument/2006/relationships/image" Target="../media/image9.bin"/><Relationship Id="rId10" Type="http://schemas.openxmlformats.org/officeDocument/2006/relationships/image" Target="../media/image48.bin"/><Relationship Id="rId4" Type="http://schemas.openxmlformats.org/officeDocument/2006/relationships/image" Target="../media/image4.bin"/><Relationship Id="rId9" Type="http://schemas.openxmlformats.org/officeDocument/2006/relationships/image" Target="../media/image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bin"/><Relationship Id="rId3" Type="http://schemas.openxmlformats.org/officeDocument/2006/relationships/image" Target="../media/image8.bin"/><Relationship Id="rId7" Type="http://schemas.openxmlformats.org/officeDocument/2006/relationships/image" Target="../media/image53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bin"/><Relationship Id="rId5" Type="http://schemas.openxmlformats.org/officeDocument/2006/relationships/image" Target="../media/image9.bin"/><Relationship Id="rId10" Type="http://schemas.openxmlformats.org/officeDocument/2006/relationships/image" Target="../media/image57.bin"/><Relationship Id="rId4" Type="http://schemas.openxmlformats.org/officeDocument/2006/relationships/image" Target="../media/image4.bin"/><Relationship Id="rId9" Type="http://schemas.openxmlformats.org/officeDocument/2006/relationships/image" Target="../media/image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0"/>
            <a:ext cx="7543800" cy="6296025"/>
          </a:xfrm>
          <a:prstGeom prst="rect">
            <a:avLst/>
          </a:prstGeom>
        </p:spPr>
      </p:pic>
      <p:pic>
        <p:nvPicPr>
          <p:cNvPr id="3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4023122" y="8763000"/>
            <a:ext cx="2667000" cy="1524000"/>
          </a:xfrm>
          <a:prstGeom prst="rect">
            <a:avLst/>
          </a:prstGeom>
        </p:spPr>
      </p:pic>
      <p:pic>
        <p:nvPicPr>
          <p:cNvPr id="3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30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17335500" y="8181975"/>
            <a:ext cx="952500" cy="1905000"/>
          </a:xfrm>
          <a:prstGeom prst="rect">
            <a:avLst/>
          </a:prstGeom>
        </p:spPr>
      </p:pic>
      <p:pic>
        <p:nvPicPr>
          <p:cNvPr id="3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6097250" y="428625"/>
            <a:ext cx="800100" cy="800100"/>
          </a:xfrm>
          <a:prstGeom prst="rect">
            <a:avLst/>
          </a:prstGeom>
        </p:spPr>
      </p:pic>
      <p:sp>
        <p:nvSpPr>
          <p:cNvPr id="308" name="Presenter Name-42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828800" y="6944582"/>
            <a:ext cx="2686050" cy="495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700" b="1" spc="-68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Vipin  Choudhary</a:t>
            </a:r>
          </a:p>
        </p:txBody>
      </p:sp>
      <p:pic>
        <p:nvPicPr>
          <p:cNvPr id="310" name="logoNode73f7a256-54ba-4085-a0df-f21783c0fbc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0" y="2856309"/>
            <a:ext cx="762000" cy="533400"/>
          </a:xfrm>
          <a:prstGeom prst="rect">
            <a:avLst/>
          </a:prstGeom>
        </p:spPr>
      </p:pic>
      <p:sp>
        <p:nvSpPr>
          <p:cNvPr id="312" name="Awesome Presentation Title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828800" y="3697034"/>
            <a:ext cx="14725650" cy="2066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b="1" spc="-180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Salesforce Solutions for Aetna: Addressing Key Challenges</a:t>
            </a:r>
          </a:p>
        </p:txBody>
      </p:sp>
      <p:sp>
        <p:nvSpPr>
          <p:cNvPr id="314" name="A small sentence which explains all about this presentation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828800" y="5864162"/>
            <a:ext cx="14725650" cy="400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A comprehensive project pitch deck for Salesforce tailored to Aetna's needs.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8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5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5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5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857250" y="3825775"/>
            <a:ext cx="1428750" cy="514350"/>
          </a:xfrm>
          <a:prstGeom prst="rect">
            <a:avLst/>
          </a:prstGeom>
        </p:spPr>
      </p:pic>
      <p:pic>
        <p:nvPicPr>
          <p:cNvPr id="587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971550" y="4073425"/>
            <a:ext cx="76200" cy="76200"/>
          </a:xfrm>
          <a:prstGeom prst="rect">
            <a:avLst/>
          </a:prstGeom>
        </p:spPr>
      </p:pic>
      <p:sp>
        <p:nvSpPr>
          <p:cNvPr id="588" name="$50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3940207"/>
            <a:ext cx="914400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800" b="1" spc="-45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Q1 2024</a:t>
            </a:r>
          </a:p>
        </p:txBody>
      </p:sp>
      <p:sp>
        <p:nvSpPr>
          <p:cNvPr id="589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57250" y="4370070"/>
            <a:ext cx="3562350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Planning and requirements gathering.</a:t>
            </a:r>
          </a:p>
        </p:txBody>
      </p:sp>
      <p:sp>
        <p:nvSpPr>
          <p:cNvPr id="591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57250" y="5211794"/>
            <a:ext cx="3562350" cy="1743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Initiate the project with comprehensive planning and gather all necessary requirements to ensure alignment with Aetna's needs.</a:t>
            </a:r>
          </a:p>
        </p:txBody>
      </p:sp>
      <p:pic>
        <p:nvPicPr>
          <p:cNvPr id="59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5048250" y="3825775"/>
            <a:ext cx="1466850" cy="514350"/>
          </a:xfrm>
          <a:prstGeom prst="rect">
            <a:avLst/>
          </a:prstGeom>
        </p:spPr>
      </p:pic>
      <p:pic>
        <p:nvPicPr>
          <p:cNvPr id="594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5162550" y="4073425"/>
            <a:ext cx="76200" cy="76200"/>
          </a:xfrm>
          <a:prstGeom prst="rect">
            <a:avLst/>
          </a:prstGeom>
        </p:spPr>
      </p:pic>
      <p:sp>
        <p:nvSpPr>
          <p:cNvPr id="595" name="$50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353050" y="3940207"/>
            <a:ext cx="952500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800" b="1" spc="-45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Q2 2024</a:t>
            </a:r>
          </a:p>
        </p:txBody>
      </p:sp>
      <p:sp>
        <p:nvSpPr>
          <p:cNvPr id="596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48250" y="4370070"/>
            <a:ext cx="3562350" cy="1133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Initial setup and configuration of Health Cloud and Marketing Cloud.</a:t>
            </a:r>
          </a:p>
        </p:txBody>
      </p:sp>
      <p:sp>
        <p:nvSpPr>
          <p:cNvPr id="598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048250" y="5585079"/>
            <a:ext cx="3562350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Configure and set up the Health Cloud and Marketing Cloud systems to prepare for integration and migration.</a:t>
            </a:r>
          </a:p>
        </p:txBody>
      </p:sp>
      <p:pic>
        <p:nvPicPr>
          <p:cNvPr id="60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9239250" y="3825775"/>
            <a:ext cx="1466850" cy="514350"/>
          </a:xfrm>
          <a:prstGeom prst="rect">
            <a:avLst/>
          </a:prstGeom>
        </p:spPr>
      </p:pic>
      <p:pic>
        <p:nvPicPr>
          <p:cNvPr id="601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9353550" y="4073425"/>
            <a:ext cx="76200" cy="76200"/>
          </a:xfrm>
          <a:prstGeom prst="rect">
            <a:avLst/>
          </a:prstGeom>
        </p:spPr>
      </p:pic>
      <p:sp>
        <p:nvSpPr>
          <p:cNvPr id="602" name="$50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544050" y="3940207"/>
            <a:ext cx="952500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800" b="1" spc="-45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Q3 2024</a:t>
            </a:r>
          </a:p>
        </p:txBody>
      </p:sp>
      <p:sp>
        <p:nvSpPr>
          <p:cNvPr id="603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39250" y="4370070"/>
            <a:ext cx="3562350" cy="1133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Integration with existing systems and data migration.</a:t>
            </a:r>
          </a:p>
        </p:txBody>
      </p:sp>
      <p:sp>
        <p:nvSpPr>
          <p:cNvPr id="605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39250" y="5585079"/>
            <a:ext cx="3562350" cy="1743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Execute the integration of Salesforce with Aetna's existing systems, along with data migration to ensure seamless functionality.</a:t>
            </a:r>
          </a:p>
        </p:txBody>
      </p:sp>
      <p:pic>
        <p:nvPicPr>
          <p:cNvPr id="6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13430250" y="3825775"/>
            <a:ext cx="1476375" cy="514350"/>
          </a:xfrm>
          <a:prstGeom prst="rect">
            <a:avLst/>
          </a:prstGeom>
        </p:spPr>
      </p:pic>
      <p:pic>
        <p:nvPicPr>
          <p:cNvPr id="608" name="::befor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3544550" y="4073425"/>
            <a:ext cx="76200" cy="76200"/>
          </a:xfrm>
          <a:prstGeom prst="rect">
            <a:avLst/>
          </a:prstGeom>
        </p:spPr>
      </p:pic>
      <p:sp>
        <p:nvSpPr>
          <p:cNvPr id="609" name="$50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735050" y="3940207"/>
            <a:ext cx="962025" cy="2952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800" b="1" spc="-45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Q4 2024</a:t>
            </a:r>
          </a:p>
        </p:txBody>
      </p:sp>
      <p:sp>
        <p:nvSpPr>
          <p:cNvPr id="610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430250" y="4370070"/>
            <a:ext cx="3562350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Training, testing, and full deployment.</a:t>
            </a:r>
          </a:p>
        </p:txBody>
      </p:sp>
      <p:sp>
        <p:nvSpPr>
          <p:cNvPr id="612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430250" y="5211794"/>
            <a:ext cx="3562350" cy="1743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Conduct training sessions for staff, comprehensive testing of the system, and proceed with the full deployment of Salesforce solutions.</a:t>
            </a:r>
          </a:p>
        </p:txBody>
      </p:sp>
      <p:sp>
        <p:nvSpPr>
          <p:cNvPr id="614" name="Click here to edit title-41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8662"/>
            <a:ext cx="168592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Proposed Implementation Timeline for 2024</a:t>
            </a:r>
          </a:p>
        </p:txBody>
      </p:sp>
      <p:sp>
        <p:nvSpPr>
          <p:cNvPr id="616" name="Click here to edit subtitle-47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Strategic phases for Salesforce Solutions at Aetna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2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6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6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624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00EE1E2B-5824-461F-9BAB-50BF002911E0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60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2000" y="2352675"/>
            <a:ext cx="16764000" cy="7143750"/>
          </a:xfrm>
          <a:prstGeom prst="rect">
            <a:avLst/>
          </a:prstGeom>
        </p:spPr>
      </p:pic>
      <p:sp>
        <p:nvSpPr>
          <p:cNvPr id="625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51718" y="3268599"/>
            <a:ext cx="39147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Schedule a Discovery Call</a:t>
            </a:r>
          </a:p>
        </p:txBody>
      </p:sp>
      <p:sp>
        <p:nvSpPr>
          <p:cNvPr id="626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51718" y="3794188"/>
            <a:ext cx="3914775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Discuss specific needs and objectives.</a:t>
            </a:r>
          </a:p>
        </p:txBody>
      </p:sp>
      <p:sp>
        <p:nvSpPr>
          <p:cNvPr id="627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511897" y="7533418"/>
            <a:ext cx="54959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Conduct a Workshop</a:t>
            </a:r>
          </a:p>
        </p:txBody>
      </p:sp>
      <p:sp>
        <p:nvSpPr>
          <p:cNvPr id="628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511897" y="8059007"/>
            <a:ext cx="5495925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Identify key areas for improvement and potential solutions.</a:t>
            </a:r>
          </a:p>
        </p:txBody>
      </p:sp>
      <p:sp>
        <p:nvSpPr>
          <p:cNvPr id="629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66955" y="3268599"/>
            <a:ext cx="41433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Develop a Custom Proposal</a:t>
            </a:r>
          </a:p>
        </p:txBody>
      </p:sp>
      <p:sp>
        <p:nvSpPr>
          <p:cNvPr id="630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66955" y="3794188"/>
            <a:ext cx="4143375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Tailor solutions to Aetna's requirements.</a:t>
            </a:r>
          </a:p>
        </p:txBody>
      </p:sp>
      <p:sp>
        <p:nvSpPr>
          <p:cNvPr id="631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128182" y="7533418"/>
            <a:ext cx="54959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Kick-off the Project</a:t>
            </a:r>
          </a:p>
        </p:txBody>
      </p:sp>
      <p:sp>
        <p:nvSpPr>
          <p:cNvPr id="632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128182" y="8059007"/>
            <a:ext cx="5495925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Initiate the implementation plan and begin the transformation journey.</a:t>
            </a:r>
          </a:p>
        </p:txBody>
      </p:sp>
      <p:sp>
        <p:nvSpPr>
          <p:cNvPr id="633" name="Click here to edit title-45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8662"/>
            <a:ext cx="168592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Next Steps for Aetna</a:t>
            </a:r>
          </a:p>
        </p:txBody>
      </p:sp>
      <p:sp>
        <p:nvSpPr>
          <p:cNvPr id="635" name="Click here to edit subtitle-43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Salesforce Solutions for Aetna: Addressing 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6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6949231" y="0"/>
            <a:ext cx="2667000" cy="2133600"/>
          </a:xfrm>
          <a:prstGeom prst="rect">
            <a:avLst/>
          </a:prstGeom>
        </p:spPr>
      </p:pic>
      <p:pic>
        <p:nvPicPr>
          <p:cNvPr id="6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7887950" y="8858250"/>
            <a:ext cx="400050" cy="800100"/>
          </a:xfrm>
          <a:prstGeom prst="rect">
            <a:avLst/>
          </a:prstGeom>
        </p:spPr>
      </p:pic>
      <p:pic>
        <p:nvPicPr>
          <p:cNvPr id="642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762000" y="762000"/>
            <a:ext cx="16764000" cy="8763000"/>
          </a:xfrm>
          <a:prstGeom prst="rect">
            <a:avLst/>
          </a:prstGeom>
        </p:spPr>
      </p:pic>
      <p:pic>
        <p:nvPicPr>
          <p:cNvPr id="64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60000"/>
          </a:blip>
          <a:stretch/>
        </p:blipFill>
        <p:spPr>
          <a:xfrm>
            <a:off x="762000" y="762000"/>
            <a:ext cx="16764000" cy="8763000"/>
          </a:xfrm>
          <a:prstGeom prst="rect">
            <a:avLst/>
          </a:prstGeom>
        </p:spPr>
      </p:pic>
      <p:pic>
        <p:nvPicPr>
          <p:cNvPr id="644" name="logoNodeb90c1d0f-29d3-4c18-85f2-6d14f2ad64e4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90800" y="3442097"/>
            <a:ext cx="762000" cy="533400"/>
          </a:xfrm>
          <a:prstGeom prst="rect">
            <a:avLst/>
          </a:prstGeom>
        </p:spPr>
      </p:pic>
      <p:sp>
        <p:nvSpPr>
          <p:cNvPr id="646" name="Thank You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590800" y="4282821"/>
            <a:ext cx="10582275" cy="20669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b="1" spc="-180" dirty="0">
                <a:solidFill>
                  <a:srgbClr val="F9F9F9">
                    <a:alpha val="100000"/>
                  </a:srgbClr>
                </a:solidFill>
                <a:latin typeface="Quicksand" panose="00000700000000000000" pitchFamily="2" charset="0"/>
              </a:rPr>
              <a:t>Unlock the Power of Salesforce for Aetna</a:t>
            </a:r>
          </a:p>
        </p:txBody>
      </p:sp>
      <p:sp>
        <p:nvSpPr>
          <p:cNvPr id="648" name="A small sentence which explains all about this presentation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590800" y="6449949"/>
            <a:ext cx="10582275" cy="4000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F9F9F9">
                    <a:alpha val="100000"/>
                  </a:srgbClr>
                </a:solidFill>
                <a:latin typeface="IBM Plex Sans" panose="00000700000000000000" pitchFamily="2" charset="0"/>
              </a:rPr>
              <a:t>Discover innovative solutions tailored for Aetna's success.</a:t>
            </a:r>
          </a:p>
        </p:txBody>
      </p:sp>
      <p:pic>
        <p:nvPicPr>
          <p:cNvPr id="6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8301781" y="8543925"/>
            <a:ext cx="1866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1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32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32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3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762000" y="2333774"/>
            <a:ext cx="457200" cy="457200"/>
          </a:xfrm>
          <a:prstGeom prst="rect">
            <a:avLst/>
          </a:prstGeom>
        </p:spPr>
      </p:pic>
      <p:sp>
        <p:nvSpPr>
          <p:cNvPr id="324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40594" y="2356866"/>
            <a:ext cx="190500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b="1" spc="-54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1</a:t>
            </a:r>
          </a:p>
        </p:txBody>
      </p:sp>
      <p:sp>
        <p:nvSpPr>
          <p:cNvPr id="326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2333911"/>
            <a:ext cx="64293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Introduction to Salesforce</a:t>
            </a:r>
          </a:p>
        </p:txBody>
      </p:sp>
      <p:sp>
        <p:nvSpPr>
          <p:cNvPr id="328" name="A breif explanation of the above topic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2802446"/>
            <a:ext cx="6429375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An overview of Salesforce's capabilities and its role in business.</a:t>
            </a:r>
          </a:p>
        </p:txBody>
      </p:sp>
      <p:pic>
        <p:nvPicPr>
          <p:cNvPr id="3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762000" y="3606998"/>
            <a:ext cx="457200" cy="457200"/>
          </a:xfrm>
          <a:prstGeom prst="rect">
            <a:avLst/>
          </a:prstGeom>
        </p:spPr>
      </p:pic>
      <p:sp>
        <p:nvSpPr>
          <p:cNvPr id="332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5924" y="3629882"/>
            <a:ext cx="247650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b="1" spc="-54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2</a:t>
            </a:r>
          </a:p>
        </p:txBody>
      </p:sp>
      <p:sp>
        <p:nvSpPr>
          <p:cNvPr id="334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3607022"/>
            <a:ext cx="67913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Key challenges faced by Aetna</a:t>
            </a:r>
          </a:p>
        </p:txBody>
      </p:sp>
      <p:sp>
        <p:nvSpPr>
          <p:cNvPr id="336" name="A breif explanation of the above topic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4075557"/>
            <a:ext cx="6791325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Identifying the main challenges Aetna encounters in its operations.</a:t>
            </a:r>
          </a:p>
        </p:txBody>
      </p:sp>
      <p:pic>
        <p:nvPicPr>
          <p:cNvPr id="3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762000" y="4879925"/>
            <a:ext cx="457200" cy="457200"/>
          </a:xfrm>
          <a:prstGeom prst="rect">
            <a:avLst/>
          </a:prstGeom>
        </p:spPr>
      </p:pic>
      <p:sp>
        <p:nvSpPr>
          <p:cNvPr id="340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0306" y="4902994"/>
            <a:ext cx="238125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b="1" spc="-54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3</a:t>
            </a:r>
          </a:p>
        </p:txBody>
      </p:sp>
      <p:sp>
        <p:nvSpPr>
          <p:cNvPr id="342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4880038"/>
            <a:ext cx="617220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Salesforce product suite overview</a:t>
            </a:r>
          </a:p>
        </p:txBody>
      </p:sp>
      <p:sp>
        <p:nvSpPr>
          <p:cNvPr id="344" name="A breif explanation of the above topic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5348573"/>
            <a:ext cx="6172200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A detailed look at the various products offered by Salesforce.</a:t>
            </a:r>
          </a:p>
        </p:txBody>
      </p:sp>
      <p:pic>
        <p:nvPicPr>
          <p:cNvPr id="34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762000" y="6153150"/>
            <a:ext cx="457200" cy="457200"/>
          </a:xfrm>
          <a:prstGeom prst="rect">
            <a:avLst/>
          </a:prstGeom>
        </p:spPr>
      </p:pic>
      <p:sp>
        <p:nvSpPr>
          <p:cNvPr id="348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3352" y="6176105"/>
            <a:ext cx="247650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b="1" spc="-54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4</a:t>
            </a:r>
          </a:p>
        </p:txBody>
      </p:sp>
      <p:sp>
        <p:nvSpPr>
          <p:cNvPr id="350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6153150"/>
            <a:ext cx="65627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Enhancing customer experience</a:t>
            </a:r>
          </a:p>
        </p:txBody>
      </p:sp>
      <p:sp>
        <p:nvSpPr>
          <p:cNvPr id="352" name="A breif explanation of the above topic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6621685"/>
            <a:ext cx="6562725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Strategies for using Salesforce to improve customer interactions.</a:t>
            </a:r>
          </a:p>
        </p:txBody>
      </p:sp>
      <p:pic>
        <p:nvPicPr>
          <p:cNvPr id="3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762000" y="7426225"/>
            <a:ext cx="457200" cy="457200"/>
          </a:xfrm>
          <a:prstGeom prst="rect">
            <a:avLst/>
          </a:prstGeom>
        </p:spPr>
      </p:pic>
      <p:sp>
        <p:nvSpPr>
          <p:cNvPr id="356" name="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972" y="7449122"/>
            <a:ext cx="247650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b="1" spc="-54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5</a:t>
            </a:r>
          </a:p>
        </p:txBody>
      </p:sp>
      <p:sp>
        <p:nvSpPr>
          <p:cNvPr id="358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7426262"/>
            <a:ext cx="575310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Driving growth</a:t>
            </a:r>
          </a:p>
        </p:txBody>
      </p:sp>
      <p:sp>
        <p:nvSpPr>
          <p:cNvPr id="360" name="A breif explanation of the above topic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7894701"/>
            <a:ext cx="5753100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How Salesforce solutions can facilitate growth for Aetna.</a:t>
            </a:r>
          </a:p>
        </p:txBody>
      </p:sp>
      <p:pic>
        <p:nvPicPr>
          <p:cNvPr id="36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762000" y="8699153"/>
            <a:ext cx="457200" cy="457200"/>
          </a:xfrm>
          <a:prstGeom prst="rect">
            <a:avLst/>
          </a:prstGeom>
        </p:spPr>
      </p:pic>
      <p:sp>
        <p:nvSpPr>
          <p:cNvPr id="364" name="-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8115" y="8722233"/>
            <a:ext cx="238125" cy="419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160" b="1" spc="-54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6</a:t>
            </a:r>
          </a:p>
        </p:txBody>
      </p:sp>
      <p:sp>
        <p:nvSpPr>
          <p:cNvPr id="366" name="Primary Heading-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8699278"/>
            <a:ext cx="70580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Strategic partnership for digital transformation</a:t>
            </a:r>
          </a:p>
        </p:txBody>
      </p:sp>
      <p:sp>
        <p:nvSpPr>
          <p:cNvPr id="368" name="A breif explanation of the above topic-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24000" y="9167812"/>
            <a:ext cx="7058025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Exploring the benefits of partnering with Salesforce for digital change.</a:t>
            </a:r>
          </a:p>
        </p:txBody>
      </p:sp>
      <p:sp>
        <p:nvSpPr>
          <p:cNvPr id="370" name="Click here to edit title-409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8662"/>
            <a:ext cx="168592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Introduction to Salesforce Solutions for Aetna</a:t>
            </a:r>
          </a:p>
        </p:txBody>
      </p:sp>
      <p:sp>
        <p:nvSpPr>
          <p:cNvPr id="372" name="Click here to edit subtitle-46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Salesforce Solutions for Aetna: Addressing 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3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37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380" name="1ae20d93-dc15-4c22-b5d7-6c602acc1a28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18288000" cy="6324600"/>
          </a:xfrm>
          <a:prstGeom prst="rect">
            <a:avLst/>
          </a:prstGeom>
        </p:spPr>
      </p:pic>
      <p:pic>
        <p:nvPicPr>
          <p:cNvPr id="38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60000"/>
          </a:blip>
          <a:stretch/>
        </p:blipFill>
        <p:spPr>
          <a:xfrm>
            <a:off x="0" y="0"/>
            <a:ext cx="18288000" cy="6324600"/>
          </a:xfrm>
          <a:prstGeom prst="rect">
            <a:avLst/>
          </a:prstGeom>
        </p:spPr>
      </p:pic>
      <p:pic>
        <p:nvPicPr>
          <p:cNvPr id="38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762000" y="4076700"/>
            <a:ext cx="4191000" cy="5448300"/>
          </a:xfrm>
          <a:prstGeom prst="rect">
            <a:avLst/>
          </a:prstGeom>
        </p:spPr>
      </p:pic>
      <p:pic>
        <p:nvPicPr>
          <p:cNvPr id="384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extLst>
              <a:ext uri="{79275743-8CEE-4F1C-96DA-13E5F7C936B9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75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95400" y="5192167"/>
            <a:ext cx="1097161" cy="1097161"/>
          </a:xfrm>
          <a:prstGeom prst="rect">
            <a:avLst/>
          </a:prstGeom>
        </p:spPr>
      </p:pic>
      <p:pic>
        <p:nvPicPr>
          <p:cNvPr id="386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alphaModFix/>
          </a:blip>
          <a:stretch/>
        </p:blipFill>
        <p:spPr>
          <a:xfrm>
            <a:off x="1295400" y="7157740"/>
            <a:ext cx="3124200" cy="19050"/>
          </a:xfrm>
          <a:prstGeom prst="rect">
            <a:avLst/>
          </a:prstGeom>
        </p:spPr>
      </p:pic>
      <p:sp>
        <p:nvSpPr>
          <p:cNvPr id="388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95400" y="6594158"/>
            <a:ext cx="32194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Data Silos</a:t>
            </a:r>
          </a:p>
        </p:txBody>
      </p:sp>
      <p:sp>
        <p:nvSpPr>
          <p:cNvPr id="39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95400" y="7367397"/>
            <a:ext cx="3219450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Fragmented data across various departments leading to inefficiencies.</a:t>
            </a:r>
          </a:p>
        </p:txBody>
      </p:sp>
      <p:pic>
        <p:nvPicPr>
          <p:cNvPr id="39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7">
            <a:alphaModFix/>
          </a:blip>
          <a:stretch/>
        </p:blipFill>
        <p:spPr>
          <a:xfrm>
            <a:off x="4953000" y="4076700"/>
            <a:ext cx="4191000" cy="5448300"/>
          </a:xfrm>
          <a:prstGeom prst="rect">
            <a:avLst/>
          </a:prstGeom>
        </p:spPr>
      </p:pic>
      <p:pic>
        <p:nvPicPr>
          <p:cNvPr id="394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alphaModFix/>
            <a:extLst>
              <a:ext uri="{C6FADC3E-5844-4031-B4E3-7CF0CF43F391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82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5486400" y="5192167"/>
            <a:ext cx="1097161" cy="1097161"/>
          </a:xfrm>
          <a:prstGeom prst="rect">
            <a:avLst/>
          </a:prstGeom>
        </p:spPr>
      </p:pic>
      <p:pic>
        <p:nvPicPr>
          <p:cNvPr id="396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alphaModFix/>
          </a:blip>
          <a:stretch/>
        </p:blipFill>
        <p:spPr>
          <a:xfrm>
            <a:off x="5486400" y="7157740"/>
            <a:ext cx="3124200" cy="19050"/>
          </a:xfrm>
          <a:prstGeom prst="rect">
            <a:avLst/>
          </a:prstGeom>
        </p:spPr>
      </p:pic>
      <p:sp>
        <p:nvSpPr>
          <p:cNvPr id="398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486400" y="6594158"/>
            <a:ext cx="32194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Customer Engagement</a:t>
            </a:r>
          </a:p>
        </p:txBody>
      </p:sp>
      <p:sp>
        <p:nvSpPr>
          <p:cNvPr id="40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486400" y="7367397"/>
            <a:ext cx="3219450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Difficulty in maintaining consistent and personalized communication with members.</a:t>
            </a:r>
          </a:p>
        </p:txBody>
      </p:sp>
      <p:pic>
        <p:nvPicPr>
          <p:cNvPr id="4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3">
            <a:alphaModFix/>
          </a:blip>
          <a:stretch/>
        </p:blipFill>
        <p:spPr>
          <a:xfrm>
            <a:off x="9144000" y="4076700"/>
            <a:ext cx="4191000" cy="5448300"/>
          </a:xfrm>
          <a:prstGeom prst="rect">
            <a:avLst/>
          </a:prstGeom>
        </p:spPr>
      </p:pic>
      <p:pic>
        <p:nvPicPr>
          <p:cNvPr id="404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4">
            <a:alphaModFix/>
            <a:extLst>
              <a:ext uri="{5BEAFDCA-2F1D-4830-A763-22C7CCF6E1FB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89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9677400" y="5192167"/>
            <a:ext cx="1097161" cy="1097161"/>
          </a:xfrm>
          <a:prstGeom prst="rect">
            <a:avLst/>
          </a:prstGeom>
        </p:spPr>
      </p:pic>
      <p:pic>
        <p:nvPicPr>
          <p:cNvPr id="406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alphaModFix/>
          </a:blip>
          <a:stretch/>
        </p:blipFill>
        <p:spPr>
          <a:xfrm>
            <a:off x="9677400" y="7157740"/>
            <a:ext cx="3124200" cy="19050"/>
          </a:xfrm>
          <a:prstGeom prst="rect">
            <a:avLst/>
          </a:prstGeom>
        </p:spPr>
      </p:pic>
      <p:sp>
        <p:nvSpPr>
          <p:cNvPr id="408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677400" y="6594158"/>
            <a:ext cx="32194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Operational Efficiency</a:t>
            </a:r>
          </a:p>
        </p:txBody>
      </p:sp>
      <p:sp>
        <p:nvSpPr>
          <p:cNvPr id="410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677400" y="7367397"/>
            <a:ext cx="3219450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Need for streamlined processes to reduce time and cost.</a:t>
            </a:r>
          </a:p>
        </p:txBody>
      </p:sp>
      <p:pic>
        <p:nvPicPr>
          <p:cNvPr id="41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0">
            <a:alphaModFix/>
          </a:blip>
          <a:stretch/>
        </p:blipFill>
        <p:spPr>
          <a:xfrm>
            <a:off x="13335000" y="4076700"/>
            <a:ext cx="4191000" cy="5448300"/>
          </a:xfrm>
          <a:prstGeom prst="rect">
            <a:avLst/>
          </a:prstGeom>
        </p:spPr>
      </p:pic>
      <p:pic>
        <p:nvPicPr>
          <p:cNvPr id="414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1">
            <a:alphaModFix/>
            <a:extLst>
              <a:ext uri="{39DE29C7-32AD-4E93-AECD-C20268459F5D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96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3868400" y="5192167"/>
            <a:ext cx="1097161" cy="1097161"/>
          </a:xfrm>
          <a:prstGeom prst="rect">
            <a:avLst/>
          </a:prstGeom>
        </p:spPr>
      </p:pic>
      <p:pic>
        <p:nvPicPr>
          <p:cNvPr id="416" name="::after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6">
            <a:alphaModFix/>
          </a:blip>
          <a:stretch/>
        </p:blipFill>
        <p:spPr>
          <a:xfrm>
            <a:off x="13868400" y="7157740"/>
            <a:ext cx="3124200" cy="19050"/>
          </a:xfrm>
          <a:prstGeom prst="rect">
            <a:avLst/>
          </a:prstGeom>
        </p:spPr>
      </p:pic>
      <p:sp>
        <p:nvSpPr>
          <p:cNvPr id="418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6594158"/>
            <a:ext cx="32194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Regulatory Compliance</a:t>
            </a:r>
          </a:p>
        </p:txBody>
      </p:sp>
      <p:sp>
        <p:nvSpPr>
          <p:cNvPr id="420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868400" y="7367397"/>
            <a:ext cx="3219450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Ensuring compliance with healthcare regulations and data security standards.</a:t>
            </a:r>
          </a:p>
        </p:txBody>
      </p:sp>
      <p:sp>
        <p:nvSpPr>
          <p:cNvPr id="422" name="Click here to edit title-49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419314" y="1376362"/>
            <a:ext cx="95440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4200" b="1" spc="-105" dirty="0">
                <a:solidFill>
                  <a:srgbClr val="F9F9F9">
                    <a:alpha val="100000"/>
                  </a:srgbClr>
                </a:solidFill>
                <a:latin typeface="Quicksand" panose="00000700000000000000" pitchFamily="2" charset="0"/>
              </a:rPr>
              <a:t>Understanding Aetna's Key Challenges</a:t>
            </a:r>
          </a:p>
        </p:txBody>
      </p:sp>
      <p:sp>
        <p:nvSpPr>
          <p:cNvPr id="424" name="Click here to edit subtitle-45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21717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100" spc="-21" dirty="0">
                <a:solidFill>
                  <a:srgbClr val="F9F9F9">
                    <a:alpha val="100000"/>
                  </a:srgbClr>
                </a:solidFill>
                <a:latin typeface="IBM Plex Sans" panose="00000700000000000000" pitchFamily="2" charset="0"/>
              </a:rPr>
              <a:t>Salesforce Solutions for Aetna: Addressing 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2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4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43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432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D95505E5-D99A-48A2-A70C-2A95F5DC96E1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11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2000" y="2286000"/>
            <a:ext cx="16764000" cy="7277100"/>
          </a:xfrm>
          <a:prstGeom prst="rect">
            <a:avLst/>
          </a:prstGeom>
        </p:spPr>
      </p:pic>
      <p:sp>
        <p:nvSpPr>
          <p:cNvPr id="433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531965"/>
            <a:ext cx="514350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Salesforce Health Cloud</a:t>
            </a:r>
          </a:p>
        </p:txBody>
      </p:sp>
      <p:sp>
        <p:nvSpPr>
          <p:cNvPr id="434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000500"/>
            <a:ext cx="5143500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Centralizes patient data, providing a comprehensive 360-degree view of each member.</a:t>
            </a:r>
          </a:p>
        </p:txBody>
      </p:sp>
      <p:sp>
        <p:nvSpPr>
          <p:cNvPr id="435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71082" y="3337655"/>
            <a:ext cx="51530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Salesforce Marketing Cloud</a:t>
            </a:r>
          </a:p>
        </p:txBody>
      </p:sp>
      <p:sp>
        <p:nvSpPr>
          <p:cNvPr id="436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71082" y="3806095"/>
            <a:ext cx="5153025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Enables personalized and targeted communication for improved engagement and retention.</a:t>
            </a:r>
          </a:p>
        </p:txBody>
      </p:sp>
      <p:sp>
        <p:nvSpPr>
          <p:cNvPr id="437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71082" y="7168039"/>
            <a:ext cx="515302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Salesforce Service Cloud</a:t>
            </a:r>
          </a:p>
        </p:txBody>
      </p:sp>
      <p:sp>
        <p:nvSpPr>
          <p:cNvPr id="438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71082" y="7636478"/>
            <a:ext cx="5153025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Enhances customer service with AI-driven insights and automation for faster resolutions.</a:t>
            </a:r>
          </a:p>
        </p:txBody>
      </p:sp>
      <p:sp>
        <p:nvSpPr>
          <p:cNvPr id="439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168039"/>
            <a:ext cx="514350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Tableau</a:t>
            </a:r>
          </a:p>
        </p:txBody>
      </p:sp>
      <p:sp>
        <p:nvSpPr>
          <p:cNvPr id="440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636478"/>
            <a:ext cx="5143500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Powerful data visualization and analytics tools to drive informed decision-making processes.</a:t>
            </a:r>
          </a:p>
        </p:txBody>
      </p:sp>
      <p:sp>
        <p:nvSpPr>
          <p:cNvPr id="441" name="Click here to edit title-46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8662"/>
            <a:ext cx="168592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Overview of Salesforce Solutions</a:t>
            </a:r>
          </a:p>
        </p:txBody>
      </p:sp>
      <p:sp>
        <p:nvSpPr>
          <p:cNvPr id="443" name="Click here to edit subtitle-49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Salesforce Solutions for Aetna: Addressing 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4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44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4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451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418C2990-98BB-44DC-BA34-0F383330311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24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4953000" y="2362200"/>
            <a:ext cx="8382000" cy="7924800"/>
          </a:xfrm>
          <a:prstGeom prst="rect">
            <a:avLst/>
          </a:prstGeom>
        </p:spPr>
      </p:pic>
      <p:sp>
        <p:nvSpPr>
          <p:cNvPr id="452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755041"/>
            <a:ext cx="54006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Unified Patient Profiles</a:t>
            </a:r>
          </a:p>
        </p:txBody>
      </p:sp>
      <p:sp>
        <p:nvSpPr>
          <p:cNvPr id="45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223576"/>
            <a:ext cx="5400675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Consolidates medical records, treatment plans, and interaction history for comprehensive views.</a:t>
            </a:r>
          </a:p>
        </p:txBody>
      </p:sp>
      <p:sp>
        <p:nvSpPr>
          <p:cNvPr id="454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717441"/>
            <a:ext cx="54006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Care Coordination</a:t>
            </a:r>
          </a:p>
        </p:txBody>
      </p:sp>
      <p:sp>
        <p:nvSpPr>
          <p:cNvPr id="455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8185976"/>
            <a:ext cx="5400675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Streamlines communication among healthcare providers to enhance collaboration and efficiency.</a:t>
            </a:r>
          </a:p>
        </p:txBody>
      </p:sp>
      <p:sp>
        <p:nvSpPr>
          <p:cNvPr id="456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209145" y="5736146"/>
            <a:ext cx="541020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Secure Data Management</a:t>
            </a:r>
          </a:p>
        </p:txBody>
      </p:sp>
      <p:sp>
        <p:nvSpPr>
          <p:cNvPr id="457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209145" y="6204680"/>
            <a:ext cx="5410200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Ensures compliance with HIPAA and other regulations, safeguarding patient information.</a:t>
            </a:r>
          </a:p>
        </p:txBody>
      </p:sp>
      <p:sp>
        <p:nvSpPr>
          <p:cNvPr id="458" name="Click here to edit title-48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8662"/>
            <a:ext cx="168592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Salesforce Health Cloud: Transforming Patient Management</a:t>
            </a:r>
          </a:p>
        </p:txBody>
      </p:sp>
      <p:sp>
        <p:nvSpPr>
          <p:cNvPr id="460" name="Click here to edit subtitle-40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5240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Solutions for Aetna: Addressing Key Challenges in Patient Care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46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46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468" name="svgbas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0E2275A0-FE70-4F22-9F4B-F037C408D550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3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2000" y="2286000"/>
            <a:ext cx="16764000" cy="7277100"/>
          </a:xfrm>
          <a:prstGeom prst="rect">
            <a:avLst/>
          </a:prstGeom>
        </p:spPr>
      </p:pic>
      <p:pic>
        <p:nvPicPr>
          <p:cNvPr id="46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8">
            <a:alphaModFix/>
          </a:blip>
          <a:stretch/>
        </p:blipFill>
        <p:spPr>
          <a:xfrm>
            <a:off x="8086725" y="5558581"/>
            <a:ext cx="2114550" cy="2114550"/>
          </a:xfrm>
          <a:prstGeom prst="rect">
            <a:avLst/>
          </a:prstGeom>
        </p:spPr>
      </p:pic>
      <p:pic>
        <p:nvPicPr>
          <p:cNvPr id="470" name="iconNode0b524426-1549-4f38-b3a7-d9eba570f54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9">
            <a:alphaModFix/>
            <a:extLst>
              <a:ext uri="{1D386D87-7E53-46D1-B9E8-43167D6E378B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42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8615511" y="6087517"/>
            <a:ext cx="1058019" cy="1058019"/>
          </a:xfrm>
          <a:prstGeom prst="rect">
            <a:avLst/>
          </a:prstGeom>
        </p:spPr>
      </p:pic>
      <p:sp>
        <p:nvSpPr>
          <p:cNvPr id="471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956429" y="2756630"/>
            <a:ext cx="84772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Targeted Campaigns</a:t>
            </a:r>
          </a:p>
        </p:txBody>
      </p:sp>
      <p:sp>
        <p:nvSpPr>
          <p:cNvPr id="472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956429" y="3225070"/>
            <a:ext cx="8477250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Use AI to segment and target specific member groups, ensuring personalized communication.</a:t>
            </a:r>
          </a:p>
        </p:txBody>
      </p:sp>
      <p:sp>
        <p:nvSpPr>
          <p:cNvPr id="473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835956" y="7282910"/>
            <a:ext cx="57816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Multi-Channel Engagement</a:t>
            </a:r>
          </a:p>
        </p:txBody>
      </p:sp>
      <p:sp>
        <p:nvSpPr>
          <p:cNvPr id="474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835956" y="7751445"/>
            <a:ext cx="5781675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Reach members via various platforms including email, SMS, and social media for broader impact.</a:t>
            </a:r>
          </a:p>
        </p:txBody>
      </p:sp>
      <p:sp>
        <p:nvSpPr>
          <p:cNvPr id="475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5429" y="7282910"/>
            <a:ext cx="57721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Analytics and Reporting</a:t>
            </a:r>
          </a:p>
        </p:txBody>
      </p:sp>
      <p:sp>
        <p:nvSpPr>
          <p:cNvPr id="476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5429" y="7751445"/>
            <a:ext cx="5772150" cy="7048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Measure campaign effectiveness and track member engagement to refine strategies.</a:t>
            </a:r>
          </a:p>
        </p:txBody>
      </p:sp>
      <p:sp>
        <p:nvSpPr>
          <p:cNvPr id="477" name="Click here to edit title-41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8662"/>
            <a:ext cx="16859250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Enhancing Customer Engagement with Salesforce Marketing Cloud</a:t>
            </a:r>
          </a:p>
        </p:txBody>
      </p:sp>
      <p:sp>
        <p:nvSpPr>
          <p:cNvPr id="479" name="Click here to edit subtitle-41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68592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Utilizing AI and Multi-Channel Strategies for Effective Outreach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8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10744200" y="0"/>
            <a:ext cx="7543800" cy="6134100"/>
          </a:xfrm>
          <a:prstGeom prst="rect">
            <a:avLst/>
          </a:prstGeom>
        </p:spPr>
      </p:pic>
      <p:pic>
        <p:nvPicPr>
          <p:cNvPr id="4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10679316" y="6962775"/>
            <a:ext cx="1866900" cy="1866900"/>
          </a:xfrm>
          <a:prstGeom prst="rect">
            <a:avLst/>
          </a:prstGeom>
        </p:spPr>
      </p:pic>
      <p:pic>
        <p:nvPicPr>
          <p:cNvPr id="4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0" y="504825"/>
            <a:ext cx="1295400" cy="1905000"/>
          </a:xfrm>
          <a:prstGeom prst="rect">
            <a:avLst/>
          </a:prstGeom>
        </p:spPr>
      </p:pic>
      <p:pic>
        <p:nvPicPr>
          <p:cNvPr id="48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17087850" y="7612261"/>
            <a:ext cx="800100" cy="800100"/>
          </a:xfrm>
          <a:prstGeom prst="rect">
            <a:avLst/>
          </a:prstGeom>
        </p:spPr>
      </p:pic>
      <p:pic>
        <p:nvPicPr>
          <p:cNvPr id="488" name="468a5e23-3b0f-4b48-b39f-e6ec898c7569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0" y="0"/>
            <a:ext cx="5448300" cy="10287000"/>
          </a:xfrm>
          <a:prstGeom prst="rect">
            <a:avLst/>
          </a:prstGeom>
        </p:spPr>
      </p:pic>
      <p:pic>
        <p:nvPicPr>
          <p:cNvPr id="48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0" y="0"/>
            <a:ext cx="5448300" cy="10287000"/>
          </a:xfrm>
          <a:prstGeom prst="rect">
            <a:avLst/>
          </a:prstGeom>
        </p:spPr>
      </p:pic>
      <p:sp>
        <p:nvSpPr>
          <p:cNvPr id="490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48400" y="4076700"/>
            <a:ext cx="33432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           Case Management</a:t>
            </a:r>
          </a:p>
        </p:txBody>
      </p:sp>
      <p:sp>
        <p:nvSpPr>
          <p:cNvPr id="492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48400" y="4113943"/>
            <a:ext cx="466725" cy="304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/>
            <a:r>
              <a:rPr lang="en-US" sz="2352" b="1" spc="-59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1</a:t>
            </a:r>
          </a:p>
        </p:txBody>
      </p:sp>
      <p:pic>
        <p:nvPicPr>
          <p:cNvPr id="49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6248400" y="5429250"/>
            <a:ext cx="1371600" cy="1371600"/>
          </a:xfrm>
          <a:prstGeom prst="rect">
            <a:avLst/>
          </a:prstGeom>
        </p:spPr>
      </p:pic>
      <p:pic>
        <p:nvPicPr>
          <p:cNvPr id="496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extLst>
              <a:ext uri="{04681CC0-C82F-4DCE-B6C8-F6650ED71FC6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63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6591300" y="5772150"/>
            <a:ext cx="685800" cy="685800"/>
          </a:xfrm>
          <a:prstGeom prst="rect">
            <a:avLst/>
          </a:prstGeom>
        </p:spPr>
      </p:pic>
      <p:sp>
        <p:nvSpPr>
          <p:cNvPr id="498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48400" y="7410450"/>
            <a:ext cx="3343275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Efficiently manage member inquiries and issues to enhance service delivery.</a:t>
            </a:r>
          </a:p>
        </p:txBody>
      </p:sp>
      <p:sp>
        <p:nvSpPr>
          <p:cNvPr id="500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261568" y="4076700"/>
            <a:ext cx="3343275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           AI-Powered Insights</a:t>
            </a:r>
          </a:p>
        </p:txBody>
      </p:sp>
      <p:sp>
        <p:nvSpPr>
          <p:cNvPr id="502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261568" y="4113943"/>
            <a:ext cx="466725" cy="304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/>
            <a:r>
              <a:rPr lang="en-US" sz="2352" b="1" spc="-59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2</a:t>
            </a:r>
          </a:p>
        </p:txBody>
      </p:sp>
      <p:pic>
        <p:nvPicPr>
          <p:cNvPr id="5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4">
            <a:alphaModFix/>
          </a:blip>
          <a:stretch/>
        </p:blipFill>
        <p:spPr>
          <a:xfrm>
            <a:off x="10261549" y="5429250"/>
            <a:ext cx="1371600" cy="1371600"/>
          </a:xfrm>
          <a:prstGeom prst="rect">
            <a:avLst/>
          </a:prstGeom>
        </p:spPr>
      </p:pic>
      <p:pic>
        <p:nvPicPr>
          <p:cNvPr id="506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5">
            <a:alphaModFix/>
            <a:extLst>
              <a:ext uri="{1AA46D86-EEFF-443D-8DD8-DEE9D5AB11B6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0604449" y="5772150"/>
            <a:ext cx="685800" cy="685800"/>
          </a:xfrm>
          <a:prstGeom prst="rect">
            <a:avLst/>
          </a:prstGeom>
        </p:spPr>
      </p:pic>
      <p:sp>
        <p:nvSpPr>
          <p:cNvPr id="508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261568" y="7410450"/>
            <a:ext cx="3343275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Leverage AI technology to predict and proactively resolve member issues.</a:t>
            </a:r>
          </a:p>
        </p:txBody>
      </p:sp>
      <p:sp>
        <p:nvSpPr>
          <p:cNvPr id="510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274736" y="4076700"/>
            <a:ext cx="3343275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spc="-52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           Omni-Channel Support</a:t>
            </a:r>
          </a:p>
        </p:txBody>
      </p:sp>
      <p:sp>
        <p:nvSpPr>
          <p:cNvPr id="512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274736" y="4113943"/>
            <a:ext cx="466725" cy="304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/>
            <a:r>
              <a:rPr lang="en-US" sz="2352" b="1" spc="-59" dirty="0">
                <a:solidFill>
                  <a:srgbClr val="0A9DDA">
                    <a:alpha val="100000"/>
                  </a:srgbClr>
                </a:solidFill>
                <a:latin typeface="Quicksand" panose="00000700000000000000" pitchFamily="2" charset="0"/>
              </a:rPr>
              <a:t>3</a:t>
            </a:r>
          </a:p>
        </p:txBody>
      </p:sp>
      <p:pic>
        <p:nvPicPr>
          <p:cNvPr id="5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9">
            <a:alphaModFix/>
          </a:blip>
          <a:stretch/>
        </p:blipFill>
        <p:spPr>
          <a:xfrm>
            <a:off x="14274698" y="5432822"/>
            <a:ext cx="1371600" cy="1371600"/>
          </a:xfrm>
          <a:prstGeom prst="rect">
            <a:avLst/>
          </a:prstGeom>
        </p:spPr>
      </p:pic>
      <p:pic>
        <p:nvPicPr>
          <p:cNvPr id="516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0">
            <a:alphaModFix/>
            <a:extLst>
              <a:ext uri="{0F76CC0E-A48B-42CA-A9BB-40ACB37918FB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173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4617598" y="5775722"/>
            <a:ext cx="685800" cy="685800"/>
          </a:xfrm>
          <a:prstGeom prst="rect">
            <a:avLst/>
          </a:prstGeom>
        </p:spPr>
      </p:pic>
      <p:sp>
        <p:nvSpPr>
          <p:cNvPr id="518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4274736" y="7414070"/>
            <a:ext cx="3343275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1800" spc="-18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Provide seamless support across multiple channels such as phone, email, and chat.</a:t>
            </a:r>
          </a:p>
        </p:txBody>
      </p:sp>
      <p:sp>
        <p:nvSpPr>
          <p:cNvPr id="520" name="Click here to edit title-45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48400" y="723900"/>
            <a:ext cx="11372850" cy="1352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Improving Service Delivery with Salesforce Service Cloud</a:t>
            </a:r>
          </a:p>
        </p:txBody>
      </p:sp>
      <p:pic>
        <p:nvPicPr>
          <p:cNvPr id="5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4">
            <a:alphaModFix/>
          </a:blip>
          <a:stretch/>
        </p:blipFill>
        <p:spPr>
          <a:xfrm>
            <a:off x="4572000" y="9667875"/>
            <a:ext cx="2667000" cy="619125"/>
          </a:xfrm>
          <a:prstGeom prst="rect">
            <a:avLst/>
          </a:prstGeom>
        </p:spPr>
      </p:pic>
      <p:sp>
        <p:nvSpPr>
          <p:cNvPr id="523" name="Click here to edit subtitle-42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248400" y="2095500"/>
            <a:ext cx="11372850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Salesforce Solutions for Aetna: Addressing 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2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52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5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531" name="3bae6640-4a80-4792-9de2-4bf5668865b8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3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6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3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7175897" y="2571899"/>
            <a:ext cx="6172200" cy="6172200"/>
          </a:xfrm>
          <a:prstGeom prst="rect">
            <a:avLst/>
          </a:prstGeom>
        </p:spPr>
      </p:pic>
      <p:sp>
        <p:nvSpPr>
          <p:cNvPr id="534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966615" y="4950428"/>
            <a:ext cx="44005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Interactive Dashboards</a:t>
            </a:r>
          </a:p>
        </p:txBody>
      </p:sp>
      <p:sp>
        <p:nvSpPr>
          <p:cNvPr id="535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966615" y="5323713"/>
            <a:ext cx="4400550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Visualize complex data for actionable insights, enabling quick understanding and decision-making.</a:t>
            </a:r>
          </a:p>
        </p:txBody>
      </p:sp>
      <p:pic>
        <p:nvPicPr>
          <p:cNvPr id="53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7608094" y="3003947"/>
            <a:ext cx="914400" cy="914400"/>
          </a:xfrm>
          <a:prstGeom prst="rect">
            <a:avLst/>
          </a:prstGeom>
        </p:spPr>
      </p:pic>
      <p:sp>
        <p:nvSpPr>
          <p:cNvPr id="537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08094" y="3289840"/>
            <a:ext cx="1009650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b="1" spc="-45" dirty="0">
                <a:solidFill>
                  <a:srgbClr val="F9F9F9">
                    <a:alpha val="100000"/>
                  </a:srgbClr>
                </a:solidFill>
                <a:latin typeface="Quicksand" panose="00000700000000000000" pitchFamily="2" charset="0"/>
              </a:rPr>
              <a:t>1</a:t>
            </a:r>
          </a:p>
        </p:txBody>
      </p:sp>
      <p:pic>
        <p:nvPicPr>
          <p:cNvPr id="5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11939292" y="547836"/>
            <a:ext cx="5295900" cy="5295900"/>
          </a:xfrm>
          <a:prstGeom prst="rect">
            <a:avLst/>
          </a:prstGeom>
        </p:spPr>
      </p:pic>
      <p:sp>
        <p:nvSpPr>
          <p:cNvPr id="53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15647" y="2488216"/>
            <a:ext cx="443865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Real-Time Analytics</a:t>
            </a:r>
          </a:p>
        </p:txBody>
      </p:sp>
      <p:sp>
        <p:nvSpPr>
          <p:cNvPr id="54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415647" y="2861500"/>
            <a:ext cx="4438650" cy="10477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Access up-to-date information for timely decisions, ensuring Aetna remains agile and informed.</a:t>
            </a:r>
          </a:p>
        </p:txBody>
      </p:sp>
      <p:pic>
        <p:nvPicPr>
          <p:cNvPr id="54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</a:blip>
          <a:stretch/>
        </p:blipFill>
        <p:spPr>
          <a:xfrm>
            <a:off x="15791259" y="653653"/>
            <a:ext cx="914400" cy="914400"/>
          </a:xfrm>
          <a:prstGeom prst="rect">
            <a:avLst/>
          </a:prstGeom>
        </p:spPr>
      </p:pic>
      <p:sp>
        <p:nvSpPr>
          <p:cNvPr id="542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791402" y="939546"/>
            <a:ext cx="1009650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b="1" spc="-45" dirty="0">
                <a:solidFill>
                  <a:srgbClr val="F9F9F9">
                    <a:alpha val="100000"/>
                  </a:srgbClr>
                </a:solidFill>
                <a:latin typeface="Quicksand" panose="00000700000000000000" pitchFamily="2" charset="0"/>
              </a:rPr>
              <a:t>2</a:t>
            </a:r>
          </a:p>
        </p:txBody>
      </p:sp>
      <p:pic>
        <p:nvPicPr>
          <p:cNvPr id="54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/>
          </a:blip>
          <a:stretch/>
        </p:blipFill>
        <p:spPr>
          <a:xfrm>
            <a:off x="12271772" y="5124450"/>
            <a:ext cx="4495800" cy="4495800"/>
          </a:xfrm>
          <a:prstGeom prst="rect">
            <a:avLst/>
          </a:prstGeom>
        </p:spPr>
      </p:pic>
      <p:sp>
        <p:nvSpPr>
          <p:cNvPr id="544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57594" y="6491002"/>
            <a:ext cx="3619500" cy="3810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52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Custom Reports</a:t>
            </a:r>
          </a:p>
        </p:txBody>
      </p:sp>
      <p:sp>
        <p:nvSpPr>
          <p:cNvPr id="545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57594" y="6864286"/>
            <a:ext cx="3619500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18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Generate reports tailored to specific needs and metrics, enhancing clarity and relevance of data presentations.</a:t>
            </a:r>
          </a:p>
        </p:txBody>
      </p:sp>
      <p:pic>
        <p:nvPicPr>
          <p:cNvPr id="54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15808223" y="5618857"/>
            <a:ext cx="914400" cy="914400"/>
          </a:xfrm>
          <a:prstGeom prst="rect">
            <a:avLst/>
          </a:prstGeom>
        </p:spPr>
      </p:pic>
      <p:sp>
        <p:nvSpPr>
          <p:cNvPr id="547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5808262" y="5904643"/>
            <a:ext cx="1009650" cy="3524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b="1" spc="-45" dirty="0">
                <a:solidFill>
                  <a:srgbClr val="F9F9F9">
                    <a:alpha val="100000"/>
                  </a:srgbClr>
                </a:solidFill>
                <a:latin typeface="Quicksand" panose="00000700000000000000" pitchFamily="2" charset="0"/>
              </a:rPr>
              <a:t>3</a:t>
            </a:r>
          </a:p>
        </p:txBody>
      </p:sp>
      <p:sp>
        <p:nvSpPr>
          <p:cNvPr id="548" name="Click here to edit title-41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4757"/>
            <a:ext cx="5734050" cy="20288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4200" b="1" spc="-105" dirty="0">
                <a:solidFill>
                  <a:srgbClr val="F9F9F9">
                    <a:alpha val="100000"/>
                  </a:srgbClr>
                </a:solidFill>
                <a:latin typeface="Quicksand" panose="00000700000000000000" pitchFamily="2" charset="0"/>
              </a:rPr>
              <a:t>Leveraging Tableau for Data-Driven Decisions</a:t>
            </a:r>
          </a:p>
        </p:txBody>
      </p:sp>
      <p:sp>
        <p:nvSpPr>
          <p:cNvPr id="550" name="Click here to edit subtitle-41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2857500"/>
            <a:ext cx="5734050" cy="790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F9F9F9">
                    <a:alpha val="100000"/>
                  </a:srgbClr>
                </a:solidFill>
                <a:latin typeface="IBM Plex Sans" panose="00000700000000000000" pitchFamily="2" charset="0"/>
              </a:rPr>
              <a:t>Empowering Aetna's Strategic Initiatives through 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5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7097911"/>
            <a:ext cx="1638300" cy="2571750"/>
          </a:xfrm>
          <a:prstGeom prst="rect">
            <a:avLst/>
          </a:prstGeom>
        </p:spPr>
      </p:pic>
      <p:pic>
        <p:nvPicPr>
          <p:cNvPr id="5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8301781" y="514350"/>
            <a:ext cx="1866900" cy="1866900"/>
          </a:xfrm>
          <a:prstGeom prst="rect">
            <a:avLst/>
          </a:prstGeom>
        </p:spPr>
      </p:pic>
      <p:pic>
        <p:nvPicPr>
          <p:cNvPr id="5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15878175" y="0"/>
            <a:ext cx="1409700" cy="1009650"/>
          </a:xfrm>
          <a:prstGeom prst="rect">
            <a:avLst/>
          </a:prstGeom>
        </p:spPr>
      </p:pic>
      <p:pic>
        <p:nvPicPr>
          <p:cNvPr id="55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5389215" y="1543050"/>
            <a:ext cx="7429500" cy="8743950"/>
          </a:xfrm>
          <a:prstGeom prst="rect">
            <a:avLst/>
          </a:prstGeom>
        </p:spPr>
      </p:pic>
      <p:pic>
        <p:nvPicPr>
          <p:cNvPr id="56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11438630" y="2314278"/>
            <a:ext cx="685800" cy="685800"/>
          </a:xfrm>
          <a:prstGeom prst="rect">
            <a:avLst/>
          </a:prstGeom>
        </p:spPr>
      </p:pic>
      <p:sp>
        <p:nvSpPr>
          <p:cNvPr id="561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706511" y="2348674"/>
            <a:ext cx="247650" cy="6286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3240" b="1" spc="-81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1</a:t>
            </a:r>
          </a:p>
        </p:txBody>
      </p:sp>
      <p:sp>
        <p:nvSpPr>
          <p:cNvPr id="562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15018" y="1981962"/>
            <a:ext cx="4867275" cy="4762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700" b="1" spc="-68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Enhanced Efficiency</a:t>
            </a:r>
          </a:p>
        </p:txBody>
      </p:sp>
      <p:sp>
        <p:nvSpPr>
          <p:cNvPr id="56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715018" y="2543461"/>
            <a:ext cx="4867275" cy="800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Streamlined operations reduce costs and time, leading to better productivity.</a:t>
            </a:r>
          </a:p>
        </p:txBody>
      </p:sp>
      <p:pic>
        <p:nvPicPr>
          <p:cNvPr id="5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/>
          </a:blip>
          <a:stretch/>
        </p:blipFill>
        <p:spPr>
          <a:xfrm>
            <a:off x="11563798" y="7286625"/>
            <a:ext cx="685800" cy="685800"/>
          </a:xfrm>
          <a:prstGeom prst="rect">
            <a:avLst/>
          </a:prstGeom>
        </p:spPr>
      </p:pic>
      <p:sp>
        <p:nvSpPr>
          <p:cNvPr id="565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794617" y="7320820"/>
            <a:ext cx="323850" cy="6286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3240" b="1" spc="-81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2</a:t>
            </a:r>
          </a:p>
        </p:txBody>
      </p:sp>
      <p:sp>
        <p:nvSpPr>
          <p:cNvPr id="566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840176" y="6523577"/>
            <a:ext cx="4743450" cy="9429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700" b="1" spc="-68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Improved Member Experience</a:t>
            </a:r>
          </a:p>
        </p:txBody>
      </p:sp>
      <p:sp>
        <p:nvSpPr>
          <p:cNvPr id="567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840176" y="7551420"/>
            <a:ext cx="4743450" cy="1190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21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Personalized and consistent communication enhances member satisfaction.</a:t>
            </a:r>
          </a:p>
        </p:txBody>
      </p:sp>
      <p:pic>
        <p:nvPicPr>
          <p:cNvPr id="56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tretch/>
        </p:blipFill>
        <p:spPr>
          <a:xfrm>
            <a:off x="6080075" y="7286328"/>
            <a:ext cx="685800" cy="685800"/>
          </a:xfrm>
          <a:prstGeom prst="rect">
            <a:avLst/>
          </a:prstGeom>
        </p:spPr>
      </p:pic>
      <p:sp>
        <p:nvSpPr>
          <p:cNvPr id="569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17647" y="7320724"/>
            <a:ext cx="304800" cy="6286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3240" b="1" spc="-81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3</a:t>
            </a:r>
          </a:p>
        </p:txBody>
      </p:sp>
      <p:sp>
        <p:nvSpPr>
          <p:cNvPr id="570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100" y="6954012"/>
            <a:ext cx="4781550" cy="4762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</a:pPr>
            <a:r>
              <a:rPr lang="en-US" sz="2700" b="1" spc="-68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Better Decision-Making</a:t>
            </a:r>
          </a:p>
        </p:txBody>
      </p:sp>
      <p:sp>
        <p:nvSpPr>
          <p:cNvPr id="571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100" y="7515511"/>
            <a:ext cx="4781550" cy="8001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108"/>
              </a:lnSpc>
            </a:pPr>
            <a:r>
              <a:rPr lang="en-US" sz="2100" spc="-21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Data-driven insights facilitate strategic planning and informed choices.</a:t>
            </a:r>
          </a:p>
        </p:txBody>
      </p:sp>
      <p:pic>
        <p:nvPicPr>
          <p:cNvPr id="57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tretch/>
        </p:blipFill>
        <p:spPr>
          <a:xfrm>
            <a:off x="6080075" y="2314278"/>
            <a:ext cx="685800" cy="685800"/>
          </a:xfrm>
          <a:prstGeom prst="rect">
            <a:avLst/>
          </a:prstGeom>
        </p:spPr>
      </p:pic>
      <p:sp>
        <p:nvSpPr>
          <p:cNvPr id="573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07074" y="2348674"/>
            <a:ext cx="323850" cy="6286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3240" b="1" spc="-81" dirty="0">
                <a:solidFill>
                  <a:srgbClr val="FFFFFF">
                    <a:alpha val="100000"/>
                  </a:srgbClr>
                </a:solidFill>
                <a:latin typeface="Quicksand" panose="00000700000000000000" pitchFamily="2" charset="0"/>
              </a:rPr>
              <a:t>4</a:t>
            </a:r>
          </a:p>
        </p:txBody>
      </p:sp>
      <p:sp>
        <p:nvSpPr>
          <p:cNvPr id="574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100" y="1784604"/>
            <a:ext cx="4781550" cy="4762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</a:pPr>
            <a:r>
              <a:rPr lang="en-US" sz="2700" b="1" spc="-68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Regulatory Compliance</a:t>
            </a:r>
          </a:p>
        </p:txBody>
      </p:sp>
      <p:sp>
        <p:nvSpPr>
          <p:cNvPr id="575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100" y="2346103"/>
            <a:ext cx="4781550" cy="11906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108"/>
              </a:lnSpc>
            </a:pPr>
            <a:r>
              <a:rPr lang="en-US" sz="2100" spc="-21" dirty="0">
                <a:solidFill>
                  <a:srgbClr val="09224E">
                    <a:alpha val="100000"/>
                  </a:srgbClr>
                </a:solidFill>
                <a:latin typeface="IBM Plex Sans" panose="00000700000000000000" pitchFamily="2" charset="0"/>
              </a:rPr>
              <a:t>Robust security measures ensure compliance with healthcare regulations, protecting sensitive data.</a:t>
            </a:r>
          </a:p>
        </p:txBody>
      </p:sp>
      <p:sp>
        <p:nvSpPr>
          <p:cNvPr id="576" name="Click here to edit title-466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24600" y="4000500"/>
            <a:ext cx="5657850" cy="1352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4200" b="1" spc="-105" dirty="0">
                <a:solidFill>
                  <a:srgbClr val="09224E">
                    <a:alpha val="100000"/>
                  </a:srgbClr>
                </a:solidFill>
                <a:latin typeface="Quicksand" panose="00000700000000000000" pitchFamily="2" charset="0"/>
              </a:rPr>
              <a:t>Key Benefits for Aetna</a:t>
            </a:r>
          </a:p>
        </p:txBody>
      </p:sp>
      <p:sp>
        <p:nvSpPr>
          <p:cNvPr id="578" name="Click here to edit subtitle-40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324600" y="5448300"/>
            <a:ext cx="5657850" cy="790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108"/>
              </a:lnSpc>
            </a:pPr>
            <a:r>
              <a:rPr lang="en-US" sz="2100" spc="-21" dirty="0">
                <a:solidFill>
                  <a:srgbClr val="50545B">
                    <a:alpha val="100000"/>
                  </a:srgbClr>
                </a:solidFill>
                <a:latin typeface="IBM Plex Sans" panose="00000700000000000000" pitchFamily="2" charset="0"/>
              </a:rPr>
              <a:t>Salesforce Solutions for Aetna: Addressing 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777</Words>
  <Application>Microsoft Office PowerPoint</Application>
  <PresentationFormat>Custom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IBM Plex Sans</vt:lpstr>
      <vt:lpstr>Calibri Light</vt:lpstr>
      <vt:lpstr>Arial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Exporter Version: 2.0.10.0, docId: 9359548</dc:title>
  <dc:creator>Presentations.AI Exporter</dc:creator>
  <cp:lastModifiedBy>vipin choudhary</cp:lastModifiedBy>
  <cp:revision>1</cp:revision>
  <dcterms:created xsi:type="dcterms:W3CDTF">2024-11-03T13:23:37Z</dcterms:created>
  <dcterms:modified xsi:type="dcterms:W3CDTF">2024-11-03T13:24:07Z</dcterms:modified>
</cp:coreProperties>
</file>