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31" r:id="rId2"/>
    <p:sldId id="398" r:id="rId3"/>
    <p:sldId id="399" r:id="rId4"/>
    <p:sldId id="400" r:id="rId5"/>
    <p:sldId id="401" r:id="rId6"/>
    <p:sldId id="402" r:id="rId7"/>
    <p:sldId id="3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L" id="{B8240D7C-FE9E-4DF6-860C-051D98034253}">
          <p14:sldIdLst>
            <p14:sldId id="331"/>
            <p14:sldId id="398"/>
            <p14:sldId id="399"/>
            <p14:sldId id="400"/>
            <p14:sldId id="401"/>
            <p14:sldId id="40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8" pos="288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F"/>
    <a:srgbClr val="004EFF"/>
    <a:srgbClr val="E5EDFF"/>
    <a:srgbClr val="C0D2FF"/>
    <a:srgbClr val="83A8FF"/>
    <a:srgbClr val="000000"/>
    <a:srgbClr val="FB4E0B"/>
    <a:srgbClr val="424242"/>
    <a:srgbClr val="FF40FF"/>
    <a:srgbClr val="FFB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4128"/>
        <p:guide pos="3840"/>
        <p:guide pos="7392"/>
        <p:guide pos="2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1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Choudhary" userId="f1b1b1cb-c4f2-45ae-9300-c1bd3adb05a8" providerId="ADAL" clId="{361DF4E6-1463-478E-848F-FF24CC864BD4}"/>
    <pc:docChg chg="undo custSel modSld">
      <pc:chgData name="Vipin Choudhary" userId="f1b1b1cb-c4f2-45ae-9300-c1bd3adb05a8" providerId="ADAL" clId="{361DF4E6-1463-478E-848F-FF24CC864BD4}" dt="2025-10-29T23:02:31.807" v="177" actId="20577"/>
      <pc:docMkLst>
        <pc:docMk/>
      </pc:docMkLst>
      <pc:sldChg chg="modSp mod">
        <pc:chgData name="Vipin Choudhary" userId="f1b1b1cb-c4f2-45ae-9300-c1bd3adb05a8" providerId="ADAL" clId="{361DF4E6-1463-478E-848F-FF24CC864BD4}" dt="2025-10-29T22:49:50.311" v="24" actId="255"/>
        <pc:sldMkLst>
          <pc:docMk/>
          <pc:sldMk cId="2171706988" sldId="398"/>
        </pc:sldMkLst>
        <pc:spChg chg="mod">
          <ac:chgData name="Vipin Choudhary" userId="f1b1b1cb-c4f2-45ae-9300-c1bd3adb05a8" providerId="ADAL" clId="{361DF4E6-1463-478E-848F-FF24CC864BD4}" dt="2025-10-29T22:49:50.311" v="24" actId="255"/>
          <ac:spMkLst>
            <pc:docMk/>
            <pc:sldMk cId="2171706988" sldId="398"/>
            <ac:spMk id="2" creationId="{B9C5F42F-4C33-3803-E5BA-D95B8940FBFC}"/>
          </ac:spMkLst>
        </pc:spChg>
      </pc:sldChg>
      <pc:sldChg chg="modSp mod">
        <pc:chgData name="Vipin Choudhary" userId="f1b1b1cb-c4f2-45ae-9300-c1bd3adb05a8" providerId="ADAL" clId="{361DF4E6-1463-478E-848F-FF24CC864BD4}" dt="2025-10-29T23:02:31.807" v="177" actId="20577"/>
        <pc:sldMkLst>
          <pc:docMk/>
          <pc:sldMk cId="2016767430" sldId="399"/>
        </pc:sldMkLst>
        <pc:spChg chg="mod">
          <ac:chgData name="Vipin Choudhary" userId="f1b1b1cb-c4f2-45ae-9300-c1bd3adb05a8" providerId="ADAL" clId="{361DF4E6-1463-478E-848F-FF24CC864BD4}" dt="2025-10-29T23:02:31.807" v="177" actId="20577"/>
          <ac:spMkLst>
            <pc:docMk/>
            <pc:sldMk cId="2016767430" sldId="399"/>
            <ac:spMk id="3" creationId="{CC1CEF96-FA54-C632-919D-37BD68981F84}"/>
          </ac:spMkLst>
        </pc:spChg>
      </pc:sldChg>
      <pc:sldChg chg="modSp mod">
        <pc:chgData name="Vipin Choudhary" userId="f1b1b1cb-c4f2-45ae-9300-c1bd3adb05a8" providerId="ADAL" clId="{361DF4E6-1463-478E-848F-FF24CC864BD4}" dt="2025-10-29T23:01:40.346" v="169" actId="113"/>
        <pc:sldMkLst>
          <pc:docMk/>
          <pc:sldMk cId="2403818084" sldId="400"/>
        </pc:sldMkLst>
        <pc:spChg chg="mod">
          <ac:chgData name="Vipin Choudhary" userId="f1b1b1cb-c4f2-45ae-9300-c1bd3adb05a8" providerId="ADAL" clId="{361DF4E6-1463-478E-848F-FF24CC864BD4}" dt="2025-10-29T23:01:40.346" v="169" actId="113"/>
          <ac:spMkLst>
            <pc:docMk/>
            <pc:sldMk cId="2403818084" sldId="400"/>
            <ac:spMk id="3" creationId="{064599BC-57CB-2EE4-CF67-6BA0179D1378}"/>
          </ac:spMkLst>
        </pc:spChg>
      </pc:sldChg>
      <pc:sldChg chg="modSp mod">
        <pc:chgData name="Vipin Choudhary" userId="f1b1b1cb-c4f2-45ae-9300-c1bd3adb05a8" providerId="ADAL" clId="{361DF4E6-1463-478E-848F-FF24CC864BD4}" dt="2025-10-29T23:00:57.129" v="166" actId="20577"/>
        <pc:sldMkLst>
          <pc:docMk/>
          <pc:sldMk cId="3180338226" sldId="401"/>
        </pc:sldMkLst>
        <pc:spChg chg="mod">
          <ac:chgData name="Vipin Choudhary" userId="f1b1b1cb-c4f2-45ae-9300-c1bd3adb05a8" providerId="ADAL" clId="{361DF4E6-1463-478E-848F-FF24CC864BD4}" dt="2025-10-29T23:00:57.129" v="166" actId="20577"/>
          <ac:spMkLst>
            <pc:docMk/>
            <pc:sldMk cId="3180338226" sldId="401"/>
            <ac:spMk id="3" creationId="{D1E6652E-45C8-D729-6C92-8287195494D0}"/>
          </ac:spMkLst>
        </pc:spChg>
      </pc:sldChg>
      <pc:sldChg chg="modSp mod">
        <pc:chgData name="Vipin Choudhary" userId="f1b1b1cb-c4f2-45ae-9300-c1bd3adb05a8" providerId="ADAL" clId="{361DF4E6-1463-478E-848F-FF24CC864BD4}" dt="2025-10-29T23:01:11.075" v="168" actId="113"/>
        <pc:sldMkLst>
          <pc:docMk/>
          <pc:sldMk cId="3675509125" sldId="402"/>
        </pc:sldMkLst>
        <pc:spChg chg="mod">
          <ac:chgData name="Vipin Choudhary" userId="f1b1b1cb-c4f2-45ae-9300-c1bd3adb05a8" providerId="ADAL" clId="{361DF4E6-1463-478E-848F-FF24CC864BD4}" dt="2025-10-29T22:55:37.056" v="84" actId="20577"/>
          <ac:spMkLst>
            <pc:docMk/>
            <pc:sldMk cId="3675509125" sldId="402"/>
            <ac:spMk id="2" creationId="{1CE45A57-23A5-0A91-F778-F5C8DE901729}"/>
          </ac:spMkLst>
        </pc:spChg>
        <pc:spChg chg="mod">
          <ac:chgData name="Vipin Choudhary" userId="f1b1b1cb-c4f2-45ae-9300-c1bd3adb05a8" providerId="ADAL" clId="{361DF4E6-1463-478E-848F-FF24CC864BD4}" dt="2025-10-29T23:01:11.075" v="168" actId="113"/>
          <ac:spMkLst>
            <pc:docMk/>
            <pc:sldMk cId="3675509125" sldId="402"/>
            <ac:spMk id="3" creationId="{6EEACEBB-AB32-C52F-7165-5877E84A5D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05656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985383"/>
            <a:ext cx="11277597" cy="31075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415711"/>
            <a:ext cx="11277600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Blu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D1C67889-0A03-44FE-84C4-930F2B6E9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105656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985383"/>
            <a:ext cx="11277597" cy="31075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415711"/>
            <a:ext cx="11277600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2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lu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83C676-26CB-4F94-AAF5-CC94E3166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C2DA9-D9DA-4FFD-859C-C4DDC0FBD63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20528-866D-46A9-9D9E-926FBC830AD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13E80-427D-4B31-99DC-54B04D87F56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70FD2-3D71-4DD5-9751-4CEB7E991C1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ubhead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7CE6800D-862A-4AD3-8BCC-D490C5142A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– orange should never appear on this slide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F13E80-427D-4B31-99DC-54B04D87F56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70FD2-3D71-4DD5-9751-4CEB7E991C1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16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D505D-C088-41B3-B662-DFCF4530F687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BA7D2-5A0E-4850-9FAF-97C28889879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Blu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DF0F7F-8DF1-48CD-9142-776B8FD24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5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377F8-0611-4C04-821D-64832E49F22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C531-273E-476F-9BC2-B2A988B95F37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8FDC7-555E-42D9-AA02-C5A528DCE45D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A80C5-9717-4669-8C34-1C395391F192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F21F0-7ABC-4AA6-9E11-1888D29FBD91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4076A-4B22-478F-8ABA-597B6DEDAF3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lu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rgbClr val="004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 – orange should never appear on this slide layout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F21F0-7ABC-4AA6-9E11-1888D29FBD91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4076A-4B22-478F-8ABA-597B6DEDAF3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7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3F792-37B2-40DE-9910-263492A8B1F9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A41CA-50B8-41C8-9F5D-B95403A7C9CD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4894E-B79F-463F-BA97-84C5F3367B2E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53703C-A54A-44E3-8138-DA5F3806C0E6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50B91-2530-453E-B0C0-1C5136AC7099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AE373-E197-48C8-94BB-A4EE9BCBC9FC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9B6FA-F86E-4D68-992A-853CE5A56F6A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6C07A-D95A-415D-9CA8-7D982B7879C7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C721A-E059-4746-AE6B-42D629A56883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1F594-5190-42AB-AD7C-D99FB93A2D28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rgbClr val="004E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rgbClr val="004E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 dirty="0"/>
              <a:t>Click to edit Master text styles – orange should never appear on this slide layout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rgbClr val="004EFF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Clr>
                <a:srgbClr val="004EFF"/>
              </a:buClr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28E62F5E-30A2-4E0C-853A-422B658FE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3261" y="6240520"/>
            <a:ext cx="780005" cy="4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6BAC3-AE5A-4922-A5FE-F7032937A26F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54CAA-7A11-48BC-8EDA-78F72CD7A8A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9775A-B4A8-402C-8B62-11EC3809FD4E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4F0CFA-EE8B-45EF-ACB1-2C508059A024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D0406-CCAB-4DC1-A3C0-510BDC9622FF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FAE1C-267D-48D6-A326-B3BD8504622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5EF5-67A3-467C-B557-30C099F3F7D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76FB-F1EB-4325-8567-72CD95BF0CAA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5CA8D-D85C-4F87-A72B-E505E8448094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7C56B-37CB-4D76-AF28-BE94C7A1A020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5C81F-C2D7-4910-B46D-EC92D077352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1566A-1DAD-49E2-BC82-21F0253CB5D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1"/>
                </a:solidFill>
              </a:r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5B062-E019-463E-A9D7-BDD5C9740073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FA6A89-2F6E-48F8-8181-1A8E7FE1C38F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©2023 ExlService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719" r:id="rId16"/>
    <p:sldLayoutId id="2147483722" r:id="rId17"/>
    <p:sldLayoutId id="2147483688" r:id="rId18"/>
    <p:sldLayoutId id="2147483723" r:id="rId19"/>
    <p:sldLayoutId id="2147483689" r:id="rId20"/>
    <p:sldLayoutId id="2147483690" r:id="rId21"/>
    <p:sldLayoutId id="2147483700" r:id="rId22"/>
    <p:sldLayoutId id="2147483720" r:id="rId23"/>
    <p:sldLayoutId id="2147483718" r:id="rId24"/>
    <p:sldLayoutId id="2147483701" r:id="rId25"/>
    <p:sldLayoutId id="2147483725" r:id="rId26"/>
    <p:sldLayoutId id="2147483691" r:id="rId27"/>
    <p:sldLayoutId id="2147483692" r:id="rId28"/>
    <p:sldLayoutId id="2147483693" r:id="rId29"/>
    <p:sldLayoutId id="2147483721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24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3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F42F-4C33-3803-E5BA-D95B8940F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i="1" dirty="0"/>
            </a:br>
            <a:br>
              <a:rPr lang="en-US" i="1" dirty="0"/>
            </a:br>
            <a:r>
              <a:rPr lang="en-US" i="1" dirty="0"/>
              <a:t>Professional Journey </a:t>
            </a:r>
            <a:br>
              <a:rPr lang="en-US" i="1" dirty="0"/>
            </a:br>
            <a:r>
              <a:rPr lang="en-US" sz="3200" i="1" dirty="0"/>
              <a:t>Vipin Choudhary – Senior AVP, Healthcare Analytics | EXL Services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A31C3-E041-F542-728F-FE3A193C4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7170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BC0-AF8C-CEF0-3A3C-F7FE7B42C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Driving Medicare Analytics Transformation through Quality, Data Insights and Innovation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May 2019 – Present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CEF96-FA54-C632-919D-37BD68981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15 + years of healthcare analytics experience across U.S, India &amp; Philippines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Acting as onshore delivery lead and managing $6 M + portfolio spanning </a:t>
            </a:r>
            <a:r>
              <a:rPr lang="en-US" b="1" dirty="0"/>
              <a:t>CVS’s Medicare Stars Improvement and Quality Initiatives</a:t>
            </a:r>
            <a:r>
              <a:rPr lang="en-US" dirty="0"/>
              <a:t>, along with </a:t>
            </a:r>
            <a:r>
              <a:rPr lang="en-US" b="1" dirty="0"/>
              <a:t>CVS’s Network and Provider Services </a:t>
            </a:r>
            <a:r>
              <a:rPr lang="en-US" dirty="0"/>
              <a:t>analytics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Led Generative AI implementation </a:t>
            </a:r>
            <a:r>
              <a:rPr lang="en-US" dirty="0"/>
              <a:t>in Provider &amp; Network Services — AI automatically reads provider rosters, interprets details, and categorizes them for efficient network management and compliance.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Conducted deep-dive analytics on </a:t>
            </a:r>
            <a:r>
              <a:rPr lang="en-US" b="1" dirty="0"/>
              <a:t>HEDIS measures </a:t>
            </a:r>
            <a:r>
              <a:rPr lang="en-US" dirty="0"/>
              <a:t>to enhance quality scores and improve </a:t>
            </a:r>
            <a:r>
              <a:rPr lang="en-US" b="1" dirty="0"/>
              <a:t>medication adherence </a:t>
            </a:r>
            <a:r>
              <a:rPr lang="en-US" dirty="0"/>
              <a:t>rates, driving measurable Stars rating gains and member outcomes.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Guided cross-functional teams (Clinical, Operations) to optimize member health outcomes and ensure CMS compliance.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Mentored analytics teams to build expertise in CMS data and quality measures while fostering a data-driven culture within EXL and CVS engagements.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Proven impact on CMS Stars, HEDIS, and Medication </a:t>
            </a:r>
            <a:r>
              <a:rPr lang="en-US"/>
              <a:t>Adherence score through </a:t>
            </a:r>
            <a:r>
              <a:rPr lang="en-US" dirty="0"/>
              <a:t>advanced analytics and strategic collaboration.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People leader managing 25 + professionals across onshore and offshore teams.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9B6ECD-06B6-52AD-27A3-AA3A8A7F6013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0177D-B0DB-7DCC-01D9-BF43871B7410}"/>
              </a:ext>
            </a:extLst>
          </p:cNvPr>
          <p:cNvSpPr txBox="1"/>
          <p:nvPr/>
        </p:nvSpPr>
        <p:spPr>
          <a:xfrm>
            <a:off x="391066" y="5599199"/>
            <a:ext cx="11637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Since 2019, the Medicare department has grown from just 3 onshore resources to a high performing team of 30 professionals driving analytics delivery and revenue generation. In addition, a dedicated 6-member team now supports Network and Provider Services analytics with active expansion underway to broaden our capabilities and client impact.</a:t>
            </a:r>
          </a:p>
        </p:txBody>
      </p:sp>
    </p:spTree>
    <p:extLst>
      <p:ext uri="{BB962C8B-B14F-4D97-AF65-F5344CB8AC3E}">
        <p14:creationId xmlns:p14="http://schemas.microsoft.com/office/powerpoint/2010/main" val="20167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7CF0-A340-31B9-51F2-39DBEB4DB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5059-1B60-A1B8-8DDB-3B9FA425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Driving Global Delivery Excellence and Building Digital Innovation for Clinical Programs- Philippines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Jan 2017 – Apr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599BC-57CB-2EE4-CF67-6BA0179D1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Led EXL’s Healthcare </a:t>
            </a:r>
            <a:r>
              <a:rPr lang="en-US" b="1" dirty="0"/>
              <a:t>Analytics Center of Excellence in the Philippines</a:t>
            </a:r>
            <a:r>
              <a:rPr lang="en-US" dirty="0"/>
              <a:t>, supporting clinical program analytics and reporting initiatives for CVS Health.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Reviewed healthcare business processes to identify gaps, improve performance, and enhance customer experience.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Collaborated with operations and senior management to address pain points and identify growth opportunities.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Leveraged NLP in Python to extract and classify survey-response features into Strengths and Areas for Improvement (AFI) categories.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Developed a segmentation-based tool using topic modeling (Non-Negative Matrix Factorization) to bucket responses for each CSR, enabling insight visualization.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Power BI dashboards integrating clinical approval and denial decision metrics for the </a:t>
            </a:r>
            <a:r>
              <a:rPr lang="en-US" b="1" dirty="0"/>
              <a:t>CVS Claims and Appeals unit</a:t>
            </a:r>
            <a:r>
              <a:rPr lang="en-US" dirty="0"/>
              <a:t>, improving transparency and decision support.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Acted as Analytics Lead in building </a:t>
            </a:r>
            <a:r>
              <a:rPr lang="en-US" b="1" dirty="0"/>
              <a:t>DIGICA</a:t>
            </a:r>
            <a:r>
              <a:rPr lang="en-US" dirty="0"/>
              <a:t>, a digital solution enhancing clinical excellence in </a:t>
            </a:r>
            <a:r>
              <a:rPr lang="en-US" b="1" dirty="0"/>
              <a:t>precert, care-management, and utilization-management processes</a:t>
            </a:r>
            <a:r>
              <a:rPr lang="en-US" dirty="0"/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DIGICA</a:t>
            </a:r>
            <a:r>
              <a:rPr lang="en-US" dirty="0"/>
              <a:t> USP: Quick integration with legacy systems, reduced authorization cycle time, standardized clinical documentation and minimized manual effort.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62EEA8-EFAA-E932-19A2-A2F37858FFCA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7880B-0314-5EFE-C6A1-208A38A74887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Philippines success laid the groundwork for U.S. Medicare and Network Provider analytics leadership starting in 2019.</a:t>
            </a:r>
          </a:p>
        </p:txBody>
      </p:sp>
    </p:spTree>
    <p:extLst>
      <p:ext uri="{BB962C8B-B14F-4D97-AF65-F5344CB8AC3E}">
        <p14:creationId xmlns:p14="http://schemas.microsoft.com/office/powerpoint/2010/main" val="24038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A3B66-3A35-8096-710B-6AE314D0D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12CE-8D36-8A02-0B99-D0CFCF3A2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r>
              <a:rPr lang="en-US" sz="3200" i="1" dirty="0"/>
              <a:t>Analytics Leadership and Care Management Transformation – India Experience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Sep 2014 – Dec 2016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652E-45C8-D729-6C92-82871954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Generated reports and dashboards </a:t>
            </a:r>
            <a:r>
              <a:rPr lang="en-US" b="1" dirty="0"/>
              <a:t>for Care Management Programs </a:t>
            </a:r>
            <a:r>
              <a:rPr lang="en-US" dirty="0"/>
              <a:t>run by Aetna to measure </a:t>
            </a:r>
            <a:r>
              <a:rPr lang="en-US" b="1" dirty="0"/>
              <a:t>program effectiveness</a:t>
            </a:r>
            <a:r>
              <a:rPr lang="en-US" dirty="0"/>
              <a:t> and team productivity.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Applied web scraping and </a:t>
            </a:r>
            <a:r>
              <a:rPr lang="en-US" b="1" dirty="0"/>
              <a:t>NLP</a:t>
            </a:r>
            <a:r>
              <a:rPr lang="en-US" dirty="0"/>
              <a:t> to capture provider details (best day, time, and phone number), enhancing outreach efficiency and member engagement.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Partnered with Aetna stakeholders to gather requirements, document business needs, and translate them into actionable analytics plans.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Monitored project progress, resolved bottlenecks, and ensured on-time, high-quality delivery and acted as a </a:t>
            </a:r>
            <a:r>
              <a:rPr lang="en-US" b="1" dirty="0"/>
              <a:t>liaison</a:t>
            </a:r>
            <a:r>
              <a:rPr lang="en-US" dirty="0"/>
              <a:t> between onshore and offshore teams to maintain governance and alignment.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scalable and reusable analytical frameworks to expedite project execution.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CBDDDC-BD49-849F-85B0-0A2B378A8AF1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88FD4-24BA-8718-C852-C558B9A2C4B8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i="1" dirty="0">
                <a:cs typeface="Calibri" panose="020F0502020204030204" pitchFamily="34" charset="0"/>
              </a:rPr>
              <a:t>Success in India set the stage for establishing a global analytics center of excellence in the Philippines and expanding delivery leadership</a:t>
            </a:r>
            <a:r>
              <a:rPr lang="en-US" sz="1600" b="0" i="1" u="none" strike="noStrike" baseline="0" dirty="0">
                <a:latin typeface="Noto-Sans-Italic"/>
              </a:rPr>
              <a:t>..</a:t>
            </a:r>
            <a:endParaRPr lang="en-US" sz="1600" i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3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9E70-B5BB-405A-807B-160469F0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5A57-23A5-0A91-F778-F5C8DE90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16958"/>
            <a:ext cx="11277600" cy="1077004"/>
          </a:xfrm>
        </p:spPr>
        <p:txBody>
          <a:bodyPr/>
          <a:lstStyle/>
          <a:p>
            <a:pPr algn="l"/>
            <a:r>
              <a:rPr lang="en-US" sz="3200" i="1" dirty="0"/>
              <a:t>Building the Analytical Foundation from PBM Programs and Evidence-Based Care</a:t>
            </a:r>
            <a:br>
              <a:rPr lang="en-US" sz="3200" i="1" dirty="0"/>
            </a:br>
            <a:r>
              <a:rPr lang="en-US" sz="3200" i="1" dirty="0"/>
              <a:t>										</a:t>
            </a:r>
            <a:r>
              <a:rPr lang="en-US" sz="1600" i="1" dirty="0"/>
              <a:t>Aug 2010 – Aug 2014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ACEBB-AB32-C52F-7165-5877E84A5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825" y="1480352"/>
            <a:ext cx="11277600" cy="3893905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Worked as Senior Software Engineer for </a:t>
            </a:r>
            <a:r>
              <a:rPr lang="en-US" b="1" dirty="0"/>
              <a:t>United Health Group.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Performed scope management, and </a:t>
            </a:r>
            <a:r>
              <a:rPr lang="en-US" b="1" dirty="0"/>
              <a:t>SAS-based ETL development </a:t>
            </a:r>
            <a:r>
              <a:rPr lang="en-US" dirty="0"/>
              <a:t>supporting Pharmacy Benefit Management (</a:t>
            </a:r>
            <a:r>
              <a:rPr lang="en-US" b="1" dirty="0"/>
              <a:t>PBM</a:t>
            </a:r>
            <a:r>
              <a:rPr lang="en-US" dirty="0"/>
              <a:t>) and clinical operations.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Mentored team members and served as single point of contact between onshore and offshore teams to ensure seamless coordination.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Analyzed eligibility data to determine member qualification for specific PBM programs based on clinical criteria, evidence-based guidelines, and employer benefit configurations.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Automated referral processes to direct eligible members to appropriate consumer-engagement teams, improving adherence to evidence-based guidance and lowering cost of care.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Designed and maintained ETL pipelines to extract, transform, and load data into the Data Access Database (DAD) using SAS.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This role built the foundation for scalable analytics delivery, influencing future payer-side innovation and digital excellence initiatives.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68E5E-32CE-2FFF-04FD-C9E5373AFBCE}"/>
              </a:ext>
            </a:extLst>
          </p:cNvPr>
          <p:cNvSpPr txBox="1">
            <a:spLocks/>
          </p:cNvSpPr>
          <p:nvPr/>
        </p:nvSpPr>
        <p:spPr>
          <a:xfrm>
            <a:off x="523334" y="5476196"/>
            <a:ext cx="11277600" cy="10770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B881B-D3CC-A45E-3856-651560D010BF}"/>
              </a:ext>
            </a:extLst>
          </p:cNvPr>
          <p:cNvSpPr txBox="1"/>
          <p:nvPr/>
        </p:nvSpPr>
        <p:spPr>
          <a:xfrm>
            <a:off x="391066" y="5599199"/>
            <a:ext cx="1163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cs typeface="Calibri" panose="020F0502020204030204" pitchFamily="34" charset="0"/>
              </a:rPr>
              <a:t>Experience at UHG provided the core technical and clinical-data expertise that shaped the next phase of delivery leadership in EXL India.</a:t>
            </a:r>
          </a:p>
        </p:txBody>
      </p:sp>
    </p:spTree>
    <p:extLst>
      <p:ext uri="{BB962C8B-B14F-4D97-AF65-F5344CB8AC3E}">
        <p14:creationId xmlns:p14="http://schemas.microsoft.com/office/powerpoint/2010/main" val="36755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BBEE-401B-614E-9FB9-DA93DD93B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90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t"/>
      <a:lstStyle>
        <a:defPPr marL="171450" indent="-171450" algn="l" defTabSz="533400">
          <a:spcBef>
            <a:spcPts val="100"/>
          </a:spcBef>
          <a:spcAft>
            <a:spcPts val="100"/>
          </a:spcAft>
          <a:buClr>
            <a:schemeClr val="accent1"/>
          </a:buClr>
          <a:buFont typeface="Arial" panose="020B0604020202020204" pitchFamily="34" charset="0"/>
          <a:buChar char="•"/>
          <a:defRPr sz="1100" dirty="0" smtClean="0">
            <a:solidFill>
              <a:schemeClr val="tx1"/>
            </a:solidFill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XL Powerpoint Template.potx" id="{2248EB57-3297-446F-9351-26E092AAA675}" vid="{79D30E6A-6B1E-49B5-8580-3760C3DF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EXL Powerpoint Template (1)</Template>
  <TotalTime>10689</TotalTime>
  <Words>828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Noto-Sans-Italic</vt:lpstr>
      <vt:lpstr>System Font Regular</vt:lpstr>
      <vt:lpstr>Wingdings</vt:lpstr>
      <vt:lpstr>Office Theme</vt:lpstr>
      <vt:lpstr>PowerPoint Presentation</vt:lpstr>
      <vt:lpstr>  Professional Journey  Vipin Choudhary – Senior AVP, Healthcare Analytics | EXL Services</vt:lpstr>
      <vt:lpstr>Driving Medicare Analytics Transformation through Quality, Data Insights and Innovation           May 2019 – Present</vt:lpstr>
      <vt:lpstr>Driving Global Delivery Excellence and Building Digital Innovation for Clinical Programs- Philippines           Jan 2017 – Apr 2019</vt:lpstr>
      <vt:lpstr>Analytics Leadership and Care Management Transformation – India Experience           Sep 2014 – Dec 2016</vt:lpstr>
      <vt:lpstr>Building the Analytical Foundation from PBM Programs and Evidence-Based Care           Aug 2010 – Aug 2014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Kamlesh Mishra</dc:creator>
  <cp:lastModifiedBy>Vipin Choudhary</cp:lastModifiedBy>
  <cp:revision>68</cp:revision>
  <dcterms:created xsi:type="dcterms:W3CDTF">2023-08-16T10:35:49Z</dcterms:created>
  <dcterms:modified xsi:type="dcterms:W3CDTF">2025-10-29T23:02:37Z</dcterms:modified>
</cp:coreProperties>
</file>