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pin Choudhary" userId="f1b1b1cb-c4f2-45ae-9300-c1bd3adb05a8" providerId="ADAL" clId="{5A561990-FCFE-4B4E-B090-F869A1373382}"/>
    <pc:docChg chg="undo custSel modSld">
      <pc:chgData name="Vipin Choudhary" userId="f1b1b1cb-c4f2-45ae-9300-c1bd3adb05a8" providerId="ADAL" clId="{5A561990-FCFE-4B4E-B090-F869A1373382}" dt="2025-02-10T23:35:57.184" v="572" actId="20577"/>
      <pc:docMkLst>
        <pc:docMk/>
      </pc:docMkLst>
      <pc:sldChg chg="modSp mod modNotesTx">
        <pc:chgData name="Vipin Choudhary" userId="f1b1b1cb-c4f2-45ae-9300-c1bd3adb05a8" providerId="ADAL" clId="{5A561990-FCFE-4B4E-B090-F869A1373382}" dt="2025-02-10T23:35:57.184" v="572" actId="20577"/>
        <pc:sldMkLst>
          <pc:docMk/>
          <pc:sldMk cId="3047572467" sldId="417"/>
        </pc:sldMkLst>
        <pc:spChg chg="mod">
          <ac:chgData name="Vipin Choudhary" userId="f1b1b1cb-c4f2-45ae-9300-c1bd3adb05a8" providerId="ADAL" clId="{5A561990-FCFE-4B4E-B090-F869A1373382}" dt="2025-02-10T23:06:58.773" v="188" actId="20577"/>
          <ac:spMkLst>
            <pc:docMk/>
            <pc:sldMk cId="3047572467" sldId="417"/>
            <ac:spMk id="5" creationId="{CFC846CF-2649-3780-7FE2-838245DF6F63}"/>
          </ac:spMkLst>
        </pc:spChg>
        <pc:spChg chg="mod">
          <ac:chgData name="Vipin Choudhary" userId="f1b1b1cb-c4f2-45ae-9300-c1bd3adb05a8" providerId="ADAL" clId="{5A561990-FCFE-4B4E-B090-F869A1373382}" dt="2025-02-10T23:04:14.234" v="108" actId="20577"/>
          <ac:spMkLst>
            <pc:docMk/>
            <pc:sldMk cId="3047572467" sldId="417"/>
            <ac:spMk id="6" creationId="{854725D6-42BE-0F8C-31E4-13A5B020DF5D}"/>
          </ac:spMkLst>
        </pc:spChg>
        <pc:spChg chg="mod">
          <ac:chgData name="Vipin Choudhary" userId="f1b1b1cb-c4f2-45ae-9300-c1bd3adb05a8" providerId="ADAL" clId="{5A561990-FCFE-4B4E-B090-F869A1373382}" dt="2025-02-10T23:34:00.009" v="537" actId="20577"/>
          <ac:spMkLst>
            <pc:docMk/>
            <pc:sldMk cId="3047572467" sldId="417"/>
            <ac:spMk id="8" creationId="{7AD7A540-37C2-C463-3705-E3F9170E006E}"/>
          </ac:spMkLst>
        </pc:spChg>
        <pc:spChg chg="mod">
          <ac:chgData name="Vipin Choudhary" userId="f1b1b1cb-c4f2-45ae-9300-c1bd3adb05a8" providerId="ADAL" clId="{5A561990-FCFE-4B4E-B090-F869A1373382}" dt="2025-02-10T23:11:13.326" v="283" actId="20577"/>
          <ac:spMkLst>
            <pc:docMk/>
            <pc:sldMk cId="3047572467" sldId="417"/>
            <ac:spMk id="10" creationId="{13793AAF-08E0-F9D7-3114-6F2CD312D68F}"/>
          </ac:spMkLst>
        </pc:spChg>
        <pc:spChg chg="mod">
          <ac:chgData name="Vipin Choudhary" userId="f1b1b1cb-c4f2-45ae-9300-c1bd3adb05a8" providerId="ADAL" clId="{5A561990-FCFE-4B4E-B090-F869A1373382}" dt="2025-02-10T23:33:33.040" v="535" actId="313"/>
          <ac:spMkLst>
            <pc:docMk/>
            <pc:sldMk cId="3047572467" sldId="417"/>
            <ac:spMk id="12" creationId="{9909DD32-733A-57F3-C869-26B432048C51}"/>
          </ac:spMkLst>
        </pc:spChg>
        <pc:spChg chg="mod">
          <ac:chgData name="Vipin Choudhary" userId="f1b1b1cb-c4f2-45ae-9300-c1bd3adb05a8" providerId="ADAL" clId="{5A561990-FCFE-4B4E-B090-F869A1373382}" dt="2025-02-10T23:35:48.577" v="564" actId="20577"/>
          <ac:spMkLst>
            <pc:docMk/>
            <pc:sldMk cId="3047572467" sldId="417"/>
            <ac:spMk id="17" creationId="{81C8E096-2C41-FF99-D2AB-528CFD329564}"/>
          </ac:spMkLst>
        </pc:spChg>
        <pc:graphicFrameChg chg="modGraphic">
          <ac:chgData name="Vipin Choudhary" userId="f1b1b1cb-c4f2-45ae-9300-c1bd3adb05a8" providerId="ADAL" clId="{5A561990-FCFE-4B4E-B090-F869A1373382}" dt="2025-02-10T23:35:57.184" v="572" actId="20577"/>
          <ac:graphicFrameMkLst>
            <pc:docMk/>
            <pc:sldMk cId="3047572467" sldId="417"/>
            <ac:graphicFrameMk id="4" creationId="{C4C38729-23E9-D5DE-EE51-B21D2A5DA72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32FC5-C44C-4D3A-9E2B-045F8D6949A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B19C4-2E61-4CA1-899D-2BD3330B1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8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endParaRPr lang="en-US" sz="800" dirty="0">
              <a:solidFill>
                <a:prstClr val="black"/>
              </a:solidFill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1DD5B-25C7-44E2-903C-3B31F8D5F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69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1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riangle sla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6">
            <a:extLst>
              <a:ext uri="{FF2B5EF4-FFF2-40B4-BE49-F238E27FC236}">
                <a16:creationId xmlns:a16="http://schemas.microsoft.com/office/drawing/2014/main" id="{931308C3-C86F-8439-79F6-BF2D0C1E6F6F}"/>
              </a:ext>
            </a:extLst>
          </p:cNvPr>
          <p:cNvSpPr>
            <a:spLocks noChangeAspect="1"/>
          </p:cNvSpPr>
          <p:nvPr userDrawn="1"/>
        </p:nvSpPr>
        <p:spPr>
          <a:xfrm>
            <a:off x="1041123" y="1864380"/>
            <a:ext cx="4572001" cy="315273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7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riangle ligh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F3ADCCC-FA43-7DCA-36DD-741C47192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Triangle 6">
            <a:extLst>
              <a:ext uri="{FF2B5EF4-FFF2-40B4-BE49-F238E27FC236}">
                <a16:creationId xmlns:a16="http://schemas.microsoft.com/office/drawing/2014/main" id="{4766D99B-C9CC-1DAD-1E54-88F872622439}"/>
              </a:ext>
            </a:extLst>
          </p:cNvPr>
          <p:cNvSpPr>
            <a:spLocks noChangeAspect="1"/>
          </p:cNvSpPr>
          <p:nvPr userDrawn="1"/>
        </p:nvSpPr>
        <p:spPr>
          <a:xfrm>
            <a:off x="1041123" y="1864380"/>
            <a:ext cx="4572001" cy="315273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then send to back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riangle window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FB34F-AFB3-FB22-6CF1-6C96D239CF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8895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2DD5020-0712-DF29-4789-07AE70446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88952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7625" y="696688"/>
            <a:ext cx="391212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F3ADCCC-FA43-7DCA-36DD-741C47192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72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672567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1" y="1420992"/>
            <a:ext cx="11249320" cy="45430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37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558199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1" y="1636226"/>
            <a:ext cx="11249320" cy="43443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CF4F-FD7D-FD19-6372-B37CB17508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481" y="1111117"/>
            <a:ext cx="11249320" cy="245636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  <a:lvl2pPr marL="2905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2pPr>
            <a:lvl3pPr marL="5826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3pPr>
            <a:lvl4pPr marL="85566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4pPr>
            <a:lvl5pPr marL="1100138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990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1"/>
            <a:ext cx="11277600" cy="672567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2" y="1420992"/>
            <a:ext cx="5077716" cy="45430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97235-8ACD-EA2A-2D57-3EF3975E30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19016" y="1420813"/>
            <a:ext cx="5104613" cy="45720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51593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marL="1257300" indent="-157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0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43492"/>
            <a:ext cx="11277600" cy="567626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482" y="1636226"/>
            <a:ext cx="5077716" cy="45430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461963" indent="-2349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68738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857250" indent="-1698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A311A-F8BF-4B10-8541-D51CBF36A96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814BA-DC7B-4EC2-9419-EFE4D4EFB443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97235-8ACD-EA2A-2D57-3EF3975E30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19016" y="1636226"/>
            <a:ext cx="5104613" cy="457209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515938" indent="-2254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4pPr>
            <a:lvl5pPr marL="1257300" indent="-157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C9EA03-FA8F-AD79-F54A-F23726C033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481" y="1111117"/>
            <a:ext cx="11249320" cy="245636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  <a:lvl2pPr marL="2905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2pPr>
            <a:lvl3pPr marL="58261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3pPr>
            <a:lvl4pPr marL="855663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4pPr>
            <a:lvl5pPr marL="1100138" indent="0">
              <a:buFontTx/>
              <a:buNone/>
              <a:defRPr sz="1800">
                <a:solidFill>
                  <a:schemeClr val="accent3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5801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20FF5-63E7-D7A1-E95E-667A3A5A47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0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slate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8AEF62A-DB20-DFA5-60EF-17E3D02917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98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1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midnigh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accent3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50E4EC5-C9CD-0784-3B8B-14E383CDC8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bg1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bg1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93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light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2314550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984831"/>
            <a:ext cx="5527444" cy="502947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7AF6875-806F-55D2-B677-EBF1DABD07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3325305"/>
            <a:ext cx="3679825" cy="231457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300"/>
              </a:spcAft>
              <a:buFontTx/>
              <a:buNone/>
              <a:defRPr sz="2200">
                <a:solidFill>
                  <a:schemeClr val="tx2"/>
                </a:solidFill>
                <a:latin typeface="+mn-lt"/>
              </a:defRPr>
            </a:lvl1pPr>
            <a:lvl2pPr marL="227013" indent="-227013">
              <a:lnSpc>
                <a:spcPct val="10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461963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tx2"/>
                </a:solidFill>
              </a:defRPr>
            </a:lvl3pPr>
            <a:lvl4pPr marL="744538" indent="-225425">
              <a:lnSpc>
                <a:spcPct val="100000"/>
              </a:lnSpc>
              <a:spcAft>
                <a:spcPts val="300"/>
              </a:spcAft>
              <a:tabLst/>
              <a:defRPr>
                <a:solidFill>
                  <a:schemeClr val="tx2"/>
                </a:solidFill>
              </a:defRPr>
            </a:lvl4pPr>
            <a:lvl5pPr marL="971550" indent="-169863">
              <a:lnSpc>
                <a:spcPct val="100000"/>
              </a:lnSpc>
              <a:spcAft>
                <a:spcPts val="300"/>
              </a:spcAft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1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r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7353" y="984831"/>
            <a:ext cx="6136849" cy="891103"/>
          </a:xfrm>
        </p:spPr>
        <p:txBody>
          <a:bodyPr anchor="t" anchorCtr="0">
            <a:normAutofit/>
          </a:bodyPr>
          <a:lstStyle>
            <a:lvl1pPr algn="l">
              <a:lnSpc>
                <a:spcPct val="8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353" y="1883303"/>
            <a:ext cx="6136849" cy="413099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 marL="460375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600">
                <a:solidFill>
                  <a:schemeClr val="tx1"/>
                </a:solidFill>
                <a:latin typeface="+mj-lt"/>
              </a:defRPr>
            </a:lvl3pPr>
            <a:lvl4pPr marL="857250" indent="-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400">
                <a:solidFill>
                  <a:schemeClr val="tx1"/>
                </a:solidFill>
                <a:latin typeface="+mj-lt"/>
              </a:defRPr>
            </a:lvl4pPr>
            <a:lvl5pPr marL="1084263" indent="-1508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2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E5FAE-F0AB-4773-BB2C-98261E32F572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4B692-DFFE-4127-B155-C2352630574E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B95AAFB-5AB3-8043-3405-030A209051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434840" cy="6858000"/>
          </a:xfrm>
          <a:solidFill>
            <a:schemeClr val="bg1">
              <a:lumMod val="95000"/>
            </a:schemeClr>
          </a:solidFill>
        </p:spPr>
        <p:txBody>
          <a:bodyPr tIns="182880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  <a:br>
              <a:rPr lang="en-US" dirty="0"/>
            </a:br>
            <a:r>
              <a:rPr lang="en-US" dirty="0"/>
              <a:t>4.85”w x 7.5” h </a:t>
            </a:r>
          </a:p>
        </p:txBody>
      </p:sp>
    </p:spTree>
    <p:extLst>
      <p:ext uri="{BB962C8B-B14F-4D97-AF65-F5344CB8AC3E}">
        <p14:creationId xmlns:p14="http://schemas.microsoft.com/office/powerpoint/2010/main" val="88686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 photo</a:t>
            </a:r>
            <a:br>
              <a:rPr lang="en-US" dirty="0"/>
            </a:br>
            <a:r>
              <a:rPr lang="en-US" dirty="0"/>
              <a:t>8.48”w x 7.5”h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84831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28600" indent="-222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8AB0188-0104-FB47-ADB6-72A9A5869A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21025-6C5D-4AD1-B98F-3B9F05B818B5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7DF11-5732-451F-BDC5-76D509152895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bg1"/>
                </a:solidFill>
              </a:rPr>
              <a:t>‹#›</a:t>
            </a:fld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75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ta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1400" b="1" i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613721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accent3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613721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accent3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613721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accent3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311900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311900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311900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FontTx/>
              <a:buNone/>
              <a:tabLst/>
              <a:defRPr sz="1500" b="1">
                <a:solidFill>
                  <a:schemeClr val="tx1"/>
                </a:solidFill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/>
              <a:defRPr sz="1500">
                <a:solidFill>
                  <a:schemeClr val="tx1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tx1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tx1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86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detail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396F7-F256-7EC8-5CFA-5E28D456D666}"/>
              </a:ext>
            </a:extLst>
          </p:cNvPr>
          <p:cNvSpPr/>
          <p:nvPr userDrawn="1"/>
        </p:nvSpPr>
        <p:spPr>
          <a:xfrm>
            <a:off x="0" y="0"/>
            <a:ext cx="12192000" cy="12041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1BE63-AB7C-B671-C72A-EFE88271CA5D}"/>
              </a:ext>
            </a:extLst>
          </p:cNvPr>
          <p:cNvSpPr txBox="1"/>
          <p:nvPr userDrawn="1"/>
        </p:nvSpPr>
        <p:spPr>
          <a:xfrm>
            <a:off x="8955344" y="645799"/>
            <a:ext cx="29452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CASE STUDY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023BF8-94F9-4D4F-AE8F-3AB0B07713D0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628D0-DB29-484F-AE87-9BA55BF787A1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C95D7-21A9-CC2A-7CC1-81A26F21BCF3}"/>
              </a:ext>
            </a:extLst>
          </p:cNvPr>
          <p:cNvSpPr txBox="1"/>
          <p:nvPr userDrawn="1"/>
        </p:nvSpPr>
        <p:spPr>
          <a:xfrm>
            <a:off x="8766928" y="976213"/>
            <a:ext cx="3322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+mj-lt"/>
              </a:rPr>
              <a:t>CASE STUDY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9F8A7F0-36A8-F7F8-93EA-B7D45AAAE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15990"/>
            <a:ext cx="11524268" cy="558199"/>
          </a:xfrm>
        </p:spPr>
        <p:txBody>
          <a:bodyPr/>
          <a:lstStyle>
            <a:lvl1pPr marL="0" indent="0">
              <a:buNone/>
              <a:defRPr sz="36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341B144-3A4C-B95E-E40F-3D52D39813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855549"/>
            <a:ext cx="8308975" cy="227798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5C16B2F-0E6E-4C9F-FDC9-5049DDE918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1570034"/>
            <a:ext cx="2201157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Client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25BC01-6A2C-BC8A-CE0F-9CCBDA97A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388" y="1924655"/>
            <a:ext cx="2196206" cy="1055065"/>
          </a:xfrm>
        </p:spPr>
        <p:txBody>
          <a:bodyPr/>
          <a:lstStyle>
            <a:lvl1pPr marL="0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290513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582613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855663" indent="0">
              <a:buFontTx/>
              <a:buNone/>
              <a:defRPr lang="en-US" sz="180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100138" indent="0">
              <a:buFontTx/>
              <a:buNone/>
              <a:defRPr lang="en-US" sz="180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Client industry intro description goes here on up to four lines of text content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702C7A7B-5BE8-27C7-C967-54B2501D1D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3151528"/>
            <a:ext cx="2201157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Client challenges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C924DEDB-3EDF-E33C-EF76-4E02B7B6B8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1" y="3502135"/>
            <a:ext cx="2201157" cy="2598720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6">
            <a:extLst>
              <a:ext uri="{FF2B5EF4-FFF2-40B4-BE49-F238E27FC236}">
                <a16:creationId xmlns:a16="http://schemas.microsoft.com/office/drawing/2014/main" id="{FDA3A212-8F30-D033-AB41-B74985395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4221" y="1570034"/>
            <a:ext cx="2414504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Scope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A14E640B-FB32-E6A5-7E82-DDDAEC3817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54221" y="1924656"/>
            <a:ext cx="5603600" cy="2363868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2841CF6B-CB34-C014-F54E-BC4F141F3B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4221" y="4427256"/>
            <a:ext cx="2414504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EXL solution</a:t>
            </a:r>
          </a:p>
        </p:txBody>
      </p:sp>
      <p:sp>
        <p:nvSpPr>
          <p:cNvPr id="47" name="Text Placeholder 36">
            <a:extLst>
              <a:ext uri="{FF2B5EF4-FFF2-40B4-BE49-F238E27FC236}">
                <a16:creationId xmlns:a16="http://schemas.microsoft.com/office/drawing/2014/main" id="{78ADAF88-FA61-AF79-0470-D140F7AA2F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54221" y="4790839"/>
            <a:ext cx="5603600" cy="1310016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6F7A8F4-AED5-94AE-36B9-7758B5EC0DB7}"/>
              </a:ext>
            </a:extLst>
          </p:cNvPr>
          <p:cNvCxnSpPr>
            <a:cxnSpLocks/>
          </p:cNvCxnSpPr>
          <p:nvPr userDrawn="1"/>
        </p:nvCxnSpPr>
        <p:spPr>
          <a:xfrm>
            <a:off x="8804633" y="1569450"/>
            <a:ext cx="0" cy="456350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6">
            <a:extLst>
              <a:ext uri="{FF2B5EF4-FFF2-40B4-BE49-F238E27FC236}">
                <a16:creationId xmlns:a16="http://schemas.microsoft.com/office/drawing/2014/main" id="{DE3059AE-6A6C-9CE8-454D-9F278F9EC3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25145" y="1570034"/>
            <a:ext cx="2677207" cy="282410"/>
          </a:xfrm>
        </p:spPr>
        <p:txBody>
          <a:bodyPr/>
          <a:lstStyle>
            <a:lvl1pPr marL="0" indent="0">
              <a:buFontTx/>
              <a:buNone/>
              <a:defRPr sz="1600" b="1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BD35A55A-C259-3ABC-DCF1-FF10E66168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5146" y="1924655"/>
            <a:ext cx="2677206" cy="3975653"/>
          </a:xfrm>
        </p:spPr>
        <p:txBody>
          <a:bodyPr/>
          <a:lstStyle>
            <a:lvl1pPr marL="112713" indent="-112713">
              <a:spcBef>
                <a:spcPts val="200"/>
              </a:spcBef>
              <a:spcAft>
                <a:spcPts val="200"/>
              </a:spcAft>
              <a:buClr>
                <a:schemeClr val="tx2"/>
              </a:buClr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405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high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184239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84239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2933317"/>
            <a:ext cx="3667742" cy="18229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FontTx/>
              <a:buNone/>
              <a:tabLst/>
              <a:defRPr sz="2200">
                <a:solidFill>
                  <a:schemeClr val="tx1"/>
                </a:solidFill>
                <a:latin typeface="+mn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2000">
                <a:solidFill>
                  <a:schemeClr val="tx1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tx1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05EF5-67A3-467C-B557-30C099F3F7D8}"/>
              </a:ext>
            </a:extLst>
          </p:cNvPr>
          <p:cNvSpPr txBox="1"/>
          <p:nvPr userDrawn="1"/>
        </p:nvSpPr>
        <p:spPr>
          <a:xfrm>
            <a:off x="8058098" y="6405091"/>
            <a:ext cx="24466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©2024 ExlService Holdings, Inc. All rights reserved.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476FB-F1EB-4325-8567-72CD95BF0CAA}"/>
              </a:ext>
            </a:extLst>
          </p:cNvPr>
          <p:cNvSpPr txBox="1"/>
          <p:nvPr userDrawn="1"/>
        </p:nvSpPr>
        <p:spPr>
          <a:xfrm>
            <a:off x="10388823" y="6412461"/>
            <a:ext cx="579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5EF08C3-6068-49A5-A83C-FDA0DDA2EDAF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215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93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6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70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23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20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05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507E633-4606-0F5C-1C47-2E2296BF60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76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arrow win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48" y="0"/>
            <a:ext cx="12192000" cy="6858000"/>
          </a:xfrm>
          <a:solidFill>
            <a:schemeClr val="accent6"/>
          </a:solidFill>
        </p:spPr>
        <p:txBody>
          <a:bodyPr tIns="1188720" rIns="914400"/>
          <a:lstStyle>
            <a:lvl1pPr marL="0" indent="0" algn="r">
              <a:buNone/>
              <a:defRPr/>
            </a:lvl1pPr>
          </a:lstStyle>
          <a:p>
            <a:r>
              <a:rPr lang="en-US" dirty="0"/>
              <a:t>Insert Picture</a:t>
            </a:r>
            <a:br>
              <a:rPr lang="en-US" dirty="0"/>
            </a:br>
            <a:r>
              <a:rPr lang="en-US" dirty="0"/>
              <a:t>and send to back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CD8347-12EC-7004-68FD-F0EB1360FD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12188952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2627" y="457200"/>
            <a:ext cx="5637229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2627" y="4027501"/>
            <a:ext cx="563722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6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51F0EE0-3D9B-E861-B59E-EC60640064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827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ate blue bkgr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920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blue bkgr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  <a:solidFill>
            <a:schemeClr val="bg2"/>
          </a:solidFill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1022AB0-A6DF-42F4-2FD1-C8A66FD65C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44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2334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390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6963"/>
            <a:ext cx="3124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CCACD6-8279-7A43-AFDE-A51255A0F160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©2024 ExlService Holdings,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176963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5159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400" kern="1200">
          <a:solidFill>
            <a:schemeClr val="tx2"/>
          </a:solidFill>
          <a:latin typeface="+mj-lt"/>
          <a:ea typeface="+mn-ea"/>
          <a:cs typeface="+mn-cs"/>
        </a:defRPr>
      </a:lvl2pPr>
      <a:lvl3pPr marL="8080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4pPr>
      <a:lvl5pPr marL="1373188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4128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978E906-5073-89E6-17FA-CDCBB3E6C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4E0B"/>
                </a:solidFill>
                <a:effectLst/>
                <a:uLnTx/>
                <a:uFillTx/>
                <a:ea typeface="+mj-ea"/>
                <a:cs typeface="+mj-cs"/>
              </a:rPr>
              <a:t>Project  – </a:t>
            </a:r>
            <a:r>
              <a:rPr lang="en-US" sz="3200" b="1" dirty="0">
                <a:solidFill>
                  <a:srgbClr val="FF4E0B"/>
                </a:solidFill>
              </a:rPr>
              <a:t>Utilization and Case Management AI Automation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C846CF-2649-3780-7FE2-838245DF6F63}"/>
              </a:ext>
            </a:extLst>
          </p:cNvPr>
          <p:cNvSpPr txBox="1">
            <a:spLocks/>
          </p:cNvSpPr>
          <p:nvPr/>
        </p:nvSpPr>
        <p:spPr>
          <a:xfrm>
            <a:off x="457200" y="1255458"/>
            <a:ext cx="11271488" cy="61132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5159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808038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13731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–"/>
              <a:tabLst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B4D0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Objective: </a:t>
            </a: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</a:t>
            </a:r>
            <a:r>
              <a:rPr lang="en-US" sz="1300" dirty="0" err="1">
                <a:solidFill>
                  <a:srgbClr val="000000"/>
                </a:solidFill>
                <a:latin typeface="Calibri Light" panose="020F0302020204030204"/>
              </a:rPr>
              <a:t>esign</a:t>
            </a:r>
            <a:r>
              <a:rPr lang="en-US" sz="1300" dirty="0">
                <a:solidFill>
                  <a:srgbClr val="000000"/>
                </a:solidFill>
                <a:latin typeface="Calibri Light" panose="020F0302020204030204"/>
              </a:rPr>
              <a:t>, develop and implement an AI-powered automation system to streamline the entire utilization and case management process. The system will leverage Generative AI, machine learning and natural language processing (NLP) technologies to enhance decision-making, improve operational efficiency, and reduce medical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725D6-42BE-0F8C-31E4-13A5B020DF5D}"/>
              </a:ext>
            </a:extLst>
          </p:cNvPr>
          <p:cNvSpPr txBox="1"/>
          <p:nvPr/>
        </p:nvSpPr>
        <p:spPr>
          <a:xfrm>
            <a:off x="457200" y="1862663"/>
            <a:ext cx="5317728" cy="55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In Scope: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All UM and CM cases that are handled by </a:t>
            </a:r>
            <a:r>
              <a:rPr lang="en-US" sz="1200" dirty="0">
                <a:solidFill>
                  <a:srgbClr val="000000"/>
                </a:solidFill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EXL Clinical Operations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team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D7A540-37C2-C463-3705-E3F9170E006E}"/>
              </a:ext>
            </a:extLst>
          </p:cNvPr>
          <p:cNvSpPr txBox="1">
            <a:spLocks/>
          </p:cNvSpPr>
          <p:nvPr/>
        </p:nvSpPr>
        <p:spPr>
          <a:xfrm>
            <a:off x="457200" y="2481298"/>
            <a:ext cx="5683909" cy="2174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Project Milestones (KPI):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MS 1: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Finalize the project scope, objectives, and technical feasibility. Get approval from stakeholders to move forward. (Week 4)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MS 2: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Complete the first iteration of machine learning models for utilization reviews and case prioritization, ready for testing and validation. (Week 8)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MS 3: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Complete the integration of NLP algorithms for extracting patient data from EHRs, NPL ready for testing within the existing systems. (Week 12)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MS 4: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Complete the integration of all AI, ML, and NLP components into the existing case management system, followed by pilot testing and user feedback collection. (Week 16)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MS 5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: Deploy the fully integrated system and conduct a post-deployment review for any necessary adjustments or improvements. (Week 20)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793AAF-08E0-F9D7-3114-6F2CD312D68F}"/>
              </a:ext>
            </a:extLst>
          </p:cNvPr>
          <p:cNvSpPr txBox="1">
            <a:spLocks/>
          </p:cNvSpPr>
          <p:nvPr/>
        </p:nvSpPr>
        <p:spPr>
          <a:xfrm>
            <a:off x="457200" y="4991214"/>
            <a:ext cx="5754608" cy="15498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Project Risks: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Risk 1: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Inaccurate AI predictions or algorithms due to data sufficiency and process knowledge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Risk </a:t>
            </a:r>
            <a:r>
              <a:rPr lang="en-US" sz="1200" b="1" dirty="0">
                <a:solidFill>
                  <a:prstClr val="black"/>
                </a:solidFill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Delays in project timeline due to unforeseen technical challenges or resource shortages</a:t>
            </a:r>
          </a:p>
          <a:p>
            <a:pPr>
              <a:spcBef>
                <a:spcPts val="500"/>
              </a:spcBef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Risk 3</a:t>
            </a: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:Changes in data privacy regulations that affect the development or deployment of AI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9DD32-733A-57F3-C869-26B432048C51}"/>
              </a:ext>
            </a:extLst>
          </p:cNvPr>
          <p:cNvSpPr txBox="1"/>
          <p:nvPr/>
        </p:nvSpPr>
        <p:spPr>
          <a:xfrm>
            <a:off x="6410960" y="1862663"/>
            <a:ext cx="5317728" cy="120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Out of Scope: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Calibri Light" panose="020F0302020204030204"/>
                <a:cs typeface="Calibri Light" panose="020F0302020204030204" pitchFamily="34" charset="0"/>
              </a:rPr>
              <a:t>Non-AI-Driven Process Improvement: Any manual process improvements not directly related to AI implementation (e.g., staffing changes, non-automation-related software upgrades etc.)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85F0A-2704-28C1-6F7C-3C2666FECDB9}"/>
              </a:ext>
            </a:extLst>
          </p:cNvPr>
          <p:cNvSpPr txBox="1">
            <a:spLocks/>
          </p:cNvSpPr>
          <p:nvPr/>
        </p:nvSpPr>
        <p:spPr>
          <a:xfrm>
            <a:off x="6410960" y="2844438"/>
            <a:ext cx="5317728" cy="35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Project Stakeholders (RACI matrix):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ADD865-63BD-CED2-41AC-C62221B2747A}"/>
              </a:ext>
            </a:extLst>
          </p:cNvPr>
          <p:cNvSpPr txBox="1">
            <a:spLocks/>
          </p:cNvSpPr>
          <p:nvPr/>
        </p:nvSpPr>
        <p:spPr>
          <a:xfrm>
            <a:off x="6476179" y="4887941"/>
            <a:ext cx="4917440" cy="1429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Calibri Light" panose="020F0302020204030204" pitchFamily="34" charset="0"/>
                <a:cs typeface="Calibri Light" panose="020F0302020204030204" pitchFamily="34" charset="0"/>
              </a:rPr>
              <a:t>Risk Mitigation Plan: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Use an iterative approach for model development, conducting frequent testing and validation with real-world data and conduct thorough pre-implementation assessments to identify integration challenges.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 Light" panose="020F0302020204030204"/>
                <a:cs typeface="Calibri Light" panose="020F0302020204030204" pitchFamily="34" charset="0"/>
              </a:rPr>
              <a:t>Establish a detailed project plan with realistic timelines and buffer time for unforeseen issues and Stay updated on relevant privacy regulations (e.g., GDPR, HIPAA) and incorporate them into system design.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dirty="0">
              <a:solidFill>
                <a:prstClr val="black"/>
              </a:solidFill>
              <a:latin typeface="Calibri Light" panose="020F0302020204030204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8E096-2C41-FF99-D2AB-528CFD329564}"/>
              </a:ext>
            </a:extLst>
          </p:cNvPr>
          <p:cNvSpPr txBox="1"/>
          <p:nvPr/>
        </p:nvSpPr>
        <p:spPr>
          <a:xfrm>
            <a:off x="457200" y="6391915"/>
            <a:ext cx="5641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Key: Analytics team (AT), Clinical Ops team (CO), EXL Clinical SMEs (CS), Client Stake holders (SH)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C38729-23E9-D5DE-EE51-B21D2A5DA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33938"/>
              </p:ext>
            </p:extLst>
          </p:nvPr>
        </p:nvGraphicFramePr>
        <p:xfrm>
          <a:off x="6572816" y="3097864"/>
          <a:ext cx="4755584" cy="1704634"/>
        </p:xfrm>
        <a:graphic>
          <a:graphicData uri="http://schemas.openxmlformats.org/drawingml/2006/table">
            <a:tbl>
              <a:tblPr firstRow="1" bandRow="1"/>
              <a:tblGrid>
                <a:gridCol w="2688024">
                  <a:extLst>
                    <a:ext uri="{9D8B030D-6E8A-4147-A177-3AD203B41FA5}">
                      <a16:colId xmlns:a16="http://schemas.microsoft.com/office/drawing/2014/main" val="2418923834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19900222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8588862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28376518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1521263"/>
                    </a:ext>
                  </a:extLst>
                </a:gridCol>
              </a:tblGrid>
              <a:tr h="322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IE" sz="9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Tasks</a:t>
                      </a:r>
                      <a:endParaRPr lang="en-US" sz="9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AT</a:t>
                      </a:r>
                      <a:endParaRPr lang="en-US" sz="9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CO</a:t>
                      </a:r>
                      <a:endParaRPr lang="en-US" sz="9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CS</a:t>
                      </a:r>
                      <a:endParaRPr lang="en-US" sz="9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SH</a:t>
                      </a:r>
                      <a:endParaRPr lang="en-US" sz="90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699407"/>
                  </a:ext>
                </a:extLst>
              </a:tr>
              <a:tr h="192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900" kern="1200" dirty="0">
                          <a:solidFill>
                            <a:prstClr val="black"/>
                          </a:solidFill>
                          <a:latin typeface="+mj-lt"/>
                          <a:cs typeface="Calibri Light" panose="020F0302020204030204" pitchFamily="34" charset="0"/>
                        </a:rPr>
                        <a:t>Project Planning &amp; Research</a:t>
                      </a:r>
                      <a:endParaRPr lang="en-US" sz="900" kern="1200" dirty="0">
                        <a:solidFill>
                          <a:prstClr val="black"/>
                        </a:solidFill>
                        <a:latin typeface="+mj-lt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60328"/>
                  </a:ext>
                </a:extLst>
              </a:tr>
              <a:tr h="217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r>
                        <a:rPr lang="en-US" sz="9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AI &amp; ML Model Development and testing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77275"/>
                  </a:ext>
                </a:extLst>
              </a:tr>
              <a:tr h="2115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NLP Development, integration and testing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ptos" panose="02110004020202020204"/>
                        </a:defRPr>
                      </a:lvl9pPr>
                    </a:lstStyle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12473"/>
                  </a:ext>
                </a:extLst>
              </a:tr>
              <a:tr h="233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Case Comparison (AI vs Manual)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21389"/>
                  </a:ext>
                </a:extLst>
              </a:tr>
              <a:tr h="233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System Integration &amp; Testing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71949"/>
                  </a:ext>
                </a:extLst>
              </a:tr>
              <a:tr h="19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prstClr val="black"/>
                          </a:solidFill>
                          <a:latin typeface="+mj-lt"/>
                          <a:ea typeface="+mn-ea"/>
                          <a:cs typeface="Calibri Light" panose="020F0302020204030204" pitchFamily="34" charset="0"/>
                        </a:rPr>
                        <a:t>Training, Deployment &amp; Change Management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6223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99DBA8-86E2-B080-2695-4085153D37E1}"/>
              </a:ext>
            </a:extLst>
          </p:cNvPr>
          <p:cNvSpPr txBox="1"/>
          <p:nvPr/>
        </p:nvSpPr>
        <p:spPr>
          <a:xfrm>
            <a:off x="7904480" y="-233"/>
            <a:ext cx="428140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Key messages:</a:t>
            </a:r>
          </a:p>
        </p:txBody>
      </p:sp>
    </p:spTree>
    <p:extLst>
      <p:ext uri="{BB962C8B-B14F-4D97-AF65-F5344CB8AC3E}">
        <p14:creationId xmlns:p14="http://schemas.microsoft.com/office/powerpoint/2010/main" val="30475724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EXL 2023">
      <a:dk1>
        <a:srgbClr val="000000"/>
      </a:dk1>
      <a:lt1>
        <a:srgbClr val="FFFFFF"/>
      </a:lt1>
      <a:dk2>
        <a:srgbClr val="FB4D0A"/>
      </a:dk2>
      <a:lt2>
        <a:srgbClr val="FFFFFF"/>
      </a:lt2>
      <a:accent1>
        <a:srgbClr val="2E3643"/>
      </a:accent1>
      <a:accent2>
        <a:srgbClr val="6D727B"/>
      </a:accent2>
      <a:accent3>
        <a:srgbClr val="005071"/>
      </a:accent3>
      <a:accent4>
        <a:srgbClr val="4D849B"/>
      </a:accent4>
      <a:accent5>
        <a:srgbClr val="DCF3FA"/>
      </a:accent5>
      <a:accent6>
        <a:srgbClr val="E6F6F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75DB2D68-EB8A-4D47-9097-25EC9E13C876}" vid="{0310C97A-7711-40A4-A3F2-58B78CFBEC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467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System Font Regular</vt:lpstr>
      <vt:lpstr>1_Office Theme</vt:lpstr>
      <vt:lpstr>Project  – Utilization and Case Management AI Automation </vt:lpstr>
    </vt:vector>
  </TitlesOfParts>
  <Company>EXLService I Pvt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 Singh</dc:creator>
  <cp:lastModifiedBy>Vipin Choudhary</cp:lastModifiedBy>
  <cp:revision>2</cp:revision>
  <dcterms:created xsi:type="dcterms:W3CDTF">2025-02-10T22:05:13Z</dcterms:created>
  <dcterms:modified xsi:type="dcterms:W3CDTF">2025-02-10T23:36:01Z</dcterms:modified>
</cp:coreProperties>
</file>