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31" r:id="rId2"/>
    <p:sldId id="404" r:id="rId3"/>
    <p:sldId id="399" r:id="rId4"/>
    <p:sldId id="398" r:id="rId5"/>
    <p:sldId id="403" r:id="rId6"/>
    <p:sldId id="400" r:id="rId7"/>
    <p:sldId id="401" r:id="rId8"/>
    <p:sldId id="402" r:id="rId9"/>
    <p:sldId id="3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L" id="{B8240D7C-FE9E-4DF6-860C-051D98034253}">
          <p14:sldIdLst>
            <p14:sldId id="331"/>
            <p14:sldId id="404"/>
            <p14:sldId id="399"/>
            <p14:sldId id="398"/>
            <p14:sldId id="403"/>
            <p14:sldId id="400"/>
            <p14:sldId id="401"/>
            <p14:sldId id="402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92" userDrawn="1">
          <p15:clr>
            <a:srgbClr val="A4A3A4"/>
          </p15:clr>
        </p15:guide>
        <p15:guide id="8" pos="288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AFF"/>
    <a:srgbClr val="004EFF"/>
    <a:srgbClr val="E5EDFF"/>
    <a:srgbClr val="C0D2FF"/>
    <a:srgbClr val="83A8FF"/>
    <a:srgbClr val="000000"/>
    <a:srgbClr val="FB4E0B"/>
    <a:srgbClr val="424242"/>
    <a:srgbClr val="FF40FF"/>
    <a:srgbClr val="FFB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 snapToObjects="1">
      <p:cViewPr varScale="1">
        <p:scale>
          <a:sx n="60" d="100"/>
          <a:sy n="60" d="100"/>
        </p:scale>
        <p:origin x="1140" y="78"/>
      </p:cViewPr>
      <p:guideLst>
        <p:guide orient="horz" pos="4128"/>
        <p:guide pos="3840"/>
        <p:guide pos="7392"/>
        <p:guide pos="28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7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in Choudhary" userId="f1b1b1cb-c4f2-45ae-9300-c1bd3adb05a8" providerId="ADAL" clId="{361DF4E6-1463-478E-848F-FF24CC864BD4}"/>
    <pc:docChg chg="undo custSel modSld">
      <pc:chgData name="Vipin Choudhary" userId="f1b1b1cb-c4f2-45ae-9300-c1bd3adb05a8" providerId="ADAL" clId="{361DF4E6-1463-478E-848F-FF24CC864BD4}" dt="2025-10-29T23:02:31.807" v="177" actId="20577"/>
      <pc:docMkLst>
        <pc:docMk/>
      </pc:docMkLst>
      <pc:sldChg chg="modSp mod">
        <pc:chgData name="Vipin Choudhary" userId="f1b1b1cb-c4f2-45ae-9300-c1bd3adb05a8" providerId="ADAL" clId="{361DF4E6-1463-478E-848F-FF24CC864BD4}" dt="2025-10-29T22:49:50.311" v="24" actId="255"/>
        <pc:sldMkLst>
          <pc:docMk/>
          <pc:sldMk cId="2171706988" sldId="398"/>
        </pc:sldMkLst>
        <pc:spChg chg="mod">
          <ac:chgData name="Vipin Choudhary" userId="f1b1b1cb-c4f2-45ae-9300-c1bd3adb05a8" providerId="ADAL" clId="{361DF4E6-1463-478E-848F-FF24CC864BD4}" dt="2025-10-29T22:49:50.311" v="24" actId="255"/>
          <ac:spMkLst>
            <pc:docMk/>
            <pc:sldMk cId="2171706988" sldId="398"/>
            <ac:spMk id="2" creationId="{B9C5F42F-4C33-3803-E5BA-D95B8940FBFC}"/>
          </ac:spMkLst>
        </pc:spChg>
      </pc:sldChg>
      <pc:sldChg chg="modSp mod">
        <pc:chgData name="Vipin Choudhary" userId="f1b1b1cb-c4f2-45ae-9300-c1bd3adb05a8" providerId="ADAL" clId="{361DF4E6-1463-478E-848F-FF24CC864BD4}" dt="2025-10-29T23:02:31.807" v="177" actId="20577"/>
        <pc:sldMkLst>
          <pc:docMk/>
          <pc:sldMk cId="2016767430" sldId="399"/>
        </pc:sldMkLst>
        <pc:spChg chg="mod">
          <ac:chgData name="Vipin Choudhary" userId="f1b1b1cb-c4f2-45ae-9300-c1bd3adb05a8" providerId="ADAL" clId="{361DF4E6-1463-478E-848F-FF24CC864BD4}" dt="2025-10-29T23:02:31.807" v="177" actId="20577"/>
          <ac:spMkLst>
            <pc:docMk/>
            <pc:sldMk cId="2016767430" sldId="399"/>
            <ac:spMk id="3" creationId="{CC1CEF96-FA54-C632-919D-37BD68981F84}"/>
          </ac:spMkLst>
        </pc:spChg>
      </pc:sldChg>
      <pc:sldChg chg="modSp mod">
        <pc:chgData name="Vipin Choudhary" userId="f1b1b1cb-c4f2-45ae-9300-c1bd3adb05a8" providerId="ADAL" clId="{361DF4E6-1463-478E-848F-FF24CC864BD4}" dt="2025-10-29T23:01:40.346" v="169" actId="113"/>
        <pc:sldMkLst>
          <pc:docMk/>
          <pc:sldMk cId="2403818084" sldId="400"/>
        </pc:sldMkLst>
        <pc:spChg chg="mod">
          <ac:chgData name="Vipin Choudhary" userId="f1b1b1cb-c4f2-45ae-9300-c1bd3adb05a8" providerId="ADAL" clId="{361DF4E6-1463-478E-848F-FF24CC864BD4}" dt="2025-10-29T23:01:40.346" v="169" actId="113"/>
          <ac:spMkLst>
            <pc:docMk/>
            <pc:sldMk cId="2403818084" sldId="400"/>
            <ac:spMk id="3" creationId="{064599BC-57CB-2EE4-CF67-6BA0179D1378}"/>
          </ac:spMkLst>
        </pc:spChg>
      </pc:sldChg>
      <pc:sldChg chg="modSp mod">
        <pc:chgData name="Vipin Choudhary" userId="f1b1b1cb-c4f2-45ae-9300-c1bd3adb05a8" providerId="ADAL" clId="{361DF4E6-1463-478E-848F-FF24CC864BD4}" dt="2025-10-29T23:00:57.129" v="166" actId="20577"/>
        <pc:sldMkLst>
          <pc:docMk/>
          <pc:sldMk cId="3180338226" sldId="401"/>
        </pc:sldMkLst>
        <pc:spChg chg="mod">
          <ac:chgData name="Vipin Choudhary" userId="f1b1b1cb-c4f2-45ae-9300-c1bd3adb05a8" providerId="ADAL" clId="{361DF4E6-1463-478E-848F-FF24CC864BD4}" dt="2025-10-29T23:00:57.129" v="166" actId="20577"/>
          <ac:spMkLst>
            <pc:docMk/>
            <pc:sldMk cId="3180338226" sldId="401"/>
            <ac:spMk id="3" creationId="{D1E6652E-45C8-D729-6C92-8287195494D0}"/>
          </ac:spMkLst>
        </pc:spChg>
      </pc:sldChg>
      <pc:sldChg chg="modSp mod">
        <pc:chgData name="Vipin Choudhary" userId="f1b1b1cb-c4f2-45ae-9300-c1bd3adb05a8" providerId="ADAL" clId="{361DF4E6-1463-478E-848F-FF24CC864BD4}" dt="2025-10-29T23:01:11.075" v="168" actId="113"/>
        <pc:sldMkLst>
          <pc:docMk/>
          <pc:sldMk cId="3675509125" sldId="402"/>
        </pc:sldMkLst>
        <pc:spChg chg="mod">
          <ac:chgData name="Vipin Choudhary" userId="f1b1b1cb-c4f2-45ae-9300-c1bd3adb05a8" providerId="ADAL" clId="{361DF4E6-1463-478E-848F-FF24CC864BD4}" dt="2025-10-29T22:55:37.056" v="84" actId="20577"/>
          <ac:spMkLst>
            <pc:docMk/>
            <pc:sldMk cId="3675509125" sldId="402"/>
            <ac:spMk id="2" creationId="{1CE45A57-23A5-0A91-F778-F5C8DE901729}"/>
          </ac:spMkLst>
        </pc:spChg>
        <pc:spChg chg="mod">
          <ac:chgData name="Vipin Choudhary" userId="f1b1b1cb-c4f2-45ae-9300-c1bd3adb05a8" providerId="ADAL" clId="{361DF4E6-1463-478E-848F-FF24CC864BD4}" dt="2025-10-29T23:01:11.075" v="168" actId="113"/>
          <ac:spMkLst>
            <pc:docMk/>
            <pc:sldMk cId="3675509125" sldId="402"/>
            <ac:spMk id="3" creationId="{6EEACEBB-AB32-C52F-7165-5877E84A5D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9FB6-F063-5E4C-8E15-DE2BAD5FDB90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1F17-4160-ED44-996C-2E44614D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21" y="89262"/>
            <a:ext cx="10490758" cy="66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 Triangl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4073269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33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1898373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054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4452728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76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1269724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4038600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3EB44E-E9F3-8842-B537-69D4B697C4A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tIns="10972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4E7516A-EF6D-1A45-8147-27BA6599C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rang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05656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985383"/>
            <a:ext cx="11277597" cy="3107599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415711"/>
            <a:ext cx="11277600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4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Blu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1C67889-0A03-44FE-84C4-930F2B6E95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3261" y="6240520"/>
            <a:ext cx="780005" cy="420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05656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orange should never appear on this slide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985383"/>
            <a:ext cx="11277597" cy="3107599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415711"/>
            <a:ext cx="11277600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2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7DBF118-A9A3-6B4A-8D6F-DCD3478E9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F18C260-6B13-674E-A152-F60D98865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78556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43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lu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485900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orange should never appear on this slide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7DBF118-A9A3-6B4A-8D6F-DCD3478E9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F18C260-6B13-674E-A152-F60D98865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78556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83C676-26CB-4F94-AAF5-CC94E3166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3261" y="6240520"/>
            <a:ext cx="780005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3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621" y="89262"/>
            <a:ext cx="10490758" cy="66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4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28F49-45F0-DB43-8B02-D7D8003DA0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1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10404DB-54A2-CE45-953F-33A259AD37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11282-4214-3B44-B17C-9B2CB6A789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C2DA9-D9DA-4FFD-859C-C4DDC0FBD63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20528-866D-46A9-9D9E-926FBC830AD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58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head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463CD-9D09-C54A-A67B-EFECE519AD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13E80-427D-4B31-99DC-54B04D87F56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70FD2-3D71-4DD5-9751-4CEB7E991C14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8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ubhead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7CE6800D-862A-4AD3-8BCC-D490C5142A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3261" y="6240520"/>
            <a:ext cx="780005" cy="4206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– orange should never appear on this slide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463CD-9D09-C54A-A67B-EFECE519AD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13E80-427D-4B31-99DC-54B04D87F56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70FD2-3D71-4DD5-9751-4CEB7E991C14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60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815032"/>
            <a:ext cx="4433105" cy="312652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D505D-C088-41B3-B662-DFCF4530F687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BA7D2-5A0E-4850-9FAF-97C28889879F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8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rang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33888" y="0"/>
            <a:ext cx="7758112" cy="685800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>
            <a:off x="-1" y="0"/>
            <a:ext cx="44331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621137-81BE-E247-928E-321165623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234979"/>
            <a:ext cx="3679825" cy="31592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8AB0188-0104-FB47-ADB6-72A9A5869A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21025-6C5D-4AD1-B98F-3B9F05B818B5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7DF11-5732-451F-BDC5-76D509152895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0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Blu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33888" y="0"/>
            <a:ext cx="7758112" cy="685800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>
            <a:off x="-1" y="0"/>
            <a:ext cx="4433105" cy="6858000"/>
          </a:xfrm>
          <a:prstGeom prst="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621137-81BE-E247-928E-321165623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234979"/>
            <a:ext cx="3679825" cy="31592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21025-6C5D-4AD1-B98F-3B9F05B818B5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7DF11-5732-451F-BDC5-76D509152895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DF0F7F-8DF1-48CD-9142-776B8FD243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3261" y="6240520"/>
            <a:ext cx="780005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5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457200"/>
            <a:ext cx="7300912" cy="5484813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377F8-0611-4C04-821D-64832E49F22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1C531-273E-476F-9BC2-B2A988B95F37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8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415144"/>
            <a:ext cx="11277600" cy="47178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6744"/>
            <a:ext cx="11277600" cy="8640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686" y="1626159"/>
            <a:ext cx="5399314" cy="50018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FDC7-555E-42D9-AA02-C5A528DCE45D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A80C5-9717-4669-8C34-1C395391F192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5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 flipH="1">
            <a:off x="4433105" y="0"/>
            <a:ext cx="77588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F931B3-9150-A144-A52C-51AE7E4685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7045" y="1485900"/>
            <a:ext cx="6847755" cy="46466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2pPr>
            <a:lvl3pPr marL="519113" indent="-26670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3pPr>
            <a:lvl4pPr marL="749300" indent="-238125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4pPr>
            <a:lvl5pPr marL="1031875" indent="-274638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10C0A52-392D-4946-BCDD-EC07BEBCAA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3234978"/>
            <a:ext cx="367937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F21F0-7ABC-4AA6-9E11-1888D29FBD91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4076A-4B22-478F-8ABA-597B6DEDAF36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3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lu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 flipH="1">
            <a:off x="4433105" y="0"/>
            <a:ext cx="7758895" cy="6858000"/>
          </a:xfrm>
          <a:prstGeom prst="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rgbClr val="004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F931B3-9150-A144-A52C-51AE7E4685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87045" y="1485900"/>
            <a:ext cx="6847755" cy="46466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2pPr>
            <a:lvl3pPr marL="519113" indent="-26670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3pPr>
            <a:lvl4pPr marL="749300" indent="-238125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4pPr>
            <a:lvl5pPr marL="1031875" indent="-274638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 – orange should never appear on this slide layout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10C0A52-392D-4946-BCDD-EC07BEBCAA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3234978"/>
            <a:ext cx="367937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F21F0-7ABC-4AA6-9E11-1888D29FBD91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4076A-4B22-478F-8ABA-597B6DEDAF36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76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2"/>
            <a:ext cx="11277600" cy="1100959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3F792-37B2-40DE-9910-263492A8B1F9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A41CA-50B8-41C8-9F5D-B95403A7C9CD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0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 w/ head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3"/>
            <a:ext cx="11277600" cy="635000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84ABE0-31CF-D648-940C-63E5DA921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1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A55A367-F7E2-A24B-850F-F41F079B4D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2756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77CC42-5D2C-AD42-A4E0-14DCA9D6AD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85339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CF0045D-2B71-B84E-B96F-7032EFE40B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82BD4E58-4705-054E-8E5B-494A8A662A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72756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B3D0F63-6E1F-044B-BE7B-F876E84AE8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85339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34894E-B79F-463F-BA97-84C5F3367B2E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3703C-A54A-44E3-8138-DA5F3806C0E6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0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045417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03A92C8-4D21-FB40-A217-7D7F8D3397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72856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A07D5EE-B3F8-AA44-8D0B-DEB1CD4DD7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421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5864CBC-9FA5-F041-B465-DE00482D6D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53238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CE26F75-3860-3546-85F7-4E09E38C14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3234978"/>
            <a:ext cx="3045417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50B91-2530-453E-B0C0-1C5136AC7099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AE373-E197-48C8-94BB-A4EE9BCBC9FC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8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485900"/>
            <a:ext cx="3006916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36AC2DB-B5C2-3A41-A570-78C62820C2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72856" y="1483668"/>
            <a:ext cx="4675989" cy="4648199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24F38BC-D9BA-9143-A602-F90DC3AFC8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1" y="3234978"/>
            <a:ext cx="3006916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9B6FA-F86E-4D68-992A-853CE5A56F6A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6C07A-D95A-415D-9CA8-7D982B7879C7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6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19265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D6F557C-3C26-B547-B21C-88ADA188DD0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65293" y="1484313"/>
            <a:ext cx="4702140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A6C5533-0E3B-4A43-98F3-7F2AE6EEEA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19265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C721A-E059-4746-AE6B-42D629A56883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1F594-5190-42AB-AD7C-D99FB93A2D28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1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/ gray t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2A485-3031-104C-93B7-435966E4994D}"/>
              </a:ext>
            </a:extLst>
          </p:cNvPr>
          <p:cNvSpPr/>
          <p:nvPr userDrawn="1"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302000"/>
            <a:ext cx="5638800" cy="1598774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583DCB-C2A9-8D44-82F4-C2F87B09BE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D5564F4-F564-D243-90A4-29A81E8B16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283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9C3C3B-98EF-4B44-BB0A-8940FAB64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3365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B81C94-B4A5-5B45-9AF6-02EAAAE1B2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34E51F-B9D7-714C-A962-DAC3EA7E9B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0008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8FBFB3F-D200-8E45-A44B-EBD239092E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3092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B9533FB-101C-564C-A9B2-8BBC8342D8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5001689"/>
            <a:ext cx="5638800" cy="124008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23BF8-94F9-4D4F-AE8F-3AB0B07713D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628D0-DB29-484F-AE87-9BA55BF787A1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6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Title Content w/ gray t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2A485-3031-104C-93B7-435966E4994D}"/>
              </a:ext>
            </a:extLst>
          </p:cNvPr>
          <p:cNvSpPr/>
          <p:nvPr userDrawn="1"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302000"/>
            <a:ext cx="5638800" cy="1598774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rgbClr val="004E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Click to edit Master text styles – orange should never appear on this slide layout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583DCB-C2A9-8D44-82F4-C2F87B09BE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rgbClr val="004EFF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D5564F4-F564-D243-90A4-29A81E8B16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283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rgbClr val="004EFF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9C3C3B-98EF-4B44-BB0A-8940FAB64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3365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rgbClr val="004EFF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B81C94-B4A5-5B45-9AF6-02EAAAE1B2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34E51F-B9D7-714C-A962-DAC3EA7E9B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0008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8FBFB3F-D200-8E45-A44B-EBD239092E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3092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B9533FB-101C-564C-A9B2-8BBC8342D8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5001689"/>
            <a:ext cx="5638800" cy="124008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23BF8-94F9-4D4F-AE8F-3AB0B07713D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628D0-DB29-484F-AE87-9BA55BF787A1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28E62F5E-30A2-4E0C-853A-422B658FE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3261" y="6240520"/>
            <a:ext cx="780005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52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F8FE3-FF5A-624D-A591-97864EAB29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A6BAC3-AE5A-4922-A5FE-F7032937A26F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54CAA-7A11-48BC-8EDA-78F72CD7A8AF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9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EEA63-7DE6-284F-9F05-D9A33CE7D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9775A-B4A8-402C-8B62-11EC3809FD4E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0CFA-EE8B-45EF-ACB1-2C508059A024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5FCFE5F-EACE-DF4E-98EB-EB028DF66F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3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we Picture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118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8475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C2F399F-28D4-9E43-B164-5A6B7AA144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D0406-CCAB-4DC1-A3C0-510BDC9622FF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FAE1C-267D-48D6-A326-B3BD85046225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4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Infographic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1485900"/>
            <a:ext cx="7300912" cy="44561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CA16BD-E4B6-9444-B185-131F327A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479803-0328-0048-8006-F62792C416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6265985"/>
            <a:ext cx="3679825" cy="31102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8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050"/>
            </a:lvl2pPr>
            <a:lvl3pPr marL="582613" indent="0">
              <a:spcBef>
                <a:spcPts val="0"/>
              </a:spcBef>
              <a:buNone/>
              <a:defRPr sz="1050"/>
            </a:lvl3pPr>
            <a:lvl4pPr marL="855663" indent="0">
              <a:spcBef>
                <a:spcPts val="0"/>
              </a:spcBef>
              <a:buNone/>
              <a:defRPr sz="1050"/>
            </a:lvl4pPr>
            <a:lvl5pPr marL="1100138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CEDD1B3-BEED-F34A-B2B4-FB9C258BD2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05EF5-67A3-467C-B557-30C099F3F7D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476FB-F1EB-4325-8567-72CD95BF0CAA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Boxe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2214542"/>
            <a:ext cx="7701124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485900"/>
            <a:ext cx="7700963" cy="72864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5841830"/>
            <a:ext cx="7700963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2214542"/>
            <a:ext cx="3849205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841830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C935CB-FC55-5340-B422-F68ABAB496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0725" y="1485900"/>
            <a:ext cx="3394075" cy="6143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500">
                <a:latin typeface="+mj-lt"/>
              </a:defRPr>
            </a:lvl2pPr>
            <a:lvl3pPr marL="582613" indent="0">
              <a:spcBef>
                <a:spcPts val="0"/>
              </a:spcBef>
              <a:buNone/>
              <a:defRPr sz="1500">
                <a:latin typeface="+mj-lt"/>
              </a:defRPr>
            </a:lvl3pPr>
            <a:lvl4pPr marL="855663" indent="0">
              <a:spcBef>
                <a:spcPts val="0"/>
              </a:spcBef>
              <a:buNone/>
              <a:defRPr sz="1500">
                <a:latin typeface="+mj-lt"/>
              </a:defRPr>
            </a:lvl4pPr>
            <a:lvl5pPr marL="1100138" indent="0">
              <a:spcBef>
                <a:spcPts val="0"/>
              </a:spcBef>
              <a:buNone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5CA8D-D85C-4F87-A72B-E505E8448094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7C56B-37CB-4D76-AF28-BE94C7A1A020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3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05356"/>
            <a:ext cx="11277600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3797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6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5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7C4AD12-4ACC-C840-8312-C7E5355E4F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46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697E121-414A-B041-84FF-D45B6A776B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7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75C81F-C2D7-4910-B46D-EC92D077352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1566A-1DAD-49E2-BC82-21F0253CB5DF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1"/>
                </a:solidFill>
              </a:rPr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3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="0" i="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5B062-E019-463E-A9D7-BDD5C9740073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FA6A89-2F6E-48F8-8181-1A8E7FE1C38F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3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Orange Triangl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1466513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08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12334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3905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6963"/>
            <a:ext cx="3124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CCACD6-8279-7A43-AFDE-A51255A0F160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©2023 ExlService Holdings,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176963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1" r:id="rId3"/>
    <p:sldLayoutId id="2147483675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717" r:id="rId15"/>
    <p:sldLayoutId id="2147483719" r:id="rId16"/>
    <p:sldLayoutId id="2147483722" r:id="rId17"/>
    <p:sldLayoutId id="2147483688" r:id="rId18"/>
    <p:sldLayoutId id="2147483723" r:id="rId19"/>
    <p:sldLayoutId id="2147483689" r:id="rId20"/>
    <p:sldLayoutId id="2147483690" r:id="rId21"/>
    <p:sldLayoutId id="2147483700" r:id="rId22"/>
    <p:sldLayoutId id="2147483720" r:id="rId23"/>
    <p:sldLayoutId id="2147483718" r:id="rId24"/>
    <p:sldLayoutId id="2147483701" r:id="rId25"/>
    <p:sldLayoutId id="2147483725" r:id="rId26"/>
    <p:sldLayoutId id="2147483691" r:id="rId27"/>
    <p:sldLayoutId id="2147483692" r:id="rId28"/>
    <p:sldLayoutId id="2147483693" r:id="rId29"/>
    <p:sldLayoutId id="2147483721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24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System Font Regular"/>
        <a:buChar char="–"/>
        <a:defRPr sz="2800" kern="1200">
          <a:solidFill>
            <a:schemeClr val="tx2"/>
          </a:solidFill>
          <a:latin typeface="+mj-lt"/>
          <a:ea typeface="+mn-ea"/>
          <a:cs typeface="+mn-cs"/>
        </a:defRPr>
      </a:lvl1pPr>
      <a:lvl2pPr marL="5159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400" kern="1200">
          <a:solidFill>
            <a:schemeClr val="tx2"/>
          </a:solidFill>
          <a:latin typeface="+mj-lt"/>
          <a:ea typeface="+mn-ea"/>
          <a:cs typeface="+mn-cs"/>
        </a:defRPr>
      </a:lvl2pPr>
      <a:lvl3pPr marL="8080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000" kern="1200">
          <a:solidFill>
            <a:schemeClr val="tx2"/>
          </a:solidFill>
          <a:latin typeface="+mj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4pPr>
      <a:lvl5pPr marL="1373188" indent="-2730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4128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39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D22BC-37D2-BDBF-BD8D-E0D8445D7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138D-6664-C4BC-CD70-F49357B05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i="1" dirty="0"/>
            </a:br>
            <a:br>
              <a:rPr lang="en-US" i="1" dirty="0"/>
            </a:br>
            <a:r>
              <a:rPr lang="en-US" i="1" dirty="0"/>
              <a:t>Professional Journey </a:t>
            </a:r>
            <a:br>
              <a:rPr lang="en-US" i="1" dirty="0"/>
            </a:br>
            <a:r>
              <a:rPr lang="en-US" sz="3200" i="1" dirty="0"/>
              <a:t>Vipin Choudhary – Senior AVP, Healthcare Analytics | EXL Services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2AB95-2DD0-DDBE-0E4E-D8C9ADCAF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2481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EBC0-AF8C-CEF0-3A3C-F7FE7B42C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71574"/>
            <a:ext cx="11277600" cy="1077004"/>
          </a:xfrm>
        </p:spPr>
        <p:txBody>
          <a:bodyPr/>
          <a:lstStyle/>
          <a:p>
            <a:r>
              <a:rPr lang="en-US" sz="3200" i="1" dirty="0"/>
              <a:t>Transforming Healthcare Analytics through Data, AI, and Leadership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CEF96-FA54-C632-919D-37BD68981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1191596"/>
            <a:ext cx="11277600" cy="3893905"/>
          </a:xfrm>
        </p:spPr>
        <p:txBody>
          <a:bodyPr/>
          <a:lstStyle/>
          <a:p>
            <a:r>
              <a:rPr lang="en-US" b="1" dirty="0"/>
              <a:t>Professional Journey &amp; Key Achievements</a:t>
            </a:r>
          </a:p>
          <a:p>
            <a:r>
              <a:rPr lang="en-US" b="1" dirty="0"/>
              <a:t>UnitedHealth Group (2010–2014) </a:t>
            </a:r>
            <a:r>
              <a:rPr lang="en-US" dirty="0"/>
              <a:t>– Built the analytical foundation from PBM programs using SAS-based ETL and data-driven, evidence-based guidance to improve care outcomes.</a:t>
            </a:r>
          </a:p>
          <a:p>
            <a:r>
              <a:rPr lang="en-US" b="1" dirty="0"/>
              <a:t>EXL India (2014–2016) </a:t>
            </a:r>
            <a:r>
              <a:rPr lang="en-US" dirty="0"/>
              <a:t>– Led Aetna Care Management analytics, creating reusable frameworks, NLP-driven provider insights, and strong onshore–offshore governance.</a:t>
            </a:r>
          </a:p>
          <a:p>
            <a:r>
              <a:rPr lang="en-US" b="1" dirty="0"/>
              <a:t>EXL Philippines (2017–2019) </a:t>
            </a:r>
            <a:r>
              <a:rPr lang="en-US" dirty="0"/>
              <a:t>– Headed the Healthcare Analytics CoE for CVS Health, developed DIGICA, an end-to-end digital solution for pre-cert, care mgmt. &amp; UM, and created dashboards improving Claims &amp; Appeals visibility.</a:t>
            </a:r>
          </a:p>
          <a:p>
            <a:r>
              <a:rPr lang="en-US" b="1" dirty="0"/>
              <a:t>EXL U.S. (2019–Present</a:t>
            </a:r>
            <a:r>
              <a:rPr lang="en-US" dirty="0"/>
              <a:t>) – Manage </a:t>
            </a:r>
            <a:r>
              <a:rPr lang="en-US"/>
              <a:t>a $6M</a:t>
            </a:r>
            <a:r>
              <a:rPr lang="en-US" dirty="0"/>
              <a:t>+ portfolio covering Medicare Stars, Quality &amp; Network/Provider Services for CVS Health. </a:t>
            </a:r>
            <a:r>
              <a:rPr lang="en-US" sz="1600" dirty="0">
                <a:latin typeface="+mn-lt"/>
                <a:cs typeface="Calibri" panose="020F0502020204030204" pitchFamily="34" charset="0"/>
              </a:rPr>
              <a:t>Drove Generative AI automation that reads and classifies provider rosters for faster, accurate network updates. Scaled the U.S. Medicare delivery team from 3 → 30 onshore resources, built a 6-member Provider Network team, and continue expanding analytics-driven revenue growth.</a:t>
            </a:r>
          </a:p>
          <a:p>
            <a:r>
              <a:rPr lang="en-US" b="1" dirty="0"/>
              <a:t>Core Competencies</a:t>
            </a:r>
          </a:p>
          <a:p>
            <a:r>
              <a:rPr lang="en-US" dirty="0"/>
              <a:t>Medicare Stars | Clinical Quality | Care Management | Generative AI | Data Science | Power BI | SAS / Python | Leadership &amp; Strategy</a:t>
            </a:r>
          </a:p>
          <a:p>
            <a:endParaRPr lang="en-US" sz="1600" dirty="0"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9B6ECD-06B6-52AD-27A3-AA3A8A7F6013}"/>
              </a:ext>
            </a:extLst>
          </p:cNvPr>
          <p:cNvSpPr txBox="1">
            <a:spLocks/>
          </p:cNvSpPr>
          <p:nvPr/>
        </p:nvSpPr>
        <p:spPr>
          <a:xfrm>
            <a:off x="523334" y="5476196"/>
            <a:ext cx="11277600" cy="10770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0177D-B0DB-7DCC-01D9-BF43871B7410}"/>
              </a:ext>
            </a:extLst>
          </p:cNvPr>
          <p:cNvSpPr txBox="1"/>
          <p:nvPr/>
        </p:nvSpPr>
        <p:spPr>
          <a:xfrm>
            <a:off x="391066" y="5599199"/>
            <a:ext cx="116370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progressive 15+ year journey transforming healthcare analytics across UHG and EXL (CVS) — evolving from SAS-based data engineering to AI-led decision intelligence, global delivery leadership, and measurable impact on quality, compliance, and growth.</a:t>
            </a:r>
            <a:endParaRPr lang="en-US" sz="1600" i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6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F42F-4C33-3803-E5BA-D95B8940F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i="1" dirty="0"/>
            </a:br>
            <a:br>
              <a:rPr lang="en-US" i="1" dirty="0"/>
            </a:br>
            <a:r>
              <a:rPr lang="en-US" i="1" dirty="0"/>
              <a:t>Appendix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170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7C2B7-5A2A-5E5C-E23A-E9B6E4E5C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3829-261D-E8E1-5418-9D622A61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16958"/>
            <a:ext cx="11277600" cy="1077004"/>
          </a:xfrm>
        </p:spPr>
        <p:txBody>
          <a:bodyPr/>
          <a:lstStyle/>
          <a:p>
            <a:r>
              <a:rPr lang="en-US" sz="3200" i="1" dirty="0"/>
              <a:t>Driving Medicare Analytics Transformation through Quality, Data Insights and Innovation</a:t>
            </a:r>
            <a:br>
              <a:rPr lang="en-US" sz="3200" i="1" dirty="0"/>
            </a:br>
            <a:r>
              <a:rPr lang="en-US" sz="3200" i="1" dirty="0"/>
              <a:t>										</a:t>
            </a:r>
            <a:r>
              <a:rPr lang="en-US" sz="1600" i="1" dirty="0"/>
              <a:t>May 2019 – Present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DAE9F-317A-C90B-1E63-28D63CCE2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1480352"/>
            <a:ext cx="11277600" cy="3893905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15 + years of healthcare analytics experience across U.S, India &amp; Philippines operations.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Acting as onshore delivery lead and managing $6 M + portfolio spanning </a:t>
            </a:r>
            <a:r>
              <a:rPr lang="en-US" b="1" dirty="0"/>
              <a:t>CVS’s Medicare Stars Improvement and Quality Initiatives</a:t>
            </a:r>
            <a:r>
              <a:rPr lang="en-US" dirty="0"/>
              <a:t>, along with </a:t>
            </a:r>
            <a:r>
              <a:rPr lang="en-US" b="1" dirty="0"/>
              <a:t>CVS’s Network and Provider Services </a:t>
            </a:r>
            <a:r>
              <a:rPr lang="en-US" dirty="0"/>
              <a:t>analytics operations.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Led Generative AI implementation </a:t>
            </a:r>
            <a:r>
              <a:rPr lang="en-US" dirty="0"/>
              <a:t>in Provider &amp; Network Services — AI automatically reads provider rosters, interprets details, and categorizes them for efficient network management and compliance.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Conducted deep-dive analytics on </a:t>
            </a:r>
            <a:r>
              <a:rPr lang="en-US" b="1" dirty="0"/>
              <a:t>HEDIS measures </a:t>
            </a:r>
            <a:r>
              <a:rPr lang="en-US" dirty="0"/>
              <a:t>to enhance quality scores and improve </a:t>
            </a:r>
            <a:r>
              <a:rPr lang="en-US" b="1" dirty="0"/>
              <a:t>medication adherence </a:t>
            </a:r>
            <a:r>
              <a:rPr lang="en-US" dirty="0"/>
              <a:t>rates, driving measurable Stars rating gains and member outcomes.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Guided cross-functional teams (Clinical, Operations) to optimize member health outcomes and ensure CMS compliance.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Mentored analytics teams to build expertise in CMS data and quality measures while fostering a data-driven culture within EXL and CVS engagements.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Proven impact on CMS Stars, HEDIS, and Medication Adherence score through advanced analytics and strategic collaboration.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People leader managing 25 + professionals across onshore and offshore teams.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8C064E-260F-4F15-552A-D3E9862A5BF4}"/>
              </a:ext>
            </a:extLst>
          </p:cNvPr>
          <p:cNvSpPr txBox="1">
            <a:spLocks/>
          </p:cNvSpPr>
          <p:nvPr/>
        </p:nvSpPr>
        <p:spPr>
          <a:xfrm>
            <a:off x="523334" y="5476196"/>
            <a:ext cx="11277600" cy="10770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DB550-1D49-0B43-B5E0-FD32E3EF6718}"/>
              </a:ext>
            </a:extLst>
          </p:cNvPr>
          <p:cNvSpPr txBox="1"/>
          <p:nvPr/>
        </p:nvSpPr>
        <p:spPr>
          <a:xfrm>
            <a:off x="391066" y="5599199"/>
            <a:ext cx="11637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1" dirty="0">
                <a:cs typeface="Calibri" panose="020F0502020204030204" pitchFamily="34" charset="0"/>
              </a:rPr>
              <a:t>Since 2019, the Medicare department has grown from just 3 onshore resources to a high performing team of 30 professionals driving analytics delivery and revenue generation. In addition, a dedicated 6-member team now supports Network and Provider Services analytics with active expansion underway to broaden our capabilities and client impact.</a:t>
            </a:r>
          </a:p>
        </p:txBody>
      </p:sp>
    </p:spTree>
    <p:extLst>
      <p:ext uri="{BB962C8B-B14F-4D97-AF65-F5344CB8AC3E}">
        <p14:creationId xmlns:p14="http://schemas.microsoft.com/office/powerpoint/2010/main" val="17419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C7CF0-A340-31B9-51F2-39DBEB4DB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5059-1B60-A1B8-8DDB-3B9FA425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16958"/>
            <a:ext cx="11277600" cy="1077004"/>
          </a:xfrm>
        </p:spPr>
        <p:txBody>
          <a:bodyPr/>
          <a:lstStyle/>
          <a:p>
            <a:r>
              <a:rPr lang="en-US" sz="3200" i="1" dirty="0"/>
              <a:t>Driving Global Delivery Excellence and Building Digital Innovation for Clinical Programs- Philippines</a:t>
            </a:r>
            <a:br>
              <a:rPr lang="en-US" sz="3200" i="1" dirty="0"/>
            </a:br>
            <a:r>
              <a:rPr lang="en-US" sz="3200" i="1" dirty="0"/>
              <a:t>										</a:t>
            </a:r>
            <a:r>
              <a:rPr lang="en-US" sz="1600" i="1" dirty="0"/>
              <a:t>Jan 2017 – Apr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599BC-57CB-2EE4-CF67-6BA0179D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1480352"/>
            <a:ext cx="11277600" cy="3893905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Led EXL’s Healthcare </a:t>
            </a:r>
            <a:r>
              <a:rPr lang="en-US" b="1" dirty="0"/>
              <a:t>Analytics Center of Excellence in the Philippines</a:t>
            </a:r>
            <a:r>
              <a:rPr lang="en-US" dirty="0"/>
              <a:t>, supporting clinical program analytics and reporting initiatives for CVS Health.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Reviewed healthcare business processes to identify gaps, improve performance, and enhance customer experience.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Collaborated with operations and senior management to address pain points and identify growth opportunities.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Leveraged NLP in Python to extract and classify survey-response features into Strengths and Areas for Improvement (AFI) categories.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Developed a segmentation-based tool using topic modeling (Non-Negative Matrix Factorization) to bucket responses for each CSR, enabling insight visualization.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Designed Power BI dashboards integrating clinical approval and denial decision metrics for the </a:t>
            </a:r>
            <a:r>
              <a:rPr lang="en-US" b="1" dirty="0"/>
              <a:t>CVS Claims and Appeals unit</a:t>
            </a:r>
            <a:r>
              <a:rPr lang="en-US" dirty="0"/>
              <a:t>, improving transparency and decision support.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Acted as Analytics Lead in building </a:t>
            </a:r>
            <a:r>
              <a:rPr lang="en-US" b="1" dirty="0"/>
              <a:t>DIGICA</a:t>
            </a:r>
            <a:r>
              <a:rPr lang="en-US" dirty="0"/>
              <a:t>, a digital solution enhancing clinical excellence in </a:t>
            </a:r>
            <a:r>
              <a:rPr lang="en-US" b="1" dirty="0"/>
              <a:t>precert, care-management, and utilization-management processes</a:t>
            </a:r>
            <a:r>
              <a:rPr lang="en-US" dirty="0"/>
              <a:t>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DIGICA</a:t>
            </a:r>
            <a:r>
              <a:rPr lang="en-US" dirty="0"/>
              <a:t> USP: Quick integration with legacy systems, reduced authorization cycle time, standardized clinical documentation and minimized manual effort.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62EEA8-EFAA-E932-19A2-A2F37858FFCA}"/>
              </a:ext>
            </a:extLst>
          </p:cNvPr>
          <p:cNvSpPr txBox="1">
            <a:spLocks/>
          </p:cNvSpPr>
          <p:nvPr/>
        </p:nvSpPr>
        <p:spPr>
          <a:xfrm>
            <a:off x="523334" y="5476196"/>
            <a:ext cx="11277600" cy="10770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7880B-0314-5EFE-C6A1-208A38A74887}"/>
              </a:ext>
            </a:extLst>
          </p:cNvPr>
          <p:cNvSpPr txBox="1"/>
          <p:nvPr/>
        </p:nvSpPr>
        <p:spPr>
          <a:xfrm>
            <a:off x="391066" y="5599199"/>
            <a:ext cx="11637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1" dirty="0">
                <a:cs typeface="Calibri" panose="020F0502020204030204" pitchFamily="34" charset="0"/>
              </a:rPr>
              <a:t>Philippines success laid the groundwork for U.S. Medicare and Network Provider analytics leadership starting in 2019.</a:t>
            </a:r>
          </a:p>
        </p:txBody>
      </p:sp>
    </p:spTree>
    <p:extLst>
      <p:ext uri="{BB962C8B-B14F-4D97-AF65-F5344CB8AC3E}">
        <p14:creationId xmlns:p14="http://schemas.microsoft.com/office/powerpoint/2010/main" val="240381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A3B66-3A35-8096-710B-6AE314D0D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12CE-8D36-8A02-0B99-D0CFCF3A2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16958"/>
            <a:ext cx="11277600" cy="1077004"/>
          </a:xfrm>
        </p:spPr>
        <p:txBody>
          <a:bodyPr/>
          <a:lstStyle/>
          <a:p>
            <a:r>
              <a:rPr lang="en-US" sz="3200" i="1" dirty="0"/>
              <a:t>Analytics Leadership and Care Management Transformation – India Experience</a:t>
            </a:r>
            <a:br>
              <a:rPr lang="en-US" sz="3200" i="1" dirty="0"/>
            </a:br>
            <a:r>
              <a:rPr lang="en-US" sz="3200" i="1" dirty="0"/>
              <a:t>										</a:t>
            </a:r>
            <a:r>
              <a:rPr lang="en-US" sz="1600" i="1" dirty="0"/>
              <a:t>Sep 2014 – Dec 2016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52E-45C8-D729-6C92-828719549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825" y="1480352"/>
            <a:ext cx="11277600" cy="3893905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Generated reports and dashboards </a:t>
            </a:r>
            <a:r>
              <a:rPr lang="en-US" b="1" dirty="0"/>
              <a:t>for Care Management Programs </a:t>
            </a:r>
            <a:r>
              <a:rPr lang="en-US" dirty="0"/>
              <a:t>run by Aetna to measure </a:t>
            </a:r>
            <a:r>
              <a:rPr lang="en-US" b="1" dirty="0"/>
              <a:t>program effectiveness</a:t>
            </a:r>
            <a:r>
              <a:rPr lang="en-US" dirty="0"/>
              <a:t> and team productivity.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Applied web scraping and </a:t>
            </a:r>
            <a:r>
              <a:rPr lang="en-US" b="1" dirty="0"/>
              <a:t>NLP</a:t>
            </a:r>
            <a:r>
              <a:rPr lang="en-US" dirty="0"/>
              <a:t> to capture provider details (best day, time, and phone number), enhancing outreach efficiency and member engagement.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Partnered with Aetna stakeholders to gather requirements, document business needs, and translate them into actionable analytics plans.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Monitored project progress, resolved bottlenecks, and ensured on-time, high-quality delivery and acted as a </a:t>
            </a:r>
            <a:r>
              <a:rPr lang="en-US" b="1" dirty="0"/>
              <a:t>liaison</a:t>
            </a:r>
            <a:r>
              <a:rPr lang="en-US" dirty="0"/>
              <a:t> between onshore and offshore teams to maintain governance and alignment.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Designed scalable and reusable analytical frameworks to expedite project execution.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CBDDDC-BD49-849F-85B0-0A2B378A8AF1}"/>
              </a:ext>
            </a:extLst>
          </p:cNvPr>
          <p:cNvSpPr txBox="1">
            <a:spLocks/>
          </p:cNvSpPr>
          <p:nvPr/>
        </p:nvSpPr>
        <p:spPr>
          <a:xfrm>
            <a:off x="523334" y="5476196"/>
            <a:ext cx="11277600" cy="10770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88FD4-24BA-8718-C852-C558B9A2C4B8}"/>
              </a:ext>
            </a:extLst>
          </p:cNvPr>
          <p:cNvSpPr txBox="1"/>
          <p:nvPr/>
        </p:nvSpPr>
        <p:spPr>
          <a:xfrm>
            <a:off x="391066" y="5599199"/>
            <a:ext cx="11637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1" dirty="0">
                <a:cs typeface="Calibri" panose="020F0502020204030204" pitchFamily="34" charset="0"/>
              </a:rPr>
              <a:t>Success in India set the stage for establishing a global analytics center of excellence in the Philippines and expanding delivery leadership</a:t>
            </a:r>
            <a:r>
              <a:rPr lang="en-US" sz="1600" b="0" i="1" u="none" strike="noStrike" baseline="0" dirty="0">
                <a:latin typeface="Noto-Sans-Italic"/>
              </a:rPr>
              <a:t>..</a:t>
            </a:r>
            <a:endParaRPr lang="en-US" sz="1600" i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3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9E70-B5BB-405A-807B-160469F03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5A57-23A5-0A91-F778-F5C8DE90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16958"/>
            <a:ext cx="11277600" cy="1077004"/>
          </a:xfrm>
        </p:spPr>
        <p:txBody>
          <a:bodyPr/>
          <a:lstStyle/>
          <a:p>
            <a:pPr algn="l"/>
            <a:r>
              <a:rPr lang="en-US" sz="3200" i="1" dirty="0"/>
              <a:t>Building the Analytical Foundation from PBM Programs and Evidence-Based Care</a:t>
            </a:r>
            <a:br>
              <a:rPr lang="en-US" sz="3200" i="1" dirty="0"/>
            </a:br>
            <a:r>
              <a:rPr lang="en-US" sz="3200" i="1" dirty="0"/>
              <a:t>										</a:t>
            </a:r>
            <a:r>
              <a:rPr lang="en-US" sz="1600" i="1" dirty="0"/>
              <a:t>Aug 2010 – Aug 2014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ACEBB-AB32-C52F-7165-5877E84A5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825" y="1480352"/>
            <a:ext cx="11277600" cy="3893905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Worked as Senior Software Engineer for </a:t>
            </a:r>
            <a:r>
              <a:rPr lang="en-US" b="1" dirty="0"/>
              <a:t>United Health Group.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Performed scope management, and </a:t>
            </a:r>
            <a:r>
              <a:rPr lang="en-US" b="1" dirty="0"/>
              <a:t>SAS-based ETL development </a:t>
            </a:r>
            <a:r>
              <a:rPr lang="en-US" dirty="0"/>
              <a:t>supporting Pharmacy Benefit Management (</a:t>
            </a:r>
            <a:r>
              <a:rPr lang="en-US" b="1" dirty="0"/>
              <a:t>PBM</a:t>
            </a:r>
            <a:r>
              <a:rPr lang="en-US" dirty="0"/>
              <a:t>) and clinical operations.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Mentored team members and served as single point of contact between onshore and offshore teams to ensure seamless coordination.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Analyzed eligibility data to determine member qualification for specific PBM programs based on clinical criteria, evidence-based guidelines, and employer benefit configurations.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Automated referral processes to direct eligible members to appropriate consumer-engagement teams, improving adherence to evidence-based guidance and lowering cost of care.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Designed and maintained ETL pipelines to extract, transform, and load data into the Data Access Database (DAD) using SAS.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This role built the foundation for scalable analytics delivery, influencing future payer-side innovation and digital excellence initiatives.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668E5E-32CE-2FFF-04FD-C9E5373AFBCE}"/>
              </a:ext>
            </a:extLst>
          </p:cNvPr>
          <p:cNvSpPr txBox="1">
            <a:spLocks/>
          </p:cNvSpPr>
          <p:nvPr/>
        </p:nvSpPr>
        <p:spPr>
          <a:xfrm>
            <a:off x="523334" y="5476196"/>
            <a:ext cx="11277600" cy="10770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B881B-D3CC-A45E-3856-651560D010BF}"/>
              </a:ext>
            </a:extLst>
          </p:cNvPr>
          <p:cNvSpPr txBox="1"/>
          <p:nvPr/>
        </p:nvSpPr>
        <p:spPr>
          <a:xfrm>
            <a:off x="391066" y="5599199"/>
            <a:ext cx="11637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cs typeface="Calibri" panose="020F0502020204030204" pitchFamily="34" charset="0"/>
              </a:rPr>
              <a:t>Experience at UHG provided the core technical and clinical-data expertise that shaped the next phase of delivery leadership in EXL India.</a:t>
            </a:r>
          </a:p>
        </p:txBody>
      </p:sp>
    </p:spTree>
    <p:extLst>
      <p:ext uri="{BB962C8B-B14F-4D97-AF65-F5344CB8AC3E}">
        <p14:creationId xmlns:p14="http://schemas.microsoft.com/office/powerpoint/2010/main" val="367550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BBEE-401B-614E-9FB9-DA93DD93B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90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L 3">
      <a:dk1>
        <a:srgbClr val="FB4D0A"/>
      </a:dk1>
      <a:lt1>
        <a:srgbClr val="FFFFFF"/>
      </a:lt1>
      <a:dk2>
        <a:srgbClr val="000000"/>
      </a:dk2>
      <a:lt2>
        <a:srgbClr val="FFFFFF"/>
      </a:lt2>
      <a:accent1>
        <a:srgbClr val="FB4E0B"/>
      </a:accent1>
      <a:accent2>
        <a:srgbClr val="414141"/>
      </a:accent2>
      <a:accent3>
        <a:srgbClr val="808080"/>
      </a:accent3>
      <a:accent4>
        <a:srgbClr val="ABABAB"/>
      </a:accent4>
      <a:accent5>
        <a:srgbClr val="DBDBDB"/>
      </a:accent5>
      <a:accent6>
        <a:srgbClr val="E6E6E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t"/>
      <a:lstStyle>
        <a:defPPr marL="171450" indent="-171450" algn="l" defTabSz="533400">
          <a:spcBef>
            <a:spcPts val="100"/>
          </a:spcBef>
          <a:spcAft>
            <a:spcPts val="100"/>
          </a:spcAft>
          <a:buClr>
            <a:schemeClr val="accent1"/>
          </a:buClr>
          <a:buFont typeface="Arial" panose="020B0604020202020204" pitchFamily="34" charset="0"/>
          <a:buChar char="•"/>
          <a:defRPr sz="1100" dirty="0" smtClean="0">
            <a:solidFill>
              <a:schemeClr val="tx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XL Powerpoint Template.potx" id="{2248EB57-3297-446F-9351-26E092AAA675}" vid="{79D30E6A-6B1E-49B5-8580-3760C3DF6C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EXL Powerpoint Template (1)</Template>
  <TotalTime>10697</TotalTime>
  <Words>1086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Noto-Sans-Italic</vt:lpstr>
      <vt:lpstr>System Font Regular</vt:lpstr>
      <vt:lpstr>Wingdings</vt:lpstr>
      <vt:lpstr>Office Theme</vt:lpstr>
      <vt:lpstr>PowerPoint Presentation</vt:lpstr>
      <vt:lpstr>  Professional Journey  Vipin Choudhary – Senior AVP, Healthcare Analytics | EXL Services</vt:lpstr>
      <vt:lpstr>Transforming Healthcare Analytics through Data, AI, and Leadership</vt:lpstr>
      <vt:lpstr>  Appendix</vt:lpstr>
      <vt:lpstr>Driving Medicare Analytics Transformation through Quality, Data Insights and Innovation           May 2019 – Present</vt:lpstr>
      <vt:lpstr>Driving Global Delivery Excellence and Building Digital Innovation for Clinical Programs- Philippines           Jan 2017 – Apr 2019</vt:lpstr>
      <vt:lpstr>Analytics Leadership and Care Management Transformation – India Experience           Sep 2014 – Dec 2016</vt:lpstr>
      <vt:lpstr>Building the Analytical Foundation from PBM Programs and Evidence-Based Care           Aug 2010 – Aug 2014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Kamlesh Mishra</dc:creator>
  <cp:lastModifiedBy>vipin choudhary</cp:lastModifiedBy>
  <cp:revision>70</cp:revision>
  <dcterms:created xsi:type="dcterms:W3CDTF">2023-08-16T10:35:49Z</dcterms:created>
  <dcterms:modified xsi:type="dcterms:W3CDTF">2025-10-30T00:41:30Z</dcterms:modified>
</cp:coreProperties>
</file>