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6"/>
  </p:notesMasterIdLst>
  <p:sldIdLst>
    <p:sldId id="331" r:id="rId2"/>
    <p:sldId id="398" r:id="rId3"/>
    <p:sldId id="2147474065" r:id="rId4"/>
    <p:sldId id="399" r:id="rId5"/>
    <p:sldId id="2147474088" r:id="rId6"/>
    <p:sldId id="2147474080" r:id="rId7"/>
    <p:sldId id="2147474089" r:id="rId8"/>
    <p:sldId id="2147474090" r:id="rId9"/>
    <p:sldId id="2147474091" r:id="rId10"/>
    <p:sldId id="2147474083" r:id="rId11"/>
    <p:sldId id="388" r:id="rId12"/>
    <p:sldId id="2147474067" r:id="rId13"/>
    <p:sldId id="987" r:id="rId14"/>
    <p:sldId id="3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L" id="{B8240D7C-FE9E-4DF6-860C-051D98034253}">
          <p14:sldIdLst>
            <p14:sldId id="331"/>
            <p14:sldId id="398"/>
            <p14:sldId id="2147474065"/>
            <p14:sldId id="399"/>
            <p14:sldId id="2147474088"/>
            <p14:sldId id="2147474080"/>
            <p14:sldId id="2147474089"/>
            <p14:sldId id="2147474090"/>
            <p14:sldId id="2147474091"/>
            <p14:sldId id="2147474083"/>
            <p14:sldId id="388"/>
            <p14:sldId id="2147474067"/>
            <p14:sldId id="987"/>
            <p14:sldId id="366"/>
          </p14:sldIdLst>
        </p14:section>
      </p14:sectionLst>
    </p:ext>
    <p:ext uri="{EFAFB233-063F-42B5-8137-9DF3F51BA10A}">
      <p15:sldGuideLst xmlns:p15="http://schemas.microsoft.com/office/powerpoint/2012/main">
        <p15:guide id="1" orient="horz" pos="4128" userDrawn="1">
          <p15:clr>
            <a:srgbClr val="A4A3A4"/>
          </p15:clr>
        </p15:guide>
        <p15:guide id="5" pos="3840" userDrawn="1">
          <p15:clr>
            <a:srgbClr val="A4A3A4"/>
          </p15:clr>
        </p15:guide>
        <p15:guide id="6" pos="7392" userDrawn="1">
          <p15:clr>
            <a:srgbClr val="A4A3A4"/>
          </p15:clr>
        </p15:guide>
        <p15:guide id="8" pos="288" userDrawn="1">
          <p15:clr>
            <a:srgbClr val="A4A3A4"/>
          </p15:clr>
        </p15:guide>
        <p15:guide id="9"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7AFF"/>
    <a:srgbClr val="004EFF"/>
    <a:srgbClr val="E5EDFF"/>
    <a:srgbClr val="C0D2FF"/>
    <a:srgbClr val="83A8FF"/>
    <a:srgbClr val="000000"/>
    <a:srgbClr val="FB4E0B"/>
    <a:srgbClr val="424242"/>
    <a:srgbClr val="FF40FF"/>
    <a:srgbClr val="FFB3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6374" autoAdjust="0"/>
  </p:normalViewPr>
  <p:slideViewPr>
    <p:cSldViewPr snapToGrid="0" snapToObjects="1">
      <p:cViewPr varScale="1">
        <p:scale>
          <a:sx n="114" d="100"/>
          <a:sy n="114" d="100"/>
        </p:scale>
        <p:origin x="474" y="102"/>
      </p:cViewPr>
      <p:guideLst>
        <p:guide orient="horz" pos="4128"/>
        <p:guide pos="3840"/>
        <p:guide pos="7392"/>
        <p:guide pos="288"/>
        <p:guide orient="horz" pos="2160"/>
      </p:guideLst>
    </p:cSldViewPr>
  </p:slideViewPr>
  <p:notesTextViewPr>
    <p:cViewPr>
      <p:scale>
        <a:sx n="1" d="1"/>
        <a:sy n="1" d="1"/>
      </p:scale>
      <p:origin x="0" y="0"/>
    </p:cViewPr>
  </p:notesTextViewPr>
  <p:sorterViewPr>
    <p:cViewPr>
      <p:scale>
        <a:sx n="86" d="100"/>
        <a:sy n="86" d="100"/>
      </p:scale>
      <p:origin x="0" y="0"/>
    </p:cViewPr>
  </p:sorterViewPr>
  <p:notesViewPr>
    <p:cSldViewPr snapToGrid="0" snapToObjects="1">
      <p:cViewPr varScale="1">
        <p:scale>
          <a:sx n="87" d="100"/>
          <a:sy n="87" d="100"/>
        </p:scale>
        <p:origin x="371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D9FB6-F063-5E4C-8E15-DE2BAD5FDB90}" type="datetimeFigureOut">
              <a:rPr lang="en-US" smtClean="0"/>
              <a:t>8/16/2024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41F17-4160-ED44-996C-2E44614DC808}" type="slidenum">
              <a:rPr lang="en-US" smtClean="0"/>
              <a:t>‹#›</a:t>
            </a:fld>
            <a:endParaRPr lang="en-US"/>
          </a:p>
        </p:txBody>
      </p:sp>
    </p:spTree>
    <p:extLst>
      <p:ext uri="{BB962C8B-B14F-4D97-AF65-F5344CB8AC3E}">
        <p14:creationId xmlns:p14="http://schemas.microsoft.com/office/powerpoint/2010/main" val="330927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SPEAKER NOTES: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Data is the lynchpin to better business decisions. But extracting that data, organizing it, and converting it into insights and action is a challenge in a world of siloed information, incomplete customer views, and lagging indicators. </a:t>
            </a:r>
          </a:p>
          <a:p>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Without the right questions, the right approaches, and the right technology, data can give you some insights, but not the outcomes that are the difference between leading and lagging.</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With deep experience in data management and advanced analytics, along with industry expertise in banking, finance, insurance, retail, media, and healthcare, we make data speak your language. We leverage technology as an amplifier, applying innovative approaches like machine learning, artificial intelligence, and automation to achieve the most advanced insights. And, with a scalable process and portfolio of accelerators that work with your existing infrastructure, we help you make every decision more informed, more quickly.</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Whether we’re saving $1.5 billion in annual spend for a client by identifying attrition causes, increasing collections by 66% per hour for another, solving support call spikes, identifying revenue leakage, reducing overpaid medical claims, or offering legal support analytics, EXL has the capabilities in data management, sophisticated modeling, text and sentiment mining, and other proprietary methodologies to uncover deep insights and deliver high-impact solutions.</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Examples of our industry recognition: </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Customers</a:t>
            </a:r>
            <a:r>
              <a:rPr lang="en-US" sz="1200" b="1" i="0" kern="1200" baseline="0" dirty="0">
                <a:solidFill>
                  <a:schemeClr val="tx1"/>
                </a:solidFill>
                <a:effectLst/>
                <a:latin typeface="+mn-lt"/>
                <a:ea typeface="+mn-ea"/>
                <a:cs typeface="+mn-cs"/>
              </a:rPr>
              <a:t>’ Choice for 2 years in a row: </a:t>
            </a:r>
            <a:r>
              <a:rPr lang="en-US" sz="1200" b="0" i="0" kern="1200" dirty="0">
                <a:solidFill>
                  <a:schemeClr val="tx1"/>
                </a:solidFill>
                <a:effectLst/>
                <a:latin typeface="+mn-lt"/>
                <a:ea typeface="+mn-ea"/>
                <a:cs typeface="+mn-cs"/>
              </a:rPr>
              <a:t>Gartner Peer Insights "Voice of the Customer": Data and Analytics Service Providers 2020 &amp; 2021</a:t>
            </a:r>
          </a:p>
          <a:p>
            <a:pPr fontAlgn="base"/>
            <a:r>
              <a:rPr lang="en-US" sz="1200" b="1" i="0" kern="1200" dirty="0">
                <a:solidFill>
                  <a:schemeClr val="tx1"/>
                </a:solidFill>
                <a:effectLst/>
                <a:latin typeface="+mn-lt"/>
                <a:ea typeface="+mn-ea"/>
                <a:cs typeface="+mn-cs"/>
              </a:rPr>
              <a:t>Visionary: </a:t>
            </a:r>
            <a:r>
              <a:rPr lang="en-US" sz="1200" b="0" i="0" kern="1200" dirty="0">
                <a:solidFill>
                  <a:schemeClr val="tx1"/>
                </a:solidFill>
                <a:effectLst/>
                <a:latin typeface="+mn-lt"/>
                <a:ea typeface="+mn-ea"/>
                <a:cs typeface="+mn-cs"/>
              </a:rPr>
              <a:t>Gartner Magic Quadrant for Data and Analytics Services 2021</a:t>
            </a:r>
          </a:p>
          <a:p>
            <a:pPr fontAlgn="base"/>
            <a:r>
              <a:rPr lang="en-US" sz="1200" b="1" i="0" kern="1200" dirty="0">
                <a:solidFill>
                  <a:schemeClr val="tx1"/>
                </a:solidFill>
                <a:effectLst/>
                <a:latin typeface="+mn-lt"/>
                <a:ea typeface="+mn-ea"/>
                <a:cs typeface="+mn-cs"/>
              </a:rPr>
              <a:t>Leader: </a:t>
            </a:r>
            <a:r>
              <a:rPr lang="en-US" sz="1200" b="0" i="0" kern="1200" dirty="0">
                <a:solidFill>
                  <a:schemeClr val="tx1"/>
                </a:solidFill>
                <a:effectLst/>
                <a:latin typeface="+mn-lt"/>
                <a:ea typeface="+mn-ea"/>
                <a:cs typeface="+mn-cs"/>
              </a:rPr>
              <a:t>Everest Group PEAK Matrix</a:t>
            </a:r>
            <a:r>
              <a:rPr lang="en-US" sz="1200" b="0" i="0" kern="1200" baseline="300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for Advanced Analytics and Insights (AA&amp;I) Service Providers 2021</a:t>
            </a:r>
          </a:p>
          <a:p>
            <a:pPr fontAlgn="base"/>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B1941F17-4160-ED44-996C-2E44614DC808}" type="slidenum">
              <a:rPr lang="en-US" smtClean="0"/>
              <a:t>11</a:t>
            </a:fld>
            <a:endParaRPr lang="en-US"/>
          </a:p>
        </p:txBody>
      </p:sp>
    </p:spTree>
    <p:extLst>
      <p:ext uri="{BB962C8B-B14F-4D97-AF65-F5344CB8AC3E}">
        <p14:creationId xmlns:p14="http://schemas.microsoft.com/office/powerpoint/2010/main" val="1888579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941F17-4160-ED44-996C-2E44614DC808}" type="slidenum">
              <a:rPr lang="en-US" smtClean="0"/>
              <a:t>12</a:t>
            </a:fld>
            <a:endParaRPr lang="en-US"/>
          </a:p>
        </p:txBody>
      </p:sp>
    </p:spTree>
    <p:extLst>
      <p:ext uri="{BB962C8B-B14F-4D97-AF65-F5344CB8AC3E}">
        <p14:creationId xmlns:p14="http://schemas.microsoft.com/office/powerpoint/2010/main" val="79788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Smita</a:t>
            </a:r>
          </a:p>
        </p:txBody>
      </p:sp>
      <p:sp>
        <p:nvSpPr>
          <p:cNvPr id="4" name="Slide Number Placeholder 3"/>
          <p:cNvSpPr>
            <a:spLocks noGrp="1"/>
          </p:cNvSpPr>
          <p:nvPr>
            <p:ph type="sldNum" sz="quarter" idx="10"/>
          </p:nvPr>
        </p:nvSpPr>
        <p:spPr/>
        <p:txBody>
          <a:bodyPr/>
          <a:lstStyle/>
          <a:p>
            <a:fld id="{B1941F17-4160-ED44-996C-2E44614DC808}" type="slidenum">
              <a:rPr lang="en-US" smtClean="0"/>
              <a:t>13</a:t>
            </a:fld>
            <a:endParaRPr lang="en-US" dirty="0"/>
          </a:p>
        </p:txBody>
      </p:sp>
    </p:spTree>
    <p:extLst>
      <p:ext uri="{BB962C8B-B14F-4D97-AF65-F5344CB8AC3E}">
        <p14:creationId xmlns:p14="http://schemas.microsoft.com/office/powerpoint/2010/main" val="24933444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97455533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8633056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505483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276092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4065436"/>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7543033"/>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57459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05656"/>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199" y="2985383"/>
            <a:ext cx="11277597" cy="3107599"/>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415711"/>
            <a:ext cx="11277600"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67714359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One Column Blue Title">
    <p:bg>
      <p:bgRef idx="1001">
        <a:schemeClr val="bg1"/>
      </p:bgRef>
    </p:bg>
    <p:spTree>
      <p:nvGrpSpPr>
        <p:cNvPr id="1" name=""/>
        <p:cNvGrpSpPr/>
        <p:nvPr/>
      </p:nvGrpSpPr>
      <p:grpSpPr>
        <a:xfrm>
          <a:off x="0" y="0"/>
          <a:ext cx="0" cy="0"/>
          <a:chOff x="0" y="0"/>
          <a:chExt cx="0" cy="0"/>
        </a:xfrm>
      </p:grpSpPr>
      <p:pic>
        <p:nvPicPr>
          <p:cNvPr id="9" name="Picture 8" descr="Shape&#10;&#10;Description automatically generated with medium confidence">
            <a:extLst>
              <a:ext uri="{FF2B5EF4-FFF2-40B4-BE49-F238E27FC236}">
                <a16:creationId xmlns:a16="http://schemas.microsoft.com/office/drawing/2014/main" id="{D1C67889-0A03-44FE-84C4-930F2B6E95AD}"/>
              </a:ext>
            </a:extLst>
          </p:cNvPr>
          <p:cNvPicPr>
            <a:picLocks noChangeAspect="1"/>
          </p:cNvPicPr>
          <p:nvPr userDrawn="1"/>
        </p:nvPicPr>
        <p:blipFill>
          <a:blip r:embed="rId2"/>
          <a:stretch>
            <a:fillRect/>
          </a:stretch>
        </p:blipFill>
        <p:spPr>
          <a:xfrm>
            <a:off x="11063261" y="6240520"/>
            <a:ext cx="780005" cy="420624"/>
          </a:xfrm>
          <a:prstGeom prst="rect">
            <a:avLst/>
          </a:prstGeom>
        </p:spPr>
      </p:pic>
      <p:sp>
        <p:nvSpPr>
          <p:cNvPr id="2" name="Title 1"/>
          <p:cNvSpPr>
            <a:spLocks noGrp="1"/>
          </p:cNvSpPr>
          <p:nvPr>
            <p:ph type="ctrTitle" hasCustomPrompt="1"/>
          </p:nvPr>
        </p:nvSpPr>
        <p:spPr>
          <a:xfrm>
            <a:off x="457200" y="1105656"/>
            <a:ext cx="11277600" cy="1156792"/>
          </a:xfrm>
        </p:spPr>
        <p:txBody>
          <a:bodyPr anchor="t" anchorCtr="0">
            <a:noAutofit/>
          </a:bodyPr>
          <a:lstStyle>
            <a:lvl1pPr algn="l">
              <a:lnSpc>
                <a:spcPct val="80000"/>
              </a:lnSpc>
              <a:defRPr sz="4400">
                <a:solidFill>
                  <a:schemeClr val="tx2"/>
                </a:solidFill>
              </a:defRPr>
            </a:lvl1pPr>
          </a:lstStyle>
          <a:p>
            <a:r>
              <a:rPr lang="en-US" dirty="0"/>
              <a:t>Click to edit Master title style orange should never appear on this slide layout</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rgbClr val="004EFF"/>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199" y="2985383"/>
            <a:ext cx="11277597" cy="3107599"/>
          </a:xfrm>
        </p:spPr>
        <p:txBody>
          <a:bodyPr>
            <a:noAutofit/>
          </a:bodyPr>
          <a:lstStyle>
            <a:lvl1pPr marL="230188" indent="-230188">
              <a:spcBef>
                <a:spcPts val="0"/>
              </a:spcBef>
              <a:spcAft>
                <a:spcPts val="400"/>
              </a:spcAft>
              <a:buClr>
                <a:srgbClr val="004EFF"/>
              </a:buClr>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415711"/>
            <a:ext cx="11277600" cy="556846"/>
          </a:xfrm>
        </p:spPr>
        <p:txBody>
          <a:bodyPr>
            <a:noAutofit/>
          </a:bodyPr>
          <a:lstStyle>
            <a:lvl1pPr marL="0" indent="0">
              <a:buNone/>
              <a:defRPr sz="2000" b="1" i="0">
                <a:solidFill>
                  <a:srgbClr val="004EFF"/>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123522057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95834369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lumn Blu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dirty="0"/>
              <a:t>Click to edit Master title style – orange should never appear on this slide layout</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rgbClr val="004EFF"/>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Clr>
                <a:srgbClr val="004EFF"/>
              </a:buClr>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rgbClr val="004EFF"/>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rgbClr val="004EFF"/>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Clr>
                <a:srgbClr val="004EFF"/>
              </a:buClr>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E40A311A-F8BF-4B10-8541-D51CBF36A96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5C814BA-DC7B-4EC2-9419-EFE4D4EFB44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pic>
        <p:nvPicPr>
          <p:cNvPr id="15" name="Picture 14" descr="Shape&#10;&#10;Description automatically generated with medium confidence">
            <a:extLst>
              <a:ext uri="{FF2B5EF4-FFF2-40B4-BE49-F238E27FC236}">
                <a16:creationId xmlns:a16="http://schemas.microsoft.com/office/drawing/2014/main" id="{F983C676-26CB-4F94-AAF5-CC94E31661EE}"/>
              </a:ext>
            </a:extLst>
          </p:cNvPr>
          <p:cNvPicPr>
            <a:picLocks noChangeAspect="1"/>
          </p:cNvPicPr>
          <p:nvPr userDrawn="1"/>
        </p:nvPicPr>
        <p:blipFill>
          <a:blip r:embed="rId2"/>
          <a:stretch>
            <a:fillRect/>
          </a:stretch>
        </p:blipFill>
        <p:spPr>
          <a:xfrm>
            <a:off x="11063261" y="6240520"/>
            <a:ext cx="780005" cy="420624"/>
          </a:xfrm>
          <a:prstGeom prst="rect">
            <a:avLst/>
          </a:prstGeom>
        </p:spPr>
      </p:pic>
    </p:spTree>
    <p:extLst>
      <p:ext uri="{BB962C8B-B14F-4D97-AF65-F5344CB8AC3E}">
        <p14:creationId xmlns:p14="http://schemas.microsoft.com/office/powerpoint/2010/main" val="41904314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112244762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9B9E5FAE-F0AB-4773-BB2C-98261E32F57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C894B692-DFFE-4127-B155-C2352630574E}"/>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115191549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C55C2DA9-D9DA-4FFD-859C-C4DDC0FBD63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4D520528-866D-46A9-9D9E-926FBC830AD3}"/>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461158295"/>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Subhead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DFF13E80-427D-4B31-99DC-54B04D87F56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81070FD2-3D71-4DD5-9751-4CEB7E991C14}"/>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559488546"/>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wo Column Subhead Blue">
    <p:bg>
      <p:bgRef idx="1001">
        <a:schemeClr val="bg1"/>
      </p:bgRef>
    </p:bg>
    <p:spTree>
      <p:nvGrpSpPr>
        <p:cNvPr id="1" name=""/>
        <p:cNvGrpSpPr/>
        <p:nvPr/>
      </p:nvGrpSpPr>
      <p:grpSpPr>
        <a:xfrm>
          <a:off x="0" y="0"/>
          <a:ext cx="0" cy="0"/>
          <a:chOff x="0" y="0"/>
          <a:chExt cx="0" cy="0"/>
        </a:xfrm>
      </p:grpSpPr>
      <p:pic>
        <p:nvPicPr>
          <p:cNvPr id="4" name="Picture 3" descr="Shape&#10;&#10;Description automatically generated with medium confidence">
            <a:extLst>
              <a:ext uri="{FF2B5EF4-FFF2-40B4-BE49-F238E27FC236}">
                <a16:creationId xmlns:a16="http://schemas.microsoft.com/office/drawing/2014/main" id="{7CE6800D-862A-4AD3-8BCC-D490C5142AF3}"/>
              </a:ext>
            </a:extLst>
          </p:cNvPr>
          <p:cNvPicPr>
            <a:picLocks noChangeAspect="1"/>
          </p:cNvPicPr>
          <p:nvPr userDrawn="1"/>
        </p:nvPicPr>
        <p:blipFill>
          <a:blip r:embed="rId2"/>
          <a:stretch>
            <a:fillRect/>
          </a:stretch>
        </p:blipFill>
        <p:spPr>
          <a:xfrm>
            <a:off x="11063261" y="6240520"/>
            <a:ext cx="780005" cy="420624"/>
          </a:xfrm>
          <a:prstGeom prst="rect">
            <a:avLst/>
          </a:prstGeom>
        </p:spPr>
      </p:pic>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rgbClr val="004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dirty="0"/>
              <a:t>Click to edit Master title style – orange should never appear on this slide layout</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Clr>
                <a:srgbClr val="004EFF"/>
              </a:buClr>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rgbClr val="004EFF"/>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3" name="TextBox 12">
            <a:extLst>
              <a:ext uri="{FF2B5EF4-FFF2-40B4-BE49-F238E27FC236}">
                <a16:creationId xmlns:a16="http://schemas.microsoft.com/office/drawing/2014/main" id="{DFF13E80-427D-4B31-99DC-54B04D87F56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81070FD2-3D71-4DD5-9751-4CEB7E991C14}"/>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76816063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C0AD505D-C088-41B3-B662-DFCF4530F687}"/>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3A3BA7D2-5A0E-4850-9FAF-97C28889879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663584549"/>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
        <p:nvSpPr>
          <p:cNvPr id="12" name="TextBox 11">
            <a:extLst>
              <a:ext uri="{FF2B5EF4-FFF2-40B4-BE49-F238E27FC236}">
                <a16:creationId xmlns:a16="http://schemas.microsoft.com/office/drawing/2014/main" id="{02021025-6C5D-4AD1-B98F-3B9F05B818B5}"/>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0927DF11-5732-451F-BDC5-76D509152895}"/>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3211801618"/>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One Column Blu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rgbClr val="004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Box 11">
            <a:extLst>
              <a:ext uri="{FF2B5EF4-FFF2-40B4-BE49-F238E27FC236}">
                <a16:creationId xmlns:a16="http://schemas.microsoft.com/office/drawing/2014/main" id="{02021025-6C5D-4AD1-B98F-3B9F05B818B5}"/>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0927DF11-5732-451F-BDC5-76D509152895}"/>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dirty="0">
              <a:solidFill>
                <a:schemeClr val="bg1"/>
              </a:solidFill>
            </a:endParaRPr>
          </a:p>
        </p:txBody>
      </p:sp>
      <p:pic>
        <p:nvPicPr>
          <p:cNvPr id="14" name="Picture 13" descr="Shape&#10;&#10;Description automatically generated with medium confidence">
            <a:extLst>
              <a:ext uri="{FF2B5EF4-FFF2-40B4-BE49-F238E27FC236}">
                <a16:creationId xmlns:a16="http://schemas.microsoft.com/office/drawing/2014/main" id="{C1DF0F7F-8DF1-48CD-9142-776B8FD24341}"/>
              </a:ext>
            </a:extLst>
          </p:cNvPr>
          <p:cNvPicPr>
            <a:picLocks noChangeAspect="1"/>
          </p:cNvPicPr>
          <p:nvPr userDrawn="1"/>
        </p:nvPicPr>
        <p:blipFill>
          <a:blip r:embed="rId2"/>
          <a:stretch>
            <a:fillRect/>
          </a:stretch>
        </p:blipFill>
        <p:spPr>
          <a:xfrm>
            <a:off x="11063261" y="6240520"/>
            <a:ext cx="780005" cy="420624"/>
          </a:xfrm>
          <a:prstGeom prst="rect">
            <a:avLst/>
          </a:prstGeom>
        </p:spPr>
      </p:pic>
    </p:spTree>
    <p:extLst>
      <p:ext uri="{BB962C8B-B14F-4D97-AF65-F5344CB8AC3E}">
        <p14:creationId xmlns:p14="http://schemas.microsoft.com/office/powerpoint/2010/main" val="3452750485"/>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
        <p:nvSpPr>
          <p:cNvPr id="10" name="TextBox 9">
            <a:extLst>
              <a:ext uri="{FF2B5EF4-FFF2-40B4-BE49-F238E27FC236}">
                <a16:creationId xmlns:a16="http://schemas.microsoft.com/office/drawing/2014/main" id="{694377F8-0611-4C04-821D-64832E49F22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1" name="TextBox 10">
            <a:extLst>
              <a:ext uri="{FF2B5EF4-FFF2-40B4-BE49-F238E27FC236}">
                <a16:creationId xmlns:a16="http://schemas.microsoft.com/office/drawing/2014/main" id="{C0F1C531-273E-476F-9BC2-B2A988B95F37}"/>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12550834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Box 9">
            <a:extLst>
              <a:ext uri="{FF2B5EF4-FFF2-40B4-BE49-F238E27FC236}">
                <a16:creationId xmlns:a16="http://schemas.microsoft.com/office/drawing/2014/main" id="{7828FDC7-555E-42D9-AA02-C5A528DCE45D}"/>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1" name="TextBox 10">
            <a:extLst>
              <a:ext uri="{FF2B5EF4-FFF2-40B4-BE49-F238E27FC236}">
                <a16:creationId xmlns:a16="http://schemas.microsoft.com/office/drawing/2014/main" id="{D25A80C5-9717-4669-8C34-1C395391F192}"/>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897854746"/>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0C2F21F0-7ABC-4AA6-9E11-1888D29FBD91}"/>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84C4076A-4B22-478F-8ABA-597B6DEDAF36}"/>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224143998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788416789"/>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wo Column Blu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rgbClr val="004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rgbClr val="004EFF"/>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hasCustomPrompt="1"/>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dirty="0"/>
              <a:t>Click to edit Master text styles – orange should never appear on this slide layout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Clr>
                <a:srgbClr val="004EFF"/>
              </a:buClr>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0C2F21F0-7ABC-4AA6-9E11-1888D29FBD91}"/>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84C4076A-4B22-478F-8ABA-597B6DEDAF36}"/>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3799176039"/>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3" name="TextBox 12">
            <a:extLst>
              <a:ext uri="{FF2B5EF4-FFF2-40B4-BE49-F238E27FC236}">
                <a16:creationId xmlns:a16="http://schemas.microsoft.com/office/drawing/2014/main" id="{D663F792-37B2-40DE-9910-263492A8B1F9}"/>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5" name="TextBox 14">
            <a:extLst>
              <a:ext uri="{FF2B5EF4-FFF2-40B4-BE49-F238E27FC236}">
                <a16:creationId xmlns:a16="http://schemas.microsoft.com/office/drawing/2014/main" id="{79CA41CA-50B8-41C8-9F5D-B95403A7C9CD}"/>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90650050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9" name="TextBox 28">
            <a:extLst>
              <a:ext uri="{FF2B5EF4-FFF2-40B4-BE49-F238E27FC236}">
                <a16:creationId xmlns:a16="http://schemas.microsoft.com/office/drawing/2014/main" id="{BA34894E-B79F-463F-BA97-84C5F3367B2E}"/>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30" name="TextBox 29">
            <a:extLst>
              <a:ext uri="{FF2B5EF4-FFF2-40B4-BE49-F238E27FC236}">
                <a16:creationId xmlns:a16="http://schemas.microsoft.com/office/drawing/2014/main" id="{EA53703C-A54A-44E3-8138-DA5F3806C0E6}"/>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496808462"/>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1B550B91-2530-453E-B0C0-1C5136AC7099}"/>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2" name="TextBox 11">
            <a:extLst>
              <a:ext uri="{FF2B5EF4-FFF2-40B4-BE49-F238E27FC236}">
                <a16:creationId xmlns:a16="http://schemas.microsoft.com/office/drawing/2014/main" id="{C71AE373-E197-48C8-94BB-A4EE9BCBC9FC}"/>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27078700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8E9B6FA-F86E-4D68-992A-853CE5A56F6A}"/>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2" name="TextBox 11">
            <a:extLst>
              <a:ext uri="{FF2B5EF4-FFF2-40B4-BE49-F238E27FC236}">
                <a16:creationId xmlns:a16="http://schemas.microsoft.com/office/drawing/2014/main" id="{2EA6C07A-D95A-415D-9CA8-7D982B7879C7}"/>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653565865"/>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Box 12">
            <a:extLst>
              <a:ext uri="{FF2B5EF4-FFF2-40B4-BE49-F238E27FC236}">
                <a16:creationId xmlns:a16="http://schemas.microsoft.com/office/drawing/2014/main" id="{6C6C721A-E059-4746-AE6B-42D629A56883}"/>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4" name="TextBox 13">
            <a:extLst>
              <a:ext uri="{FF2B5EF4-FFF2-40B4-BE49-F238E27FC236}">
                <a16:creationId xmlns:a16="http://schemas.microsoft.com/office/drawing/2014/main" id="{F281F594-5190-42AB-AD7C-D99FB93A2D28}"/>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54171680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654665069"/>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Blue 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rgbClr val="004EFF"/>
                </a:solidFill>
              </a:defRPr>
            </a:lvl1pPr>
          </a:lstStyle>
          <a:p>
            <a:r>
              <a:rPr lang="en-US" dirty="0"/>
              <a:t>Click to edit </a:t>
            </a:r>
            <a:br>
              <a:rPr lang="en-US" dirty="0"/>
            </a:br>
            <a:r>
              <a:rPr lang="en-US" dirty="0"/>
              <a:t>Master </a:t>
            </a:r>
            <a:br>
              <a:rPr lang="en-US" dirty="0"/>
            </a:br>
            <a:r>
              <a:rPr lang="en-US" dirty="0"/>
              <a:t>title style</a:t>
            </a:r>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hasCustomPrompt="1"/>
          </p:nvPr>
        </p:nvSpPr>
        <p:spPr>
          <a:xfrm>
            <a:off x="457200" y="457200"/>
            <a:ext cx="3679371" cy="421105"/>
          </a:xfrm>
        </p:spPr>
        <p:txBody>
          <a:bodyPr>
            <a:noAutofit/>
          </a:bodyPr>
          <a:lstStyle>
            <a:lvl1pPr marL="0" indent="0">
              <a:spcBef>
                <a:spcPts val="0"/>
              </a:spcBef>
              <a:buNone/>
              <a:defRPr sz="1400" b="1" i="0">
                <a:solidFill>
                  <a:srgbClr val="004EFF"/>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dirty="0"/>
              <a:t>Click to edit Master text styles – orange should never appear on this slide layout</a:t>
            </a:r>
          </a:p>
        </p:txBody>
      </p:sp>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rgbClr val="004EFF"/>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rgbClr val="004EFF"/>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rgbClr val="004EFF"/>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Clr>
                <a:srgbClr val="004EFF"/>
              </a:buClr>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57023BF8-94F9-4D4F-AE8F-3AB0B07713D0}"/>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2" name="TextBox 21">
            <a:extLst>
              <a:ext uri="{FF2B5EF4-FFF2-40B4-BE49-F238E27FC236}">
                <a16:creationId xmlns:a16="http://schemas.microsoft.com/office/drawing/2014/main" id="{554628D0-DB29-484F-AE87-9BA55BF787A1}"/>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pic>
        <p:nvPicPr>
          <p:cNvPr id="23" name="Picture 22" descr="Shape&#10;&#10;Description automatically generated with medium confidence">
            <a:extLst>
              <a:ext uri="{FF2B5EF4-FFF2-40B4-BE49-F238E27FC236}">
                <a16:creationId xmlns:a16="http://schemas.microsoft.com/office/drawing/2014/main" id="{28E62F5E-30A2-4E0C-853A-422B658FE2A1}"/>
              </a:ext>
            </a:extLst>
          </p:cNvPr>
          <p:cNvPicPr>
            <a:picLocks noChangeAspect="1"/>
          </p:cNvPicPr>
          <p:nvPr userDrawn="1"/>
        </p:nvPicPr>
        <p:blipFill>
          <a:blip r:embed="rId2"/>
          <a:stretch>
            <a:fillRect/>
          </a:stretch>
        </p:blipFill>
        <p:spPr>
          <a:xfrm>
            <a:off x="11063261" y="6240520"/>
            <a:ext cx="780005" cy="420624"/>
          </a:xfrm>
          <a:prstGeom prst="rect">
            <a:avLst/>
          </a:prstGeom>
        </p:spPr>
      </p:pic>
    </p:spTree>
    <p:extLst>
      <p:ext uri="{BB962C8B-B14F-4D97-AF65-F5344CB8AC3E}">
        <p14:creationId xmlns:p14="http://schemas.microsoft.com/office/powerpoint/2010/main" val="1777752009"/>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1" name="TextBox 10">
            <a:extLst>
              <a:ext uri="{FF2B5EF4-FFF2-40B4-BE49-F238E27FC236}">
                <a16:creationId xmlns:a16="http://schemas.microsoft.com/office/drawing/2014/main" id="{2EA6BAC3-AE5A-4922-A5FE-F7032937A26F}"/>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bg1"/>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BBC54CAA-7A11-48BC-8EDA-78F72CD7A8A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bg1"/>
                </a:solidFill>
              </a:rPr>
              <a:t>‹#›</a:t>
            </a:fld>
            <a:endParaRPr lang="en-US" sz="800" dirty="0">
              <a:solidFill>
                <a:schemeClr val="bg1"/>
              </a:solidFill>
            </a:endParaRPr>
          </a:p>
        </p:txBody>
      </p:sp>
    </p:spTree>
    <p:extLst>
      <p:ext uri="{BB962C8B-B14F-4D97-AF65-F5344CB8AC3E}">
        <p14:creationId xmlns:p14="http://schemas.microsoft.com/office/powerpoint/2010/main" val="3723896397"/>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Box 6">
            <a:extLst>
              <a:ext uri="{FF2B5EF4-FFF2-40B4-BE49-F238E27FC236}">
                <a16:creationId xmlns:a16="http://schemas.microsoft.com/office/drawing/2014/main" id="{5699775A-B4A8-402C-8B62-11EC3809FD4E}"/>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0" name="TextBox 9">
            <a:extLst>
              <a:ext uri="{FF2B5EF4-FFF2-40B4-BE49-F238E27FC236}">
                <a16:creationId xmlns:a16="http://schemas.microsoft.com/office/drawing/2014/main" id="{204F0CFA-EE8B-45EF-ACB1-2C508059A024}"/>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80747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2308334862"/>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Box 15">
            <a:extLst>
              <a:ext uri="{FF2B5EF4-FFF2-40B4-BE49-F238E27FC236}">
                <a16:creationId xmlns:a16="http://schemas.microsoft.com/office/drawing/2014/main" id="{8A1D0406-CCAB-4DC1-A3C0-510BDC9622FF}"/>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7" name="TextBox 16">
            <a:extLst>
              <a:ext uri="{FF2B5EF4-FFF2-40B4-BE49-F238E27FC236}">
                <a16:creationId xmlns:a16="http://schemas.microsoft.com/office/drawing/2014/main" id="{BA7FAE1C-267D-48D6-A326-B3BD85046225}"/>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048148067"/>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BE405EF5-67A3-467C-B557-30C099F3F7D8}"/>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3" name="TextBox 12">
            <a:extLst>
              <a:ext uri="{FF2B5EF4-FFF2-40B4-BE49-F238E27FC236}">
                <a16:creationId xmlns:a16="http://schemas.microsoft.com/office/drawing/2014/main" id="{F7E476FB-F1EB-4325-8567-72CD95BF0CAA}"/>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6966591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
        <p:nvSpPr>
          <p:cNvPr id="15" name="TextBox 14">
            <a:extLst>
              <a:ext uri="{FF2B5EF4-FFF2-40B4-BE49-F238E27FC236}">
                <a16:creationId xmlns:a16="http://schemas.microsoft.com/office/drawing/2014/main" id="{E455CA8D-D85C-4F87-A72B-E505E8448094}"/>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17" name="TextBox 16">
            <a:extLst>
              <a:ext uri="{FF2B5EF4-FFF2-40B4-BE49-F238E27FC236}">
                <a16:creationId xmlns:a16="http://schemas.microsoft.com/office/drawing/2014/main" id="{C917C56B-37CB-4D76-AF28-BE94C7A1A020}"/>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860731747"/>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2175488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873797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573514717"/>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378266953"/>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Mai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76035"/>
            <a:ext cx="11277600" cy="489437"/>
          </a:xfrm>
        </p:spPr>
        <p:txBody>
          <a:bodyPr anchor="t" anchorCtr="0">
            <a:noAutofit/>
          </a:bodyPr>
          <a:lstStyle>
            <a:lvl1pPr algn="l">
              <a:lnSpc>
                <a:spcPct val="80000"/>
              </a:lnSpc>
              <a:defRPr sz="3600">
                <a:solidFill>
                  <a:schemeClr val="tx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8614223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404446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897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0" name="TextBox 9">
            <a:extLst>
              <a:ext uri="{FF2B5EF4-FFF2-40B4-BE49-F238E27FC236}">
                <a16:creationId xmlns:a16="http://schemas.microsoft.com/office/drawing/2014/main" id="{EA75C81F-C2D7-4910-B46D-EC92D0773522}"/>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Calibri" panose="020F0502020204030204"/>
                <a:ea typeface="+mn-ea"/>
                <a:cs typeface="+mn-cs"/>
              </a:rPr>
              <a:t>©2023 ExlService Holdings, Inc. All rights reserved.</a:t>
            </a:r>
          </a:p>
        </p:txBody>
      </p:sp>
      <p:sp>
        <p:nvSpPr>
          <p:cNvPr id="11" name="TextBox 10">
            <a:extLst>
              <a:ext uri="{FF2B5EF4-FFF2-40B4-BE49-F238E27FC236}">
                <a16:creationId xmlns:a16="http://schemas.microsoft.com/office/drawing/2014/main" id="{9D81566A-1DAD-49E2-BC82-21F0253CB5D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1"/>
                </a:solidFill>
              </a:rPr>
              <a:t>‹#›</a:t>
            </a:fld>
            <a:endParaRPr lang="en-US" sz="800" dirty="0">
              <a:solidFill>
                <a:schemeClr val="tx1"/>
              </a:solidFill>
            </a:endParaRPr>
          </a:p>
        </p:txBody>
      </p:sp>
    </p:spTree>
    <p:extLst>
      <p:ext uri="{BB962C8B-B14F-4D97-AF65-F5344CB8AC3E}">
        <p14:creationId xmlns:p14="http://schemas.microsoft.com/office/powerpoint/2010/main" val="296143007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2" name="TextBox 11">
            <a:extLst>
              <a:ext uri="{FF2B5EF4-FFF2-40B4-BE49-F238E27FC236}">
                <a16:creationId xmlns:a16="http://schemas.microsoft.com/office/drawing/2014/main" id="{47D5B062-E019-463E-A9D7-BDD5C9740073}"/>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3" name="TextBox 22">
            <a:extLst>
              <a:ext uri="{FF2B5EF4-FFF2-40B4-BE49-F238E27FC236}">
                <a16:creationId xmlns:a16="http://schemas.microsoft.com/office/drawing/2014/main" id="{E0FA6A89-2F6E-48F8-8181-1A8E7FE1C38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2689535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2087288"/>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8/16/2024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©2023 ExlService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53740380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61" r:id="rId3"/>
    <p:sldLayoutId id="2147483675"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717" r:id="rId15"/>
    <p:sldLayoutId id="2147483719" r:id="rId16"/>
    <p:sldLayoutId id="2147483722" r:id="rId17"/>
    <p:sldLayoutId id="2147483688" r:id="rId18"/>
    <p:sldLayoutId id="2147483723" r:id="rId19"/>
    <p:sldLayoutId id="2147483689" r:id="rId20"/>
    <p:sldLayoutId id="2147483690" r:id="rId21"/>
    <p:sldLayoutId id="2147483700" r:id="rId22"/>
    <p:sldLayoutId id="2147483720" r:id="rId23"/>
    <p:sldLayoutId id="2147483718" r:id="rId24"/>
    <p:sldLayoutId id="2147483701" r:id="rId25"/>
    <p:sldLayoutId id="2147483725" r:id="rId26"/>
    <p:sldLayoutId id="2147483691" r:id="rId27"/>
    <p:sldLayoutId id="2147483692" r:id="rId28"/>
    <p:sldLayoutId id="2147483693" r:id="rId29"/>
    <p:sldLayoutId id="2147483721" r:id="rId30"/>
    <p:sldLayoutId id="2147483694" r:id="rId31"/>
    <p:sldLayoutId id="2147483695" r:id="rId32"/>
    <p:sldLayoutId id="2147483696" r:id="rId33"/>
    <p:sldLayoutId id="2147483697" r:id="rId34"/>
    <p:sldLayoutId id="2147483698" r:id="rId35"/>
    <p:sldLayoutId id="2147483699" r:id="rId36"/>
    <p:sldLayoutId id="2147483724"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26" r:id="rId47"/>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88" userDrawn="1">
          <p15:clr>
            <a:srgbClr val="F26B43"/>
          </p15:clr>
        </p15:guide>
        <p15:guide id="4" pos="7392" userDrawn="1">
          <p15:clr>
            <a:srgbClr val="F26B43"/>
          </p15:clr>
        </p15:guide>
        <p15:guide id="5" orient="horz" pos="4128" userDrawn="1">
          <p15:clr>
            <a:srgbClr val="F26B43"/>
          </p15:clr>
        </p15:guide>
        <p15:guide id="6" orient="horz" pos="2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4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hyperlink" Target="https://www.ncqa.org/hedis/the-future-of-hedis/digital-measures/#:~:text=NCQA%20dQMs%20are%20quality%20measures%20published%20as%20a,human-readable%20documentation%20and%20computable%20specifications%20%28i.e.%2C%20computer-readable%20code%29." TargetMode="Externa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9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271F6-79D7-75E8-0AC0-AD01D649036F}"/>
              </a:ext>
            </a:extLst>
          </p:cNvPr>
          <p:cNvSpPr>
            <a:spLocks noGrp="1"/>
          </p:cNvSpPr>
          <p:nvPr>
            <p:ph type="ctrTitle"/>
          </p:nvPr>
        </p:nvSpPr>
        <p:spPr/>
        <p:txBody>
          <a:bodyPr/>
          <a:lstStyle/>
          <a:p>
            <a:r>
              <a:rPr lang="en-US" dirty="0"/>
              <a:t>Appendix</a:t>
            </a:r>
          </a:p>
        </p:txBody>
      </p:sp>
    </p:spTree>
    <p:extLst>
      <p:ext uri="{BB962C8B-B14F-4D97-AF65-F5344CB8AC3E}">
        <p14:creationId xmlns:p14="http://schemas.microsoft.com/office/powerpoint/2010/main" val="299386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84">
            <a:extLst>
              <a:ext uri="{FF2B5EF4-FFF2-40B4-BE49-F238E27FC236}">
                <a16:creationId xmlns:a16="http://schemas.microsoft.com/office/drawing/2014/main" id="{0044BD02-5314-6052-3C68-515D468AD4A5}"/>
              </a:ext>
            </a:extLst>
          </p:cNvPr>
          <p:cNvSpPr>
            <a:spLocks noChangeArrowheads="1"/>
          </p:cNvSpPr>
          <p:nvPr/>
        </p:nvSpPr>
        <p:spPr bwMode="gray">
          <a:xfrm>
            <a:off x="2826598" y="6168514"/>
            <a:ext cx="2444996" cy="333902"/>
          </a:xfrm>
          <a:prstGeom prst="roundRect">
            <a:avLst>
              <a:gd name="adj" fmla="val 0"/>
            </a:avLst>
          </a:prstGeom>
          <a:solidFill>
            <a:schemeClr val="accent1"/>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NLP Pipeline</a:t>
            </a:r>
          </a:p>
        </p:txBody>
      </p:sp>
      <p:sp>
        <p:nvSpPr>
          <p:cNvPr id="5" name="Text Placeholder 4">
            <a:extLst>
              <a:ext uri="{FF2B5EF4-FFF2-40B4-BE49-F238E27FC236}">
                <a16:creationId xmlns:a16="http://schemas.microsoft.com/office/drawing/2014/main" id="{2183248C-8A90-6C4E-94B4-BEB8AE771ADE}"/>
              </a:ext>
            </a:extLst>
          </p:cNvPr>
          <p:cNvSpPr>
            <a:spLocks noGrp="1"/>
          </p:cNvSpPr>
          <p:nvPr>
            <p:ph type="body" sz="quarter" idx="13"/>
          </p:nvPr>
        </p:nvSpPr>
        <p:spPr>
          <a:xfrm>
            <a:off x="457200" y="457201"/>
            <a:ext cx="5638800" cy="320008"/>
          </a:xfrm>
        </p:spPr>
        <p:txBody>
          <a:bodyPr/>
          <a:lstStyle/>
          <a:p>
            <a:r>
              <a:rPr lang="en-US" dirty="0"/>
              <a:t>EXL Framework</a:t>
            </a:r>
          </a:p>
        </p:txBody>
      </p:sp>
      <p:sp>
        <p:nvSpPr>
          <p:cNvPr id="4" name="Title 3">
            <a:extLst>
              <a:ext uri="{FF2B5EF4-FFF2-40B4-BE49-F238E27FC236}">
                <a16:creationId xmlns:a16="http://schemas.microsoft.com/office/drawing/2014/main" id="{5125735E-627B-4788-ADF1-2B2216238FA1}"/>
              </a:ext>
            </a:extLst>
          </p:cNvPr>
          <p:cNvSpPr>
            <a:spLocks noGrp="1"/>
          </p:cNvSpPr>
          <p:nvPr>
            <p:ph type="ctrTitle"/>
          </p:nvPr>
        </p:nvSpPr>
        <p:spPr>
          <a:xfrm>
            <a:off x="457200" y="777208"/>
            <a:ext cx="11277600" cy="464996"/>
          </a:xfrm>
        </p:spPr>
        <p:txBody>
          <a:bodyPr/>
          <a:lstStyle/>
          <a:p>
            <a:r>
              <a:rPr lang="en-US" sz="3200" dirty="0">
                <a:solidFill>
                  <a:schemeClr val="tx2"/>
                </a:solidFill>
              </a:rPr>
              <a:t>We drive higher value through our data led framework</a:t>
            </a:r>
            <a:endParaRPr lang="en-US" sz="3200" dirty="0"/>
          </a:p>
        </p:txBody>
      </p:sp>
      <p:sp>
        <p:nvSpPr>
          <p:cNvPr id="63" name="Rectangle 62">
            <a:extLst>
              <a:ext uri="{FF2B5EF4-FFF2-40B4-BE49-F238E27FC236}">
                <a16:creationId xmlns:a16="http://schemas.microsoft.com/office/drawing/2014/main" id="{122CA608-E16A-4A45-AA4D-63694E0E9C79}"/>
              </a:ext>
            </a:extLst>
          </p:cNvPr>
          <p:cNvSpPr/>
          <p:nvPr/>
        </p:nvSpPr>
        <p:spPr>
          <a:xfrm>
            <a:off x="995362" y="1330302"/>
            <a:ext cx="10739437" cy="1476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D3144DD-8FCA-4AFC-AC32-47A0340141A6}"/>
              </a:ext>
            </a:extLst>
          </p:cNvPr>
          <p:cNvSpPr txBox="1"/>
          <p:nvPr/>
        </p:nvSpPr>
        <p:spPr>
          <a:xfrm>
            <a:off x="5526870" y="1683769"/>
            <a:ext cx="6207930" cy="769441"/>
          </a:xfrm>
          <a:prstGeom prst="rect">
            <a:avLst/>
          </a:prstGeom>
          <a:noFill/>
        </p:spPr>
        <p:txBody>
          <a:bodyPr wrap="square" rtlCol="0">
            <a:spAutoFit/>
          </a:bodyPr>
          <a:lstStyle/>
          <a:p>
            <a:pPr marL="228600" indent="-228600">
              <a:spcBef>
                <a:spcPts val="300"/>
              </a:spcBef>
              <a:spcAft>
                <a:spcPts val="300"/>
              </a:spcAft>
              <a:buFont typeface="Arial" panose="020B0604020202020204" pitchFamily="34" charset="0"/>
              <a:buChar char="•"/>
            </a:pPr>
            <a:r>
              <a:rPr lang="en-US" sz="1300" dirty="0">
                <a:solidFill>
                  <a:schemeClr val="tx2"/>
                </a:solidFill>
              </a:rPr>
              <a:t>Push results into the existing EMR workflow so that providers can act at point of care</a:t>
            </a:r>
          </a:p>
          <a:p>
            <a:pPr marL="228600" indent="-228600">
              <a:spcBef>
                <a:spcPts val="300"/>
              </a:spcBef>
              <a:spcAft>
                <a:spcPts val="300"/>
              </a:spcAft>
              <a:buFont typeface="Arial" panose="020B0604020202020204" pitchFamily="34" charset="0"/>
              <a:buChar char="•"/>
            </a:pPr>
            <a:r>
              <a:rPr lang="en-US" sz="1300" dirty="0">
                <a:solidFill>
                  <a:schemeClr val="tx2"/>
                </a:solidFill>
              </a:rPr>
              <a:t>Outreach members with right message at the right time through member preferred channel (SMS, email, chat)</a:t>
            </a:r>
          </a:p>
        </p:txBody>
      </p:sp>
      <p:cxnSp>
        <p:nvCxnSpPr>
          <p:cNvPr id="66" name="Straight Arrow Connector 65">
            <a:extLst>
              <a:ext uri="{FF2B5EF4-FFF2-40B4-BE49-F238E27FC236}">
                <a16:creationId xmlns:a16="http://schemas.microsoft.com/office/drawing/2014/main" id="{3EAE7132-56C3-416C-9A45-8532C4A99D76}"/>
              </a:ext>
            </a:extLst>
          </p:cNvPr>
          <p:cNvCxnSpPr>
            <a:cxnSpLocks/>
          </p:cNvCxnSpPr>
          <p:nvPr/>
        </p:nvCxnSpPr>
        <p:spPr>
          <a:xfrm flipV="1">
            <a:off x="5246733" y="2068489"/>
            <a:ext cx="228227" cy="1"/>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67" name="Rectangle 66">
            <a:extLst>
              <a:ext uri="{FF2B5EF4-FFF2-40B4-BE49-F238E27FC236}">
                <a16:creationId xmlns:a16="http://schemas.microsoft.com/office/drawing/2014/main" id="{117E23B4-F39D-4EC7-9206-4B3E965E94E2}"/>
              </a:ext>
            </a:extLst>
          </p:cNvPr>
          <p:cNvSpPr/>
          <p:nvPr/>
        </p:nvSpPr>
        <p:spPr>
          <a:xfrm>
            <a:off x="457200" y="1330302"/>
            <a:ext cx="672859" cy="147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1</a:t>
            </a:r>
          </a:p>
        </p:txBody>
      </p:sp>
      <p:sp>
        <p:nvSpPr>
          <p:cNvPr id="68" name="Rectangle 67">
            <a:extLst>
              <a:ext uri="{FF2B5EF4-FFF2-40B4-BE49-F238E27FC236}">
                <a16:creationId xmlns:a16="http://schemas.microsoft.com/office/drawing/2014/main" id="{F244095B-BEA9-4B09-85F3-6744EB967E54}"/>
              </a:ext>
            </a:extLst>
          </p:cNvPr>
          <p:cNvSpPr/>
          <p:nvPr/>
        </p:nvSpPr>
        <p:spPr>
          <a:xfrm>
            <a:off x="995362" y="4659109"/>
            <a:ext cx="10739437" cy="1476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3A3AD9F-35C6-4229-BBEA-FBF5480E5E2D}"/>
              </a:ext>
            </a:extLst>
          </p:cNvPr>
          <p:cNvSpPr/>
          <p:nvPr/>
        </p:nvSpPr>
        <p:spPr>
          <a:xfrm>
            <a:off x="457200" y="4659109"/>
            <a:ext cx="672859" cy="147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3</a:t>
            </a:r>
          </a:p>
        </p:txBody>
      </p:sp>
      <p:cxnSp>
        <p:nvCxnSpPr>
          <p:cNvPr id="70" name="Straight Arrow Connector 69">
            <a:extLst>
              <a:ext uri="{FF2B5EF4-FFF2-40B4-BE49-F238E27FC236}">
                <a16:creationId xmlns:a16="http://schemas.microsoft.com/office/drawing/2014/main" id="{FE39F057-7CCE-4F6A-8DA1-C7B5677F93C0}"/>
              </a:ext>
            </a:extLst>
          </p:cNvPr>
          <p:cNvCxnSpPr>
            <a:cxnSpLocks/>
          </p:cNvCxnSpPr>
          <p:nvPr/>
        </p:nvCxnSpPr>
        <p:spPr>
          <a:xfrm>
            <a:off x="5246733" y="5866406"/>
            <a:ext cx="228227" cy="0"/>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71" name="TextBox 70">
            <a:extLst>
              <a:ext uri="{FF2B5EF4-FFF2-40B4-BE49-F238E27FC236}">
                <a16:creationId xmlns:a16="http://schemas.microsoft.com/office/drawing/2014/main" id="{FEDF31B0-F20F-4849-935A-884F38C07857}"/>
              </a:ext>
            </a:extLst>
          </p:cNvPr>
          <p:cNvSpPr txBox="1"/>
          <p:nvPr/>
        </p:nvSpPr>
        <p:spPr>
          <a:xfrm>
            <a:off x="5526870" y="5720212"/>
            <a:ext cx="6207930" cy="292388"/>
          </a:xfrm>
          <a:prstGeom prst="rect">
            <a:avLst/>
          </a:prstGeom>
          <a:noFill/>
        </p:spPr>
        <p:txBody>
          <a:bodyPr wrap="square" rtlCol="0">
            <a:spAutoFit/>
          </a:bodyPr>
          <a:lstStyle/>
          <a:p>
            <a:r>
              <a:rPr lang="en-US" sz="1300" dirty="0">
                <a:solidFill>
                  <a:schemeClr val="tx2"/>
                </a:solidFill>
              </a:rPr>
              <a:t>Convert Unstructured data from Clarity to structured data and store it in Data Mart</a:t>
            </a:r>
          </a:p>
        </p:txBody>
      </p:sp>
      <p:cxnSp>
        <p:nvCxnSpPr>
          <p:cNvPr id="130" name="Straight Arrow Connector 129">
            <a:extLst>
              <a:ext uri="{FF2B5EF4-FFF2-40B4-BE49-F238E27FC236}">
                <a16:creationId xmlns:a16="http://schemas.microsoft.com/office/drawing/2014/main" id="{C950C4AF-DC63-4972-90A0-DADC0DDBC868}"/>
              </a:ext>
            </a:extLst>
          </p:cNvPr>
          <p:cNvCxnSpPr/>
          <p:nvPr/>
        </p:nvCxnSpPr>
        <p:spPr>
          <a:xfrm flipV="1">
            <a:off x="5246733" y="5397296"/>
            <a:ext cx="228227" cy="1"/>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131" name="TextBox 130">
            <a:extLst>
              <a:ext uri="{FF2B5EF4-FFF2-40B4-BE49-F238E27FC236}">
                <a16:creationId xmlns:a16="http://schemas.microsoft.com/office/drawing/2014/main" id="{5A674DA2-C076-494C-AAD8-922DFDAF9D65}"/>
              </a:ext>
            </a:extLst>
          </p:cNvPr>
          <p:cNvSpPr txBox="1"/>
          <p:nvPr/>
        </p:nvSpPr>
        <p:spPr>
          <a:xfrm>
            <a:off x="5526870" y="5151075"/>
            <a:ext cx="6046903" cy="492443"/>
          </a:xfrm>
          <a:prstGeom prst="rect">
            <a:avLst/>
          </a:prstGeom>
          <a:noFill/>
        </p:spPr>
        <p:txBody>
          <a:bodyPr wrap="square" rtlCol="0">
            <a:spAutoFit/>
          </a:bodyPr>
          <a:lstStyle/>
          <a:p>
            <a:r>
              <a:rPr lang="en-US" sz="1300" dirty="0">
                <a:solidFill>
                  <a:schemeClr val="tx2"/>
                </a:solidFill>
              </a:rPr>
              <a:t>Create centralized data mart using payor and provider data such as </a:t>
            </a:r>
            <a:r>
              <a:rPr lang="en-US" sz="1300" dirty="0" err="1">
                <a:solidFill>
                  <a:schemeClr val="tx2"/>
                </a:solidFill>
              </a:rPr>
              <a:t>SdoH</a:t>
            </a:r>
            <a:r>
              <a:rPr lang="en-US" sz="1300" dirty="0">
                <a:solidFill>
                  <a:schemeClr val="tx2"/>
                </a:solidFill>
              </a:rPr>
              <a:t>, claims, outreach information etc.  </a:t>
            </a:r>
          </a:p>
        </p:txBody>
      </p:sp>
      <p:cxnSp>
        <p:nvCxnSpPr>
          <p:cNvPr id="132" name="Straight Arrow Connector 131">
            <a:extLst>
              <a:ext uri="{FF2B5EF4-FFF2-40B4-BE49-F238E27FC236}">
                <a16:creationId xmlns:a16="http://schemas.microsoft.com/office/drawing/2014/main" id="{261CBFBE-29FC-46EA-8B61-42AAFA1F3A8D}"/>
              </a:ext>
            </a:extLst>
          </p:cNvPr>
          <p:cNvCxnSpPr/>
          <p:nvPr/>
        </p:nvCxnSpPr>
        <p:spPr>
          <a:xfrm flipV="1">
            <a:off x="5246733" y="4928187"/>
            <a:ext cx="228227" cy="1"/>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133" name="TextBox 132">
            <a:extLst>
              <a:ext uri="{FF2B5EF4-FFF2-40B4-BE49-F238E27FC236}">
                <a16:creationId xmlns:a16="http://schemas.microsoft.com/office/drawing/2014/main" id="{88ADE7E5-F191-4CC3-8A19-F02FCFE8E1EF}"/>
              </a:ext>
            </a:extLst>
          </p:cNvPr>
          <p:cNvSpPr txBox="1"/>
          <p:nvPr/>
        </p:nvSpPr>
        <p:spPr>
          <a:xfrm>
            <a:off x="5526871" y="4781993"/>
            <a:ext cx="5310782" cy="292388"/>
          </a:xfrm>
          <a:prstGeom prst="rect">
            <a:avLst/>
          </a:prstGeom>
          <a:noFill/>
        </p:spPr>
        <p:txBody>
          <a:bodyPr wrap="square" rtlCol="0">
            <a:spAutoFit/>
          </a:bodyPr>
          <a:lstStyle/>
          <a:p>
            <a:r>
              <a:rPr lang="en-US" sz="1300" dirty="0">
                <a:solidFill>
                  <a:schemeClr val="tx2"/>
                </a:solidFill>
              </a:rPr>
              <a:t>Calculate and store denominator and numerator for Quality Measures</a:t>
            </a:r>
          </a:p>
        </p:txBody>
      </p:sp>
      <p:grpSp>
        <p:nvGrpSpPr>
          <p:cNvPr id="152" name="Group 4">
            <a:extLst>
              <a:ext uri="{FF2B5EF4-FFF2-40B4-BE49-F238E27FC236}">
                <a16:creationId xmlns:a16="http://schemas.microsoft.com/office/drawing/2014/main" id="{AF7ED02F-8712-4FE3-A775-1928B955BFD3}"/>
              </a:ext>
            </a:extLst>
          </p:cNvPr>
          <p:cNvGrpSpPr>
            <a:grpSpLocks noChangeAspect="1"/>
          </p:cNvGrpSpPr>
          <p:nvPr/>
        </p:nvGrpSpPr>
        <p:grpSpPr bwMode="auto">
          <a:xfrm>
            <a:off x="1692480" y="4847981"/>
            <a:ext cx="511834" cy="547200"/>
            <a:chOff x="-26" y="5903"/>
            <a:chExt cx="521" cy="557"/>
          </a:xfrm>
          <a:solidFill>
            <a:schemeClr val="accent1"/>
          </a:solidFill>
        </p:grpSpPr>
        <p:sp>
          <p:nvSpPr>
            <p:cNvPr id="154" name="Freeform 5">
              <a:extLst>
                <a:ext uri="{FF2B5EF4-FFF2-40B4-BE49-F238E27FC236}">
                  <a16:creationId xmlns:a16="http://schemas.microsoft.com/office/drawing/2014/main" id="{EC05CF78-D0EA-487F-978B-90E73F5884F6}"/>
                </a:ext>
              </a:extLst>
            </p:cNvPr>
            <p:cNvSpPr>
              <a:spLocks noEditPoints="1"/>
            </p:cNvSpPr>
            <p:nvPr/>
          </p:nvSpPr>
          <p:spPr bwMode="auto">
            <a:xfrm>
              <a:off x="258" y="6223"/>
              <a:ext cx="237" cy="237"/>
            </a:xfrm>
            <a:custGeom>
              <a:avLst/>
              <a:gdLst>
                <a:gd name="T0" fmla="*/ 76 w 83"/>
                <a:gd name="T1" fmla="*/ 34 h 83"/>
                <a:gd name="T2" fmla="*/ 72 w 83"/>
                <a:gd name="T3" fmla="*/ 24 h 83"/>
                <a:gd name="T4" fmla="*/ 74 w 83"/>
                <a:gd name="T5" fmla="*/ 16 h 83"/>
                <a:gd name="T6" fmla="*/ 64 w 83"/>
                <a:gd name="T7" fmla="*/ 9 h 83"/>
                <a:gd name="T8" fmla="*/ 54 w 83"/>
                <a:gd name="T9" fmla="*/ 13 h 83"/>
                <a:gd name="T10" fmla="*/ 50 w 83"/>
                <a:gd name="T11" fmla="*/ 3 h 83"/>
                <a:gd name="T12" fmla="*/ 38 w 83"/>
                <a:gd name="T13" fmla="*/ 0 h 83"/>
                <a:gd name="T14" fmla="*/ 33 w 83"/>
                <a:gd name="T15" fmla="*/ 9 h 83"/>
                <a:gd name="T16" fmla="*/ 24 w 83"/>
                <a:gd name="T17" fmla="*/ 13 h 83"/>
                <a:gd name="T18" fmla="*/ 15 w 83"/>
                <a:gd name="T19" fmla="*/ 10 h 83"/>
                <a:gd name="T20" fmla="*/ 8 w 83"/>
                <a:gd name="T21" fmla="*/ 20 h 83"/>
                <a:gd name="T22" fmla="*/ 12 w 83"/>
                <a:gd name="T23" fmla="*/ 30 h 83"/>
                <a:gd name="T24" fmla="*/ 2 w 83"/>
                <a:gd name="T25" fmla="*/ 35 h 83"/>
                <a:gd name="T26" fmla="*/ 0 w 83"/>
                <a:gd name="T27" fmla="*/ 47 h 83"/>
                <a:gd name="T28" fmla="*/ 7 w 83"/>
                <a:gd name="T29" fmla="*/ 51 h 83"/>
                <a:gd name="T30" fmla="*/ 12 w 83"/>
                <a:gd name="T31" fmla="*/ 61 h 83"/>
                <a:gd name="T32" fmla="*/ 9 w 83"/>
                <a:gd name="T33" fmla="*/ 69 h 83"/>
                <a:gd name="T34" fmla="*/ 20 w 83"/>
                <a:gd name="T35" fmla="*/ 75 h 83"/>
                <a:gd name="T36" fmla="*/ 30 w 83"/>
                <a:gd name="T37" fmla="*/ 71 h 83"/>
                <a:gd name="T38" fmla="*/ 35 w 83"/>
                <a:gd name="T39" fmla="*/ 81 h 83"/>
                <a:gd name="T40" fmla="*/ 47 w 83"/>
                <a:gd name="T41" fmla="*/ 83 h 83"/>
                <a:gd name="T42" fmla="*/ 50 w 83"/>
                <a:gd name="T43" fmla="*/ 77 h 83"/>
                <a:gd name="T44" fmla="*/ 60 w 83"/>
                <a:gd name="T45" fmla="*/ 73 h 83"/>
                <a:gd name="T46" fmla="*/ 67 w 83"/>
                <a:gd name="T47" fmla="*/ 75 h 83"/>
                <a:gd name="T48" fmla="*/ 74 w 83"/>
                <a:gd name="T49" fmla="*/ 65 h 83"/>
                <a:gd name="T50" fmla="*/ 71 w 83"/>
                <a:gd name="T51" fmla="*/ 55 h 83"/>
                <a:gd name="T52" fmla="*/ 80 w 83"/>
                <a:gd name="T53" fmla="*/ 50 h 83"/>
                <a:gd name="T54" fmla="*/ 83 w 83"/>
                <a:gd name="T55" fmla="*/ 38 h 83"/>
                <a:gd name="T56" fmla="*/ 77 w 83"/>
                <a:gd name="T57" fmla="*/ 44 h 83"/>
                <a:gd name="T58" fmla="*/ 65 w 83"/>
                <a:gd name="T59" fmla="*/ 52 h 83"/>
                <a:gd name="T60" fmla="*/ 67 w 83"/>
                <a:gd name="T61" fmla="*/ 66 h 83"/>
                <a:gd name="T62" fmla="*/ 64 w 83"/>
                <a:gd name="T63" fmla="*/ 68 h 83"/>
                <a:gd name="T64" fmla="*/ 44 w 83"/>
                <a:gd name="T65" fmla="*/ 76 h 83"/>
                <a:gd name="T66" fmla="*/ 40 w 83"/>
                <a:gd name="T67" fmla="*/ 77 h 83"/>
                <a:gd name="T68" fmla="*/ 32 w 83"/>
                <a:gd name="T69" fmla="*/ 66 h 83"/>
                <a:gd name="T70" fmla="*/ 18 w 83"/>
                <a:gd name="T71" fmla="*/ 68 h 83"/>
                <a:gd name="T72" fmla="*/ 17 w 83"/>
                <a:gd name="T73" fmla="*/ 64 h 83"/>
                <a:gd name="T74" fmla="*/ 8 w 83"/>
                <a:gd name="T75" fmla="*/ 45 h 83"/>
                <a:gd name="T76" fmla="*/ 6 w 83"/>
                <a:gd name="T77" fmla="*/ 41 h 83"/>
                <a:gd name="T78" fmla="*/ 18 w 83"/>
                <a:gd name="T79" fmla="*/ 32 h 83"/>
                <a:gd name="T80" fmla="*/ 15 w 83"/>
                <a:gd name="T81" fmla="*/ 19 h 83"/>
                <a:gd name="T82" fmla="*/ 20 w 83"/>
                <a:gd name="T83" fmla="*/ 18 h 83"/>
                <a:gd name="T84" fmla="*/ 40 w 83"/>
                <a:gd name="T85" fmla="*/ 10 h 83"/>
                <a:gd name="T86" fmla="*/ 44 w 83"/>
                <a:gd name="T87" fmla="*/ 7 h 83"/>
                <a:gd name="T88" fmla="*/ 52 w 83"/>
                <a:gd name="T89" fmla="*/ 18 h 83"/>
                <a:gd name="T90" fmla="*/ 66 w 83"/>
                <a:gd name="T91" fmla="*/ 16 h 83"/>
                <a:gd name="T92" fmla="*/ 67 w 83"/>
                <a:gd name="T93" fmla="*/ 20 h 83"/>
                <a:gd name="T94" fmla="*/ 75 w 83"/>
                <a:gd name="T95" fmla="*/ 40 h 83"/>
                <a:gd name="T96" fmla="*/ 77 w 83"/>
                <a:gd name="T97" fmla="*/ 44 h 83"/>
                <a:gd name="T98" fmla="*/ 77 w 83"/>
                <a:gd name="T99" fmla="*/ 4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3" h="83">
                  <a:moveTo>
                    <a:pt x="80" y="35"/>
                  </a:moveTo>
                  <a:cubicBezTo>
                    <a:pt x="76" y="34"/>
                    <a:pt x="76" y="34"/>
                    <a:pt x="76" y="34"/>
                  </a:cubicBezTo>
                  <a:cubicBezTo>
                    <a:pt x="74" y="34"/>
                    <a:pt x="72" y="32"/>
                    <a:pt x="71" y="30"/>
                  </a:cubicBezTo>
                  <a:cubicBezTo>
                    <a:pt x="70" y="28"/>
                    <a:pt x="71" y="26"/>
                    <a:pt x="72" y="24"/>
                  </a:cubicBezTo>
                  <a:cubicBezTo>
                    <a:pt x="75" y="20"/>
                    <a:pt x="75" y="20"/>
                    <a:pt x="75" y="20"/>
                  </a:cubicBezTo>
                  <a:cubicBezTo>
                    <a:pt x="76" y="19"/>
                    <a:pt x="76" y="17"/>
                    <a:pt x="74" y="16"/>
                  </a:cubicBezTo>
                  <a:cubicBezTo>
                    <a:pt x="68" y="10"/>
                    <a:pt x="68" y="10"/>
                    <a:pt x="68" y="10"/>
                  </a:cubicBezTo>
                  <a:cubicBezTo>
                    <a:pt x="67" y="9"/>
                    <a:pt x="65" y="8"/>
                    <a:pt x="64" y="9"/>
                  </a:cubicBezTo>
                  <a:cubicBezTo>
                    <a:pt x="60" y="12"/>
                    <a:pt x="60" y="12"/>
                    <a:pt x="60" y="12"/>
                  </a:cubicBezTo>
                  <a:cubicBezTo>
                    <a:pt x="58" y="13"/>
                    <a:pt x="56" y="13"/>
                    <a:pt x="54" y="13"/>
                  </a:cubicBezTo>
                  <a:cubicBezTo>
                    <a:pt x="52" y="12"/>
                    <a:pt x="51" y="10"/>
                    <a:pt x="50" y="8"/>
                  </a:cubicBezTo>
                  <a:cubicBezTo>
                    <a:pt x="50" y="3"/>
                    <a:pt x="50" y="3"/>
                    <a:pt x="50" y="3"/>
                  </a:cubicBezTo>
                  <a:cubicBezTo>
                    <a:pt x="49" y="1"/>
                    <a:pt x="48" y="0"/>
                    <a:pt x="47" y="0"/>
                  </a:cubicBezTo>
                  <a:cubicBezTo>
                    <a:pt x="38" y="0"/>
                    <a:pt x="38" y="0"/>
                    <a:pt x="38" y="0"/>
                  </a:cubicBezTo>
                  <a:cubicBezTo>
                    <a:pt x="36" y="0"/>
                    <a:pt x="35" y="1"/>
                    <a:pt x="35" y="3"/>
                  </a:cubicBezTo>
                  <a:cubicBezTo>
                    <a:pt x="33" y="9"/>
                    <a:pt x="33" y="9"/>
                    <a:pt x="33" y="9"/>
                  </a:cubicBezTo>
                  <a:cubicBezTo>
                    <a:pt x="33" y="11"/>
                    <a:pt x="32" y="13"/>
                    <a:pt x="30" y="13"/>
                  </a:cubicBezTo>
                  <a:cubicBezTo>
                    <a:pt x="28" y="14"/>
                    <a:pt x="25" y="14"/>
                    <a:pt x="24" y="13"/>
                  </a:cubicBezTo>
                  <a:cubicBezTo>
                    <a:pt x="19" y="9"/>
                    <a:pt x="19" y="9"/>
                    <a:pt x="19" y="9"/>
                  </a:cubicBezTo>
                  <a:cubicBezTo>
                    <a:pt x="17" y="8"/>
                    <a:pt x="16" y="9"/>
                    <a:pt x="15" y="10"/>
                  </a:cubicBezTo>
                  <a:cubicBezTo>
                    <a:pt x="8" y="16"/>
                    <a:pt x="8" y="16"/>
                    <a:pt x="8" y="16"/>
                  </a:cubicBezTo>
                  <a:cubicBezTo>
                    <a:pt x="7" y="17"/>
                    <a:pt x="7" y="19"/>
                    <a:pt x="8" y="20"/>
                  </a:cubicBezTo>
                  <a:cubicBezTo>
                    <a:pt x="11" y="24"/>
                    <a:pt x="11" y="24"/>
                    <a:pt x="11" y="24"/>
                  </a:cubicBezTo>
                  <a:cubicBezTo>
                    <a:pt x="12" y="26"/>
                    <a:pt x="13" y="28"/>
                    <a:pt x="12" y="30"/>
                  </a:cubicBezTo>
                  <a:cubicBezTo>
                    <a:pt x="11" y="32"/>
                    <a:pt x="9" y="34"/>
                    <a:pt x="7" y="34"/>
                  </a:cubicBezTo>
                  <a:cubicBezTo>
                    <a:pt x="2" y="35"/>
                    <a:pt x="2" y="35"/>
                    <a:pt x="2" y="35"/>
                  </a:cubicBezTo>
                  <a:cubicBezTo>
                    <a:pt x="1" y="35"/>
                    <a:pt x="0" y="37"/>
                    <a:pt x="0" y="38"/>
                  </a:cubicBezTo>
                  <a:cubicBezTo>
                    <a:pt x="0" y="47"/>
                    <a:pt x="0" y="47"/>
                    <a:pt x="0" y="47"/>
                  </a:cubicBezTo>
                  <a:cubicBezTo>
                    <a:pt x="0" y="49"/>
                    <a:pt x="1" y="50"/>
                    <a:pt x="3" y="50"/>
                  </a:cubicBezTo>
                  <a:cubicBezTo>
                    <a:pt x="7" y="51"/>
                    <a:pt x="7" y="51"/>
                    <a:pt x="7" y="51"/>
                  </a:cubicBezTo>
                  <a:cubicBezTo>
                    <a:pt x="10" y="51"/>
                    <a:pt x="11" y="53"/>
                    <a:pt x="12" y="55"/>
                  </a:cubicBezTo>
                  <a:cubicBezTo>
                    <a:pt x="13" y="57"/>
                    <a:pt x="13" y="59"/>
                    <a:pt x="12" y="61"/>
                  </a:cubicBezTo>
                  <a:cubicBezTo>
                    <a:pt x="9" y="65"/>
                    <a:pt x="9" y="65"/>
                    <a:pt x="9" y="65"/>
                  </a:cubicBezTo>
                  <a:cubicBezTo>
                    <a:pt x="8" y="66"/>
                    <a:pt x="8" y="67"/>
                    <a:pt x="9" y="69"/>
                  </a:cubicBezTo>
                  <a:cubicBezTo>
                    <a:pt x="16" y="75"/>
                    <a:pt x="16" y="75"/>
                    <a:pt x="16" y="75"/>
                  </a:cubicBezTo>
                  <a:cubicBezTo>
                    <a:pt x="17" y="76"/>
                    <a:pt x="19" y="76"/>
                    <a:pt x="20" y="75"/>
                  </a:cubicBezTo>
                  <a:cubicBezTo>
                    <a:pt x="24" y="72"/>
                    <a:pt x="24" y="72"/>
                    <a:pt x="24" y="72"/>
                  </a:cubicBezTo>
                  <a:cubicBezTo>
                    <a:pt x="26" y="71"/>
                    <a:pt x="28" y="71"/>
                    <a:pt x="30" y="71"/>
                  </a:cubicBezTo>
                  <a:cubicBezTo>
                    <a:pt x="32" y="72"/>
                    <a:pt x="33" y="74"/>
                    <a:pt x="34" y="76"/>
                  </a:cubicBezTo>
                  <a:cubicBezTo>
                    <a:pt x="35" y="81"/>
                    <a:pt x="35" y="81"/>
                    <a:pt x="35" y="81"/>
                  </a:cubicBezTo>
                  <a:cubicBezTo>
                    <a:pt x="35" y="82"/>
                    <a:pt x="36" y="83"/>
                    <a:pt x="38" y="83"/>
                  </a:cubicBezTo>
                  <a:cubicBezTo>
                    <a:pt x="47" y="83"/>
                    <a:pt x="47" y="83"/>
                    <a:pt x="47" y="83"/>
                  </a:cubicBezTo>
                  <a:cubicBezTo>
                    <a:pt x="48" y="83"/>
                    <a:pt x="50" y="82"/>
                    <a:pt x="50" y="81"/>
                  </a:cubicBezTo>
                  <a:cubicBezTo>
                    <a:pt x="50" y="77"/>
                    <a:pt x="50" y="77"/>
                    <a:pt x="50" y="77"/>
                  </a:cubicBezTo>
                  <a:cubicBezTo>
                    <a:pt x="51" y="75"/>
                    <a:pt x="52" y="73"/>
                    <a:pt x="54" y="72"/>
                  </a:cubicBezTo>
                  <a:cubicBezTo>
                    <a:pt x="56" y="72"/>
                    <a:pt x="58" y="72"/>
                    <a:pt x="60" y="73"/>
                  </a:cubicBezTo>
                  <a:cubicBezTo>
                    <a:pt x="63" y="75"/>
                    <a:pt x="63" y="75"/>
                    <a:pt x="63" y="75"/>
                  </a:cubicBezTo>
                  <a:cubicBezTo>
                    <a:pt x="64" y="76"/>
                    <a:pt x="66" y="76"/>
                    <a:pt x="67" y="75"/>
                  </a:cubicBezTo>
                  <a:cubicBezTo>
                    <a:pt x="73" y="69"/>
                    <a:pt x="73" y="69"/>
                    <a:pt x="73" y="69"/>
                  </a:cubicBezTo>
                  <a:cubicBezTo>
                    <a:pt x="75" y="67"/>
                    <a:pt x="75" y="66"/>
                    <a:pt x="74" y="65"/>
                  </a:cubicBezTo>
                  <a:cubicBezTo>
                    <a:pt x="71" y="61"/>
                    <a:pt x="71" y="61"/>
                    <a:pt x="71" y="61"/>
                  </a:cubicBezTo>
                  <a:cubicBezTo>
                    <a:pt x="70" y="59"/>
                    <a:pt x="70" y="57"/>
                    <a:pt x="71" y="55"/>
                  </a:cubicBezTo>
                  <a:cubicBezTo>
                    <a:pt x="71" y="53"/>
                    <a:pt x="73" y="51"/>
                    <a:pt x="75" y="51"/>
                  </a:cubicBezTo>
                  <a:cubicBezTo>
                    <a:pt x="80" y="50"/>
                    <a:pt x="80" y="50"/>
                    <a:pt x="80" y="50"/>
                  </a:cubicBezTo>
                  <a:cubicBezTo>
                    <a:pt x="82" y="50"/>
                    <a:pt x="83" y="49"/>
                    <a:pt x="83" y="47"/>
                  </a:cubicBezTo>
                  <a:cubicBezTo>
                    <a:pt x="83" y="38"/>
                    <a:pt x="83" y="38"/>
                    <a:pt x="83" y="38"/>
                  </a:cubicBezTo>
                  <a:cubicBezTo>
                    <a:pt x="83" y="37"/>
                    <a:pt x="82" y="35"/>
                    <a:pt x="80" y="35"/>
                  </a:cubicBezTo>
                  <a:close/>
                  <a:moveTo>
                    <a:pt x="77" y="44"/>
                  </a:moveTo>
                  <a:cubicBezTo>
                    <a:pt x="74" y="45"/>
                    <a:pt x="74" y="45"/>
                    <a:pt x="74" y="45"/>
                  </a:cubicBezTo>
                  <a:cubicBezTo>
                    <a:pt x="70" y="45"/>
                    <a:pt x="67" y="48"/>
                    <a:pt x="65" y="52"/>
                  </a:cubicBezTo>
                  <a:cubicBezTo>
                    <a:pt x="63" y="56"/>
                    <a:pt x="63" y="61"/>
                    <a:pt x="66" y="64"/>
                  </a:cubicBezTo>
                  <a:cubicBezTo>
                    <a:pt x="67" y="66"/>
                    <a:pt x="67" y="66"/>
                    <a:pt x="67" y="66"/>
                  </a:cubicBezTo>
                  <a:cubicBezTo>
                    <a:pt x="65" y="68"/>
                    <a:pt x="65" y="68"/>
                    <a:pt x="65" y="68"/>
                  </a:cubicBezTo>
                  <a:cubicBezTo>
                    <a:pt x="64" y="68"/>
                    <a:pt x="64" y="68"/>
                    <a:pt x="64" y="68"/>
                  </a:cubicBezTo>
                  <a:cubicBezTo>
                    <a:pt x="60" y="65"/>
                    <a:pt x="56" y="65"/>
                    <a:pt x="52" y="66"/>
                  </a:cubicBezTo>
                  <a:cubicBezTo>
                    <a:pt x="47" y="68"/>
                    <a:pt x="45" y="72"/>
                    <a:pt x="44" y="76"/>
                  </a:cubicBezTo>
                  <a:cubicBezTo>
                    <a:pt x="44" y="77"/>
                    <a:pt x="44" y="77"/>
                    <a:pt x="44" y="77"/>
                  </a:cubicBezTo>
                  <a:cubicBezTo>
                    <a:pt x="40" y="77"/>
                    <a:pt x="40" y="77"/>
                    <a:pt x="40" y="77"/>
                  </a:cubicBezTo>
                  <a:cubicBezTo>
                    <a:pt x="40" y="75"/>
                    <a:pt x="40" y="75"/>
                    <a:pt x="40" y="75"/>
                  </a:cubicBezTo>
                  <a:cubicBezTo>
                    <a:pt x="39" y="71"/>
                    <a:pt x="36" y="67"/>
                    <a:pt x="32" y="66"/>
                  </a:cubicBezTo>
                  <a:cubicBezTo>
                    <a:pt x="28" y="64"/>
                    <a:pt x="23" y="65"/>
                    <a:pt x="20" y="67"/>
                  </a:cubicBezTo>
                  <a:cubicBezTo>
                    <a:pt x="18" y="68"/>
                    <a:pt x="18" y="68"/>
                    <a:pt x="18" y="68"/>
                  </a:cubicBezTo>
                  <a:cubicBezTo>
                    <a:pt x="16" y="66"/>
                    <a:pt x="16" y="66"/>
                    <a:pt x="16" y="66"/>
                  </a:cubicBezTo>
                  <a:cubicBezTo>
                    <a:pt x="17" y="64"/>
                    <a:pt x="17" y="64"/>
                    <a:pt x="17" y="64"/>
                  </a:cubicBezTo>
                  <a:cubicBezTo>
                    <a:pt x="19" y="61"/>
                    <a:pt x="20" y="56"/>
                    <a:pt x="18" y="52"/>
                  </a:cubicBezTo>
                  <a:cubicBezTo>
                    <a:pt x="16" y="48"/>
                    <a:pt x="13" y="45"/>
                    <a:pt x="8" y="45"/>
                  </a:cubicBezTo>
                  <a:cubicBezTo>
                    <a:pt x="6" y="44"/>
                    <a:pt x="6" y="44"/>
                    <a:pt x="6" y="44"/>
                  </a:cubicBezTo>
                  <a:cubicBezTo>
                    <a:pt x="6" y="41"/>
                    <a:pt x="6" y="41"/>
                    <a:pt x="6" y="41"/>
                  </a:cubicBezTo>
                  <a:cubicBezTo>
                    <a:pt x="8" y="40"/>
                    <a:pt x="8" y="40"/>
                    <a:pt x="8" y="40"/>
                  </a:cubicBezTo>
                  <a:cubicBezTo>
                    <a:pt x="13" y="39"/>
                    <a:pt x="16" y="37"/>
                    <a:pt x="18" y="32"/>
                  </a:cubicBezTo>
                  <a:cubicBezTo>
                    <a:pt x="19" y="28"/>
                    <a:pt x="19" y="24"/>
                    <a:pt x="16" y="20"/>
                  </a:cubicBezTo>
                  <a:cubicBezTo>
                    <a:pt x="15" y="19"/>
                    <a:pt x="15" y="19"/>
                    <a:pt x="15" y="19"/>
                  </a:cubicBezTo>
                  <a:cubicBezTo>
                    <a:pt x="17" y="16"/>
                    <a:pt x="17" y="16"/>
                    <a:pt x="17" y="16"/>
                  </a:cubicBezTo>
                  <a:cubicBezTo>
                    <a:pt x="20" y="18"/>
                    <a:pt x="20" y="18"/>
                    <a:pt x="20" y="18"/>
                  </a:cubicBezTo>
                  <a:cubicBezTo>
                    <a:pt x="24" y="20"/>
                    <a:pt x="28" y="21"/>
                    <a:pt x="32" y="19"/>
                  </a:cubicBezTo>
                  <a:cubicBezTo>
                    <a:pt x="36" y="18"/>
                    <a:pt x="39" y="14"/>
                    <a:pt x="40" y="10"/>
                  </a:cubicBezTo>
                  <a:cubicBezTo>
                    <a:pt x="40" y="7"/>
                    <a:pt x="40" y="7"/>
                    <a:pt x="40" y="7"/>
                  </a:cubicBezTo>
                  <a:cubicBezTo>
                    <a:pt x="44" y="7"/>
                    <a:pt x="44" y="7"/>
                    <a:pt x="44" y="7"/>
                  </a:cubicBezTo>
                  <a:cubicBezTo>
                    <a:pt x="44" y="9"/>
                    <a:pt x="44" y="9"/>
                    <a:pt x="44" y="9"/>
                  </a:cubicBezTo>
                  <a:cubicBezTo>
                    <a:pt x="45" y="13"/>
                    <a:pt x="48" y="17"/>
                    <a:pt x="52" y="18"/>
                  </a:cubicBezTo>
                  <a:cubicBezTo>
                    <a:pt x="56" y="20"/>
                    <a:pt x="60" y="20"/>
                    <a:pt x="64" y="17"/>
                  </a:cubicBezTo>
                  <a:cubicBezTo>
                    <a:pt x="66" y="16"/>
                    <a:pt x="66" y="16"/>
                    <a:pt x="66" y="16"/>
                  </a:cubicBezTo>
                  <a:cubicBezTo>
                    <a:pt x="68" y="19"/>
                    <a:pt x="68" y="19"/>
                    <a:pt x="68" y="19"/>
                  </a:cubicBezTo>
                  <a:cubicBezTo>
                    <a:pt x="67" y="20"/>
                    <a:pt x="67" y="20"/>
                    <a:pt x="67" y="20"/>
                  </a:cubicBezTo>
                  <a:cubicBezTo>
                    <a:pt x="64" y="24"/>
                    <a:pt x="64" y="28"/>
                    <a:pt x="65" y="32"/>
                  </a:cubicBezTo>
                  <a:cubicBezTo>
                    <a:pt x="67" y="37"/>
                    <a:pt x="70" y="39"/>
                    <a:pt x="75" y="40"/>
                  </a:cubicBezTo>
                  <a:cubicBezTo>
                    <a:pt x="77" y="41"/>
                    <a:pt x="77" y="41"/>
                    <a:pt x="77" y="41"/>
                  </a:cubicBezTo>
                  <a:lnTo>
                    <a:pt x="77" y="44"/>
                  </a:lnTo>
                  <a:close/>
                  <a:moveTo>
                    <a:pt x="77" y="44"/>
                  </a:moveTo>
                  <a:cubicBezTo>
                    <a:pt x="77" y="44"/>
                    <a:pt x="77" y="44"/>
                    <a:pt x="77" y="4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6">
              <a:extLst>
                <a:ext uri="{FF2B5EF4-FFF2-40B4-BE49-F238E27FC236}">
                  <a16:creationId xmlns:a16="http://schemas.microsoft.com/office/drawing/2014/main" id="{8EC9A0F9-8C5C-4E6D-B837-DE58347CFAD8}"/>
                </a:ext>
              </a:extLst>
            </p:cNvPr>
            <p:cNvSpPr>
              <a:spLocks noEditPoints="1"/>
            </p:cNvSpPr>
            <p:nvPr/>
          </p:nvSpPr>
          <p:spPr bwMode="auto">
            <a:xfrm>
              <a:off x="339" y="6312"/>
              <a:ext cx="92" cy="91"/>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5 h 32"/>
                <a:gd name="T12" fmla="*/ 7 w 32"/>
                <a:gd name="T13" fmla="*/ 16 h 32"/>
                <a:gd name="T14" fmla="*/ 16 w 32"/>
                <a:gd name="T15" fmla="*/ 6 h 32"/>
                <a:gd name="T16" fmla="*/ 26 w 32"/>
                <a:gd name="T17" fmla="*/ 16 h 32"/>
                <a:gd name="T18" fmla="*/ 16 w 32"/>
                <a:gd name="T19" fmla="*/ 25 h 32"/>
                <a:gd name="T20" fmla="*/ 16 w 32"/>
                <a:gd name="T21" fmla="*/ 25 h 32"/>
                <a:gd name="T22" fmla="*/ 16 w 32"/>
                <a:gd name="T2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2">
                  <a:moveTo>
                    <a:pt x="16" y="0"/>
                  </a:moveTo>
                  <a:cubicBezTo>
                    <a:pt x="8" y="0"/>
                    <a:pt x="0" y="7"/>
                    <a:pt x="0" y="16"/>
                  </a:cubicBezTo>
                  <a:cubicBezTo>
                    <a:pt x="0" y="25"/>
                    <a:pt x="8" y="32"/>
                    <a:pt x="16" y="32"/>
                  </a:cubicBezTo>
                  <a:cubicBezTo>
                    <a:pt x="25" y="32"/>
                    <a:pt x="32" y="25"/>
                    <a:pt x="32" y="16"/>
                  </a:cubicBezTo>
                  <a:cubicBezTo>
                    <a:pt x="32" y="7"/>
                    <a:pt x="25" y="0"/>
                    <a:pt x="16" y="0"/>
                  </a:cubicBezTo>
                  <a:close/>
                  <a:moveTo>
                    <a:pt x="16" y="25"/>
                  </a:moveTo>
                  <a:cubicBezTo>
                    <a:pt x="11" y="25"/>
                    <a:pt x="7" y="21"/>
                    <a:pt x="7" y="16"/>
                  </a:cubicBezTo>
                  <a:cubicBezTo>
                    <a:pt x="7" y="10"/>
                    <a:pt x="11" y="6"/>
                    <a:pt x="16" y="6"/>
                  </a:cubicBezTo>
                  <a:cubicBezTo>
                    <a:pt x="22" y="6"/>
                    <a:pt x="26" y="10"/>
                    <a:pt x="26" y="16"/>
                  </a:cubicBezTo>
                  <a:cubicBezTo>
                    <a:pt x="26" y="21"/>
                    <a:pt x="22" y="25"/>
                    <a:pt x="16" y="25"/>
                  </a:cubicBezTo>
                  <a:close/>
                  <a:moveTo>
                    <a:pt x="16" y="25"/>
                  </a:moveTo>
                  <a:cubicBezTo>
                    <a:pt x="16" y="25"/>
                    <a:pt x="16" y="25"/>
                    <a:pt x="16"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6" name="Freeform 7">
              <a:extLst>
                <a:ext uri="{FF2B5EF4-FFF2-40B4-BE49-F238E27FC236}">
                  <a16:creationId xmlns:a16="http://schemas.microsoft.com/office/drawing/2014/main" id="{18144786-9EA3-4AF4-9021-5A4683789618}"/>
                </a:ext>
              </a:extLst>
            </p:cNvPr>
            <p:cNvSpPr>
              <a:spLocks noEditPoints="1"/>
            </p:cNvSpPr>
            <p:nvPr/>
          </p:nvSpPr>
          <p:spPr bwMode="auto">
            <a:xfrm>
              <a:off x="-26" y="5903"/>
              <a:ext cx="457" cy="500"/>
            </a:xfrm>
            <a:custGeom>
              <a:avLst/>
              <a:gdLst>
                <a:gd name="T0" fmla="*/ 68 w 160"/>
                <a:gd name="T1" fmla="*/ 131 h 175"/>
                <a:gd name="T2" fmla="*/ 58 w 160"/>
                <a:gd name="T3" fmla="*/ 130 h 175"/>
                <a:gd name="T4" fmla="*/ 24 w 160"/>
                <a:gd name="T5" fmla="*/ 122 h 175"/>
                <a:gd name="T6" fmla="*/ 19 w 160"/>
                <a:gd name="T7" fmla="*/ 120 h 175"/>
                <a:gd name="T8" fmla="*/ 13 w 160"/>
                <a:gd name="T9" fmla="*/ 117 h 175"/>
                <a:gd name="T10" fmla="*/ 10 w 160"/>
                <a:gd name="T11" fmla="*/ 114 h 175"/>
                <a:gd name="T12" fmla="*/ 7 w 160"/>
                <a:gd name="T13" fmla="*/ 111 h 175"/>
                <a:gd name="T14" fmla="*/ 6 w 160"/>
                <a:gd name="T15" fmla="*/ 107 h 175"/>
                <a:gd name="T16" fmla="*/ 9 w 160"/>
                <a:gd name="T17" fmla="*/ 83 h 175"/>
                <a:gd name="T18" fmla="*/ 154 w 160"/>
                <a:gd name="T19" fmla="*/ 81 h 175"/>
                <a:gd name="T20" fmla="*/ 160 w 160"/>
                <a:gd name="T21" fmla="*/ 93 h 175"/>
                <a:gd name="T22" fmla="*/ 80 w 160"/>
                <a:gd name="T23" fmla="*/ 0 h 175"/>
                <a:gd name="T24" fmla="*/ 0 w 160"/>
                <a:gd name="T25" fmla="*/ 147 h 175"/>
                <a:gd name="T26" fmla="*/ 64 w 160"/>
                <a:gd name="T27" fmla="*/ 175 h 175"/>
                <a:gd name="T28" fmla="*/ 7 w 160"/>
                <a:gd name="T29" fmla="*/ 147 h 175"/>
                <a:gd name="T30" fmla="*/ 7 w 160"/>
                <a:gd name="T31" fmla="*/ 120 h 175"/>
                <a:gd name="T32" fmla="*/ 83 w 160"/>
                <a:gd name="T33" fmla="*/ 134 h 175"/>
                <a:gd name="T34" fmla="*/ 11 w 160"/>
                <a:gd name="T35" fmla="*/ 46 h 175"/>
                <a:gd name="T36" fmla="*/ 16 w 160"/>
                <a:gd name="T37" fmla="*/ 49 h 175"/>
                <a:gd name="T38" fmla="*/ 25 w 160"/>
                <a:gd name="T39" fmla="*/ 53 h 175"/>
                <a:gd name="T40" fmla="*/ 32 w 160"/>
                <a:gd name="T41" fmla="*/ 55 h 175"/>
                <a:gd name="T42" fmla="*/ 45 w 160"/>
                <a:gd name="T43" fmla="*/ 58 h 175"/>
                <a:gd name="T44" fmla="*/ 54 w 160"/>
                <a:gd name="T45" fmla="*/ 59 h 175"/>
                <a:gd name="T46" fmla="*/ 69 w 160"/>
                <a:gd name="T47" fmla="*/ 61 h 175"/>
                <a:gd name="T48" fmla="*/ 88 w 160"/>
                <a:gd name="T49" fmla="*/ 61 h 175"/>
                <a:gd name="T50" fmla="*/ 99 w 160"/>
                <a:gd name="T51" fmla="*/ 60 h 175"/>
                <a:gd name="T52" fmla="*/ 113 w 160"/>
                <a:gd name="T53" fmla="*/ 58 h 175"/>
                <a:gd name="T54" fmla="*/ 122 w 160"/>
                <a:gd name="T55" fmla="*/ 57 h 175"/>
                <a:gd name="T56" fmla="*/ 133 w 160"/>
                <a:gd name="T57" fmla="*/ 53 h 175"/>
                <a:gd name="T58" fmla="*/ 140 w 160"/>
                <a:gd name="T59" fmla="*/ 51 h 175"/>
                <a:gd name="T60" fmla="*/ 148 w 160"/>
                <a:gd name="T61" fmla="*/ 47 h 175"/>
                <a:gd name="T62" fmla="*/ 152 w 160"/>
                <a:gd name="T63" fmla="*/ 44 h 175"/>
                <a:gd name="T64" fmla="*/ 153 w 160"/>
                <a:gd name="T65" fmla="*/ 70 h 175"/>
                <a:gd name="T66" fmla="*/ 152 w 160"/>
                <a:gd name="T67" fmla="*/ 74 h 175"/>
                <a:gd name="T68" fmla="*/ 149 w 160"/>
                <a:gd name="T69" fmla="*/ 76 h 175"/>
                <a:gd name="T70" fmla="*/ 144 w 160"/>
                <a:gd name="T71" fmla="*/ 80 h 175"/>
                <a:gd name="T72" fmla="*/ 140 w 160"/>
                <a:gd name="T73" fmla="*/ 82 h 175"/>
                <a:gd name="T74" fmla="*/ 109 w 160"/>
                <a:gd name="T75" fmla="*/ 91 h 175"/>
                <a:gd name="T76" fmla="*/ 101 w 160"/>
                <a:gd name="T77" fmla="*/ 92 h 175"/>
                <a:gd name="T78" fmla="*/ 88 w 160"/>
                <a:gd name="T79" fmla="*/ 93 h 175"/>
                <a:gd name="T80" fmla="*/ 68 w 160"/>
                <a:gd name="T81" fmla="*/ 92 h 175"/>
                <a:gd name="T82" fmla="*/ 58 w 160"/>
                <a:gd name="T83" fmla="*/ 92 h 175"/>
                <a:gd name="T84" fmla="*/ 24 w 160"/>
                <a:gd name="T85" fmla="*/ 84 h 175"/>
                <a:gd name="T86" fmla="*/ 19 w 160"/>
                <a:gd name="T87" fmla="*/ 82 h 175"/>
                <a:gd name="T88" fmla="*/ 13 w 160"/>
                <a:gd name="T89" fmla="*/ 78 h 175"/>
                <a:gd name="T90" fmla="*/ 10 w 160"/>
                <a:gd name="T91" fmla="*/ 76 h 175"/>
                <a:gd name="T92" fmla="*/ 7 w 160"/>
                <a:gd name="T93" fmla="*/ 72 h 175"/>
                <a:gd name="T94" fmla="*/ 6 w 160"/>
                <a:gd name="T95" fmla="*/ 69 h 175"/>
                <a:gd name="T96" fmla="*/ 8 w 160"/>
                <a:gd name="T97" fmla="*/ 44 h 175"/>
                <a:gd name="T98" fmla="*/ 80 w 160"/>
                <a:gd name="T99" fmla="*/ 54 h 175"/>
                <a:gd name="T100" fmla="*/ 80 w 160"/>
                <a:gd name="T101" fmla="*/ 6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175">
                  <a:moveTo>
                    <a:pt x="80" y="131"/>
                  </a:moveTo>
                  <a:cubicBezTo>
                    <a:pt x="77" y="131"/>
                    <a:pt x="75" y="131"/>
                    <a:pt x="72" y="131"/>
                  </a:cubicBezTo>
                  <a:cubicBezTo>
                    <a:pt x="71" y="131"/>
                    <a:pt x="69" y="131"/>
                    <a:pt x="68" y="131"/>
                  </a:cubicBezTo>
                  <a:cubicBezTo>
                    <a:pt x="67" y="131"/>
                    <a:pt x="66" y="131"/>
                    <a:pt x="65" y="131"/>
                  </a:cubicBezTo>
                  <a:cubicBezTo>
                    <a:pt x="63" y="130"/>
                    <a:pt x="61" y="130"/>
                    <a:pt x="59" y="130"/>
                  </a:cubicBezTo>
                  <a:cubicBezTo>
                    <a:pt x="59" y="130"/>
                    <a:pt x="58" y="130"/>
                    <a:pt x="58" y="130"/>
                  </a:cubicBezTo>
                  <a:cubicBezTo>
                    <a:pt x="56" y="130"/>
                    <a:pt x="53" y="129"/>
                    <a:pt x="51" y="129"/>
                  </a:cubicBezTo>
                  <a:cubicBezTo>
                    <a:pt x="51" y="129"/>
                    <a:pt x="51" y="129"/>
                    <a:pt x="51" y="129"/>
                  </a:cubicBezTo>
                  <a:cubicBezTo>
                    <a:pt x="40" y="128"/>
                    <a:pt x="31" y="125"/>
                    <a:pt x="24" y="122"/>
                  </a:cubicBezTo>
                  <a:cubicBezTo>
                    <a:pt x="24" y="122"/>
                    <a:pt x="24" y="122"/>
                    <a:pt x="24" y="122"/>
                  </a:cubicBezTo>
                  <a:cubicBezTo>
                    <a:pt x="22" y="122"/>
                    <a:pt x="21" y="121"/>
                    <a:pt x="20" y="120"/>
                  </a:cubicBezTo>
                  <a:cubicBezTo>
                    <a:pt x="20" y="120"/>
                    <a:pt x="20" y="120"/>
                    <a:pt x="19" y="120"/>
                  </a:cubicBezTo>
                  <a:cubicBezTo>
                    <a:pt x="18" y="120"/>
                    <a:pt x="17" y="119"/>
                    <a:pt x="16" y="119"/>
                  </a:cubicBezTo>
                  <a:cubicBezTo>
                    <a:pt x="16" y="119"/>
                    <a:pt x="16" y="118"/>
                    <a:pt x="16" y="118"/>
                  </a:cubicBezTo>
                  <a:cubicBezTo>
                    <a:pt x="15" y="118"/>
                    <a:pt x="14" y="117"/>
                    <a:pt x="13" y="117"/>
                  </a:cubicBezTo>
                  <a:cubicBezTo>
                    <a:pt x="13" y="117"/>
                    <a:pt x="13" y="116"/>
                    <a:pt x="13" y="116"/>
                  </a:cubicBezTo>
                  <a:cubicBezTo>
                    <a:pt x="12" y="116"/>
                    <a:pt x="11" y="115"/>
                    <a:pt x="11" y="115"/>
                  </a:cubicBezTo>
                  <a:cubicBezTo>
                    <a:pt x="11" y="115"/>
                    <a:pt x="10" y="114"/>
                    <a:pt x="10" y="114"/>
                  </a:cubicBezTo>
                  <a:cubicBezTo>
                    <a:pt x="10" y="114"/>
                    <a:pt x="9" y="113"/>
                    <a:pt x="9" y="113"/>
                  </a:cubicBezTo>
                  <a:cubicBezTo>
                    <a:pt x="9" y="113"/>
                    <a:pt x="8" y="112"/>
                    <a:pt x="8" y="112"/>
                  </a:cubicBezTo>
                  <a:cubicBezTo>
                    <a:pt x="8" y="112"/>
                    <a:pt x="8" y="111"/>
                    <a:pt x="7" y="111"/>
                  </a:cubicBezTo>
                  <a:cubicBezTo>
                    <a:pt x="7" y="110"/>
                    <a:pt x="7" y="110"/>
                    <a:pt x="7" y="110"/>
                  </a:cubicBezTo>
                  <a:cubicBezTo>
                    <a:pt x="7" y="109"/>
                    <a:pt x="7" y="109"/>
                    <a:pt x="7" y="109"/>
                  </a:cubicBezTo>
                  <a:cubicBezTo>
                    <a:pt x="7" y="108"/>
                    <a:pt x="6" y="108"/>
                    <a:pt x="6" y="107"/>
                  </a:cubicBezTo>
                  <a:cubicBezTo>
                    <a:pt x="6" y="81"/>
                    <a:pt x="6" y="81"/>
                    <a:pt x="6" y="81"/>
                  </a:cubicBezTo>
                  <a:cubicBezTo>
                    <a:pt x="6" y="81"/>
                    <a:pt x="7" y="81"/>
                    <a:pt x="7" y="81"/>
                  </a:cubicBezTo>
                  <a:cubicBezTo>
                    <a:pt x="7" y="82"/>
                    <a:pt x="8" y="82"/>
                    <a:pt x="9" y="83"/>
                  </a:cubicBezTo>
                  <a:cubicBezTo>
                    <a:pt x="21" y="92"/>
                    <a:pt x="45" y="99"/>
                    <a:pt x="80" y="99"/>
                  </a:cubicBezTo>
                  <a:cubicBezTo>
                    <a:pt x="115" y="99"/>
                    <a:pt x="139" y="92"/>
                    <a:pt x="151" y="83"/>
                  </a:cubicBezTo>
                  <a:cubicBezTo>
                    <a:pt x="152" y="82"/>
                    <a:pt x="153" y="82"/>
                    <a:pt x="154" y="81"/>
                  </a:cubicBezTo>
                  <a:cubicBezTo>
                    <a:pt x="154" y="93"/>
                    <a:pt x="154" y="93"/>
                    <a:pt x="154" y="93"/>
                  </a:cubicBezTo>
                  <a:cubicBezTo>
                    <a:pt x="154" y="95"/>
                    <a:pt x="155" y="96"/>
                    <a:pt x="157" y="96"/>
                  </a:cubicBezTo>
                  <a:cubicBezTo>
                    <a:pt x="159" y="96"/>
                    <a:pt x="160" y="95"/>
                    <a:pt x="160" y="93"/>
                  </a:cubicBezTo>
                  <a:cubicBezTo>
                    <a:pt x="160" y="29"/>
                    <a:pt x="160" y="29"/>
                    <a:pt x="160" y="29"/>
                  </a:cubicBezTo>
                  <a:cubicBezTo>
                    <a:pt x="160" y="28"/>
                    <a:pt x="160" y="28"/>
                    <a:pt x="160" y="27"/>
                  </a:cubicBezTo>
                  <a:cubicBezTo>
                    <a:pt x="156" y="13"/>
                    <a:pt x="128" y="0"/>
                    <a:pt x="80" y="0"/>
                  </a:cubicBezTo>
                  <a:cubicBezTo>
                    <a:pt x="32" y="0"/>
                    <a:pt x="4" y="13"/>
                    <a:pt x="0" y="27"/>
                  </a:cubicBezTo>
                  <a:cubicBezTo>
                    <a:pt x="0" y="28"/>
                    <a:pt x="0" y="28"/>
                    <a:pt x="0" y="29"/>
                  </a:cubicBezTo>
                  <a:cubicBezTo>
                    <a:pt x="0" y="147"/>
                    <a:pt x="0" y="147"/>
                    <a:pt x="0" y="147"/>
                  </a:cubicBezTo>
                  <a:cubicBezTo>
                    <a:pt x="0" y="148"/>
                    <a:pt x="0" y="148"/>
                    <a:pt x="0" y="149"/>
                  </a:cubicBezTo>
                  <a:cubicBezTo>
                    <a:pt x="4" y="164"/>
                    <a:pt x="35" y="173"/>
                    <a:pt x="64" y="175"/>
                  </a:cubicBezTo>
                  <a:cubicBezTo>
                    <a:pt x="64" y="175"/>
                    <a:pt x="64" y="175"/>
                    <a:pt x="64" y="175"/>
                  </a:cubicBezTo>
                  <a:cubicBezTo>
                    <a:pt x="66" y="175"/>
                    <a:pt x="67" y="174"/>
                    <a:pt x="67" y="172"/>
                  </a:cubicBezTo>
                  <a:cubicBezTo>
                    <a:pt x="67" y="171"/>
                    <a:pt x="66" y="169"/>
                    <a:pt x="64" y="169"/>
                  </a:cubicBezTo>
                  <a:cubicBezTo>
                    <a:pt x="29" y="166"/>
                    <a:pt x="8" y="155"/>
                    <a:pt x="7" y="147"/>
                  </a:cubicBezTo>
                  <a:cubicBezTo>
                    <a:pt x="6" y="146"/>
                    <a:pt x="6" y="146"/>
                    <a:pt x="6" y="146"/>
                  </a:cubicBezTo>
                  <a:cubicBezTo>
                    <a:pt x="6" y="119"/>
                    <a:pt x="6" y="119"/>
                    <a:pt x="6" y="119"/>
                  </a:cubicBezTo>
                  <a:cubicBezTo>
                    <a:pt x="6" y="119"/>
                    <a:pt x="7" y="119"/>
                    <a:pt x="7" y="120"/>
                  </a:cubicBezTo>
                  <a:cubicBezTo>
                    <a:pt x="7" y="120"/>
                    <a:pt x="8" y="121"/>
                    <a:pt x="9" y="121"/>
                  </a:cubicBezTo>
                  <a:cubicBezTo>
                    <a:pt x="21" y="130"/>
                    <a:pt x="45" y="138"/>
                    <a:pt x="80" y="138"/>
                  </a:cubicBezTo>
                  <a:cubicBezTo>
                    <a:pt x="82" y="138"/>
                    <a:pt x="83" y="136"/>
                    <a:pt x="83" y="134"/>
                  </a:cubicBezTo>
                  <a:cubicBezTo>
                    <a:pt x="83" y="133"/>
                    <a:pt x="82" y="131"/>
                    <a:pt x="80" y="131"/>
                  </a:cubicBezTo>
                  <a:close/>
                  <a:moveTo>
                    <a:pt x="8" y="44"/>
                  </a:moveTo>
                  <a:cubicBezTo>
                    <a:pt x="9" y="45"/>
                    <a:pt x="10" y="46"/>
                    <a:pt x="11" y="46"/>
                  </a:cubicBezTo>
                  <a:cubicBezTo>
                    <a:pt x="12" y="46"/>
                    <a:pt x="12" y="47"/>
                    <a:pt x="12" y="47"/>
                  </a:cubicBezTo>
                  <a:cubicBezTo>
                    <a:pt x="13" y="47"/>
                    <a:pt x="14" y="48"/>
                    <a:pt x="15" y="49"/>
                  </a:cubicBezTo>
                  <a:cubicBezTo>
                    <a:pt x="16" y="49"/>
                    <a:pt x="16" y="49"/>
                    <a:pt x="16" y="49"/>
                  </a:cubicBezTo>
                  <a:cubicBezTo>
                    <a:pt x="18" y="50"/>
                    <a:pt x="19" y="50"/>
                    <a:pt x="20" y="51"/>
                  </a:cubicBezTo>
                  <a:cubicBezTo>
                    <a:pt x="20" y="51"/>
                    <a:pt x="20" y="51"/>
                    <a:pt x="21" y="51"/>
                  </a:cubicBezTo>
                  <a:cubicBezTo>
                    <a:pt x="22" y="52"/>
                    <a:pt x="24" y="52"/>
                    <a:pt x="25" y="53"/>
                  </a:cubicBezTo>
                  <a:cubicBezTo>
                    <a:pt x="26" y="53"/>
                    <a:pt x="26" y="53"/>
                    <a:pt x="27" y="53"/>
                  </a:cubicBezTo>
                  <a:cubicBezTo>
                    <a:pt x="28" y="54"/>
                    <a:pt x="29" y="54"/>
                    <a:pt x="31" y="55"/>
                  </a:cubicBezTo>
                  <a:cubicBezTo>
                    <a:pt x="31" y="55"/>
                    <a:pt x="32" y="55"/>
                    <a:pt x="32" y="55"/>
                  </a:cubicBezTo>
                  <a:cubicBezTo>
                    <a:pt x="34" y="56"/>
                    <a:pt x="36" y="56"/>
                    <a:pt x="38" y="57"/>
                  </a:cubicBezTo>
                  <a:cubicBezTo>
                    <a:pt x="39" y="57"/>
                    <a:pt x="39" y="57"/>
                    <a:pt x="39" y="57"/>
                  </a:cubicBezTo>
                  <a:cubicBezTo>
                    <a:pt x="41" y="57"/>
                    <a:pt x="43" y="58"/>
                    <a:pt x="45" y="58"/>
                  </a:cubicBezTo>
                  <a:cubicBezTo>
                    <a:pt x="45" y="58"/>
                    <a:pt x="46" y="58"/>
                    <a:pt x="47" y="58"/>
                  </a:cubicBezTo>
                  <a:cubicBezTo>
                    <a:pt x="48" y="59"/>
                    <a:pt x="50" y="59"/>
                    <a:pt x="52" y="59"/>
                  </a:cubicBezTo>
                  <a:cubicBezTo>
                    <a:pt x="53" y="59"/>
                    <a:pt x="53" y="59"/>
                    <a:pt x="54" y="59"/>
                  </a:cubicBezTo>
                  <a:cubicBezTo>
                    <a:pt x="56" y="60"/>
                    <a:pt x="59" y="60"/>
                    <a:pt x="61" y="60"/>
                  </a:cubicBezTo>
                  <a:cubicBezTo>
                    <a:pt x="62" y="60"/>
                    <a:pt x="62" y="60"/>
                    <a:pt x="63" y="60"/>
                  </a:cubicBezTo>
                  <a:cubicBezTo>
                    <a:pt x="65" y="60"/>
                    <a:pt x="67" y="60"/>
                    <a:pt x="69" y="61"/>
                  </a:cubicBezTo>
                  <a:cubicBezTo>
                    <a:pt x="70" y="61"/>
                    <a:pt x="71" y="61"/>
                    <a:pt x="72" y="61"/>
                  </a:cubicBezTo>
                  <a:cubicBezTo>
                    <a:pt x="74" y="61"/>
                    <a:pt x="77" y="61"/>
                    <a:pt x="80" y="61"/>
                  </a:cubicBezTo>
                  <a:cubicBezTo>
                    <a:pt x="83" y="61"/>
                    <a:pt x="86" y="61"/>
                    <a:pt x="88" y="61"/>
                  </a:cubicBezTo>
                  <a:cubicBezTo>
                    <a:pt x="89" y="61"/>
                    <a:pt x="90" y="61"/>
                    <a:pt x="91" y="61"/>
                  </a:cubicBezTo>
                  <a:cubicBezTo>
                    <a:pt x="93" y="60"/>
                    <a:pt x="95" y="60"/>
                    <a:pt x="97" y="60"/>
                  </a:cubicBezTo>
                  <a:cubicBezTo>
                    <a:pt x="98" y="60"/>
                    <a:pt x="98" y="60"/>
                    <a:pt x="99" y="60"/>
                  </a:cubicBezTo>
                  <a:cubicBezTo>
                    <a:pt x="101" y="60"/>
                    <a:pt x="104" y="60"/>
                    <a:pt x="106" y="59"/>
                  </a:cubicBezTo>
                  <a:cubicBezTo>
                    <a:pt x="107" y="59"/>
                    <a:pt x="107" y="59"/>
                    <a:pt x="108" y="59"/>
                  </a:cubicBezTo>
                  <a:cubicBezTo>
                    <a:pt x="110" y="59"/>
                    <a:pt x="112" y="59"/>
                    <a:pt x="113" y="58"/>
                  </a:cubicBezTo>
                  <a:cubicBezTo>
                    <a:pt x="114" y="58"/>
                    <a:pt x="115" y="58"/>
                    <a:pt x="115" y="58"/>
                  </a:cubicBezTo>
                  <a:cubicBezTo>
                    <a:pt x="117" y="58"/>
                    <a:pt x="119" y="57"/>
                    <a:pt x="121" y="57"/>
                  </a:cubicBezTo>
                  <a:cubicBezTo>
                    <a:pt x="121" y="57"/>
                    <a:pt x="121" y="57"/>
                    <a:pt x="122" y="57"/>
                  </a:cubicBezTo>
                  <a:cubicBezTo>
                    <a:pt x="124" y="56"/>
                    <a:pt x="126" y="56"/>
                    <a:pt x="128" y="55"/>
                  </a:cubicBezTo>
                  <a:cubicBezTo>
                    <a:pt x="128" y="55"/>
                    <a:pt x="129" y="55"/>
                    <a:pt x="129" y="55"/>
                  </a:cubicBezTo>
                  <a:cubicBezTo>
                    <a:pt x="131" y="54"/>
                    <a:pt x="132" y="54"/>
                    <a:pt x="133" y="53"/>
                  </a:cubicBezTo>
                  <a:cubicBezTo>
                    <a:pt x="134" y="53"/>
                    <a:pt x="134" y="53"/>
                    <a:pt x="135" y="53"/>
                  </a:cubicBezTo>
                  <a:cubicBezTo>
                    <a:pt x="136" y="52"/>
                    <a:pt x="138" y="52"/>
                    <a:pt x="139" y="51"/>
                  </a:cubicBezTo>
                  <a:cubicBezTo>
                    <a:pt x="140" y="51"/>
                    <a:pt x="140" y="51"/>
                    <a:pt x="140" y="51"/>
                  </a:cubicBezTo>
                  <a:cubicBezTo>
                    <a:pt x="141" y="50"/>
                    <a:pt x="142" y="50"/>
                    <a:pt x="144" y="49"/>
                  </a:cubicBezTo>
                  <a:cubicBezTo>
                    <a:pt x="144" y="49"/>
                    <a:pt x="144" y="49"/>
                    <a:pt x="145" y="49"/>
                  </a:cubicBezTo>
                  <a:cubicBezTo>
                    <a:pt x="146" y="48"/>
                    <a:pt x="147" y="47"/>
                    <a:pt x="148" y="47"/>
                  </a:cubicBezTo>
                  <a:cubicBezTo>
                    <a:pt x="148" y="47"/>
                    <a:pt x="148" y="46"/>
                    <a:pt x="149" y="46"/>
                  </a:cubicBezTo>
                  <a:cubicBezTo>
                    <a:pt x="150" y="46"/>
                    <a:pt x="151" y="45"/>
                    <a:pt x="152" y="44"/>
                  </a:cubicBezTo>
                  <a:cubicBezTo>
                    <a:pt x="152" y="44"/>
                    <a:pt x="152" y="44"/>
                    <a:pt x="152" y="44"/>
                  </a:cubicBezTo>
                  <a:cubicBezTo>
                    <a:pt x="153" y="43"/>
                    <a:pt x="153" y="43"/>
                    <a:pt x="154" y="42"/>
                  </a:cubicBezTo>
                  <a:cubicBezTo>
                    <a:pt x="154" y="69"/>
                    <a:pt x="154" y="69"/>
                    <a:pt x="154" y="69"/>
                  </a:cubicBezTo>
                  <a:cubicBezTo>
                    <a:pt x="154" y="69"/>
                    <a:pt x="153" y="70"/>
                    <a:pt x="153" y="70"/>
                  </a:cubicBezTo>
                  <a:cubicBezTo>
                    <a:pt x="153" y="71"/>
                    <a:pt x="153" y="71"/>
                    <a:pt x="153" y="71"/>
                  </a:cubicBezTo>
                  <a:cubicBezTo>
                    <a:pt x="153" y="72"/>
                    <a:pt x="153" y="72"/>
                    <a:pt x="153" y="72"/>
                  </a:cubicBezTo>
                  <a:cubicBezTo>
                    <a:pt x="152" y="73"/>
                    <a:pt x="152" y="73"/>
                    <a:pt x="152" y="74"/>
                  </a:cubicBezTo>
                  <a:cubicBezTo>
                    <a:pt x="152" y="74"/>
                    <a:pt x="151" y="74"/>
                    <a:pt x="151" y="74"/>
                  </a:cubicBezTo>
                  <a:cubicBezTo>
                    <a:pt x="151" y="75"/>
                    <a:pt x="150" y="75"/>
                    <a:pt x="150" y="76"/>
                  </a:cubicBezTo>
                  <a:cubicBezTo>
                    <a:pt x="150" y="76"/>
                    <a:pt x="149" y="76"/>
                    <a:pt x="149" y="76"/>
                  </a:cubicBezTo>
                  <a:cubicBezTo>
                    <a:pt x="149" y="77"/>
                    <a:pt x="148" y="77"/>
                    <a:pt x="147" y="78"/>
                  </a:cubicBezTo>
                  <a:cubicBezTo>
                    <a:pt x="147" y="78"/>
                    <a:pt x="147" y="78"/>
                    <a:pt x="147" y="78"/>
                  </a:cubicBezTo>
                  <a:cubicBezTo>
                    <a:pt x="146" y="79"/>
                    <a:pt x="145" y="79"/>
                    <a:pt x="144" y="80"/>
                  </a:cubicBezTo>
                  <a:cubicBezTo>
                    <a:pt x="144" y="80"/>
                    <a:pt x="144" y="80"/>
                    <a:pt x="144" y="80"/>
                  </a:cubicBezTo>
                  <a:cubicBezTo>
                    <a:pt x="143" y="81"/>
                    <a:pt x="142" y="81"/>
                    <a:pt x="141" y="82"/>
                  </a:cubicBezTo>
                  <a:cubicBezTo>
                    <a:pt x="140" y="82"/>
                    <a:pt x="140" y="82"/>
                    <a:pt x="140" y="82"/>
                  </a:cubicBezTo>
                  <a:cubicBezTo>
                    <a:pt x="139" y="83"/>
                    <a:pt x="138" y="83"/>
                    <a:pt x="136" y="84"/>
                  </a:cubicBezTo>
                  <a:cubicBezTo>
                    <a:pt x="136" y="84"/>
                    <a:pt x="136" y="84"/>
                    <a:pt x="136" y="84"/>
                  </a:cubicBezTo>
                  <a:cubicBezTo>
                    <a:pt x="129" y="87"/>
                    <a:pt x="120" y="89"/>
                    <a:pt x="109" y="91"/>
                  </a:cubicBezTo>
                  <a:cubicBezTo>
                    <a:pt x="109" y="91"/>
                    <a:pt x="109" y="91"/>
                    <a:pt x="109" y="91"/>
                  </a:cubicBezTo>
                  <a:cubicBezTo>
                    <a:pt x="107" y="91"/>
                    <a:pt x="104" y="91"/>
                    <a:pt x="102" y="92"/>
                  </a:cubicBezTo>
                  <a:cubicBezTo>
                    <a:pt x="102" y="92"/>
                    <a:pt x="101" y="92"/>
                    <a:pt x="101" y="92"/>
                  </a:cubicBezTo>
                  <a:cubicBezTo>
                    <a:pt x="99" y="92"/>
                    <a:pt x="97" y="92"/>
                    <a:pt x="95" y="92"/>
                  </a:cubicBezTo>
                  <a:cubicBezTo>
                    <a:pt x="94" y="92"/>
                    <a:pt x="93" y="92"/>
                    <a:pt x="92" y="92"/>
                  </a:cubicBezTo>
                  <a:cubicBezTo>
                    <a:pt x="91" y="92"/>
                    <a:pt x="89" y="93"/>
                    <a:pt x="88" y="93"/>
                  </a:cubicBezTo>
                  <a:cubicBezTo>
                    <a:pt x="85" y="93"/>
                    <a:pt x="83" y="93"/>
                    <a:pt x="80" y="93"/>
                  </a:cubicBezTo>
                  <a:cubicBezTo>
                    <a:pt x="77" y="93"/>
                    <a:pt x="75" y="93"/>
                    <a:pt x="72" y="93"/>
                  </a:cubicBezTo>
                  <a:cubicBezTo>
                    <a:pt x="71" y="93"/>
                    <a:pt x="69" y="92"/>
                    <a:pt x="68" y="92"/>
                  </a:cubicBezTo>
                  <a:cubicBezTo>
                    <a:pt x="67" y="92"/>
                    <a:pt x="66" y="92"/>
                    <a:pt x="65" y="92"/>
                  </a:cubicBezTo>
                  <a:cubicBezTo>
                    <a:pt x="63" y="92"/>
                    <a:pt x="61" y="92"/>
                    <a:pt x="59" y="92"/>
                  </a:cubicBezTo>
                  <a:cubicBezTo>
                    <a:pt x="59" y="92"/>
                    <a:pt x="58" y="92"/>
                    <a:pt x="58" y="92"/>
                  </a:cubicBezTo>
                  <a:cubicBezTo>
                    <a:pt x="56" y="91"/>
                    <a:pt x="53" y="91"/>
                    <a:pt x="51" y="91"/>
                  </a:cubicBezTo>
                  <a:cubicBezTo>
                    <a:pt x="51" y="91"/>
                    <a:pt x="51" y="91"/>
                    <a:pt x="51" y="91"/>
                  </a:cubicBezTo>
                  <a:cubicBezTo>
                    <a:pt x="40" y="89"/>
                    <a:pt x="31" y="87"/>
                    <a:pt x="24" y="84"/>
                  </a:cubicBezTo>
                  <a:cubicBezTo>
                    <a:pt x="24" y="84"/>
                    <a:pt x="24" y="84"/>
                    <a:pt x="24" y="84"/>
                  </a:cubicBezTo>
                  <a:cubicBezTo>
                    <a:pt x="22" y="83"/>
                    <a:pt x="21" y="83"/>
                    <a:pt x="20" y="82"/>
                  </a:cubicBezTo>
                  <a:cubicBezTo>
                    <a:pt x="20" y="82"/>
                    <a:pt x="20" y="82"/>
                    <a:pt x="19" y="82"/>
                  </a:cubicBezTo>
                  <a:cubicBezTo>
                    <a:pt x="18" y="81"/>
                    <a:pt x="17" y="81"/>
                    <a:pt x="16" y="80"/>
                  </a:cubicBezTo>
                  <a:cubicBezTo>
                    <a:pt x="16" y="80"/>
                    <a:pt x="16" y="80"/>
                    <a:pt x="16" y="80"/>
                  </a:cubicBezTo>
                  <a:cubicBezTo>
                    <a:pt x="15" y="79"/>
                    <a:pt x="14" y="79"/>
                    <a:pt x="13" y="78"/>
                  </a:cubicBezTo>
                  <a:cubicBezTo>
                    <a:pt x="13" y="78"/>
                    <a:pt x="13" y="78"/>
                    <a:pt x="13" y="78"/>
                  </a:cubicBezTo>
                  <a:cubicBezTo>
                    <a:pt x="12" y="77"/>
                    <a:pt x="11" y="77"/>
                    <a:pt x="11" y="76"/>
                  </a:cubicBezTo>
                  <a:cubicBezTo>
                    <a:pt x="11" y="76"/>
                    <a:pt x="10" y="76"/>
                    <a:pt x="10" y="76"/>
                  </a:cubicBezTo>
                  <a:cubicBezTo>
                    <a:pt x="10" y="75"/>
                    <a:pt x="9" y="75"/>
                    <a:pt x="9" y="74"/>
                  </a:cubicBezTo>
                  <a:cubicBezTo>
                    <a:pt x="9" y="74"/>
                    <a:pt x="8" y="74"/>
                    <a:pt x="8" y="74"/>
                  </a:cubicBezTo>
                  <a:cubicBezTo>
                    <a:pt x="8" y="73"/>
                    <a:pt x="8" y="73"/>
                    <a:pt x="7" y="72"/>
                  </a:cubicBezTo>
                  <a:cubicBezTo>
                    <a:pt x="7" y="72"/>
                    <a:pt x="7" y="72"/>
                    <a:pt x="7" y="71"/>
                  </a:cubicBezTo>
                  <a:cubicBezTo>
                    <a:pt x="7" y="71"/>
                    <a:pt x="7" y="71"/>
                    <a:pt x="7" y="70"/>
                  </a:cubicBezTo>
                  <a:cubicBezTo>
                    <a:pt x="7" y="70"/>
                    <a:pt x="6" y="69"/>
                    <a:pt x="6" y="69"/>
                  </a:cubicBezTo>
                  <a:cubicBezTo>
                    <a:pt x="6" y="42"/>
                    <a:pt x="6" y="42"/>
                    <a:pt x="6" y="42"/>
                  </a:cubicBezTo>
                  <a:cubicBezTo>
                    <a:pt x="7" y="43"/>
                    <a:pt x="7" y="43"/>
                    <a:pt x="8" y="44"/>
                  </a:cubicBezTo>
                  <a:cubicBezTo>
                    <a:pt x="8" y="44"/>
                    <a:pt x="8" y="44"/>
                    <a:pt x="8" y="44"/>
                  </a:cubicBezTo>
                  <a:close/>
                  <a:moveTo>
                    <a:pt x="80" y="6"/>
                  </a:moveTo>
                  <a:cubicBezTo>
                    <a:pt x="123" y="6"/>
                    <a:pt x="154" y="19"/>
                    <a:pt x="154" y="30"/>
                  </a:cubicBezTo>
                  <a:cubicBezTo>
                    <a:pt x="154" y="42"/>
                    <a:pt x="123" y="54"/>
                    <a:pt x="80" y="54"/>
                  </a:cubicBezTo>
                  <a:cubicBezTo>
                    <a:pt x="37" y="54"/>
                    <a:pt x="6" y="42"/>
                    <a:pt x="6" y="30"/>
                  </a:cubicBezTo>
                  <a:cubicBezTo>
                    <a:pt x="6" y="19"/>
                    <a:pt x="37" y="6"/>
                    <a:pt x="80" y="6"/>
                  </a:cubicBezTo>
                  <a:close/>
                  <a:moveTo>
                    <a:pt x="80" y="6"/>
                  </a:moveTo>
                  <a:cubicBezTo>
                    <a:pt x="80" y="6"/>
                    <a:pt x="80" y="6"/>
                    <a:pt x="80" y="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3" name="TextBox 81">
            <a:extLst>
              <a:ext uri="{FF2B5EF4-FFF2-40B4-BE49-F238E27FC236}">
                <a16:creationId xmlns:a16="http://schemas.microsoft.com/office/drawing/2014/main" id="{49E2CD9F-0DF7-4B21-B347-ED99F99CA3F2}"/>
              </a:ext>
            </a:extLst>
          </p:cNvPr>
          <p:cNvSpPr txBox="1">
            <a:spLocks noChangeArrowheads="1"/>
          </p:cNvSpPr>
          <p:nvPr/>
        </p:nvSpPr>
        <p:spPr bwMode="gray">
          <a:xfrm>
            <a:off x="1297094" y="5423391"/>
            <a:ext cx="1302606" cy="523220"/>
          </a:xfrm>
          <a:prstGeom prst="rect">
            <a:avLst/>
          </a:prstGeom>
          <a:noFill/>
          <a:ln w="9525">
            <a:noFill/>
            <a:miter lim="800000"/>
            <a:headEnd/>
            <a:tailEnd/>
          </a:ln>
        </p:spPr>
        <p:txBody>
          <a:bodyPr wrap="square" anchor="t">
            <a:spAutoFit/>
          </a:bodyPr>
          <a:lstStyle/>
          <a:p>
            <a:pPr algn="ctr"/>
            <a:r>
              <a:rPr lang="en-US" sz="1400" b="1" dirty="0">
                <a:solidFill>
                  <a:schemeClr val="accent2"/>
                </a:solidFill>
              </a:rPr>
              <a:t>Data </a:t>
            </a:r>
          </a:p>
          <a:p>
            <a:pPr algn="ctr"/>
            <a:r>
              <a:rPr lang="en-US" sz="1400" b="1" dirty="0">
                <a:solidFill>
                  <a:schemeClr val="accent2"/>
                </a:solidFill>
              </a:rPr>
              <a:t>Management</a:t>
            </a:r>
          </a:p>
        </p:txBody>
      </p:sp>
      <p:sp>
        <p:nvSpPr>
          <p:cNvPr id="135" name="Rectangle 134">
            <a:extLst>
              <a:ext uri="{FF2B5EF4-FFF2-40B4-BE49-F238E27FC236}">
                <a16:creationId xmlns:a16="http://schemas.microsoft.com/office/drawing/2014/main" id="{2FE196EB-13DD-4201-8BD7-C41B0F93CF61}"/>
              </a:ext>
            </a:extLst>
          </p:cNvPr>
          <p:cNvSpPr/>
          <p:nvPr/>
        </p:nvSpPr>
        <p:spPr>
          <a:xfrm>
            <a:off x="995362" y="2994705"/>
            <a:ext cx="10739437" cy="14763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4CA1BE47-B20F-4BD7-A4DD-59A7496C867B}"/>
              </a:ext>
            </a:extLst>
          </p:cNvPr>
          <p:cNvSpPr/>
          <p:nvPr/>
        </p:nvSpPr>
        <p:spPr>
          <a:xfrm>
            <a:off x="457200" y="2994705"/>
            <a:ext cx="672859" cy="147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2</a:t>
            </a:r>
          </a:p>
        </p:txBody>
      </p:sp>
      <p:cxnSp>
        <p:nvCxnSpPr>
          <p:cNvPr id="137" name="Straight Arrow Connector 136">
            <a:extLst>
              <a:ext uri="{FF2B5EF4-FFF2-40B4-BE49-F238E27FC236}">
                <a16:creationId xmlns:a16="http://schemas.microsoft.com/office/drawing/2014/main" id="{A31F70B1-A0B1-4DA7-9920-0CD53CECC4E1}"/>
              </a:ext>
            </a:extLst>
          </p:cNvPr>
          <p:cNvCxnSpPr>
            <a:cxnSpLocks/>
          </p:cNvCxnSpPr>
          <p:nvPr/>
        </p:nvCxnSpPr>
        <p:spPr>
          <a:xfrm flipV="1">
            <a:off x="5246733" y="4044243"/>
            <a:ext cx="228227" cy="1"/>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138" name="TextBox 137">
            <a:extLst>
              <a:ext uri="{FF2B5EF4-FFF2-40B4-BE49-F238E27FC236}">
                <a16:creationId xmlns:a16="http://schemas.microsoft.com/office/drawing/2014/main" id="{B458B0AB-79F3-4AFC-84C3-F4CFD482DCF7}"/>
              </a:ext>
            </a:extLst>
          </p:cNvPr>
          <p:cNvSpPr txBox="1"/>
          <p:nvPr/>
        </p:nvSpPr>
        <p:spPr>
          <a:xfrm>
            <a:off x="5526870" y="3782633"/>
            <a:ext cx="5734551" cy="523220"/>
          </a:xfrm>
          <a:prstGeom prst="rect">
            <a:avLst/>
          </a:prstGeom>
          <a:noFill/>
        </p:spPr>
        <p:txBody>
          <a:bodyPr wrap="square" rtlCol="0">
            <a:spAutoFit/>
          </a:bodyPr>
          <a:lstStyle/>
          <a:p>
            <a:r>
              <a:rPr lang="en-US" sz="1400" dirty="0">
                <a:solidFill>
                  <a:schemeClr val="tx2"/>
                </a:solidFill>
              </a:rPr>
              <a:t>Prioritization of HEDIS Gap closure to maximize impact on Star Rating through Simulation Dashboards.</a:t>
            </a:r>
          </a:p>
        </p:txBody>
      </p:sp>
      <p:cxnSp>
        <p:nvCxnSpPr>
          <p:cNvPr id="139" name="Straight Arrow Connector 138">
            <a:extLst>
              <a:ext uri="{FF2B5EF4-FFF2-40B4-BE49-F238E27FC236}">
                <a16:creationId xmlns:a16="http://schemas.microsoft.com/office/drawing/2014/main" id="{783C8A44-AB97-48DD-8946-3345D54D0AF2}"/>
              </a:ext>
            </a:extLst>
          </p:cNvPr>
          <p:cNvCxnSpPr/>
          <p:nvPr/>
        </p:nvCxnSpPr>
        <p:spPr>
          <a:xfrm flipV="1">
            <a:off x="5246733" y="3406153"/>
            <a:ext cx="228227" cy="1"/>
          </a:xfrm>
          <a:prstGeom prst="straightConnector1">
            <a:avLst/>
          </a:prstGeom>
          <a:ln>
            <a:solidFill>
              <a:schemeClr val="accent3"/>
            </a:solidFill>
            <a:tailEnd type="triangle"/>
          </a:ln>
        </p:spPr>
        <p:style>
          <a:lnRef idx="1">
            <a:schemeClr val="accent2"/>
          </a:lnRef>
          <a:fillRef idx="0">
            <a:schemeClr val="accent2"/>
          </a:fillRef>
          <a:effectRef idx="0">
            <a:schemeClr val="accent2"/>
          </a:effectRef>
          <a:fontRef idx="minor">
            <a:schemeClr val="tx1"/>
          </a:fontRef>
        </p:style>
      </p:cxnSp>
      <p:sp>
        <p:nvSpPr>
          <p:cNvPr id="140" name="TextBox 139">
            <a:extLst>
              <a:ext uri="{FF2B5EF4-FFF2-40B4-BE49-F238E27FC236}">
                <a16:creationId xmlns:a16="http://schemas.microsoft.com/office/drawing/2014/main" id="{E1E90B90-2606-41BC-8186-8E2BBD567B0A}"/>
              </a:ext>
            </a:extLst>
          </p:cNvPr>
          <p:cNvSpPr txBox="1"/>
          <p:nvPr/>
        </p:nvSpPr>
        <p:spPr>
          <a:xfrm>
            <a:off x="5526870" y="3159932"/>
            <a:ext cx="5742642" cy="492443"/>
          </a:xfrm>
          <a:prstGeom prst="rect">
            <a:avLst/>
          </a:prstGeom>
          <a:noFill/>
        </p:spPr>
        <p:txBody>
          <a:bodyPr wrap="square" rtlCol="0">
            <a:spAutoFit/>
          </a:bodyPr>
          <a:lstStyle/>
          <a:p>
            <a:r>
              <a:rPr lang="en-US" sz="1300" dirty="0">
                <a:solidFill>
                  <a:schemeClr val="tx2"/>
                </a:solidFill>
              </a:rPr>
              <a:t>Stratification and modelling to identify providers and members for targeted outreach</a:t>
            </a:r>
          </a:p>
        </p:txBody>
      </p:sp>
      <p:sp>
        <p:nvSpPr>
          <p:cNvPr id="148" name="TextBox 83">
            <a:extLst>
              <a:ext uri="{FF2B5EF4-FFF2-40B4-BE49-F238E27FC236}">
                <a16:creationId xmlns:a16="http://schemas.microsoft.com/office/drawing/2014/main" id="{A85594C5-D0B9-4151-AFF1-CF72A33BBED9}"/>
              </a:ext>
            </a:extLst>
          </p:cNvPr>
          <p:cNvSpPr txBox="1">
            <a:spLocks noChangeArrowheads="1"/>
          </p:cNvSpPr>
          <p:nvPr/>
        </p:nvSpPr>
        <p:spPr bwMode="gray">
          <a:xfrm>
            <a:off x="1189273" y="3635193"/>
            <a:ext cx="1518248" cy="708957"/>
          </a:xfrm>
          <a:prstGeom prst="rect">
            <a:avLst/>
          </a:prstGeom>
          <a:noFill/>
          <a:ln w="9525">
            <a:noFill/>
            <a:miter lim="800000"/>
            <a:headEnd/>
            <a:tailEnd/>
          </a:ln>
        </p:spPr>
        <p:txBody>
          <a:bodyPr wrap="square" lIns="0" rIns="0" anchor="t">
            <a:noAutofit/>
          </a:bodyPr>
          <a:lstStyle/>
          <a:p>
            <a:pPr algn="ctr"/>
            <a:r>
              <a:rPr lang="en-US" sz="1400" b="1" dirty="0">
                <a:solidFill>
                  <a:schemeClr val="accent2"/>
                </a:solidFill>
              </a:rPr>
              <a:t>Machine Learning </a:t>
            </a:r>
          </a:p>
          <a:p>
            <a:pPr algn="ctr"/>
            <a:r>
              <a:rPr lang="en-US" sz="1400" b="1" dirty="0">
                <a:solidFill>
                  <a:schemeClr val="accent2"/>
                </a:solidFill>
              </a:rPr>
              <a:t>and Business Intelligence</a:t>
            </a:r>
          </a:p>
        </p:txBody>
      </p:sp>
      <p:sp>
        <p:nvSpPr>
          <p:cNvPr id="142" name="Rounded Rectangle 84">
            <a:extLst>
              <a:ext uri="{FF2B5EF4-FFF2-40B4-BE49-F238E27FC236}">
                <a16:creationId xmlns:a16="http://schemas.microsoft.com/office/drawing/2014/main" id="{84497E3C-065E-4A4D-9DB8-B3BA5BCB28E2}"/>
              </a:ext>
            </a:extLst>
          </p:cNvPr>
          <p:cNvSpPr>
            <a:spLocks noChangeArrowheads="1"/>
          </p:cNvSpPr>
          <p:nvPr/>
        </p:nvSpPr>
        <p:spPr bwMode="gray">
          <a:xfrm>
            <a:off x="2820838" y="1901538"/>
            <a:ext cx="2444996" cy="333902"/>
          </a:xfrm>
          <a:prstGeom prst="roundRect">
            <a:avLst>
              <a:gd name="adj" fmla="val 0"/>
            </a:avLst>
          </a:prstGeom>
          <a:solidFill>
            <a:schemeClr val="accent1"/>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Outreach Strategy</a:t>
            </a:r>
          </a:p>
        </p:txBody>
      </p:sp>
      <p:sp>
        <p:nvSpPr>
          <p:cNvPr id="143" name="Rounded Rectangle 84">
            <a:extLst>
              <a:ext uri="{FF2B5EF4-FFF2-40B4-BE49-F238E27FC236}">
                <a16:creationId xmlns:a16="http://schemas.microsoft.com/office/drawing/2014/main" id="{C2C7D765-9D7F-4254-8105-B7D1ECC24764}"/>
              </a:ext>
            </a:extLst>
          </p:cNvPr>
          <p:cNvSpPr>
            <a:spLocks noChangeArrowheads="1"/>
          </p:cNvSpPr>
          <p:nvPr/>
        </p:nvSpPr>
        <p:spPr bwMode="gray">
          <a:xfrm>
            <a:off x="2820838" y="5699455"/>
            <a:ext cx="2444996" cy="333902"/>
          </a:xfrm>
          <a:prstGeom prst="roundRect">
            <a:avLst>
              <a:gd name="adj" fmla="val 0"/>
            </a:avLst>
          </a:prstGeom>
          <a:solidFill>
            <a:schemeClr val="accent1"/>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NLP Pipeline</a:t>
            </a:r>
          </a:p>
        </p:txBody>
      </p:sp>
      <p:sp>
        <p:nvSpPr>
          <p:cNvPr id="144" name="Rounded Rectangle 84">
            <a:extLst>
              <a:ext uri="{FF2B5EF4-FFF2-40B4-BE49-F238E27FC236}">
                <a16:creationId xmlns:a16="http://schemas.microsoft.com/office/drawing/2014/main" id="{4501726F-5003-45F6-BA5F-CC439C6FEE0E}"/>
              </a:ext>
            </a:extLst>
          </p:cNvPr>
          <p:cNvSpPr>
            <a:spLocks noChangeArrowheads="1"/>
          </p:cNvSpPr>
          <p:nvPr/>
        </p:nvSpPr>
        <p:spPr bwMode="gray">
          <a:xfrm>
            <a:off x="2826598" y="5230345"/>
            <a:ext cx="2444996" cy="333902"/>
          </a:xfrm>
          <a:prstGeom prst="roundRect">
            <a:avLst>
              <a:gd name="adj" fmla="val 0"/>
            </a:avLst>
          </a:prstGeom>
          <a:solidFill>
            <a:schemeClr val="accent1"/>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Centralized Data Mart</a:t>
            </a:r>
          </a:p>
        </p:txBody>
      </p:sp>
      <p:sp>
        <p:nvSpPr>
          <p:cNvPr id="145" name="Rounded Rectangle 84">
            <a:extLst>
              <a:ext uri="{FF2B5EF4-FFF2-40B4-BE49-F238E27FC236}">
                <a16:creationId xmlns:a16="http://schemas.microsoft.com/office/drawing/2014/main" id="{A9BCF729-8B6F-431F-BE67-347DA9021377}"/>
              </a:ext>
            </a:extLst>
          </p:cNvPr>
          <p:cNvSpPr>
            <a:spLocks noChangeArrowheads="1"/>
          </p:cNvSpPr>
          <p:nvPr/>
        </p:nvSpPr>
        <p:spPr bwMode="gray">
          <a:xfrm>
            <a:off x="2820838" y="4761236"/>
            <a:ext cx="2444996" cy="333902"/>
          </a:xfrm>
          <a:prstGeom prst="roundRect">
            <a:avLst>
              <a:gd name="adj" fmla="val 0"/>
            </a:avLst>
          </a:prstGeom>
          <a:solidFill>
            <a:schemeClr val="bg1">
              <a:lumMod val="85000"/>
            </a:schemeClr>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Measure Numerator/Denominator</a:t>
            </a:r>
          </a:p>
        </p:txBody>
      </p:sp>
      <p:sp>
        <p:nvSpPr>
          <p:cNvPr id="146" name="Rounded Rectangle 84">
            <a:extLst>
              <a:ext uri="{FF2B5EF4-FFF2-40B4-BE49-F238E27FC236}">
                <a16:creationId xmlns:a16="http://schemas.microsoft.com/office/drawing/2014/main" id="{F3971D61-4654-4B4E-9BD0-6284EC39CE76}"/>
              </a:ext>
            </a:extLst>
          </p:cNvPr>
          <p:cNvSpPr>
            <a:spLocks noChangeArrowheads="1"/>
          </p:cNvSpPr>
          <p:nvPr/>
        </p:nvSpPr>
        <p:spPr bwMode="gray">
          <a:xfrm>
            <a:off x="2801984" y="3877292"/>
            <a:ext cx="2444996" cy="333902"/>
          </a:xfrm>
          <a:prstGeom prst="roundRect">
            <a:avLst>
              <a:gd name="adj" fmla="val 0"/>
            </a:avLst>
          </a:prstGeom>
          <a:solidFill>
            <a:schemeClr val="bg1">
              <a:lumMod val="85000"/>
            </a:schemeClr>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Prioritization</a:t>
            </a:r>
          </a:p>
        </p:txBody>
      </p:sp>
      <p:sp>
        <p:nvSpPr>
          <p:cNvPr id="147" name="Rounded Rectangle 84">
            <a:extLst>
              <a:ext uri="{FF2B5EF4-FFF2-40B4-BE49-F238E27FC236}">
                <a16:creationId xmlns:a16="http://schemas.microsoft.com/office/drawing/2014/main" id="{7EB29C65-94E5-4B22-AACB-2C4412E3C7B3}"/>
              </a:ext>
            </a:extLst>
          </p:cNvPr>
          <p:cNvSpPr>
            <a:spLocks noChangeArrowheads="1"/>
          </p:cNvSpPr>
          <p:nvPr/>
        </p:nvSpPr>
        <p:spPr bwMode="gray">
          <a:xfrm>
            <a:off x="2807744" y="3239202"/>
            <a:ext cx="2444996" cy="333902"/>
          </a:xfrm>
          <a:prstGeom prst="roundRect">
            <a:avLst>
              <a:gd name="adj" fmla="val 0"/>
            </a:avLst>
          </a:prstGeom>
          <a:solidFill>
            <a:schemeClr val="bg1">
              <a:lumMod val="85000"/>
            </a:schemeClr>
          </a:solidFill>
          <a:ln>
            <a:headEnd/>
            <a:tailEnd/>
          </a:ln>
          <a:effectLst/>
        </p:spPr>
        <p:style>
          <a:lnRef idx="0">
            <a:schemeClr val="accent6"/>
          </a:lnRef>
          <a:fillRef idx="3">
            <a:schemeClr val="accent6"/>
          </a:fillRef>
          <a:effectRef idx="3">
            <a:schemeClr val="accent6"/>
          </a:effectRef>
          <a:fontRef idx="minor">
            <a:schemeClr val="lt1"/>
          </a:fontRef>
        </p:style>
        <p:txBody>
          <a:bodyPr lIns="45720" rIns="45720" anchor="ctr"/>
          <a:lstStyle/>
          <a:p>
            <a:pPr algn="ctr"/>
            <a:r>
              <a:rPr lang="en-US" sz="1200" b="1" dirty="0">
                <a:solidFill>
                  <a:schemeClr val="tx2"/>
                </a:solidFill>
              </a:rPr>
              <a:t>Stratification</a:t>
            </a:r>
          </a:p>
        </p:txBody>
      </p:sp>
      <p:grpSp>
        <p:nvGrpSpPr>
          <p:cNvPr id="170" name="Group 169">
            <a:extLst>
              <a:ext uri="{FF2B5EF4-FFF2-40B4-BE49-F238E27FC236}">
                <a16:creationId xmlns:a16="http://schemas.microsoft.com/office/drawing/2014/main" id="{5AC8B639-0554-46A2-8547-FC61942BD86A}"/>
              </a:ext>
            </a:extLst>
          </p:cNvPr>
          <p:cNvGrpSpPr/>
          <p:nvPr/>
        </p:nvGrpSpPr>
        <p:grpSpPr>
          <a:xfrm>
            <a:off x="1691617" y="3138816"/>
            <a:ext cx="513560" cy="513559"/>
            <a:chOff x="2109926" y="3264098"/>
            <a:chExt cx="536825" cy="536825"/>
          </a:xfrm>
          <a:solidFill>
            <a:schemeClr val="accent1"/>
          </a:solidFill>
        </p:grpSpPr>
        <p:sp>
          <p:nvSpPr>
            <p:cNvPr id="171" name="Freeform 18">
              <a:extLst>
                <a:ext uri="{FF2B5EF4-FFF2-40B4-BE49-F238E27FC236}">
                  <a16:creationId xmlns:a16="http://schemas.microsoft.com/office/drawing/2014/main" id="{0DFCD24F-7321-43BC-A4B5-2B9F686B156F}"/>
                </a:ext>
              </a:extLst>
            </p:cNvPr>
            <p:cNvSpPr>
              <a:spLocks noEditPoints="1"/>
            </p:cNvSpPr>
            <p:nvPr/>
          </p:nvSpPr>
          <p:spPr bwMode="auto">
            <a:xfrm>
              <a:off x="2171198" y="3328317"/>
              <a:ext cx="359137" cy="353496"/>
            </a:xfrm>
            <a:custGeom>
              <a:avLst/>
              <a:gdLst>
                <a:gd name="T0" fmla="*/ 672 w 1366"/>
                <a:gd name="T1" fmla="*/ 0 h 1344"/>
                <a:gd name="T2" fmla="*/ 0 w 1366"/>
                <a:gd name="T3" fmla="*/ 672 h 1344"/>
                <a:gd name="T4" fmla="*/ 672 w 1366"/>
                <a:gd name="T5" fmla="*/ 1344 h 1344"/>
                <a:gd name="T6" fmla="*/ 1344 w 1366"/>
                <a:gd name="T7" fmla="*/ 672 h 1344"/>
                <a:gd name="T8" fmla="*/ 672 w 1366"/>
                <a:gd name="T9" fmla="*/ 0 h 1344"/>
                <a:gd name="T10" fmla="*/ 672 w 1366"/>
                <a:gd name="T11" fmla="*/ 64 h 1344"/>
                <a:gd name="T12" fmla="*/ 1169 w 1366"/>
                <a:gd name="T13" fmla="*/ 322 h 1344"/>
                <a:gd name="T14" fmla="*/ 1089 w 1366"/>
                <a:gd name="T15" fmla="*/ 402 h 1344"/>
                <a:gd name="T16" fmla="*/ 1024 w 1366"/>
                <a:gd name="T17" fmla="*/ 384 h 1344"/>
                <a:gd name="T18" fmla="*/ 896 w 1366"/>
                <a:gd name="T19" fmla="*/ 512 h 1344"/>
                <a:gd name="T20" fmla="*/ 914 w 1366"/>
                <a:gd name="T21" fmla="*/ 577 h 1344"/>
                <a:gd name="T22" fmla="*/ 705 w 1366"/>
                <a:gd name="T23" fmla="*/ 786 h 1344"/>
                <a:gd name="T24" fmla="*/ 575 w 1366"/>
                <a:gd name="T25" fmla="*/ 786 h 1344"/>
                <a:gd name="T26" fmla="*/ 430 w 1366"/>
                <a:gd name="T27" fmla="*/ 641 h 1344"/>
                <a:gd name="T28" fmla="*/ 448 w 1366"/>
                <a:gd name="T29" fmla="*/ 576 h 1344"/>
                <a:gd name="T30" fmla="*/ 320 w 1366"/>
                <a:gd name="T31" fmla="*/ 448 h 1344"/>
                <a:gd name="T32" fmla="*/ 197 w 1366"/>
                <a:gd name="T33" fmla="*/ 544 h 1344"/>
                <a:gd name="T34" fmla="*/ 78 w 1366"/>
                <a:gd name="T35" fmla="*/ 544 h 1344"/>
                <a:gd name="T36" fmla="*/ 672 w 1366"/>
                <a:gd name="T37" fmla="*/ 64 h 1344"/>
                <a:gd name="T38" fmla="*/ 960 w 1366"/>
                <a:gd name="T39" fmla="*/ 512 h 1344"/>
                <a:gd name="T40" fmla="*/ 1024 w 1366"/>
                <a:gd name="T41" fmla="*/ 448 h 1344"/>
                <a:gd name="T42" fmla="*/ 1088 w 1366"/>
                <a:gd name="T43" fmla="*/ 512 h 1344"/>
                <a:gd name="T44" fmla="*/ 1024 w 1366"/>
                <a:gd name="T45" fmla="*/ 576 h 1344"/>
                <a:gd name="T46" fmla="*/ 960 w 1366"/>
                <a:gd name="T47" fmla="*/ 512 h 1344"/>
                <a:gd name="T48" fmla="*/ 640 w 1366"/>
                <a:gd name="T49" fmla="*/ 832 h 1344"/>
                <a:gd name="T50" fmla="*/ 704 w 1366"/>
                <a:gd name="T51" fmla="*/ 896 h 1344"/>
                <a:gd name="T52" fmla="*/ 640 w 1366"/>
                <a:gd name="T53" fmla="*/ 960 h 1344"/>
                <a:gd name="T54" fmla="*/ 576 w 1366"/>
                <a:gd name="T55" fmla="*/ 896 h 1344"/>
                <a:gd name="T56" fmla="*/ 640 w 1366"/>
                <a:gd name="T57" fmla="*/ 832 h 1344"/>
                <a:gd name="T58" fmla="*/ 320 w 1366"/>
                <a:gd name="T59" fmla="*/ 640 h 1344"/>
                <a:gd name="T60" fmla="*/ 256 w 1366"/>
                <a:gd name="T61" fmla="*/ 576 h 1344"/>
                <a:gd name="T62" fmla="*/ 320 w 1366"/>
                <a:gd name="T63" fmla="*/ 512 h 1344"/>
                <a:gd name="T64" fmla="*/ 384 w 1366"/>
                <a:gd name="T65" fmla="*/ 576 h 1344"/>
                <a:gd name="T66" fmla="*/ 320 w 1366"/>
                <a:gd name="T67" fmla="*/ 640 h 1344"/>
                <a:gd name="T68" fmla="*/ 672 w 1366"/>
                <a:gd name="T69" fmla="*/ 1280 h 1344"/>
                <a:gd name="T70" fmla="*/ 64 w 1366"/>
                <a:gd name="T71" fmla="*/ 673 h 1344"/>
                <a:gd name="T72" fmla="*/ 67 w 1366"/>
                <a:gd name="T73" fmla="*/ 608 h 1344"/>
                <a:gd name="T74" fmla="*/ 197 w 1366"/>
                <a:gd name="T75" fmla="*/ 608 h 1344"/>
                <a:gd name="T76" fmla="*/ 320 w 1366"/>
                <a:gd name="T77" fmla="*/ 704 h 1344"/>
                <a:gd name="T78" fmla="*/ 385 w 1366"/>
                <a:gd name="T79" fmla="*/ 686 h 1344"/>
                <a:gd name="T80" fmla="*/ 530 w 1366"/>
                <a:gd name="T81" fmla="*/ 831 h 1344"/>
                <a:gd name="T82" fmla="*/ 512 w 1366"/>
                <a:gd name="T83" fmla="*/ 896 h 1344"/>
                <a:gd name="T84" fmla="*/ 640 w 1366"/>
                <a:gd name="T85" fmla="*/ 1024 h 1344"/>
                <a:gd name="T86" fmla="*/ 768 w 1366"/>
                <a:gd name="T87" fmla="*/ 896 h 1344"/>
                <a:gd name="T88" fmla="*/ 750 w 1366"/>
                <a:gd name="T89" fmla="*/ 831 h 1344"/>
                <a:gd name="T90" fmla="*/ 959 w 1366"/>
                <a:gd name="T91" fmla="*/ 622 h 1344"/>
                <a:gd name="T92" fmla="*/ 1024 w 1366"/>
                <a:gd name="T93" fmla="*/ 640 h 1344"/>
                <a:gd name="T94" fmla="*/ 1152 w 1366"/>
                <a:gd name="T95" fmla="*/ 512 h 1344"/>
                <a:gd name="T96" fmla="*/ 1134 w 1366"/>
                <a:gd name="T97" fmla="*/ 447 h 1344"/>
                <a:gd name="T98" fmla="*/ 1204 w 1366"/>
                <a:gd name="T99" fmla="*/ 378 h 1344"/>
                <a:gd name="T100" fmla="*/ 967 w 1366"/>
                <a:gd name="T101" fmla="*/ 1204 h 1344"/>
                <a:gd name="T102" fmla="*/ 672 w 1366"/>
                <a:gd name="T103" fmla="*/ 1280 h 1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66" h="1344">
                  <a:moveTo>
                    <a:pt x="672" y="0"/>
                  </a:moveTo>
                  <a:cubicBezTo>
                    <a:pt x="301" y="0"/>
                    <a:pt x="0" y="301"/>
                    <a:pt x="0" y="672"/>
                  </a:cubicBezTo>
                  <a:cubicBezTo>
                    <a:pt x="0" y="1043"/>
                    <a:pt x="301" y="1344"/>
                    <a:pt x="672" y="1344"/>
                  </a:cubicBezTo>
                  <a:cubicBezTo>
                    <a:pt x="1043" y="1344"/>
                    <a:pt x="1344" y="1043"/>
                    <a:pt x="1344" y="672"/>
                  </a:cubicBezTo>
                  <a:cubicBezTo>
                    <a:pt x="1344" y="301"/>
                    <a:pt x="1043" y="0"/>
                    <a:pt x="672" y="0"/>
                  </a:cubicBezTo>
                  <a:close/>
                  <a:moveTo>
                    <a:pt x="672" y="64"/>
                  </a:moveTo>
                  <a:cubicBezTo>
                    <a:pt x="870" y="64"/>
                    <a:pt x="1055" y="160"/>
                    <a:pt x="1169" y="322"/>
                  </a:cubicBezTo>
                  <a:cubicBezTo>
                    <a:pt x="1089" y="402"/>
                    <a:pt x="1089" y="402"/>
                    <a:pt x="1089" y="402"/>
                  </a:cubicBezTo>
                  <a:cubicBezTo>
                    <a:pt x="1069" y="390"/>
                    <a:pt x="1047" y="384"/>
                    <a:pt x="1024" y="384"/>
                  </a:cubicBezTo>
                  <a:cubicBezTo>
                    <a:pt x="953" y="384"/>
                    <a:pt x="896" y="441"/>
                    <a:pt x="896" y="512"/>
                  </a:cubicBezTo>
                  <a:cubicBezTo>
                    <a:pt x="896" y="535"/>
                    <a:pt x="902" y="557"/>
                    <a:pt x="914" y="577"/>
                  </a:cubicBezTo>
                  <a:cubicBezTo>
                    <a:pt x="705" y="786"/>
                    <a:pt x="705" y="786"/>
                    <a:pt x="705" y="786"/>
                  </a:cubicBezTo>
                  <a:cubicBezTo>
                    <a:pt x="665" y="762"/>
                    <a:pt x="615" y="762"/>
                    <a:pt x="575" y="786"/>
                  </a:cubicBezTo>
                  <a:cubicBezTo>
                    <a:pt x="430" y="641"/>
                    <a:pt x="430" y="641"/>
                    <a:pt x="430" y="641"/>
                  </a:cubicBezTo>
                  <a:cubicBezTo>
                    <a:pt x="442" y="621"/>
                    <a:pt x="448" y="599"/>
                    <a:pt x="448" y="576"/>
                  </a:cubicBezTo>
                  <a:cubicBezTo>
                    <a:pt x="448" y="505"/>
                    <a:pt x="391" y="448"/>
                    <a:pt x="320" y="448"/>
                  </a:cubicBezTo>
                  <a:cubicBezTo>
                    <a:pt x="262" y="448"/>
                    <a:pt x="211" y="487"/>
                    <a:pt x="197" y="544"/>
                  </a:cubicBezTo>
                  <a:cubicBezTo>
                    <a:pt x="78" y="544"/>
                    <a:pt x="78" y="544"/>
                    <a:pt x="78" y="544"/>
                  </a:cubicBezTo>
                  <a:cubicBezTo>
                    <a:pt x="138" y="264"/>
                    <a:pt x="386" y="64"/>
                    <a:pt x="672" y="64"/>
                  </a:cubicBezTo>
                  <a:close/>
                  <a:moveTo>
                    <a:pt x="960" y="512"/>
                  </a:moveTo>
                  <a:cubicBezTo>
                    <a:pt x="960" y="477"/>
                    <a:pt x="989" y="448"/>
                    <a:pt x="1024" y="448"/>
                  </a:cubicBezTo>
                  <a:cubicBezTo>
                    <a:pt x="1059" y="448"/>
                    <a:pt x="1088" y="477"/>
                    <a:pt x="1088" y="512"/>
                  </a:cubicBezTo>
                  <a:cubicBezTo>
                    <a:pt x="1088" y="547"/>
                    <a:pt x="1059" y="576"/>
                    <a:pt x="1024" y="576"/>
                  </a:cubicBezTo>
                  <a:cubicBezTo>
                    <a:pt x="989" y="576"/>
                    <a:pt x="960" y="547"/>
                    <a:pt x="960" y="512"/>
                  </a:cubicBezTo>
                  <a:close/>
                  <a:moveTo>
                    <a:pt x="640" y="832"/>
                  </a:moveTo>
                  <a:cubicBezTo>
                    <a:pt x="675" y="832"/>
                    <a:pt x="704" y="861"/>
                    <a:pt x="704" y="896"/>
                  </a:cubicBezTo>
                  <a:cubicBezTo>
                    <a:pt x="704" y="931"/>
                    <a:pt x="675" y="960"/>
                    <a:pt x="640" y="960"/>
                  </a:cubicBezTo>
                  <a:cubicBezTo>
                    <a:pt x="605" y="960"/>
                    <a:pt x="576" y="931"/>
                    <a:pt x="576" y="896"/>
                  </a:cubicBezTo>
                  <a:cubicBezTo>
                    <a:pt x="576" y="861"/>
                    <a:pt x="605" y="832"/>
                    <a:pt x="640" y="832"/>
                  </a:cubicBezTo>
                  <a:close/>
                  <a:moveTo>
                    <a:pt x="320" y="640"/>
                  </a:moveTo>
                  <a:cubicBezTo>
                    <a:pt x="285" y="640"/>
                    <a:pt x="256" y="611"/>
                    <a:pt x="256" y="576"/>
                  </a:cubicBezTo>
                  <a:cubicBezTo>
                    <a:pt x="256" y="541"/>
                    <a:pt x="285" y="512"/>
                    <a:pt x="320" y="512"/>
                  </a:cubicBezTo>
                  <a:cubicBezTo>
                    <a:pt x="355" y="512"/>
                    <a:pt x="384" y="541"/>
                    <a:pt x="384" y="576"/>
                  </a:cubicBezTo>
                  <a:cubicBezTo>
                    <a:pt x="384" y="611"/>
                    <a:pt x="355" y="640"/>
                    <a:pt x="320" y="640"/>
                  </a:cubicBezTo>
                  <a:close/>
                  <a:moveTo>
                    <a:pt x="672" y="1280"/>
                  </a:moveTo>
                  <a:cubicBezTo>
                    <a:pt x="336" y="1280"/>
                    <a:pt x="64" y="1008"/>
                    <a:pt x="64" y="673"/>
                  </a:cubicBezTo>
                  <a:cubicBezTo>
                    <a:pt x="64" y="651"/>
                    <a:pt x="65" y="630"/>
                    <a:pt x="67" y="608"/>
                  </a:cubicBezTo>
                  <a:cubicBezTo>
                    <a:pt x="197" y="608"/>
                    <a:pt x="197" y="608"/>
                    <a:pt x="197" y="608"/>
                  </a:cubicBezTo>
                  <a:cubicBezTo>
                    <a:pt x="211" y="664"/>
                    <a:pt x="262" y="704"/>
                    <a:pt x="320" y="704"/>
                  </a:cubicBezTo>
                  <a:cubicBezTo>
                    <a:pt x="343" y="704"/>
                    <a:pt x="365" y="698"/>
                    <a:pt x="385" y="686"/>
                  </a:cubicBezTo>
                  <a:cubicBezTo>
                    <a:pt x="530" y="831"/>
                    <a:pt x="530" y="831"/>
                    <a:pt x="530" y="831"/>
                  </a:cubicBezTo>
                  <a:cubicBezTo>
                    <a:pt x="518" y="851"/>
                    <a:pt x="512" y="873"/>
                    <a:pt x="512" y="896"/>
                  </a:cubicBezTo>
                  <a:cubicBezTo>
                    <a:pt x="512" y="967"/>
                    <a:pt x="569" y="1024"/>
                    <a:pt x="640" y="1024"/>
                  </a:cubicBezTo>
                  <a:cubicBezTo>
                    <a:pt x="711" y="1024"/>
                    <a:pt x="768" y="967"/>
                    <a:pt x="768" y="896"/>
                  </a:cubicBezTo>
                  <a:cubicBezTo>
                    <a:pt x="768" y="873"/>
                    <a:pt x="762" y="851"/>
                    <a:pt x="750" y="831"/>
                  </a:cubicBezTo>
                  <a:cubicBezTo>
                    <a:pt x="959" y="622"/>
                    <a:pt x="959" y="622"/>
                    <a:pt x="959" y="622"/>
                  </a:cubicBezTo>
                  <a:cubicBezTo>
                    <a:pt x="979" y="634"/>
                    <a:pt x="1001" y="640"/>
                    <a:pt x="1024" y="640"/>
                  </a:cubicBezTo>
                  <a:cubicBezTo>
                    <a:pt x="1095" y="640"/>
                    <a:pt x="1152" y="583"/>
                    <a:pt x="1152" y="512"/>
                  </a:cubicBezTo>
                  <a:cubicBezTo>
                    <a:pt x="1152" y="489"/>
                    <a:pt x="1146" y="467"/>
                    <a:pt x="1134" y="447"/>
                  </a:cubicBezTo>
                  <a:cubicBezTo>
                    <a:pt x="1204" y="378"/>
                    <a:pt x="1204" y="378"/>
                    <a:pt x="1204" y="378"/>
                  </a:cubicBezTo>
                  <a:cubicBezTo>
                    <a:pt x="1366" y="671"/>
                    <a:pt x="1261" y="1041"/>
                    <a:pt x="967" y="1204"/>
                  </a:cubicBezTo>
                  <a:cubicBezTo>
                    <a:pt x="877" y="1254"/>
                    <a:pt x="775" y="1280"/>
                    <a:pt x="672" y="12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9">
              <a:extLst>
                <a:ext uri="{FF2B5EF4-FFF2-40B4-BE49-F238E27FC236}">
                  <a16:creationId xmlns:a16="http://schemas.microsoft.com/office/drawing/2014/main" id="{192B4C76-8AB1-45CB-836A-E6E382455489}"/>
                </a:ext>
              </a:extLst>
            </p:cNvPr>
            <p:cNvSpPr>
              <a:spLocks noEditPoints="1"/>
            </p:cNvSpPr>
            <p:nvPr/>
          </p:nvSpPr>
          <p:spPr bwMode="auto">
            <a:xfrm>
              <a:off x="2109926" y="3264098"/>
              <a:ext cx="536825" cy="536825"/>
            </a:xfrm>
            <a:custGeom>
              <a:avLst/>
              <a:gdLst>
                <a:gd name="T0" fmla="*/ 1704 w 2040"/>
                <a:gd name="T1" fmla="*/ 168 h 2040"/>
                <a:gd name="T2" fmla="*/ 1576 w 2040"/>
                <a:gd name="T3" fmla="*/ 296 h 2040"/>
                <a:gd name="T4" fmla="*/ 1594 w 2040"/>
                <a:gd name="T5" fmla="*/ 361 h 2040"/>
                <a:gd name="T6" fmla="*/ 1538 w 2040"/>
                <a:gd name="T7" fmla="*/ 417 h 2040"/>
                <a:gd name="T8" fmla="*/ 416 w 2040"/>
                <a:gd name="T9" fmla="*/ 269 h 2040"/>
                <a:gd name="T10" fmla="*/ 269 w 2040"/>
                <a:gd name="T11" fmla="*/ 1391 h 2040"/>
                <a:gd name="T12" fmla="*/ 1338 w 2040"/>
                <a:gd name="T13" fmla="*/ 1575 h 2040"/>
                <a:gd name="T14" fmla="*/ 1435 w 2040"/>
                <a:gd name="T15" fmla="*/ 1672 h 2040"/>
                <a:gd name="T16" fmla="*/ 1480 w 2040"/>
                <a:gd name="T17" fmla="*/ 1717 h 2040"/>
                <a:gd name="T18" fmla="*/ 1738 w 2040"/>
                <a:gd name="T19" fmla="*/ 1975 h 2040"/>
                <a:gd name="T20" fmla="*/ 1975 w 2040"/>
                <a:gd name="T21" fmla="*/ 1975 h 2040"/>
                <a:gd name="T22" fmla="*/ 1975 w 2040"/>
                <a:gd name="T23" fmla="*/ 1738 h 2040"/>
                <a:gd name="T24" fmla="*/ 1717 w 2040"/>
                <a:gd name="T25" fmla="*/ 1480 h 2040"/>
                <a:gd name="T26" fmla="*/ 1672 w 2040"/>
                <a:gd name="T27" fmla="*/ 1435 h 2040"/>
                <a:gd name="T28" fmla="*/ 1575 w 2040"/>
                <a:gd name="T29" fmla="*/ 1338 h 2040"/>
                <a:gd name="T30" fmla="*/ 1575 w 2040"/>
                <a:gd name="T31" fmla="*/ 470 h 2040"/>
                <a:gd name="T32" fmla="*/ 1639 w 2040"/>
                <a:gd name="T33" fmla="*/ 406 h 2040"/>
                <a:gd name="T34" fmla="*/ 1704 w 2040"/>
                <a:gd name="T35" fmla="*/ 424 h 2040"/>
                <a:gd name="T36" fmla="*/ 1827 w 2040"/>
                <a:gd name="T37" fmla="*/ 328 h 2040"/>
                <a:gd name="T38" fmla="*/ 2024 w 2040"/>
                <a:gd name="T39" fmla="*/ 328 h 2040"/>
                <a:gd name="T40" fmla="*/ 2024 w 2040"/>
                <a:gd name="T41" fmla="*/ 264 h 2040"/>
                <a:gd name="T42" fmla="*/ 1827 w 2040"/>
                <a:gd name="T43" fmla="*/ 264 h 2040"/>
                <a:gd name="T44" fmla="*/ 1704 w 2040"/>
                <a:gd name="T45" fmla="*/ 168 h 2040"/>
                <a:gd name="T46" fmla="*/ 1930 w 2040"/>
                <a:gd name="T47" fmla="*/ 1783 h 2040"/>
                <a:gd name="T48" fmla="*/ 1931 w 2040"/>
                <a:gd name="T49" fmla="*/ 1930 h 2040"/>
                <a:gd name="T50" fmla="*/ 1785 w 2040"/>
                <a:gd name="T51" fmla="*/ 1931 h 2040"/>
                <a:gd name="T52" fmla="*/ 1783 w 2040"/>
                <a:gd name="T53" fmla="*/ 1930 h 2040"/>
                <a:gd name="T54" fmla="*/ 1525 w 2040"/>
                <a:gd name="T55" fmla="*/ 1672 h 2040"/>
                <a:gd name="T56" fmla="*/ 1672 w 2040"/>
                <a:gd name="T57" fmla="*/ 1525 h 2040"/>
                <a:gd name="T58" fmla="*/ 1930 w 2040"/>
                <a:gd name="T59" fmla="*/ 1783 h 2040"/>
                <a:gd name="T60" fmla="*/ 1538 w 2040"/>
                <a:gd name="T61" fmla="*/ 1391 h 2040"/>
                <a:gd name="T62" fmla="*/ 1627 w 2040"/>
                <a:gd name="T63" fmla="*/ 1480 h 2040"/>
                <a:gd name="T64" fmla="*/ 1480 w 2040"/>
                <a:gd name="T65" fmla="*/ 1627 h 2040"/>
                <a:gd name="T66" fmla="*/ 1391 w 2040"/>
                <a:gd name="T67" fmla="*/ 1538 h 2040"/>
                <a:gd name="T68" fmla="*/ 1405 w 2040"/>
                <a:gd name="T69" fmla="*/ 1527 h 2040"/>
                <a:gd name="T70" fmla="*/ 1419 w 2040"/>
                <a:gd name="T71" fmla="*/ 1516 h 2040"/>
                <a:gd name="T72" fmla="*/ 1440 w 2040"/>
                <a:gd name="T73" fmla="*/ 1498 h 2040"/>
                <a:gd name="T74" fmla="*/ 1450 w 2040"/>
                <a:gd name="T75" fmla="*/ 1488 h 2040"/>
                <a:gd name="T76" fmla="*/ 1488 w 2040"/>
                <a:gd name="T77" fmla="*/ 1450 h 2040"/>
                <a:gd name="T78" fmla="*/ 1498 w 2040"/>
                <a:gd name="T79" fmla="*/ 1440 h 2040"/>
                <a:gd name="T80" fmla="*/ 1516 w 2040"/>
                <a:gd name="T81" fmla="*/ 1419 h 2040"/>
                <a:gd name="T82" fmla="*/ 1527 w 2040"/>
                <a:gd name="T83" fmla="*/ 1405 h 2040"/>
                <a:gd name="T84" fmla="*/ 1538 w 2040"/>
                <a:gd name="T85" fmla="*/ 1391 h 2040"/>
                <a:gd name="T86" fmla="*/ 1503 w 2040"/>
                <a:gd name="T87" fmla="*/ 1331 h 2040"/>
                <a:gd name="T88" fmla="*/ 1471 w 2040"/>
                <a:gd name="T89" fmla="*/ 1373 h 2040"/>
                <a:gd name="T90" fmla="*/ 1461 w 2040"/>
                <a:gd name="T91" fmla="*/ 1384 h 2040"/>
                <a:gd name="T92" fmla="*/ 1431 w 2040"/>
                <a:gd name="T93" fmla="*/ 1417 h 2040"/>
                <a:gd name="T94" fmla="*/ 1417 w 2040"/>
                <a:gd name="T95" fmla="*/ 1431 h 2040"/>
                <a:gd name="T96" fmla="*/ 1384 w 2040"/>
                <a:gd name="T97" fmla="*/ 1461 h 2040"/>
                <a:gd name="T98" fmla="*/ 1373 w 2040"/>
                <a:gd name="T99" fmla="*/ 1471 h 2040"/>
                <a:gd name="T100" fmla="*/ 1331 w 2040"/>
                <a:gd name="T101" fmla="*/ 1503 h 2040"/>
                <a:gd name="T102" fmla="*/ 303 w 2040"/>
                <a:gd name="T103" fmla="*/ 1331 h 2040"/>
                <a:gd name="T104" fmla="*/ 474 w 2040"/>
                <a:gd name="T105" fmla="*/ 303 h 2040"/>
                <a:gd name="T106" fmla="*/ 1503 w 2040"/>
                <a:gd name="T107" fmla="*/ 474 h 2040"/>
                <a:gd name="T108" fmla="*/ 1503 w 2040"/>
                <a:gd name="T109" fmla="*/ 1331 h 2040"/>
                <a:gd name="T110" fmla="*/ 1704 w 2040"/>
                <a:gd name="T111" fmla="*/ 360 h 2040"/>
                <a:gd name="T112" fmla="*/ 1640 w 2040"/>
                <a:gd name="T113" fmla="*/ 296 h 2040"/>
                <a:gd name="T114" fmla="*/ 1704 w 2040"/>
                <a:gd name="T115" fmla="*/ 232 h 2040"/>
                <a:gd name="T116" fmla="*/ 1768 w 2040"/>
                <a:gd name="T117" fmla="*/ 296 h 2040"/>
                <a:gd name="T118" fmla="*/ 1704 w 2040"/>
                <a:gd name="T119" fmla="*/ 360 h 2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40" h="2040">
                  <a:moveTo>
                    <a:pt x="1704" y="168"/>
                  </a:moveTo>
                  <a:cubicBezTo>
                    <a:pt x="1633" y="168"/>
                    <a:pt x="1576" y="225"/>
                    <a:pt x="1576" y="296"/>
                  </a:cubicBezTo>
                  <a:cubicBezTo>
                    <a:pt x="1576" y="319"/>
                    <a:pt x="1582" y="341"/>
                    <a:pt x="1594" y="361"/>
                  </a:cubicBezTo>
                  <a:cubicBezTo>
                    <a:pt x="1538" y="417"/>
                    <a:pt x="1538" y="417"/>
                    <a:pt x="1538" y="417"/>
                  </a:cubicBezTo>
                  <a:cubicBezTo>
                    <a:pt x="1269" y="66"/>
                    <a:pt x="767" y="0"/>
                    <a:pt x="416" y="269"/>
                  </a:cubicBezTo>
                  <a:cubicBezTo>
                    <a:pt x="66" y="538"/>
                    <a:pt x="0" y="1041"/>
                    <a:pt x="269" y="1391"/>
                  </a:cubicBezTo>
                  <a:cubicBezTo>
                    <a:pt x="523" y="1722"/>
                    <a:pt x="988" y="1802"/>
                    <a:pt x="1338" y="1575"/>
                  </a:cubicBezTo>
                  <a:cubicBezTo>
                    <a:pt x="1435" y="1672"/>
                    <a:pt x="1435" y="1672"/>
                    <a:pt x="1435" y="1672"/>
                  </a:cubicBezTo>
                  <a:cubicBezTo>
                    <a:pt x="1480" y="1717"/>
                    <a:pt x="1480" y="1717"/>
                    <a:pt x="1480" y="1717"/>
                  </a:cubicBezTo>
                  <a:cubicBezTo>
                    <a:pt x="1738" y="1975"/>
                    <a:pt x="1738" y="1975"/>
                    <a:pt x="1738" y="1975"/>
                  </a:cubicBezTo>
                  <a:cubicBezTo>
                    <a:pt x="1803" y="2040"/>
                    <a:pt x="1909" y="2040"/>
                    <a:pt x="1975" y="1975"/>
                  </a:cubicBezTo>
                  <a:cubicBezTo>
                    <a:pt x="2040" y="1909"/>
                    <a:pt x="2040" y="1803"/>
                    <a:pt x="1975" y="1738"/>
                  </a:cubicBezTo>
                  <a:cubicBezTo>
                    <a:pt x="1717" y="1480"/>
                    <a:pt x="1717" y="1480"/>
                    <a:pt x="1717" y="1480"/>
                  </a:cubicBezTo>
                  <a:cubicBezTo>
                    <a:pt x="1672" y="1435"/>
                    <a:pt x="1672" y="1435"/>
                    <a:pt x="1672" y="1435"/>
                  </a:cubicBezTo>
                  <a:cubicBezTo>
                    <a:pt x="1575" y="1338"/>
                    <a:pt x="1575" y="1338"/>
                    <a:pt x="1575" y="1338"/>
                  </a:cubicBezTo>
                  <a:cubicBezTo>
                    <a:pt x="1747" y="1074"/>
                    <a:pt x="1747" y="734"/>
                    <a:pt x="1575" y="470"/>
                  </a:cubicBezTo>
                  <a:cubicBezTo>
                    <a:pt x="1639" y="406"/>
                    <a:pt x="1639" y="406"/>
                    <a:pt x="1639" y="406"/>
                  </a:cubicBezTo>
                  <a:cubicBezTo>
                    <a:pt x="1659" y="418"/>
                    <a:pt x="1681" y="424"/>
                    <a:pt x="1704" y="424"/>
                  </a:cubicBezTo>
                  <a:cubicBezTo>
                    <a:pt x="1762" y="424"/>
                    <a:pt x="1813" y="384"/>
                    <a:pt x="1827" y="328"/>
                  </a:cubicBezTo>
                  <a:cubicBezTo>
                    <a:pt x="2024" y="328"/>
                    <a:pt x="2024" y="328"/>
                    <a:pt x="2024" y="328"/>
                  </a:cubicBezTo>
                  <a:cubicBezTo>
                    <a:pt x="2024" y="264"/>
                    <a:pt x="2024" y="264"/>
                    <a:pt x="2024" y="264"/>
                  </a:cubicBezTo>
                  <a:cubicBezTo>
                    <a:pt x="1827" y="264"/>
                    <a:pt x="1827" y="264"/>
                    <a:pt x="1827" y="264"/>
                  </a:cubicBezTo>
                  <a:cubicBezTo>
                    <a:pt x="1813" y="208"/>
                    <a:pt x="1762" y="168"/>
                    <a:pt x="1704" y="168"/>
                  </a:cubicBezTo>
                  <a:close/>
                  <a:moveTo>
                    <a:pt x="1930" y="1783"/>
                  </a:moveTo>
                  <a:cubicBezTo>
                    <a:pt x="1971" y="1823"/>
                    <a:pt x="1971" y="1889"/>
                    <a:pt x="1931" y="1930"/>
                  </a:cubicBezTo>
                  <a:cubicBezTo>
                    <a:pt x="1891" y="1971"/>
                    <a:pt x="1826" y="1971"/>
                    <a:pt x="1785" y="1931"/>
                  </a:cubicBezTo>
                  <a:cubicBezTo>
                    <a:pt x="1784" y="1931"/>
                    <a:pt x="1783" y="1930"/>
                    <a:pt x="1783" y="1930"/>
                  </a:cubicBezTo>
                  <a:cubicBezTo>
                    <a:pt x="1525" y="1672"/>
                    <a:pt x="1525" y="1672"/>
                    <a:pt x="1525" y="1672"/>
                  </a:cubicBezTo>
                  <a:cubicBezTo>
                    <a:pt x="1672" y="1525"/>
                    <a:pt x="1672" y="1525"/>
                    <a:pt x="1672" y="1525"/>
                  </a:cubicBezTo>
                  <a:lnTo>
                    <a:pt x="1930" y="1783"/>
                  </a:lnTo>
                  <a:close/>
                  <a:moveTo>
                    <a:pt x="1538" y="1391"/>
                  </a:moveTo>
                  <a:cubicBezTo>
                    <a:pt x="1627" y="1480"/>
                    <a:pt x="1627" y="1480"/>
                    <a:pt x="1627" y="1480"/>
                  </a:cubicBezTo>
                  <a:cubicBezTo>
                    <a:pt x="1480" y="1627"/>
                    <a:pt x="1480" y="1627"/>
                    <a:pt x="1480" y="1627"/>
                  </a:cubicBezTo>
                  <a:cubicBezTo>
                    <a:pt x="1391" y="1538"/>
                    <a:pt x="1391" y="1538"/>
                    <a:pt x="1391" y="1538"/>
                  </a:cubicBezTo>
                  <a:cubicBezTo>
                    <a:pt x="1396" y="1535"/>
                    <a:pt x="1400" y="1531"/>
                    <a:pt x="1405" y="1527"/>
                  </a:cubicBezTo>
                  <a:cubicBezTo>
                    <a:pt x="1409" y="1524"/>
                    <a:pt x="1414" y="1520"/>
                    <a:pt x="1419" y="1516"/>
                  </a:cubicBezTo>
                  <a:cubicBezTo>
                    <a:pt x="1426" y="1510"/>
                    <a:pt x="1433" y="1504"/>
                    <a:pt x="1440" y="1498"/>
                  </a:cubicBezTo>
                  <a:cubicBezTo>
                    <a:pt x="1443" y="1494"/>
                    <a:pt x="1446" y="1491"/>
                    <a:pt x="1450" y="1488"/>
                  </a:cubicBezTo>
                  <a:cubicBezTo>
                    <a:pt x="1463" y="1476"/>
                    <a:pt x="1476" y="1463"/>
                    <a:pt x="1488" y="1450"/>
                  </a:cubicBezTo>
                  <a:cubicBezTo>
                    <a:pt x="1491" y="1446"/>
                    <a:pt x="1494" y="1443"/>
                    <a:pt x="1498" y="1440"/>
                  </a:cubicBezTo>
                  <a:cubicBezTo>
                    <a:pt x="1504" y="1433"/>
                    <a:pt x="1510" y="1426"/>
                    <a:pt x="1516" y="1419"/>
                  </a:cubicBezTo>
                  <a:cubicBezTo>
                    <a:pt x="1520" y="1414"/>
                    <a:pt x="1524" y="1409"/>
                    <a:pt x="1527" y="1405"/>
                  </a:cubicBezTo>
                  <a:cubicBezTo>
                    <a:pt x="1531" y="1400"/>
                    <a:pt x="1535" y="1396"/>
                    <a:pt x="1538" y="1391"/>
                  </a:cubicBezTo>
                  <a:close/>
                  <a:moveTo>
                    <a:pt x="1503" y="1331"/>
                  </a:moveTo>
                  <a:cubicBezTo>
                    <a:pt x="1493" y="1345"/>
                    <a:pt x="1482" y="1359"/>
                    <a:pt x="1471" y="1373"/>
                  </a:cubicBezTo>
                  <a:cubicBezTo>
                    <a:pt x="1468" y="1376"/>
                    <a:pt x="1465" y="1380"/>
                    <a:pt x="1461" y="1384"/>
                  </a:cubicBezTo>
                  <a:cubicBezTo>
                    <a:pt x="1451" y="1395"/>
                    <a:pt x="1441" y="1406"/>
                    <a:pt x="1431" y="1417"/>
                  </a:cubicBezTo>
                  <a:cubicBezTo>
                    <a:pt x="1426" y="1422"/>
                    <a:pt x="1422" y="1426"/>
                    <a:pt x="1417" y="1431"/>
                  </a:cubicBezTo>
                  <a:cubicBezTo>
                    <a:pt x="1406" y="1441"/>
                    <a:pt x="1395" y="1451"/>
                    <a:pt x="1384" y="1461"/>
                  </a:cubicBezTo>
                  <a:cubicBezTo>
                    <a:pt x="1380" y="1464"/>
                    <a:pt x="1376" y="1468"/>
                    <a:pt x="1373" y="1471"/>
                  </a:cubicBezTo>
                  <a:cubicBezTo>
                    <a:pt x="1359" y="1482"/>
                    <a:pt x="1345" y="1493"/>
                    <a:pt x="1331" y="1503"/>
                  </a:cubicBezTo>
                  <a:cubicBezTo>
                    <a:pt x="1000" y="1739"/>
                    <a:pt x="540" y="1663"/>
                    <a:pt x="303" y="1331"/>
                  </a:cubicBezTo>
                  <a:cubicBezTo>
                    <a:pt x="66" y="1000"/>
                    <a:pt x="143" y="540"/>
                    <a:pt x="474" y="303"/>
                  </a:cubicBezTo>
                  <a:cubicBezTo>
                    <a:pt x="806" y="66"/>
                    <a:pt x="1266" y="143"/>
                    <a:pt x="1503" y="474"/>
                  </a:cubicBezTo>
                  <a:cubicBezTo>
                    <a:pt x="1686" y="731"/>
                    <a:pt x="1686" y="1075"/>
                    <a:pt x="1503" y="1331"/>
                  </a:cubicBezTo>
                  <a:close/>
                  <a:moveTo>
                    <a:pt x="1704" y="360"/>
                  </a:moveTo>
                  <a:cubicBezTo>
                    <a:pt x="1669" y="360"/>
                    <a:pt x="1640" y="331"/>
                    <a:pt x="1640" y="296"/>
                  </a:cubicBezTo>
                  <a:cubicBezTo>
                    <a:pt x="1640" y="261"/>
                    <a:pt x="1669" y="232"/>
                    <a:pt x="1704" y="232"/>
                  </a:cubicBezTo>
                  <a:cubicBezTo>
                    <a:pt x="1739" y="232"/>
                    <a:pt x="1768" y="261"/>
                    <a:pt x="1768" y="296"/>
                  </a:cubicBezTo>
                  <a:cubicBezTo>
                    <a:pt x="1768" y="331"/>
                    <a:pt x="1739" y="360"/>
                    <a:pt x="1704" y="3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57" name="TextBox 83">
            <a:extLst>
              <a:ext uri="{FF2B5EF4-FFF2-40B4-BE49-F238E27FC236}">
                <a16:creationId xmlns:a16="http://schemas.microsoft.com/office/drawing/2014/main" id="{773DA9CC-F769-415A-B53D-BC60600E01B1}"/>
              </a:ext>
            </a:extLst>
          </p:cNvPr>
          <p:cNvSpPr txBox="1">
            <a:spLocks noChangeArrowheads="1"/>
          </p:cNvSpPr>
          <p:nvPr/>
        </p:nvSpPr>
        <p:spPr bwMode="gray">
          <a:xfrm>
            <a:off x="1452370" y="2117307"/>
            <a:ext cx="992054" cy="472125"/>
          </a:xfrm>
          <a:prstGeom prst="rect">
            <a:avLst/>
          </a:prstGeom>
          <a:noFill/>
          <a:ln w="9525">
            <a:noFill/>
            <a:miter lim="800000"/>
            <a:headEnd/>
            <a:tailEnd/>
          </a:ln>
        </p:spPr>
        <p:txBody>
          <a:bodyPr wrap="square" lIns="0" rIns="0" anchor="t">
            <a:noAutofit/>
          </a:bodyPr>
          <a:lstStyle/>
          <a:p>
            <a:pPr algn="ctr"/>
            <a:r>
              <a:rPr lang="en-US" sz="1400" b="1" dirty="0">
                <a:solidFill>
                  <a:schemeClr val="accent2"/>
                </a:solidFill>
              </a:rPr>
              <a:t>Digital </a:t>
            </a:r>
          </a:p>
          <a:p>
            <a:pPr algn="ctr"/>
            <a:r>
              <a:rPr lang="en-US" sz="1400" b="1" dirty="0">
                <a:solidFill>
                  <a:schemeClr val="accent2"/>
                </a:solidFill>
              </a:rPr>
              <a:t>Operations</a:t>
            </a:r>
          </a:p>
        </p:txBody>
      </p:sp>
      <p:grpSp>
        <p:nvGrpSpPr>
          <p:cNvPr id="2" name="Group 1">
            <a:extLst>
              <a:ext uri="{FF2B5EF4-FFF2-40B4-BE49-F238E27FC236}">
                <a16:creationId xmlns:a16="http://schemas.microsoft.com/office/drawing/2014/main" id="{F7430314-8726-4B90-8D13-FD0E292440D1}"/>
              </a:ext>
            </a:extLst>
          </p:cNvPr>
          <p:cNvGrpSpPr/>
          <p:nvPr/>
        </p:nvGrpSpPr>
        <p:grpSpPr>
          <a:xfrm>
            <a:off x="1699996" y="1547546"/>
            <a:ext cx="496803" cy="576613"/>
            <a:chOff x="1651175" y="1620116"/>
            <a:chExt cx="496803" cy="576613"/>
          </a:xfrm>
        </p:grpSpPr>
        <p:sp>
          <p:nvSpPr>
            <p:cNvPr id="159" name="Freeform 10">
              <a:extLst>
                <a:ext uri="{FF2B5EF4-FFF2-40B4-BE49-F238E27FC236}">
                  <a16:creationId xmlns:a16="http://schemas.microsoft.com/office/drawing/2014/main" id="{8A4A5CDD-0799-4ACE-9EB4-180F18581DD9}"/>
                </a:ext>
              </a:extLst>
            </p:cNvPr>
            <p:cNvSpPr>
              <a:spLocks noEditPoints="1"/>
            </p:cNvSpPr>
            <p:nvPr/>
          </p:nvSpPr>
          <p:spPr bwMode="auto">
            <a:xfrm>
              <a:off x="1867038" y="1993737"/>
              <a:ext cx="75418" cy="75419"/>
            </a:xfrm>
            <a:custGeom>
              <a:avLst/>
              <a:gdLst>
                <a:gd name="T0" fmla="*/ 107 w 215"/>
                <a:gd name="T1" fmla="*/ 0 h 215"/>
                <a:gd name="T2" fmla="*/ 0 w 215"/>
                <a:gd name="T3" fmla="*/ 107 h 215"/>
                <a:gd name="T4" fmla="*/ 107 w 215"/>
                <a:gd name="T5" fmla="*/ 215 h 215"/>
                <a:gd name="T6" fmla="*/ 215 w 215"/>
                <a:gd name="T7" fmla="*/ 107 h 215"/>
                <a:gd name="T8" fmla="*/ 107 w 215"/>
                <a:gd name="T9" fmla="*/ 0 h 215"/>
                <a:gd name="T10" fmla="*/ 107 w 215"/>
                <a:gd name="T11" fmla="*/ 167 h 215"/>
                <a:gd name="T12" fmla="*/ 48 w 215"/>
                <a:gd name="T13" fmla="*/ 107 h 215"/>
                <a:gd name="T14" fmla="*/ 107 w 215"/>
                <a:gd name="T15" fmla="*/ 48 h 215"/>
                <a:gd name="T16" fmla="*/ 167 w 215"/>
                <a:gd name="T17" fmla="*/ 107 h 215"/>
                <a:gd name="T18" fmla="*/ 107 w 215"/>
                <a:gd name="T19" fmla="*/ 167 h 215"/>
                <a:gd name="T20" fmla="*/ 107 w 215"/>
                <a:gd name="T21" fmla="*/ 167 h 215"/>
                <a:gd name="T22" fmla="*/ 107 w 215"/>
                <a:gd name="T23" fmla="*/ 167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5" h="215">
                  <a:moveTo>
                    <a:pt x="107" y="0"/>
                  </a:moveTo>
                  <a:cubicBezTo>
                    <a:pt x="48" y="0"/>
                    <a:pt x="0" y="48"/>
                    <a:pt x="0" y="107"/>
                  </a:cubicBezTo>
                  <a:cubicBezTo>
                    <a:pt x="0" y="167"/>
                    <a:pt x="48" y="215"/>
                    <a:pt x="107" y="215"/>
                  </a:cubicBezTo>
                  <a:cubicBezTo>
                    <a:pt x="167" y="215"/>
                    <a:pt x="215" y="167"/>
                    <a:pt x="215" y="107"/>
                  </a:cubicBezTo>
                  <a:cubicBezTo>
                    <a:pt x="215" y="48"/>
                    <a:pt x="167" y="0"/>
                    <a:pt x="107" y="0"/>
                  </a:cubicBezTo>
                  <a:close/>
                  <a:moveTo>
                    <a:pt x="107" y="167"/>
                  </a:moveTo>
                  <a:cubicBezTo>
                    <a:pt x="74" y="167"/>
                    <a:pt x="48" y="140"/>
                    <a:pt x="48" y="107"/>
                  </a:cubicBezTo>
                  <a:cubicBezTo>
                    <a:pt x="48" y="75"/>
                    <a:pt x="74" y="48"/>
                    <a:pt x="107" y="48"/>
                  </a:cubicBezTo>
                  <a:cubicBezTo>
                    <a:pt x="140" y="48"/>
                    <a:pt x="167" y="75"/>
                    <a:pt x="167" y="107"/>
                  </a:cubicBezTo>
                  <a:cubicBezTo>
                    <a:pt x="167" y="140"/>
                    <a:pt x="140" y="167"/>
                    <a:pt x="107" y="167"/>
                  </a:cubicBezTo>
                  <a:close/>
                  <a:moveTo>
                    <a:pt x="107" y="167"/>
                  </a:moveTo>
                  <a:cubicBezTo>
                    <a:pt x="107" y="167"/>
                    <a:pt x="107" y="167"/>
                    <a:pt x="107" y="167"/>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0" name="Freeform 11">
              <a:extLst>
                <a:ext uri="{FF2B5EF4-FFF2-40B4-BE49-F238E27FC236}">
                  <a16:creationId xmlns:a16="http://schemas.microsoft.com/office/drawing/2014/main" id="{72BE69C7-3C95-4843-B216-186AFFE3C792}"/>
                </a:ext>
              </a:extLst>
            </p:cNvPr>
            <p:cNvSpPr>
              <a:spLocks noEditPoints="1"/>
            </p:cNvSpPr>
            <p:nvPr/>
          </p:nvSpPr>
          <p:spPr bwMode="auto">
            <a:xfrm>
              <a:off x="1916536" y="2118118"/>
              <a:ext cx="22346" cy="77813"/>
            </a:xfrm>
            <a:custGeom>
              <a:avLst/>
              <a:gdLst>
                <a:gd name="T0" fmla="*/ 24 w 48"/>
                <a:gd name="T1" fmla="*/ 0 h 167"/>
                <a:gd name="T2" fmla="*/ 0 w 48"/>
                <a:gd name="T3" fmla="*/ 24 h 167"/>
                <a:gd name="T4" fmla="*/ 0 w 48"/>
                <a:gd name="T5" fmla="*/ 143 h 167"/>
                <a:gd name="T6" fmla="*/ 24 w 48"/>
                <a:gd name="T7" fmla="*/ 167 h 167"/>
                <a:gd name="T8" fmla="*/ 48 w 48"/>
                <a:gd name="T9" fmla="*/ 143 h 167"/>
                <a:gd name="T10" fmla="*/ 48 w 48"/>
                <a:gd name="T11" fmla="*/ 24 h 167"/>
                <a:gd name="T12" fmla="*/ 24 w 48"/>
                <a:gd name="T13" fmla="*/ 0 h 167"/>
                <a:gd name="T14" fmla="*/ 24 w 48"/>
                <a:gd name="T15" fmla="*/ 0 h 167"/>
                <a:gd name="T16" fmla="*/ 24 w 48"/>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7">
                  <a:moveTo>
                    <a:pt x="24" y="0"/>
                  </a:moveTo>
                  <a:cubicBezTo>
                    <a:pt x="10" y="0"/>
                    <a:pt x="0" y="10"/>
                    <a:pt x="0" y="24"/>
                  </a:cubicBezTo>
                  <a:cubicBezTo>
                    <a:pt x="0" y="143"/>
                    <a:pt x="0" y="143"/>
                    <a:pt x="0" y="143"/>
                  </a:cubicBezTo>
                  <a:cubicBezTo>
                    <a:pt x="0" y="157"/>
                    <a:pt x="10" y="167"/>
                    <a:pt x="24" y="167"/>
                  </a:cubicBezTo>
                  <a:cubicBezTo>
                    <a:pt x="37" y="167"/>
                    <a:pt x="48" y="157"/>
                    <a:pt x="48" y="143"/>
                  </a:cubicBezTo>
                  <a:cubicBezTo>
                    <a:pt x="48" y="24"/>
                    <a:pt x="48" y="24"/>
                    <a:pt x="48" y="24"/>
                  </a:cubicBezTo>
                  <a:cubicBezTo>
                    <a:pt x="48" y="10"/>
                    <a:pt x="37" y="0"/>
                    <a:pt x="24" y="0"/>
                  </a:cubicBezTo>
                  <a:close/>
                  <a:moveTo>
                    <a:pt x="24" y="0"/>
                  </a:moveTo>
                  <a:cubicBezTo>
                    <a:pt x="24" y="0"/>
                    <a:pt x="24" y="0"/>
                    <a:pt x="24"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2">
              <a:extLst>
                <a:ext uri="{FF2B5EF4-FFF2-40B4-BE49-F238E27FC236}">
                  <a16:creationId xmlns:a16="http://schemas.microsoft.com/office/drawing/2014/main" id="{F35E5540-BBA7-47A4-AA81-75B24F3D9B70}"/>
                </a:ext>
              </a:extLst>
            </p:cNvPr>
            <p:cNvSpPr>
              <a:spLocks noEditPoints="1"/>
            </p:cNvSpPr>
            <p:nvPr/>
          </p:nvSpPr>
          <p:spPr bwMode="auto">
            <a:xfrm>
              <a:off x="1970406" y="2118118"/>
              <a:ext cx="22346" cy="77813"/>
            </a:xfrm>
            <a:custGeom>
              <a:avLst/>
              <a:gdLst>
                <a:gd name="T0" fmla="*/ 24 w 48"/>
                <a:gd name="T1" fmla="*/ 0 h 167"/>
                <a:gd name="T2" fmla="*/ 0 w 48"/>
                <a:gd name="T3" fmla="*/ 24 h 167"/>
                <a:gd name="T4" fmla="*/ 0 w 48"/>
                <a:gd name="T5" fmla="*/ 143 h 167"/>
                <a:gd name="T6" fmla="*/ 24 w 48"/>
                <a:gd name="T7" fmla="*/ 167 h 167"/>
                <a:gd name="T8" fmla="*/ 48 w 48"/>
                <a:gd name="T9" fmla="*/ 143 h 167"/>
                <a:gd name="T10" fmla="*/ 48 w 48"/>
                <a:gd name="T11" fmla="*/ 24 h 167"/>
                <a:gd name="T12" fmla="*/ 24 w 48"/>
                <a:gd name="T13" fmla="*/ 0 h 167"/>
                <a:gd name="T14" fmla="*/ 24 w 48"/>
                <a:gd name="T15" fmla="*/ 0 h 167"/>
                <a:gd name="T16" fmla="*/ 24 w 48"/>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7">
                  <a:moveTo>
                    <a:pt x="24" y="0"/>
                  </a:moveTo>
                  <a:cubicBezTo>
                    <a:pt x="11" y="0"/>
                    <a:pt x="0" y="10"/>
                    <a:pt x="0" y="24"/>
                  </a:cubicBezTo>
                  <a:cubicBezTo>
                    <a:pt x="0" y="143"/>
                    <a:pt x="0" y="143"/>
                    <a:pt x="0" y="143"/>
                  </a:cubicBezTo>
                  <a:cubicBezTo>
                    <a:pt x="0" y="157"/>
                    <a:pt x="11" y="167"/>
                    <a:pt x="24" y="167"/>
                  </a:cubicBezTo>
                  <a:cubicBezTo>
                    <a:pt x="37" y="167"/>
                    <a:pt x="48" y="157"/>
                    <a:pt x="48" y="143"/>
                  </a:cubicBezTo>
                  <a:cubicBezTo>
                    <a:pt x="48" y="24"/>
                    <a:pt x="48" y="24"/>
                    <a:pt x="48" y="24"/>
                  </a:cubicBezTo>
                  <a:cubicBezTo>
                    <a:pt x="48" y="10"/>
                    <a:pt x="37" y="0"/>
                    <a:pt x="24" y="0"/>
                  </a:cubicBezTo>
                  <a:close/>
                  <a:moveTo>
                    <a:pt x="24" y="0"/>
                  </a:moveTo>
                  <a:cubicBezTo>
                    <a:pt x="24" y="0"/>
                    <a:pt x="24" y="0"/>
                    <a:pt x="24"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3">
              <a:extLst>
                <a:ext uri="{FF2B5EF4-FFF2-40B4-BE49-F238E27FC236}">
                  <a16:creationId xmlns:a16="http://schemas.microsoft.com/office/drawing/2014/main" id="{2342576C-D0DD-4B34-9CCD-EFDCF3BF62DE}"/>
                </a:ext>
              </a:extLst>
            </p:cNvPr>
            <p:cNvSpPr>
              <a:spLocks noEditPoints="1"/>
            </p:cNvSpPr>
            <p:nvPr/>
          </p:nvSpPr>
          <p:spPr bwMode="auto">
            <a:xfrm>
              <a:off x="2024675" y="2118118"/>
              <a:ext cx="22346" cy="77813"/>
            </a:xfrm>
            <a:custGeom>
              <a:avLst/>
              <a:gdLst>
                <a:gd name="T0" fmla="*/ 24 w 48"/>
                <a:gd name="T1" fmla="*/ 0 h 167"/>
                <a:gd name="T2" fmla="*/ 0 w 48"/>
                <a:gd name="T3" fmla="*/ 24 h 167"/>
                <a:gd name="T4" fmla="*/ 0 w 48"/>
                <a:gd name="T5" fmla="*/ 143 h 167"/>
                <a:gd name="T6" fmla="*/ 24 w 48"/>
                <a:gd name="T7" fmla="*/ 167 h 167"/>
                <a:gd name="T8" fmla="*/ 48 w 48"/>
                <a:gd name="T9" fmla="*/ 143 h 167"/>
                <a:gd name="T10" fmla="*/ 48 w 48"/>
                <a:gd name="T11" fmla="*/ 24 h 167"/>
                <a:gd name="T12" fmla="*/ 24 w 48"/>
                <a:gd name="T13" fmla="*/ 0 h 167"/>
                <a:gd name="T14" fmla="*/ 24 w 48"/>
                <a:gd name="T15" fmla="*/ 0 h 167"/>
                <a:gd name="T16" fmla="*/ 24 w 48"/>
                <a:gd name="T17"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67">
                  <a:moveTo>
                    <a:pt x="24" y="0"/>
                  </a:moveTo>
                  <a:cubicBezTo>
                    <a:pt x="11" y="0"/>
                    <a:pt x="0" y="10"/>
                    <a:pt x="0" y="24"/>
                  </a:cubicBezTo>
                  <a:cubicBezTo>
                    <a:pt x="0" y="143"/>
                    <a:pt x="0" y="143"/>
                    <a:pt x="0" y="143"/>
                  </a:cubicBezTo>
                  <a:cubicBezTo>
                    <a:pt x="0" y="157"/>
                    <a:pt x="11" y="167"/>
                    <a:pt x="24" y="167"/>
                  </a:cubicBezTo>
                  <a:cubicBezTo>
                    <a:pt x="37" y="167"/>
                    <a:pt x="48" y="157"/>
                    <a:pt x="48" y="143"/>
                  </a:cubicBezTo>
                  <a:cubicBezTo>
                    <a:pt x="48" y="24"/>
                    <a:pt x="48" y="24"/>
                    <a:pt x="48" y="24"/>
                  </a:cubicBezTo>
                  <a:cubicBezTo>
                    <a:pt x="48" y="10"/>
                    <a:pt x="37" y="0"/>
                    <a:pt x="24" y="0"/>
                  </a:cubicBezTo>
                  <a:close/>
                  <a:moveTo>
                    <a:pt x="24" y="0"/>
                  </a:moveTo>
                  <a:cubicBezTo>
                    <a:pt x="24" y="0"/>
                    <a:pt x="24" y="0"/>
                    <a:pt x="24" y="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14">
              <a:extLst>
                <a:ext uri="{FF2B5EF4-FFF2-40B4-BE49-F238E27FC236}">
                  <a16:creationId xmlns:a16="http://schemas.microsoft.com/office/drawing/2014/main" id="{D2ACDF3D-776D-49BD-9F24-AF9F22681D3E}"/>
                </a:ext>
              </a:extLst>
            </p:cNvPr>
            <p:cNvSpPr>
              <a:spLocks noEditPoints="1"/>
            </p:cNvSpPr>
            <p:nvPr/>
          </p:nvSpPr>
          <p:spPr bwMode="auto">
            <a:xfrm>
              <a:off x="1651175" y="1620116"/>
              <a:ext cx="496803" cy="576613"/>
            </a:xfrm>
            <a:custGeom>
              <a:avLst/>
              <a:gdLst>
                <a:gd name="T0" fmla="*/ 1310 w 1418"/>
                <a:gd name="T1" fmla="*/ 1396 h 1645"/>
                <a:gd name="T2" fmla="*/ 1262 w 1418"/>
                <a:gd name="T3" fmla="*/ 1022 h 1645"/>
                <a:gd name="T4" fmla="*/ 174 w 1418"/>
                <a:gd name="T5" fmla="*/ 1414 h 1645"/>
                <a:gd name="T6" fmla="*/ 174 w 1418"/>
                <a:gd name="T7" fmla="*/ 492 h 1645"/>
                <a:gd name="T8" fmla="*/ 265 w 1418"/>
                <a:gd name="T9" fmla="*/ 568 h 1645"/>
                <a:gd name="T10" fmla="*/ 231 w 1418"/>
                <a:gd name="T11" fmla="*/ 1306 h 1645"/>
                <a:gd name="T12" fmla="*/ 1188 w 1418"/>
                <a:gd name="T13" fmla="*/ 1306 h 1645"/>
                <a:gd name="T14" fmla="*/ 1153 w 1418"/>
                <a:gd name="T15" fmla="*/ 568 h 1645"/>
                <a:gd name="T16" fmla="*/ 1244 w 1418"/>
                <a:gd name="T17" fmla="*/ 492 h 1645"/>
                <a:gd name="T18" fmla="*/ 1286 w 1418"/>
                <a:gd name="T19" fmla="*/ 934 h 1645"/>
                <a:gd name="T20" fmla="*/ 1244 w 1418"/>
                <a:gd name="T21" fmla="*/ 444 h 1645"/>
                <a:gd name="T22" fmla="*/ 899 w 1418"/>
                <a:gd name="T23" fmla="*/ 308 h 1645"/>
                <a:gd name="T24" fmla="*/ 523 w 1418"/>
                <a:gd name="T25" fmla="*/ 308 h 1645"/>
                <a:gd name="T26" fmla="*/ 174 w 1418"/>
                <a:gd name="T27" fmla="*/ 444 h 1645"/>
                <a:gd name="T28" fmla="*/ 111 w 1418"/>
                <a:gd name="T29" fmla="*/ 1414 h 1645"/>
                <a:gd name="T30" fmla="*/ 0 w 1418"/>
                <a:gd name="T31" fmla="*/ 1582 h 1645"/>
                <a:gd name="T32" fmla="*/ 677 w 1418"/>
                <a:gd name="T33" fmla="*/ 1621 h 1645"/>
                <a:gd name="T34" fmla="*/ 48 w 1418"/>
                <a:gd name="T35" fmla="*/ 1582 h 1645"/>
                <a:gd name="T36" fmla="*/ 458 w 1418"/>
                <a:gd name="T37" fmla="*/ 1462 h 1645"/>
                <a:gd name="T38" fmla="*/ 895 w 1418"/>
                <a:gd name="T39" fmla="*/ 1553 h 1645"/>
                <a:gd name="T40" fmla="*/ 1356 w 1418"/>
                <a:gd name="T41" fmla="*/ 1462 h 1645"/>
                <a:gd name="T42" fmla="*/ 1356 w 1418"/>
                <a:gd name="T43" fmla="*/ 1597 h 1645"/>
                <a:gd name="T44" fmla="*/ 765 w 1418"/>
                <a:gd name="T45" fmla="*/ 1645 h 1645"/>
                <a:gd name="T46" fmla="*/ 1418 w 1418"/>
                <a:gd name="T47" fmla="*/ 1476 h 1645"/>
                <a:gd name="T48" fmla="*/ 493 w 1418"/>
                <a:gd name="T49" fmla="*/ 616 h 1645"/>
                <a:gd name="T50" fmla="*/ 419 w 1418"/>
                <a:gd name="T51" fmla="*/ 616 h 1645"/>
                <a:gd name="T52" fmla="*/ 371 w 1418"/>
                <a:gd name="T53" fmla="*/ 701 h 1645"/>
                <a:gd name="T54" fmla="*/ 1140 w 1418"/>
                <a:gd name="T55" fmla="*/ 616 h 1645"/>
                <a:gd name="T56" fmla="*/ 929 w 1418"/>
                <a:gd name="T57" fmla="*/ 616 h 1645"/>
                <a:gd name="T58" fmla="*/ 917 w 1418"/>
                <a:gd name="T59" fmla="*/ 676 h 1645"/>
                <a:gd name="T60" fmla="*/ 902 w 1418"/>
                <a:gd name="T61" fmla="*/ 658 h 1645"/>
                <a:gd name="T62" fmla="*/ 585 w 1418"/>
                <a:gd name="T63" fmla="*/ 296 h 1645"/>
                <a:gd name="T64" fmla="*/ 854 w 1418"/>
                <a:gd name="T65" fmla="*/ 344 h 1645"/>
                <a:gd name="T66" fmla="*/ 735 w 1418"/>
                <a:gd name="T67" fmla="*/ 651 h 1645"/>
                <a:gd name="T68" fmla="*/ 687 w 1418"/>
                <a:gd name="T69" fmla="*/ 871 h 1645"/>
                <a:gd name="T70" fmla="*/ 819 w 1418"/>
                <a:gd name="T71" fmla="*/ 919 h 1645"/>
                <a:gd name="T72" fmla="*/ 735 w 1418"/>
                <a:gd name="T73" fmla="*/ 974 h 1645"/>
                <a:gd name="T74" fmla="*/ 603 w 1418"/>
                <a:gd name="T75" fmla="*/ 972 h 1645"/>
                <a:gd name="T76" fmla="*/ 687 w 1418"/>
                <a:gd name="T77" fmla="*/ 974 h 1645"/>
                <a:gd name="T78" fmla="*/ 534 w 1418"/>
                <a:gd name="T79" fmla="*/ 910 h 1645"/>
                <a:gd name="T80" fmla="*/ 605 w 1418"/>
                <a:gd name="T81" fmla="*/ 1022 h 1645"/>
                <a:gd name="T82" fmla="*/ 735 w 1418"/>
                <a:gd name="T83" fmla="*/ 1022 h 1645"/>
                <a:gd name="T84" fmla="*/ 867 w 1418"/>
                <a:gd name="T85" fmla="*/ 918 h 1645"/>
                <a:gd name="T86" fmla="*/ 1077 w 1418"/>
                <a:gd name="T87" fmla="*/ 982 h 1645"/>
                <a:gd name="T88" fmla="*/ 1140 w 1418"/>
                <a:gd name="T89" fmla="*/ 1293 h 1645"/>
                <a:gd name="T90" fmla="*/ 400 w 1418"/>
                <a:gd name="T91" fmla="*/ 749 h 1645"/>
                <a:gd name="T92" fmla="*/ 534 w 1418"/>
                <a:gd name="T93" fmla="*/ 910 h 1645"/>
                <a:gd name="T94" fmla="*/ 482 w 1418"/>
                <a:gd name="T95" fmla="*/ 705 h 1645"/>
                <a:gd name="T96" fmla="*/ 913 w 1418"/>
                <a:gd name="T97" fmla="*/ 1488 h 1645"/>
                <a:gd name="T98" fmla="*/ 506 w 1418"/>
                <a:gd name="T99" fmla="*/ 1488 h 1645"/>
                <a:gd name="T100" fmla="*/ 913 w 1418"/>
                <a:gd name="T101" fmla="*/ 1488 h 1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18" h="1645">
                  <a:moveTo>
                    <a:pt x="1356" y="1414"/>
                  </a:moveTo>
                  <a:cubicBezTo>
                    <a:pt x="1308" y="1414"/>
                    <a:pt x="1308" y="1414"/>
                    <a:pt x="1308" y="1414"/>
                  </a:cubicBezTo>
                  <a:cubicBezTo>
                    <a:pt x="1309" y="1408"/>
                    <a:pt x="1310" y="1402"/>
                    <a:pt x="1310" y="1396"/>
                  </a:cubicBezTo>
                  <a:cubicBezTo>
                    <a:pt x="1310" y="1022"/>
                    <a:pt x="1310" y="1022"/>
                    <a:pt x="1310" y="1022"/>
                  </a:cubicBezTo>
                  <a:cubicBezTo>
                    <a:pt x="1310" y="1009"/>
                    <a:pt x="1299" y="998"/>
                    <a:pt x="1286" y="998"/>
                  </a:cubicBezTo>
                  <a:cubicBezTo>
                    <a:pt x="1273" y="998"/>
                    <a:pt x="1262" y="1009"/>
                    <a:pt x="1262" y="1022"/>
                  </a:cubicBezTo>
                  <a:cubicBezTo>
                    <a:pt x="1262" y="1396"/>
                    <a:pt x="1262" y="1396"/>
                    <a:pt x="1262" y="1396"/>
                  </a:cubicBezTo>
                  <a:cubicBezTo>
                    <a:pt x="1262" y="1406"/>
                    <a:pt x="1254" y="1414"/>
                    <a:pt x="1244" y="1414"/>
                  </a:cubicBezTo>
                  <a:cubicBezTo>
                    <a:pt x="174" y="1414"/>
                    <a:pt x="174" y="1414"/>
                    <a:pt x="174" y="1414"/>
                  </a:cubicBezTo>
                  <a:cubicBezTo>
                    <a:pt x="164" y="1414"/>
                    <a:pt x="156" y="1406"/>
                    <a:pt x="156" y="1396"/>
                  </a:cubicBezTo>
                  <a:cubicBezTo>
                    <a:pt x="156" y="510"/>
                    <a:pt x="156" y="510"/>
                    <a:pt x="156" y="510"/>
                  </a:cubicBezTo>
                  <a:cubicBezTo>
                    <a:pt x="156" y="500"/>
                    <a:pt x="164" y="492"/>
                    <a:pt x="174" y="492"/>
                  </a:cubicBezTo>
                  <a:cubicBezTo>
                    <a:pt x="520" y="492"/>
                    <a:pt x="520" y="492"/>
                    <a:pt x="520" y="492"/>
                  </a:cubicBezTo>
                  <a:cubicBezTo>
                    <a:pt x="520" y="568"/>
                    <a:pt x="520" y="568"/>
                    <a:pt x="520" y="568"/>
                  </a:cubicBezTo>
                  <a:cubicBezTo>
                    <a:pt x="265" y="568"/>
                    <a:pt x="265" y="568"/>
                    <a:pt x="265" y="568"/>
                  </a:cubicBezTo>
                  <a:cubicBezTo>
                    <a:pt x="264" y="568"/>
                    <a:pt x="263" y="568"/>
                    <a:pt x="262" y="568"/>
                  </a:cubicBezTo>
                  <a:cubicBezTo>
                    <a:pt x="244" y="570"/>
                    <a:pt x="231" y="585"/>
                    <a:pt x="231" y="602"/>
                  </a:cubicBezTo>
                  <a:cubicBezTo>
                    <a:pt x="231" y="1306"/>
                    <a:pt x="231" y="1306"/>
                    <a:pt x="231" y="1306"/>
                  </a:cubicBezTo>
                  <a:cubicBezTo>
                    <a:pt x="231" y="1325"/>
                    <a:pt x="246" y="1341"/>
                    <a:pt x="265" y="1341"/>
                  </a:cubicBezTo>
                  <a:cubicBezTo>
                    <a:pt x="1153" y="1341"/>
                    <a:pt x="1153" y="1341"/>
                    <a:pt x="1153" y="1341"/>
                  </a:cubicBezTo>
                  <a:cubicBezTo>
                    <a:pt x="1172" y="1341"/>
                    <a:pt x="1188" y="1325"/>
                    <a:pt x="1188" y="1306"/>
                  </a:cubicBezTo>
                  <a:cubicBezTo>
                    <a:pt x="1188" y="602"/>
                    <a:pt x="1188" y="602"/>
                    <a:pt x="1188" y="602"/>
                  </a:cubicBezTo>
                  <a:cubicBezTo>
                    <a:pt x="1188" y="585"/>
                    <a:pt x="1174" y="570"/>
                    <a:pt x="1157" y="568"/>
                  </a:cubicBezTo>
                  <a:cubicBezTo>
                    <a:pt x="1156" y="568"/>
                    <a:pt x="1154" y="568"/>
                    <a:pt x="1153" y="568"/>
                  </a:cubicBezTo>
                  <a:cubicBezTo>
                    <a:pt x="902" y="568"/>
                    <a:pt x="902" y="568"/>
                    <a:pt x="902" y="568"/>
                  </a:cubicBezTo>
                  <a:cubicBezTo>
                    <a:pt x="902" y="492"/>
                    <a:pt x="902" y="492"/>
                    <a:pt x="902" y="492"/>
                  </a:cubicBezTo>
                  <a:cubicBezTo>
                    <a:pt x="1244" y="492"/>
                    <a:pt x="1244" y="492"/>
                    <a:pt x="1244" y="492"/>
                  </a:cubicBezTo>
                  <a:cubicBezTo>
                    <a:pt x="1254" y="492"/>
                    <a:pt x="1262" y="500"/>
                    <a:pt x="1262" y="510"/>
                  </a:cubicBezTo>
                  <a:cubicBezTo>
                    <a:pt x="1262" y="910"/>
                    <a:pt x="1262" y="910"/>
                    <a:pt x="1262" y="910"/>
                  </a:cubicBezTo>
                  <a:cubicBezTo>
                    <a:pt x="1262" y="923"/>
                    <a:pt x="1273" y="934"/>
                    <a:pt x="1286" y="934"/>
                  </a:cubicBezTo>
                  <a:cubicBezTo>
                    <a:pt x="1299" y="934"/>
                    <a:pt x="1310" y="923"/>
                    <a:pt x="1310" y="910"/>
                  </a:cubicBezTo>
                  <a:cubicBezTo>
                    <a:pt x="1310" y="510"/>
                    <a:pt x="1310" y="510"/>
                    <a:pt x="1310" y="510"/>
                  </a:cubicBezTo>
                  <a:cubicBezTo>
                    <a:pt x="1310" y="474"/>
                    <a:pt x="1281" y="444"/>
                    <a:pt x="1244" y="444"/>
                  </a:cubicBezTo>
                  <a:cubicBezTo>
                    <a:pt x="902" y="444"/>
                    <a:pt x="902" y="444"/>
                    <a:pt x="902" y="444"/>
                  </a:cubicBezTo>
                  <a:cubicBezTo>
                    <a:pt x="902" y="320"/>
                    <a:pt x="902" y="320"/>
                    <a:pt x="902" y="320"/>
                  </a:cubicBezTo>
                  <a:cubicBezTo>
                    <a:pt x="902" y="315"/>
                    <a:pt x="901" y="311"/>
                    <a:pt x="899" y="308"/>
                  </a:cubicBezTo>
                  <a:cubicBezTo>
                    <a:pt x="744" y="26"/>
                    <a:pt x="744" y="26"/>
                    <a:pt x="744" y="26"/>
                  </a:cubicBezTo>
                  <a:cubicBezTo>
                    <a:pt x="730" y="0"/>
                    <a:pt x="692" y="0"/>
                    <a:pt x="678" y="26"/>
                  </a:cubicBezTo>
                  <a:cubicBezTo>
                    <a:pt x="523" y="308"/>
                    <a:pt x="523" y="308"/>
                    <a:pt x="523" y="308"/>
                  </a:cubicBezTo>
                  <a:cubicBezTo>
                    <a:pt x="522" y="311"/>
                    <a:pt x="520" y="316"/>
                    <a:pt x="520" y="320"/>
                  </a:cubicBezTo>
                  <a:cubicBezTo>
                    <a:pt x="520" y="444"/>
                    <a:pt x="520" y="444"/>
                    <a:pt x="520" y="444"/>
                  </a:cubicBezTo>
                  <a:cubicBezTo>
                    <a:pt x="174" y="444"/>
                    <a:pt x="174" y="444"/>
                    <a:pt x="174" y="444"/>
                  </a:cubicBezTo>
                  <a:cubicBezTo>
                    <a:pt x="138" y="444"/>
                    <a:pt x="108" y="474"/>
                    <a:pt x="108" y="510"/>
                  </a:cubicBezTo>
                  <a:cubicBezTo>
                    <a:pt x="108" y="1396"/>
                    <a:pt x="108" y="1396"/>
                    <a:pt x="108" y="1396"/>
                  </a:cubicBezTo>
                  <a:cubicBezTo>
                    <a:pt x="108" y="1402"/>
                    <a:pt x="109" y="1408"/>
                    <a:pt x="111" y="1414"/>
                  </a:cubicBezTo>
                  <a:cubicBezTo>
                    <a:pt x="63" y="1414"/>
                    <a:pt x="63" y="1414"/>
                    <a:pt x="63" y="1414"/>
                  </a:cubicBezTo>
                  <a:cubicBezTo>
                    <a:pt x="28" y="1414"/>
                    <a:pt x="0" y="1442"/>
                    <a:pt x="0" y="1476"/>
                  </a:cubicBezTo>
                  <a:cubicBezTo>
                    <a:pt x="0" y="1582"/>
                    <a:pt x="0" y="1582"/>
                    <a:pt x="0" y="1582"/>
                  </a:cubicBezTo>
                  <a:cubicBezTo>
                    <a:pt x="0" y="1617"/>
                    <a:pt x="28" y="1645"/>
                    <a:pt x="63" y="1645"/>
                  </a:cubicBezTo>
                  <a:cubicBezTo>
                    <a:pt x="653" y="1645"/>
                    <a:pt x="653" y="1645"/>
                    <a:pt x="653" y="1645"/>
                  </a:cubicBezTo>
                  <a:cubicBezTo>
                    <a:pt x="666" y="1645"/>
                    <a:pt x="677" y="1634"/>
                    <a:pt x="677" y="1621"/>
                  </a:cubicBezTo>
                  <a:cubicBezTo>
                    <a:pt x="677" y="1607"/>
                    <a:pt x="666" y="1597"/>
                    <a:pt x="653" y="1597"/>
                  </a:cubicBezTo>
                  <a:cubicBezTo>
                    <a:pt x="63" y="1597"/>
                    <a:pt x="63" y="1597"/>
                    <a:pt x="63" y="1597"/>
                  </a:cubicBezTo>
                  <a:cubicBezTo>
                    <a:pt x="55" y="1597"/>
                    <a:pt x="48" y="1590"/>
                    <a:pt x="48" y="1582"/>
                  </a:cubicBezTo>
                  <a:cubicBezTo>
                    <a:pt x="48" y="1476"/>
                    <a:pt x="48" y="1476"/>
                    <a:pt x="48" y="1476"/>
                  </a:cubicBezTo>
                  <a:cubicBezTo>
                    <a:pt x="48" y="1468"/>
                    <a:pt x="55" y="1462"/>
                    <a:pt x="63" y="1462"/>
                  </a:cubicBezTo>
                  <a:cubicBezTo>
                    <a:pt x="458" y="1462"/>
                    <a:pt x="458" y="1462"/>
                    <a:pt x="458" y="1462"/>
                  </a:cubicBezTo>
                  <a:cubicBezTo>
                    <a:pt x="458" y="1488"/>
                    <a:pt x="458" y="1488"/>
                    <a:pt x="458" y="1488"/>
                  </a:cubicBezTo>
                  <a:cubicBezTo>
                    <a:pt x="458" y="1524"/>
                    <a:pt x="487" y="1553"/>
                    <a:pt x="523" y="1553"/>
                  </a:cubicBezTo>
                  <a:cubicBezTo>
                    <a:pt x="895" y="1553"/>
                    <a:pt x="895" y="1553"/>
                    <a:pt x="895" y="1553"/>
                  </a:cubicBezTo>
                  <a:cubicBezTo>
                    <a:pt x="931" y="1553"/>
                    <a:pt x="961" y="1524"/>
                    <a:pt x="961" y="1488"/>
                  </a:cubicBezTo>
                  <a:cubicBezTo>
                    <a:pt x="961" y="1462"/>
                    <a:pt x="961" y="1462"/>
                    <a:pt x="961" y="1462"/>
                  </a:cubicBezTo>
                  <a:cubicBezTo>
                    <a:pt x="1356" y="1462"/>
                    <a:pt x="1356" y="1462"/>
                    <a:pt x="1356" y="1462"/>
                  </a:cubicBezTo>
                  <a:cubicBezTo>
                    <a:pt x="1363" y="1462"/>
                    <a:pt x="1370" y="1468"/>
                    <a:pt x="1370" y="1476"/>
                  </a:cubicBezTo>
                  <a:cubicBezTo>
                    <a:pt x="1370" y="1582"/>
                    <a:pt x="1370" y="1582"/>
                    <a:pt x="1370" y="1582"/>
                  </a:cubicBezTo>
                  <a:cubicBezTo>
                    <a:pt x="1370" y="1590"/>
                    <a:pt x="1363" y="1597"/>
                    <a:pt x="1356" y="1597"/>
                  </a:cubicBezTo>
                  <a:cubicBezTo>
                    <a:pt x="765" y="1597"/>
                    <a:pt x="765" y="1597"/>
                    <a:pt x="765" y="1597"/>
                  </a:cubicBezTo>
                  <a:cubicBezTo>
                    <a:pt x="752" y="1597"/>
                    <a:pt x="741" y="1607"/>
                    <a:pt x="741" y="1621"/>
                  </a:cubicBezTo>
                  <a:cubicBezTo>
                    <a:pt x="741" y="1634"/>
                    <a:pt x="752" y="1645"/>
                    <a:pt x="765" y="1645"/>
                  </a:cubicBezTo>
                  <a:cubicBezTo>
                    <a:pt x="1356" y="1645"/>
                    <a:pt x="1356" y="1645"/>
                    <a:pt x="1356" y="1645"/>
                  </a:cubicBezTo>
                  <a:cubicBezTo>
                    <a:pt x="1390" y="1645"/>
                    <a:pt x="1418" y="1617"/>
                    <a:pt x="1418" y="1582"/>
                  </a:cubicBezTo>
                  <a:cubicBezTo>
                    <a:pt x="1418" y="1476"/>
                    <a:pt x="1418" y="1476"/>
                    <a:pt x="1418" y="1476"/>
                  </a:cubicBezTo>
                  <a:cubicBezTo>
                    <a:pt x="1418" y="1442"/>
                    <a:pt x="1390" y="1414"/>
                    <a:pt x="1356" y="1414"/>
                  </a:cubicBezTo>
                  <a:close/>
                  <a:moveTo>
                    <a:pt x="419" y="616"/>
                  </a:moveTo>
                  <a:cubicBezTo>
                    <a:pt x="493" y="616"/>
                    <a:pt x="493" y="616"/>
                    <a:pt x="493" y="616"/>
                  </a:cubicBezTo>
                  <a:cubicBezTo>
                    <a:pt x="471" y="643"/>
                    <a:pt x="450" y="665"/>
                    <a:pt x="427" y="701"/>
                  </a:cubicBezTo>
                  <a:cubicBezTo>
                    <a:pt x="419" y="701"/>
                    <a:pt x="419" y="701"/>
                    <a:pt x="419" y="701"/>
                  </a:cubicBezTo>
                  <a:lnTo>
                    <a:pt x="419" y="616"/>
                  </a:lnTo>
                  <a:close/>
                  <a:moveTo>
                    <a:pt x="279" y="616"/>
                  </a:moveTo>
                  <a:cubicBezTo>
                    <a:pt x="371" y="616"/>
                    <a:pt x="371" y="616"/>
                    <a:pt x="371" y="616"/>
                  </a:cubicBezTo>
                  <a:cubicBezTo>
                    <a:pt x="371" y="701"/>
                    <a:pt x="371" y="701"/>
                    <a:pt x="371" y="701"/>
                  </a:cubicBezTo>
                  <a:cubicBezTo>
                    <a:pt x="279" y="701"/>
                    <a:pt x="279" y="701"/>
                    <a:pt x="279" y="701"/>
                  </a:cubicBezTo>
                  <a:lnTo>
                    <a:pt x="279" y="616"/>
                  </a:lnTo>
                  <a:close/>
                  <a:moveTo>
                    <a:pt x="1140" y="616"/>
                  </a:moveTo>
                  <a:cubicBezTo>
                    <a:pt x="1140" y="701"/>
                    <a:pt x="1140" y="701"/>
                    <a:pt x="1140" y="701"/>
                  </a:cubicBezTo>
                  <a:cubicBezTo>
                    <a:pt x="995" y="701"/>
                    <a:pt x="995" y="701"/>
                    <a:pt x="995" y="701"/>
                  </a:cubicBezTo>
                  <a:cubicBezTo>
                    <a:pt x="972" y="665"/>
                    <a:pt x="952" y="643"/>
                    <a:pt x="929" y="616"/>
                  </a:cubicBezTo>
                  <a:lnTo>
                    <a:pt x="1140" y="616"/>
                  </a:lnTo>
                  <a:close/>
                  <a:moveTo>
                    <a:pt x="902" y="658"/>
                  </a:moveTo>
                  <a:cubicBezTo>
                    <a:pt x="917" y="676"/>
                    <a:pt x="917" y="676"/>
                    <a:pt x="917" y="676"/>
                  </a:cubicBezTo>
                  <a:cubicBezTo>
                    <a:pt x="984" y="755"/>
                    <a:pt x="1025" y="856"/>
                    <a:pt x="1029" y="965"/>
                  </a:cubicBezTo>
                  <a:cubicBezTo>
                    <a:pt x="902" y="858"/>
                    <a:pt x="902" y="858"/>
                    <a:pt x="902" y="858"/>
                  </a:cubicBezTo>
                  <a:lnTo>
                    <a:pt x="902" y="658"/>
                  </a:lnTo>
                  <a:close/>
                  <a:moveTo>
                    <a:pt x="711" y="65"/>
                  </a:moveTo>
                  <a:cubicBezTo>
                    <a:pt x="837" y="296"/>
                    <a:pt x="837" y="296"/>
                    <a:pt x="837" y="296"/>
                  </a:cubicBezTo>
                  <a:cubicBezTo>
                    <a:pt x="585" y="296"/>
                    <a:pt x="585" y="296"/>
                    <a:pt x="585" y="296"/>
                  </a:cubicBezTo>
                  <a:lnTo>
                    <a:pt x="711" y="65"/>
                  </a:lnTo>
                  <a:close/>
                  <a:moveTo>
                    <a:pt x="568" y="344"/>
                  </a:moveTo>
                  <a:cubicBezTo>
                    <a:pt x="854" y="344"/>
                    <a:pt x="854" y="344"/>
                    <a:pt x="854" y="344"/>
                  </a:cubicBezTo>
                  <a:cubicBezTo>
                    <a:pt x="854" y="871"/>
                    <a:pt x="854" y="871"/>
                    <a:pt x="854" y="871"/>
                  </a:cubicBezTo>
                  <a:cubicBezTo>
                    <a:pt x="735" y="871"/>
                    <a:pt x="735" y="871"/>
                    <a:pt x="735" y="871"/>
                  </a:cubicBezTo>
                  <a:cubicBezTo>
                    <a:pt x="735" y="651"/>
                    <a:pt x="735" y="651"/>
                    <a:pt x="735" y="651"/>
                  </a:cubicBezTo>
                  <a:cubicBezTo>
                    <a:pt x="735" y="638"/>
                    <a:pt x="724" y="627"/>
                    <a:pt x="711" y="627"/>
                  </a:cubicBezTo>
                  <a:cubicBezTo>
                    <a:pt x="698" y="627"/>
                    <a:pt x="687" y="638"/>
                    <a:pt x="687" y="651"/>
                  </a:cubicBezTo>
                  <a:cubicBezTo>
                    <a:pt x="687" y="871"/>
                    <a:pt x="687" y="871"/>
                    <a:pt x="687" y="871"/>
                  </a:cubicBezTo>
                  <a:cubicBezTo>
                    <a:pt x="568" y="871"/>
                    <a:pt x="568" y="871"/>
                    <a:pt x="568" y="871"/>
                  </a:cubicBezTo>
                  <a:cubicBezTo>
                    <a:pt x="568" y="841"/>
                    <a:pt x="568" y="354"/>
                    <a:pt x="568" y="344"/>
                  </a:cubicBezTo>
                  <a:close/>
                  <a:moveTo>
                    <a:pt x="819" y="919"/>
                  </a:moveTo>
                  <a:cubicBezTo>
                    <a:pt x="819" y="972"/>
                    <a:pt x="819" y="972"/>
                    <a:pt x="819" y="972"/>
                  </a:cubicBezTo>
                  <a:cubicBezTo>
                    <a:pt x="819" y="973"/>
                    <a:pt x="818" y="974"/>
                    <a:pt x="817" y="974"/>
                  </a:cubicBezTo>
                  <a:cubicBezTo>
                    <a:pt x="735" y="974"/>
                    <a:pt x="735" y="974"/>
                    <a:pt x="735" y="974"/>
                  </a:cubicBezTo>
                  <a:cubicBezTo>
                    <a:pt x="735" y="919"/>
                    <a:pt x="735" y="919"/>
                    <a:pt x="735" y="919"/>
                  </a:cubicBezTo>
                  <a:lnTo>
                    <a:pt x="819" y="919"/>
                  </a:lnTo>
                  <a:close/>
                  <a:moveTo>
                    <a:pt x="603" y="972"/>
                  </a:moveTo>
                  <a:cubicBezTo>
                    <a:pt x="603" y="919"/>
                    <a:pt x="603" y="919"/>
                    <a:pt x="603" y="919"/>
                  </a:cubicBezTo>
                  <a:cubicBezTo>
                    <a:pt x="687" y="919"/>
                    <a:pt x="687" y="919"/>
                    <a:pt x="687" y="919"/>
                  </a:cubicBezTo>
                  <a:cubicBezTo>
                    <a:pt x="687" y="974"/>
                    <a:pt x="687" y="974"/>
                    <a:pt x="687" y="974"/>
                  </a:cubicBezTo>
                  <a:cubicBezTo>
                    <a:pt x="605" y="974"/>
                    <a:pt x="605" y="974"/>
                    <a:pt x="605" y="974"/>
                  </a:cubicBezTo>
                  <a:cubicBezTo>
                    <a:pt x="604" y="974"/>
                    <a:pt x="603" y="973"/>
                    <a:pt x="603" y="972"/>
                  </a:cubicBezTo>
                  <a:close/>
                  <a:moveTo>
                    <a:pt x="534" y="910"/>
                  </a:moveTo>
                  <a:cubicBezTo>
                    <a:pt x="540" y="915"/>
                    <a:pt x="548" y="918"/>
                    <a:pt x="555" y="918"/>
                  </a:cubicBezTo>
                  <a:cubicBezTo>
                    <a:pt x="555" y="972"/>
                    <a:pt x="555" y="972"/>
                    <a:pt x="555" y="972"/>
                  </a:cubicBezTo>
                  <a:cubicBezTo>
                    <a:pt x="555" y="1000"/>
                    <a:pt x="578" y="1022"/>
                    <a:pt x="605" y="1022"/>
                  </a:cubicBezTo>
                  <a:cubicBezTo>
                    <a:pt x="687" y="1022"/>
                    <a:pt x="687" y="1022"/>
                    <a:pt x="687" y="1022"/>
                  </a:cubicBezTo>
                  <a:cubicBezTo>
                    <a:pt x="687" y="1035"/>
                    <a:pt x="698" y="1046"/>
                    <a:pt x="711" y="1046"/>
                  </a:cubicBezTo>
                  <a:cubicBezTo>
                    <a:pt x="724" y="1046"/>
                    <a:pt x="735" y="1035"/>
                    <a:pt x="735" y="1022"/>
                  </a:cubicBezTo>
                  <a:cubicBezTo>
                    <a:pt x="817" y="1022"/>
                    <a:pt x="817" y="1022"/>
                    <a:pt x="817" y="1022"/>
                  </a:cubicBezTo>
                  <a:cubicBezTo>
                    <a:pt x="845" y="1022"/>
                    <a:pt x="867" y="1000"/>
                    <a:pt x="867" y="972"/>
                  </a:cubicBezTo>
                  <a:cubicBezTo>
                    <a:pt x="867" y="918"/>
                    <a:pt x="867" y="918"/>
                    <a:pt x="867" y="918"/>
                  </a:cubicBezTo>
                  <a:cubicBezTo>
                    <a:pt x="875" y="917"/>
                    <a:pt x="882" y="914"/>
                    <a:pt x="888" y="909"/>
                  </a:cubicBezTo>
                  <a:cubicBezTo>
                    <a:pt x="1011" y="1013"/>
                    <a:pt x="1011" y="1013"/>
                    <a:pt x="1011" y="1013"/>
                  </a:cubicBezTo>
                  <a:cubicBezTo>
                    <a:pt x="1037" y="1035"/>
                    <a:pt x="1077" y="1016"/>
                    <a:pt x="1077" y="982"/>
                  </a:cubicBezTo>
                  <a:cubicBezTo>
                    <a:pt x="1077" y="900"/>
                    <a:pt x="1058" y="821"/>
                    <a:pt x="1022" y="749"/>
                  </a:cubicBezTo>
                  <a:cubicBezTo>
                    <a:pt x="1140" y="749"/>
                    <a:pt x="1140" y="749"/>
                    <a:pt x="1140" y="749"/>
                  </a:cubicBezTo>
                  <a:cubicBezTo>
                    <a:pt x="1140" y="1293"/>
                    <a:pt x="1140" y="1293"/>
                    <a:pt x="1140" y="1293"/>
                  </a:cubicBezTo>
                  <a:cubicBezTo>
                    <a:pt x="279" y="1293"/>
                    <a:pt x="279" y="1293"/>
                    <a:pt x="279" y="1293"/>
                  </a:cubicBezTo>
                  <a:cubicBezTo>
                    <a:pt x="279" y="749"/>
                    <a:pt x="279" y="749"/>
                    <a:pt x="279" y="749"/>
                  </a:cubicBezTo>
                  <a:cubicBezTo>
                    <a:pt x="400" y="749"/>
                    <a:pt x="400" y="749"/>
                    <a:pt x="400" y="749"/>
                  </a:cubicBezTo>
                  <a:cubicBezTo>
                    <a:pt x="364" y="821"/>
                    <a:pt x="345" y="900"/>
                    <a:pt x="345" y="982"/>
                  </a:cubicBezTo>
                  <a:cubicBezTo>
                    <a:pt x="345" y="1016"/>
                    <a:pt x="385" y="1035"/>
                    <a:pt x="411" y="1013"/>
                  </a:cubicBezTo>
                  <a:lnTo>
                    <a:pt x="534" y="910"/>
                  </a:lnTo>
                  <a:close/>
                  <a:moveTo>
                    <a:pt x="520" y="858"/>
                  </a:moveTo>
                  <a:cubicBezTo>
                    <a:pt x="394" y="965"/>
                    <a:pt x="394" y="965"/>
                    <a:pt x="394" y="965"/>
                  </a:cubicBezTo>
                  <a:cubicBezTo>
                    <a:pt x="397" y="872"/>
                    <a:pt x="428" y="781"/>
                    <a:pt x="482" y="705"/>
                  </a:cubicBezTo>
                  <a:cubicBezTo>
                    <a:pt x="495" y="687"/>
                    <a:pt x="505" y="677"/>
                    <a:pt x="520" y="658"/>
                  </a:cubicBezTo>
                  <a:lnTo>
                    <a:pt x="520" y="858"/>
                  </a:lnTo>
                  <a:close/>
                  <a:moveTo>
                    <a:pt x="913" y="1488"/>
                  </a:moveTo>
                  <a:cubicBezTo>
                    <a:pt x="913" y="1497"/>
                    <a:pt x="905" y="1505"/>
                    <a:pt x="895" y="1505"/>
                  </a:cubicBezTo>
                  <a:cubicBezTo>
                    <a:pt x="523" y="1505"/>
                    <a:pt x="523" y="1505"/>
                    <a:pt x="523" y="1505"/>
                  </a:cubicBezTo>
                  <a:cubicBezTo>
                    <a:pt x="514" y="1505"/>
                    <a:pt x="506" y="1497"/>
                    <a:pt x="506" y="1488"/>
                  </a:cubicBezTo>
                  <a:cubicBezTo>
                    <a:pt x="506" y="1462"/>
                    <a:pt x="506" y="1462"/>
                    <a:pt x="506" y="1462"/>
                  </a:cubicBezTo>
                  <a:cubicBezTo>
                    <a:pt x="913" y="1462"/>
                    <a:pt x="913" y="1462"/>
                    <a:pt x="913" y="1462"/>
                  </a:cubicBezTo>
                  <a:cubicBezTo>
                    <a:pt x="913" y="1488"/>
                    <a:pt x="913" y="1488"/>
                    <a:pt x="913" y="1488"/>
                  </a:cubicBezTo>
                  <a:close/>
                  <a:moveTo>
                    <a:pt x="913" y="1488"/>
                  </a:moveTo>
                  <a:cubicBezTo>
                    <a:pt x="913" y="1488"/>
                    <a:pt x="913" y="1488"/>
                    <a:pt x="913" y="1488"/>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6" name="Oval 5">
            <a:extLst>
              <a:ext uri="{FF2B5EF4-FFF2-40B4-BE49-F238E27FC236}">
                <a16:creationId xmlns:a16="http://schemas.microsoft.com/office/drawing/2014/main" id="{0313FF21-A275-F39D-7329-ED9D1FAFD39F}"/>
              </a:ext>
            </a:extLst>
          </p:cNvPr>
          <p:cNvSpPr/>
          <p:nvPr/>
        </p:nvSpPr>
        <p:spPr>
          <a:xfrm>
            <a:off x="2704235" y="5666425"/>
            <a:ext cx="275344" cy="1880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B</a:t>
            </a:r>
          </a:p>
        </p:txBody>
      </p:sp>
      <p:sp>
        <p:nvSpPr>
          <p:cNvPr id="7" name="Oval 6">
            <a:extLst>
              <a:ext uri="{FF2B5EF4-FFF2-40B4-BE49-F238E27FC236}">
                <a16:creationId xmlns:a16="http://schemas.microsoft.com/office/drawing/2014/main" id="{D8DA6402-DADD-6846-7702-E17127330357}"/>
              </a:ext>
            </a:extLst>
          </p:cNvPr>
          <p:cNvSpPr/>
          <p:nvPr/>
        </p:nvSpPr>
        <p:spPr>
          <a:xfrm>
            <a:off x="2704235" y="1857519"/>
            <a:ext cx="275344" cy="1880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C</a:t>
            </a:r>
          </a:p>
        </p:txBody>
      </p:sp>
      <p:sp>
        <p:nvSpPr>
          <p:cNvPr id="8" name="TextBox 7">
            <a:extLst>
              <a:ext uri="{FF2B5EF4-FFF2-40B4-BE49-F238E27FC236}">
                <a16:creationId xmlns:a16="http://schemas.microsoft.com/office/drawing/2014/main" id="{9F93BF54-D1A5-0F3C-8BBB-008C36527176}"/>
              </a:ext>
            </a:extLst>
          </p:cNvPr>
          <p:cNvSpPr txBox="1"/>
          <p:nvPr/>
        </p:nvSpPr>
        <p:spPr>
          <a:xfrm>
            <a:off x="8164286" y="143691"/>
            <a:ext cx="3775165" cy="369332"/>
          </a:xfrm>
          <a:prstGeom prst="rect">
            <a:avLst/>
          </a:prstGeom>
          <a:noFill/>
        </p:spPr>
        <p:txBody>
          <a:bodyPr wrap="square" rtlCol="0">
            <a:spAutoFit/>
          </a:bodyPr>
          <a:lstStyle/>
          <a:p>
            <a:r>
              <a:rPr lang="en-US" dirty="0"/>
              <a:t>Clinical + quality + cost outcome</a:t>
            </a:r>
          </a:p>
        </p:txBody>
      </p:sp>
      <p:sp>
        <p:nvSpPr>
          <p:cNvPr id="9" name="TextBox 8">
            <a:extLst>
              <a:ext uri="{FF2B5EF4-FFF2-40B4-BE49-F238E27FC236}">
                <a16:creationId xmlns:a16="http://schemas.microsoft.com/office/drawing/2014/main" id="{6D04A2B3-93C1-ECCC-D789-2157B7A1E481}"/>
              </a:ext>
            </a:extLst>
          </p:cNvPr>
          <p:cNvSpPr txBox="1"/>
          <p:nvPr/>
        </p:nvSpPr>
        <p:spPr>
          <a:xfrm>
            <a:off x="457200" y="6322423"/>
            <a:ext cx="672859" cy="365760"/>
          </a:xfrm>
          <a:prstGeom prst="rect">
            <a:avLst/>
          </a:prstGeom>
          <a:noFill/>
        </p:spPr>
        <p:txBody>
          <a:bodyPr wrap="square" rtlCol="0">
            <a:spAutoFit/>
          </a:bodyPr>
          <a:lstStyle/>
          <a:p>
            <a:r>
              <a:rPr lang="en-US" dirty="0"/>
              <a:t>4</a:t>
            </a:r>
          </a:p>
        </p:txBody>
      </p:sp>
      <p:sp>
        <p:nvSpPr>
          <p:cNvPr id="10" name="TextBox 81">
            <a:extLst>
              <a:ext uri="{FF2B5EF4-FFF2-40B4-BE49-F238E27FC236}">
                <a16:creationId xmlns:a16="http://schemas.microsoft.com/office/drawing/2014/main" id="{C6297E8B-538F-DC18-E6A8-3F2EEF9C37C6}"/>
              </a:ext>
            </a:extLst>
          </p:cNvPr>
          <p:cNvSpPr txBox="1">
            <a:spLocks noChangeArrowheads="1"/>
          </p:cNvSpPr>
          <p:nvPr/>
        </p:nvSpPr>
        <p:spPr bwMode="gray">
          <a:xfrm>
            <a:off x="1297094" y="6137108"/>
            <a:ext cx="1302606" cy="523220"/>
          </a:xfrm>
          <a:prstGeom prst="rect">
            <a:avLst/>
          </a:prstGeom>
          <a:noFill/>
          <a:ln w="9525">
            <a:noFill/>
            <a:miter lim="800000"/>
            <a:headEnd/>
            <a:tailEnd/>
          </a:ln>
        </p:spPr>
        <p:txBody>
          <a:bodyPr wrap="square" anchor="t">
            <a:spAutoFit/>
          </a:bodyPr>
          <a:lstStyle/>
          <a:p>
            <a:pPr algn="ctr"/>
            <a:r>
              <a:rPr lang="en-US" sz="1400" b="1" dirty="0">
                <a:solidFill>
                  <a:schemeClr val="accent2"/>
                </a:solidFill>
              </a:rPr>
              <a:t>Data </a:t>
            </a:r>
          </a:p>
          <a:p>
            <a:pPr algn="ctr"/>
            <a:r>
              <a:rPr lang="en-US" sz="1400" b="1" dirty="0" err="1">
                <a:solidFill>
                  <a:schemeClr val="accent2"/>
                </a:solidFill>
              </a:rPr>
              <a:t>Aquisition</a:t>
            </a:r>
            <a:endParaRPr lang="en-US" sz="1400" b="1" dirty="0">
              <a:solidFill>
                <a:schemeClr val="accent2"/>
              </a:solidFill>
            </a:endParaRPr>
          </a:p>
        </p:txBody>
      </p:sp>
      <p:sp>
        <p:nvSpPr>
          <p:cNvPr id="11" name="Oval 10">
            <a:extLst>
              <a:ext uri="{FF2B5EF4-FFF2-40B4-BE49-F238E27FC236}">
                <a16:creationId xmlns:a16="http://schemas.microsoft.com/office/drawing/2014/main" id="{511A1B17-D9DF-C4D1-2A4B-96B1B70DACE5}"/>
              </a:ext>
            </a:extLst>
          </p:cNvPr>
          <p:cNvSpPr/>
          <p:nvPr/>
        </p:nvSpPr>
        <p:spPr>
          <a:xfrm>
            <a:off x="2718963" y="6249612"/>
            <a:ext cx="275344" cy="1880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A</a:t>
            </a:r>
          </a:p>
        </p:txBody>
      </p:sp>
    </p:spTree>
    <p:extLst>
      <p:ext uri="{BB962C8B-B14F-4D97-AF65-F5344CB8AC3E}">
        <p14:creationId xmlns:p14="http://schemas.microsoft.com/office/powerpoint/2010/main" val="2137103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457200" y="984259"/>
            <a:ext cx="11406240" cy="71858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401780" y="492104"/>
            <a:ext cx="11277600" cy="489437"/>
          </a:xfrm>
        </p:spPr>
        <p:txBody>
          <a:bodyPr/>
          <a:lstStyle/>
          <a:p>
            <a:pPr lvl="0">
              <a:buClr>
                <a:srgbClr val="FB4D0A"/>
              </a:buClr>
            </a:pPr>
            <a:r>
              <a:rPr lang="en-GB" sz="3200" dirty="0">
                <a:solidFill>
                  <a:schemeClr val="tx2"/>
                </a:solidFill>
              </a:rPr>
              <a:t>Our data management services start with a strong foundation</a:t>
            </a:r>
          </a:p>
        </p:txBody>
      </p:sp>
      <p:sp>
        <p:nvSpPr>
          <p:cNvPr id="4" name="Footer Placeholder 3"/>
          <p:cNvSpPr>
            <a:spLocks noGrp="1"/>
          </p:cNvSpPr>
          <p:nvPr>
            <p:ph type="ftr" sz="quarter" idx="11"/>
          </p:nvPr>
        </p:nvSpPr>
        <p:spPr>
          <a:xfrm>
            <a:off x="5016542" y="6505038"/>
            <a:ext cx="5398374" cy="182358"/>
          </a:xfrm>
        </p:spPr>
        <p:txBody>
          <a:bodyPr/>
          <a:lstStyle/>
          <a:p>
            <a:r>
              <a:rPr lang="en-US" dirty="0"/>
              <a:t>©2022  </a:t>
            </a:r>
            <a:r>
              <a:rPr lang="en-US" dirty="0" err="1"/>
              <a:t>Exl</a:t>
            </a:r>
            <a:r>
              <a:rPr lang="en-US" dirty="0"/>
              <a:t> Service Holdings, Inc. All rights reserved.</a:t>
            </a:r>
          </a:p>
        </p:txBody>
      </p:sp>
      <p:sp>
        <p:nvSpPr>
          <p:cNvPr id="5" name="Slide Number Placeholder 4"/>
          <p:cNvSpPr>
            <a:spLocks noGrp="1"/>
          </p:cNvSpPr>
          <p:nvPr>
            <p:ph type="sldNum" sz="quarter" idx="12"/>
          </p:nvPr>
        </p:nvSpPr>
        <p:spPr>
          <a:xfrm>
            <a:off x="10477638" y="6505038"/>
            <a:ext cx="481556" cy="182358"/>
          </a:xfrm>
        </p:spPr>
        <p:txBody>
          <a:bodyPr/>
          <a:lstStyle/>
          <a:p>
            <a:fld id="{CCA08CA8-4222-D24F-ACDB-33341C247B6F}" type="slidenum">
              <a:rPr lang="en-US" smtClean="0"/>
              <a:pPr/>
              <a:t>12</a:t>
            </a:fld>
            <a:endParaRPr lang="en-US"/>
          </a:p>
        </p:txBody>
      </p:sp>
      <p:sp>
        <p:nvSpPr>
          <p:cNvPr id="59" name="TextBox 58"/>
          <p:cNvSpPr txBox="1"/>
          <p:nvPr/>
        </p:nvSpPr>
        <p:spPr>
          <a:xfrm>
            <a:off x="386222" y="941394"/>
            <a:ext cx="2128378" cy="806429"/>
          </a:xfrm>
          <a:prstGeom prst="rect">
            <a:avLst/>
          </a:prstGeom>
          <a:noFill/>
        </p:spPr>
        <p:txBody>
          <a:bodyPr wrap="square" lIns="0" tIns="0" rIns="0" bIns="0" rtlCol="0" anchor="ctr">
            <a:noAutofit/>
          </a:bodyPr>
          <a:lstStyle/>
          <a:p>
            <a:pPr algn="ctr"/>
            <a:r>
              <a:rPr lang="en-US" sz="1400" b="1" dirty="0">
                <a:solidFill>
                  <a:schemeClr val="tx2"/>
                </a:solidFill>
              </a:rPr>
              <a:t>Expertise throughout the solution lifecycle</a:t>
            </a:r>
          </a:p>
        </p:txBody>
      </p:sp>
      <p:grpSp>
        <p:nvGrpSpPr>
          <p:cNvPr id="60" name="Group 59"/>
          <p:cNvGrpSpPr/>
          <p:nvPr/>
        </p:nvGrpSpPr>
        <p:grpSpPr>
          <a:xfrm>
            <a:off x="2761359" y="1065856"/>
            <a:ext cx="1634809" cy="552930"/>
            <a:chOff x="3155928" y="996999"/>
            <a:chExt cx="1634809" cy="552930"/>
          </a:xfrm>
        </p:grpSpPr>
        <p:grpSp>
          <p:nvGrpSpPr>
            <p:cNvPr id="61" name="Group 60"/>
            <p:cNvGrpSpPr/>
            <p:nvPr/>
          </p:nvGrpSpPr>
          <p:grpSpPr>
            <a:xfrm>
              <a:off x="3155928" y="996999"/>
              <a:ext cx="552930" cy="552930"/>
              <a:chOff x="3148029" y="976991"/>
              <a:chExt cx="552930" cy="552930"/>
            </a:xfrm>
          </p:grpSpPr>
          <p:sp>
            <p:nvSpPr>
              <p:cNvPr id="63" name="Oval 62"/>
              <p:cNvSpPr/>
              <p:nvPr/>
            </p:nvSpPr>
            <p:spPr>
              <a:xfrm>
                <a:off x="3148029" y="976991"/>
                <a:ext cx="552930" cy="5529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j-lt"/>
                </a:endParaRPr>
              </a:p>
            </p:txBody>
          </p:sp>
          <p:pic>
            <p:nvPicPr>
              <p:cNvPr id="64" name="Picture 63"/>
              <p:cNvPicPr>
                <a:picLocks noChangeAspect="1"/>
              </p:cNvPicPr>
              <p:nvPr/>
            </p:nvPicPr>
            <p:blipFill>
              <a:blip r:embed="rId3" cstate="print">
                <a:grayscl/>
                <a:extLst>
                  <a:ext uri="{28A0092B-C50C-407E-A947-70E740481C1C}">
                    <a14:useLocalDpi xmlns:a14="http://schemas.microsoft.com/office/drawing/2010/main" val="0"/>
                  </a:ext>
                </a:extLst>
              </a:blip>
              <a:stretch>
                <a:fillRect/>
              </a:stretch>
            </p:blipFill>
            <p:spPr>
              <a:xfrm>
                <a:off x="3171050" y="988978"/>
                <a:ext cx="528954" cy="528954"/>
              </a:xfrm>
              <a:prstGeom prst="rect">
                <a:avLst/>
              </a:prstGeom>
            </p:spPr>
          </p:pic>
        </p:grpSp>
        <p:sp>
          <p:nvSpPr>
            <p:cNvPr id="62" name="TextBox 61"/>
            <p:cNvSpPr txBox="1"/>
            <p:nvPr/>
          </p:nvSpPr>
          <p:spPr>
            <a:xfrm>
              <a:off x="3824254" y="1151427"/>
              <a:ext cx="966483" cy="215444"/>
            </a:xfrm>
            <a:prstGeom prst="rect">
              <a:avLst/>
            </a:prstGeom>
            <a:noFill/>
          </p:spPr>
          <p:txBody>
            <a:bodyPr wrap="none" lIns="0" tIns="0" rIns="0" bIns="0" rtlCol="0">
              <a:spAutoFit/>
            </a:bodyPr>
            <a:lstStyle/>
            <a:p>
              <a:r>
                <a:rPr lang="en-US" sz="1400" dirty="0">
                  <a:latin typeface="+mj-lt"/>
                </a:rPr>
                <a:t>Data strategy</a:t>
              </a:r>
            </a:p>
          </p:txBody>
        </p:sp>
      </p:grpSp>
      <p:grpSp>
        <p:nvGrpSpPr>
          <p:cNvPr id="65" name="Group 64"/>
          <p:cNvGrpSpPr/>
          <p:nvPr/>
        </p:nvGrpSpPr>
        <p:grpSpPr>
          <a:xfrm>
            <a:off x="4924401" y="1063200"/>
            <a:ext cx="1925933" cy="558242"/>
            <a:chOff x="4933723" y="994343"/>
            <a:chExt cx="1925933" cy="558242"/>
          </a:xfrm>
        </p:grpSpPr>
        <p:grpSp>
          <p:nvGrpSpPr>
            <p:cNvPr id="66" name="Group 65"/>
            <p:cNvGrpSpPr/>
            <p:nvPr/>
          </p:nvGrpSpPr>
          <p:grpSpPr>
            <a:xfrm>
              <a:off x="4933723" y="994343"/>
              <a:ext cx="558242" cy="558242"/>
              <a:chOff x="4933723" y="1007588"/>
              <a:chExt cx="558242" cy="558242"/>
            </a:xfrm>
          </p:grpSpPr>
          <p:sp>
            <p:nvSpPr>
              <p:cNvPr id="68" name="Oval 67"/>
              <p:cNvSpPr/>
              <p:nvPr/>
            </p:nvSpPr>
            <p:spPr>
              <a:xfrm>
                <a:off x="4933723" y="1007588"/>
                <a:ext cx="558242" cy="55824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j-lt"/>
                </a:endParaRPr>
              </a:p>
            </p:txBody>
          </p:sp>
          <p:pic>
            <p:nvPicPr>
              <p:cNvPr id="69" name="Picture 68"/>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5038493" y="1095460"/>
                <a:ext cx="386018" cy="386018"/>
              </a:xfrm>
              <a:prstGeom prst="rect">
                <a:avLst/>
              </a:prstGeom>
            </p:spPr>
          </p:pic>
        </p:grpSp>
        <p:sp>
          <p:nvSpPr>
            <p:cNvPr id="67" name="TextBox 66"/>
            <p:cNvSpPr txBox="1"/>
            <p:nvPr/>
          </p:nvSpPr>
          <p:spPr>
            <a:xfrm>
              <a:off x="5591808" y="1151427"/>
              <a:ext cx="1267848" cy="215444"/>
            </a:xfrm>
            <a:prstGeom prst="rect">
              <a:avLst/>
            </a:prstGeom>
            <a:noFill/>
          </p:spPr>
          <p:txBody>
            <a:bodyPr wrap="none" lIns="0" tIns="0" rIns="0" bIns="0" rtlCol="0">
              <a:spAutoFit/>
            </a:bodyPr>
            <a:lstStyle/>
            <a:p>
              <a:r>
                <a:rPr lang="en-US" sz="1400" dirty="0">
                  <a:latin typeface="+mj-lt"/>
                </a:rPr>
                <a:t>Data architecture</a:t>
              </a:r>
            </a:p>
          </p:txBody>
        </p:sp>
      </p:grpSp>
      <p:grpSp>
        <p:nvGrpSpPr>
          <p:cNvPr id="70" name="Group 69"/>
          <p:cNvGrpSpPr/>
          <p:nvPr/>
        </p:nvGrpSpPr>
        <p:grpSpPr>
          <a:xfrm>
            <a:off x="7365064" y="1063199"/>
            <a:ext cx="1901696" cy="558244"/>
            <a:chOff x="6739188" y="994342"/>
            <a:chExt cx="1901696" cy="558244"/>
          </a:xfrm>
        </p:grpSpPr>
        <p:grpSp>
          <p:nvGrpSpPr>
            <p:cNvPr id="71" name="Group 70"/>
            <p:cNvGrpSpPr/>
            <p:nvPr/>
          </p:nvGrpSpPr>
          <p:grpSpPr>
            <a:xfrm>
              <a:off x="6739188" y="994342"/>
              <a:ext cx="558244" cy="558244"/>
              <a:chOff x="6746560" y="1002665"/>
              <a:chExt cx="558244" cy="558244"/>
            </a:xfrm>
          </p:grpSpPr>
          <p:sp>
            <p:nvSpPr>
              <p:cNvPr id="73" name="Oval 72"/>
              <p:cNvSpPr/>
              <p:nvPr/>
            </p:nvSpPr>
            <p:spPr>
              <a:xfrm>
                <a:off x="6746560" y="1002665"/>
                <a:ext cx="558244" cy="558244"/>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j-lt"/>
                </a:endParaRPr>
              </a:p>
            </p:txBody>
          </p:sp>
          <p:pic>
            <p:nvPicPr>
              <p:cNvPr id="74" name="Picture 73"/>
              <p:cNvPicPr>
                <a:picLocks noChangeAspect="1"/>
              </p:cNvPicPr>
              <p:nvPr/>
            </p:nvPicPr>
            <p:blipFill>
              <a:blip r:embed="rId5">
                <a:grayscl/>
              </a:blip>
              <a:stretch>
                <a:fillRect/>
              </a:stretch>
            </p:blipFill>
            <p:spPr>
              <a:xfrm>
                <a:off x="6816230" y="1134086"/>
                <a:ext cx="418902" cy="295400"/>
              </a:xfrm>
              <a:prstGeom prst="rect">
                <a:avLst/>
              </a:prstGeom>
            </p:spPr>
          </p:pic>
        </p:grpSp>
        <p:sp>
          <p:nvSpPr>
            <p:cNvPr id="72" name="TextBox 71"/>
            <p:cNvSpPr txBox="1"/>
            <p:nvPr/>
          </p:nvSpPr>
          <p:spPr>
            <a:xfrm>
              <a:off x="7410932" y="1144651"/>
              <a:ext cx="1229952" cy="215444"/>
            </a:xfrm>
            <a:prstGeom prst="rect">
              <a:avLst/>
            </a:prstGeom>
            <a:noFill/>
          </p:spPr>
          <p:txBody>
            <a:bodyPr wrap="none" lIns="0" tIns="0" rIns="0" bIns="0" rtlCol="0">
              <a:spAutoFit/>
            </a:bodyPr>
            <a:lstStyle/>
            <a:p>
              <a:r>
                <a:rPr lang="en-US" sz="1400" dirty="0">
                  <a:latin typeface="+mj-lt"/>
                </a:rPr>
                <a:t>Data engineering</a:t>
              </a:r>
            </a:p>
          </p:txBody>
        </p:sp>
      </p:grpSp>
      <p:grpSp>
        <p:nvGrpSpPr>
          <p:cNvPr id="75" name="Group 74"/>
          <p:cNvGrpSpPr/>
          <p:nvPr/>
        </p:nvGrpSpPr>
        <p:grpSpPr>
          <a:xfrm>
            <a:off x="9819199" y="1065856"/>
            <a:ext cx="1835008" cy="552930"/>
            <a:chOff x="9819199" y="996999"/>
            <a:chExt cx="1835008" cy="552930"/>
          </a:xfrm>
        </p:grpSpPr>
        <p:grpSp>
          <p:nvGrpSpPr>
            <p:cNvPr id="76" name="Group 75"/>
            <p:cNvGrpSpPr/>
            <p:nvPr/>
          </p:nvGrpSpPr>
          <p:grpSpPr>
            <a:xfrm>
              <a:off x="9819199" y="996999"/>
              <a:ext cx="552930" cy="552930"/>
              <a:chOff x="8591651" y="1014470"/>
              <a:chExt cx="552930" cy="552930"/>
            </a:xfrm>
          </p:grpSpPr>
          <p:sp>
            <p:nvSpPr>
              <p:cNvPr id="78" name="Oval 77"/>
              <p:cNvSpPr/>
              <p:nvPr/>
            </p:nvSpPr>
            <p:spPr>
              <a:xfrm>
                <a:off x="8591651" y="1014470"/>
                <a:ext cx="552930" cy="5529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mj-lt"/>
                </a:endParaRPr>
              </a:p>
            </p:txBody>
          </p:sp>
          <p:pic>
            <p:nvPicPr>
              <p:cNvPr id="79" name="Picture 78"/>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8628234" y="1051053"/>
                <a:ext cx="479763" cy="479763"/>
              </a:xfrm>
              <a:prstGeom prst="rect">
                <a:avLst/>
              </a:prstGeom>
            </p:spPr>
          </p:pic>
        </p:grpSp>
        <p:sp>
          <p:nvSpPr>
            <p:cNvPr id="77" name="TextBox 76"/>
            <p:cNvSpPr txBox="1"/>
            <p:nvPr/>
          </p:nvSpPr>
          <p:spPr>
            <a:xfrm>
              <a:off x="10485617" y="1144651"/>
              <a:ext cx="1168590" cy="215444"/>
            </a:xfrm>
            <a:prstGeom prst="rect">
              <a:avLst/>
            </a:prstGeom>
            <a:noFill/>
          </p:spPr>
          <p:txBody>
            <a:bodyPr wrap="none" lIns="0" tIns="0" rIns="0" bIns="0" rtlCol="0">
              <a:spAutoFit/>
            </a:bodyPr>
            <a:lstStyle/>
            <a:p>
              <a:r>
                <a:rPr lang="en-US" sz="1400" dirty="0">
                  <a:latin typeface="+mj-lt"/>
                </a:rPr>
                <a:t>Data operations</a:t>
              </a:r>
            </a:p>
          </p:txBody>
        </p:sp>
      </p:grpSp>
      <p:sp>
        <p:nvSpPr>
          <p:cNvPr id="80" name="Right Arrow 79"/>
          <p:cNvSpPr/>
          <p:nvPr/>
        </p:nvSpPr>
        <p:spPr>
          <a:xfrm>
            <a:off x="4648547" y="1157598"/>
            <a:ext cx="91440" cy="369445"/>
          </a:xfrm>
          <a:prstGeom prst="rightArrow">
            <a:avLst>
              <a:gd name="adj1" fmla="val 50000"/>
              <a:gd name="adj2" fmla="val 2015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ight Arrow 80"/>
          <p:cNvSpPr/>
          <p:nvPr/>
        </p:nvSpPr>
        <p:spPr>
          <a:xfrm>
            <a:off x="7089211" y="1157598"/>
            <a:ext cx="91440" cy="369445"/>
          </a:xfrm>
          <a:prstGeom prst="rightArrow">
            <a:avLst>
              <a:gd name="adj1" fmla="val 50000"/>
              <a:gd name="adj2" fmla="val 2015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p:cNvSpPr/>
          <p:nvPr/>
        </p:nvSpPr>
        <p:spPr>
          <a:xfrm>
            <a:off x="9540691" y="1157598"/>
            <a:ext cx="91440" cy="369445"/>
          </a:xfrm>
          <a:prstGeom prst="rightArrow">
            <a:avLst>
              <a:gd name="adj1" fmla="val 50000"/>
              <a:gd name="adj2" fmla="val 201526"/>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94902AF-0D96-4BDB-904B-F0F1531DBD04}"/>
              </a:ext>
            </a:extLst>
          </p:cNvPr>
          <p:cNvGrpSpPr/>
          <p:nvPr/>
        </p:nvGrpSpPr>
        <p:grpSpPr>
          <a:xfrm>
            <a:off x="220337" y="1818227"/>
            <a:ext cx="11514463" cy="4672244"/>
            <a:chOff x="284654" y="984362"/>
            <a:chExt cx="11449418" cy="5395270"/>
          </a:xfrm>
        </p:grpSpPr>
        <p:sp>
          <p:nvSpPr>
            <p:cNvPr id="88" name="Rounded Rectangle 45">
              <a:extLst>
                <a:ext uri="{FF2B5EF4-FFF2-40B4-BE49-F238E27FC236}">
                  <a16:creationId xmlns:a16="http://schemas.microsoft.com/office/drawing/2014/main" id="{D6A4E716-7075-4AA0-84CA-5F863C3432FF}"/>
                </a:ext>
              </a:extLst>
            </p:cNvPr>
            <p:cNvSpPr/>
            <p:nvPr/>
          </p:nvSpPr>
          <p:spPr>
            <a:xfrm>
              <a:off x="284654" y="5595942"/>
              <a:ext cx="9911159" cy="7836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89" name="Rectangle 88">
              <a:extLst>
                <a:ext uri="{FF2B5EF4-FFF2-40B4-BE49-F238E27FC236}">
                  <a16:creationId xmlns:a16="http://schemas.microsoft.com/office/drawing/2014/main" id="{5415AF57-02B5-40E6-9A73-0D434477D4B8}"/>
                </a:ext>
              </a:extLst>
            </p:cNvPr>
            <p:cNvSpPr/>
            <p:nvPr/>
          </p:nvSpPr>
          <p:spPr>
            <a:xfrm>
              <a:off x="1005672" y="2623256"/>
              <a:ext cx="10728400" cy="2151998"/>
            </a:xfrm>
            <a:prstGeom prst="rect">
              <a:avLst/>
            </a:prstGeom>
            <a:solidFill>
              <a:schemeClr val="bg1"/>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D323C660-07FA-493A-AA53-54E4C248FC7D}"/>
                </a:ext>
              </a:extLst>
            </p:cNvPr>
            <p:cNvSpPr/>
            <p:nvPr/>
          </p:nvSpPr>
          <p:spPr>
            <a:xfrm>
              <a:off x="993076" y="4912588"/>
              <a:ext cx="10728400" cy="515655"/>
            </a:xfrm>
            <a:prstGeom prst="rect">
              <a:avLst/>
            </a:prstGeom>
            <a:solidFill>
              <a:schemeClr val="bg1"/>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21BE00CA-C459-41F9-BAE2-D77D75E2EB47}"/>
                </a:ext>
              </a:extLst>
            </p:cNvPr>
            <p:cNvSpPr/>
            <p:nvPr/>
          </p:nvSpPr>
          <p:spPr>
            <a:xfrm>
              <a:off x="1000225" y="2034732"/>
              <a:ext cx="10728400" cy="452273"/>
            </a:xfrm>
            <a:prstGeom prst="rect">
              <a:avLst/>
            </a:prstGeom>
            <a:solidFill>
              <a:schemeClr val="bg1"/>
            </a:solidFill>
            <a:ln w="28575">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Isosceles Triangle 91">
              <a:extLst>
                <a:ext uri="{FF2B5EF4-FFF2-40B4-BE49-F238E27FC236}">
                  <a16:creationId xmlns:a16="http://schemas.microsoft.com/office/drawing/2014/main" id="{B8F417E8-2122-48F0-85F0-A8601412E305}"/>
                </a:ext>
              </a:extLst>
            </p:cNvPr>
            <p:cNvSpPr/>
            <p:nvPr/>
          </p:nvSpPr>
          <p:spPr>
            <a:xfrm>
              <a:off x="998664" y="984362"/>
              <a:ext cx="10731522" cy="903657"/>
            </a:xfrm>
            <a:prstGeom prst="triangle">
              <a:avLst/>
            </a:prstGeom>
            <a:solidFill>
              <a:schemeClr val="tx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grpSp>
          <p:nvGrpSpPr>
            <p:cNvPr id="93" name="Group 92">
              <a:extLst>
                <a:ext uri="{FF2B5EF4-FFF2-40B4-BE49-F238E27FC236}">
                  <a16:creationId xmlns:a16="http://schemas.microsoft.com/office/drawing/2014/main" id="{265D350F-4C57-4E34-80EC-D347DC8DE464}"/>
                </a:ext>
              </a:extLst>
            </p:cNvPr>
            <p:cNvGrpSpPr/>
            <p:nvPr/>
          </p:nvGrpSpPr>
          <p:grpSpPr>
            <a:xfrm>
              <a:off x="6550302" y="2784351"/>
              <a:ext cx="2208976" cy="1909839"/>
              <a:chOff x="6383735" y="2821343"/>
              <a:chExt cx="2208976" cy="1909839"/>
            </a:xfrm>
          </p:grpSpPr>
          <p:sp>
            <p:nvSpPr>
              <p:cNvPr id="122" name="Rounded Rectangle 50">
                <a:extLst>
                  <a:ext uri="{FF2B5EF4-FFF2-40B4-BE49-F238E27FC236}">
                    <a16:creationId xmlns:a16="http://schemas.microsoft.com/office/drawing/2014/main" id="{57ECAA9D-102F-42CF-A4F4-0253EBD7CAD4}"/>
                  </a:ext>
                </a:extLst>
              </p:cNvPr>
              <p:cNvSpPr/>
              <p:nvPr/>
            </p:nvSpPr>
            <p:spPr>
              <a:xfrm>
                <a:off x="6383735" y="2821343"/>
                <a:ext cx="2208976" cy="1909839"/>
              </a:xfrm>
              <a:prstGeom prst="roundRect">
                <a:avLst>
                  <a:gd name="adj" fmla="val 481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5812505C-640B-4AD9-BBEE-B1A1CB80A84F}"/>
                  </a:ext>
                </a:extLst>
              </p:cNvPr>
              <p:cNvSpPr txBox="1"/>
              <p:nvPr/>
            </p:nvSpPr>
            <p:spPr>
              <a:xfrm>
                <a:off x="7314009" y="2913883"/>
                <a:ext cx="1105138" cy="430887"/>
              </a:xfrm>
              <a:prstGeom prst="rect">
                <a:avLst/>
              </a:prstGeom>
              <a:noFill/>
            </p:spPr>
            <p:txBody>
              <a:bodyPr wrap="square" lIns="0" tIns="0" rIns="0" bIns="0" rtlCol="0">
                <a:spAutoFit/>
              </a:bodyPr>
              <a:lstStyle/>
              <a:p>
                <a:pPr lvl="0">
                  <a:defRPr/>
                </a:pPr>
                <a:r>
                  <a:rPr lang="en-US" sz="1400" b="1" dirty="0">
                    <a:solidFill>
                      <a:schemeClr val="accent2"/>
                    </a:solidFill>
                    <a:cs typeface="Arial" panose="020B0604020202020204" pitchFamily="34" charset="0"/>
                  </a:rPr>
                  <a:t>Master Data</a:t>
                </a:r>
                <a:br>
                  <a:rPr lang="en-US" sz="1400" b="1" dirty="0">
                    <a:solidFill>
                      <a:schemeClr val="accent2"/>
                    </a:solidFill>
                    <a:cs typeface="Arial" panose="020B0604020202020204" pitchFamily="34" charset="0"/>
                  </a:rPr>
                </a:br>
                <a:r>
                  <a:rPr lang="en-US" sz="1400" b="1" dirty="0">
                    <a:solidFill>
                      <a:schemeClr val="accent2"/>
                    </a:solidFill>
                    <a:cs typeface="Arial" panose="020B0604020202020204" pitchFamily="34" charset="0"/>
                  </a:rPr>
                  <a:t>Management</a:t>
                </a:r>
              </a:p>
            </p:txBody>
          </p:sp>
          <p:sp>
            <p:nvSpPr>
              <p:cNvPr id="124" name="TextBox 123">
                <a:extLst>
                  <a:ext uri="{FF2B5EF4-FFF2-40B4-BE49-F238E27FC236}">
                    <a16:creationId xmlns:a16="http://schemas.microsoft.com/office/drawing/2014/main" id="{0EC0ACC2-989B-4F54-9D65-96C674A7B61F}"/>
                  </a:ext>
                </a:extLst>
              </p:cNvPr>
              <p:cNvSpPr txBox="1"/>
              <p:nvPr/>
            </p:nvSpPr>
            <p:spPr>
              <a:xfrm>
                <a:off x="6487171" y="3460416"/>
                <a:ext cx="1960690" cy="553998"/>
              </a:xfrm>
              <a:prstGeom prst="rect">
                <a:avLst/>
              </a:prstGeom>
              <a:noFill/>
            </p:spPr>
            <p:txBody>
              <a:bodyPr wrap="square" lIns="0" tIns="0" rIns="0" bIns="0" rtlCol="0">
                <a:spAutoFit/>
              </a:bodyPr>
              <a:lstStyle/>
              <a:p>
                <a:pPr lvl="0">
                  <a:defRPr/>
                </a:pPr>
                <a:r>
                  <a:rPr lang="en-US" sz="1200" dirty="0">
                    <a:solidFill>
                      <a:schemeClr val="accent2"/>
                    </a:solidFill>
                  </a:rPr>
                  <a:t>Aggregate “siloed” data and integrate it into the client’s operational systems</a:t>
                </a:r>
              </a:p>
            </p:txBody>
          </p:sp>
        </p:grpSp>
        <p:grpSp>
          <p:nvGrpSpPr>
            <p:cNvPr id="94" name="Group 93">
              <a:extLst>
                <a:ext uri="{FF2B5EF4-FFF2-40B4-BE49-F238E27FC236}">
                  <a16:creationId xmlns:a16="http://schemas.microsoft.com/office/drawing/2014/main" id="{0D036F74-E836-4DB1-B6A9-DCF9336EDC91}"/>
                </a:ext>
              </a:extLst>
            </p:cNvPr>
            <p:cNvGrpSpPr/>
            <p:nvPr/>
          </p:nvGrpSpPr>
          <p:grpSpPr>
            <a:xfrm>
              <a:off x="1246038" y="2784351"/>
              <a:ext cx="2208976" cy="1909839"/>
              <a:chOff x="9128395" y="2821343"/>
              <a:chExt cx="2208976" cy="1909839"/>
            </a:xfrm>
          </p:grpSpPr>
          <p:sp>
            <p:nvSpPr>
              <p:cNvPr id="119" name="Rounded Rectangle 54">
                <a:extLst>
                  <a:ext uri="{FF2B5EF4-FFF2-40B4-BE49-F238E27FC236}">
                    <a16:creationId xmlns:a16="http://schemas.microsoft.com/office/drawing/2014/main" id="{51D070FC-0E54-43D7-9294-8D286C161E2A}"/>
                  </a:ext>
                </a:extLst>
              </p:cNvPr>
              <p:cNvSpPr/>
              <p:nvPr/>
            </p:nvSpPr>
            <p:spPr>
              <a:xfrm>
                <a:off x="9128395" y="2821343"/>
                <a:ext cx="2208976" cy="1909839"/>
              </a:xfrm>
              <a:prstGeom prst="roundRect">
                <a:avLst>
                  <a:gd name="adj" fmla="val 48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361CA348-C6D2-443B-B07F-57489CE1A097}"/>
                  </a:ext>
                </a:extLst>
              </p:cNvPr>
              <p:cNvSpPr txBox="1"/>
              <p:nvPr/>
            </p:nvSpPr>
            <p:spPr>
              <a:xfrm>
                <a:off x="9878336" y="2913883"/>
                <a:ext cx="1345514" cy="430887"/>
              </a:xfrm>
              <a:prstGeom prst="rect">
                <a:avLst/>
              </a:prstGeom>
              <a:noFill/>
            </p:spPr>
            <p:txBody>
              <a:bodyPr wrap="square" lIns="0" tIns="0" rIns="0" bIns="0" rtlCol="0">
                <a:spAutoFit/>
              </a:bodyPr>
              <a:lstStyle/>
              <a:p>
                <a:pPr algn="r">
                  <a:defRPr/>
                </a:pPr>
                <a:r>
                  <a:rPr lang="en-US" sz="1400" b="1" dirty="0">
                    <a:solidFill>
                      <a:schemeClr val="accent2"/>
                    </a:solidFill>
                    <a:cs typeface="Arial" panose="020B0604020202020204" pitchFamily="34" charset="0"/>
                  </a:rPr>
                  <a:t>Data Platform </a:t>
                </a:r>
              </a:p>
              <a:p>
                <a:pPr algn="r">
                  <a:defRPr/>
                </a:pPr>
                <a:r>
                  <a:rPr lang="en-US" sz="1400" b="1" dirty="0">
                    <a:solidFill>
                      <a:schemeClr val="accent2"/>
                    </a:solidFill>
                    <a:cs typeface="Arial" panose="020B0604020202020204" pitchFamily="34" charset="0"/>
                  </a:rPr>
                  <a:t>Modernization </a:t>
                </a:r>
              </a:p>
            </p:txBody>
          </p:sp>
          <p:sp>
            <p:nvSpPr>
              <p:cNvPr id="121" name="TextBox 120">
                <a:extLst>
                  <a:ext uri="{FF2B5EF4-FFF2-40B4-BE49-F238E27FC236}">
                    <a16:creationId xmlns:a16="http://schemas.microsoft.com/office/drawing/2014/main" id="{14AF8194-B0E9-411C-97E8-15CCF219FD81}"/>
                  </a:ext>
                </a:extLst>
              </p:cNvPr>
              <p:cNvSpPr txBox="1"/>
              <p:nvPr/>
            </p:nvSpPr>
            <p:spPr>
              <a:xfrm>
                <a:off x="9232779" y="3461014"/>
                <a:ext cx="1960690" cy="923330"/>
              </a:xfrm>
              <a:prstGeom prst="rect">
                <a:avLst/>
              </a:prstGeom>
              <a:noFill/>
            </p:spPr>
            <p:txBody>
              <a:bodyPr wrap="square" lIns="0" tIns="0" rIns="0" bIns="0" rtlCol="0">
                <a:spAutoFit/>
              </a:bodyPr>
              <a:lstStyle/>
              <a:p>
                <a:pPr lvl="0">
                  <a:defRPr/>
                </a:pPr>
                <a:r>
                  <a:rPr lang="en-US" sz="1200" dirty="0">
                    <a:solidFill>
                      <a:schemeClr val="accent2"/>
                    </a:solidFill>
                  </a:rPr>
                  <a:t>Evolve legacy data ecosystems into flexible architectures to support unstructured and real-time data. Includes Cloud, Big Data and Automation</a:t>
                </a:r>
              </a:p>
            </p:txBody>
          </p:sp>
        </p:grpSp>
        <p:grpSp>
          <p:nvGrpSpPr>
            <p:cNvPr id="95" name="Group 94">
              <a:extLst>
                <a:ext uri="{FF2B5EF4-FFF2-40B4-BE49-F238E27FC236}">
                  <a16:creationId xmlns:a16="http://schemas.microsoft.com/office/drawing/2014/main" id="{B9F21F70-96A7-4401-A68D-6479618E1C28}"/>
                </a:ext>
              </a:extLst>
            </p:cNvPr>
            <p:cNvGrpSpPr/>
            <p:nvPr/>
          </p:nvGrpSpPr>
          <p:grpSpPr>
            <a:xfrm>
              <a:off x="3898170" y="2784351"/>
              <a:ext cx="2208976" cy="1909839"/>
              <a:chOff x="3639074" y="2821343"/>
              <a:chExt cx="2208976" cy="1909839"/>
            </a:xfrm>
          </p:grpSpPr>
          <p:sp>
            <p:nvSpPr>
              <p:cNvPr id="116" name="Rounded Rectangle 58">
                <a:extLst>
                  <a:ext uri="{FF2B5EF4-FFF2-40B4-BE49-F238E27FC236}">
                    <a16:creationId xmlns:a16="http://schemas.microsoft.com/office/drawing/2014/main" id="{0D12D57C-B768-45B5-8B3E-DC97FF630370}"/>
                  </a:ext>
                </a:extLst>
              </p:cNvPr>
              <p:cNvSpPr/>
              <p:nvPr/>
            </p:nvSpPr>
            <p:spPr>
              <a:xfrm>
                <a:off x="3639074" y="2821343"/>
                <a:ext cx="2208976" cy="1909839"/>
              </a:xfrm>
              <a:prstGeom prst="roundRect">
                <a:avLst>
                  <a:gd name="adj" fmla="val 481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6597DF20-6B88-4425-9298-A44CF650B55A}"/>
                  </a:ext>
                </a:extLst>
              </p:cNvPr>
              <p:cNvSpPr txBox="1"/>
              <p:nvPr/>
            </p:nvSpPr>
            <p:spPr>
              <a:xfrm>
                <a:off x="4191994" y="2913883"/>
                <a:ext cx="1476173" cy="430887"/>
              </a:xfrm>
              <a:prstGeom prst="rect">
                <a:avLst/>
              </a:prstGeom>
              <a:noFill/>
              <a:ln>
                <a:noFill/>
              </a:ln>
            </p:spPr>
            <p:txBody>
              <a:bodyPr wrap="none" lIns="0" tIns="0" rIns="0" bIns="0" rtlCol="0">
                <a:spAutoFit/>
              </a:bodyPr>
              <a:lstStyle/>
              <a:p>
                <a:pPr lvl="0">
                  <a:defRPr/>
                </a:pPr>
                <a:r>
                  <a:rPr lang="en-US" sz="1400" b="1" dirty="0">
                    <a:solidFill>
                      <a:schemeClr val="accent2"/>
                    </a:solidFill>
                    <a:cs typeface="Arial" panose="020B0604020202020204" pitchFamily="34" charset="0"/>
                  </a:rPr>
                  <a:t>Data Engineering &amp; </a:t>
                </a:r>
              </a:p>
              <a:p>
                <a:pPr lvl="0">
                  <a:defRPr/>
                </a:pPr>
                <a:r>
                  <a:rPr lang="en-US" sz="1400" b="1" dirty="0">
                    <a:solidFill>
                      <a:schemeClr val="accent2"/>
                    </a:solidFill>
                    <a:cs typeface="Arial" panose="020B0604020202020204" pitchFamily="34" charset="0"/>
                  </a:rPr>
                  <a:t>Virtualization</a:t>
                </a:r>
              </a:p>
            </p:txBody>
          </p:sp>
          <p:sp>
            <p:nvSpPr>
              <p:cNvPr id="118" name="TextBox 117">
                <a:extLst>
                  <a:ext uri="{FF2B5EF4-FFF2-40B4-BE49-F238E27FC236}">
                    <a16:creationId xmlns:a16="http://schemas.microsoft.com/office/drawing/2014/main" id="{0C053946-5BF6-4814-AA95-CB46FFF72AD3}"/>
                  </a:ext>
                </a:extLst>
              </p:cNvPr>
              <p:cNvSpPr txBox="1"/>
              <p:nvPr/>
            </p:nvSpPr>
            <p:spPr>
              <a:xfrm>
                <a:off x="3763217" y="3470564"/>
                <a:ext cx="1960690" cy="923330"/>
              </a:xfrm>
              <a:prstGeom prst="rect">
                <a:avLst/>
              </a:prstGeom>
              <a:noFill/>
              <a:ln>
                <a:noFill/>
              </a:ln>
            </p:spPr>
            <p:txBody>
              <a:bodyPr wrap="square" lIns="0" tIns="0" rIns="0" bIns="0" rtlCol="0">
                <a:spAutoFit/>
              </a:bodyPr>
              <a:lstStyle/>
              <a:p>
                <a:pPr>
                  <a:defRPr/>
                </a:pPr>
                <a:r>
                  <a:rPr lang="en-US" sz="1200" dirty="0">
                    <a:solidFill>
                      <a:schemeClr val="accent2"/>
                    </a:solidFill>
                  </a:rPr>
                  <a:t>Enable seamless data movement between disparate applications / systems in near/real time</a:t>
                </a:r>
              </a:p>
              <a:p>
                <a:pPr lvl="0">
                  <a:defRPr/>
                </a:pPr>
                <a:endParaRPr lang="en-US" sz="1200" dirty="0"/>
              </a:p>
            </p:txBody>
          </p:sp>
        </p:grpSp>
        <p:sp>
          <p:nvSpPr>
            <p:cNvPr id="96" name="TextBox 95">
              <a:extLst>
                <a:ext uri="{FF2B5EF4-FFF2-40B4-BE49-F238E27FC236}">
                  <a16:creationId xmlns:a16="http://schemas.microsoft.com/office/drawing/2014/main" id="{74E88B83-9654-48CD-BD96-1494257F98E4}"/>
                </a:ext>
              </a:extLst>
            </p:cNvPr>
            <p:cNvSpPr txBox="1"/>
            <p:nvPr/>
          </p:nvSpPr>
          <p:spPr>
            <a:xfrm>
              <a:off x="1709709" y="2150903"/>
              <a:ext cx="1281633" cy="215444"/>
            </a:xfrm>
            <a:prstGeom prst="rect">
              <a:avLst/>
            </a:prstGeom>
            <a:noFill/>
          </p:spPr>
          <p:txBody>
            <a:bodyPr wrap="none" lIns="0" tIns="0" rIns="0" bIns="0" rtlCol="0">
              <a:spAutoFit/>
            </a:bodyPr>
            <a:lstStyle/>
            <a:p>
              <a:pPr lvl="0" algn="ctr">
                <a:defRPr/>
              </a:pPr>
              <a:r>
                <a:rPr lang="en-US" sz="1400" b="1" dirty="0">
                  <a:solidFill>
                    <a:schemeClr val="accent2"/>
                  </a:solidFill>
                  <a:cs typeface="Arial" panose="020B0604020202020204" pitchFamily="34" charset="0"/>
                </a:rPr>
                <a:t>Data Governance</a:t>
              </a:r>
            </a:p>
          </p:txBody>
        </p:sp>
        <p:sp>
          <p:nvSpPr>
            <p:cNvPr id="97" name="TextBox 96">
              <a:extLst>
                <a:ext uri="{FF2B5EF4-FFF2-40B4-BE49-F238E27FC236}">
                  <a16:creationId xmlns:a16="http://schemas.microsoft.com/office/drawing/2014/main" id="{3E5D0E84-FC3F-4979-9241-4D4D544DD73E}"/>
                </a:ext>
              </a:extLst>
            </p:cNvPr>
            <p:cNvSpPr txBox="1"/>
            <p:nvPr/>
          </p:nvSpPr>
          <p:spPr>
            <a:xfrm>
              <a:off x="3141434" y="2176213"/>
              <a:ext cx="8554599" cy="184666"/>
            </a:xfrm>
            <a:prstGeom prst="rect">
              <a:avLst/>
            </a:prstGeom>
            <a:noFill/>
          </p:spPr>
          <p:txBody>
            <a:bodyPr wrap="square" lIns="0" tIns="0" rIns="0" bIns="0" rtlCol="0">
              <a:spAutoFit/>
            </a:bodyPr>
            <a:lstStyle/>
            <a:p>
              <a:pPr lvl="0">
                <a:defRPr/>
              </a:pPr>
              <a:r>
                <a:rPr lang="en-US" sz="1200" dirty="0">
                  <a:solidFill>
                    <a:schemeClr val="accent2"/>
                  </a:solidFill>
                </a:rPr>
                <a:t>Enable a program to ensure high quality data is available on-demand. Includes metadata management &amp; data standardization</a:t>
              </a:r>
              <a:endParaRPr lang="en-US" sz="1200" dirty="0">
                <a:solidFill>
                  <a:schemeClr val="accent2"/>
                </a:solidFill>
                <a:cs typeface="Arial" panose="020B0604020202020204" pitchFamily="34" charset="0"/>
              </a:endParaRPr>
            </a:p>
          </p:txBody>
        </p:sp>
        <p:sp>
          <p:nvSpPr>
            <p:cNvPr id="98" name="TextBox 97">
              <a:extLst>
                <a:ext uri="{FF2B5EF4-FFF2-40B4-BE49-F238E27FC236}">
                  <a16:creationId xmlns:a16="http://schemas.microsoft.com/office/drawing/2014/main" id="{C9A21190-A856-4A88-ABDE-6FAF011CA308}"/>
                </a:ext>
              </a:extLst>
            </p:cNvPr>
            <p:cNvSpPr txBox="1"/>
            <p:nvPr/>
          </p:nvSpPr>
          <p:spPr>
            <a:xfrm>
              <a:off x="1706415" y="4969799"/>
              <a:ext cx="1739710" cy="430887"/>
            </a:xfrm>
            <a:prstGeom prst="rect">
              <a:avLst/>
            </a:prstGeom>
            <a:noFill/>
          </p:spPr>
          <p:txBody>
            <a:bodyPr wrap="square" lIns="0" tIns="0" rIns="0" bIns="0" rtlCol="0">
              <a:spAutoFit/>
            </a:bodyPr>
            <a:lstStyle/>
            <a:p>
              <a:pPr lvl="0">
                <a:defRPr/>
              </a:pPr>
              <a:r>
                <a:rPr lang="en-US" sz="1400" b="1" dirty="0">
                  <a:solidFill>
                    <a:schemeClr val="accent2"/>
                  </a:solidFill>
                  <a:cs typeface="Arial" panose="020B0604020202020204" pitchFamily="34" charset="0"/>
                </a:rPr>
                <a:t>Data Architecture </a:t>
              </a:r>
            </a:p>
            <a:p>
              <a:pPr lvl="0">
                <a:defRPr/>
              </a:pPr>
              <a:r>
                <a:rPr lang="en-US" sz="1400" b="1" dirty="0">
                  <a:solidFill>
                    <a:schemeClr val="accent2"/>
                  </a:solidFill>
                  <a:cs typeface="Arial" panose="020B0604020202020204" pitchFamily="34" charset="0"/>
                </a:rPr>
                <a:t>and Modeling </a:t>
              </a:r>
            </a:p>
          </p:txBody>
        </p:sp>
        <p:sp>
          <p:nvSpPr>
            <p:cNvPr id="99" name="TextBox 98">
              <a:extLst>
                <a:ext uri="{FF2B5EF4-FFF2-40B4-BE49-F238E27FC236}">
                  <a16:creationId xmlns:a16="http://schemas.microsoft.com/office/drawing/2014/main" id="{18FC7350-C027-4B0C-B13D-F6D7F80A1039}"/>
                </a:ext>
              </a:extLst>
            </p:cNvPr>
            <p:cNvSpPr txBox="1"/>
            <p:nvPr/>
          </p:nvSpPr>
          <p:spPr>
            <a:xfrm>
              <a:off x="3311112" y="4985749"/>
              <a:ext cx="8388814" cy="369332"/>
            </a:xfrm>
            <a:prstGeom prst="rect">
              <a:avLst/>
            </a:prstGeom>
            <a:noFill/>
          </p:spPr>
          <p:txBody>
            <a:bodyPr wrap="square" lIns="0" tIns="0" rIns="0" bIns="0" rtlCol="0">
              <a:spAutoFit/>
            </a:bodyPr>
            <a:lstStyle/>
            <a:p>
              <a:pPr lvl="0">
                <a:defRPr/>
              </a:pPr>
              <a:r>
                <a:rPr lang="en-US" sz="1200" dirty="0">
                  <a:solidFill>
                    <a:schemeClr val="accent2"/>
                  </a:solidFill>
                </a:rPr>
                <a:t>Blueprint of models, policies and standards that govern which data is collected; how it is stored, arranged, integrated, and put to use, to enable data-driven decision-making across the enterprise</a:t>
              </a:r>
            </a:p>
          </p:txBody>
        </p:sp>
        <p:sp>
          <p:nvSpPr>
            <p:cNvPr id="100" name="TextBox 99">
              <a:extLst>
                <a:ext uri="{FF2B5EF4-FFF2-40B4-BE49-F238E27FC236}">
                  <a16:creationId xmlns:a16="http://schemas.microsoft.com/office/drawing/2014/main" id="{88037E5D-2813-47AB-AC01-7575262A3E25}"/>
                </a:ext>
              </a:extLst>
            </p:cNvPr>
            <p:cNvSpPr txBox="1"/>
            <p:nvPr/>
          </p:nvSpPr>
          <p:spPr>
            <a:xfrm>
              <a:off x="5865519" y="1224640"/>
              <a:ext cx="997811" cy="248784"/>
            </a:xfrm>
            <a:prstGeom prst="rect">
              <a:avLst/>
            </a:prstGeom>
            <a:noFill/>
          </p:spPr>
          <p:txBody>
            <a:bodyPr wrap="none" lIns="0" tIns="0" rIns="0" bIns="0" rtlCol="0">
              <a:spAutoFit/>
            </a:bodyPr>
            <a:lstStyle/>
            <a:p>
              <a:pPr lvl="0" algn="ctr">
                <a:defRPr/>
              </a:pPr>
              <a:r>
                <a:rPr lang="en-US" sz="1400" b="1" dirty="0">
                  <a:solidFill>
                    <a:schemeClr val="bg1"/>
                  </a:solidFill>
                  <a:cs typeface="Arial" panose="020B0604020202020204" pitchFamily="34" charset="0"/>
                </a:rPr>
                <a:t>Data Strategy</a:t>
              </a:r>
            </a:p>
          </p:txBody>
        </p:sp>
        <p:sp>
          <p:nvSpPr>
            <p:cNvPr id="101" name="TextBox 100">
              <a:extLst>
                <a:ext uri="{FF2B5EF4-FFF2-40B4-BE49-F238E27FC236}">
                  <a16:creationId xmlns:a16="http://schemas.microsoft.com/office/drawing/2014/main" id="{020DBB18-F8C7-44F3-8F90-D2323201ADCE}"/>
                </a:ext>
              </a:extLst>
            </p:cNvPr>
            <p:cNvSpPr txBox="1"/>
            <p:nvPr/>
          </p:nvSpPr>
          <p:spPr>
            <a:xfrm>
              <a:off x="2953561" y="1607709"/>
              <a:ext cx="7054486" cy="184666"/>
            </a:xfrm>
            <a:prstGeom prst="rect">
              <a:avLst/>
            </a:prstGeom>
            <a:noFill/>
          </p:spPr>
          <p:txBody>
            <a:bodyPr wrap="square" lIns="0" tIns="0" rIns="0" bIns="0" rtlCol="0">
              <a:spAutoFit/>
            </a:bodyPr>
            <a:lstStyle/>
            <a:p>
              <a:pPr lvl="0" algn="ctr">
                <a:defRPr/>
              </a:pPr>
              <a:r>
                <a:rPr lang="en-US" sz="1200" dirty="0">
                  <a:solidFill>
                    <a:schemeClr val="bg1"/>
                  </a:solidFill>
                </a:rPr>
                <a:t>Define goals, vision, roadmap and artifacts for an organization to manage their data as a strategic asset</a:t>
              </a:r>
            </a:p>
          </p:txBody>
        </p:sp>
        <p:sp>
          <p:nvSpPr>
            <p:cNvPr id="102" name="Rectangle 101">
              <a:extLst>
                <a:ext uri="{FF2B5EF4-FFF2-40B4-BE49-F238E27FC236}">
                  <a16:creationId xmlns:a16="http://schemas.microsoft.com/office/drawing/2014/main" id="{355B38AF-3BB0-4035-8823-FD3ABBABE06A}"/>
                </a:ext>
              </a:extLst>
            </p:cNvPr>
            <p:cNvSpPr/>
            <p:nvPr/>
          </p:nvSpPr>
          <p:spPr>
            <a:xfrm>
              <a:off x="998470" y="5541392"/>
              <a:ext cx="10723006" cy="258077"/>
            </a:xfrm>
            <a:prstGeom prst="rect">
              <a:avLst/>
            </a:prstGeom>
            <a:solidFill>
              <a:schemeClr val="accent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solidFill>
                    <a:schemeClr val="accent2"/>
                  </a:solidFill>
                </a:rPr>
                <a:t>Technology and Data Operations</a:t>
              </a:r>
            </a:p>
          </p:txBody>
        </p:sp>
        <p:sp>
          <p:nvSpPr>
            <p:cNvPr id="103" name="Rectangle 102">
              <a:extLst>
                <a:ext uri="{FF2B5EF4-FFF2-40B4-BE49-F238E27FC236}">
                  <a16:creationId xmlns:a16="http://schemas.microsoft.com/office/drawing/2014/main" id="{0B24E865-9EFD-4F94-BBFC-7F41989C3090}"/>
                </a:ext>
              </a:extLst>
            </p:cNvPr>
            <p:cNvSpPr/>
            <p:nvPr/>
          </p:nvSpPr>
          <p:spPr>
            <a:xfrm>
              <a:off x="997903" y="5886576"/>
              <a:ext cx="10698130" cy="258077"/>
            </a:xfrm>
            <a:prstGeom prst="rect">
              <a:avLst/>
            </a:prstGeom>
            <a:solidFill>
              <a:schemeClr val="accent1"/>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400" b="1" dirty="0">
                  <a:solidFill>
                    <a:schemeClr val="bg1"/>
                  </a:solidFill>
                </a:rPr>
                <a:t>Data Security &amp; Privacy</a:t>
              </a:r>
            </a:p>
          </p:txBody>
        </p:sp>
        <p:sp>
          <p:nvSpPr>
            <p:cNvPr id="104" name="Up-Down Arrow 108">
              <a:extLst>
                <a:ext uri="{FF2B5EF4-FFF2-40B4-BE49-F238E27FC236}">
                  <a16:creationId xmlns:a16="http://schemas.microsoft.com/office/drawing/2014/main" id="{91B60789-4C71-4C09-A6D0-4DA4BAFF4444}"/>
                </a:ext>
              </a:extLst>
            </p:cNvPr>
            <p:cNvSpPr/>
            <p:nvPr/>
          </p:nvSpPr>
          <p:spPr>
            <a:xfrm>
              <a:off x="449603" y="2034732"/>
              <a:ext cx="502607" cy="4109921"/>
            </a:xfrm>
            <a:prstGeom prst="up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accent2"/>
                  </a:solidFill>
                </a:rPr>
                <a:t>End-to-End QA &amp; Testing</a:t>
              </a:r>
            </a:p>
          </p:txBody>
        </p:sp>
        <p:pic>
          <p:nvPicPr>
            <p:cNvPr id="105" name="Picture 104">
              <a:extLst>
                <a:ext uri="{FF2B5EF4-FFF2-40B4-BE49-F238E27FC236}">
                  <a16:creationId xmlns:a16="http://schemas.microsoft.com/office/drawing/2014/main" id="{05A76064-30E2-4CD6-9B35-26431B92CDC7}"/>
                </a:ext>
              </a:extLst>
            </p:cNvPr>
            <p:cNvPicPr>
              <a:picLocks noChangeAspect="1"/>
            </p:cNvPicPr>
            <p:nvPr/>
          </p:nvPicPr>
          <p:blipFill>
            <a:blip r:embed="rId7"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3894413" y="2763589"/>
              <a:ext cx="631166" cy="631166"/>
            </a:xfrm>
            <a:prstGeom prst="rect">
              <a:avLst/>
            </a:prstGeom>
          </p:spPr>
        </p:pic>
        <p:pic>
          <p:nvPicPr>
            <p:cNvPr id="106" name="Picture 105">
              <a:extLst>
                <a:ext uri="{FF2B5EF4-FFF2-40B4-BE49-F238E27FC236}">
                  <a16:creationId xmlns:a16="http://schemas.microsoft.com/office/drawing/2014/main" id="{701140ED-BE73-417E-AC14-EE37839099C9}"/>
                </a:ext>
              </a:extLst>
            </p:cNvPr>
            <p:cNvPicPr>
              <a:picLocks noChangeAspect="1"/>
            </p:cNvPicPr>
            <p:nvPr/>
          </p:nvPicPr>
          <p:blipFill>
            <a:blip r:embed="rId8"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85825" y="1970987"/>
              <a:ext cx="583017" cy="583017"/>
            </a:xfrm>
            <a:prstGeom prst="rect">
              <a:avLst/>
            </a:prstGeom>
          </p:spPr>
        </p:pic>
        <p:pic>
          <p:nvPicPr>
            <p:cNvPr id="107" name="Picture 106">
              <a:extLst>
                <a:ext uri="{FF2B5EF4-FFF2-40B4-BE49-F238E27FC236}">
                  <a16:creationId xmlns:a16="http://schemas.microsoft.com/office/drawing/2014/main" id="{FAF39BC6-754D-400C-ACCE-B360C772E7EC}"/>
                </a:ext>
              </a:extLst>
            </p:cNvPr>
            <p:cNvPicPr>
              <a:picLocks noChangeAspect="1"/>
            </p:cNvPicPr>
            <p:nvPr/>
          </p:nvPicPr>
          <p:blipFill>
            <a:blip r:embed="rId9"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639439" y="2786289"/>
              <a:ext cx="647785" cy="647785"/>
            </a:xfrm>
            <a:prstGeom prst="rect">
              <a:avLst/>
            </a:prstGeom>
          </p:spPr>
        </p:pic>
        <p:pic>
          <p:nvPicPr>
            <p:cNvPr id="108" name="Picture 107">
              <a:extLst>
                <a:ext uri="{FF2B5EF4-FFF2-40B4-BE49-F238E27FC236}">
                  <a16:creationId xmlns:a16="http://schemas.microsoft.com/office/drawing/2014/main" id="{B5F6DCA6-896C-4F08-A7E2-47A53B4A58A1}"/>
                </a:ext>
              </a:extLst>
            </p:cNvPr>
            <p:cNvPicPr>
              <a:picLocks noChangeAspect="1"/>
            </p:cNvPicPr>
            <p:nvPr/>
          </p:nvPicPr>
          <p:blipFill>
            <a:blip r:embed="rId10"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69804" y="4877711"/>
              <a:ext cx="615061" cy="615061"/>
            </a:xfrm>
            <a:prstGeom prst="rect">
              <a:avLst/>
            </a:prstGeom>
          </p:spPr>
        </p:pic>
        <p:grpSp>
          <p:nvGrpSpPr>
            <p:cNvPr id="109" name="Group 108">
              <a:extLst>
                <a:ext uri="{FF2B5EF4-FFF2-40B4-BE49-F238E27FC236}">
                  <a16:creationId xmlns:a16="http://schemas.microsoft.com/office/drawing/2014/main" id="{BDE371D3-AA33-49C3-9FF8-0A1F41DA5647}"/>
                </a:ext>
              </a:extLst>
            </p:cNvPr>
            <p:cNvGrpSpPr/>
            <p:nvPr/>
          </p:nvGrpSpPr>
          <p:grpSpPr>
            <a:xfrm>
              <a:off x="9202434" y="2784351"/>
              <a:ext cx="2208976" cy="1909839"/>
              <a:chOff x="894413" y="2821343"/>
              <a:chExt cx="2208976" cy="1909839"/>
            </a:xfrm>
            <a:solidFill>
              <a:schemeClr val="bg1"/>
            </a:solidFill>
          </p:grpSpPr>
          <p:sp>
            <p:nvSpPr>
              <p:cNvPr id="113" name="Rounded Rectangle 114">
                <a:extLst>
                  <a:ext uri="{FF2B5EF4-FFF2-40B4-BE49-F238E27FC236}">
                    <a16:creationId xmlns:a16="http://schemas.microsoft.com/office/drawing/2014/main" id="{6549ED66-F18B-4289-9054-7E13605EA8B3}"/>
                  </a:ext>
                </a:extLst>
              </p:cNvPr>
              <p:cNvSpPr/>
              <p:nvPr/>
            </p:nvSpPr>
            <p:spPr>
              <a:xfrm>
                <a:off x="894413" y="2821343"/>
                <a:ext cx="2208976" cy="1909839"/>
              </a:xfrm>
              <a:prstGeom prst="roundRect">
                <a:avLst>
                  <a:gd name="adj" fmla="val 4811"/>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22D5024-9391-480B-A8B5-12C12CDAA8A2}"/>
                  </a:ext>
                </a:extLst>
              </p:cNvPr>
              <p:cNvSpPr txBox="1"/>
              <p:nvPr/>
            </p:nvSpPr>
            <p:spPr>
              <a:xfrm>
                <a:off x="1937682" y="2913883"/>
                <a:ext cx="934358" cy="215444"/>
              </a:xfrm>
              <a:prstGeom prst="rect">
                <a:avLst/>
              </a:prstGeom>
              <a:grpFill/>
            </p:spPr>
            <p:txBody>
              <a:bodyPr wrap="none" lIns="0" tIns="0" rIns="0" bIns="0" rtlCol="0">
                <a:spAutoFit/>
              </a:bodyPr>
              <a:lstStyle/>
              <a:p>
                <a:pPr lvl="0" algn="ctr">
                  <a:defRPr/>
                </a:pPr>
                <a:r>
                  <a:rPr lang="en-US" sz="1400" b="1" dirty="0">
                    <a:solidFill>
                      <a:schemeClr val="accent2"/>
                    </a:solidFill>
                    <a:cs typeface="Arial" panose="020B0604020202020204" pitchFamily="34" charset="0"/>
                  </a:rPr>
                  <a:t>Data Quality</a:t>
                </a:r>
              </a:p>
            </p:txBody>
          </p:sp>
          <p:sp>
            <p:nvSpPr>
              <p:cNvPr id="115" name="TextBox 114">
                <a:extLst>
                  <a:ext uri="{FF2B5EF4-FFF2-40B4-BE49-F238E27FC236}">
                    <a16:creationId xmlns:a16="http://schemas.microsoft.com/office/drawing/2014/main" id="{9D221875-50FC-4373-B089-4B176C863EA7}"/>
                  </a:ext>
                </a:extLst>
              </p:cNvPr>
              <p:cNvSpPr txBox="1"/>
              <p:nvPr/>
            </p:nvSpPr>
            <p:spPr>
              <a:xfrm>
                <a:off x="1027296" y="3460980"/>
                <a:ext cx="1960690" cy="923330"/>
              </a:xfrm>
              <a:prstGeom prst="rect">
                <a:avLst/>
              </a:prstGeom>
              <a:grpFill/>
            </p:spPr>
            <p:txBody>
              <a:bodyPr wrap="square" lIns="0" tIns="0" rIns="0" bIns="0" rtlCol="0">
                <a:spAutoFit/>
              </a:bodyPr>
              <a:lstStyle/>
              <a:p>
                <a:pPr lvl="0">
                  <a:defRPr/>
                </a:pPr>
                <a:r>
                  <a:rPr lang="en-US" sz="1200" dirty="0">
                    <a:solidFill>
                      <a:schemeClr val="accent2"/>
                    </a:solidFill>
                  </a:rPr>
                  <a:t>Evaluate data in operational and decision-making contexts and install processes to improve and maintain health of data</a:t>
                </a:r>
              </a:p>
            </p:txBody>
          </p:sp>
        </p:grpSp>
        <p:pic>
          <p:nvPicPr>
            <p:cNvPr id="110" name="Picture 109">
              <a:extLst>
                <a:ext uri="{FF2B5EF4-FFF2-40B4-BE49-F238E27FC236}">
                  <a16:creationId xmlns:a16="http://schemas.microsoft.com/office/drawing/2014/main" id="{DBB5DBFD-5738-49A7-9E77-73D5C273B89B}"/>
                </a:ext>
              </a:extLst>
            </p:cNvPr>
            <p:cNvPicPr>
              <a:picLocks noChangeAspect="1"/>
            </p:cNvPicPr>
            <p:nvPr/>
          </p:nvPicPr>
          <p:blipFill>
            <a:blip r:embed="rId11"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320056" y="2761857"/>
              <a:ext cx="675923" cy="675923"/>
            </a:xfrm>
            <a:prstGeom prst="rect">
              <a:avLst/>
            </a:prstGeom>
          </p:spPr>
        </p:pic>
        <p:pic>
          <p:nvPicPr>
            <p:cNvPr id="111" name="Picture 110">
              <a:extLst>
                <a:ext uri="{FF2B5EF4-FFF2-40B4-BE49-F238E27FC236}">
                  <a16:creationId xmlns:a16="http://schemas.microsoft.com/office/drawing/2014/main" id="{AF2F10DE-981F-4708-A2E3-F33622C6D180}"/>
                </a:ext>
              </a:extLst>
            </p:cNvPr>
            <p:cNvPicPr>
              <a:picLocks noChangeAspect="1"/>
            </p:cNvPicPr>
            <p:nvPr/>
          </p:nvPicPr>
          <p:blipFill>
            <a:blip r:embed="rId12"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9305870" y="2729453"/>
              <a:ext cx="769832" cy="769832"/>
            </a:xfrm>
            <a:prstGeom prst="rect">
              <a:avLst/>
            </a:prstGeom>
          </p:spPr>
        </p:pic>
        <p:pic>
          <p:nvPicPr>
            <p:cNvPr id="112" name="Picture 111">
              <a:extLst>
                <a:ext uri="{FF2B5EF4-FFF2-40B4-BE49-F238E27FC236}">
                  <a16:creationId xmlns:a16="http://schemas.microsoft.com/office/drawing/2014/main" id="{C03CB348-6391-4467-84A6-DB27C3C08DD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flipH="1">
              <a:off x="6811800" y="1123432"/>
              <a:ext cx="475424" cy="509433"/>
            </a:xfrm>
            <a:prstGeom prst="rect">
              <a:avLst/>
            </a:prstGeom>
          </p:spPr>
        </p:pic>
      </p:grpSp>
      <p:sp>
        <p:nvSpPr>
          <p:cNvPr id="2" name="Text Placeholder 4">
            <a:extLst>
              <a:ext uri="{FF2B5EF4-FFF2-40B4-BE49-F238E27FC236}">
                <a16:creationId xmlns:a16="http://schemas.microsoft.com/office/drawing/2014/main" id="{77FEF535-84C0-B3CC-8EDB-2A2BB9173B4A}"/>
              </a:ext>
            </a:extLst>
          </p:cNvPr>
          <p:cNvSpPr txBox="1">
            <a:spLocks/>
          </p:cNvSpPr>
          <p:nvPr/>
        </p:nvSpPr>
        <p:spPr>
          <a:xfrm>
            <a:off x="438254" y="276834"/>
            <a:ext cx="5638800" cy="264253"/>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buClr>
                <a:schemeClr val="tx1"/>
              </a:buClr>
              <a:buFont typeface="System Font Regular"/>
              <a:buNone/>
              <a:defRPr sz="1400" b="1" i="0" kern="1200">
                <a:solidFill>
                  <a:schemeClr val="tx1"/>
                </a:solidFill>
                <a:latin typeface="Calibri" panose="020F0502020204030204" pitchFamily="34" charset="0"/>
                <a:ea typeface="+mn-ea"/>
                <a:cs typeface="Calibri" panose="020F0502020204030204" pitchFamily="34" charset="0"/>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Enterprise Data Management </a:t>
            </a:r>
          </a:p>
        </p:txBody>
      </p:sp>
      <p:sp>
        <p:nvSpPr>
          <p:cNvPr id="6" name="Oval 5">
            <a:extLst>
              <a:ext uri="{FF2B5EF4-FFF2-40B4-BE49-F238E27FC236}">
                <a16:creationId xmlns:a16="http://schemas.microsoft.com/office/drawing/2014/main" id="{472D3853-3D01-3F31-15DD-77F50ACD4403}"/>
              </a:ext>
            </a:extLst>
          </p:cNvPr>
          <p:cNvSpPr/>
          <p:nvPr/>
        </p:nvSpPr>
        <p:spPr>
          <a:xfrm>
            <a:off x="72453" y="179500"/>
            <a:ext cx="275344" cy="1880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A</a:t>
            </a:r>
          </a:p>
        </p:txBody>
      </p:sp>
    </p:spTree>
    <p:extLst>
      <p:ext uri="{BB962C8B-B14F-4D97-AF65-F5344CB8AC3E}">
        <p14:creationId xmlns:p14="http://schemas.microsoft.com/office/powerpoint/2010/main" val="1015557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43345" y="498309"/>
            <a:ext cx="11277600" cy="864056"/>
          </a:xfrm>
        </p:spPr>
        <p:txBody>
          <a:bodyPr/>
          <a:lstStyle/>
          <a:p>
            <a:r>
              <a:rPr lang="en-US" dirty="0"/>
              <a:t>EXL Delivery Framework</a:t>
            </a:r>
          </a:p>
        </p:txBody>
      </p:sp>
      <p:sp>
        <p:nvSpPr>
          <p:cNvPr id="213" name="Rectangle 212"/>
          <p:cNvSpPr/>
          <p:nvPr/>
        </p:nvSpPr>
        <p:spPr>
          <a:xfrm>
            <a:off x="457201" y="890693"/>
            <a:ext cx="11277600" cy="2465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Data Foundation &amp; Processing</a:t>
            </a:r>
            <a:endParaRPr lang="en-US" sz="1400" b="1" dirty="0">
              <a:solidFill>
                <a:schemeClr val="bg2">
                  <a:lumMod val="75000"/>
                </a:schemeClr>
              </a:solidFill>
            </a:endParaRPr>
          </a:p>
        </p:txBody>
      </p:sp>
      <p:sp>
        <p:nvSpPr>
          <p:cNvPr id="216" name="Rounded Rectangle 215"/>
          <p:cNvSpPr/>
          <p:nvPr/>
        </p:nvSpPr>
        <p:spPr>
          <a:xfrm>
            <a:off x="2580799" y="5350251"/>
            <a:ext cx="9154001" cy="591581"/>
          </a:xfrm>
          <a:prstGeom prst="roundRect">
            <a:avLst>
              <a:gd name="adj" fmla="val 0"/>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lIns="2377440" rIns="91440" rtlCol="0" anchor="ctr"/>
          <a:lstStyle/>
          <a:p>
            <a:pPr marL="171450" indent="-171450">
              <a:lnSpc>
                <a:spcPct val="113000"/>
              </a:lnSpc>
              <a:buClr>
                <a:schemeClr val="accent3"/>
              </a:buClr>
              <a:buFontTx/>
              <a:buChar char="-"/>
            </a:pPr>
            <a:r>
              <a:rPr lang="en-US" sz="1000" kern="0" dirty="0">
                <a:solidFill>
                  <a:schemeClr val="tx2"/>
                </a:solidFill>
              </a:rPr>
              <a:t>Well defined structure and transparent government processes</a:t>
            </a:r>
          </a:p>
          <a:p>
            <a:pPr marL="171450" indent="-171450">
              <a:lnSpc>
                <a:spcPct val="113000"/>
              </a:lnSpc>
              <a:buClr>
                <a:schemeClr val="accent3"/>
              </a:buClr>
              <a:buFontTx/>
              <a:buChar char="-"/>
            </a:pPr>
            <a:r>
              <a:rPr lang="en-US" sz="1000" kern="0" dirty="0">
                <a:solidFill>
                  <a:schemeClr val="tx2"/>
                </a:solidFill>
              </a:rPr>
              <a:t>Periodic contractual reviews, automated SLA tracking, defined escalation protocols</a:t>
            </a:r>
          </a:p>
          <a:p>
            <a:pPr marL="171450" indent="-171450">
              <a:lnSpc>
                <a:spcPct val="113000"/>
              </a:lnSpc>
              <a:buClr>
                <a:schemeClr val="accent3"/>
              </a:buClr>
              <a:buFontTx/>
              <a:buChar char="-"/>
            </a:pPr>
            <a:r>
              <a:rPr lang="en-US" sz="1000" kern="0" dirty="0">
                <a:solidFill>
                  <a:schemeClr val="tx2"/>
                </a:solidFill>
              </a:rPr>
              <a:t>Tools, automation and process for incident management , audit checklists </a:t>
            </a:r>
          </a:p>
        </p:txBody>
      </p:sp>
      <p:sp>
        <p:nvSpPr>
          <p:cNvPr id="230" name="Hexagon 229"/>
          <p:cNvSpPr/>
          <p:nvPr/>
        </p:nvSpPr>
        <p:spPr bwMode="auto">
          <a:xfrm>
            <a:off x="420200" y="3490265"/>
            <a:ext cx="629078" cy="575535"/>
          </a:xfrm>
          <a:prstGeom prst="hexagon">
            <a:avLst>
              <a:gd name="adj" fmla="val 28570"/>
              <a:gd name="vf" fmla="val 115470"/>
            </a:avLst>
          </a:prstGeom>
          <a:solidFill>
            <a:schemeClr val="bg2">
              <a:lumMod val="75000"/>
            </a:schemeClr>
          </a:solidFill>
          <a:ln w="12700" cap="flat" cmpd="sng" algn="ctr">
            <a:noFill/>
            <a:prstDash val="soli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Rx</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Claims</a:t>
            </a:r>
          </a:p>
        </p:txBody>
      </p:sp>
      <p:sp>
        <p:nvSpPr>
          <p:cNvPr id="231" name="Hexagon 230"/>
          <p:cNvSpPr/>
          <p:nvPr/>
        </p:nvSpPr>
        <p:spPr bwMode="auto">
          <a:xfrm>
            <a:off x="1439870" y="2875228"/>
            <a:ext cx="640609" cy="573408"/>
          </a:xfrm>
          <a:prstGeom prst="hexagon">
            <a:avLst>
              <a:gd name="adj" fmla="val 28570"/>
              <a:gd name="vf" fmla="val 115470"/>
            </a:avLst>
          </a:prstGeom>
          <a:solidFill>
            <a:srgbClr val="BFBFBF"/>
          </a:solidFill>
          <a:ln w="12700" cap="flat" cmpd="sng" algn="ctr">
            <a:noFill/>
            <a:prstDash val="solid"/>
          </a:ln>
          <a:effectLst/>
        </p:spPr>
        <p:txBody>
          <a:bodyPr wrap="none" anchor="t"/>
          <a:lstStyle/>
          <a:p>
            <a:pPr algn="ctr"/>
            <a:r>
              <a:rPr lang="en-US" sz="800" b="1" kern="0" dirty="0">
                <a:solidFill>
                  <a:schemeClr val="tx2"/>
                </a:solidFill>
                <a:latin typeface="Calibri" panose="020F0502020204030204" pitchFamily="34" charset="0"/>
                <a:cs typeface="Calibri" panose="020F0502020204030204" pitchFamily="34" charset="0"/>
              </a:rPr>
              <a:t>Care </a:t>
            </a:r>
          </a:p>
          <a:p>
            <a:pPr algn="ctr"/>
            <a:r>
              <a:rPr lang="en-US" sz="800" b="1" kern="0" dirty="0">
                <a:solidFill>
                  <a:schemeClr val="tx2"/>
                </a:solidFill>
                <a:latin typeface="Calibri" panose="020F0502020204030204" pitchFamily="34" charset="0"/>
                <a:cs typeface="Calibri" panose="020F0502020204030204" pitchFamily="34" charset="0"/>
              </a:rPr>
              <a:t>Management</a:t>
            </a:r>
          </a:p>
        </p:txBody>
      </p:sp>
      <p:sp>
        <p:nvSpPr>
          <p:cNvPr id="232" name="Hexagon 231"/>
          <p:cNvSpPr/>
          <p:nvPr/>
        </p:nvSpPr>
        <p:spPr bwMode="auto">
          <a:xfrm>
            <a:off x="420200" y="2852310"/>
            <a:ext cx="629078" cy="575535"/>
          </a:xfrm>
          <a:prstGeom prst="hexagon">
            <a:avLst>
              <a:gd name="adj" fmla="val 28570"/>
              <a:gd name="vf" fmla="val 115470"/>
            </a:avLst>
          </a:prstGeom>
          <a:solidFill>
            <a:schemeClr val="bg2">
              <a:lumMod val="75000"/>
            </a:schemeClr>
          </a:solidFill>
          <a:ln w="12700" cap="flat" cmpd="sng" algn="ctr">
            <a:noFill/>
            <a:prstDash val="soli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Medical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Claims</a:t>
            </a:r>
          </a:p>
        </p:txBody>
      </p:sp>
      <p:sp>
        <p:nvSpPr>
          <p:cNvPr id="233" name="Hexagon 232"/>
          <p:cNvSpPr/>
          <p:nvPr/>
        </p:nvSpPr>
        <p:spPr bwMode="auto">
          <a:xfrm>
            <a:off x="928389" y="3173773"/>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rPr>
              <a:t>HIE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chemeClr val="tx2"/>
              </a:solidFill>
              <a:effectLst/>
              <a:uLnTx/>
              <a:uFillTx/>
              <a:latin typeface="Calibri" panose="020F0502020204030204" pitchFamily="34" charset="0"/>
              <a:ea typeface="+mn-ea"/>
              <a:cs typeface="Calibri" panose="020F0502020204030204" pitchFamily="34" charset="0"/>
            </a:endParaRPr>
          </a:p>
        </p:txBody>
      </p:sp>
      <p:sp>
        <p:nvSpPr>
          <p:cNvPr id="234" name="Hexagon 233"/>
          <p:cNvSpPr/>
          <p:nvPr/>
        </p:nvSpPr>
        <p:spPr bwMode="auto">
          <a:xfrm>
            <a:off x="945560" y="2549536"/>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EMR</a:t>
            </a:r>
          </a:p>
        </p:txBody>
      </p:sp>
      <p:sp>
        <p:nvSpPr>
          <p:cNvPr id="235" name="Hexagon 234"/>
          <p:cNvSpPr/>
          <p:nvPr/>
        </p:nvSpPr>
        <p:spPr bwMode="auto">
          <a:xfrm>
            <a:off x="1423034" y="3502792"/>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lvl="0" algn="ctr">
              <a:defRPr/>
            </a:pPr>
            <a:r>
              <a:rPr lang="en-US" sz="800" b="1" kern="0" dirty="0">
                <a:solidFill>
                  <a:schemeClr val="tx2"/>
                </a:solidFill>
                <a:cs typeface="Calibri" panose="020F0502020204030204" pitchFamily="34" charset="0"/>
              </a:rPr>
              <a:t>EMR &amp; </a:t>
            </a:r>
          </a:p>
          <a:p>
            <a:pPr lvl="0" algn="ctr">
              <a:defRPr/>
            </a:pPr>
            <a:r>
              <a:rPr lang="en-US" sz="800" b="1" kern="0" dirty="0">
                <a:solidFill>
                  <a:schemeClr val="tx2"/>
                </a:solidFill>
                <a:cs typeface="Calibri" panose="020F0502020204030204" pitchFamily="34" charset="0"/>
              </a:rPr>
              <a:t>HIE </a:t>
            </a:r>
          </a:p>
          <a:p>
            <a:pPr lvl="0" algn="ctr">
              <a:defRPr/>
            </a:pPr>
            <a:r>
              <a:rPr lang="en-US" sz="800" b="1" kern="0" dirty="0">
                <a:solidFill>
                  <a:schemeClr val="tx2"/>
                </a:solidFill>
                <a:cs typeface="Calibri" panose="020F0502020204030204" pitchFamily="34" charset="0"/>
              </a:rPr>
              <a:t>Data</a:t>
            </a:r>
          </a:p>
        </p:txBody>
      </p:sp>
      <p:sp>
        <p:nvSpPr>
          <p:cNvPr id="236" name="Hexagon 235"/>
          <p:cNvSpPr/>
          <p:nvPr/>
        </p:nvSpPr>
        <p:spPr bwMode="auto">
          <a:xfrm>
            <a:off x="451250" y="2225971"/>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Lab &amp; </a:t>
            </a:r>
          </a:p>
          <a:p>
            <a:pPr algn="ctr"/>
            <a:r>
              <a:rPr lang="en-US" sz="800" b="1" kern="0" dirty="0">
                <a:solidFill>
                  <a:schemeClr val="tx2"/>
                </a:solidFill>
                <a:latin typeface="Calibri" panose="020F0502020204030204" pitchFamily="34" charset="0"/>
                <a:cs typeface="Calibri" panose="020F0502020204030204" pitchFamily="34" charset="0"/>
              </a:rPr>
              <a:t>Biometric</a:t>
            </a:r>
          </a:p>
        </p:txBody>
      </p:sp>
      <p:sp>
        <p:nvSpPr>
          <p:cNvPr id="237" name="Hexagon 236"/>
          <p:cNvSpPr/>
          <p:nvPr/>
        </p:nvSpPr>
        <p:spPr bwMode="auto">
          <a:xfrm>
            <a:off x="1408371" y="4100179"/>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Third </a:t>
            </a:r>
          </a:p>
          <a:p>
            <a:pPr algn="ctr"/>
            <a:r>
              <a:rPr lang="en-US" sz="800" b="1" kern="0" dirty="0">
                <a:solidFill>
                  <a:schemeClr val="tx2"/>
                </a:solidFill>
                <a:latin typeface="Calibri" panose="020F0502020204030204" pitchFamily="34" charset="0"/>
                <a:cs typeface="Calibri" panose="020F0502020204030204" pitchFamily="34" charset="0"/>
              </a:rPr>
              <a:t>Party </a:t>
            </a:r>
          </a:p>
          <a:p>
            <a:pPr algn="ctr"/>
            <a:r>
              <a:rPr lang="en-US" sz="800" b="1" kern="0" dirty="0">
                <a:solidFill>
                  <a:schemeClr val="tx2"/>
                </a:solidFill>
                <a:latin typeface="Calibri" panose="020F0502020204030204" pitchFamily="34" charset="0"/>
                <a:cs typeface="Calibri" panose="020F0502020204030204" pitchFamily="34" charset="0"/>
              </a:rPr>
              <a:t>Data</a:t>
            </a:r>
          </a:p>
        </p:txBody>
      </p:sp>
      <p:sp>
        <p:nvSpPr>
          <p:cNvPr id="238" name="Hexagon 237"/>
          <p:cNvSpPr/>
          <p:nvPr/>
        </p:nvSpPr>
        <p:spPr bwMode="auto">
          <a:xfrm>
            <a:off x="1444783" y="2259589"/>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CMS</a:t>
            </a:r>
          </a:p>
        </p:txBody>
      </p:sp>
      <p:sp>
        <p:nvSpPr>
          <p:cNvPr id="239" name="Hexagon 238"/>
          <p:cNvSpPr/>
          <p:nvPr/>
        </p:nvSpPr>
        <p:spPr bwMode="auto">
          <a:xfrm>
            <a:off x="956396" y="1938621"/>
            <a:ext cx="629078" cy="575535"/>
          </a:xfrm>
          <a:prstGeom prst="hexagon">
            <a:avLst>
              <a:gd name="adj" fmla="val 28570"/>
              <a:gd name="vf" fmla="val 115470"/>
            </a:avLst>
          </a:prstGeom>
          <a:solidFill>
            <a:schemeClr val="bg2">
              <a:lumMod val="75000"/>
            </a:schemeClr>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Eligibility</a:t>
            </a:r>
          </a:p>
        </p:txBody>
      </p:sp>
      <p:sp>
        <p:nvSpPr>
          <p:cNvPr id="240" name="Hexagon 239"/>
          <p:cNvSpPr/>
          <p:nvPr/>
        </p:nvSpPr>
        <p:spPr bwMode="auto">
          <a:xfrm>
            <a:off x="471687" y="4116745"/>
            <a:ext cx="579433" cy="507188"/>
          </a:xfrm>
          <a:prstGeom prst="hexagon">
            <a:avLst>
              <a:gd name="adj" fmla="val 28570"/>
              <a:gd name="vf" fmla="val 115470"/>
            </a:avLst>
          </a:prstGeom>
          <a:solidFill>
            <a:schemeClr val="bg2">
              <a:lumMod val="75000"/>
            </a:schemeClr>
          </a:solidFill>
          <a:ln w="12700" cap="flat" cmpd="sng" algn="ctr">
            <a:noFill/>
            <a:prstDash val="solid"/>
          </a:ln>
          <a:effec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0" dirty="0">
                <a:solidFill>
                  <a:schemeClr val="tx2"/>
                </a:solidFill>
                <a:latin typeface="Calibri" panose="020F0502020204030204" pitchFamily="34" charset="0"/>
                <a:cs typeface="Calibri" panose="020F0502020204030204" pitchFamily="34" charset="0"/>
              </a:rPr>
              <a:t>SDOH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kern="0" dirty="0">
                <a:solidFill>
                  <a:schemeClr val="tx2"/>
                </a:solidFill>
                <a:latin typeface="Calibri" panose="020F0502020204030204" pitchFamily="34" charset="0"/>
                <a:cs typeface="Calibri" panose="020F0502020204030204" pitchFamily="34" charset="0"/>
              </a:rPr>
              <a:t>Data</a:t>
            </a:r>
            <a:endParaRPr kumimoji="0" lang="en-US" sz="800" b="1" i="0" u="none" strike="noStrike" kern="0" cap="none" spc="0" normalizeH="0" baseline="0" noProof="0" dirty="0">
              <a:ln>
                <a:noFill/>
              </a:ln>
              <a:solidFill>
                <a:schemeClr val="tx2"/>
              </a:solidFill>
              <a:effectLst/>
              <a:uLnTx/>
              <a:uFillTx/>
              <a:latin typeface="Calibri" panose="020F0502020204030204" pitchFamily="34" charset="0"/>
              <a:cs typeface="Calibri" panose="020F0502020204030204" pitchFamily="34" charset="0"/>
            </a:endParaRPr>
          </a:p>
        </p:txBody>
      </p:sp>
      <p:sp>
        <p:nvSpPr>
          <p:cNvPr id="241" name="Hexagon 240"/>
          <p:cNvSpPr/>
          <p:nvPr/>
        </p:nvSpPr>
        <p:spPr bwMode="auto">
          <a:xfrm>
            <a:off x="912482" y="4390335"/>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Device</a:t>
            </a:r>
          </a:p>
        </p:txBody>
      </p:sp>
      <p:sp>
        <p:nvSpPr>
          <p:cNvPr id="227" name="Hexagon 226"/>
          <p:cNvSpPr/>
          <p:nvPr/>
        </p:nvSpPr>
        <p:spPr bwMode="auto">
          <a:xfrm>
            <a:off x="921617" y="3791955"/>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Surveys</a:t>
            </a:r>
          </a:p>
        </p:txBody>
      </p:sp>
      <p:sp>
        <p:nvSpPr>
          <p:cNvPr id="228" name="Hexagon 227"/>
          <p:cNvSpPr/>
          <p:nvPr/>
        </p:nvSpPr>
        <p:spPr bwMode="auto">
          <a:xfrm>
            <a:off x="1413798" y="4704253"/>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Remote </a:t>
            </a:r>
          </a:p>
          <a:p>
            <a:pPr algn="ctr"/>
            <a:r>
              <a:rPr lang="en-US" sz="800" b="1" kern="0" dirty="0">
                <a:solidFill>
                  <a:schemeClr val="tx2"/>
                </a:solidFill>
                <a:latin typeface="Calibri" panose="020F0502020204030204" pitchFamily="34" charset="0"/>
                <a:cs typeface="Calibri" panose="020F0502020204030204" pitchFamily="34" charset="0"/>
              </a:rPr>
              <a:t>Monitoring</a:t>
            </a:r>
          </a:p>
        </p:txBody>
      </p:sp>
      <p:sp>
        <p:nvSpPr>
          <p:cNvPr id="258" name="Rounded Rectangle 257"/>
          <p:cNvSpPr/>
          <p:nvPr/>
        </p:nvSpPr>
        <p:spPr>
          <a:xfrm>
            <a:off x="2614888" y="5386908"/>
            <a:ext cx="2226683" cy="525088"/>
          </a:xfrm>
          <a:prstGeom prst="roundRect">
            <a:avLst>
              <a:gd name="adj" fmla="val 0"/>
            </a:avLst>
          </a:prstGeom>
          <a:solidFill>
            <a:schemeClr val="accent3"/>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13000"/>
              </a:lnSpc>
            </a:pPr>
            <a:r>
              <a:rPr lang="en-US" sz="1050" b="1" kern="0" dirty="0">
                <a:solidFill>
                  <a:schemeClr val="bg1"/>
                </a:solidFill>
              </a:rPr>
              <a:t>Organizational and Governance Structures</a:t>
            </a:r>
          </a:p>
        </p:txBody>
      </p:sp>
      <p:sp>
        <p:nvSpPr>
          <p:cNvPr id="81" name="TextBox 80">
            <a:extLst>
              <a:ext uri="{FF2B5EF4-FFF2-40B4-BE49-F238E27FC236}">
                <a16:creationId xmlns:a16="http://schemas.microsoft.com/office/drawing/2014/main" id="{0451CC91-BB4D-BB4A-8D5D-D043425F2110}"/>
              </a:ext>
            </a:extLst>
          </p:cNvPr>
          <p:cNvSpPr txBox="1"/>
          <p:nvPr/>
        </p:nvSpPr>
        <p:spPr>
          <a:xfrm>
            <a:off x="2813501" y="1316703"/>
            <a:ext cx="2399745" cy="200055"/>
          </a:xfrm>
          <a:prstGeom prst="rect">
            <a:avLst/>
          </a:prstGeom>
          <a:noFill/>
        </p:spPr>
        <p:txBody>
          <a:bodyPr wrap="square" lIns="0" tIns="0" rIns="0" bIns="0" rtlCol="0">
            <a:spAutoFit/>
          </a:bodyPr>
          <a:lstStyle/>
          <a:p>
            <a:pPr lvl="0" algn="ctr" defTabSz="914400">
              <a:defRPr/>
            </a:pPr>
            <a:r>
              <a:rPr lang="en-US" sz="1300" b="1" dirty="0">
                <a:solidFill>
                  <a:srgbClr val="000000"/>
                </a:solidFill>
                <a:latin typeface="Calibri" panose="020F0502020204030204" pitchFamily="34" charset="0"/>
              </a:rPr>
              <a:t>Strong data foundation</a:t>
            </a:r>
          </a:p>
        </p:txBody>
      </p:sp>
      <p:sp>
        <p:nvSpPr>
          <p:cNvPr id="82" name="TextBox 81">
            <a:extLst>
              <a:ext uri="{FF2B5EF4-FFF2-40B4-BE49-F238E27FC236}">
                <a16:creationId xmlns:a16="http://schemas.microsoft.com/office/drawing/2014/main" id="{B72C9C3F-6227-464B-9FE6-8ED6C7A32B1D}"/>
              </a:ext>
            </a:extLst>
          </p:cNvPr>
          <p:cNvSpPr txBox="1"/>
          <p:nvPr/>
        </p:nvSpPr>
        <p:spPr>
          <a:xfrm>
            <a:off x="5127329" y="1315162"/>
            <a:ext cx="2826113" cy="200055"/>
          </a:xfrm>
          <a:prstGeom prst="rect">
            <a:avLst/>
          </a:prstGeom>
          <a:noFill/>
        </p:spPr>
        <p:txBody>
          <a:bodyPr wrap="square" lIns="0" tIns="0" rIns="0" bIns="0" rtlCol="0">
            <a:spAutoFit/>
          </a:bodyPr>
          <a:lstStyle/>
          <a:p>
            <a:pPr lvl="0" algn="ctr" defTabSz="914400">
              <a:defRPr/>
            </a:pPr>
            <a:r>
              <a:rPr lang="en-US" sz="1300" b="1" dirty="0">
                <a:solidFill>
                  <a:srgbClr val="000000"/>
                </a:solidFill>
                <a:latin typeface="Calibri" panose="020F0502020204030204" pitchFamily="34" charset="0"/>
              </a:rPr>
              <a:t>Data Enrichment &amp; Interoperability</a:t>
            </a:r>
          </a:p>
        </p:txBody>
      </p:sp>
      <p:sp>
        <p:nvSpPr>
          <p:cNvPr id="84" name="TextBox 83">
            <a:extLst>
              <a:ext uri="{FF2B5EF4-FFF2-40B4-BE49-F238E27FC236}">
                <a16:creationId xmlns:a16="http://schemas.microsoft.com/office/drawing/2014/main" id="{438E977C-C123-C247-A546-C84C7458A9C3}"/>
              </a:ext>
            </a:extLst>
          </p:cNvPr>
          <p:cNvSpPr txBox="1"/>
          <p:nvPr/>
        </p:nvSpPr>
        <p:spPr>
          <a:xfrm>
            <a:off x="8874120" y="1316703"/>
            <a:ext cx="2204094" cy="200055"/>
          </a:xfrm>
          <a:prstGeom prst="rect">
            <a:avLst/>
          </a:prstGeom>
          <a:noFill/>
        </p:spPr>
        <p:txBody>
          <a:bodyPr wrap="square" lIns="0" tIns="0" rIns="0" bIns="0" rtlCol="0">
            <a:spAutoFit/>
          </a:bodyPr>
          <a:lstStyle/>
          <a:p>
            <a:pPr lvl="0" algn="ctr" defTabSz="914400">
              <a:defRPr/>
            </a:pPr>
            <a:r>
              <a:rPr lang="en-US" sz="1300" b="1" dirty="0">
                <a:solidFill>
                  <a:srgbClr val="000000"/>
                </a:solidFill>
                <a:latin typeface="Calibri" panose="020F0502020204030204" pitchFamily="34" charset="0"/>
              </a:rPr>
              <a:t>End user experience</a:t>
            </a:r>
          </a:p>
        </p:txBody>
      </p:sp>
      <p:sp>
        <p:nvSpPr>
          <p:cNvPr id="85" name="Rectangle 84"/>
          <p:cNvSpPr/>
          <p:nvPr/>
        </p:nvSpPr>
        <p:spPr>
          <a:xfrm>
            <a:off x="3053770" y="2231563"/>
            <a:ext cx="1919207" cy="2956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86" name="Oval 85"/>
          <p:cNvSpPr/>
          <p:nvPr/>
        </p:nvSpPr>
        <p:spPr>
          <a:xfrm>
            <a:off x="3453873" y="1701318"/>
            <a:ext cx="1080924" cy="108092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grpSp>
        <p:nvGrpSpPr>
          <p:cNvPr id="87" name="Group 86"/>
          <p:cNvGrpSpPr/>
          <p:nvPr/>
        </p:nvGrpSpPr>
        <p:grpSpPr>
          <a:xfrm>
            <a:off x="3447969" y="2930637"/>
            <a:ext cx="1130809" cy="621008"/>
            <a:chOff x="3447969" y="2915047"/>
            <a:chExt cx="1130809" cy="621008"/>
          </a:xfrm>
        </p:grpSpPr>
        <p:grpSp>
          <p:nvGrpSpPr>
            <p:cNvPr id="88" name="Group 87"/>
            <p:cNvGrpSpPr/>
            <p:nvPr/>
          </p:nvGrpSpPr>
          <p:grpSpPr>
            <a:xfrm>
              <a:off x="3860841" y="2915047"/>
              <a:ext cx="305065" cy="374651"/>
              <a:chOff x="3975550" y="2958177"/>
              <a:chExt cx="305065" cy="374651"/>
            </a:xfrm>
            <a:solidFill>
              <a:schemeClr val="tx1"/>
            </a:solidFill>
          </p:grpSpPr>
          <p:sp>
            <p:nvSpPr>
              <p:cNvPr id="90" name="Freeform 97"/>
              <p:cNvSpPr>
                <a:spLocks/>
              </p:cNvSpPr>
              <p:nvPr/>
            </p:nvSpPr>
            <p:spPr bwMode="auto">
              <a:xfrm>
                <a:off x="4104789" y="3062952"/>
                <a:ext cx="46587" cy="60325"/>
              </a:xfrm>
              <a:custGeom>
                <a:avLst/>
                <a:gdLst>
                  <a:gd name="T0" fmla="*/ 31 w 31"/>
                  <a:gd name="T1" fmla="*/ 25 h 38"/>
                  <a:gd name="T2" fmla="*/ 25 w 31"/>
                  <a:gd name="T3" fmla="*/ 20 h 38"/>
                  <a:gd name="T4" fmla="*/ 20 w 31"/>
                  <a:gd name="T5" fmla="*/ 24 h 38"/>
                  <a:gd name="T6" fmla="*/ 20 w 31"/>
                  <a:gd name="T7" fmla="*/ 0 h 38"/>
                  <a:gd name="T8" fmla="*/ 11 w 31"/>
                  <a:gd name="T9" fmla="*/ 0 h 38"/>
                  <a:gd name="T10" fmla="*/ 11 w 31"/>
                  <a:gd name="T11" fmla="*/ 24 h 38"/>
                  <a:gd name="T12" fmla="*/ 6 w 31"/>
                  <a:gd name="T13" fmla="*/ 20 h 38"/>
                  <a:gd name="T14" fmla="*/ 0 w 31"/>
                  <a:gd name="T15" fmla="*/ 25 h 38"/>
                  <a:gd name="T16" fmla="*/ 15 w 31"/>
                  <a:gd name="T17" fmla="*/ 38 h 38"/>
                  <a:gd name="T18" fmla="*/ 31 w 31"/>
                  <a:gd name="T19"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8">
                    <a:moveTo>
                      <a:pt x="31" y="25"/>
                    </a:moveTo>
                    <a:lnTo>
                      <a:pt x="25" y="20"/>
                    </a:lnTo>
                    <a:lnTo>
                      <a:pt x="20" y="24"/>
                    </a:lnTo>
                    <a:lnTo>
                      <a:pt x="20" y="0"/>
                    </a:lnTo>
                    <a:lnTo>
                      <a:pt x="11" y="0"/>
                    </a:lnTo>
                    <a:lnTo>
                      <a:pt x="11" y="24"/>
                    </a:lnTo>
                    <a:lnTo>
                      <a:pt x="6" y="20"/>
                    </a:lnTo>
                    <a:lnTo>
                      <a:pt x="0" y="25"/>
                    </a:lnTo>
                    <a:lnTo>
                      <a:pt x="15" y="38"/>
                    </a:lnTo>
                    <a:lnTo>
                      <a:pt x="31" y="2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1" name="Freeform 98"/>
              <p:cNvSpPr>
                <a:spLocks noEditPoints="1"/>
              </p:cNvSpPr>
              <p:nvPr/>
            </p:nvSpPr>
            <p:spPr bwMode="auto">
              <a:xfrm>
                <a:off x="4058203" y="3204240"/>
                <a:ext cx="139759" cy="128588"/>
              </a:xfrm>
              <a:custGeom>
                <a:avLst/>
                <a:gdLst>
                  <a:gd name="T0" fmla="*/ 351 w 703"/>
                  <a:gd name="T1" fmla="*/ 0 h 703"/>
                  <a:gd name="T2" fmla="*/ 0 w 703"/>
                  <a:gd name="T3" fmla="*/ 351 h 703"/>
                  <a:gd name="T4" fmla="*/ 351 w 703"/>
                  <a:gd name="T5" fmla="*/ 703 h 703"/>
                  <a:gd name="T6" fmla="*/ 703 w 703"/>
                  <a:gd name="T7" fmla="*/ 351 h 703"/>
                  <a:gd name="T8" fmla="*/ 351 w 703"/>
                  <a:gd name="T9" fmla="*/ 0 h 703"/>
                  <a:gd name="T10" fmla="*/ 351 w 703"/>
                  <a:gd name="T11" fmla="*/ 639 h 703"/>
                  <a:gd name="T12" fmla="*/ 64 w 703"/>
                  <a:gd name="T13" fmla="*/ 351 h 703"/>
                  <a:gd name="T14" fmla="*/ 351 w 703"/>
                  <a:gd name="T15" fmla="*/ 64 h 703"/>
                  <a:gd name="T16" fmla="*/ 639 w 703"/>
                  <a:gd name="T17" fmla="*/ 351 h 703"/>
                  <a:gd name="T18" fmla="*/ 351 w 703"/>
                  <a:gd name="T19" fmla="*/ 639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3" h="703">
                    <a:moveTo>
                      <a:pt x="351" y="0"/>
                    </a:moveTo>
                    <a:cubicBezTo>
                      <a:pt x="157" y="0"/>
                      <a:pt x="0" y="157"/>
                      <a:pt x="0" y="351"/>
                    </a:cubicBezTo>
                    <a:cubicBezTo>
                      <a:pt x="0" y="546"/>
                      <a:pt x="157" y="703"/>
                      <a:pt x="351" y="703"/>
                    </a:cubicBezTo>
                    <a:cubicBezTo>
                      <a:pt x="545" y="703"/>
                      <a:pt x="703" y="546"/>
                      <a:pt x="703" y="351"/>
                    </a:cubicBezTo>
                    <a:cubicBezTo>
                      <a:pt x="703" y="157"/>
                      <a:pt x="545" y="0"/>
                      <a:pt x="351" y="0"/>
                    </a:cubicBezTo>
                    <a:close/>
                    <a:moveTo>
                      <a:pt x="351" y="639"/>
                    </a:moveTo>
                    <a:cubicBezTo>
                      <a:pt x="192" y="639"/>
                      <a:pt x="64" y="510"/>
                      <a:pt x="64" y="351"/>
                    </a:cubicBezTo>
                    <a:cubicBezTo>
                      <a:pt x="64" y="193"/>
                      <a:pt x="192" y="64"/>
                      <a:pt x="351" y="64"/>
                    </a:cubicBezTo>
                    <a:cubicBezTo>
                      <a:pt x="510" y="64"/>
                      <a:pt x="639" y="193"/>
                      <a:pt x="639" y="351"/>
                    </a:cubicBezTo>
                    <a:cubicBezTo>
                      <a:pt x="639" y="510"/>
                      <a:pt x="510" y="639"/>
                      <a:pt x="351" y="6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2" name="Freeform 99"/>
              <p:cNvSpPr>
                <a:spLocks/>
              </p:cNvSpPr>
              <p:nvPr/>
            </p:nvSpPr>
            <p:spPr bwMode="auto">
              <a:xfrm>
                <a:off x="4106292" y="2958177"/>
                <a:ext cx="45083" cy="23813"/>
              </a:xfrm>
              <a:custGeom>
                <a:avLst/>
                <a:gdLst>
                  <a:gd name="T0" fmla="*/ 30 w 30"/>
                  <a:gd name="T1" fmla="*/ 6 h 15"/>
                  <a:gd name="T2" fmla="*/ 25 w 30"/>
                  <a:gd name="T3" fmla="*/ 0 h 15"/>
                  <a:gd name="T4" fmla="*/ 14 w 30"/>
                  <a:gd name="T5" fmla="*/ 6 h 15"/>
                  <a:gd name="T6" fmla="*/ 4 w 30"/>
                  <a:gd name="T7" fmla="*/ 0 h 15"/>
                  <a:gd name="T8" fmla="*/ 0 w 30"/>
                  <a:gd name="T9" fmla="*/ 6 h 15"/>
                  <a:gd name="T10" fmla="*/ 14 w 30"/>
                  <a:gd name="T11" fmla="*/ 15 h 15"/>
                  <a:gd name="T12" fmla="*/ 30 w 30"/>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30" y="6"/>
                    </a:moveTo>
                    <a:lnTo>
                      <a:pt x="25" y="0"/>
                    </a:lnTo>
                    <a:lnTo>
                      <a:pt x="14" y="6"/>
                    </a:lnTo>
                    <a:lnTo>
                      <a:pt x="4" y="0"/>
                    </a:lnTo>
                    <a:lnTo>
                      <a:pt x="0" y="6"/>
                    </a:lnTo>
                    <a:lnTo>
                      <a:pt x="14" y="15"/>
                    </a:lnTo>
                    <a:lnTo>
                      <a:pt x="30" y="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3" name="Freeform 100"/>
              <p:cNvSpPr>
                <a:spLocks/>
              </p:cNvSpPr>
              <p:nvPr/>
            </p:nvSpPr>
            <p:spPr bwMode="auto">
              <a:xfrm>
                <a:off x="4106292" y="2989927"/>
                <a:ext cx="45083" cy="23813"/>
              </a:xfrm>
              <a:custGeom>
                <a:avLst/>
                <a:gdLst>
                  <a:gd name="T0" fmla="*/ 30 w 30"/>
                  <a:gd name="T1" fmla="*/ 7 h 15"/>
                  <a:gd name="T2" fmla="*/ 25 w 30"/>
                  <a:gd name="T3" fmla="*/ 0 h 15"/>
                  <a:gd name="T4" fmla="*/ 14 w 30"/>
                  <a:gd name="T5" fmla="*/ 6 h 15"/>
                  <a:gd name="T6" fmla="*/ 4 w 30"/>
                  <a:gd name="T7" fmla="*/ 0 h 15"/>
                  <a:gd name="T8" fmla="*/ 0 w 30"/>
                  <a:gd name="T9" fmla="*/ 7 h 15"/>
                  <a:gd name="T10" fmla="*/ 14 w 30"/>
                  <a:gd name="T11" fmla="*/ 15 h 15"/>
                  <a:gd name="T12" fmla="*/ 30 w 30"/>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30" y="7"/>
                    </a:moveTo>
                    <a:lnTo>
                      <a:pt x="25" y="0"/>
                    </a:lnTo>
                    <a:lnTo>
                      <a:pt x="14" y="6"/>
                    </a:lnTo>
                    <a:lnTo>
                      <a:pt x="4" y="0"/>
                    </a:lnTo>
                    <a:lnTo>
                      <a:pt x="0" y="7"/>
                    </a:lnTo>
                    <a:lnTo>
                      <a:pt x="14" y="15"/>
                    </a:lnTo>
                    <a:lnTo>
                      <a:pt x="30" y="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4" name="Freeform 101"/>
              <p:cNvSpPr>
                <a:spLocks/>
              </p:cNvSpPr>
              <p:nvPr/>
            </p:nvSpPr>
            <p:spPr bwMode="auto">
              <a:xfrm>
                <a:off x="4187443" y="2958177"/>
                <a:ext cx="46587" cy="23813"/>
              </a:xfrm>
              <a:custGeom>
                <a:avLst/>
                <a:gdLst>
                  <a:gd name="T0" fmla="*/ 31 w 31"/>
                  <a:gd name="T1" fmla="*/ 6 h 15"/>
                  <a:gd name="T2" fmla="*/ 26 w 31"/>
                  <a:gd name="T3" fmla="*/ 0 h 15"/>
                  <a:gd name="T4" fmla="*/ 16 w 31"/>
                  <a:gd name="T5" fmla="*/ 6 h 15"/>
                  <a:gd name="T6" fmla="*/ 5 w 31"/>
                  <a:gd name="T7" fmla="*/ 0 h 15"/>
                  <a:gd name="T8" fmla="*/ 0 w 31"/>
                  <a:gd name="T9" fmla="*/ 6 h 15"/>
                  <a:gd name="T10" fmla="*/ 16 w 31"/>
                  <a:gd name="T11" fmla="*/ 15 h 15"/>
                  <a:gd name="T12" fmla="*/ 31 w 31"/>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31" h="15">
                    <a:moveTo>
                      <a:pt x="31" y="6"/>
                    </a:moveTo>
                    <a:lnTo>
                      <a:pt x="26" y="0"/>
                    </a:lnTo>
                    <a:lnTo>
                      <a:pt x="16" y="6"/>
                    </a:lnTo>
                    <a:lnTo>
                      <a:pt x="5" y="0"/>
                    </a:lnTo>
                    <a:lnTo>
                      <a:pt x="0" y="6"/>
                    </a:lnTo>
                    <a:lnTo>
                      <a:pt x="16" y="15"/>
                    </a:lnTo>
                    <a:lnTo>
                      <a:pt x="31" y="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5" name="Freeform 102"/>
              <p:cNvSpPr>
                <a:spLocks/>
              </p:cNvSpPr>
              <p:nvPr/>
            </p:nvSpPr>
            <p:spPr bwMode="auto">
              <a:xfrm>
                <a:off x="4187443" y="2989927"/>
                <a:ext cx="46587" cy="23813"/>
              </a:xfrm>
              <a:custGeom>
                <a:avLst/>
                <a:gdLst>
                  <a:gd name="T0" fmla="*/ 31 w 31"/>
                  <a:gd name="T1" fmla="*/ 7 h 15"/>
                  <a:gd name="T2" fmla="*/ 26 w 31"/>
                  <a:gd name="T3" fmla="*/ 0 h 15"/>
                  <a:gd name="T4" fmla="*/ 16 w 31"/>
                  <a:gd name="T5" fmla="*/ 6 h 15"/>
                  <a:gd name="T6" fmla="*/ 5 w 31"/>
                  <a:gd name="T7" fmla="*/ 0 h 15"/>
                  <a:gd name="T8" fmla="*/ 0 w 31"/>
                  <a:gd name="T9" fmla="*/ 7 h 15"/>
                  <a:gd name="T10" fmla="*/ 16 w 31"/>
                  <a:gd name="T11" fmla="*/ 15 h 15"/>
                  <a:gd name="T12" fmla="*/ 31 w 31"/>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31" h="15">
                    <a:moveTo>
                      <a:pt x="31" y="7"/>
                    </a:moveTo>
                    <a:lnTo>
                      <a:pt x="26" y="0"/>
                    </a:lnTo>
                    <a:lnTo>
                      <a:pt x="16" y="6"/>
                    </a:lnTo>
                    <a:lnTo>
                      <a:pt x="5" y="0"/>
                    </a:lnTo>
                    <a:lnTo>
                      <a:pt x="0" y="7"/>
                    </a:lnTo>
                    <a:lnTo>
                      <a:pt x="16" y="15"/>
                    </a:lnTo>
                    <a:lnTo>
                      <a:pt x="31" y="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6" name="Freeform 103"/>
              <p:cNvSpPr>
                <a:spLocks/>
              </p:cNvSpPr>
              <p:nvPr/>
            </p:nvSpPr>
            <p:spPr bwMode="auto">
              <a:xfrm>
                <a:off x="4022137" y="2958177"/>
                <a:ext cx="45083" cy="23813"/>
              </a:xfrm>
              <a:custGeom>
                <a:avLst/>
                <a:gdLst>
                  <a:gd name="T0" fmla="*/ 30 w 30"/>
                  <a:gd name="T1" fmla="*/ 6 h 15"/>
                  <a:gd name="T2" fmla="*/ 26 w 30"/>
                  <a:gd name="T3" fmla="*/ 0 h 15"/>
                  <a:gd name="T4" fmla="*/ 16 w 30"/>
                  <a:gd name="T5" fmla="*/ 6 h 15"/>
                  <a:gd name="T6" fmla="*/ 5 w 30"/>
                  <a:gd name="T7" fmla="*/ 0 h 15"/>
                  <a:gd name="T8" fmla="*/ 0 w 30"/>
                  <a:gd name="T9" fmla="*/ 6 h 15"/>
                  <a:gd name="T10" fmla="*/ 16 w 30"/>
                  <a:gd name="T11" fmla="*/ 15 h 15"/>
                  <a:gd name="T12" fmla="*/ 30 w 30"/>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30" y="6"/>
                    </a:moveTo>
                    <a:lnTo>
                      <a:pt x="26" y="0"/>
                    </a:lnTo>
                    <a:lnTo>
                      <a:pt x="16" y="6"/>
                    </a:lnTo>
                    <a:lnTo>
                      <a:pt x="5" y="0"/>
                    </a:lnTo>
                    <a:lnTo>
                      <a:pt x="0" y="6"/>
                    </a:lnTo>
                    <a:lnTo>
                      <a:pt x="16" y="15"/>
                    </a:lnTo>
                    <a:lnTo>
                      <a:pt x="30" y="6"/>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7" name="Freeform 104"/>
              <p:cNvSpPr>
                <a:spLocks/>
              </p:cNvSpPr>
              <p:nvPr/>
            </p:nvSpPr>
            <p:spPr bwMode="auto">
              <a:xfrm>
                <a:off x="4022137" y="2989927"/>
                <a:ext cx="45083" cy="23813"/>
              </a:xfrm>
              <a:custGeom>
                <a:avLst/>
                <a:gdLst>
                  <a:gd name="T0" fmla="*/ 30 w 30"/>
                  <a:gd name="T1" fmla="*/ 7 h 15"/>
                  <a:gd name="T2" fmla="*/ 26 w 30"/>
                  <a:gd name="T3" fmla="*/ 0 h 15"/>
                  <a:gd name="T4" fmla="*/ 16 w 30"/>
                  <a:gd name="T5" fmla="*/ 6 h 15"/>
                  <a:gd name="T6" fmla="*/ 5 w 30"/>
                  <a:gd name="T7" fmla="*/ 0 h 15"/>
                  <a:gd name="T8" fmla="*/ 0 w 30"/>
                  <a:gd name="T9" fmla="*/ 7 h 15"/>
                  <a:gd name="T10" fmla="*/ 16 w 30"/>
                  <a:gd name="T11" fmla="*/ 15 h 15"/>
                  <a:gd name="T12" fmla="*/ 30 w 30"/>
                  <a:gd name="T13" fmla="*/ 7 h 15"/>
                </a:gdLst>
                <a:ahLst/>
                <a:cxnLst>
                  <a:cxn ang="0">
                    <a:pos x="T0" y="T1"/>
                  </a:cxn>
                  <a:cxn ang="0">
                    <a:pos x="T2" y="T3"/>
                  </a:cxn>
                  <a:cxn ang="0">
                    <a:pos x="T4" y="T5"/>
                  </a:cxn>
                  <a:cxn ang="0">
                    <a:pos x="T6" y="T7"/>
                  </a:cxn>
                  <a:cxn ang="0">
                    <a:pos x="T8" y="T9"/>
                  </a:cxn>
                  <a:cxn ang="0">
                    <a:pos x="T10" y="T11"/>
                  </a:cxn>
                  <a:cxn ang="0">
                    <a:pos x="T12" y="T13"/>
                  </a:cxn>
                </a:cxnLst>
                <a:rect l="0" t="0" r="r" b="b"/>
                <a:pathLst>
                  <a:path w="30" h="15">
                    <a:moveTo>
                      <a:pt x="30" y="7"/>
                    </a:moveTo>
                    <a:lnTo>
                      <a:pt x="26" y="0"/>
                    </a:lnTo>
                    <a:lnTo>
                      <a:pt x="16" y="6"/>
                    </a:lnTo>
                    <a:lnTo>
                      <a:pt x="5" y="0"/>
                    </a:lnTo>
                    <a:lnTo>
                      <a:pt x="0" y="7"/>
                    </a:lnTo>
                    <a:lnTo>
                      <a:pt x="16" y="15"/>
                    </a:lnTo>
                    <a:lnTo>
                      <a:pt x="30" y="7"/>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8" name="Freeform 105"/>
              <p:cNvSpPr>
                <a:spLocks noEditPoints="1"/>
              </p:cNvSpPr>
              <p:nvPr/>
            </p:nvSpPr>
            <p:spPr bwMode="auto">
              <a:xfrm>
                <a:off x="4013120" y="3028027"/>
                <a:ext cx="229926" cy="165100"/>
              </a:xfrm>
              <a:custGeom>
                <a:avLst/>
                <a:gdLst>
                  <a:gd name="T0" fmla="*/ 55 w 153"/>
                  <a:gd name="T1" fmla="*/ 104 h 104"/>
                  <a:gd name="T2" fmla="*/ 98 w 153"/>
                  <a:gd name="T3" fmla="*/ 95 h 104"/>
                  <a:gd name="T4" fmla="*/ 98 w 153"/>
                  <a:gd name="T5" fmla="*/ 72 h 104"/>
                  <a:gd name="T6" fmla="*/ 153 w 153"/>
                  <a:gd name="T7" fmla="*/ 23 h 104"/>
                  <a:gd name="T8" fmla="*/ 153 w 153"/>
                  <a:gd name="T9" fmla="*/ 0 h 104"/>
                  <a:gd name="T10" fmla="*/ 0 w 153"/>
                  <a:gd name="T11" fmla="*/ 0 h 104"/>
                  <a:gd name="T12" fmla="*/ 0 w 153"/>
                  <a:gd name="T13" fmla="*/ 23 h 104"/>
                  <a:gd name="T14" fmla="*/ 55 w 153"/>
                  <a:gd name="T15" fmla="*/ 72 h 104"/>
                  <a:gd name="T16" fmla="*/ 55 w 153"/>
                  <a:gd name="T17" fmla="*/ 104 h 104"/>
                  <a:gd name="T18" fmla="*/ 9 w 153"/>
                  <a:gd name="T19" fmla="*/ 20 h 104"/>
                  <a:gd name="T20" fmla="*/ 9 w 153"/>
                  <a:gd name="T21" fmla="*/ 7 h 104"/>
                  <a:gd name="T22" fmla="*/ 144 w 153"/>
                  <a:gd name="T23" fmla="*/ 7 h 104"/>
                  <a:gd name="T24" fmla="*/ 144 w 153"/>
                  <a:gd name="T25" fmla="*/ 20 h 104"/>
                  <a:gd name="T26" fmla="*/ 89 w 153"/>
                  <a:gd name="T27" fmla="*/ 68 h 104"/>
                  <a:gd name="T28" fmla="*/ 89 w 153"/>
                  <a:gd name="T29" fmla="*/ 89 h 104"/>
                  <a:gd name="T30" fmla="*/ 64 w 153"/>
                  <a:gd name="T31" fmla="*/ 95 h 104"/>
                  <a:gd name="T32" fmla="*/ 64 w 153"/>
                  <a:gd name="T33" fmla="*/ 68 h 104"/>
                  <a:gd name="T34" fmla="*/ 9 w 153"/>
                  <a:gd name="T35"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104">
                    <a:moveTo>
                      <a:pt x="55" y="104"/>
                    </a:moveTo>
                    <a:lnTo>
                      <a:pt x="98" y="95"/>
                    </a:lnTo>
                    <a:lnTo>
                      <a:pt x="98" y="72"/>
                    </a:lnTo>
                    <a:lnTo>
                      <a:pt x="153" y="23"/>
                    </a:lnTo>
                    <a:lnTo>
                      <a:pt x="153" y="0"/>
                    </a:lnTo>
                    <a:lnTo>
                      <a:pt x="0" y="0"/>
                    </a:lnTo>
                    <a:lnTo>
                      <a:pt x="0" y="23"/>
                    </a:lnTo>
                    <a:lnTo>
                      <a:pt x="55" y="72"/>
                    </a:lnTo>
                    <a:lnTo>
                      <a:pt x="55" y="104"/>
                    </a:lnTo>
                    <a:close/>
                    <a:moveTo>
                      <a:pt x="9" y="20"/>
                    </a:moveTo>
                    <a:lnTo>
                      <a:pt x="9" y="7"/>
                    </a:lnTo>
                    <a:lnTo>
                      <a:pt x="144" y="7"/>
                    </a:lnTo>
                    <a:lnTo>
                      <a:pt x="144" y="20"/>
                    </a:lnTo>
                    <a:lnTo>
                      <a:pt x="89" y="68"/>
                    </a:lnTo>
                    <a:lnTo>
                      <a:pt x="89" y="89"/>
                    </a:lnTo>
                    <a:lnTo>
                      <a:pt x="64" y="95"/>
                    </a:lnTo>
                    <a:lnTo>
                      <a:pt x="64" y="68"/>
                    </a:lnTo>
                    <a:lnTo>
                      <a:pt x="9" y="2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9" name="Rectangle 106"/>
              <p:cNvSpPr>
                <a:spLocks noChangeArrowheads="1"/>
              </p:cNvSpPr>
              <p:nvPr/>
            </p:nvSpPr>
            <p:spPr bwMode="auto">
              <a:xfrm>
                <a:off x="4268593" y="3191540"/>
                <a:ext cx="12022" cy="141288"/>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0" name="Rectangle 107"/>
              <p:cNvSpPr>
                <a:spLocks noChangeArrowheads="1"/>
              </p:cNvSpPr>
              <p:nvPr/>
            </p:nvSpPr>
            <p:spPr bwMode="auto">
              <a:xfrm>
                <a:off x="4243045" y="3215352"/>
                <a:ext cx="12022" cy="1174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1" name="Rectangle 108"/>
              <p:cNvSpPr>
                <a:spLocks noChangeArrowheads="1"/>
              </p:cNvSpPr>
              <p:nvPr/>
            </p:nvSpPr>
            <p:spPr bwMode="auto">
              <a:xfrm>
                <a:off x="3975550" y="3191540"/>
                <a:ext cx="12022" cy="141288"/>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2" name="Rectangle 109"/>
              <p:cNvSpPr>
                <a:spLocks noChangeArrowheads="1"/>
              </p:cNvSpPr>
              <p:nvPr/>
            </p:nvSpPr>
            <p:spPr bwMode="auto">
              <a:xfrm>
                <a:off x="4001098" y="3215352"/>
                <a:ext cx="12022" cy="11747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3" name="Rectangle 110"/>
              <p:cNvSpPr>
                <a:spLocks noChangeArrowheads="1"/>
              </p:cNvSpPr>
              <p:nvPr/>
            </p:nvSpPr>
            <p:spPr bwMode="auto">
              <a:xfrm>
                <a:off x="4217498" y="3239165"/>
                <a:ext cx="12022" cy="93663"/>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4" name="Rectangle 111"/>
              <p:cNvSpPr>
                <a:spLocks noChangeArrowheads="1"/>
              </p:cNvSpPr>
              <p:nvPr/>
            </p:nvSpPr>
            <p:spPr bwMode="auto">
              <a:xfrm>
                <a:off x="4026645" y="3239165"/>
                <a:ext cx="12022" cy="93663"/>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5" name="Rectangle 112"/>
              <p:cNvSpPr>
                <a:spLocks noChangeArrowheads="1"/>
              </p:cNvSpPr>
              <p:nvPr/>
            </p:nvSpPr>
            <p:spPr bwMode="auto">
              <a:xfrm>
                <a:off x="4026645" y="3215352"/>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6" name="Rectangle 113"/>
              <p:cNvSpPr>
                <a:spLocks noChangeArrowheads="1"/>
              </p:cNvSpPr>
              <p:nvPr/>
            </p:nvSpPr>
            <p:spPr bwMode="auto">
              <a:xfrm>
                <a:off x="4001098" y="3191540"/>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7" name="Rectangle 114"/>
              <p:cNvSpPr>
                <a:spLocks noChangeArrowheads="1"/>
              </p:cNvSpPr>
              <p:nvPr/>
            </p:nvSpPr>
            <p:spPr bwMode="auto">
              <a:xfrm>
                <a:off x="3975550" y="3167727"/>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8" name="Rectangle 115"/>
              <p:cNvSpPr>
                <a:spLocks noChangeArrowheads="1"/>
              </p:cNvSpPr>
              <p:nvPr/>
            </p:nvSpPr>
            <p:spPr bwMode="auto">
              <a:xfrm>
                <a:off x="4217498" y="3215352"/>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9" name="Rectangle 116"/>
              <p:cNvSpPr>
                <a:spLocks noChangeArrowheads="1"/>
              </p:cNvSpPr>
              <p:nvPr/>
            </p:nvSpPr>
            <p:spPr bwMode="auto">
              <a:xfrm>
                <a:off x="4243045" y="3191540"/>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0" name="Rectangle 117"/>
              <p:cNvSpPr>
                <a:spLocks noChangeArrowheads="1"/>
              </p:cNvSpPr>
              <p:nvPr/>
            </p:nvSpPr>
            <p:spPr bwMode="auto">
              <a:xfrm>
                <a:off x="4268593" y="3167727"/>
                <a:ext cx="12022" cy="12700"/>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sp>
          <p:nvSpPr>
            <p:cNvPr id="89" name="Rectangle 88">
              <a:extLst>
                <a:ext uri="{FF2B5EF4-FFF2-40B4-BE49-F238E27FC236}">
                  <a16:creationId xmlns:a16="http://schemas.microsoft.com/office/drawing/2014/main" id="{9E8D3043-FC9C-834A-9A45-05B99A0B313B}"/>
                </a:ext>
              </a:extLst>
            </p:cNvPr>
            <p:cNvSpPr/>
            <p:nvPr/>
          </p:nvSpPr>
          <p:spPr>
            <a:xfrm>
              <a:off x="3447969" y="3289834"/>
              <a:ext cx="1130809" cy="24622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3600"/>
                </a:spcAft>
                <a:buClr>
                  <a:srgbClr val="FF6503"/>
                </a:buClr>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Data acquisition</a:t>
              </a:r>
            </a:p>
          </p:txBody>
        </p:sp>
      </p:grpSp>
      <p:grpSp>
        <p:nvGrpSpPr>
          <p:cNvPr id="111" name="Group 110"/>
          <p:cNvGrpSpPr/>
          <p:nvPr/>
        </p:nvGrpSpPr>
        <p:grpSpPr>
          <a:xfrm>
            <a:off x="3596432" y="3768094"/>
            <a:ext cx="833883" cy="645380"/>
            <a:chOff x="3596432" y="3775796"/>
            <a:chExt cx="833883" cy="645380"/>
          </a:xfrm>
        </p:grpSpPr>
        <p:sp>
          <p:nvSpPr>
            <p:cNvPr id="112" name="Rectangle 111">
              <a:extLst>
                <a:ext uri="{FF2B5EF4-FFF2-40B4-BE49-F238E27FC236}">
                  <a16:creationId xmlns:a16="http://schemas.microsoft.com/office/drawing/2014/main" id="{9E8D3043-FC9C-834A-9A45-05B99A0B313B}"/>
                </a:ext>
              </a:extLst>
            </p:cNvPr>
            <p:cNvSpPr/>
            <p:nvPr/>
          </p:nvSpPr>
          <p:spPr>
            <a:xfrm>
              <a:off x="3596432" y="4174955"/>
              <a:ext cx="833883" cy="2462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600"/>
                </a:spcAft>
                <a:buClr>
                  <a:srgbClr val="FF6503"/>
                </a:buClr>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Data quality</a:t>
              </a:r>
            </a:p>
          </p:txBody>
        </p:sp>
        <p:grpSp>
          <p:nvGrpSpPr>
            <p:cNvPr id="113" name="Group 112"/>
            <p:cNvGrpSpPr/>
            <p:nvPr/>
          </p:nvGrpSpPr>
          <p:grpSpPr>
            <a:xfrm>
              <a:off x="3875662" y="3775796"/>
              <a:ext cx="275423" cy="427281"/>
              <a:chOff x="3974152" y="3818926"/>
              <a:chExt cx="275423" cy="427281"/>
            </a:xfrm>
            <a:solidFill>
              <a:schemeClr val="tx1"/>
            </a:solidFill>
          </p:grpSpPr>
          <p:sp>
            <p:nvSpPr>
              <p:cNvPr id="114" name="Freeform 5"/>
              <p:cNvSpPr>
                <a:spLocks noEditPoints="1"/>
              </p:cNvSpPr>
              <p:nvPr/>
            </p:nvSpPr>
            <p:spPr bwMode="auto">
              <a:xfrm>
                <a:off x="3974152" y="3818926"/>
                <a:ext cx="275423" cy="427281"/>
              </a:xfrm>
              <a:custGeom>
                <a:avLst/>
                <a:gdLst>
                  <a:gd name="T0" fmla="*/ 135 w 145"/>
                  <a:gd name="T1" fmla="*/ 60 h 214"/>
                  <a:gd name="T2" fmla="*/ 126 w 145"/>
                  <a:gd name="T3" fmla="*/ 36 h 214"/>
                  <a:gd name="T4" fmla="*/ 108 w 145"/>
                  <a:gd name="T5" fmla="*/ 18 h 214"/>
                  <a:gd name="T6" fmla="*/ 85 w 145"/>
                  <a:gd name="T7" fmla="*/ 8 h 214"/>
                  <a:gd name="T8" fmla="*/ 73 w 145"/>
                  <a:gd name="T9" fmla="*/ 0 h 214"/>
                  <a:gd name="T10" fmla="*/ 60 w 145"/>
                  <a:gd name="T11" fmla="*/ 9 h 214"/>
                  <a:gd name="T12" fmla="*/ 36 w 145"/>
                  <a:gd name="T13" fmla="*/ 19 h 214"/>
                  <a:gd name="T14" fmla="*/ 18 w 145"/>
                  <a:gd name="T15" fmla="*/ 37 h 214"/>
                  <a:gd name="T16" fmla="*/ 8 w 145"/>
                  <a:gd name="T17" fmla="*/ 59 h 214"/>
                  <a:gd name="T18" fmla="*/ 1 w 145"/>
                  <a:gd name="T19" fmla="*/ 72 h 214"/>
                  <a:gd name="T20" fmla="*/ 10 w 145"/>
                  <a:gd name="T21" fmla="*/ 84 h 214"/>
                  <a:gd name="T22" fmla="*/ 19 w 145"/>
                  <a:gd name="T23" fmla="*/ 108 h 214"/>
                  <a:gd name="T24" fmla="*/ 27 w 145"/>
                  <a:gd name="T25" fmla="*/ 126 h 214"/>
                  <a:gd name="T26" fmla="*/ 6 w 145"/>
                  <a:gd name="T27" fmla="*/ 204 h 214"/>
                  <a:gd name="T28" fmla="*/ 32 w 145"/>
                  <a:gd name="T29" fmla="*/ 183 h 214"/>
                  <a:gd name="T30" fmla="*/ 38 w 145"/>
                  <a:gd name="T31" fmla="*/ 210 h 214"/>
                  <a:gd name="T32" fmla="*/ 50 w 145"/>
                  <a:gd name="T33" fmla="*/ 187 h 214"/>
                  <a:gd name="T34" fmla="*/ 63 w 145"/>
                  <a:gd name="T35" fmla="*/ 140 h 214"/>
                  <a:gd name="T36" fmla="*/ 102 w 145"/>
                  <a:gd name="T37" fmla="*/ 213 h 214"/>
                  <a:gd name="T38" fmla="*/ 119 w 145"/>
                  <a:gd name="T39" fmla="*/ 190 h 214"/>
                  <a:gd name="T40" fmla="*/ 117 w 145"/>
                  <a:gd name="T41" fmla="*/ 124 h 214"/>
                  <a:gd name="T42" fmla="*/ 127 w 145"/>
                  <a:gd name="T43" fmla="*/ 106 h 214"/>
                  <a:gd name="T44" fmla="*/ 137 w 145"/>
                  <a:gd name="T45" fmla="*/ 84 h 214"/>
                  <a:gd name="T46" fmla="*/ 38 w 145"/>
                  <a:gd name="T47" fmla="*/ 189 h 214"/>
                  <a:gd name="T48" fmla="*/ 14 w 145"/>
                  <a:gd name="T49" fmla="*/ 195 h 214"/>
                  <a:gd name="T50" fmla="*/ 39 w 145"/>
                  <a:gd name="T51" fmla="*/ 129 h 214"/>
                  <a:gd name="T52" fmla="*/ 57 w 145"/>
                  <a:gd name="T53" fmla="*/ 138 h 214"/>
                  <a:gd name="T54" fmla="*/ 129 w 145"/>
                  <a:gd name="T55" fmla="*/ 192 h 214"/>
                  <a:gd name="T56" fmla="*/ 84 w 145"/>
                  <a:gd name="T57" fmla="*/ 135 h 214"/>
                  <a:gd name="T58" fmla="*/ 106 w 145"/>
                  <a:gd name="T59" fmla="*/ 131 h 214"/>
                  <a:gd name="T60" fmla="*/ 133 w 145"/>
                  <a:gd name="T61" fmla="*/ 90 h 214"/>
                  <a:gd name="T62" fmla="*/ 128 w 145"/>
                  <a:gd name="T63" fmla="*/ 101 h 214"/>
                  <a:gd name="T64" fmla="*/ 122 w 145"/>
                  <a:gd name="T65" fmla="*/ 119 h 214"/>
                  <a:gd name="T66" fmla="*/ 103 w 145"/>
                  <a:gd name="T67" fmla="*/ 127 h 214"/>
                  <a:gd name="T68" fmla="*/ 78 w 145"/>
                  <a:gd name="T69" fmla="*/ 134 h 214"/>
                  <a:gd name="T70" fmla="*/ 66 w 145"/>
                  <a:gd name="T71" fmla="*/ 135 h 214"/>
                  <a:gd name="T72" fmla="*/ 48 w 145"/>
                  <a:gd name="T73" fmla="*/ 135 h 214"/>
                  <a:gd name="T74" fmla="*/ 35 w 145"/>
                  <a:gd name="T75" fmla="*/ 122 h 214"/>
                  <a:gd name="T76" fmla="*/ 18 w 145"/>
                  <a:gd name="T77" fmla="*/ 103 h 214"/>
                  <a:gd name="T78" fmla="*/ 13 w 145"/>
                  <a:gd name="T79" fmla="*/ 91 h 214"/>
                  <a:gd name="T80" fmla="*/ 10 w 145"/>
                  <a:gd name="T81" fmla="*/ 65 h 214"/>
                  <a:gd name="T82" fmla="*/ 9 w 145"/>
                  <a:gd name="T83" fmla="*/ 48 h 214"/>
                  <a:gd name="T84" fmla="*/ 23 w 145"/>
                  <a:gd name="T85" fmla="*/ 34 h 214"/>
                  <a:gd name="T86" fmla="*/ 42 w 145"/>
                  <a:gd name="T87" fmla="*/ 18 h 214"/>
                  <a:gd name="T88" fmla="*/ 54 w 145"/>
                  <a:gd name="T89" fmla="*/ 13 h 214"/>
                  <a:gd name="T90" fmla="*/ 97 w 145"/>
                  <a:gd name="T91" fmla="*/ 9 h 214"/>
                  <a:gd name="T92" fmla="*/ 119 w 145"/>
                  <a:gd name="T93" fmla="*/ 23 h 214"/>
                  <a:gd name="T94" fmla="*/ 135 w 145"/>
                  <a:gd name="T95" fmla="*/ 46 h 214"/>
                  <a:gd name="T96" fmla="*/ 141 w 145"/>
                  <a:gd name="T97" fmla="*/ 73 h 214"/>
                  <a:gd name="T98" fmla="*/ 133 w 145"/>
                  <a:gd name="T99" fmla="*/ 9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45" h="214">
                    <a:moveTo>
                      <a:pt x="140" y="81"/>
                    </a:moveTo>
                    <a:cubicBezTo>
                      <a:pt x="142" y="78"/>
                      <a:pt x="145" y="76"/>
                      <a:pt x="144" y="72"/>
                    </a:cubicBezTo>
                    <a:cubicBezTo>
                      <a:pt x="144" y="69"/>
                      <a:pt x="142" y="67"/>
                      <a:pt x="140" y="65"/>
                    </a:cubicBezTo>
                    <a:cubicBezTo>
                      <a:pt x="138" y="64"/>
                      <a:pt x="136" y="62"/>
                      <a:pt x="135" y="60"/>
                    </a:cubicBezTo>
                    <a:cubicBezTo>
                      <a:pt x="135" y="60"/>
                      <a:pt x="135" y="60"/>
                      <a:pt x="135" y="60"/>
                    </a:cubicBezTo>
                    <a:cubicBezTo>
                      <a:pt x="135" y="59"/>
                      <a:pt x="135" y="59"/>
                      <a:pt x="135" y="59"/>
                    </a:cubicBezTo>
                    <a:cubicBezTo>
                      <a:pt x="138" y="51"/>
                      <a:pt x="139" y="47"/>
                      <a:pt x="138" y="44"/>
                    </a:cubicBezTo>
                    <a:cubicBezTo>
                      <a:pt x="137" y="41"/>
                      <a:pt x="133" y="39"/>
                      <a:pt x="126" y="36"/>
                    </a:cubicBezTo>
                    <a:cubicBezTo>
                      <a:pt x="125" y="36"/>
                      <a:pt x="125" y="36"/>
                      <a:pt x="125" y="36"/>
                    </a:cubicBezTo>
                    <a:cubicBezTo>
                      <a:pt x="125" y="35"/>
                      <a:pt x="125" y="35"/>
                      <a:pt x="125" y="35"/>
                    </a:cubicBezTo>
                    <a:cubicBezTo>
                      <a:pt x="124" y="27"/>
                      <a:pt x="124" y="22"/>
                      <a:pt x="122" y="20"/>
                    </a:cubicBezTo>
                    <a:cubicBezTo>
                      <a:pt x="120" y="18"/>
                      <a:pt x="116" y="18"/>
                      <a:pt x="108" y="18"/>
                    </a:cubicBezTo>
                    <a:cubicBezTo>
                      <a:pt x="108" y="18"/>
                      <a:pt x="108" y="18"/>
                      <a:pt x="108" y="18"/>
                    </a:cubicBezTo>
                    <a:cubicBezTo>
                      <a:pt x="107" y="18"/>
                      <a:pt x="107" y="18"/>
                      <a:pt x="107" y="18"/>
                    </a:cubicBezTo>
                    <a:cubicBezTo>
                      <a:pt x="103" y="11"/>
                      <a:pt x="101" y="8"/>
                      <a:pt x="99" y="7"/>
                    </a:cubicBezTo>
                    <a:cubicBezTo>
                      <a:pt x="96" y="6"/>
                      <a:pt x="92" y="6"/>
                      <a:pt x="85" y="8"/>
                    </a:cubicBezTo>
                    <a:cubicBezTo>
                      <a:pt x="85" y="8"/>
                      <a:pt x="85" y="8"/>
                      <a:pt x="85" y="8"/>
                    </a:cubicBezTo>
                    <a:cubicBezTo>
                      <a:pt x="84" y="8"/>
                      <a:pt x="84" y="8"/>
                      <a:pt x="84" y="8"/>
                    </a:cubicBezTo>
                    <a:cubicBezTo>
                      <a:pt x="83" y="7"/>
                      <a:pt x="83" y="6"/>
                      <a:pt x="82" y="5"/>
                    </a:cubicBezTo>
                    <a:cubicBezTo>
                      <a:pt x="79" y="3"/>
                      <a:pt x="77" y="0"/>
                      <a:pt x="73" y="0"/>
                    </a:cubicBezTo>
                    <a:cubicBezTo>
                      <a:pt x="70" y="1"/>
                      <a:pt x="67" y="3"/>
                      <a:pt x="65" y="5"/>
                    </a:cubicBezTo>
                    <a:cubicBezTo>
                      <a:pt x="64" y="7"/>
                      <a:pt x="62" y="8"/>
                      <a:pt x="60" y="9"/>
                    </a:cubicBezTo>
                    <a:cubicBezTo>
                      <a:pt x="60" y="9"/>
                      <a:pt x="60" y="9"/>
                      <a:pt x="60" y="9"/>
                    </a:cubicBezTo>
                    <a:cubicBezTo>
                      <a:pt x="60" y="9"/>
                      <a:pt x="60" y="9"/>
                      <a:pt x="60" y="9"/>
                    </a:cubicBezTo>
                    <a:cubicBezTo>
                      <a:pt x="58" y="9"/>
                      <a:pt x="56" y="8"/>
                      <a:pt x="54" y="7"/>
                    </a:cubicBezTo>
                    <a:cubicBezTo>
                      <a:pt x="51" y="6"/>
                      <a:pt x="48" y="5"/>
                      <a:pt x="45" y="6"/>
                    </a:cubicBezTo>
                    <a:cubicBezTo>
                      <a:pt x="41" y="7"/>
                      <a:pt x="40" y="10"/>
                      <a:pt x="39" y="13"/>
                    </a:cubicBezTo>
                    <a:cubicBezTo>
                      <a:pt x="38" y="15"/>
                      <a:pt x="37" y="17"/>
                      <a:pt x="36" y="19"/>
                    </a:cubicBezTo>
                    <a:cubicBezTo>
                      <a:pt x="36" y="19"/>
                      <a:pt x="36" y="19"/>
                      <a:pt x="36" y="19"/>
                    </a:cubicBezTo>
                    <a:cubicBezTo>
                      <a:pt x="36" y="19"/>
                      <a:pt x="36" y="19"/>
                      <a:pt x="36" y="19"/>
                    </a:cubicBezTo>
                    <a:cubicBezTo>
                      <a:pt x="27" y="20"/>
                      <a:pt x="23" y="21"/>
                      <a:pt x="21" y="23"/>
                    </a:cubicBezTo>
                    <a:cubicBezTo>
                      <a:pt x="19" y="25"/>
                      <a:pt x="19" y="29"/>
                      <a:pt x="18" y="37"/>
                    </a:cubicBezTo>
                    <a:cubicBezTo>
                      <a:pt x="18" y="37"/>
                      <a:pt x="18" y="37"/>
                      <a:pt x="18" y="37"/>
                    </a:cubicBezTo>
                    <a:cubicBezTo>
                      <a:pt x="18" y="38"/>
                      <a:pt x="18" y="38"/>
                      <a:pt x="18" y="38"/>
                    </a:cubicBezTo>
                    <a:cubicBezTo>
                      <a:pt x="10" y="42"/>
                      <a:pt x="7" y="44"/>
                      <a:pt x="6" y="46"/>
                    </a:cubicBezTo>
                    <a:cubicBezTo>
                      <a:pt x="4" y="49"/>
                      <a:pt x="6" y="52"/>
                      <a:pt x="8" y="59"/>
                    </a:cubicBezTo>
                    <a:cubicBezTo>
                      <a:pt x="9" y="59"/>
                      <a:pt x="9" y="59"/>
                      <a:pt x="9" y="59"/>
                    </a:cubicBezTo>
                    <a:cubicBezTo>
                      <a:pt x="8" y="60"/>
                      <a:pt x="8" y="60"/>
                      <a:pt x="8" y="60"/>
                    </a:cubicBezTo>
                    <a:cubicBezTo>
                      <a:pt x="7" y="61"/>
                      <a:pt x="6" y="62"/>
                      <a:pt x="5" y="63"/>
                    </a:cubicBezTo>
                    <a:cubicBezTo>
                      <a:pt x="2" y="65"/>
                      <a:pt x="0" y="68"/>
                      <a:pt x="1" y="72"/>
                    </a:cubicBezTo>
                    <a:cubicBezTo>
                      <a:pt x="1" y="75"/>
                      <a:pt x="3" y="77"/>
                      <a:pt x="5" y="79"/>
                    </a:cubicBezTo>
                    <a:cubicBezTo>
                      <a:pt x="7" y="80"/>
                      <a:pt x="8" y="82"/>
                      <a:pt x="9" y="84"/>
                    </a:cubicBezTo>
                    <a:cubicBezTo>
                      <a:pt x="10" y="84"/>
                      <a:pt x="10" y="84"/>
                      <a:pt x="10" y="84"/>
                    </a:cubicBezTo>
                    <a:cubicBezTo>
                      <a:pt x="10" y="84"/>
                      <a:pt x="10" y="84"/>
                      <a:pt x="10" y="84"/>
                    </a:cubicBezTo>
                    <a:cubicBezTo>
                      <a:pt x="9" y="87"/>
                      <a:pt x="8" y="89"/>
                      <a:pt x="7" y="91"/>
                    </a:cubicBezTo>
                    <a:cubicBezTo>
                      <a:pt x="6" y="94"/>
                      <a:pt x="5" y="97"/>
                      <a:pt x="6" y="100"/>
                    </a:cubicBezTo>
                    <a:cubicBezTo>
                      <a:pt x="7" y="104"/>
                      <a:pt x="10" y="105"/>
                      <a:pt x="14" y="106"/>
                    </a:cubicBezTo>
                    <a:cubicBezTo>
                      <a:pt x="16" y="106"/>
                      <a:pt x="17" y="107"/>
                      <a:pt x="19" y="108"/>
                    </a:cubicBezTo>
                    <a:cubicBezTo>
                      <a:pt x="19" y="108"/>
                      <a:pt x="19" y="108"/>
                      <a:pt x="19" y="108"/>
                    </a:cubicBezTo>
                    <a:cubicBezTo>
                      <a:pt x="19" y="109"/>
                      <a:pt x="19" y="109"/>
                      <a:pt x="19" y="109"/>
                    </a:cubicBezTo>
                    <a:cubicBezTo>
                      <a:pt x="20" y="111"/>
                      <a:pt x="20" y="113"/>
                      <a:pt x="20" y="114"/>
                    </a:cubicBezTo>
                    <a:cubicBezTo>
                      <a:pt x="20" y="120"/>
                      <a:pt x="20" y="124"/>
                      <a:pt x="27" y="126"/>
                    </a:cubicBezTo>
                    <a:cubicBezTo>
                      <a:pt x="28" y="126"/>
                      <a:pt x="28" y="126"/>
                      <a:pt x="28" y="126"/>
                    </a:cubicBezTo>
                    <a:cubicBezTo>
                      <a:pt x="28" y="127"/>
                      <a:pt x="28" y="127"/>
                      <a:pt x="28" y="127"/>
                    </a:cubicBezTo>
                    <a:cubicBezTo>
                      <a:pt x="25" y="139"/>
                      <a:pt x="21" y="151"/>
                      <a:pt x="18" y="162"/>
                    </a:cubicBezTo>
                    <a:cubicBezTo>
                      <a:pt x="14" y="176"/>
                      <a:pt x="10" y="190"/>
                      <a:pt x="6" y="204"/>
                    </a:cubicBezTo>
                    <a:cubicBezTo>
                      <a:pt x="9" y="206"/>
                      <a:pt x="10" y="205"/>
                      <a:pt x="11" y="203"/>
                    </a:cubicBezTo>
                    <a:cubicBezTo>
                      <a:pt x="16" y="198"/>
                      <a:pt x="20" y="194"/>
                      <a:pt x="25" y="190"/>
                    </a:cubicBezTo>
                    <a:cubicBezTo>
                      <a:pt x="27" y="188"/>
                      <a:pt x="28" y="186"/>
                      <a:pt x="30" y="184"/>
                    </a:cubicBezTo>
                    <a:cubicBezTo>
                      <a:pt x="32" y="183"/>
                      <a:pt x="32" y="183"/>
                      <a:pt x="32" y="183"/>
                    </a:cubicBezTo>
                    <a:cubicBezTo>
                      <a:pt x="32" y="185"/>
                      <a:pt x="32" y="185"/>
                      <a:pt x="32" y="185"/>
                    </a:cubicBezTo>
                    <a:cubicBezTo>
                      <a:pt x="32" y="187"/>
                      <a:pt x="33" y="189"/>
                      <a:pt x="33" y="192"/>
                    </a:cubicBezTo>
                    <a:cubicBezTo>
                      <a:pt x="35" y="198"/>
                      <a:pt x="36" y="203"/>
                      <a:pt x="37" y="209"/>
                    </a:cubicBezTo>
                    <a:cubicBezTo>
                      <a:pt x="37" y="209"/>
                      <a:pt x="38" y="210"/>
                      <a:pt x="38" y="210"/>
                    </a:cubicBezTo>
                    <a:cubicBezTo>
                      <a:pt x="38" y="212"/>
                      <a:pt x="38" y="214"/>
                      <a:pt x="40" y="214"/>
                    </a:cubicBezTo>
                    <a:cubicBezTo>
                      <a:pt x="42" y="214"/>
                      <a:pt x="43" y="212"/>
                      <a:pt x="43" y="210"/>
                    </a:cubicBezTo>
                    <a:cubicBezTo>
                      <a:pt x="43" y="210"/>
                      <a:pt x="43" y="210"/>
                      <a:pt x="43" y="209"/>
                    </a:cubicBezTo>
                    <a:cubicBezTo>
                      <a:pt x="46" y="202"/>
                      <a:pt x="48" y="194"/>
                      <a:pt x="50" y="187"/>
                    </a:cubicBezTo>
                    <a:cubicBezTo>
                      <a:pt x="51" y="181"/>
                      <a:pt x="53" y="176"/>
                      <a:pt x="54" y="170"/>
                    </a:cubicBezTo>
                    <a:cubicBezTo>
                      <a:pt x="56" y="164"/>
                      <a:pt x="58" y="157"/>
                      <a:pt x="60" y="150"/>
                    </a:cubicBezTo>
                    <a:cubicBezTo>
                      <a:pt x="61" y="147"/>
                      <a:pt x="62" y="144"/>
                      <a:pt x="63" y="141"/>
                    </a:cubicBezTo>
                    <a:cubicBezTo>
                      <a:pt x="63" y="140"/>
                      <a:pt x="63" y="140"/>
                      <a:pt x="63" y="140"/>
                    </a:cubicBezTo>
                    <a:cubicBezTo>
                      <a:pt x="65" y="141"/>
                      <a:pt x="65" y="141"/>
                      <a:pt x="65" y="141"/>
                    </a:cubicBezTo>
                    <a:cubicBezTo>
                      <a:pt x="71" y="145"/>
                      <a:pt x="72" y="144"/>
                      <a:pt x="79" y="139"/>
                    </a:cubicBezTo>
                    <a:cubicBezTo>
                      <a:pt x="81" y="138"/>
                      <a:pt x="81" y="138"/>
                      <a:pt x="81" y="138"/>
                    </a:cubicBezTo>
                    <a:cubicBezTo>
                      <a:pt x="102" y="213"/>
                      <a:pt x="102" y="213"/>
                      <a:pt x="102" y="213"/>
                    </a:cubicBezTo>
                    <a:cubicBezTo>
                      <a:pt x="103" y="214"/>
                      <a:pt x="104" y="214"/>
                      <a:pt x="106" y="214"/>
                    </a:cubicBezTo>
                    <a:cubicBezTo>
                      <a:pt x="113" y="184"/>
                      <a:pt x="113" y="184"/>
                      <a:pt x="113" y="184"/>
                    </a:cubicBezTo>
                    <a:cubicBezTo>
                      <a:pt x="114" y="185"/>
                      <a:pt x="114" y="185"/>
                      <a:pt x="114" y="185"/>
                    </a:cubicBezTo>
                    <a:cubicBezTo>
                      <a:pt x="116" y="186"/>
                      <a:pt x="118" y="188"/>
                      <a:pt x="119" y="190"/>
                    </a:cubicBezTo>
                    <a:cubicBezTo>
                      <a:pt x="124" y="194"/>
                      <a:pt x="128" y="199"/>
                      <a:pt x="133" y="203"/>
                    </a:cubicBezTo>
                    <a:cubicBezTo>
                      <a:pt x="134" y="204"/>
                      <a:pt x="135" y="206"/>
                      <a:pt x="138" y="204"/>
                    </a:cubicBezTo>
                    <a:cubicBezTo>
                      <a:pt x="116" y="124"/>
                      <a:pt x="116" y="124"/>
                      <a:pt x="116" y="124"/>
                    </a:cubicBezTo>
                    <a:cubicBezTo>
                      <a:pt x="117" y="124"/>
                      <a:pt x="117" y="124"/>
                      <a:pt x="117" y="124"/>
                    </a:cubicBezTo>
                    <a:cubicBezTo>
                      <a:pt x="127" y="123"/>
                      <a:pt x="127" y="117"/>
                      <a:pt x="126" y="110"/>
                    </a:cubicBezTo>
                    <a:cubicBezTo>
                      <a:pt x="126" y="109"/>
                      <a:pt x="126" y="108"/>
                      <a:pt x="126" y="107"/>
                    </a:cubicBezTo>
                    <a:cubicBezTo>
                      <a:pt x="126" y="106"/>
                      <a:pt x="126" y="106"/>
                      <a:pt x="126" y="106"/>
                    </a:cubicBezTo>
                    <a:cubicBezTo>
                      <a:pt x="127" y="106"/>
                      <a:pt x="127" y="106"/>
                      <a:pt x="127" y="106"/>
                    </a:cubicBezTo>
                    <a:cubicBezTo>
                      <a:pt x="134" y="103"/>
                      <a:pt x="137" y="101"/>
                      <a:pt x="138" y="98"/>
                    </a:cubicBezTo>
                    <a:cubicBezTo>
                      <a:pt x="139" y="96"/>
                      <a:pt x="138" y="92"/>
                      <a:pt x="136" y="85"/>
                    </a:cubicBezTo>
                    <a:cubicBezTo>
                      <a:pt x="136" y="84"/>
                      <a:pt x="136" y="84"/>
                      <a:pt x="136" y="84"/>
                    </a:cubicBezTo>
                    <a:cubicBezTo>
                      <a:pt x="137" y="84"/>
                      <a:pt x="137" y="84"/>
                      <a:pt x="137" y="84"/>
                    </a:cubicBezTo>
                    <a:cubicBezTo>
                      <a:pt x="138" y="83"/>
                      <a:pt x="139" y="82"/>
                      <a:pt x="140" y="81"/>
                    </a:cubicBezTo>
                    <a:close/>
                    <a:moveTo>
                      <a:pt x="41" y="203"/>
                    </a:moveTo>
                    <a:cubicBezTo>
                      <a:pt x="40" y="200"/>
                      <a:pt x="40" y="200"/>
                      <a:pt x="40" y="200"/>
                    </a:cubicBezTo>
                    <a:cubicBezTo>
                      <a:pt x="39" y="196"/>
                      <a:pt x="38" y="193"/>
                      <a:pt x="38" y="189"/>
                    </a:cubicBezTo>
                    <a:cubicBezTo>
                      <a:pt x="37" y="185"/>
                      <a:pt x="36" y="181"/>
                      <a:pt x="34" y="177"/>
                    </a:cubicBezTo>
                    <a:cubicBezTo>
                      <a:pt x="30" y="179"/>
                      <a:pt x="27" y="182"/>
                      <a:pt x="24" y="185"/>
                    </a:cubicBezTo>
                    <a:cubicBezTo>
                      <a:pt x="22" y="188"/>
                      <a:pt x="19" y="191"/>
                      <a:pt x="16" y="193"/>
                    </a:cubicBezTo>
                    <a:cubicBezTo>
                      <a:pt x="14" y="195"/>
                      <a:pt x="14" y="195"/>
                      <a:pt x="14" y="195"/>
                    </a:cubicBezTo>
                    <a:cubicBezTo>
                      <a:pt x="34" y="127"/>
                      <a:pt x="34" y="127"/>
                      <a:pt x="34" y="127"/>
                    </a:cubicBezTo>
                    <a:cubicBezTo>
                      <a:pt x="34" y="127"/>
                      <a:pt x="34" y="127"/>
                      <a:pt x="34" y="127"/>
                    </a:cubicBezTo>
                    <a:cubicBezTo>
                      <a:pt x="35" y="127"/>
                      <a:pt x="37" y="126"/>
                      <a:pt x="38" y="127"/>
                    </a:cubicBezTo>
                    <a:cubicBezTo>
                      <a:pt x="39" y="127"/>
                      <a:pt x="39" y="128"/>
                      <a:pt x="39" y="129"/>
                    </a:cubicBezTo>
                    <a:cubicBezTo>
                      <a:pt x="40" y="130"/>
                      <a:pt x="40" y="131"/>
                      <a:pt x="41" y="132"/>
                    </a:cubicBezTo>
                    <a:cubicBezTo>
                      <a:pt x="41" y="132"/>
                      <a:pt x="41" y="132"/>
                      <a:pt x="41" y="133"/>
                    </a:cubicBezTo>
                    <a:cubicBezTo>
                      <a:pt x="44" y="140"/>
                      <a:pt x="48" y="142"/>
                      <a:pt x="55" y="138"/>
                    </a:cubicBezTo>
                    <a:cubicBezTo>
                      <a:pt x="56" y="138"/>
                      <a:pt x="56" y="138"/>
                      <a:pt x="57" y="138"/>
                    </a:cubicBezTo>
                    <a:cubicBezTo>
                      <a:pt x="61" y="136"/>
                      <a:pt x="61" y="136"/>
                      <a:pt x="61" y="136"/>
                    </a:cubicBezTo>
                    <a:lnTo>
                      <a:pt x="41" y="203"/>
                    </a:lnTo>
                    <a:close/>
                    <a:moveTo>
                      <a:pt x="131" y="194"/>
                    </a:moveTo>
                    <a:cubicBezTo>
                      <a:pt x="129" y="192"/>
                      <a:pt x="129" y="192"/>
                      <a:pt x="129" y="192"/>
                    </a:cubicBezTo>
                    <a:cubicBezTo>
                      <a:pt x="126" y="190"/>
                      <a:pt x="123" y="188"/>
                      <a:pt x="121" y="185"/>
                    </a:cubicBezTo>
                    <a:cubicBezTo>
                      <a:pt x="118" y="182"/>
                      <a:pt x="115" y="178"/>
                      <a:pt x="110" y="177"/>
                    </a:cubicBezTo>
                    <a:cubicBezTo>
                      <a:pt x="104" y="204"/>
                      <a:pt x="104" y="204"/>
                      <a:pt x="104" y="204"/>
                    </a:cubicBezTo>
                    <a:cubicBezTo>
                      <a:pt x="84" y="135"/>
                      <a:pt x="84" y="135"/>
                      <a:pt x="84" y="135"/>
                    </a:cubicBezTo>
                    <a:cubicBezTo>
                      <a:pt x="86" y="135"/>
                      <a:pt x="86" y="135"/>
                      <a:pt x="86" y="135"/>
                    </a:cubicBezTo>
                    <a:cubicBezTo>
                      <a:pt x="88" y="136"/>
                      <a:pt x="90" y="136"/>
                      <a:pt x="92" y="137"/>
                    </a:cubicBezTo>
                    <a:cubicBezTo>
                      <a:pt x="95" y="139"/>
                      <a:pt x="98" y="140"/>
                      <a:pt x="101" y="138"/>
                    </a:cubicBezTo>
                    <a:cubicBezTo>
                      <a:pt x="104" y="137"/>
                      <a:pt x="105" y="134"/>
                      <a:pt x="106" y="131"/>
                    </a:cubicBezTo>
                    <a:cubicBezTo>
                      <a:pt x="107" y="129"/>
                      <a:pt x="108" y="127"/>
                      <a:pt x="110" y="125"/>
                    </a:cubicBezTo>
                    <a:cubicBezTo>
                      <a:pt x="111" y="123"/>
                      <a:pt x="111" y="123"/>
                      <a:pt x="111" y="123"/>
                    </a:cubicBezTo>
                    <a:lnTo>
                      <a:pt x="131" y="194"/>
                    </a:lnTo>
                    <a:close/>
                    <a:moveTo>
                      <a:pt x="133" y="90"/>
                    </a:moveTo>
                    <a:cubicBezTo>
                      <a:pt x="134" y="92"/>
                      <a:pt x="135" y="94"/>
                      <a:pt x="136" y="96"/>
                    </a:cubicBezTo>
                    <a:cubicBezTo>
                      <a:pt x="136" y="97"/>
                      <a:pt x="136" y="97"/>
                      <a:pt x="136" y="97"/>
                    </a:cubicBezTo>
                    <a:cubicBezTo>
                      <a:pt x="135" y="97"/>
                      <a:pt x="135" y="97"/>
                      <a:pt x="135" y="97"/>
                    </a:cubicBezTo>
                    <a:cubicBezTo>
                      <a:pt x="133" y="99"/>
                      <a:pt x="131" y="100"/>
                      <a:pt x="128" y="101"/>
                    </a:cubicBezTo>
                    <a:cubicBezTo>
                      <a:pt x="126" y="102"/>
                      <a:pt x="124" y="103"/>
                      <a:pt x="122" y="104"/>
                    </a:cubicBezTo>
                    <a:cubicBezTo>
                      <a:pt x="122" y="106"/>
                      <a:pt x="122" y="108"/>
                      <a:pt x="122" y="110"/>
                    </a:cubicBezTo>
                    <a:cubicBezTo>
                      <a:pt x="122" y="113"/>
                      <a:pt x="122" y="116"/>
                      <a:pt x="122" y="119"/>
                    </a:cubicBezTo>
                    <a:cubicBezTo>
                      <a:pt x="122" y="119"/>
                      <a:pt x="122" y="119"/>
                      <a:pt x="122" y="119"/>
                    </a:cubicBezTo>
                    <a:cubicBezTo>
                      <a:pt x="121" y="119"/>
                      <a:pt x="121" y="119"/>
                      <a:pt x="121" y="119"/>
                    </a:cubicBezTo>
                    <a:cubicBezTo>
                      <a:pt x="118" y="120"/>
                      <a:pt x="115" y="120"/>
                      <a:pt x="112" y="120"/>
                    </a:cubicBezTo>
                    <a:cubicBezTo>
                      <a:pt x="110" y="120"/>
                      <a:pt x="108" y="120"/>
                      <a:pt x="106" y="120"/>
                    </a:cubicBezTo>
                    <a:cubicBezTo>
                      <a:pt x="105" y="122"/>
                      <a:pt x="104" y="124"/>
                      <a:pt x="103" y="127"/>
                    </a:cubicBezTo>
                    <a:cubicBezTo>
                      <a:pt x="102" y="129"/>
                      <a:pt x="101" y="132"/>
                      <a:pt x="99" y="134"/>
                    </a:cubicBezTo>
                    <a:cubicBezTo>
                      <a:pt x="99" y="135"/>
                      <a:pt x="99" y="135"/>
                      <a:pt x="99" y="135"/>
                    </a:cubicBezTo>
                    <a:cubicBezTo>
                      <a:pt x="85" y="129"/>
                      <a:pt x="85" y="129"/>
                      <a:pt x="85" y="129"/>
                    </a:cubicBezTo>
                    <a:cubicBezTo>
                      <a:pt x="82" y="131"/>
                      <a:pt x="80" y="132"/>
                      <a:pt x="78" y="134"/>
                    </a:cubicBezTo>
                    <a:cubicBezTo>
                      <a:pt x="76" y="136"/>
                      <a:pt x="75" y="138"/>
                      <a:pt x="72" y="140"/>
                    </a:cubicBezTo>
                    <a:cubicBezTo>
                      <a:pt x="72" y="140"/>
                      <a:pt x="72" y="140"/>
                      <a:pt x="72" y="140"/>
                    </a:cubicBezTo>
                    <a:cubicBezTo>
                      <a:pt x="71" y="140"/>
                      <a:pt x="71" y="140"/>
                      <a:pt x="71" y="140"/>
                    </a:cubicBezTo>
                    <a:cubicBezTo>
                      <a:pt x="69" y="138"/>
                      <a:pt x="67" y="137"/>
                      <a:pt x="66" y="135"/>
                    </a:cubicBezTo>
                    <a:cubicBezTo>
                      <a:pt x="64" y="134"/>
                      <a:pt x="63" y="132"/>
                      <a:pt x="61" y="131"/>
                    </a:cubicBezTo>
                    <a:cubicBezTo>
                      <a:pt x="59" y="131"/>
                      <a:pt x="57" y="132"/>
                      <a:pt x="55" y="133"/>
                    </a:cubicBezTo>
                    <a:cubicBezTo>
                      <a:pt x="53" y="134"/>
                      <a:pt x="51" y="135"/>
                      <a:pt x="48" y="135"/>
                    </a:cubicBezTo>
                    <a:cubicBezTo>
                      <a:pt x="48" y="135"/>
                      <a:pt x="48" y="135"/>
                      <a:pt x="48" y="135"/>
                    </a:cubicBezTo>
                    <a:cubicBezTo>
                      <a:pt x="48" y="135"/>
                      <a:pt x="48" y="135"/>
                      <a:pt x="48" y="135"/>
                    </a:cubicBezTo>
                    <a:cubicBezTo>
                      <a:pt x="46" y="133"/>
                      <a:pt x="45" y="130"/>
                      <a:pt x="44" y="128"/>
                    </a:cubicBezTo>
                    <a:cubicBezTo>
                      <a:pt x="43" y="126"/>
                      <a:pt x="42" y="124"/>
                      <a:pt x="41" y="122"/>
                    </a:cubicBezTo>
                    <a:cubicBezTo>
                      <a:pt x="39" y="122"/>
                      <a:pt x="37" y="122"/>
                      <a:pt x="35" y="122"/>
                    </a:cubicBezTo>
                    <a:cubicBezTo>
                      <a:pt x="32" y="122"/>
                      <a:pt x="29" y="122"/>
                      <a:pt x="26" y="121"/>
                    </a:cubicBezTo>
                    <a:cubicBezTo>
                      <a:pt x="26" y="121"/>
                      <a:pt x="26" y="121"/>
                      <a:pt x="26" y="121"/>
                    </a:cubicBezTo>
                    <a:cubicBezTo>
                      <a:pt x="25" y="106"/>
                      <a:pt x="25" y="106"/>
                      <a:pt x="25" y="106"/>
                    </a:cubicBezTo>
                    <a:cubicBezTo>
                      <a:pt x="23" y="105"/>
                      <a:pt x="21" y="104"/>
                      <a:pt x="18" y="103"/>
                    </a:cubicBezTo>
                    <a:cubicBezTo>
                      <a:pt x="16" y="102"/>
                      <a:pt x="13" y="101"/>
                      <a:pt x="11" y="99"/>
                    </a:cubicBezTo>
                    <a:cubicBezTo>
                      <a:pt x="11" y="99"/>
                      <a:pt x="11" y="99"/>
                      <a:pt x="11" y="99"/>
                    </a:cubicBezTo>
                    <a:cubicBezTo>
                      <a:pt x="11" y="99"/>
                      <a:pt x="11" y="99"/>
                      <a:pt x="11" y="99"/>
                    </a:cubicBezTo>
                    <a:cubicBezTo>
                      <a:pt x="11" y="96"/>
                      <a:pt x="12" y="93"/>
                      <a:pt x="13" y="91"/>
                    </a:cubicBezTo>
                    <a:cubicBezTo>
                      <a:pt x="15" y="88"/>
                      <a:pt x="16" y="86"/>
                      <a:pt x="16" y="83"/>
                    </a:cubicBezTo>
                    <a:cubicBezTo>
                      <a:pt x="5" y="72"/>
                      <a:pt x="5" y="72"/>
                      <a:pt x="5" y="72"/>
                    </a:cubicBezTo>
                    <a:cubicBezTo>
                      <a:pt x="5" y="72"/>
                      <a:pt x="5" y="72"/>
                      <a:pt x="5" y="72"/>
                    </a:cubicBezTo>
                    <a:cubicBezTo>
                      <a:pt x="6" y="69"/>
                      <a:pt x="8" y="67"/>
                      <a:pt x="10" y="65"/>
                    </a:cubicBezTo>
                    <a:cubicBezTo>
                      <a:pt x="12" y="64"/>
                      <a:pt x="13" y="63"/>
                      <a:pt x="14" y="61"/>
                    </a:cubicBezTo>
                    <a:cubicBezTo>
                      <a:pt x="14" y="59"/>
                      <a:pt x="13" y="57"/>
                      <a:pt x="12" y="55"/>
                    </a:cubicBezTo>
                    <a:cubicBezTo>
                      <a:pt x="11" y="53"/>
                      <a:pt x="10" y="51"/>
                      <a:pt x="9" y="49"/>
                    </a:cubicBezTo>
                    <a:cubicBezTo>
                      <a:pt x="9" y="48"/>
                      <a:pt x="9" y="48"/>
                      <a:pt x="9" y="48"/>
                    </a:cubicBezTo>
                    <a:cubicBezTo>
                      <a:pt x="10" y="48"/>
                      <a:pt x="10" y="48"/>
                      <a:pt x="10" y="48"/>
                    </a:cubicBezTo>
                    <a:cubicBezTo>
                      <a:pt x="12" y="45"/>
                      <a:pt x="14" y="44"/>
                      <a:pt x="17" y="43"/>
                    </a:cubicBezTo>
                    <a:cubicBezTo>
                      <a:pt x="19" y="43"/>
                      <a:pt x="21" y="42"/>
                      <a:pt x="23" y="41"/>
                    </a:cubicBezTo>
                    <a:cubicBezTo>
                      <a:pt x="23" y="39"/>
                      <a:pt x="23" y="36"/>
                      <a:pt x="23" y="34"/>
                    </a:cubicBezTo>
                    <a:cubicBezTo>
                      <a:pt x="23" y="32"/>
                      <a:pt x="23" y="29"/>
                      <a:pt x="24" y="26"/>
                    </a:cubicBezTo>
                    <a:cubicBezTo>
                      <a:pt x="24" y="25"/>
                      <a:pt x="24" y="25"/>
                      <a:pt x="24" y="25"/>
                    </a:cubicBezTo>
                    <a:cubicBezTo>
                      <a:pt x="39" y="24"/>
                      <a:pt x="39" y="24"/>
                      <a:pt x="39" y="24"/>
                    </a:cubicBezTo>
                    <a:cubicBezTo>
                      <a:pt x="40" y="22"/>
                      <a:pt x="41" y="20"/>
                      <a:pt x="42" y="18"/>
                    </a:cubicBezTo>
                    <a:cubicBezTo>
                      <a:pt x="43" y="15"/>
                      <a:pt x="44" y="13"/>
                      <a:pt x="45" y="10"/>
                    </a:cubicBezTo>
                    <a:cubicBezTo>
                      <a:pt x="46" y="10"/>
                      <a:pt x="46" y="10"/>
                      <a:pt x="46" y="10"/>
                    </a:cubicBezTo>
                    <a:cubicBezTo>
                      <a:pt x="46" y="10"/>
                      <a:pt x="46" y="10"/>
                      <a:pt x="46" y="10"/>
                    </a:cubicBezTo>
                    <a:cubicBezTo>
                      <a:pt x="49" y="10"/>
                      <a:pt x="52" y="11"/>
                      <a:pt x="54" y="13"/>
                    </a:cubicBezTo>
                    <a:cubicBezTo>
                      <a:pt x="57" y="14"/>
                      <a:pt x="59" y="15"/>
                      <a:pt x="62" y="15"/>
                    </a:cubicBezTo>
                    <a:cubicBezTo>
                      <a:pt x="75" y="3"/>
                      <a:pt x="75" y="3"/>
                      <a:pt x="75" y="3"/>
                    </a:cubicBezTo>
                    <a:cubicBezTo>
                      <a:pt x="83" y="14"/>
                      <a:pt x="83" y="14"/>
                      <a:pt x="83" y="14"/>
                    </a:cubicBezTo>
                    <a:cubicBezTo>
                      <a:pt x="97" y="9"/>
                      <a:pt x="97" y="9"/>
                      <a:pt x="97" y="9"/>
                    </a:cubicBezTo>
                    <a:cubicBezTo>
                      <a:pt x="97" y="9"/>
                      <a:pt x="97" y="9"/>
                      <a:pt x="97" y="9"/>
                    </a:cubicBezTo>
                    <a:cubicBezTo>
                      <a:pt x="99" y="11"/>
                      <a:pt x="100" y="14"/>
                      <a:pt x="101" y="17"/>
                    </a:cubicBezTo>
                    <a:cubicBezTo>
                      <a:pt x="102" y="19"/>
                      <a:pt x="103" y="21"/>
                      <a:pt x="104" y="23"/>
                    </a:cubicBezTo>
                    <a:cubicBezTo>
                      <a:pt x="119" y="23"/>
                      <a:pt x="119" y="23"/>
                      <a:pt x="119" y="23"/>
                    </a:cubicBezTo>
                    <a:cubicBezTo>
                      <a:pt x="121" y="39"/>
                      <a:pt x="121" y="39"/>
                      <a:pt x="121" y="39"/>
                    </a:cubicBezTo>
                    <a:cubicBezTo>
                      <a:pt x="122" y="40"/>
                      <a:pt x="124" y="41"/>
                      <a:pt x="126" y="41"/>
                    </a:cubicBezTo>
                    <a:cubicBezTo>
                      <a:pt x="129" y="42"/>
                      <a:pt x="132" y="43"/>
                      <a:pt x="134" y="46"/>
                    </a:cubicBezTo>
                    <a:cubicBezTo>
                      <a:pt x="135" y="46"/>
                      <a:pt x="135" y="46"/>
                      <a:pt x="135" y="46"/>
                    </a:cubicBezTo>
                    <a:cubicBezTo>
                      <a:pt x="134" y="47"/>
                      <a:pt x="134" y="47"/>
                      <a:pt x="134" y="47"/>
                    </a:cubicBezTo>
                    <a:cubicBezTo>
                      <a:pt x="134" y="49"/>
                      <a:pt x="133" y="51"/>
                      <a:pt x="132" y="53"/>
                    </a:cubicBezTo>
                    <a:cubicBezTo>
                      <a:pt x="131" y="56"/>
                      <a:pt x="130" y="59"/>
                      <a:pt x="129" y="62"/>
                    </a:cubicBezTo>
                    <a:cubicBezTo>
                      <a:pt x="141" y="73"/>
                      <a:pt x="141" y="73"/>
                      <a:pt x="141" y="73"/>
                    </a:cubicBezTo>
                    <a:cubicBezTo>
                      <a:pt x="140" y="74"/>
                      <a:pt x="140" y="74"/>
                      <a:pt x="140" y="74"/>
                    </a:cubicBezTo>
                    <a:cubicBezTo>
                      <a:pt x="139" y="76"/>
                      <a:pt x="137" y="78"/>
                      <a:pt x="135" y="80"/>
                    </a:cubicBezTo>
                    <a:cubicBezTo>
                      <a:pt x="134" y="81"/>
                      <a:pt x="132" y="82"/>
                      <a:pt x="131" y="84"/>
                    </a:cubicBezTo>
                    <a:cubicBezTo>
                      <a:pt x="132" y="86"/>
                      <a:pt x="132" y="88"/>
                      <a:pt x="133" y="9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5" name="Freeform 6"/>
              <p:cNvSpPr>
                <a:spLocks noEditPoints="1"/>
              </p:cNvSpPr>
              <p:nvPr/>
            </p:nvSpPr>
            <p:spPr bwMode="auto">
              <a:xfrm>
                <a:off x="4023728" y="3870466"/>
                <a:ext cx="176271" cy="184545"/>
              </a:xfrm>
              <a:custGeom>
                <a:avLst/>
                <a:gdLst>
                  <a:gd name="T0" fmla="*/ 47 w 93"/>
                  <a:gd name="T1" fmla="*/ 0 h 92"/>
                  <a:gd name="T2" fmla="*/ 14 w 93"/>
                  <a:gd name="T3" fmla="*/ 13 h 92"/>
                  <a:gd name="T4" fmla="*/ 0 w 93"/>
                  <a:gd name="T5" fmla="*/ 45 h 92"/>
                  <a:gd name="T6" fmla="*/ 47 w 93"/>
                  <a:gd name="T7" fmla="*/ 92 h 92"/>
                  <a:gd name="T8" fmla="*/ 47 w 93"/>
                  <a:gd name="T9" fmla="*/ 92 h 92"/>
                  <a:gd name="T10" fmla="*/ 93 w 93"/>
                  <a:gd name="T11" fmla="*/ 47 h 92"/>
                  <a:gd name="T12" fmla="*/ 47 w 93"/>
                  <a:gd name="T13" fmla="*/ 0 h 92"/>
                  <a:gd name="T14" fmla="*/ 47 w 93"/>
                  <a:gd name="T15" fmla="*/ 88 h 92"/>
                  <a:gd name="T16" fmla="*/ 47 w 93"/>
                  <a:gd name="T17" fmla="*/ 88 h 92"/>
                  <a:gd name="T18" fmla="*/ 17 w 93"/>
                  <a:gd name="T19" fmla="*/ 76 h 92"/>
                  <a:gd name="T20" fmla="*/ 5 w 93"/>
                  <a:gd name="T21" fmla="*/ 46 h 92"/>
                  <a:gd name="T22" fmla="*/ 47 w 93"/>
                  <a:gd name="T23" fmla="*/ 4 h 92"/>
                  <a:gd name="T24" fmla="*/ 47 w 93"/>
                  <a:gd name="T25" fmla="*/ 4 h 92"/>
                  <a:gd name="T26" fmla="*/ 76 w 93"/>
                  <a:gd name="T27" fmla="*/ 17 h 92"/>
                  <a:gd name="T28" fmla="*/ 88 w 93"/>
                  <a:gd name="T29" fmla="*/ 46 h 92"/>
                  <a:gd name="T30" fmla="*/ 47 w 93"/>
                  <a:gd name="T31" fmla="*/ 8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 h="92">
                    <a:moveTo>
                      <a:pt x="47" y="0"/>
                    </a:moveTo>
                    <a:cubicBezTo>
                      <a:pt x="35" y="0"/>
                      <a:pt x="23" y="4"/>
                      <a:pt x="14" y="13"/>
                    </a:cubicBezTo>
                    <a:cubicBezTo>
                      <a:pt x="5" y="22"/>
                      <a:pt x="0" y="33"/>
                      <a:pt x="0" y="45"/>
                    </a:cubicBezTo>
                    <a:cubicBezTo>
                      <a:pt x="0" y="72"/>
                      <a:pt x="21" y="92"/>
                      <a:pt x="47" y="92"/>
                    </a:cubicBezTo>
                    <a:cubicBezTo>
                      <a:pt x="47" y="92"/>
                      <a:pt x="47" y="92"/>
                      <a:pt x="47" y="92"/>
                    </a:cubicBezTo>
                    <a:cubicBezTo>
                      <a:pt x="72" y="92"/>
                      <a:pt x="93" y="72"/>
                      <a:pt x="93" y="47"/>
                    </a:cubicBezTo>
                    <a:cubicBezTo>
                      <a:pt x="93" y="21"/>
                      <a:pt x="73" y="0"/>
                      <a:pt x="47" y="0"/>
                    </a:cubicBezTo>
                    <a:close/>
                    <a:moveTo>
                      <a:pt x="47" y="88"/>
                    </a:moveTo>
                    <a:cubicBezTo>
                      <a:pt x="47" y="88"/>
                      <a:pt x="47" y="88"/>
                      <a:pt x="47" y="88"/>
                    </a:cubicBezTo>
                    <a:cubicBezTo>
                      <a:pt x="36" y="88"/>
                      <a:pt x="25" y="84"/>
                      <a:pt x="17" y="76"/>
                    </a:cubicBezTo>
                    <a:cubicBezTo>
                      <a:pt x="9" y="68"/>
                      <a:pt x="5" y="57"/>
                      <a:pt x="5" y="46"/>
                    </a:cubicBezTo>
                    <a:cubicBezTo>
                      <a:pt x="5" y="23"/>
                      <a:pt x="24" y="4"/>
                      <a:pt x="47" y="4"/>
                    </a:cubicBezTo>
                    <a:cubicBezTo>
                      <a:pt x="47" y="4"/>
                      <a:pt x="47" y="4"/>
                      <a:pt x="47" y="4"/>
                    </a:cubicBezTo>
                    <a:cubicBezTo>
                      <a:pt x="58" y="4"/>
                      <a:pt x="68" y="9"/>
                      <a:pt x="76" y="17"/>
                    </a:cubicBezTo>
                    <a:cubicBezTo>
                      <a:pt x="84" y="25"/>
                      <a:pt x="88" y="35"/>
                      <a:pt x="88" y="46"/>
                    </a:cubicBezTo>
                    <a:cubicBezTo>
                      <a:pt x="88" y="69"/>
                      <a:pt x="69" y="88"/>
                      <a:pt x="47" y="8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16" name="Freeform 7"/>
              <p:cNvSpPr>
                <a:spLocks noEditPoints="1"/>
              </p:cNvSpPr>
              <p:nvPr/>
            </p:nvSpPr>
            <p:spPr bwMode="auto">
              <a:xfrm>
                <a:off x="4049696" y="3901224"/>
                <a:ext cx="123547" cy="123862"/>
              </a:xfrm>
              <a:custGeom>
                <a:avLst/>
                <a:gdLst>
                  <a:gd name="T0" fmla="*/ 65 w 65"/>
                  <a:gd name="T1" fmla="*/ 23 h 62"/>
                  <a:gd name="T2" fmla="*/ 44 w 65"/>
                  <a:gd name="T3" fmla="*/ 19 h 62"/>
                  <a:gd name="T4" fmla="*/ 44 w 65"/>
                  <a:gd name="T5" fmla="*/ 19 h 62"/>
                  <a:gd name="T6" fmla="*/ 41 w 65"/>
                  <a:gd name="T7" fmla="*/ 14 h 62"/>
                  <a:gd name="T8" fmla="*/ 35 w 65"/>
                  <a:gd name="T9" fmla="*/ 3 h 62"/>
                  <a:gd name="T10" fmla="*/ 31 w 65"/>
                  <a:gd name="T11" fmla="*/ 1 h 62"/>
                  <a:gd name="T12" fmla="*/ 22 w 65"/>
                  <a:gd name="T13" fmla="*/ 20 h 62"/>
                  <a:gd name="T14" fmla="*/ 21 w 65"/>
                  <a:gd name="T15" fmla="*/ 20 h 62"/>
                  <a:gd name="T16" fmla="*/ 16 w 65"/>
                  <a:gd name="T17" fmla="*/ 20 h 62"/>
                  <a:gd name="T18" fmla="*/ 5 w 65"/>
                  <a:gd name="T19" fmla="*/ 22 h 62"/>
                  <a:gd name="T20" fmla="*/ 4 w 65"/>
                  <a:gd name="T21" fmla="*/ 22 h 62"/>
                  <a:gd name="T22" fmla="*/ 1 w 65"/>
                  <a:gd name="T23" fmla="*/ 26 h 62"/>
                  <a:gd name="T24" fmla="*/ 15 w 65"/>
                  <a:gd name="T25" fmla="*/ 41 h 62"/>
                  <a:gd name="T26" fmla="*/ 15 w 65"/>
                  <a:gd name="T27" fmla="*/ 41 h 62"/>
                  <a:gd name="T28" fmla="*/ 14 w 65"/>
                  <a:gd name="T29" fmla="*/ 46 h 62"/>
                  <a:gd name="T30" fmla="*/ 12 w 65"/>
                  <a:gd name="T31" fmla="*/ 57 h 62"/>
                  <a:gd name="T32" fmla="*/ 14 w 65"/>
                  <a:gd name="T33" fmla="*/ 62 h 62"/>
                  <a:gd name="T34" fmla="*/ 33 w 65"/>
                  <a:gd name="T35" fmla="*/ 53 h 62"/>
                  <a:gd name="T36" fmla="*/ 51 w 65"/>
                  <a:gd name="T37" fmla="*/ 62 h 62"/>
                  <a:gd name="T38" fmla="*/ 51 w 65"/>
                  <a:gd name="T39" fmla="*/ 62 h 62"/>
                  <a:gd name="T40" fmla="*/ 54 w 65"/>
                  <a:gd name="T41" fmla="*/ 60 h 62"/>
                  <a:gd name="T42" fmla="*/ 51 w 65"/>
                  <a:gd name="T43" fmla="*/ 41 h 62"/>
                  <a:gd name="T44" fmla="*/ 51 w 65"/>
                  <a:gd name="T45" fmla="*/ 40 h 62"/>
                  <a:gd name="T46" fmla="*/ 58 w 65"/>
                  <a:gd name="T47" fmla="*/ 33 h 62"/>
                  <a:gd name="T48" fmla="*/ 65 w 65"/>
                  <a:gd name="T49" fmla="*/ 23 h 62"/>
                  <a:gd name="T50" fmla="*/ 48 w 65"/>
                  <a:gd name="T51" fmla="*/ 54 h 62"/>
                  <a:gd name="T52" fmla="*/ 49 w 65"/>
                  <a:gd name="T53" fmla="*/ 57 h 62"/>
                  <a:gd name="T54" fmla="*/ 46 w 65"/>
                  <a:gd name="T55" fmla="*/ 55 h 62"/>
                  <a:gd name="T56" fmla="*/ 18 w 65"/>
                  <a:gd name="T57" fmla="*/ 56 h 62"/>
                  <a:gd name="T58" fmla="*/ 16 w 65"/>
                  <a:gd name="T59" fmla="*/ 58 h 62"/>
                  <a:gd name="T60" fmla="*/ 19 w 65"/>
                  <a:gd name="T61" fmla="*/ 39 h 62"/>
                  <a:gd name="T62" fmla="*/ 14 w 65"/>
                  <a:gd name="T63" fmla="*/ 33 h 62"/>
                  <a:gd name="T64" fmla="*/ 8 w 65"/>
                  <a:gd name="T65" fmla="*/ 27 h 62"/>
                  <a:gd name="T66" fmla="*/ 7 w 65"/>
                  <a:gd name="T67" fmla="*/ 26 h 62"/>
                  <a:gd name="T68" fmla="*/ 24 w 65"/>
                  <a:gd name="T69" fmla="*/ 23 h 62"/>
                  <a:gd name="T70" fmla="*/ 28 w 65"/>
                  <a:gd name="T71" fmla="*/ 16 h 62"/>
                  <a:gd name="T72" fmla="*/ 31 w 65"/>
                  <a:gd name="T73" fmla="*/ 10 h 62"/>
                  <a:gd name="T74" fmla="*/ 32 w 65"/>
                  <a:gd name="T75" fmla="*/ 8 h 62"/>
                  <a:gd name="T76" fmla="*/ 40 w 65"/>
                  <a:gd name="T77" fmla="*/ 23 h 62"/>
                  <a:gd name="T78" fmla="*/ 59 w 65"/>
                  <a:gd name="T79" fmla="*/ 26 h 62"/>
                  <a:gd name="T80" fmla="*/ 57 w 65"/>
                  <a:gd name="T81" fmla="*/ 28 h 62"/>
                  <a:gd name="T82" fmla="*/ 48 w 65"/>
                  <a:gd name="T83"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 h="62">
                    <a:moveTo>
                      <a:pt x="65" y="23"/>
                    </a:moveTo>
                    <a:cubicBezTo>
                      <a:pt x="44" y="19"/>
                      <a:pt x="44" y="19"/>
                      <a:pt x="44" y="19"/>
                    </a:cubicBezTo>
                    <a:cubicBezTo>
                      <a:pt x="44" y="19"/>
                      <a:pt x="44" y="19"/>
                      <a:pt x="44" y="19"/>
                    </a:cubicBezTo>
                    <a:cubicBezTo>
                      <a:pt x="43" y="17"/>
                      <a:pt x="42" y="16"/>
                      <a:pt x="41" y="14"/>
                    </a:cubicBezTo>
                    <a:cubicBezTo>
                      <a:pt x="39" y="10"/>
                      <a:pt x="37" y="7"/>
                      <a:pt x="35" y="3"/>
                    </a:cubicBezTo>
                    <a:cubicBezTo>
                      <a:pt x="34" y="1"/>
                      <a:pt x="33" y="0"/>
                      <a:pt x="31" y="1"/>
                    </a:cubicBezTo>
                    <a:cubicBezTo>
                      <a:pt x="22" y="20"/>
                      <a:pt x="22" y="20"/>
                      <a:pt x="22" y="20"/>
                    </a:cubicBezTo>
                    <a:cubicBezTo>
                      <a:pt x="21" y="20"/>
                      <a:pt x="21" y="20"/>
                      <a:pt x="21" y="20"/>
                    </a:cubicBezTo>
                    <a:cubicBezTo>
                      <a:pt x="20" y="20"/>
                      <a:pt x="18" y="20"/>
                      <a:pt x="16" y="20"/>
                    </a:cubicBezTo>
                    <a:cubicBezTo>
                      <a:pt x="13" y="21"/>
                      <a:pt x="9" y="21"/>
                      <a:pt x="5" y="22"/>
                    </a:cubicBezTo>
                    <a:cubicBezTo>
                      <a:pt x="5" y="22"/>
                      <a:pt x="5" y="22"/>
                      <a:pt x="4" y="22"/>
                    </a:cubicBezTo>
                    <a:cubicBezTo>
                      <a:pt x="2" y="22"/>
                      <a:pt x="0" y="22"/>
                      <a:pt x="1" y="26"/>
                    </a:cubicBezTo>
                    <a:cubicBezTo>
                      <a:pt x="15" y="41"/>
                      <a:pt x="15" y="41"/>
                      <a:pt x="15" y="41"/>
                    </a:cubicBezTo>
                    <a:cubicBezTo>
                      <a:pt x="15" y="41"/>
                      <a:pt x="15" y="41"/>
                      <a:pt x="15" y="41"/>
                    </a:cubicBezTo>
                    <a:cubicBezTo>
                      <a:pt x="15" y="43"/>
                      <a:pt x="15" y="44"/>
                      <a:pt x="14" y="46"/>
                    </a:cubicBezTo>
                    <a:cubicBezTo>
                      <a:pt x="14" y="49"/>
                      <a:pt x="13" y="53"/>
                      <a:pt x="12" y="57"/>
                    </a:cubicBezTo>
                    <a:cubicBezTo>
                      <a:pt x="12" y="60"/>
                      <a:pt x="12" y="62"/>
                      <a:pt x="14" y="62"/>
                    </a:cubicBezTo>
                    <a:cubicBezTo>
                      <a:pt x="33" y="53"/>
                      <a:pt x="33" y="53"/>
                      <a:pt x="33" y="53"/>
                    </a:cubicBezTo>
                    <a:cubicBezTo>
                      <a:pt x="51" y="62"/>
                      <a:pt x="51" y="62"/>
                      <a:pt x="51" y="62"/>
                    </a:cubicBezTo>
                    <a:cubicBezTo>
                      <a:pt x="51" y="62"/>
                      <a:pt x="51" y="62"/>
                      <a:pt x="51" y="62"/>
                    </a:cubicBezTo>
                    <a:cubicBezTo>
                      <a:pt x="53" y="62"/>
                      <a:pt x="54" y="61"/>
                      <a:pt x="54" y="60"/>
                    </a:cubicBezTo>
                    <a:cubicBezTo>
                      <a:pt x="51" y="41"/>
                      <a:pt x="51" y="41"/>
                      <a:pt x="51" y="41"/>
                    </a:cubicBezTo>
                    <a:cubicBezTo>
                      <a:pt x="51" y="40"/>
                      <a:pt x="51" y="40"/>
                      <a:pt x="51" y="40"/>
                    </a:cubicBezTo>
                    <a:cubicBezTo>
                      <a:pt x="53" y="37"/>
                      <a:pt x="55" y="35"/>
                      <a:pt x="58" y="33"/>
                    </a:cubicBezTo>
                    <a:cubicBezTo>
                      <a:pt x="61" y="30"/>
                      <a:pt x="64" y="27"/>
                      <a:pt x="65" y="23"/>
                    </a:cubicBezTo>
                    <a:close/>
                    <a:moveTo>
                      <a:pt x="48" y="54"/>
                    </a:moveTo>
                    <a:cubicBezTo>
                      <a:pt x="49" y="57"/>
                      <a:pt x="49" y="57"/>
                      <a:pt x="49" y="57"/>
                    </a:cubicBezTo>
                    <a:cubicBezTo>
                      <a:pt x="46" y="55"/>
                      <a:pt x="46" y="55"/>
                      <a:pt x="46" y="55"/>
                    </a:cubicBezTo>
                    <a:cubicBezTo>
                      <a:pt x="36" y="47"/>
                      <a:pt x="27" y="47"/>
                      <a:pt x="18" y="56"/>
                    </a:cubicBezTo>
                    <a:cubicBezTo>
                      <a:pt x="16" y="58"/>
                      <a:pt x="16" y="58"/>
                      <a:pt x="16" y="58"/>
                    </a:cubicBezTo>
                    <a:cubicBezTo>
                      <a:pt x="19" y="39"/>
                      <a:pt x="19" y="39"/>
                      <a:pt x="19" y="39"/>
                    </a:cubicBezTo>
                    <a:cubicBezTo>
                      <a:pt x="18" y="37"/>
                      <a:pt x="16" y="35"/>
                      <a:pt x="14" y="33"/>
                    </a:cubicBezTo>
                    <a:cubicBezTo>
                      <a:pt x="12" y="31"/>
                      <a:pt x="10" y="30"/>
                      <a:pt x="8" y="27"/>
                    </a:cubicBezTo>
                    <a:cubicBezTo>
                      <a:pt x="7" y="26"/>
                      <a:pt x="7" y="26"/>
                      <a:pt x="7" y="26"/>
                    </a:cubicBezTo>
                    <a:cubicBezTo>
                      <a:pt x="24" y="23"/>
                      <a:pt x="24" y="23"/>
                      <a:pt x="24" y="23"/>
                    </a:cubicBezTo>
                    <a:cubicBezTo>
                      <a:pt x="26" y="21"/>
                      <a:pt x="27" y="19"/>
                      <a:pt x="28" y="16"/>
                    </a:cubicBezTo>
                    <a:cubicBezTo>
                      <a:pt x="29" y="14"/>
                      <a:pt x="30" y="12"/>
                      <a:pt x="31" y="10"/>
                    </a:cubicBezTo>
                    <a:cubicBezTo>
                      <a:pt x="32" y="8"/>
                      <a:pt x="32" y="8"/>
                      <a:pt x="32" y="8"/>
                    </a:cubicBezTo>
                    <a:cubicBezTo>
                      <a:pt x="40" y="23"/>
                      <a:pt x="40" y="23"/>
                      <a:pt x="40" y="23"/>
                    </a:cubicBezTo>
                    <a:cubicBezTo>
                      <a:pt x="59" y="26"/>
                      <a:pt x="59" y="26"/>
                      <a:pt x="59" y="26"/>
                    </a:cubicBezTo>
                    <a:cubicBezTo>
                      <a:pt x="57" y="28"/>
                      <a:pt x="57" y="28"/>
                      <a:pt x="57" y="28"/>
                    </a:cubicBezTo>
                    <a:cubicBezTo>
                      <a:pt x="46" y="34"/>
                      <a:pt x="43" y="42"/>
                      <a:pt x="48" y="5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grpSp>
        <p:nvGrpSpPr>
          <p:cNvPr id="117" name="Group 116"/>
          <p:cNvGrpSpPr/>
          <p:nvPr/>
        </p:nvGrpSpPr>
        <p:grpSpPr>
          <a:xfrm>
            <a:off x="3341953" y="4476035"/>
            <a:ext cx="1324401" cy="561866"/>
            <a:chOff x="3351173" y="4660917"/>
            <a:chExt cx="1324401" cy="561866"/>
          </a:xfrm>
        </p:grpSpPr>
        <p:sp>
          <p:nvSpPr>
            <p:cNvPr id="118" name="Rectangle 117">
              <a:extLst>
                <a:ext uri="{FF2B5EF4-FFF2-40B4-BE49-F238E27FC236}">
                  <a16:creationId xmlns:a16="http://schemas.microsoft.com/office/drawing/2014/main" id="{9E8D3043-FC9C-834A-9A45-05B99A0B313B}"/>
                </a:ext>
              </a:extLst>
            </p:cNvPr>
            <p:cNvSpPr/>
            <p:nvPr/>
          </p:nvSpPr>
          <p:spPr>
            <a:xfrm>
              <a:off x="3351173" y="4976562"/>
              <a:ext cx="1324401" cy="246221"/>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3600"/>
                </a:spcAft>
                <a:buClr>
                  <a:srgbClr val="FF6503"/>
                </a:buClr>
                <a:buSzTx/>
                <a:buFontTx/>
                <a:buNone/>
                <a:tabLst/>
                <a:defRPr/>
              </a:pPr>
              <a:r>
                <a:rPr kumimoji="0" lang="en-US" sz="1000" b="1" i="0" u="none" strike="noStrike" kern="0" cap="none" spc="0" normalizeH="0" baseline="0" noProof="0" dirty="0">
                  <a:ln>
                    <a:noFill/>
                  </a:ln>
                  <a:solidFill>
                    <a:srgbClr val="000000"/>
                  </a:solidFill>
                  <a:effectLst/>
                  <a:uLnTx/>
                  <a:uFillTx/>
                  <a:latin typeface="Calibri" panose="020F0502020204030204" pitchFamily="34" charset="0"/>
                  <a:ea typeface="+mn-ea"/>
                  <a:cs typeface="+mn-cs"/>
                </a:rPr>
                <a:t>Data implementation</a:t>
              </a:r>
            </a:p>
          </p:txBody>
        </p:sp>
        <p:grpSp>
          <p:nvGrpSpPr>
            <p:cNvPr id="119" name="Group 118"/>
            <p:cNvGrpSpPr/>
            <p:nvPr/>
          </p:nvGrpSpPr>
          <p:grpSpPr>
            <a:xfrm>
              <a:off x="3848613" y="4660917"/>
              <a:ext cx="329521" cy="336240"/>
              <a:chOff x="3933416" y="4704047"/>
              <a:chExt cx="329521" cy="336240"/>
            </a:xfrm>
            <a:solidFill>
              <a:schemeClr val="tx1"/>
            </a:solidFill>
          </p:grpSpPr>
          <p:sp>
            <p:nvSpPr>
              <p:cNvPr id="120" name="Freeform 52"/>
              <p:cNvSpPr>
                <a:spLocks/>
              </p:cNvSpPr>
              <p:nvPr/>
            </p:nvSpPr>
            <p:spPr bwMode="auto">
              <a:xfrm>
                <a:off x="3933416" y="4704047"/>
                <a:ext cx="219681" cy="300668"/>
              </a:xfrm>
              <a:custGeom>
                <a:avLst/>
                <a:gdLst>
                  <a:gd name="T0" fmla="*/ 15 w 58"/>
                  <a:gd name="T1" fmla="*/ 62 h 75"/>
                  <a:gd name="T2" fmla="*/ 9 w 58"/>
                  <a:gd name="T3" fmla="*/ 45 h 75"/>
                  <a:gd name="T4" fmla="*/ 16 w 58"/>
                  <a:gd name="T5" fmla="*/ 22 h 75"/>
                  <a:gd name="T6" fmla="*/ 16 w 58"/>
                  <a:gd name="T7" fmla="*/ 22 h 75"/>
                  <a:gd name="T8" fmla="*/ 16 w 58"/>
                  <a:gd name="T9" fmla="*/ 21 h 75"/>
                  <a:gd name="T10" fmla="*/ 15 w 58"/>
                  <a:gd name="T11" fmla="*/ 21 h 75"/>
                  <a:gd name="T12" fmla="*/ 15 w 58"/>
                  <a:gd name="T13" fmla="*/ 21 h 75"/>
                  <a:gd name="T14" fmla="*/ 15 w 58"/>
                  <a:gd name="T15" fmla="*/ 20 h 75"/>
                  <a:gd name="T16" fmla="*/ 14 w 58"/>
                  <a:gd name="T17" fmla="*/ 20 h 75"/>
                  <a:gd name="T18" fmla="*/ 14 w 58"/>
                  <a:gd name="T19" fmla="*/ 20 h 75"/>
                  <a:gd name="T20" fmla="*/ 14 w 58"/>
                  <a:gd name="T21" fmla="*/ 20 h 75"/>
                  <a:gd name="T22" fmla="*/ 6 w 58"/>
                  <a:gd name="T23" fmla="*/ 40 h 75"/>
                  <a:gd name="T24" fmla="*/ 14 w 58"/>
                  <a:gd name="T25" fmla="*/ 66 h 75"/>
                  <a:gd name="T26" fmla="*/ 15 w 58"/>
                  <a:gd name="T27" fmla="*/ 66 h 75"/>
                  <a:gd name="T28" fmla="*/ 19 w 58"/>
                  <a:gd name="T29" fmla="*/ 62 h 75"/>
                  <a:gd name="T30" fmla="*/ 19 w 58"/>
                  <a:gd name="T31" fmla="*/ 72 h 75"/>
                  <a:gd name="T32" fmla="*/ 8 w 58"/>
                  <a:gd name="T33" fmla="*/ 72 h 75"/>
                  <a:gd name="T34" fmla="*/ 12 w 58"/>
                  <a:gd name="T35" fmla="*/ 68 h 75"/>
                  <a:gd name="T36" fmla="*/ 12 w 58"/>
                  <a:gd name="T37" fmla="*/ 68 h 75"/>
                  <a:gd name="T38" fmla="*/ 12 w 58"/>
                  <a:gd name="T39" fmla="*/ 68 h 75"/>
                  <a:gd name="T40" fmla="*/ 12 w 58"/>
                  <a:gd name="T41" fmla="*/ 67 h 75"/>
                  <a:gd name="T42" fmla="*/ 11 w 58"/>
                  <a:gd name="T43" fmla="*/ 66 h 75"/>
                  <a:gd name="T44" fmla="*/ 11 w 58"/>
                  <a:gd name="T45" fmla="*/ 66 h 75"/>
                  <a:gd name="T46" fmla="*/ 3 w 58"/>
                  <a:gd name="T47" fmla="*/ 37 h 75"/>
                  <a:gd name="T48" fmla="*/ 25 w 58"/>
                  <a:gd name="T49" fmla="*/ 7 h 75"/>
                  <a:gd name="T50" fmla="*/ 43 w 58"/>
                  <a:gd name="T51" fmla="*/ 2 h 75"/>
                  <a:gd name="T52" fmla="*/ 43 w 58"/>
                  <a:gd name="T53" fmla="*/ 2 h 75"/>
                  <a:gd name="T54" fmla="*/ 54 w 58"/>
                  <a:gd name="T55" fmla="*/ 4 h 75"/>
                  <a:gd name="T56" fmla="*/ 55 w 58"/>
                  <a:gd name="T57" fmla="*/ 4 h 75"/>
                  <a:gd name="T58" fmla="*/ 57 w 58"/>
                  <a:gd name="T59" fmla="*/ 3 h 75"/>
                  <a:gd name="T60" fmla="*/ 58 w 58"/>
                  <a:gd name="T61" fmla="*/ 3 h 75"/>
                  <a:gd name="T62" fmla="*/ 57 w 58"/>
                  <a:gd name="T63" fmla="*/ 2 h 75"/>
                  <a:gd name="T64" fmla="*/ 47 w 58"/>
                  <a:gd name="T65" fmla="*/ 0 h 75"/>
                  <a:gd name="T66" fmla="*/ 47 w 58"/>
                  <a:gd name="T67" fmla="*/ 0 h 75"/>
                  <a:gd name="T68" fmla="*/ 39 w 58"/>
                  <a:gd name="T69" fmla="*/ 0 h 75"/>
                  <a:gd name="T70" fmla="*/ 39 w 58"/>
                  <a:gd name="T71" fmla="*/ 0 h 75"/>
                  <a:gd name="T72" fmla="*/ 38 w 58"/>
                  <a:gd name="T73" fmla="*/ 0 h 75"/>
                  <a:gd name="T74" fmla="*/ 37 w 58"/>
                  <a:gd name="T75" fmla="*/ 0 h 75"/>
                  <a:gd name="T76" fmla="*/ 15 w 58"/>
                  <a:gd name="T77" fmla="*/ 10 h 75"/>
                  <a:gd name="T78" fmla="*/ 1 w 58"/>
                  <a:gd name="T79" fmla="*/ 37 h 75"/>
                  <a:gd name="T80" fmla="*/ 0 w 58"/>
                  <a:gd name="T81" fmla="*/ 37 h 75"/>
                  <a:gd name="T82" fmla="*/ 0 w 58"/>
                  <a:gd name="T83" fmla="*/ 37 h 75"/>
                  <a:gd name="T84" fmla="*/ 0 w 58"/>
                  <a:gd name="T85" fmla="*/ 48 h 75"/>
                  <a:gd name="T86" fmla="*/ 1 w 58"/>
                  <a:gd name="T87" fmla="*/ 48 h 75"/>
                  <a:gd name="T88" fmla="*/ 9 w 58"/>
                  <a:gd name="T89" fmla="*/ 68 h 75"/>
                  <a:gd name="T90" fmla="*/ 2 w 58"/>
                  <a:gd name="T91" fmla="*/ 75 h 75"/>
                  <a:gd name="T92" fmla="*/ 21 w 58"/>
                  <a:gd name="T93" fmla="*/ 75 h 75"/>
                  <a:gd name="T94" fmla="*/ 21 w 58"/>
                  <a:gd name="T95" fmla="*/ 56 h 75"/>
                  <a:gd name="T96" fmla="*/ 20 w 58"/>
                  <a:gd name="T97" fmla="*/ 56 h 75"/>
                  <a:gd name="T98" fmla="*/ 15 w 58"/>
                  <a:gd name="T9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8" h="75">
                    <a:moveTo>
                      <a:pt x="15" y="62"/>
                    </a:moveTo>
                    <a:cubicBezTo>
                      <a:pt x="11" y="57"/>
                      <a:pt x="9" y="51"/>
                      <a:pt x="9" y="45"/>
                    </a:cubicBezTo>
                    <a:cubicBezTo>
                      <a:pt x="8" y="37"/>
                      <a:pt x="10" y="29"/>
                      <a:pt x="16" y="22"/>
                    </a:cubicBezTo>
                    <a:cubicBezTo>
                      <a:pt x="16" y="22"/>
                      <a:pt x="16" y="22"/>
                      <a:pt x="16" y="22"/>
                    </a:cubicBezTo>
                    <a:cubicBezTo>
                      <a:pt x="16" y="21"/>
                      <a:pt x="16" y="21"/>
                      <a:pt x="16" y="21"/>
                    </a:cubicBezTo>
                    <a:cubicBezTo>
                      <a:pt x="16" y="21"/>
                      <a:pt x="16" y="21"/>
                      <a:pt x="15" y="21"/>
                    </a:cubicBezTo>
                    <a:cubicBezTo>
                      <a:pt x="15" y="21"/>
                      <a:pt x="15" y="21"/>
                      <a:pt x="15" y="21"/>
                    </a:cubicBezTo>
                    <a:cubicBezTo>
                      <a:pt x="15" y="21"/>
                      <a:pt x="15" y="20"/>
                      <a:pt x="15" y="20"/>
                    </a:cubicBezTo>
                    <a:cubicBezTo>
                      <a:pt x="15" y="20"/>
                      <a:pt x="14" y="20"/>
                      <a:pt x="14" y="20"/>
                    </a:cubicBezTo>
                    <a:cubicBezTo>
                      <a:pt x="14" y="20"/>
                      <a:pt x="14" y="20"/>
                      <a:pt x="14" y="20"/>
                    </a:cubicBezTo>
                    <a:cubicBezTo>
                      <a:pt x="14" y="20"/>
                      <a:pt x="14" y="20"/>
                      <a:pt x="14" y="20"/>
                    </a:cubicBezTo>
                    <a:cubicBezTo>
                      <a:pt x="9" y="26"/>
                      <a:pt x="7" y="32"/>
                      <a:pt x="6" y="40"/>
                    </a:cubicBezTo>
                    <a:cubicBezTo>
                      <a:pt x="6" y="49"/>
                      <a:pt x="8" y="58"/>
                      <a:pt x="14" y="66"/>
                    </a:cubicBezTo>
                    <a:cubicBezTo>
                      <a:pt x="15" y="66"/>
                      <a:pt x="15" y="66"/>
                      <a:pt x="15" y="66"/>
                    </a:cubicBezTo>
                    <a:cubicBezTo>
                      <a:pt x="19" y="62"/>
                      <a:pt x="19" y="62"/>
                      <a:pt x="19" y="62"/>
                    </a:cubicBezTo>
                    <a:cubicBezTo>
                      <a:pt x="19" y="72"/>
                      <a:pt x="19" y="72"/>
                      <a:pt x="19" y="72"/>
                    </a:cubicBezTo>
                    <a:cubicBezTo>
                      <a:pt x="8" y="72"/>
                      <a:pt x="8" y="72"/>
                      <a:pt x="8" y="72"/>
                    </a:cubicBezTo>
                    <a:cubicBezTo>
                      <a:pt x="12" y="68"/>
                      <a:pt x="12" y="68"/>
                      <a:pt x="12" y="68"/>
                    </a:cubicBezTo>
                    <a:cubicBezTo>
                      <a:pt x="12" y="68"/>
                      <a:pt x="12" y="68"/>
                      <a:pt x="12" y="68"/>
                    </a:cubicBezTo>
                    <a:cubicBezTo>
                      <a:pt x="12" y="68"/>
                      <a:pt x="12" y="68"/>
                      <a:pt x="12" y="68"/>
                    </a:cubicBezTo>
                    <a:cubicBezTo>
                      <a:pt x="12" y="68"/>
                      <a:pt x="12" y="67"/>
                      <a:pt x="12" y="67"/>
                    </a:cubicBezTo>
                    <a:cubicBezTo>
                      <a:pt x="11" y="67"/>
                      <a:pt x="11" y="67"/>
                      <a:pt x="11" y="66"/>
                    </a:cubicBezTo>
                    <a:cubicBezTo>
                      <a:pt x="11" y="66"/>
                      <a:pt x="11" y="66"/>
                      <a:pt x="11" y="66"/>
                    </a:cubicBezTo>
                    <a:cubicBezTo>
                      <a:pt x="4" y="57"/>
                      <a:pt x="2" y="47"/>
                      <a:pt x="3" y="37"/>
                    </a:cubicBezTo>
                    <a:cubicBezTo>
                      <a:pt x="5" y="23"/>
                      <a:pt x="12" y="13"/>
                      <a:pt x="25" y="7"/>
                    </a:cubicBezTo>
                    <a:cubicBezTo>
                      <a:pt x="30" y="4"/>
                      <a:pt x="36" y="2"/>
                      <a:pt x="43" y="2"/>
                    </a:cubicBezTo>
                    <a:cubicBezTo>
                      <a:pt x="43" y="2"/>
                      <a:pt x="43" y="2"/>
                      <a:pt x="43" y="2"/>
                    </a:cubicBezTo>
                    <a:cubicBezTo>
                      <a:pt x="47" y="2"/>
                      <a:pt x="51" y="3"/>
                      <a:pt x="54" y="4"/>
                    </a:cubicBezTo>
                    <a:cubicBezTo>
                      <a:pt x="55" y="4"/>
                      <a:pt x="55" y="4"/>
                      <a:pt x="55" y="4"/>
                    </a:cubicBezTo>
                    <a:cubicBezTo>
                      <a:pt x="55" y="5"/>
                      <a:pt x="57" y="5"/>
                      <a:pt x="57" y="3"/>
                    </a:cubicBezTo>
                    <a:cubicBezTo>
                      <a:pt x="58" y="3"/>
                      <a:pt x="58" y="3"/>
                      <a:pt x="58" y="3"/>
                    </a:cubicBezTo>
                    <a:cubicBezTo>
                      <a:pt x="57" y="2"/>
                      <a:pt x="57" y="2"/>
                      <a:pt x="57" y="2"/>
                    </a:cubicBezTo>
                    <a:cubicBezTo>
                      <a:pt x="54" y="1"/>
                      <a:pt x="51" y="0"/>
                      <a:pt x="47" y="0"/>
                    </a:cubicBezTo>
                    <a:cubicBezTo>
                      <a:pt x="47" y="0"/>
                      <a:pt x="47" y="0"/>
                      <a:pt x="47" y="0"/>
                    </a:cubicBezTo>
                    <a:cubicBezTo>
                      <a:pt x="39" y="0"/>
                      <a:pt x="39" y="0"/>
                      <a:pt x="39" y="0"/>
                    </a:cubicBezTo>
                    <a:cubicBezTo>
                      <a:pt x="39" y="0"/>
                      <a:pt x="39" y="0"/>
                      <a:pt x="39" y="0"/>
                    </a:cubicBezTo>
                    <a:cubicBezTo>
                      <a:pt x="38" y="0"/>
                      <a:pt x="38" y="0"/>
                      <a:pt x="38" y="0"/>
                    </a:cubicBezTo>
                    <a:cubicBezTo>
                      <a:pt x="38" y="0"/>
                      <a:pt x="37" y="0"/>
                      <a:pt x="37" y="0"/>
                    </a:cubicBezTo>
                    <a:cubicBezTo>
                      <a:pt x="29" y="1"/>
                      <a:pt x="21" y="5"/>
                      <a:pt x="15" y="10"/>
                    </a:cubicBezTo>
                    <a:cubicBezTo>
                      <a:pt x="7" y="17"/>
                      <a:pt x="2" y="26"/>
                      <a:pt x="1" y="37"/>
                    </a:cubicBezTo>
                    <a:cubicBezTo>
                      <a:pt x="1" y="37"/>
                      <a:pt x="0" y="37"/>
                      <a:pt x="0" y="37"/>
                    </a:cubicBezTo>
                    <a:cubicBezTo>
                      <a:pt x="0" y="37"/>
                      <a:pt x="0" y="37"/>
                      <a:pt x="0" y="37"/>
                    </a:cubicBezTo>
                    <a:cubicBezTo>
                      <a:pt x="0" y="48"/>
                      <a:pt x="0" y="48"/>
                      <a:pt x="0" y="48"/>
                    </a:cubicBezTo>
                    <a:cubicBezTo>
                      <a:pt x="1" y="48"/>
                      <a:pt x="1" y="48"/>
                      <a:pt x="1" y="48"/>
                    </a:cubicBezTo>
                    <a:cubicBezTo>
                      <a:pt x="1" y="55"/>
                      <a:pt x="4" y="62"/>
                      <a:pt x="9" y="68"/>
                    </a:cubicBezTo>
                    <a:cubicBezTo>
                      <a:pt x="2" y="75"/>
                      <a:pt x="2" y="75"/>
                      <a:pt x="2" y="75"/>
                    </a:cubicBezTo>
                    <a:cubicBezTo>
                      <a:pt x="21" y="75"/>
                      <a:pt x="21" y="75"/>
                      <a:pt x="21" y="75"/>
                    </a:cubicBezTo>
                    <a:cubicBezTo>
                      <a:pt x="21" y="56"/>
                      <a:pt x="21" y="56"/>
                      <a:pt x="21" y="56"/>
                    </a:cubicBezTo>
                    <a:cubicBezTo>
                      <a:pt x="20" y="56"/>
                      <a:pt x="20" y="56"/>
                      <a:pt x="20" y="56"/>
                    </a:cubicBezTo>
                    <a:lnTo>
                      <a:pt x="15" y="62"/>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1" name="Freeform 53"/>
              <p:cNvSpPr>
                <a:spLocks/>
              </p:cNvSpPr>
              <p:nvPr/>
            </p:nvSpPr>
            <p:spPr bwMode="auto">
              <a:xfrm>
                <a:off x="4047265" y="4740465"/>
                <a:ext cx="215672" cy="299822"/>
              </a:xfrm>
              <a:custGeom>
                <a:avLst/>
                <a:gdLst>
                  <a:gd name="T0" fmla="*/ 57 w 57"/>
                  <a:gd name="T1" fmla="*/ 28 h 75"/>
                  <a:gd name="T2" fmla="*/ 57 w 57"/>
                  <a:gd name="T3" fmla="*/ 28 h 75"/>
                  <a:gd name="T4" fmla="*/ 49 w 57"/>
                  <a:gd name="T5" fmla="*/ 7 h 75"/>
                  <a:gd name="T6" fmla="*/ 56 w 57"/>
                  <a:gd name="T7" fmla="*/ 0 h 75"/>
                  <a:gd name="T8" fmla="*/ 36 w 57"/>
                  <a:gd name="T9" fmla="*/ 0 h 75"/>
                  <a:gd name="T10" fmla="*/ 36 w 57"/>
                  <a:gd name="T11" fmla="*/ 20 h 75"/>
                  <a:gd name="T12" fmla="*/ 38 w 57"/>
                  <a:gd name="T13" fmla="*/ 18 h 75"/>
                  <a:gd name="T14" fmla="*/ 40 w 57"/>
                  <a:gd name="T15" fmla="*/ 16 h 75"/>
                  <a:gd name="T16" fmla="*/ 42 w 57"/>
                  <a:gd name="T17" fmla="*/ 14 h 75"/>
                  <a:gd name="T18" fmla="*/ 43 w 57"/>
                  <a:gd name="T19" fmla="*/ 13 h 75"/>
                  <a:gd name="T20" fmla="*/ 42 w 57"/>
                  <a:gd name="T21" fmla="*/ 53 h 75"/>
                  <a:gd name="T22" fmla="*/ 42 w 57"/>
                  <a:gd name="T23" fmla="*/ 53 h 75"/>
                  <a:gd name="T24" fmla="*/ 42 w 57"/>
                  <a:gd name="T25" fmla="*/ 54 h 75"/>
                  <a:gd name="T26" fmla="*/ 43 w 57"/>
                  <a:gd name="T27" fmla="*/ 55 h 75"/>
                  <a:gd name="T28" fmla="*/ 44 w 57"/>
                  <a:gd name="T29" fmla="*/ 55 h 75"/>
                  <a:gd name="T30" fmla="*/ 44 w 57"/>
                  <a:gd name="T31" fmla="*/ 55 h 75"/>
                  <a:gd name="T32" fmla="*/ 51 w 57"/>
                  <a:gd name="T33" fmla="*/ 33 h 75"/>
                  <a:gd name="T34" fmla="*/ 43 w 57"/>
                  <a:gd name="T35" fmla="*/ 10 h 75"/>
                  <a:gd name="T36" fmla="*/ 43 w 57"/>
                  <a:gd name="T37" fmla="*/ 9 h 75"/>
                  <a:gd name="T38" fmla="*/ 39 w 57"/>
                  <a:gd name="T39" fmla="*/ 13 h 75"/>
                  <a:gd name="T40" fmla="*/ 39 w 57"/>
                  <a:gd name="T41" fmla="*/ 3 h 75"/>
                  <a:gd name="T42" fmla="*/ 50 w 57"/>
                  <a:gd name="T43" fmla="*/ 3 h 75"/>
                  <a:gd name="T44" fmla="*/ 45 w 57"/>
                  <a:gd name="T45" fmla="*/ 7 h 75"/>
                  <a:gd name="T46" fmla="*/ 46 w 57"/>
                  <a:gd name="T47" fmla="*/ 7 h 75"/>
                  <a:gd name="T48" fmla="*/ 47 w 57"/>
                  <a:gd name="T49" fmla="*/ 9 h 75"/>
                  <a:gd name="T50" fmla="*/ 54 w 57"/>
                  <a:gd name="T51" fmla="*/ 38 h 75"/>
                  <a:gd name="T52" fmla="*/ 42 w 57"/>
                  <a:gd name="T53" fmla="*/ 62 h 75"/>
                  <a:gd name="T54" fmla="*/ 10 w 57"/>
                  <a:gd name="T55" fmla="*/ 72 h 75"/>
                  <a:gd name="T56" fmla="*/ 3 w 57"/>
                  <a:gd name="T57" fmla="*/ 71 h 75"/>
                  <a:gd name="T58" fmla="*/ 0 w 57"/>
                  <a:gd name="T59" fmla="*/ 72 h 75"/>
                  <a:gd name="T60" fmla="*/ 0 w 57"/>
                  <a:gd name="T61" fmla="*/ 72 h 75"/>
                  <a:gd name="T62" fmla="*/ 1 w 57"/>
                  <a:gd name="T63" fmla="*/ 72 h 75"/>
                  <a:gd name="T64" fmla="*/ 11 w 57"/>
                  <a:gd name="T65" fmla="*/ 75 h 75"/>
                  <a:gd name="T66" fmla="*/ 11 w 57"/>
                  <a:gd name="T67" fmla="*/ 75 h 75"/>
                  <a:gd name="T68" fmla="*/ 19 w 57"/>
                  <a:gd name="T69" fmla="*/ 75 h 75"/>
                  <a:gd name="T70" fmla="*/ 19 w 57"/>
                  <a:gd name="T71" fmla="*/ 75 h 75"/>
                  <a:gd name="T72" fmla="*/ 19 w 57"/>
                  <a:gd name="T73" fmla="*/ 75 h 75"/>
                  <a:gd name="T74" fmla="*/ 21 w 57"/>
                  <a:gd name="T75" fmla="*/ 75 h 75"/>
                  <a:gd name="T76" fmla="*/ 46 w 57"/>
                  <a:gd name="T77" fmla="*/ 62 h 75"/>
                  <a:gd name="T78" fmla="*/ 57 w 57"/>
                  <a:gd name="T79" fmla="*/ 38 h 75"/>
                  <a:gd name="T80" fmla="*/ 57 w 57"/>
                  <a:gd name="T81" fmla="*/ 38 h 75"/>
                  <a:gd name="T82" fmla="*/ 57 w 57"/>
                  <a:gd name="T83" fmla="*/ 2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 h="75">
                    <a:moveTo>
                      <a:pt x="57" y="28"/>
                    </a:moveTo>
                    <a:cubicBezTo>
                      <a:pt x="57" y="28"/>
                      <a:pt x="57" y="28"/>
                      <a:pt x="57" y="28"/>
                    </a:cubicBezTo>
                    <a:cubicBezTo>
                      <a:pt x="56" y="20"/>
                      <a:pt x="53" y="14"/>
                      <a:pt x="49" y="7"/>
                    </a:cubicBezTo>
                    <a:cubicBezTo>
                      <a:pt x="56" y="0"/>
                      <a:pt x="56" y="0"/>
                      <a:pt x="56" y="0"/>
                    </a:cubicBezTo>
                    <a:cubicBezTo>
                      <a:pt x="36" y="0"/>
                      <a:pt x="36" y="0"/>
                      <a:pt x="36" y="0"/>
                    </a:cubicBezTo>
                    <a:cubicBezTo>
                      <a:pt x="36" y="20"/>
                      <a:pt x="36" y="20"/>
                      <a:pt x="36" y="20"/>
                    </a:cubicBezTo>
                    <a:cubicBezTo>
                      <a:pt x="38" y="18"/>
                      <a:pt x="38" y="18"/>
                      <a:pt x="38" y="18"/>
                    </a:cubicBezTo>
                    <a:cubicBezTo>
                      <a:pt x="39" y="17"/>
                      <a:pt x="40" y="17"/>
                      <a:pt x="40" y="16"/>
                    </a:cubicBezTo>
                    <a:cubicBezTo>
                      <a:pt x="41" y="15"/>
                      <a:pt x="42" y="15"/>
                      <a:pt x="42" y="14"/>
                    </a:cubicBezTo>
                    <a:cubicBezTo>
                      <a:pt x="43" y="13"/>
                      <a:pt x="43" y="13"/>
                      <a:pt x="43" y="13"/>
                    </a:cubicBezTo>
                    <a:cubicBezTo>
                      <a:pt x="51" y="27"/>
                      <a:pt x="51" y="40"/>
                      <a:pt x="42" y="53"/>
                    </a:cubicBezTo>
                    <a:cubicBezTo>
                      <a:pt x="42" y="53"/>
                      <a:pt x="42" y="53"/>
                      <a:pt x="42" y="53"/>
                    </a:cubicBezTo>
                    <a:cubicBezTo>
                      <a:pt x="42" y="54"/>
                      <a:pt x="42" y="54"/>
                      <a:pt x="42" y="54"/>
                    </a:cubicBezTo>
                    <a:cubicBezTo>
                      <a:pt x="42" y="55"/>
                      <a:pt x="43" y="55"/>
                      <a:pt x="43" y="55"/>
                    </a:cubicBezTo>
                    <a:cubicBezTo>
                      <a:pt x="44" y="55"/>
                      <a:pt x="44" y="55"/>
                      <a:pt x="44" y="55"/>
                    </a:cubicBezTo>
                    <a:cubicBezTo>
                      <a:pt x="44" y="55"/>
                      <a:pt x="44" y="55"/>
                      <a:pt x="44" y="55"/>
                    </a:cubicBezTo>
                    <a:cubicBezTo>
                      <a:pt x="49" y="49"/>
                      <a:pt x="51" y="41"/>
                      <a:pt x="51" y="33"/>
                    </a:cubicBezTo>
                    <a:cubicBezTo>
                      <a:pt x="51" y="24"/>
                      <a:pt x="48" y="16"/>
                      <a:pt x="43" y="10"/>
                    </a:cubicBezTo>
                    <a:cubicBezTo>
                      <a:pt x="43" y="9"/>
                      <a:pt x="43" y="9"/>
                      <a:pt x="43" y="9"/>
                    </a:cubicBezTo>
                    <a:cubicBezTo>
                      <a:pt x="39" y="13"/>
                      <a:pt x="39" y="13"/>
                      <a:pt x="39" y="13"/>
                    </a:cubicBezTo>
                    <a:cubicBezTo>
                      <a:pt x="39" y="3"/>
                      <a:pt x="39" y="3"/>
                      <a:pt x="39" y="3"/>
                    </a:cubicBezTo>
                    <a:cubicBezTo>
                      <a:pt x="50" y="3"/>
                      <a:pt x="50" y="3"/>
                      <a:pt x="50" y="3"/>
                    </a:cubicBezTo>
                    <a:cubicBezTo>
                      <a:pt x="45" y="7"/>
                      <a:pt x="45" y="7"/>
                      <a:pt x="45" y="7"/>
                    </a:cubicBezTo>
                    <a:cubicBezTo>
                      <a:pt x="46" y="7"/>
                      <a:pt x="46" y="7"/>
                      <a:pt x="46" y="7"/>
                    </a:cubicBezTo>
                    <a:cubicBezTo>
                      <a:pt x="46" y="8"/>
                      <a:pt x="47" y="9"/>
                      <a:pt x="47" y="9"/>
                    </a:cubicBezTo>
                    <a:cubicBezTo>
                      <a:pt x="53" y="18"/>
                      <a:pt x="56" y="28"/>
                      <a:pt x="54" y="38"/>
                    </a:cubicBezTo>
                    <a:cubicBezTo>
                      <a:pt x="53" y="48"/>
                      <a:pt x="49" y="56"/>
                      <a:pt x="42" y="62"/>
                    </a:cubicBezTo>
                    <a:cubicBezTo>
                      <a:pt x="33" y="70"/>
                      <a:pt x="22" y="74"/>
                      <a:pt x="10" y="72"/>
                    </a:cubicBezTo>
                    <a:cubicBezTo>
                      <a:pt x="8" y="72"/>
                      <a:pt x="5" y="72"/>
                      <a:pt x="3" y="71"/>
                    </a:cubicBezTo>
                    <a:cubicBezTo>
                      <a:pt x="2" y="71"/>
                      <a:pt x="1" y="70"/>
                      <a:pt x="0" y="72"/>
                    </a:cubicBezTo>
                    <a:cubicBezTo>
                      <a:pt x="0" y="72"/>
                      <a:pt x="0" y="72"/>
                      <a:pt x="0" y="72"/>
                    </a:cubicBezTo>
                    <a:cubicBezTo>
                      <a:pt x="1" y="72"/>
                      <a:pt x="1" y="72"/>
                      <a:pt x="1" y="72"/>
                    </a:cubicBezTo>
                    <a:cubicBezTo>
                      <a:pt x="2" y="73"/>
                      <a:pt x="6" y="75"/>
                      <a:pt x="11" y="75"/>
                    </a:cubicBezTo>
                    <a:cubicBezTo>
                      <a:pt x="11" y="75"/>
                      <a:pt x="11" y="75"/>
                      <a:pt x="11" y="75"/>
                    </a:cubicBezTo>
                    <a:cubicBezTo>
                      <a:pt x="19" y="75"/>
                      <a:pt x="19" y="75"/>
                      <a:pt x="19" y="75"/>
                    </a:cubicBezTo>
                    <a:cubicBezTo>
                      <a:pt x="19" y="75"/>
                      <a:pt x="19" y="75"/>
                      <a:pt x="19" y="75"/>
                    </a:cubicBezTo>
                    <a:cubicBezTo>
                      <a:pt x="19" y="75"/>
                      <a:pt x="19" y="75"/>
                      <a:pt x="19" y="75"/>
                    </a:cubicBezTo>
                    <a:cubicBezTo>
                      <a:pt x="20" y="75"/>
                      <a:pt x="20" y="75"/>
                      <a:pt x="21" y="75"/>
                    </a:cubicBezTo>
                    <a:cubicBezTo>
                      <a:pt x="31" y="73"/>
                      <a:pt x="39" y="69"/>
                      <a:pt x="46" y="62"/>
                    </a:cubicBezTo>
                    <a:cubicBezTo>
                      <a:pt x="52" y="55"/>
                      <a:pt x="56" y="47"/>
                      <a:pt x="57" y="38"/>
                    </a:cubicBezTo>
                    <a:cubicBezTo>
                      <a:pt x="57" y="38"/>
                      <a:pt x="57" y="38"/>
                      <a:pt x="57" y="38"/>
                    </a:cubicBezTo>
                    <a:cubicBezTo>
                      <a:pt x="57" y="28"/>
                      <a:pt x="57" y="28"/>
                      <a:pt x="57"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2" name="Freeform 54"/>
              <p:cNvSpPr>
                <a:spLocks noEditPoints="1"/>
              </p:cNvSpPr>
              <p:nvPr/>
            </p:nvSpPr>
            <p:spPr bwMode="auto">
              <a:xfrm>
                <a:off x="4016798" y="4784508"/>
                <a:ext cx="162756" cy="176166"/>
              </a:xfrm>
              <a:custGeom>
                <a:avLst/>
                <a:gdLst>
                  <a:gd name="T0" fmla="*/ 17 w 43"/>
                  <a:gd name="T1" fmla="*/ 44 h 44"/>
                  <a:gd name="T2" fmla="*/ 24 w 43"/>
                  <a:gd name="T3" fmla="*/ 40 h 44"/>
                  <a:gd name="T4" fmla="*/ 34 w 43"/>
                  <a:gd name="T5" fmla="*/ 41 h 44"/>
                  <a:gd name="T6" fmla="*/ 36 w 43"/>
                  <a:gd name="T7" fmla="*/ 33 h 44"/>
                  <a:gd name="T8" fmla="*/ 40 w 43"/>
                  <a:gd name="T9" fmla="*/ 34 h 44"/>
                  <a:gd name="T10" fmla="*/ 43 w 43"/>
                  <a:gd name="T11" fmla="*/ 27 h 44"/>
                  <a:gd name="T12" fmla="*/ 40 w 43"/>
                  <a:gd name="T13" fmla="*/ 20 h 44"/>
                  <a:gd name="T14" fmla="*/ 43 w 43"/>
                  <a:gd name="T15" fmla="*/ 18 h 44"/>
                  <a:gd name="T16" fmla="*/ 40 w 43"/>
                  <a:gd name="T17" fmla="*/ 10 h 44"/>
                  <a:gd name="T18" fmla="*/ 33 w 43"/>
                  <a:gd name="T19" fmla="*/ 8 h 44"/>
                  <a:gd name="T20" fmla="*/ 34 w 43"/>
                  <a:gd name="T21" fmla="*/ 3 h 44"/>
                  <a:gd name="T22" fmla="*/ 27 w 43"/>
                  <a:gd name="T23" fmla="*/ 0 h 44"/>
                  <a:gd name="T24" fmla="*/ 20 w 43"/>
                  <a:gd name="T25" fmla="*/ 4 h 44"/>
                  <a:gd name="T26" fmla="*/ 10 w 43"/>
                  <a:gd name="T27" fmla="*/ 3 h 44"/>
                  <a:gd name="T28" fmla="*/ 10 w 43"/>
                  <a:gd name="T29" fmla="*/ 6 h 44"/>
                  <a:gd name="T30" fmla="*/ 8 w 43"/>
                  <a:gd name="T31" fmla="*/ 10 h 44"/>
                  <a:gd name="T32" fmla="*/ 3 w 43"/>
                  <a:gd name="T33" fmla="*/ 10 h 44"/>
                  <a:gd name="T34" fmla="*/ 4 w 43"/>
                  <a:gd name="T35" fmla="*/ 19 h 44"/>
                  <a:gd name="T36" fmla="*/ 0 w 43"/>
                  <a:gd name="T37" fmla="*/ 26 h 44"/>
                  <a:gd name="T38" fmla="*/ 7 w 43"/>
                  <a:gd name="T39" fmla="*/ 33 h 44"/>
                  <a:gd name="T40" fmla="*/ 9 w 43"/>
                  <a:gd name="T41" fmla="*/ 41 h 44"/>
                  <a:gd name="T42" fmla="*/ 7 w 43"/>
                  <a:gd name="T43" fmla="*/ 25 h 44"/>
                  <a:gd name="T44" fmla="*/ 7 w 43"/>
                  <a:gd name="T45" fmla="*/ 19 h 44"/>
                  <a:gd name="T46" fmla="*/ 4 w 43"/>
                  <a:gd name="T47" fmla="*/ 16 h 44"/>
                  <a:gd name="T48" fmla="*/ 9 w 43"/>
                  <a:gd name="T49" fmla="*/ 14 h 44"/>
                  <a:gd name="T50" fmla="*/ 13 w 43"/>
                  <a:gd name="T51" fmla="*/ 9 h 44"/>
                  <a:gd name="T52" fmla="*/ 13 w 43"/>
                  <a:gd name="T53" fmla="*/ 5 h 44"/>
                  <a:gd name="T54" fmla="*/ 19 w 43"/>
                  <a:gd name="T55" fmla="*/ 7 h 44"/>
                  <a:gd name="T56" fmla="*/ 25 w 43"/>
                  <a:gd name="T57" fmla="*/ 7 h 44"/>
                  <a:gd name="T58" fmla="*/ 28 w 43"/>
                  <a:gd name="T59" fmla="*/ 4 h 44"/>
                  <a:gd name="T60" fmla="*/ 31 w 43"/>
                  <a:gd name="T61" fmla="*/ 7 h 44"/>
                  <a:gd name="T62" fmla="*/ 30 w 43"/>
                  <a:gd name="T63" fmla="*/ 9 h 44"/>
                  <a:gd name="T64" fmla="*/ 35 w 43"/>
                  <a:gd name="T65" fmla="*/ 14 h 44"/>
                  <a:gd name="T66" fmla="*/ 35 w 43"/>
                  <a:gd name="T67" fmla="*/ 14 h 44"/>
                  <a:gd name="T68" fmla="*/ 39 w 43"/>
                  <a:gd name="T69" fmla="*/ 13 h 44"/>
                  <a:gd name="T70" fmla="*/ 40 w 43"/>
                  <a:gd name="T71" fmla="*/ 17 h 44"/>
                  <a:gd name="T72" fmla="*/ 37 w 43"/>
                  <a:gd name="T73" fmla="*/ 19 h 44"/>
                  <a:gd name="T74" fmla="*/ 37 w 43"/>
                  <a:gd name="T75" fmla="*/ 25 h 44"/>
                  <a:gd name="T76" fmla="*/ 40 w 43"/>
                  <a:gd name="T77" fmla="*/ 28 h 44"/>
                  <a:gd name="T78" fmla="*/ 35 w 43"/>
                  <a:gd name="T79" fmla="*/ 30 h 44"/>
                  <a:gd name="T80" fmla="*/ 30 w 43"/>
                  <a:gd name="T81" fmla="*/ 35 h 44"/>
                  <a:gd name="T82" fmla="*/ 31 w 43"/>
                  <a:gd name="T83" fmla="*/ 39 h 44"/>
                  <a:gd name="T84" fmla="*/ 25 w 43"/>
                  <a:gd name="T85" fmla="*/ 37 h 44"/>
                  <a:gd name="T86" fmla="*/ 18 w 43"/>
                  <a:gd name="T87" fmla="*/ 37 h 44"/>
                  <a:gd name="T88" fmla="*/ 16 w 43"/>
                  <a:gd name="T89" fmla="*/ 40 h 44"/>
                  <a:gd name="T90" fmla="*/ 13 w 43"/>
                  <a:gd name="T91" fmla="*/ 37 h 44"/>
                  <a:gd name="T92" fmla="*/ 13 w 43"/>
                  <a:gd name="T93" fmla="*/ 35 h 44"/>
                  <a:gd name="T94" fmla="*/ 9 w 43"/>
                  <a:gd name="T95" fmla="*/ 30 h 44"/>
                  <a:gd name="T96" fmla="*/ 5 w 43"/>
                  <a:gd name="T97" fmla="*/ 31 h 44"/>
                  <a:gd name="T98" fmla="*/ 7 w 43"/>
                  <a:gd name="T99" fmla="*/ 25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3" h="44">
                    <a:moveTo>
                      <a:pt x="9" y="41"/>
                    </a:moveTo>
                    <a:cubicBezTo>
                      <a:pt x="17" y="44"/>
                      <a:pt x="17" y="44"/>
                      <a:pt x="17" y="44"/>
                    </a:cubicBezTo>
                    <a:cubicBezTo>
                      <a:pt x="19" y="40"/>
                      <a:pt x="19" y="40"/>
                      <a:pt x="19" y="40"/>
                    </a:cubicBezTo>
                    <a:cubicBezTo>
                      <a:pt x="21" y="40"/>
                      <a:pt x="22" y="40"/>
                      <a:pt x="24" y="40"/>
                    </a:cubicBezTo>
                    <a:cubicBezTo>
                      <a:pt x="26" y="44"/>
                      <a:pt x="26" y="44"/>
                      <a:pt x="26" y="44"/>
                    </a:cubicBezTo>
                    <a:cubicBezTo>
                      <a:pt x="34" y="41"/>
                      <a:pt x="34" y="41"/>
                      <a:pt x="34" y="41"/>
                    </a:cubicBezTo>
                    <a:cubicBezTo>
                      <a:pt x="33" y="36"/>
                      <a:pt x="33" y="36"/>
                      <a:pt x="33" y="36"/>
                    </a:cubicBezTo>
                    <a:cubicBezTo>
                      <a:pt x="34" y="36"/>
                      <a:pt x="35" y="35"/>
                      <a:pt x="36" y="33"/>
                    </a:cubicBezTo>
                    <a:cubicBezTo>
                      <a:pt x="36" y="34"/>
                      <a:pt x="37" y="34"/>
                      <a:pt x="37" y="34"/>
                    </a:cubicBezTo>
                    <a:cubicBezTo>
                      <a:pt x="38" y="34"/>
                      <a:pt x="39" y="34"/>
                      <a:pt x="40" y="34"/>
                    </a:cubicBezTo>
                    <a:cubicBezTo>
                      <a:pt x="40" y="34"/>
                      <a:pt x="40" y="34"/>
                      <a:pt x="40" y="34"/>
                    </a:cubicBezTo>
                    <a:cubicBezTo>
                      <a:pt x="43" y="27"/>
                      <a:pt x="43" y="27"/>
                      <a:pt x="43" y="27"/>
                    </a:cubicBezTo>
                    <a:cubicBezTo>
                      <a:pt x="40" y="25"/>
                      <a:pt x="40" y="25"/>
                      <a:pt x="40" y="25"/>
                    </a:cubicBezTo>
                    <a:cubicBezTo>
                      <a:pt x="40" y="20"/>
                      <a:pt x="40" y="20"/>
                      <a:pt x="40" y="20"/>
                    </a:cubicBezTo>
                    <a:cubicBezTo>
                      <a:pt x="40" y="20"/>
                      <a:pt x="41" y="20"/>
                      <a:pt x="41" y="19"/>
                    </a:cubicBezTo>
                    <a:cubicBezTo>
                      <a:pt x="42" y="19"/>
                      <a:pt x="43" y="19"/>
                      <a:pt x="43" y="18"/>
                    </a:cubicBezTo>
                    <a:cubicBezTo>
                      <a:pt x="43" y="18"/>
                      <a:pt x="43" y="18"/>
                      <a:pt x="43" y="18"/>
                    </a:cubicBezTo>
                    <a:cubicBezTo>
                      <a:pt x="40" y="10"/>
                      <a:pt x="40" y="10"/>
                      <a:pt x="40" y="10"/>
                    </a:cubicBezTo>
                    <a:cubicBezTo>
                      <a:pt x="36" y="11"/>
                      <a:pt x="36" y="11"/>
                      <a:pt x="36" y="11"/>
                    </a:cubicBezTo>
                    <a:cubicBezTo>
                      <a:pt x="35" y="10"/>
                      <a:pt x="34" y="9"/>
                      <a:pt x="33" y="8"/>
                    </a:cubicBezTo>
                    <a:cubicBezTo>
                      <a:pt x="34" y="4"/>
                      <a:pt x="34" y="4"/>
                      <a:pt x="34" y="4"/>
                    </a:cubicBezTo>
                    <a:cubicBezTo>
                      <a:pt x="34" y="3"/>
                      <a:pt x="34" y="3"/>
                      <a:pt x="34" y="3"/>
                    </a:cubicBezTo>
                    <a:cubicBezTo>
                      <a:pt x="31" y="2"/>
                      <a:pt x="29" y="1"/>
                      <a:pt x="27" y="0"/>
                    </a:cubicBezTo>
                    <a:cubicBezTo>
                      <a:pt x="27" y="0"/>
                      <a:pt x="27" y="0"/>
                      <a:pt x="27" y="0"/>
                    </a:cubicBezTo>
                    <a:cubicBezTo>
                      <a:pt x="24" y="4"/>
                      <a:pt x="24" y="4"/>
                      <a:pt x="24" y="4"/>
                    </a:cubicBezTo>
                    <a:cubicBezTo>
                      <a:pt x="23" y="4"/>
                      <a:pt x="21" y="4"/>
                      <a:pt x="20" y="4"/>
                    </a:cubicBezTo>
                    <a:cubicBezTo>
                      <a:pt x="17" y="0"/>
                      <a:pt x="17" y="0"/>
                      <a:pt x="17" y="0"/>
                    </a:cubicBezTo>
                    <a:cubicBezTo>
                      <a:pt x="10" y="3"/>
                      <a:pt x="10" y="3"/>
                      <a:pt x="10" y="3"/>
                    </a:cubicBezTo>
                    <a:cubicBezTo>
                      <a:pt x="10" y="3"/>
                      <a:pt x="10" y="3"/>
                      <a:pt x="10" y="3"/>
                    </a:cubicBezTo>
                    <a:cubicBezTo>
                      <a:pt x="10" y="4"/>
                      <a:pt x="10" y="5"/>
                      <a:pt x="10" y="6"/>
                    </a:cubicBezTo>
                    <a:cubicBezTo>
                      <a:pt x="11" y="6"/>
                      <a:pt x="11" y="7"/>
                      <a:pt x="11" y="8"/>
                    </a:cubicBezTo>
                    <a:cubicBezTo>
                      <a:pt x="10" y="8"/>
                      <a:pt x="9" y="9"/>
                      <a:pt x="8" y="10"/>
                    </a:cubicBezTo>
                    <a:cubicBezTo>
                      <a:pt x="8" y="10"/>
                      <a:pt x="8" y="10"/>
                      <a:pt x="8" y="11"/>
                    </a:cubicBezTo>
                    <a:cubicBezTo>
                      <a:pt x="3" y="10"/>
                      <a:pt x="3" y="10"/>
                      <a:pt x="3" y="10"/>
                    </a:cubicBezTo>
                    <a:cubicBezTo>
                      <a:pt x="0" y="17"/>
                      <a:pt x="0" y="17"/>
                      <a:pt x="0" y="17"/>
                    </a:cubicBezTo>
                    <a:cubicBezTo>
                      <a:pt x="4" y="19"/>
                      <a:pt x="4" y="19"/>
                      <a:pt x="4" y="19"/>
                    </a:cubicBezTo>
                    <a:cubicBezTo>
                      <a:pt x="4" y="24"/>
                      <a:pt x="4" y="24"/>
                      <a:pt x="4" y="24"/>
                    </a:cubicBezTo>
                    <a:cubicBezTo>
                      <a:pt x="0" y="26"/>
                      <a:pt x="0" y="26"/>
                      <a:pt x="0" y="26"/>
                    </a:cubicBezTo>
                    <a:cubicBezTo>
                      <a:pt x="3" y="34"/>
                      <a:pt x="3" y="34"/>
                      <a:pt x="3" y="34"/>
                    </a:cubicBezTo>
                    <a:cubicBezTo>
                      <a:pt x="7" y="33"/>
                      <a:pt x="7" y="33"/>
                      <a:pt x="7" y="33"/>
                    </a:cubicBezTo>
                    <a:cubicBezTo>
                      <a:pt x="10" y="36"/>
                      <a:pt x="10" y="36"/>
                      <a:pt x="10" y="36"/>
                    </a:cubicBezTo>
                    <a:lnTo>
                      <a:pt x="9" y="41"/>
                    </a:lnTo>
                    <a:close/>
                    <a:moveTo>
                      <a:pt x="7" y="25"/>
                    </a:moveTo>
                    <a:cubicBezTo>
                      <a:pt x="7" y="25"/>
                      <a:pt x="7" y="25"/>
                      <a:pt x="7" y="25"/>
                    </a:cubicBezTo>
                    <a:cubicBezTo>
                      <a:pt x="7" y="25"/>
                      <a:pt x="7" y="24"/>
                      <a:pt x="7" y="24"/>
                    </a:cubicBezTo>
                    <a:cubicBezTo>
                      <a:pt x="6" y="22"/>
                      <a:pt x="6" y="20"/>
                      <a:pt x="7" y="19"/>
                    </a:cubicBezTo>
                    <a:cubicBezTo>
                      <a:pt x="7" y="18"/>
                      <a:pt x="7" y="18"/>
                      <a:pt x="7" y="18"/>
                    </a:cubicBezTo>
                    <a:cubicBezTo>
                      <a:pt x="4" y="16"/>
                      <a:pt x="4" y="16"/>
                      <a:pt x="4" y="16"/>
                    </a:cubicBezTo>
                    <a:cubicBezTo>
                      <a:pt x="5" y="13"/>
                      <a:pt x="5" y="13"/>
                      <a:pt x="5" y="13"/>
                    </a:cubicBezTo>
                    <a:cubicBezTo>
                      <a:pt x="9" y="14"/>
                      <a:pt x="9" y="14"/>
                      <a:pt x="9" y="14"/>
                    </a:cubicBezTo>
                    <a:cubicBezTo>
                      <a:pt x="9" y="13"/>
                      <a:pt x="9" y="13"/>
                      <a:pt x="9" y="13"/>
                    </a:cubicBezTo>
                    <a:cubicBezTo>
                      <a:pt x="11" y="11"/>
                      <a:pt x="12" y="10"/>
                      <a:pt x="13" y="9"/>
                    </a:cubicBezTo>
                    <a:cubicBezTo>
                      <a:pt x="14" y="9"/>
                      <a:pt x="14" y="9"/>
                      <a:pt x="14" y="9"/>
                    </a:cubicBezTo>
                    <a:cubicBezTo>
                      <a:pt x="13" y="5"/>
                      <a:pt x="13" y="5"/>
                      <a:pt x="13" y="5"/>
                    </a:cubicBezTo>
                    <a:cubicBezTo>
                      <a:pt x="16" y="3"/>
                      <a:pt x="16" y="3"/>
                      <a:pt x="16" y="3"/>
                    </a:cubicBezTo>
                    <a:cubicBezTo>
                      <a:pt x="19" y="7"/>
                      <a:pt x="19" y="7"/>
                      <a:pt x="19" y="7"/>
                    </a:cubicBezTo>
                    <a:cubicBezTo>
                      <a:pt x="19" y="7"/>
                      <a:pt x="19" y="7"/>
                      <a:pt x="19" y="7"/>
                    </a:cubicBezTo>
                    <a:cubicBezTo>
                      <a:pt x="21" y="6"/>
                      <a:pt x="23" y="6"/>
                      <a:pt x="25" y="7"/>
                    </a:cubicBezTo>
                    <a:cubicBezTo>
                      <a:pt x="25" y="7"/>
                      <a:pt x="25" y="7"/>
                      <a:pt x="25" y="7"/>
                    </a:cubicBezTo>
                    <a:cubicBezTo>
                      <a:pt x="28" y="4"/>
                      <a:pt x="28" y="4"/>
                      <a:pt x="28" y="4"/>
                    </a:cubicBezTo>
                    <a:cubicBezTo>
                      <a:pt x="31" y="5"/>
                      <a:pt x="31" y="5"/>
                      <a:pt x="31" y="5"/>
                    </a:cubicBezTo>
                    <a:cubicBezTo>
                      <a:pt x="31" y="6"/>
                      <a:pt x="31" y="6"/>
                      <a:pt x="31" y="7"/>
                    </a:cubicBezTo>
                    <a:cubicBezTo>
                      <a:pt x="30" y="7"/>
                      <a:pt x="30" y="8"/>
                      <a:pt x="30" y="9"/>
                    </a:cubicBezTo>
                    <a:cubicBezTo>
                      <a:pt x="30" y="9"/>
                      <a:pt x="30" y="9"/>
                      <a:pt x="30" y="9"/>
                    </a:cubicBezTo>
                    <a:cubicBezTo>
                      <a:pt x="30" y="9"/>
                      <a:pt x="30" y="9"/>
                      <a:pt x="30" y="9"/>
                    </a:cubicBezTo>
                    <a:cubicBezTo>
                      <a:pt x="32" y="11"/>
                      <a:pt x="34" y="12"/>
                      <a:pt x="35" y="14"/>
                    </a:cubicBezTo>
                    <a:cubicBezTo>
                      <a:pt x="35" y="14"/>
                      <a:pt x="35" y="14"/>
                      <a:pt x="35" y="14"/>
                    </a:cubicBezTo>
                    <a:cubicBezTo>
                      <a:pt x="35" y="14"/>
                      <a:pt x="35" y="14"/>
                      <a:pt x="35" y="14"/>
                    </a:cubicBezTo>
                    <a:cubicBezTo>
                      <a:pt x="36" y="14"/>
                      <a:pt x="37" y="14"/>
                      <a:pt x="37" y="14"/>
                    </a:cubicBezTo>
                    <a:cubicBezTo>
                      <a:pt x="38" y="13"/>
                      <a:pt x="38" y="13"/>
                      <a:pt x="39" y="13"/>
                    </a:cubicBezTo>
                    <a:cubicBezTo>
                      <a:pt x="39" y="14"/>
                      <a:pt x="39" y="15"/>
                      <a:pt x="40" y="16"/>
                    </a:cubicBezTo>
                    <a:cubicBezTo>
                      <a:pt x="40" y="16"/>
                      <a:pt x="40" y="16"/>
                      <a:pt x="40" y="17"/>
                    </a:cubicBezTo>
                    <a:cubicBezTo>
                      <a:pt x="37" y="19"/>
                      <a:pt x="37" y="19"/>
                      <a:pt x="37" y="19"/>
                    </a:cubicBezTo>
                    <a:cubicBezTo>
                      <a:pt x="37" y="19"/>
                      <a:pt x="37" y="19"/>
                      <a:pt x="37" y="19"/>
                    </a:cubicBezTo>
                    <a:cubicBezTo>
                      <a:pt x="37" y="20"/>
                      <a:pt x="37" y="20"/>
                      <a:pt x="37" y="21"/>
                    </a:cubicBezTo>
                    <a:cubicBezTo>
                      <a:pt x="37" y="22"/>
                      <a:pt x="37" y="24"/>
                      <a:pt x="37" y="25"/>
                    </a:cubicBezTo>
                    <a:cubicBezTo>
                      <a:pt x="37" y="26"/>
                      <a:pt x="37" y="26"/>
                      <a:pt x="37" y="26"/>
                    </a:cubicBezTo>
                    <a:cubicBezTo>
                      <a:pt x="40" y="28"/>
                      <a:pt x="40" y="28"/>
                      <a:pt x="40" y="28"/>
                    </a:cubicBezTo>
                    <a:cubicBezTo>
                      <a:pt x="39" y="31"/>
                      <a:pt x="39" y="31"/>
                      <a:pt x="39" y="31"/>
                    </a:cubicBezTo>
                    <a:cubicBezTo>
                      <a:pt x="35" y="30"/>
                      <a:pt x="35" y="30"/>
                      <a:pt x="35" y="30"/>
                    </a:cubicBezTo>
                    <a:cubicBezTo>
                      <a:pt x="34" y="31"/>
                      <a:pt x="34" y="31"/>
                      <a:pt x="34" y="31"/>
                    </a:cubicBezTo>
                    <a:cubicBezTo>
                      <a:pt x="33" y="33"/>
                      <a:pt x="32" y="34"/>
                      <a:pt x="30" y="35"/>
                    </a:cubicBezTo>
                    <a:cubicBezTo>
                      <a:pt x="30" y="35"/>
                      <a:pt x="30" y="35"/>
                      <a:pt x="30" y="35"/>
                    </a:cubicBezTo>
                    <a:cubicBezTo>
                      <a:pt x="31" y="39"/>
                      <a:pt x="31" y="39"/>
                      <a:pt x="31" y="39"/>
                    </a:cubicBezTo>
                    <a:cubicBezTo>
                      <a:pt x="27" y="41"/>
                      <a:pt x="27" y="41"/>
                      <a:pt x="27" y="41"/>
                    </a:cubicBezTo>
                    <a:cubicBezTo>
                      <a:pt x="25" y="37"/>
                      <a:pt x="25" y="37"/>
                      <a:pt x="25" y="37"/>
                    </a:cubicBezTo>
                    <a:cubicBezTo>
                      <a:pt x="25" y="37"/>
                      <a:pt x="25" y="37"/>
                      <a:pt x="25" y="37"/>
                    </a:cubicBezTo>
                    <a:cubicBezTo>
                      <a:pt x="23" y="38"/>
                      <a:pt x="21" y="38"/>
                      <a:pt x="18" y="37"/>
                    </a:cubicBezTo>
                    <a:cubicBezTo>
                      <a:pt x="18" y="37"/>
                      <a:pt x="18" y="37"/>
                      <a:pt x="18" y="37"/>
                    </a:cubicBezTo>
                    <a:cubicBezTo>
                      <a:pt x="16" y="40"/>
                      <a:pt x="16" y="40"/>
                      <a:pt x="16" y="40"/>
                    </a:cubicBezTo>
                    <a:cubicBezTo>
                      <a:pt x="13" y="39"/>
                      <a:pt x="13" y="39"/>
                      <a:pt x="13" y="39"/>
                    </a:cubicBezTo>
                    <a:cubicBezTo>
                      <a:pt x="13" y="38"/>
                      <a:pt x="13" y="38"/>
                      <a:pt x="13" y="37"/>
                    </a:cubicBezTo>
                    <a:cubicBezTo>
                      <a:pt x="13" y="37"/>
                      <a:pt x="13" y="36"/>
                      <a:pt x="13" y="35"/>
                    </a:cubicBezTo>
                    <a:cubicBezTo>
                      <a:pt x="13" y="35"/>
                      <a:pt x="13" y="35"/>
                      <a:pt x="13" y="35"/>
                    </a:cubicBezTo>
                    <a:cubicBezTo>
                      <a:pt x="13" y="35"/>
                      <a:pt x="13" y="35"/>
                      <a:pt x="13" y="35"/>
                    </a:cubicBezTo>
                    <a:cubicBezTo>
                      <a:pt x="12" y="34"/>
                      <a:pt x="10" y="32"/>
                      <a:pt x="9" y="30"/>
                    </a:cubicBezTo>
                    <a:cubicBezTo>
                      <a:pt x="9" y="30"/>
                      <a:pt x="9" y="30"/>
                      <a:pt x="9" y="30"/>
                    </a:cubicBezTo>
                    <a:cubicBezTo>
                      <a:pt x="5" y="31"/>
                      <a:pt x="5" y="31"/>
                      <a:pt x="5" y="31"/>
                    </a:cubicBezTo>
                    <a:cubicBezTo>
                      <a:pt x="3" y="27"/>
                      <a:pt x="3" y="27"/>
                      <a:pt x="3" y="27"/>
                    </a:cubicBezTo>
                    <a:lnTo>
                      <a:pt x="7" y="2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3" name="Freeform 55"/>
              <p:cNvSpPr>
                <a:spLocks/>
              </p:cNvSpPr>
              <p:nvPr/>
            </p:nvSpPr>
            <p:spPr bwMode="auto">
              <a:xfrm>
                <a:off x="4088957" y="4724373"/>
                <a:ext cx="18439" cy="11858"/>
              </a:xfrm>
              <a:custGeom>
                <a:avLst/>
                <a:gdLst>
                  <a:gd name="T0" fmla="*/ 2 w 5"/>
                  <a:gd name="T1" fmla="*/ 1 h 3"/>
                  <a:gd name="T2" fmla="*/ 0 w 5"/>
                  <a:gd name="T3" fmla="*/ 2 h 3"/>
                  <a:gd name="T4" fmla="*/ 0 w 5"/>
                  <a:gd name="T5" fmla="*/ 3 h 3"/>
                  <a:gd name="T6" fmla="*/ 1 w 5"/>
                  <a:gd name="T7" fmla="*/ 3 h 3"/>
                  <a:gd name="T8" fmla="*/ 3 w 5"/>
                  <a:gd name="T9" fmla="*/ 3 h 3"/>
                  <a:gd name="T10" fmla="*/ 5 w 5"/>
                  <a:gd name="T11" fmla="*/ 2 h 3"/>
                  <a:gd name="T12" fmla="*/ 5 w 5"/>
                  <a:gd name="T13" fmla="*/ 1 h 3"/>
                  <a:gd name="T14" fmla="*/ 5 w 5"/>
                  <a:gd name="T15" fmla="*/ 1 h 3"/>
                  <a:gd name="T16" fmla="*/ 2 w 5"/>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3">
                    <a:moveTo>
                      <a:pt x="2" y="1"/>
                    </a:moveTo>
                    <a:cubicBezTo>
                      <a:pt x="1" y="1"/>
                      <a:pt x="1" y="1"/>
                      <a:pt x="0" y="2"/>
                    </a:cubicBezTo>
                    <a:cubicBezTo>
                      <a:pt x="0" y="3"/>
                      <a:pt x="0" y="3"/>
                      <a:pt x="0" y="3"/>
                    </a:cubicBezTo>
                    <a:cubicBezTo>
                      <a:pt x="1" y="3"/>
                      <a:pt x="1" y="3"/>
                      <a:pt x="1" y="3"/>
                    </a:cubicBezTo>
                    <a:cubicBezTo>
                      <a:pt x="2" y="3"/>
                      <a:pt x="3" y="3"/>
                      <a:pt x="3" y="3"/>
                    </a:cubicBezTo>
                    <a:cubicBezTo>
                      <a:pt x="4" y="3"/>
                      <a:pt x="5" y="3"/>
                      <a:pt x="5" y="2"/>
                    </a:cubicBezTo>
                    <a:cubicBezTo>
                      <a:pt x="5" y="1"/>
                      <a:pt x="5" y="1"/>
                      <a:pt x="5" y="1"/>
                    </a:cubicBezTo>
                    <a:cubicBezTo>
                      <a:pt x="5" y="1"/>
                      <a:pt x="5" y="1"/>
                      <a:pt x="5" y="1"/>
                    </a:cubicBezTo>
                    <a:cubicBezTo>
                      <a:pt x="4" y="0"/>
                      <a:pt x="2" y="0"/>
                      <a:pt x="2"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4" name="Freeform 56"/>
              <p:cNvSpPr>
                <a:spLocks/>
              </p:cNvSpPr>
              <p:nvPr/>
            </p:nvSpPr>
            <p:spPr bwMode="auto">
              <a:xfrm>
                <a:off x="4058490" y="4727761"/>
                <a:ext cx="18439" cy="12704"/>
              </a:xfrm>
              <a:custGeom>
                <a:avLst/>
                <a:gdLst>
                  <a:gd name="T0" fmla="*/ 3 w 5"/>
                  <a:gd name="T1" fmla="*/ 0 h 3"/>
                  <a:gd name="T2" fmla="*/ 3 w 5"/>
                  <a:gd name="T3" fmla="*/ 0 h 3"/>
                  <a:gd name="T4" fmla="*/ 0 w 5"/>
                  <a:gd name="T5" fmla="*/ 2 h 3"/>
                  <a:gd name="T6" fmla="*/ 0 w 5"/>
                  <a:gd name="T7" fmla="*/ 2 h 3"/>
                  <a:gd name="T8" fmla="*/ 0 w 5"/>
                  <a:gd name="T9" fmla="*/ 2 h 3"/>
                  <a:gd name="T10" fmla="*/ 2 w 5"/>
                  <a:gd name="T11" fmla="*/ 3 h 3"/>
                  <a:gd name="T12" fmla="*/ 5 w 5"/>
                  <a:gd name="T13" fmla="*/ 2 h 3"/>
                  <a:gd name="T14" fmla="*/ 5 w 5"/>
                  <a:gd name="T15" fmla="*/ 2 h 3"/>
                  <a:gd name="T16" fmla="*/ 5 w 5"/>
                  <a:gd name="T17" fmla="*/ 1 h 3"/>
                  <a:gd name="T18" fmla="*/ 3 w 5"/>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3">
                    <a:moveTo>
                      <a:pt x="3" y="0"/>
                    </a:moveTo>
                    <a:cubicBezTo>
                      <a:pt x="3" y="0"/>
                      <a:pt x="3" y="0"/>
                      <a:pt x="3" y="0"/>
                    </a:cubicBezTo>
                    <a:cubicBezTo>
                      <a:pt x="2" y="0"/>
                      <a:pt x="1" y="1"/>
                      <a:pt x="0" y="2"/>
                    </a:cubicBezTo>
                    <a:cubicBezTo>
                      <a:pt x="0" y="2"/>
                      <a:pt x="0" y="2"/>
                      <a:pt x="0" y="2"/>
                    </a:cubicBezTo>
                    <a:cubicBezTo>
                      <a:pt x="0" y="2"/>
                      <a:pt x="0" y="2"/>
                      <a:pt x="0" y="2"/>
                    </a:cubicBezTo>
                    <a:cubicBezTo>
                      <a:pt x="1" y="3"/>
                      <a:pt x="1" y="3"/>
                      <a:pt x="2" y="3"/>
                    </a:cubicBezTo>
                    <a:cubicBezTo>
                      <a:pt x="3" y="3"/>
                      <a:pt x="4" y="3"/>
                      <a:pt x="5" y="2"/>
                    </a:cubicBezTo>
                    <a:cubicBezTo>
                      <a:pt x="5" y="2"/>
                      <a:pt x="5" y="2"/>
                      <a:pt x="5" y="2"/>
                    </a:cubicBezTo>
                    <a:cubicBezTo>
                      <a:pt x="5" y="1"/>
                      <a:pt x="5" y="1"/>
                      <a:pt x="5" y="1"/>
                    </a:cubicBezTo>
                    <a:cubicBezTo>
                      <a:pt x="5" y="1"/>
                      <a:pt x="4" y="0"/>
                      <a:pt x="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5" name="Freeform 57"/>
              <p:cNvSpPr>
                <a:spLocks/>
              </p:cNvSpPr>
              <p:nvPr/>
            </p:nvSpPr>
            <p:spPr bwMode="auto">
              <a:xfrm>
                <a:off x="4028023" y="4736231"/>
                <a:ext cx="22448" cy="16092"/>
              </a:xfrm>
              <a:custGeom>
                <a:avLst/>
                <a:gdLst>
                  <a:gd name="T0" fmla="*/ 2 w 6"/>
                  <a:gd name="T1" fmla="*/ 1 h 4"/>
                  <a:gd name="T2" fmla="*/ 1 w 6"/>
                  <a:gd name="T3" fmla="*/ 1 h 4"/>
                  <a:gd name="T4" fmla="*/ 0 w 6"/>
                  <a:gd name="T5" fmla="*/ 2 h 4"/>
                  <a:gd name="T6" fmla="*/ 1 w 6"/>
                  <a:gd name="T7" fmla="*/ 4 h 4"/>
                  <a:gd name="T8" fmla="*/ 1 w 6"/>
                  <a:gd name="T9" fmla="*/ 4 h 4"/>
                  <a:gd name="T10" fmla="*/ 1 w 6"/>
                  <a:gd name="T11" fmla="*/ 4 h 4"/>
                  <a:gd name="T12" fmla="*/ 2 w 6"/>
                  <a:gd name="T13" fmla="*/ 4 h 4"/>
                  <a:gd name="T14" fmla="*/ 5 w 6"/>
                  <a:gd name="T15" fmla="*/ 2 h 4"/>
                  <a:gd name="T16" fmla="*/ 6 w 6"/>
                  <a:gd name="T17" fmla="*/ 1 h 4"/>
                  <a:gd name="T18" fmla="*/ 5 w 6"/>
                  <a:gd name="T19" fmla="*/ 1 h 4"/>
                  <a:gd name="T20" fmla="*/ 2 w 6"/>
                  <a:gd name="T21" fmla="*/ 1 h 4"/>
                  <a:gd name="T22" fmla="*/ 2 w 6"/>
                  <a:gd name="T23" fmla="*/ 1 h 4"/>
                  <a:gd name="T24" fmla="*/ 2 w 6"/>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2" y="1"/>
                    </a:moveTo>
                    <a:cubicBezTo>
                      <a:pt x="2" y="1"/>
                      <a:pt x="2" y="1"/>
                      <a:pt x="1" y="1"/>
                    </a:cubicBezTo>
                    <a:cubicBezTo>
                      <a:pt x="1" y="2"/>
                      <a:pt x="1" y="2"/>
                      <a:pt x="0" y="2"/>
                    </a:cubicBezTo>
                    <a:cubicBezTo>
                      <a:pt x="0" y="3"/>
                      <a:pt x="0" y="3"/>
                      <a:pt x="1" y="4"/>
                    </a:cubicBezTo>
                    <a:cubicBezTo>
                      <a:pt x="1" y="4"/>
                      <a:pt x="1" y="4"/>
                      <a:pt x="1" y="4"/>
                    </a:cubicBezTo>
                    <a:cubicBezTo>
                      <a:pt x="1" y="4"/>
                      <a:pt x="1" y="4"/>
                      <a:pt x="1" y="4"/>
                    </a:cubicBezTo>
                    <a:cubicBezTo>
                      <a:pt x="2" y="4"/>
                      <a:pt x="2" y="4"/>
                      <a:pt x="2" y="4"/>
                    </a:cubicBezTo>
                    <a:cubicBezTo>
                      <a:pt x="3" y="4"/>
                      <a:pt x="4" y="3"/>
                      <a:pt x="5" y="2"/>
                    </a:cubicBezTo>
                    <a:cubicBezTo>
                      <a:pt x="6" y="1"/>
                      <a:pt x="6" y="1"/>
                      <a:pt x="6" y="1"/>
                    </a:cubicBezTo>
                    <a:cubicBezTo>
                      <a:pt x="5" y="1"/>
                      <a:pt x="5" y="1"/>
                      <a:pt x="5" y="1"/>
                    </a:cubicBezTo>
                    <a:cubicBezTo>
                      <a:pt x="4" y="0"/>
                      <a:pt x="3" y="1"/>
                      <a:pt x="2" y="1"/>
                    </a:cubicBezTo>
                    <a:cubicBezTo>
                      <a:pt x="2" y="1"/>
                      <a:pt x="2" y="1"/>
                      <a:pt x="2" y="1"/>
                    </a:cubicBezTo>
                    <a:cubicBezTo>
                      <a:pt x="2" y="1"/>
                      <a:pt x="2" y="1"/>
                      <a:pt x="2"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6" name="Freeform 58"/>
              <p:cNvSpPr>
                <a:spLocks/>
              </p:cNvSpPr>
              <p:nvPr/>
            </p:nvSpPr>
            <p:spPr bwMode="auto">
              <a:xfrm>
                <a:off x="4149088" y="4992011"/>
                <a:ext cx="19241" cy="16092"/>
              </a:xfrm>
              <a:custGeom>
                <a:avLst/>
                <a:gdLst>
                  <a:gd name="T0" fmla="*/ 4 w 5"/>
                  <a:gd name="T1" fmla="*/ 0 h 4"/>
                  <a:gd name="T2" fmla="*/ 4 w 5"/>
                  <a:gd name="T3" fmla="*/ 0 h 4"/>
                  <a:gd name="T4" fmla="*/ 4 w 5"/>
                  <a:gd name="T5" fmla="*/ 0 h 4"/>
                  <a:gd name="T6" fmla="*/ 3 w 5"/>
                  <a:gd name="T7" fmla="*/ 0 h 4"/>
                  <a:gd name="T8" fmla="*/ 0 w 5"/>
                  <a:gd name="T9" fmla="*/ 2 h 4"/>
                  <a:gd name="T10" fmla="*/ 0 w 5"/>
                  <a:gd name="T11" fmla="*/ 2 h 4"/>
                  <a:gd name="T12" fmla="*/ 0 w 5"/>
                  <a:gd name="T13" fmla="*/ 3 h 4"/>
                  <a:gd name="T14" fmla="*/ 2 w 5"/>
                  <a:gd name="T15" fmla="*/ 4 h 4"/>
                  <a:gd name="T16" fmla="*/ 3 w 5"/>
                  <a:gd name="T17" fmla="*/ 3 h 4"/>
                  <a:gd name="T18" fmla="*/ 4 w 5"/>
                  <a:gd name="T19" fmla="*/ 3 h 4"/>
                  <a:gd name="T20" fmla="*/ 5 w 5"/>
                  <a:gd name="T21" fmla="*/ 2 h 4"/>
                  <a:gd name="T22" fmla="*/ 5 w 5"/>
                  <a:gd name="T23" fmla="*/ 0 h 4"/>
                  <a:gd name="T24" fmla="*/ 4 w 5"/>
                  <a:gd name="T25"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4">
                    <a:moveTo>
                      <a:pt x="4" y="0"/>
                    </a:moveTo>
                    <a:cubicBezTo>
                      <a:pt x="4" y="0"/>
                      <a:pt x="4" y="0"/>
                      <a:pt x="4" y="0"/>
                    </a:cubicBezTo>
                    <a:cubicBezTo>
                      <a:pt x="4" y="0"/>
                      <a:pt x="4" y="0"/>
                      <a:pt x="4" y="0"/>
                    </a:cubicBezTo>
                    <a:cubicBezTo>
                      <a:pt x="4" y="0"/>
                      <a:pt x="4" y="0"/>
                      <a:pt x="3" y="0"/>
                    </a:cubicBezTo>
                    <a:cubicBezTo>
                      <a:pt x="2" y="0"/>
                      <a:pt x="1" y="1"/>
                      <a:pt x="0" y="2"/>
                    </a:cubicBezTo>
                    <a:cubicBezTo>
                      <a:pt x="0" y="2"/>
                      <a:pt x="0" y="2"/>
                      <a:pt x="0" y="2"/>
                    </a:cubicBezTo>
                    <a:cubicBezTo>
                      <a:pt x="0" y="3"/>
                      <a:pt x="0" y="3"/>
                      <a:pt x="0" y="3"/>
                    </a:cubicBezTo>
                    <a:cubicBezTo>
                      <a:pt x="1" y="3"/>
                      <a:pt x="1" y="4"/>
                      <a:pt x="2" y="4"/>
                    </a:cubicBezTo>
                    <a:cubicBezTo>
                      <a:pt x="2" y="4"/>
                      <a:pt x="3" y="3"/>
                      <a:pt x="3" y="3"/>
                    </a:cubicBezTo>
                    <a:cubicBezTo>
                      <a:pt x="3" y="3"/>
                      <a:pt x="4" y="3"/>
                      <a:pt x="4" y="3"/>
                    </a:cubicBezTo>
                    <a:cubicBezTo>
                      <a:pt x="4" y="3"/>
                      <a:pt x="5" y="2"/>
                      <a:pt x="5" y="2"/>
                    </a:cubicBezTo>
                    <a:cubicBezTo>
                      <a:pt x="5" y="1"/>
                      <a:pt x="5" y="1"/>
                      <a:pt x="5" y="0"/>
                    </a:cubicBezTo>
                    <a:lnTo>
                      <a:pt x="4"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7" name="Freeform 59"/>
              <p:cNvSpPr>
                <a:spLocks/>
              </p:cNvSpPr>
              <p:nvPr/>
            </p:nvSpPr>
            <p:spPr bwMode="auto">
              <a:xfrm>
                <a:off x="4118621" y="5000480"/>
                <a:ext cx="23251" cy="16092"/>
              </a:xfrm>
              <a:custGeom>
                <a:avLst/>
                <a:gdLst>
                  <a:gd name="T0" fmla="*/ 1 w 6"/>
                  <a:gd name="T1" fmla="*/ 2 h 4"/>
                  <a:gd name="T2" fmla="*/ 1 w 6"/>
                  <a:gd name="T3" fmla="*/ 2 h 4"/>
                  <a:gd name="T4" fmla="*/ 1 w 6"/>
                  <a:gd name="T5" fmla="*/ 4 h 4"/>
                  <a:gd name="T6" fmla="*/ 1 w 6"/>
                  <a:gd name="T7" fmla="*/ 4 h 4"/>
                  <a:gd name="T8" fmla="*/ 1 w 6"/>
                  <a:gd name="T9" fmla="*/ 4 h 4"/>
                  <a:gd name="T10" fmla="*/ 2 w 6"/>
                  <a:gd name="T11" fmla="*/ 4 h 4"/>
                  <a:gd name="T12" fmla="*/ 6 w 6"/>
                  <a:gd name="T13" fmla="*/ 3 h 4"/>
                  <a:gd name="T14" fmla="*/ 6 w 6"/>
                  <a:gd name="T15" fmla="*/ 2 h 4"/>
                  <a:gd name="T16" fmla="*/ 6 w 6"/>
                  <a:gd name="T17" fmla="*/ 2 h 4"/>
                  <a:gd name="T18" fmla="*/ 2 w 6"/>
                  <a:gd name="T19" fmla="*/ 1 h 4"/>
                  <a:gd name="T20" fmla="*/ 2 w 6"/>
                  <a:gd name="T21" fmla="*/ 2 h 4"/>
                  <a:gd name="T22" fmla="*/ 2 w 6"/>
                  <a:gd name="T23" fmla="*/ 1 h 4"/>
                  <a:gd name="T24" fmla="*/ 1 w 6"/>
                  <a:gd name="T25"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 h="4">
                    <a:moveTo>
                      <a:pt x="1" y="2"/>
                    </a:moveTo>
                    <a:cubicBezTo>
                      <a:pt x="1" y="2"/>
                      <a:pt x="1" y="2"/>
                      <a:pt x="1" y="2"/>
                    </a:cubicBezTo>
                    <a:cubicBezTo>
                      <a:pt x="0" y="3"/>
                      <a:pt x="1" y="3"/>
                      <a:pt x="1" y="4"/>
                    </a:cubicBezTo>
                    <a:cubicBezTo>
                      <a:pt x="1" y="4"/>
                      <a:pt x="1" y="4"/>
                      <a:pt x="1" y="4"/>
                    </a:cubicBezTo>
                    <a:cubicBezTo>
                      <a:pt x="1" y="4"/>
                      <a:pt x="1" y="4"/>
                      <a:pt x="1" y="4"/>
                    </a:cubicBezTo>
                    <a:cubicBezTo>
                      <a:pt x="2" y="4"/>
                      <a:pt x="2" y="4"/>
                      <a:pt x="2" y="4"/>
                    </a:cubicBezTo>
                    <a:cubicBezTo>
                      <a:pt x="3" y="4"/>
                      <a:pt x="5" y="3"/>
                      <a:pt x="6" y="3"/>
                    </a:cubicBezTo>
                    <a:cubicBezTo>
                      <a:pt x="6" y="2"/>
                      <a:pt x="6" y="2"/>
                      <a:pt x="6" y="2"/>
                    </a:cubicBezTo>
                    <a:cubicBezTo>
                      <a:pt x="6" y="2"/>
                      <a:pt x="6" y="2"/>
                      <a:pt x="6" y="2"/>
                    </a:cubicBezTo>
                    <a:cubicBezTo>
                      <a:pt x="4" y="0"/>
                      <a:pt x="3" y="1"/>
                      <a:pt x="2" y="1"/>
                    </a:cubicBezTo>
                    <a:cubicBezTo>
                      <a:pt x="2" y="2"/>
                      <a:pt x="2" y="2"/>
                      <a:pt x="2" y="2"/>
                    </a:cubicBezTo>
                    <a:cubicBezTo>
                      <a:pt x="2" y="1"/>
                      <a:pt x="2" y="1"/>
                      <a:pt x="2" y="1"/>
                    </a:cubicBezTo>
                    <a:cubicBezTo>
                      <a:pt x="2" y="1"/>
                      <a:pt x="2" y="1"/>
                      <a:pt x="1" y="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8" name="Freeform 60"/>
              <p:cNvSpPr>
                <a:spLocks/>
              </p:cNvSpPr>
              <p:nvPr/>
            </p:nvSpPr>
            <p:spPr bwMode="auto">
              <a:xfrm>
                <a:off x="4088957" y="5008103"/>
                <a:ext cx="18439" cy="11858"/>
              </a:xfrm>
              <a:custGeom>
                <a:avLst/>
                <a:gdLst>
                  <a:gd name="T0" fmla="*/ 3 w 5"/>
                  <a:gd name="T1" fmla="*/ 0 h 3"/>
                  <a:gd name="T2" fmla="*/ 0 w 5"/>
                  <a:gd name="T3" fmla="*/ 1 h 3"/>
                  <a:gd name="T4" fmla="*/ 0 w 5"/>
                  <a:gd name="T5" fmla="*/ 1 h 3"/>
                  <a:gd name="T6" fmla="*/ 0 w 5"/>
                  <a:gd name="T7" fmla="*/ 2 h 3"/>
                  <a:gd name="T8" fmla="*/ 3 w 5"/>
                  <a:gd name="T9" fmla="*/ 3 h 3"/>
                  <a:gd name="T10" fmla="*/ 3 w 5"/>
                  <a:gd name="T11" fmla="*/ 3 h 3"/>
                  <a:gd name="T12" fmla="*/ 5 w 5"/>
                  <a:gd name="T13" fmla="*/ 1 h 3"/>
                  <a:gd name="T14" fmla="*/ 5 w 5"/>
                  <a:gd name="T15" fmla="*/ 0 h 3"/>
                  <a:gd name="T16" fmla="*/ 5 w 5"/>
                  <a:gd name="T17" fmla="*/ 0 h 3"/>
                  <a:gd name="T18" fmla="*/ 3 w 5"/>
                  <a:gd name="T19" fmla="*/ 0 h 3"/>
                  <a:gd name="T20" fmla="*/ 3 w 5"/>
                  <a:gd name="T21" fmla="*/ 0 h 3"/>
                  <a:gd name="T22" fmla="*/ 3 w 5"/>
                  <a:gd name="T23" fmla="*/ 0 h 3"/>
                  <a:gd name="T24" fmla="*/ 3 w 5"/>
                  <a:gd name="T2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 h="3">
                    <a:moveTo>
                      <a:pt x="3" y="0"/>
                    </a:moveTo>
                    <a:cubicBezTo>
                      <a:pt x="2" y="0"/>
                      <a:pt x="1" y="0"/>
                      <a:pt x="0" y="1"/>
                    </a:cubicBezTo>
                    <a:cubicBezTo>
                      <a:pt x="0" y="1"/>
                      <a:pt x="0" y="1"/>
                      <a:pt x="0" y="1"/>
                    </a:cubicBezTo>
                    <a:cubicBezTo>
                      <a:pt x="0" y="2"/>
                      <a:pt x="0" y="2"/>
                      <a:pt x="0" y="2"/>
                    </a:cubicBezTo>
                    <a:cubicBezTo>
                      <a:pt x="1" y="2"/>
                      <a:pt x="2" y="3"/>
                      <a:pt x="3" y="3"/>
                    </a:cubicBezTo>
                    <a:cubicBezTo>
                      <a:pt x="3" y="3"/>
                      <a:pt x="3" y="3"/>
                      <a:pt x="3" y="3"/>
                    </a:cubicBezTo>
                    <a:cubicBezTo>
                      <a:pt x="4" y="2"/>
                      <a:pt x="5" y="2"/>
                      <a:pt x="5" y="1"/>
                    </a:cubicBezTo>
                    <a:cubicBezTo>
                      <a:pt x="5" y="0"/>
                      <a:pt x="5" y="0"/>
                      <a:pt x="5" y="0"/>
                    </a:cubicBezTo>
                    <a:cubicBezTo>
                      <a:pt x="5" y="0"/>
                      <a:pt x="5" y="0"/>
                      <a:pt x="5" y="0"/>
                    </a:cubicBezTo>
                    <a:cubicBezTo>
                      <a:pt x="4" y="0"/>
                      <a:pt x="4" y="0"/>
                      <a:pt x="3" y="0"/>
                    </a:cubicBezTo>
                    <a:cubicBezTo>
                      <a:pt x="3" y="0"/>
                      <a:pt x="3" y="0"/>
                      <a:pt x="3" y="0"/>
                    </a:cubicBezTo>
                    <a:cubicBezTo>
                      <a:pt x="3" y="0"/>
                      <a:pt x="3" y="0"/>
                      <a:pt x="3" y="0"/>
                    </a:cubicBezTo>
                    <a:cubicBezTo>
                      <a:pt x="3" y="0"/>
                      <a:pt x="3" y="0"/>
                      <a:pt x="3"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29" name="Freeform 61"/>
              <p:cNvSpPr>
                <a:spLocks/>
              </p:cNvSpPr>
              <p:nvPr/>
            </p:nvSpPr>
            <p:spPr bwMode="auto">
              <a:xfrm>
                <a:off x="4005575" y="4755711"/>
                <a:ext cx="14431" cy="16092"/>
              </a:xfrm>
              <a:custGeom>
                <a:avLst/>
                <a:gdLst>
                  <a:gd name="T0" fmla="*/ 4 w 4"/>
                  <a:gd name="T1" fmla="*/ 1 h 4"/>
                  <a:gd name="T2" fmla="*/ 4 w 4"/>
                  <a:gd name="T3" fmla="*/ 1 h 4"/>
                  <a:gd name="T4" fmla="*/ 4 w 4"/>
                  <a:gd name="T5" fmla="*/ 1 h 4"/>
                  <a:gd name="T6" fmla="*/ 3 w 4"/>
                  <a:gd name="T7" fmla="*/ 0 h 4"/>
                  <a:gd name="T8" fmla="*/ 2 w 4"/>
                  <a:gd name="T9" fmla="*/ 0 h 4"/>
                  <a:gd name="T10" fmla="*/ 2 w 4"/>
                  <a:gd name="T11" fmla="*/ 0 h 4"/>
                  <a:gd name="T12" fmla="*/ 2 w 4"/>
                  <a:gd name="T13" fmla="*/ 0 h 4"/>
                  <a:gd name="T14" fmla="*/ 0 w 4"/>
                  <a:gd name="T15" fmla="*/ 3 h 4"/>
                  <a:gd name="T16" fmla="*/ 0 w 4"/>
                  <a:gd name="T17" fmla="*/ 4 h 4"/>
                  <a:gd name="T18" fmla="*/ 0 w 4"/>
                  <a:gd name="T19" fmla="*/ 4 h 4"/>
                  <a:gd name="T20" fmla="*/ 0 w 4"/>
                  <a:gd name="T21" fmla="*/ 4 h 4"/>
                  <a:gd name="T22" fmla="*/ 3 w 4"/>
                  <a:gd name="T23" fmla="*/ 2 h 4"/>
                  <a:gd name="T24" fmla="*/ 4 w 4"/>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4">
                    <a:moveTo>
                      <a:pt x="4" y="1"/>
                    </a:moveTo>
                    <a:cubicBezTo>
                      <a:pt x="4" y="1"/>
                      <a:pt x="4" y="1"/>
                      <a:pt x="4" y="1"/>
                    </a:cubicBezTo>
                    <a:cubicBezTo>
                      <a:pt x="4" y="1"/>
                      <a:pt x="4" y="1"/>
                      <a:pt x="4" y="1"/>
                    </a:cubicBezTo>
                    <a:cubicBezTo>
                      <a:pt x="4" y="0"/>
                      <a:pt x="3" y="0"/>
                      <a:pt x="3" y="0"/>
                    </a:cubicBezTo>
                    <a:cubicBezTo>
                      <a:pt x="2" y="0"/>
                      <a:pt x="2" y="0"/>
                      <a:pt x="2" y="0"/>
                    </a:cubicBezTo>
                    <a:cubicBezTo>
                      <a:pt x="2" y="0"/>
                      <a:pt x="2" y="0"/>
                      <a:pt x="2" y="0"/>
                    </a:cubicBezTo>
                    <a:cubicBezTo>
                      <a:pt x="2" y="0"/>
                      <a:pt x="2" y="0"/>
                      <a:pt x="2" y="0"/>
                    </a:cubicBezTo>
                    <a:cubicBezTo>
                      <a:pt x="1" y="1"/>
                      <a:pt x="0" y="1"/>
                      <a:pt x="0" y="3"/>
                    </a:cubicBezTo>
                    <a:cubicBezTo>
                      <a:pt x="0" y="4"/>
                      <a:pt x="0" y="4"/>
                      <a:pt x="0" y="4"/>
                    </a:cubicBezTo>
                    <a:cubicBezTo>
                      <a:pt x="0" y="4"/>
                      <a:pt x="0" y="4"/>
                      <a:pt x="0" y="4"/>
                    </a:cubicBezTo>
                    <a:cubicBezTo>
                      <a:pt x="0" y="4"/>
                      <a:pt x="0" y="4"/>
                      <a:pt x="0" y="4"/>
                    </a:cubicBezTo>
                    <a:cubicBezTo>
                      <a:pt x="2" y="4"/>
                      <a:pt x="3" y="3"/>
                      <a:pt x="3" y="2"/>
                    </a:cubicBezTo>
                    <a:cubicBezTo>
                      <a:pt x="4" y="2"/>
                      <a:pt x="4" y="2"/>
                      <a:pt x="4" y="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0" name="Freeform 62"/>
              <p:cNvSpPr>
                <a:spLocks/>
              </p:cNvSpPr>
              <p:nvPr/>
            </p:nvSpPr>
            <p:spPr bwMode="auto">
              <a:xfrm>
                <a:off x="4179555" y="4972530"/>
                <a:ext cx="15233" cy="16092"/>
              </a:xfrm>
              <a:custGeom>
                <a:avLst/>
                <a:gdLst>
                  <a:gd name="T0" fmla="*/ 0 w 4"/>
                  <a:gd name="T1" fmla="*/ 3 h 4"/>
                  <a:gd name="T2" fmla="*/ 0 w 4"/>
                  <a:gd name="T3" fmla="*/ 4 h 4"/>
                  <a:gd name="T4" fmla="*/ 1 w 4"/>
                  <a:gd name="T5" fmla="*/ 4 h 4"/>
                  <a:gd name="T6" fmla="*/ 1 w 4"/>
                  <a:gd name="T7" fmla="*/ 4 h 4"/>
                  <a:gd name="T8" fmla="*/ 1 w 4"/>
                  <a:gd name="T9" fmla="*/ 4 h 4"/>
                  <a:gd name="T10" fmla="*/ 2 w 4"/>
                  <a:gd name="T11" fmla="*/ 4 h 4"/>
                  <a:gd name="T12" fmla="*/ 4 w 4"/>
                  <a:gd name="T13" fmla="*/ 1 h 4"/>
                  <a:gd name="T14" fmla="*/ 4 w 4"/>
                  <a:gd name="T15" fmla="*/ 0 h 4"/>
                  <a:gd name="T16" fmla="*/ 3 w 4"/>
                  <a:gd name="T17" fmla="*/ 0 h 4"/>
                  <a:gd name="T18" fmla="*/ 0 w 4"/>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 h="4">
                    <a:moveTo>
                      <a:pt x="0" y="3"/>
                    </a:moveTo>
                    <a:cubicBezTo>
                      <a:pt x="0" y="4"/>
                      <a:pt x="0" y="4"/>
                      <a:pt x="0" y="4"/>
                    </a:cubicBezTo>
                    <a:cubicBezTo>
                      <a:pt x="0" y="4"/>
                      <a:pt x="0" y="4"/>
                      <a:pt x="1" y="4"/>
                    </a:cubicBezTo>
                    <a:cubicBezTo>
                      <a:pt x="1" y="4"/>
                      <a:pt x="1" y="4"/>
                      <a:pt x="1" y="4"/>
                    </a:cubicBezTo>
                    <a:cubicBezTo>
                      <a:pt x="1" y="4"/>
                      <a:pt x="1" y="4"/>
                      <a:pt x="1" y="4"/>
                    </a:cubicBezTo>
                    <a:cubicBezTo>
                      <a:pt x="2" y="4"/>
                      <a:pt x="2" y="4"/>
                      <a:pt x="2" y="4"/>
                    </a:cubicBezTo>
                    <a:cubicBezTo>
                      <a:pt x="3" y="3"/>
                      <a:pt x="4" y="3"/>
                      <a:pt x="4" y="1"/>
                    </a:cubicBezTo>
                    <a:cubicBezTo>
                      <a:pt x="4" y="0"/>
                      <a:pt x="4" y="0"/>
                      <a:pt x="4" y="0"/>
                    </a:cubicBezTo>
                    <a:cubicBezTo>
                      <a:pt x="3" y="0"/>
                      <a:pt x="3" y="0"/>
                      <a:pt x="3" y="0"/>
                    </a:cubicBezTo>
                    <a:cubicBezTo>
                      <a:pt x="1" y="1"/>
                      <a:pt x="0" y="2"/>
                      <a:pt x="0" y="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1" name="Freeform 63"/>
              <p:cNvSpPr>
                <a:spLocks noEditPoints="1"/>
              </p:cNvSpPr>
              <p:nvPr/>
            </p:nvSpPr>
            <p:spPr bwMode="auto">
              <a:xfrm>
                <a:off x="4061697" y="4831937"/>
                <a:ext cx="76167" cy="80461"/>
              </a:xfrm>
              <a:custGeom>
                <a:avLst/>
                <a:gdLst>
                  <a:gd name="T0" fmla="*/ 10 w 20"/>
                  <a:gd name="T1" fmla="*/ 20 h 20"/>
                  <a:gd name="T2" fmla="*/ 10 w 20"/>
                  <a:gd name="T3" fmla="*/ 20 h 20"/>
                  <a:gd name="T4" fmla="*/ 20 w 20"/>
                  <a:gd name="T5" fmla="*/ 10 h 20"/>
                  <a:gd name="T6" fmla="*/ 10 w 20"/>
                  <a:gd name="T7" fmla="*/ 0 h 20"/>
                  <a:gd name="T8" fmla="*/ 0 w 20"/>
                  <a:gd name="T9" fmla="*/ 10 h 20"/>
                  <a:gd name="T10" fmla="*/ 3 w 20"/>
                  <a:gd name="T11" fmla="*/ 17 h 20"/>
                  <a:gd name="T12" fmla="*/ 10 w 20"/>
                  <a:gd name="T13" fmla="*/ 20 h 20"/>
                  <a:gd name="T14" fmla="*/ 15 w 20"/>
                  <a:gd name="T15" fmla="*/ 5 h 20"/>
                  <a:gd name="T16" fmla="*/ 17 w 20"/>
                  <a:gd name="T17" fmla="*/ 10 h 20"/>
                  <a:gd name="T18" fmla="*/ 15 w 20"/>
                  <a:gd name="T19" fmla="*/ 15 h 20"/>
                  <a:gd name="T20" fmla="*/ 10 w 20"/>
                  <a:gd name="T21" fmla="*/ 17 h 20"/>
                  <a:gd name="T22" fmla="*/ 10 w 20"/>
                  <a:gd name="T23" fmla="*/ 17 h 20"/>
                  <a:gd name="T24" fmla="*/ 2 w 20"/>
                  <a:gd name="T25" fmla="*/ 10 h 20"/>
                  <a:gd name="T26" fmla="*/ 10 w 20"/>
                  <a:gd name="T27" fmla="*/ 3 h 20"/>
                  <a:gd name="T28" fmla="*/ 10 w 20"/>
                  <a:gd name="T29" fmla="*/ 2 h 20"/>
                  <a:gd name="T30" fmla="*/ 10 w 20"/>
                  <a:gd name="T31" fmla="*/ 3 h 20"/>
                  <a:gd name="T32" fmla="*/ 15 w 20"/>
                  <a:gd name="T33" fmla="*/ 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 h="20">
                    <a:moveTo>
                      <a:pt x="10" y="20"/>
                    </a:moveTo>
                    <a:cubicBezTo>
                      <a:pt x="10" y="20"/>
                      <a:pt x="10" y="20"/>
                      <a:pt x="10" y="20"/>
                    </a:cubicBezTo>
                    <a:cubicBezTo>
                      <a:pt x="15" y="20"/>
                      <a:pt x="20" y="16"/>
                      <a:pt x="20" y="10"/>
                    </a:cubicBezTo>
                    <a:cubicBezTo>
                      <a:pt x="20" y="4"/>
                      <a:pt x="15" y="0"/>
                      <a:pt x="10" y="0"/>
                    </a:cubicBezTo>
                    <a:cubicBezTo>
                      <a:pt x="4" y="0"/>
                      <a:pt x="0" y="4"/>
                      <a:pt x="0" y="10"/>
                    </a:cubicBezTo>
                    <a:cubicBezTo>
                      <a:pt x="0" y="13"/>
                      <a:pt x="1" y="15"/>
                      <a:pt x="3" y="17"/>
                    </a:cubicBezTo>
                    <a:cubicBezTo>
                      <a:pt x="5" y="19"/>
                      <a:pt x="7" y="20"/>
                      <a:pt x="10" y="20"/>
                    </a:cubicBezTo>
                    <a:close/>
                    <a:moveTo>
                      <a:pt x="15" y="5"/>
                    </a:moveTo>
                    <a:cubicBezTo>
                      <a:pt x="16" y="6"/>
                      <a:pt x="17" y="8"/>
                      <a:pt x="17" y="10"/>
                    </a:cubicBezTo>
                    <a:cubicBezTo>
                      <a:pt x="17" y="12"/>
                      <a:pt x="16" y="14"/>
                      <a:pt x="15" y="15"/>
                    </a:cubicBezTo>
                    <a:cubicBezTo>
                      <a:pt x="14" y="17"/>
                      <a:pt x="12" y="17"/>
                      <a:pt x="10" y="17"/>
                    </a:cubicBezTo>
                    <a:cubicBezTo>
                      <a:pt x="10" y="17"/>
                      <a:pt x="10" y="17"/>
                      <a:pt x="10" y="17"/>
                    </a:cubicBezTo>
                    <a:cubicBezTo>
                      <a:pt x="6" y="17"/>
                      <a:pt x="2" y="14"/>
                      <a:pt x="2" y="10"/>
                    </a:cubicBezTo>
                    <a:cubicBezTo>
                      <a:pt x="2" y="6"/>
                      <a:pt x="6" y="3"/>
                      <a:pt x="10" y="3"/>
                    </a:cubicBezTo>
                    <a:cubicBezTo>
                      <a:pt x="10" y="2"/>
                      <a:pt x="10" y="2"/>
                      <a:pt x="10" y="2"/>
                    </a:cubicBezTo>
                    <a:cubicBezTo>
                      <a:pt x="10" y="3"/>
                      <a:pt x="10" y="3"/>
                      <a:pt x="10" y="3"/>
                    </a:cubicBezTo>
                    <a:cubicBezTo>
                      <a:pt x="12" y="3"/>
                      <a:pt x="14" y="3"/>
                      <a:pt x="15" y="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pic>
        <p:nvPicPr>
          <p:cNvPr id="132" name="Picture 1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2168" y="2014792"/>
            <a:ext cx="475823" cy="473456"/>
          </a:xfrm>
          <a:prstGeom prst="rect">
            <a:avLst/>
          </a:prstGeom>
        </p:spPr>
      </p:pic>
      <p:sp>
        <p:nvSpPr>
          <p:cNvPr id="133" name="Rounded Rectangle 132">
            <a:extLst>
              <a:ext uri="{FF2B5EF4-FFF2-40B4-BE49-F238E27FC236}">
                <a16:creationId xmlns:a16="http://schemas.microsoft.com/office/drawing/2014/main" id="{DC817BA5-FAF7-6847-8CAE-436B6B8E1C2B}"/>
              </a:ext>
            </a:extLst>
          </p:cNvPr>
          <p:cNvSpPr/>
          <p:nvPr/>
        </p:nvSpPr>
        <p:spPr>
          <a:xfrm>
            <a:off x="540330" y="6011637"/>
            <a:ext cx="11247035" cy="277199"/>
          </a:xfrm>
          <a:prstGeom prst="roundRect">
            <a:avLst>
              <a:gd name="adj" fmla="val 0"/>
            </a:avLst>
          </a:prstGeom>
          <a:solidFill>
            <a:schemeClr val="tx1"/>
          </a:solidFill>
          <a:ln>
            <a:solidFill>
              <a:srgbClr val="FB4E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defRPr/>
            </a:pPr>
            <a:r>
              <a:rPr lang="en-US" sz="1400" b="1" dirty="0">
                <a:solidFill>
                  <a:schemeClr val="bg1"/>
                </a:solidFill>
                <a:latin typeface="Calibri" panose="020F0502020204030204" pitchFamily="34" charset="0"/>
              </a:rPr>
              <a:t>Security &amp; Monitoring &amp; Audit Control</a:t>
            </a:r>
          </a:p>
        </p:txBody>
      </p:sp>
      <p:sp>
        <p:nvSpPr>
          <p:cNvPr id="134" name="Rectangle 133"/>
          <p:cNvSpPr/>
          <p:nvPr/>
        </p:nvSpPr>
        <p:spPr>
          <a:xfrm>
            <a:off x="5208238" y="2122679"/>
            <a:ext cx="2550004" cy="2954753"/>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5" name="Oval 134"/>
          <p:cNvSpPr/>
          <p:nvPr/>
        </p:nvSpPr>
        <p:spPr>
          <a:xfrm>
            <a:off x="5951771" y="1591444"/>
            <a:ext cx="1078992" cy="1078992"/>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6" name="Rectangle 135">
            <a:extLst>
              <a:ext uri="{FF2B5EF4-FFF2-40B4-BE49-F238E27FC236}">
                <a16:creationId xmlns:a16="http://schemas.microsoft.com/office/drawing/2014/main" id="{9E8D3043-FC9C-834A-9A45-05B99A0B313B}"/>
              </a:ext>
            </a:extLst>
          </p:cNvPr>
          <p:cNvSpPr/>
          <p:nvPr/>
        </p:nvSpPr>
        <p:spPr>
          <a:xfrm>
            <a:off x="5202902" y="3116458"/>
            <a:ext cx="1099302" cy="553998"/>
          </a:xfrm>
          <a:prstGeom prst="rect">
            <a:avLst/>
          </a:prstGeom>
        </p:spPr>
        <p:txBody>
          <a:bodyPr wrap="square">
            <a:spAutoFit/>
          </a:bodyPr>
          <a:lstStyle/>
          <a:p>
            <a:pPr lvl="0" algn="ctr">
              <a:spcAft>
                <a:spcPts val="3600"/>
              </a:spcAft>
              <a:buClr>
                <a:srgbClr val="FF6503"/>
              </a:buClr>
              <a:defRPr/>
            </a:pPr>
            <a:r>
              <a:rPr lang="en-US" sz="1000" b="1" kern="0" dirty="0">
                <a:solidFill>
                  <a:srgbClr val="000000"/>
                </a:solidFill>
              </a:rPr>
              <a:t>Advanced</a:t>
            </a:r>
            <a:br>
              <a:rPr lang="en-US" sz="1000" b="1" kern="0" dirty="0">
                <a:solidFill>
                  <a:srgbClr val="000000"/>
                </a:solidFill>
              </a:rPr>
            </a:br>
            <a:r>
              <a:rPr lang="en-US" sz="1000" b="1" kern="0" dirty="0">
                <a:solidFill>
                  <a:srgbClr val="000000"/>
                </a:solidFill>
              </a:rPr>
              <a:t>Analytics Models &amp; NLP</a:t>
            </a:r>
          </a:p>
        </p:txBody>
      </p:sp>
      <p:grpSp>
        <p:nvGrpSpPr>
          <p:cNvPr id="137" name="Group 136"/>
          <p:cNvGrpSpPr/>
          <p:nvPr/>
        </p:nvGrpSpPr>
        <p:grpSpPr>
          <a:xfrm>
            <a:off x="5526884" y="2674705"/>
            <a:ext cx="450383" cy="451689"/>
            <a:chOff x="5952258" y="2785050"/>
            <a:chExt cx="450383" cy="451689"/>
          </a:xfrm>
          <a:solidFill>
            <a:schemeClr val="tx1"/>
          </a:solidFill>
        </p:grpSpPr>
        <p:sp>
          <p:nvSpPr>
            <p:cNvPr id="138" name="Freeform 22"/>
            <p:cNvSpPr>
              <a:spLocks noEditPoints="1"/>
            </p:cNvSpPr>
            <p:nvPr/>
          </p:nvSpPr>
          <p:spPr bwMode="auto">
            <a:xfrm>
              <a:off x="5952258" y="2785050"/>
              <a:ext cx="450383" cy="451689"/>
            </a:xfrm>
            <a:custGeom>
              <a:avLst/>
              <a:gdLst>
                <a:gd name="T0" fmla="*/ 2003 w 2048"/>
                <a:gd name="T1" fmla="*/ 1791 h 2048"/>
                <a:gd name="T2" fmla="*/ 1961 w 2048"/>
                <a:gd name="T3" fmla="*/ 1833 h 2048"/>
                <a:gd name="T4" fmla="*/ 1858 w 2048"/>
                <a:gd name="T5" fmla="*/ 1986 h 2048"/>
                <a:gd name="T6" fmla="*/ 1769 w 2048"/>
                <a:gd name="T7" fmla="*/ 1642 h 2048"/>
                <a:gd name="T8" fmla="*/ 1913 w 2048"/>
                <a:gd name="T9" fmla="*/ 1743 h 2048"/>
                <a:gd name="T10" fmla="*/ 1790 w 2048"/>
                <a:gd name="T11" fmla="*/ 1578 h 2048"/>
                <a:gd name="T12" fmla="*/ 1706 w 2048"/>
                <a:gd name="T13" fmla="*/ 1493 h 2048"/>
                <a:gd name="T14" fmla="*/ 1631 w 2048"/>
                <a:gd name="T15" fmla="*/ 1418 h 2048"/>
                <a:gd name="T16" fmla="*/ 1554 w 2048"/>
                <a:gd name="T17" fmla="*/ 1418 h 2048"/>
                <a:gd name="T18" fmla="*/ 1443 w 2048"/>
                <a:gd name="T19" fmla="*/ 1315 h 2048"/>
                <a:gd name="T20" fmla="*/ 1813 w 2048"/>
                <a:gd name="T21" fmla="*/ 982 h 2048"/>
                <a:gd name="T22" fmla="*/ 1813 w 2048"/>
                <a:gd name="T23" fmla="*/ 922 h 2048"/>
                <a:gd name="T24" fmla="*/ 1618 w 2048"/>
                <a:gd name="T25" fmla="*/ 864 h 2048"/>
                <a:gd name="T26" fmla="*/ 1986 w 2048"/>
                <a:gd name="T27" fmla="*/ 834 h 2048"/>
                <a:gd name="T28" fmla="*/ 1620 w 2048"/>
                <a:gd name="T29" fmla="*/ 804 h 2048"/>
                <a:gd name="T30" fmla="*/ 1813 w 2048"/>
                <a:gd name="T31" fmla="*/ 746 h 2048"/>
                <a:gd name="T32" fmla="*/ 1813 w 2048"/>
                <a:gd name="T33" fmla="*/ 686 h 2048"/>
                <a:gd name="T34" fmla="*/ 1445 w 2048"/>
                <a:gd name="T35" fmla="*/ 308 h 2048"/>
                <a:gd name="T36" fmla="*/ 1398 w 2048"/>
                <a:gd name="T37" fmla="*/ 345 h 2048"/>
                <a:gd name="T38" fmla="*/ 810 w 2048"/>
                <a:gd name="T39" fmla="*/ 1560 h 2048"/>
                <a:gd name="T40" fmla="*/ 810 w 2048"/>
                <a:gd name="T41" fmla="*/ 60 h 2048"/>
                <a:gd name="T42" fmla="*/ 1357 w 2048"/>
                <a:gd name="T43" fmla="*/ 253 h 2048"/>
                <a:gd name="T44" fmla="*/ 810 w 2048"/>
                <a:gd name="T45" fmla="*/ 0 h 2048"/>
                <a:gd name="T46" fmla="*/ 657 w 2048"/>
                <a:gd name="T47" fmla="*/ 1605 h 2048"/>
                <a:gd name="T48" fmla="*/ 687 w 2048"/>
                <a:gd name="T49" fmla="*/ 1838 h 2048"/>
                <a:gd name="T50" fmla="*/ 717 w 2048"/>
                <a:gd name="T51" fmla="*/ 1615 h 2048"/>
                <a:gd name="T52" fmla="*/ 775 w 2048"/>
                <a:gd name="T53" fmla="*/ 1949 h 2048"/>
                <a:gd name="T54" fmla="*/ 835 w 2048"/>
                <a:gd name="T55" fmla="*/ 1949 h 2048"/>
                <a:gd name="T56" fmla="*/ 893 w 2048"/>
                <a:gd name="T57" fmla="*/ 1616 h 2048"/>
                <a:gd name="T58" fmla="*/ 923 w 2048"/>
                <a:gd name="T59" fmla="*/ 1838 h 2048"/>
                <a:gd name="T60" fmla="*/ 953 w 2048"/>
                <a:gd name="T61" fmla="*/ 1607 h 2048"/>
                <a:gd name="T62" fmla="*/ 1423 w 2048"/>
                <a:gd name="T63" fmla="*/ 1550 h 2048"/>
                <a:gd name="T64" fmla="*/ 1403 w 2048"/>
                <a:gd name="T65" fmla="*/ 1592 h 2048"/>
                <a:gd name="T66" fmla="*/ 1493 w 2048"/>
                <a:gd name="T67" fmla="*/ 1705 h 2048"/>
                <a:gd name="T68" fmla="*/ 1578 w 2048"/>
                <a:gd name="T69" fmla="*/ 1790 h 2048"/>
                <a:gd name="T70" fmla="*/ 1820 w 2048"/>
                <a:gd name="T71" fmla="*/ 2032 h 2048"/>
                <a:gd name="T72" fmla="*/ 1896 w 2048"/>
                <a:gd name="T73" fmla="*/ 2032 h 2048"/>
                <a:gd name="T74" fmla="*/ 2048 w 2048"/>
                <a:gd name="T75" fmla="*/ 1858 h 2048"/>
                <a:gd name="T76" fmla="*/ 1403 w 2048"/>
                <a:gd name="T77" fmla="*/ 1361 h 2048"/>
                <a:gd name="T78" fmla="*/ 1465 w 2048"/>
                <a:gd name="T79" fmla="*/ 1507 h 2048"/>
                <a:gd name="T80" fmla="*/ 1403 w 2048"/>
                <a:gd name="T81" fmla="*/ 1361 h 2048"/>
                <a:gd name="T82" fmla="*/ 1557 w 2048"/>
                <a:gd name="T83" fmla="*/ 1684 h 2048"/>
                <a:gd name="T84" fmla="*/ 1727 w 2048"/>
                <a:gd name="T85" fmla="*/ 1599 h 2048"/>
                <a:gd name="T86" fmla="*/ 1592 w 2048"/>
                <a:gd name="T87" fmla="*/ 1465 h 2048"/>
                <a:gd name="T88" fmla="*/ 1515 w 2048"/>
                <a:gd name="T89" fmla="*/ 1642 h 2048"/>
                <a:gd name="T90" fmla="*/ 1592 w 2048"/>
                <a:gd name="T91" fmla="*/ 1465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48" h="2048">
                  <a:moveTo>
                    <a:pt x="2032" y="1820"/>
                  </a:moveTo>
                  <a:cubicBezTo>
                    <a:pt x="2003" y="1791"/>
                    <a:pt x="2003" y="1791"/>
                    <a:pt x="2003" y="1791"/>
                  </a:cubicBezTo>
                  <a:cubicBezTo>
                    <a:pt x="1991" y="1779"/>
                    <a:pt x="1972" y="1779"/>
                    <a:pt x="1961" y="1791"/>
                  </a:cubicBezTo>
                  <a:cubicBezTo>
                    <a:pt x="1949" y="1803"/>
                    <a:pt x="1949" y="1822"/>
                    <a:pt x="1961" y="1833"/>
                  </a:cubicBezTo>
                  <a:cubicBezTo>
                    <a:pt x="1986" y="1858"/>
                    <a:pt x="1986" y="1858"/>
                    <a:pt x="1986" y="1858"/>
                  </a:cubicBezTo>
                  <a:cubicBezTo>
                    <a:pt x="1858" y="1986"/>
                    <a:pt x="1858" y="1986"/>
                    <a:pt x="1858" y="1986"/>
                  </a:cubicBezTo>
                  <a:cubicBezTo>
                    <a:pt x="1642" y="1769"/>
                    <a:pt x="1642" y="1769"/>
                    <a:pt x="1642" y="1769"/>
                  </a:cubicBezTo>
                  <a:cubicBezTo>
                    <a:pt x="1769" y="1642"/>
                    <a:pt x="1769" y="1642"/>
                    <a:pt x="1769" y="1642"/>
                  </a:cubicBezTo>
                  <a:cubicBezTo>
                    <a:pt x="1870" y="1743"/>
                    <a:pt x="1870" y="1743"/>
                    <a:pt x="1870" y="1743"/>
                  </a:cubicBezTo>
                  <a:cubicBezTo>
                    <a:pt x="1882" y="1755"/>
                    <a:pt x="1901" y="1755"/>
                    <a:pt x="1913" y="1743"/>
                  </a:cubicBezTo>
                  <a:cubicBezTo>
                    <a:pt x="1924" y="1731"/>
                    <a:pt x="1924" y="1712"/>
                    <a:pt x="1913" y="1700"/>
                  </a:cubicBezTo>
                  <a:cubicBezTo>
                    <a:pt x="1790" y="1578"/>
                    <a:pt x="1790" y="1578"/>
                    <a:pt x="1790" y="1578"/>
                  </a:cubicBezTo>
                  <a:cubicBezTo>
                    <a:pt x="1790" y="1578"/>
                    <a:pt x="1790" y="1578"/>
                    <a:pt x="1790" y="1578"/>
                  </a:cubicBezTo>
                  <a:cubicBezTo>
                    <a:pt x="1706" y="1493"/>
                    <a:pt x="1706" y="1493"/>
                    <a:pt x="1706" y="1493"/>
                  </a:cubicBezTo>
                  <a:cubicBezTo>
                    <a:pt x="1705" y="1493"/>
                    <a:pt x="1705" y="1493"/>
                    <a:pt x="1705" y="1493"/>
                  </a:cubicBezTo>
                  <a:cubicBezTo>
                    <a:pt x="1631" y="1418"/>
                    <a:pt x="1631" y="1418"/>
                    <a:pt x="1631" y="1418"/>
                  </a:cubicBezTo>
                  <a:cubicBezTo>
                    <a:pt x="1620" y="1408"/>
                    <a:pt x="1607" y="1403"/>
                    <a:pt x="1592" y="1403"/>
                  </a:cubicBezTo>
                  <a:cubicBezTo>
                    <a:pt x="1578" y="1403"/>
                    <a:pt x="1564" y="1408"/>
                    <a:pt x="1554" y="1418"/>
                  </a:cubicBezTo>
                  <a:cubicBezTo>
                    <a:pt x="1550" y="1423"/>
                    <a:pt x="1550" y="1423"/>
                    <a:pt x="1550" y="1423"/>
                  </a:cubicBezTo>
                  <a:cubicBezTo>
                    <a:pt x="1443" y="1315"/>
                    <a:pt x="1443" y="1315"/>
                    <a:pt x="1443" y="1315"/>
                  </a:cubicBezTo>
                  <a:cubicBezTo>
                    <a:pt x="1519" y="1219"/>
                    <a:pt x="1575" y="1106"/>
                    <a:pt x="1602" y="982"/>
                  </a:cubicBezTo>
                  <a:cubicBezTo>
                    <a:pt x="1813" y="982"/>
                    <a:pt x="1813" y="982"/>
                    <a:pt x="1813" y="982"/>
                  </a:cubicBezTo>
                  <a:cubicBezTo>
                    <a:pt x="1830" y="982"/>
                    <a:pt x="1843" y="968"/>
                    <a:pt x="1843" y="952"/>
                  </a:cubicBezTo>
                  <a:cubicBezTo>
                    <a:pt x="1843" y="935"/>
                    <a:pt x="1830" y="922"/>
                    <a:pt x="1813" y="922"/>
                  </a:cubicBezTo>
                  <a:cubicBezTo>
                    <a:pt x="1612" y="922"/>
                    <a:pt x="1612" y="922"/>
                    <a:pt x="1612" y="922"/>
                  </a:cubicBezTo>
                  <a:cubicBezTo>
                    <a:pt x="1615" y="903"/>
                    <a:pt x="1617" y="883"/>
                    <a:pt x="1618" y="864"/>
                  </a:cubicBezTo>
                  <a:cubicBezTo>
                    <a:pt x="1956" y="864"/>
                    <a:pt x="1956" y="864"/>
                    <a:pt x="1956" y="864"/>
                  </a:cubicBezTo>
                  <a:cubicBezTo>
                    <a:pt x="1973" y="864"/>
                    <a:pt x="1986" y="850"/>
                    <a:pt x="1986" y="834"/>
                  </a:cubicBezTo>
                  <a:cubicBezTo>
                    <a:pt x="1986" y="817"/>
                    <a:pt x="1973" y="804"/>
                    <a:pt x="1956" y="804"/>
                  </a:cubicBezTo>
                  <a:cubicBezTo>
                    <a:pt x="1620" y="804"/>
                    <a:pt x="1620" y="804"/>
                    <a:pt x="1620" y="804"/>
                  </a:cubicBezTo>
                  <a:cubicBezTo>
                    <a:pt x="1620" y="784"/>
                    <a:pt x="1619" y="765"/>
                    <a:pt x="1618" y="746"/>
                  </a:cubicBezTo>
                  <a:cubicBezTo>
                    <a:pt x="1813" y="746"/>
                    <a:pt x="1813" y="746"/>
                    <a:pt x="1813" y="746"/>
                  </a:cubicBezTo>
                  <a:cubicBezTo>
                    <a:pt x="1830" y="746"/>
                    <a:pt x="1843" y="733"/>
                    <a:pt x="1843" y="716"/>
                  </a:cubicBezTo>
                  <a:cubicBezTo>
                    <a:pt x="1843" y="699"/>
                    <a:pt x="1830" y="686"/>
                    <a:pt x="1813" y="686"/>
                  </a:cubicBezTo>
                  <a:cubicBezTo>
                    <a:pt x="1611" y="686"/>
                    <a:pt x="1611" y="686"/>
                    <a:pt x="1611" y="686"/>
                  </a:cubicBezTo>
                  <a:cubicBezTo>
                    <a:pt x="1590" y="548"/>
                    <a:pt x="1534" y="419"/>
                    <a:pt x="1445" y="308"/>
                  </a:cubicBezTo>
                  <a:cubicBezTo>
                    <a:pt x="1435" y="295"/>
                    <a:pt x="1416" y="292"/>
                    <a:pt x="1403" y="303"/>
                  </a:cubicBezTo>
                  <a:cubicBezTo>
                    <a:pt x="1390" y="313"/>
                    <a:pt x="1388" y="332"/>
                    <a:pt x="1398" y="345"/>
                  </a:cubicBezTo>
                  <a:cubicBezTo>
                    <a:pt x="1504" y="478"/>
                    <a:pt x="1560" y="639"/>
                    <a:pt x="1560" y="810"/>
                  </a:cubicBezTo>
                  <a:cubicBezTo>
                    <a:pt x="1560" y="1224"/>
                    <a:pt x="1224" y="1560"/>
                    <a:pt x="810" y="1560"/>
                  </a:cubicBezTo>
                  <a:cubicBezTo>
                    <a:pt x="396" y="1560"/>
                    <a:pt x="60" y="1224"/>
                    <a:pt x="60" y="810"/>
                  </a:cubicBezTo>
                  <a:cubicBezTo>
                    <a:pt x="60" y="396"/>
                    <a:pt x="396" y="60"/>
                    <a:pt x="810" y="60"/>
                  </a:cubicBezTo>
                  <a:cubicBezTo>
                    <a:pt x="997" y="60"/>
                    <a:pt x="1176" y="129"/>
                    <a:pt x="1314" y="255"/>
                  </a:cubicBezTo>
                  <a:cubicBezTo>
                    <a:pt x="1327" y="266"/>
                    <a:pt x="1346" y="265"/>
                    <a:pt x="1357" y="253"/>
                  </a:cubicBezTo>
                  <a:cubicBezTo>
                    <a:pt x="1368" y="241"/>
                    <a:pt x="1367" y="222"/>
                    <a:pt x="1355" y="210"/>
                  </a:cubicBezTo>
                  <a:cubicBezTo>
                    <a:pt x="1205" y="75"/>
                    <a:pt x="1012" y="0"/>
                    <a:pt x="810" y="0"/>
                  </a:cubicBezTo>
                  <a:cubicBezTo>
                    <a:pt x="363" y="0"/>
                    <a:pt x="0" y="363"/>
                    <a:pt x="0" y="810"/>
                  </a:cubicBezTo>
                  <a:cubicBezTo>
                    <a:pt x="0" y="1204"/>
                    <a:pt x="283" y="1534"/>
                    <a:pt x="657" y="1605"/>
                  </a:cubicBezTo>
                  <a:cubicBezTo>
                    <a:pt x="657" y="1808"/>
                    <a:pt x="657" y="1808"/>
                    <a:pt x="657" y="1808"/>
                  </a:cubicBezTo>
                  <a:cubicBezTo>
                    <a:pt x="657" y="1824"/>
                    <a:pt x="670" y="1838"/>
                    <a:pt x="687" y="1838"/>
                  </a:cubicBezTo>
                  <a:cubicBezTo>
                    <a:pt x="704" y="1838"/>
                    <a:pt x="717" y="1824"/>
                    <a:pt x="717" y="1808"/>
                  </a:cubicBezTo>
                  <a:cubicBezTo>
                    <a:pt x="717" y="1615"/>
                    <a:pt x="717" y="1615"/>
                    <a:pt x="717" y="1615"/>
                  </a:cubicBezTo>
                  <a:cubicBezTo>
                    <a:pt x="736" y="1617"/>
                    <a:pt x="755" y="1618"/>
                    <a:pt x="775" y="1619"/>
                  </a:cubicBezTo>
                  <a:cubicBezTo>
                    <a:pt x="775" y="1949"/>
                    <a:pt x="775" y="1949"/>
                    <a:pt x="775" y="1949"/>
                  </a:cubicBezTo>
                  <a:cubicBezTo>
                    <a:pt x="775" y="1965"/>
                    <a:pt x="788" y="1979"/>
                    <a:pt x="805" y="1979"/>
                  </a:cubicBezTo>
                  <a:cubicBezTo>
                    <a:pt x="821" y="1979"/>
                    <a:pt x="835" y="1965"/>
                    <a:pt x="835" y="1949"/>
                  </a:cubicBezTo>
                  <a:cubicBezTo>
                    <a:pt x="835" y="1620"/>
                    <a:pt x="835" y="1620"/>
                    <a:pt x="835" y="1620"/>
                  </a:cubicBezTo>
                  <a:cubicBezTo>
                    <a:pt x="854" y="1619"/>
                    <a:pt x="874" y="1618"/>
                    <a:pt x="893" y="1616"/>
                  </a:cubicBezTo>
                  <a:cubicBezTo>
                    <a:pt x="893" y="1808"/>
                    <a:pt x="893" y="1808"/>
                    <a:pt x="893" y="1808"/>
                  </a:cubicBezTo>
                  <a:cubicBezTo>
                    <a:pt x="893" y="1824"/>
                    <a:pt x="906" y="1838"/>
                    <a:pt x="923" y="1838"/>
                  </a:cubicBezTo>
                  <a:cubicBezTo>
                    <a:pt x="939" y="1838"/>
                    <a:pt x="953" y="1824"/>
                    <a:pt x="953" y="1808"/>
                  </a:cubicBezTo>
                  <a:cubicBezTo>
                    <a:pt x="953" y="1607"/>
                    <a:pt x="953" y="1607"/>
                    <a:pt x="953" y="1607"/>
                  </a:cubicBezTo>
                  <a:cubicBezTo>
                    <a:pt x="1088" y="1583"/>
                    <a:pt x="1212" y="1525"/>
                    <a:pt x="1315" y="1443"/>
                  </a:cubicBezTo>
                  <a:cubicBezTo>
                    <a:pt x="1423" y="1550"/>
                    <a:pt x="1423" y="1550"/>
                    <a:pt x="1423" y="1550"/>
                  </a:cubicBezTo>
                  <a:cubicBezTo>
                    <a:pt x="1418" y="1554"/>
                    <a:pt x="1418" y="1554"/>
                    <a:pt x="1418" y="1554"/>
                  </a:cubicBezTo>
                  <a:cubicBezTo>
                    <a:pt x="1408" y="1564"/>
                    <a:pt x="1403" y="1578"/>
                    <a:pt x="1403" y="1592"/>
                  </a:cubicBezTo>
                  <a:cubicBezTo>
                    <a:pt x="1403" y="1607"/>
                    <a:pt x="1408" y="1620"/>
                    <a:pt x="1418" y="1631"/>
                  </a:cubicBezTo>
                  <a:cubicBezTo>
                    <a:pt x="1493" y="1705"/>
                    <a:pt x="1493" y="1705"/>
                    <a:pt x="1493" y="1705"/>
                  </a:cubicBezTo>
                  <a:cubicBezTo>
                    <a:pt x="1493" y="1705"/>
                    <a:pt x="1493" y="1705"/>
                    <a:pt x="1493" y="1706"/>
                  </a:cubicBezTo>
                  <a:cubicBezTo>
                    <a:pt x="1578" y="1790"/>
                    <a:pt x="1578" y="1790"/>
                    <a:pt x="1578" y="1790"/>
                  </a:cubicBezTo>
                  <a:cubicBezTo>
                    <a:pt x="1578" y="1790"/>
                    <a:pt x="1578" y="1790"/>
                    <a:pt x="1578" y="1790"/>
                  </a:cubicBezTo>
                  <a:cubicBezTo>
                    <a:pt x="1820" y="2032"/>
                    <a:pt x="1820" y="2032"/>
                    <a:pt x="1820" y="2032"/>
                  </a:cubicBezTo>
                  <a:cubicBezTo>
                    <a:pt x="1830" y="2042"/>
                    <a:pt x="1844" y="2048"/>
                    <a:pt x="1858" y="2048"/>
                  </a:cubicBezTo>
                  <a:cubicBezTo>
                    <a:pt x="1873" y="2048"/>
                    <a:pt x="1886" y="2042"/>
                    <a:pt x="1896" y="2032"/>
                  </a:cubicBezTo>
                  <a:cubicBezTo>
                    <a:pt x="2032" y="1896"/>
                    <a:pt x="2032" y="1896"/>
                    <a:pt x="2032" y="1896"/>
                  </a:cubicBezTo>
                  <a:cubicBezTo>
                    <a:pt x="2042" y="1886"/>
                    <a:pt x="2048" y="1873"/>
                    <a:pt x="2048" y="1858"/>
                  </a:cubicBezTo>
                  <a:cubicBezTo>
                    <a:pt x="2048" y="1844"/>
                    <a:pt x="2042" y="1830"/>
                    <a:pt x="2032" y="1820"/>
                  </a:cubicBezTo>
                  <a:close/>
                  <a:moveTo>
                    <a:pt x="1403" y="1361"/>
                  </a:moveTo>
                  <a:cubicBezTo>
                    <a:pt x="1508" y="1465"/>
                    <a:pt x="1508" y="1465"/>
                    <a:pt x="1508" y="1465"/>
                  </a:cubicBezTo>
                  <a:cubicBezTo>
                    <a:pt x="1465" y="1507"/>
                    <a:pt x="1465" y="1507"/>
                    <a:pt x="1465" y="1507"/>
                  </a:cubicBezTo>
                  <a:cubicBezTo>
                    <a:pt x="1361" y="1403"/>
                    <a:pt x="1361" y="1403"/>
                    <a:pt x="1361" y="1403"/>
                  </a:cubicBezTo>
                  <a:cubicBezTo>
                    <a:pt x="1376" y="1390"/>
                    <a:pt x="1390" y="1375"/>
                    <a:pt x="1403" y="1361"/>
                  </a:cubicBezTo>
                  <a:close/>
                  <a:moveTo>
                    <a:pt x="1599" y="1727"/>
                  </a:moveTo>
                  <a:cubicBezTo>
                    <a:pt x="1557" y="1684"/>
                    <a:pt x="1557" y="1684"/>
                    <a:pt x="1557" y="1684"/>
                  </a:cubicBezTo>
                  <a:cubicBezTo>
                    <a:pt x="1684" y="1557"/>
                    <a:pt x="1684" y="1557"/>
                    <a:pt x="1684" y="1557"/>
                  </a:cubicBezTo>
                  <a:cubicBezTo>
                    <a:pt x="1727" y="1599"/>
                    <a:pt x="1727" y="1599"/>
                    <a:pt x="1727" y="1599"/>
                  </a:cubicBezTo>
                  <a:lnTo>
                    <a:pt x="1599" y="1727"/>
                  </a:lnTo>
                  <a:close/>
                  <a:moveTo>
                    <a:pt x="1592" y="1465"/>
                  </a:moveTo>
                  <a:cubicBezTo>
                    <a:pt x="1642" y="1515"/>
                    <a:pt x="1642" y="1515"/>
                    <a:pt x="1642" y="1515"/>
                  </a:cubicBezTo>
                  <a:cubicBezTo>
                    <a:pt x="1515" y="1642"/>
                    <a:pt x="1515" y="1642"/>
                    <a:pt x="1515" y="1642"/>
                  </a:cubicBezTo>
                  <a:cubicBezTo>
                    <a:pt x="1465" y="1592"/>
                    <a:pt x="1465" y="1592"/>
                    <a:pt x="1465" y="1592"/>
                  </a:cubicBezTo>
                  <a:lnTo>
                    <a:pt x="1592" y="1465"/>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23"/>
            <p:cNvSpPr>
              <a:spLocks/>
            </p:cNvSpPr>
            <p:nvPr/>
          </p:nvSpPr>
          <p:spPr bwMode="auto">
            <a:xfrm>
              <a:off x="5978368" y="2811160"/>
              <a:ext cx="304171" cy="304173"/>
            </a:xfrm>
            <a:custGeom>
              <a:avLst/>
              <a:gdLst>
                <a:gd name="T0" fmla="*/ 274 w 1382"/>
                <a:gd name="T1" fmla="*/ 1239 h 1380"/>
                <a:gd name="T2" fmla="*/ 692 w 1382"/>
                <a:gd name="T3" fmla="*/ 1380 h 1380"/>
                <a:gd name="T4" fmla="*/ 1382 w 1382"/>
                <a:gd name="T5" fmla="*/ 690 h 1380"/>
                <a:gd name="T6" fmla="*/ 692 w 1382"/>
                <a:gd name="T7" fmla="*/ 0 h 1380"/>
                <a:gd name="T8" fmla="*/ 206 w 1382"/>
                <a:gd name="T9" fmla="*/ 202 h 1380"/>
                <a:gd name="T10" fmla="*/ 2 w 1382"/>
                <a:gd name="T11" fmla="*/ 690 h 1380"/>
                <a:gd name="T12" fmla="*/ 176 w 1382"/>
                <a:gd name="T13" fmla="*/ 1149 h 1380"/>
                <a:gd name="T14" fmla="*/ 218 w 1382"/>
                <a:gd name="T15" fmla="*/ 1151 h 1380"/>
                <a:gd name="T16" fmla="*/ 220 w 1382"/>
                <a:gd name="T17" fmla="*/ 1109 h 1380"/>
                <a:gd name="T18" fmla="*/ 62 w 1382"/>
                <a:gd name="T19" fmla="*/ 690 h 1380"/>
                <a:gd name="T20" fmla="*/ 248 w 1382"/>
                <a:gd name="T21" fmla="*/ 245 h 1380"/>
                <a:gd name="T22" fmla="*/ 692 w 1382"/>
                <a:gd name="T23" fmla="*/ 60 h 1380"/>
                <a:gd name="T24" fmla="*/ 1322 w 1382"/>
                <a:gd name="T25" fmla="*/ 690 h 1380"/>
                <a:gd name="T26" fmla="*/ 692 w 1382"/>
                <a:gd name="T27" fmla="*/ 1320 h 1380"/>
                <a:gd name="T28" fmla="*/ 310 w 1382"/>
                <a:gd name="T29" fmla="*/ 1191 h 1380"/>
                <a:gd name="T30" fmla="*/ 268 w 1382"/>
                <a:gd name="T31" fmla="*/ 1197 h 1380"/>
                <a:gd name="T32" fmla="*/ 274 w 1382"/>
                <a:gd name="T33" fmla="*/ 1239 h 1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82" h="1380">
                  <a:moveTo>
                    <a:pt x="274" y="1239"/>
                  </a:moveTo>
                  <a:cubicBezTo>
                    <a:pt x="394" y="1329"/>
                    <a:pt x="539" y="1378"/>
                    <a:pt x="692" y="1380"/>
                  </a:cubicBezTo>
                  <a:cubicBezTo>
                    <a:pt x="1072" y="1380"/>
                    <a:pt x="1382" y="1070"/>
                    <a:pt x="1382" y="690"/>
                  </a:cubicBezTo>
                  <a:cubicBezTo>
                    <a:pt x="1382" y="310"/>
                    <a:pt x="1072" y="0"/>
                    <a:pt x="692" y="0"/>
                  </a:cubicBezTo>
                  <a:cubicBezTo>
                    <a:pt x="508" y="0"/>
                    <a:pt x="336" y="72"/>
                    <a:pt x="206" y="202"/>
                  </a:cubicBezTo>
                  <a:cubicBezTo>
                    <a:pt x="76" y="332"/>
                    <a:pt x="4" y="505"/>
                    <a:pt x="2" y="690"/>
                  </a:cubicBezTo>
                  <a:cubicBezTo>
                    <a:pt x="0" y="859"/>
                    <a:pt x="62" y="1022"/>
                    <a:pt x="176" y="1149"/>
                  </a:cubicBezTo>
                  <a:cubicBezTo>
                    <a:pt x="187" y="1161"/>
                    <a:pt x="206" y="1162"/>
                    <a:pt x="218" y="1151"/>
                  </a:cubicBezTo>
                  <a:cubicBezTo>
                    <a:pt x="230" y="1140"/>
                    <a:pt x="231" y="1121"/>
                    <a:pt x="220" y="1109"/>
                  </a:cubicBezTo>
                  <a:cubicBezTo>
                    <a:pt x="117" y="994"/>
                    <a:pt x="60" y="845"/>
                    <a:pt x="62" y="690"/>
                  </a:cubicBezTo>
                  <a:cubicBezTo>
                    <a:pt x="64" y="522"/>
                    <a:pt x="130" y="363"/>
                    <a:pt x="248" y="245"/>
                  </a:cubicBezTo>
                  <a:cubicBezTo>
                    <a:pt x="367" y="126"/>
                    <a:pt x="524" y="60"/>
                    <a:pt x="692" y="60"/>
                  </a:cubicBezTo>
                  <a:cubicBezTo>
                    <a:pt x="1039" y="60"/>
                    <a:pt x="1322" y="343"/>
                    <a:pt x="1322" y="690"/>
                  </a:cubicBezTo>
                  <a:cubicBezTo>
                    <a:pt x="1322" y="1037"/>
                    <a:pt x="1039" y="1320"/>
                    <a:pt x="692" y="1320"/>
                  </a:cubicBezTo>
                  <a:cubicBezTo>
                    <a:pt x="552" y="1318"/>
                    <a:pt x="420" y="1274"/>
                    <a:pt x="310" y="1191"/>
                  </a:cubicBezTo>
                  <a:cubicBezTo>
                    <a:pt x="297" y="1181"/>
                    <a:pt x="278" y="1184"/>
                    <a:pt x="268" y="1197"/>
                  </a:cubicBezTo>
                  <a:cubicBezTo>
                    <a:pt x="258" y="1210"/>
                    <a:pt x="261" y="1229"/>
                    <a:pt x="274" y="123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0" name="Freeform 24"/>
            <p:cNvSpPr>
              <a:spLocks noEditPoints="1"/>
            </p:cNvSpPr>
            <p:nvPr/>
          </p:nvSpPr>
          <p:spPr bwMode="auto">
            <a:xfrm>
              <a:off x="6031891" y="2845101"/>
              <a:ext cx="202346" cy="127935"/>
            </a:xfrm>
            <a:custGeom>
              <a:avLst/>
              <a:gdLst>
                <a:gd name="T0" fmla="*/ 564 w 920"/>
                <a:gd name="T1" fmla="*/ 0 h 580"/>
                <a:gd name="T2" fmla="*/ 356 w 920"/>
                <a:gd name="T3" fmla="*/ 0 h 580"/>
                <a:gd name="T4" fmla="*/ 310 w 920"/>
                <a:gd name="T5" fmla="*/ 46 h 580"/>
                <a:gd name="T6" fmla="*/ 310 w 920"/>
                <a:gd name="T7" fmla="*/ 152 h 580"/>
                <a:gd name="T8" fmla="*/ 116 w 920"/>
                <a:gd name="T9" fmla="*/ 152 h 580"/>
                <a:gd name="T10" fmla="*/ 70 w 920"/>
                <a:gd name="T11" fmla="*/ 198 h 580"/>
                <a:gd name="T12" fmla="*/ 70 w 920"/>
                <a:gd name="T13" fmla="*/ 520 h 580"/>
                <a:gd name="T14" fmla="*/ 30 w 920"/>
                <a:gd name="T15" fmla="*/ 520 h 580"/>
                <a:gd name="T16" fmla="*/ 0 w 920"/>
                <a:gd name="T17" fmla="*/ 550 h 580"/>
                <a:gd name="T18" fmla="*/ 30 w 920"/>
                <a:gd name="T19" fmla="*/ 580 h 580"/>
                <a:gd name="T20" fmla="*/ 890 w 920"/>
                <a:gd name="T21" fmla="*/ 580 h 580"/>
                <a:gd name="T22" fmla="*/ 920 w 920"/>
                <a:gd name="T23" fmla="*/ 550 h 580"/>
                <a:gd name="T24" fmla="*/ 890 w 920"/>
                <a:gd name="T25" fmla="*/ 520 h 580"/>
                <a:gd name="T26" fmla="*/ 850 w 920"/>
                <a:gd name="T27" fmla="*/ 520 h 580"/>
                <a:gd name="T28" fmla="*/ 850 w 920"/>
                <a:gd name="T29" fmla="*/ 350 h 580"/>
                <a:gd name="T30" fmla="*/ 804 w 920"/>
                <a:gd name="T31" fmla="*/ 304 h 580"/>
                <a:gd name="T32" fmla="*/ 610 w 920"/>
                <a:gd name="T33" fmla="*/ 304 h 580"/>
                <a:gd name="T34" fmla="*/ 610 w 920"/>
                <a:gd name="T35" fmla="*/ 46 h 580"/>
                <a:gd name="T36" fmla="*/ 564 w 920"/>
                <a:gd name="T37" fmla="*/ 0 h 580"/>
                <a:gd name="T38" fmla="*/ 130 w 920"/>
                <a:gd name="T39" fmla="*/ 212 h 580"/>
                <a:gd name="T40" fmla="*/ 310 w 920"/>
                <a:gd name="T41" fmla="*/ 212 h 580"/>
                <a:gd name="T42" fmla="*/ 310 w 920"/>
                <a:gd name="T43" fmla="*/ 520 h 580"/>
                <a:gd name="T44" fmla="*/ 130 w 920"/>
                <a:gd name="T45" fmla="*/ 520 h 580"/>
                <a:gd name="T46" fmla="*/ 130 w 920"/>
                <a:gd name="T47" fmla="*/ 212 h 580"/>
                <a:gd name="T48" fmla="*/ 370 w 920"/>
                <a:gd name="T49" fmla="*/ 60 h 580"/>
                <a:gd name="T50" fmla="*/ 550 w 920"/>
                <a:gd name="T51" fmla="*/ 60 h 580"/>
                <a:gd name="T52" fmla="*/ 550 w 920"/>
                <a:gd name="T53" fmla="*/ 520 h 580"/>
                <a:gd name="T54" fmla="*/ 370 w 920"/>
                <a:gd name="T55" fmla="*/ 520 h 580"/>
                <a:gd name="T56" fmla="*/ 370 w 920"/>
                <a:gd name="T57" fmla="*/ 60 h 580"/>
                <a:gd name="T58" fmla="*/ 790 w 920"/>
                <a:gd name="T59" fmla="*/ 364 h 580"/>
                <a:gd name="T60" fmla="*/ 790 w 920"/>
                <a:gd name="T61" fmla="*/ 520 h 580"/>
                <a:gd name="T62" fmla="*/ 610 w 920"/>
                <a:gd name="T63" fmla="*/ 520 h 580"/>
                <a:gd name="T64" fmla="*/ 610 w 920"/>
                <a:gd name="T65" fmla="*/ 364 h 580"/>
                <a:gd name="T66" fmla="*/ 790 w 920"/>
                <a:gd name="T67" fmla="*/ 364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0" h="580">
                  <a:moveTo>
                    <a:pt x="564" y="0"/>
                  </a:moveTo>
                  <a:cubicBezTo>
                    <a:pt x="356" y="0"/>
                    <a:pt x="356" y="0"/>
                    <a:pt x="356" y="0"/>
                  </a:cubicBezTo>
                  <a:cubicBezTo>
                    <a:pt x="331" y="0"/>
                    <a:pt x="310" y="21"/>
                    <a:pt x="310" y="46"/>
                  </a:cubicBezTo>
                  <a:cubicBezTo>
                    <a:pt x="310" y="152"/>
                    <a:pt x="310" y="152"/>
                    <a:pt x="310" y="152"/>
                  </a:cubicBezTo>
                  <a:cubicBezTo>
                    <a:pt x="116" y="152"/>
                    <a:pt x="116" y="152"/>
                    <a:pt x="116" y="152"/>
                  </a:cubicBezTo>
                  <a:cubicBezTo>
                    <a:pt x="91" y="152"/>
                    <a:pt x="70" y="173"/>
                    <a:pt x="70" y="198"/>
                  </a:cubicBezTo>
                  <a:cubicBezTo>
                    <a:pt x="70" y="520"/>
                    <a:pt x="70" y="520"/>
                    <a:pt x="70" y="520"/>
                  </a:cubicBezTo>
                  <a:cubicBezTo>
                    <a:pt x="30" y="520"/>
                    <a:pt x="30" y="520"/>
                    <a:pt x="30" y="520"/>
                  </a:cubicBezTo>
                  <a:cubicBezTo>
                    <a:pt x="13" y="520"/>
                    <a:pt x="0" y="533"/>
                    <a:pt x="0" y="550"/>
                  </a:cubicBezTo>
                  <a:cubicBezTo>
                    <a:pt x="0" y="567"/>
                    <a:pt x="13" y="580"/>
                    <a:pt x="30" y="580"/>
                  </a:cubicBezTo>
                  <a:cubicBezTo>
                    <a:pt x="890" y="580"/>
                    <a:pt x="890" y="580"/>
                    <a:pt x="890" y="580"/>
                  </a:cubicBezTo>
                  <a:cubicBezTo>
                    <a:pt x="907" y="580"/>
                    <a:pt x="920" y="567"/>
                    <a:pt x="920" y="550"/>
                  </a:cubicBezTo>
                  <a:cubicBezTo>
                    <a:pt x="920" y="533"/>
                    <a:pt x="907" y="520"/>
                    <a:pt x="890" y="520"/>
                  </a:cubicBezTo>
                  <a:cubicBezTo>
                    <a:pt x="850" y="520"/>
                    <a:pt x="850" y="520"/>
                    <a:pt x="850" y="520"/>
                  </a:cubicBezTo>
                  <a:cubicBezTo>
                    <a:pt x="850" y="350"/>
                    <a:pt x="850" y="350"/>
                    <a:pt x="850" y="350"/>
                  </a:cubicBezTo>
                  <a:cubicBezTo>
                    <a:pt x="850" y="325"/>
                    <a:pt x="829" y="304"/>
                    <a:pt x="804" y="304"/>
                  </a:cubicBezTo>
                  <a:cubicBezTo>
                    <a:pt x="610" y="304"/>
                    <a:pt x="610" y="304"/>
                    <a:pt x="610" y="304"/>
                  </a:cubicBezTo>
                  <a:cubicBezTo>
                    <a:pt x="610" y="46"/>
                    <a:pt x="610" y="46"/>
                    <a:pt x="610" y="46"/>
                  </a:cubicBezTo>
                  <a:cubicBezTo>
                    <a:pt x="610" y="21"/>
                    <a:pt x="589" y="0"/>
                    <a:pt x="564" y="0"/>
                  </a:cubicBezTo>
                  <a:close/>
                  <a:moveTo>
                    <a:pt x="130" y="212"/>
                  </a:moveTo>
                  <a:cubicBezTo>
                    <a:pt x="310" y="212"/>
                    <a:pt x="310" y="212"/>
                    <a:pt x="310" y="212"/>
                  </a:cubicBezTo>
                  <a:cubicBezTo>
                    <a:pt x="310" y="520"/>
                    <a:pt x="310" y="520"/>
                    <a:pt x="310" y="520"/>
                  </a:cubicBezTo>
                  <a:cubicBezTo>
                    <a:pt x="130" y="520"/>
                    <a:pt x="130" y="520"/>
                    <a:pt x="130" y="520"/>
                  </a:cubicBezTo>
                  <a:lnTo>
                    <a:pt x="130" y="212"/>
                  </a:lnTo>
                  <a:close/>
                  <a:moveTo>
                    <a:pt x="370" y="60"/>
                  </a:moveTo>
                  <a:cubicBezTo>
                    <a:pt x="550" y="60"/>
                    <a:pt x="550" y="60"/>
                    <a:pt x="550" y="60"/>
                  </a:cubicBezTo>
                  <a:cubicBezTo>
                    <a:pt x="550" y="520"/>
                    <a:pt x="550" y="520"/>
                    <a:pt x="550" y="520"/>
                  </a:cubicBezTo>
                  <a:cubicBezTo>
                    <a:pt x="370" y="520"/>
                    <a:pt x="370" y="520"/>
                    <a:pt x="370" y="520"/>
                  </a:cubicBezTo>
                  <a:lnTo>
                    <a:pt x="370" y="60"/>
                  </a:lnTo>
                  <a:close/>
                  <a:moveTo>
                    <a:pt x="790" y="364"/>
                  </a:moveTo>
                  <a:cubicBezTo>
                    <a:pt x="790" y="520"/>
                    <a:pt x="790" y="520"/>
                    <a:pt x="790" y="520"/>
                  </a:cubicBezTo>
                  <a:cubicBezTo>
                    <a:pt x="610" y="520"/>
                    <a:pt x="610" y="520"/>
                    <a:pt x="610" y="520"/>
                  </a:cubicBezTo>
                  <a:cubicBezTo>
                    <a:pt x="610" y="364"/>
                    <a:pt x="610" y="364"/>
                    <a:pt x="610" y="364"/>
                  </a:cubicBezTo>
                  <a:lnTo>
                    <a:pt x="790" y="364"/>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1" name="Freeform 25"/>
            <p:cNvSpPr>
              <a:spLocks/>
            </p:cNvSpPr>
            <p:nvPr/>
          </p:nvSpPr>
          <p:spPr bwMode="auto">
            <a:xfrm>
              <a:off x="6054084" y="2988701"/>
              <a:ext cx="159266" cy="83550"/>
            </a:xfrm>
            <a:custGeom>
              <a:avLst/>
              <a:gdLst>
                <a:gd name="T0" fmla="*/ 695 w 725"/>
                <a:gd name="T1" fmla="*/ 183 h 374"/>
                <a:gd name="T2" fmla="*/ 554 w 725"/>
                <a:gd name="T3" fmla="*/ 183 h 374"/>
                <a:gd name="T4" fmla="*/ 490 w 725"/>
                <a:gd name="T5" fmla="*/ 19 h 374"/>
                <a:gd name="T6" fmla="*/ 461 w 725"/>
                <a:gd name="T7" fmla="*/ 0 h 374"/>
                <a:gd name="T8" fmla="*/ 434 w 725"/>
                <a:gd name="T9" fmla="*/ 20 h 374"/>
                <a:gd name="T10" fmla="*/ 346 w 725"/>
                <a:gd name="T11" fmla="*/ 256 h 374"/>
                <a:gd name="T12" fmla="*/ 285 w 725"/>
                <a:gd name="T13" fmla="*/ 82 h 374"/>
                <a:gd name="T14" fmla="*/ 259 w 725"/>
                <a:gd name="T15" fmla="*/ 63 h 374"/>
                <a:gd name="T16" fmla="*/ 230 w 725"/>
                <a:gd name="T17" fmla="*/ 78 h 374"/>
                <a:gd name="T18" fmla="*/ 171 w 725"/>
                <a:gd name="T19" fmla="*/ 183 h 374"/>
                <a:gd name="T20" fmla="*/ 30 w 725"/>
                <a:gd name="T21" fmla="*/ 183 h 374"/>
                <a:gd name="T22" fmla="*/ 0 w 725"/>
                <a:gd name="T23" fmla="*/ 213 h 374"/>
                <a:gd name="T24" fmla="*/ 30 w 725"/>
                <a:gd name="T25" fmla="*/ 243 h 374"/>
                <a:gd name="T26" fmla="*/ 189 w 725"/>
                <a:gd name="T27" fmla="*/ 243 h 374"/>
                <a:gd name="T28" fmla="*/ 215 w 725"/>
                <a:gd name="T29" fmla="*/ 228 h 374"/>
                <a:gd name="T30" fmla="*/ 250 w 725"/>
                <a:gd name="T31" fmla="*/ 165 h 374"/>
                <a:gd name="T32" fmla="*/ 317 w 725"/>
                <a:gd name="T33" fmla="*/ 354 h 374"/>
                <a:gd name="T34" fmla="*/ 345 w 725"/>
                <a:gd name="T35" fmla="*/ 374 h 374"/>
                <a:gd name="T36" fmla="*/ 345 w 725"/>
                <a:gd name="T37" fmla="*/ 374 h 374"/>
                <a:gd name="T38" fmla="*/ 373 w 725"/>
                <a:gd name="T39" fmla="*/ 355 h 374"/>
                <a:gd name="T40" fmla="*/ 462 w 725"/>
                <a:gd name="T41" fmla="*/ 114 h 374"/>
                <a:gd name="T42" fmla="*/ 505 w 725"/>
                <a:gd name="T43" fmla="*/ 224 h 374"/>
                <a:gd name="T44" fmla="*/ 533 w 725"/>
                <a:gd name="T45" fmla="*/ 243 h 374"/>
                <a:gd name="T46" fmla="*/ 695 w 725"/>
                <a:gd name="T47" fmla="*/ 243 h 374"/>
                <a:gd name="T48" fmla="*/ 725 w 725"/>
                <a:gd name="T49" fmla="*/ 213 h 374"/>
                <a:gd name="T50" fmla="*/ 695 w 725"/>
                <a:gd name="T51" fmla="*/ 183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374">
                  <a:moveTo>
                    <a:pt x="695" y="183"/>
                  </a:moveTo>
                  <a:cubicBezTo>
                    <a:pt x="554" y="183"/>
                    <a:pt x="554" y="183"/>
                    <a:pt x="554" y="183"/>
                  </a:cubicBezTo>
                  <a:cubicBezTo>
                    <a:pt x="490" y="19"/>
                    <a:pt x="490" y="19"/>
                    <a:pt x="490" y="19"/>
                  </a:cubicBezTo>
                  <a:cubicBezTo>
                    <a:pt x="485" y="8"/>
                    <a:pt x="474" y="0"/>
                    <a:pt x="461" y="0"/>
                  </a:cubicBezTo>
                  <a:cubicBezTo>
                    <a:pt x="449" y="0"/>
                    <a:pt x="438" y="8"/>
                    <a:pt x="434" y="20"/>
                  </a:cubicBezTo>
                  <a:cubicBezTo>
                    <a:pt x="346" y="256"/>
                    <a:pt x="346" y="256"/>
                    <a:pt x="346" y="256"/>
                  </a:cubicBezTo>
                  <a:cubicBezTo>
                    <a:pt x="285" y="82"/>
                    <a:pt x="285" y="82"/>
                    <a:pt x="285" y="82"/>
                  </a:cubicBezTo>
                  <a:cubicBezTo>
                    <a:pt x="281" y="71"/>
                    <a:pt x="271" y="64"/>
                    <a:pt x="259" y="63"/>
                  </a:cubicBezTo>
                  <a:cubicBezTo>
                    <a:pt x="247" y="62"/>
                    <a:pt x="236" y="68"/>
                    <a:pt x="230" y="78"/>
                  </a:cubicBezTo>
                  <a:cubicBezTo>
                    <a:pt x="171" y="183"/>
                    <a:pt x="171" y="183"/>
                    <a:pt x="171" y="183"/>
                  </a:cubicBezTo>
                  <a:cubicBezTo>
                    <a:pt x="30" y="183"/>
                    <a:pt x="30" y="183"/>
                    <a:pt x="30" y="183"/>
                  </a:cubicBezTo>
                  <a:cubicBezTo>
                    <a:pt x="14" y="183"/>
                    <a:pt x="0" y="197"/>
                    <a:pt x="0" y="213"/>
                  </a:cubicBezTo>
                  <a:cubicBezTo>
                    <a:pt x="0" y="230"/>
                    <a:pt x="14" y="243"/>
                    <a:pt x="30" y="243"/>
                  </a:cubicBezTo>
                  <a:cubicBezTo>
                    <a:pt x="189" y="243"/>
                    <a:pt x="189" y="243"/>
                    <a:pt x="189" y="243"/>
                  </a:cubicBezTo>
                  <a:cubicBezTo>
                    <a:pt x="200" y="243"/>
                    <a:pt x="210" y="237"/>
                    <a:pt x="215" y="228"/>
                  </a:cubicBezTo>
                  <a:cubicBezTo>
                    <a:pt x="250" y="165"/>
                    <a:pt x="250" y="165"/>
                    <a:pt x="250" y="165"/>
                  </a:cubicBezTo>
                  <a:cubicBezTo>
                    <a:pt x="317" y="354"/>
                    <a:pt x="317" y="354"/>
                    <a:pt x="317" y="354"/>
                  </a:cubicBezTo>
                  <a:cubicBezTo>
                    <a:pt x="321" y="366"/>
                    <a:pt x="332" y="374"/>
                    <a:pt x="345" y="374"/>
                  </a:cubicBezTo>
                  <a:cubicBezTo>
                    <a:pt x="345" y="374"/>
                    <a:pt x="345" y="374"/>
                    <a:pt x="345" y="374"/>
                  </a:cubicBezTo>
                  <a:cubicBezTo>
                    <a:pt x="358" y="374"/>
                    <a:pt x="369" y="367"/>
                    <a:pt x="373" y="355"/>
                  </a:cubicBezTo>
                  <a:cubicBezTo>
                    <a:pt x="462" y="114"/>
                    <a:pt x="462" y="114"/>
                    <a:pt x="462" y="114"/>
                  </a:cubicBezTo>
                  <a:cubicBezTo>
                    <a:pt x="505" y="224"/>
                    <a:pt x="505" y="224"/>
                    <a:pt x="505" y="224"/>
                  </a:cubicBezTo>
                  <a:cubicBezTo>
                    <a:pt x="510" y="236"/>
                    <a:pt x="521" y="243"/>
                    <a:pt x="533" y="243"/>
                  </a:cubicBezTo>
                  <a:cubicBezTo>
                    <a:pt x="695" y="243"/>
                    <a:pt x="695" y="243"/>
                    <a:pt x="695" y="243"/>
                  </a:cubicBezTo>
                  <a:cubicBezTo>
                    <a:pt x="712" y="243"/>
                    <a:pt x="725" y="230"/>
                    <a:pt x="725" y="213"/>
                  </a:cubicBezTo>
                  <a:cubicBezTo>
                    <a:pt x="725" y="197"/>
                    <a:pt x="712" y="183"/>
                    <a:pt x="695" y="18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42" name="Rectangle 141">
            <a:extLst>
              <a:ext uri="{FF2B5EF4-FFF2-40B4-BE49-F238E27FC236}">
                <a16:creationId xmlns:a16="http://schemas.microsoft.com/office/drawing/2014/main" id="{9E8D3043-FC9C-834A-9A45-05B99A0B313B}"/>
              </a:ext>
            </a:extLst>
          </p:cNvPr>
          <p:cNvSpPr/>
          <p:nvPr/>
        </p:nvSpPr>
        <p:spPr>
          <a:xfrm>
            <a:off x="5388487" y="4673873"/>
            <a:ext cx="945585" cy="400110"/>
          </a:xfrm>
          <a:prstGeom prst="rect">
            <a:avLst/>
          </a:prstGeom>
        </p:spPr>
        <p:txBody>
          <a:bodyPr wrap="square">
            <a:spAutoFit/>
          </a:bodyPr>
          <a:lstStyle/>
          <a:p>
            <a:pPr lvl="0" algn="ctr">
              <a:spcAft>
                <a:spcPts val="3600"/>
              </a:spcAft>
              <a:buClr>
                <a:srgbClr val="FF6503"/>
              </a:buClr>
              <a:defRPr/>
            </a:pPr>
            <a:r>
              <a:rPr lang="en-US" sz="1000" b="1" kern="0" dirty="0">
                <a:solidFill>
                  <a:srgbClr val="000000"/>
                </a:solidFill>
              </a:rPr>
              <a:t>Consumer 360 View</a:t>
            </a:r>
          </a:p>
        </p:txBody>
      </p:sp>
      <p:grpSp>
        <p:nvGrpSpPr>
          <p:cNvPr id="143" name="Group 142"/>
          <p:cNvGrpSpPr/>
          <p:nvPr/>
        </p:nvGrpSpPr>
        <p:grpSpPr>
          <a:xfrm>
            <a:off x="6795490" y="2695547"/>
            <a:ext cx="521229" cy="499422"/>
            <a:chOff x="5916835" y="4438120"/>
            <a:chExt cx="521229" cy="499422"/>
          </a:xfrm>
          <a:solidFill>
            <a:schemeClr val="tx1"/>
          </a:solidFill>
        </p:grpSpPr>
        <p:sp>
          <p:nvSpPr>
            <p:cNvPr id="144" name="Freeform 5"/>
            <p:cNvSpPr>
              <a:spLocks noEditPoints="1"/>
            </p:cNvSpPr>
            <p:nvPr/>
          </p:nvSpPr>
          <p:spPr bwMode="auto">
            <a:xfrm>
              <a:off x="6058591" y="4438120"/>
              <a:ext cx="379473" cy="499422"/>
            </a:xfrm>
            <a:custGeom>
              <a:avLst/>
              <a:gdLst>
                <a:gd name="T0" fmla="*/ 149 w 151"/>
                <a:gd name="T1" fmla="*/ 118 h 200"/>
                <a:gd name="T2" fmla="*/ 149 w 151"/>
                <a:gd name="T3" fmla="*/ 89 h 200"/>
                <a:gd name="T4" fmla="*/ 127 w 151"/>
                <a:gd name="T5" fmla="*/ 82 h 200"/>
                <a:gd name="T6" fmla="*/ 124 w 151"/>
                <a:gd name="T7" fmla="*/ 73 h 200"/>
                <a:gd name="T8" fmla="*/ 140 w 151"/>
                <a:gd name="T9" fmla="*/ 56 h 200"/>
                <a:gd name="T10" fmla="*/ 124 w 151"/>
                <a:gd name="T11" fmla="*/ 32 h 200"/>
                <a:gd name="T12" fmla="*/ 101 w 151"/>
                <a:gd name="T13" fmla="*/ 40 h 200"/>
                <a:gd name="T14" fmla="*/ 94 w 151"/>
                <a:gd name="T15" fmla="*/ 35 h 200"/>
                <a:gd name="T16" fmla="*/ 97 w 151"/>
                <a:gd name="T17" fmla="*/ 11 h 200"/>
                <a:gd name="T18" fmla="*/ 69 w 151"/>
                <a:gd name="T19" fmla="*/ 1 h 200"/>
                <a:gd name="T20" fmla="*/ 55 w 151"/>
                <a:gd name="T21" fmla="*/ 22 h 200"/>
                <a:gd name="T22" fmla="*/ 47 w 151"/>
                <a:gd name="T23" fmla="*/ 21 h 200"/>
                <a:gd name="T24" fmla="*/ 34 w 151"/>
                <a:gd name="T25" fmla="*/ 0 h 200"/>
                <a:gd name="T26" fmla="*/ 8 w 151"/>
                <a:gd name="T27" fmla="*/ 8 h 200"/>
                <a:gd name="T28" fmla="*/ 22 w 151"/>
                <a:gd name="T29" fmla="*/ 60 h 200"/>
                <a:gd name="T30" fmla="*/ 85 w 151"/>
                <a:gd name="T31" fmla="*/ 69 h 200"/>
                <a:gd name="T32" fmla="*/ 90 w 151"/>
                <a:gd name="T33" fmla="*/ 124 h 200"/>
                <a:gd name="T34" fmla="*/ 21 w 151"/>
                <a:gd name="T35" fmla="*/ 140 h 200"/>
                <a:gd name="T36" fmla="*/ 2 w 151"/>
                <a:gd name="T37" fmla="*/ 189 h 200"/>
                <a:gd name="T38" fmla="*/ 29 w 151"/>
                <a:gd name="T39" fmla="*/ 199 h 200"/>
                <a:gd name="T40" fmla="*/ 43 w 151"/>
                <a:gd name="T41" fmla="*/ 178 h 200"/>
                <a:gd name="T42" fmla="*/ 51 w 151"/>
                <a:gd name="T43" fmla="*/ 179 h 200"/>
                <a:gd name="T44" fmla="*/ 63 w 151"/>
                <a:gd name="T45" fmla="*/ 200 h 200"/>
                <a:gd name="T46" fmla="*/ 91 w 151"/>
                <a:gd name="T47" fmla="*/ 191 h 200"/>
                <a:gd name="T48" fmla="*/ 91 w 151"/>
                <a:gd name="T49" fmla="*/ 167 h 200"/>
                <a:gd name="T50" fmla="*/ 98 w 151"/>
                <a:gd name="T51" fmla="*/ 163 h 200"/>
                <a:gd name="T52" fmla="*/ 119 w 151"/>
                <a:gd name="T53" fmla="*/ 173 h 200"/>
                <a:gd name="T54" fmla="*/ 137 w 151"/>
                <a:gd name="T55" fmla="*/ 150 h 200"/>
                <a:gd name="T56" fmla="*/ 122 w 151"/>
                <a:gd name="T57" fmla="*/ 130 h 200"/>
                <a:gd name="T58" fmla="*/ 125 w 151"/>
                <a:gd name="T59" fmla="*/ 122 h 200"/>
                <a:gd name="T60" fmla="*/ 149 w 151"/>
                <a:gd name="T61" fmla="*/ 118 h 200"/>
                <a:gd name="T62" fmla="*/ 130 w 151"/>
                <a:gd name="T63" fmla="*/ 150 h 200"/>
                <a:gd name="T64" fmla="*/ 118 w 151"/>
                <a:gd name="T65" fmla="*/ 165 h 200"/>
                <a:gd name="T66" fmla="*/ 97 w 151"/>
                <a:gd name="T67" fmla="*/ 155 h 200"/>
                <a:gd name="T68" fmla="*/ 84 w 151"/>
                <a:gd name="T69" fmla="*/ 164 h 200"/>
                <a:gd name="T70" fmla="*/ 84 w 151"/>
                <a:gd name="T71" fmla="*/ 188 h 200"/>
                <a:gd name="T72" fmla="*/ 67 w 151"/>
                <a:gd name="T73" fmla="*/ 193 h 200"/>
                <a:gd name="T74" fmla="*/ 55 w 151"/>
                <a:gd name="T75" fmla="*/ 172 h 200"/>
                <a:gd name="T76" fmla="*/ 39 w 151"/>
                <a:gd name="T77" fmla="*/ 172 h 200"/>
                <a:gd name="T78" fmla="*/ 26 w 151"/>
                <a:gd name="T79" fmla="*/ 191 h 200"/>
                <a:gd name="T80" fmla="*/ 9 w 151"/>
                <a:gd name="T81" fmla="*/ 185 h 200"/>
                <a:gd name="T82" fmla="*/ 23 w 151"/>
                <a:gd name="T83" fmla="*/ 148 h 200"/>
                <a:gd name="T84" fmla="*/ 92 w 151"/>
                <a:gd name="T85" fmla="*/ 133 h 200"/>
                <a:gd name="T86" fmla="*/ 93 w 151"/>
                <a:gd name="T87" fmla="*/ 69 h 200"/>
                <a:gd name="T88" fmla="*/ 24 w 151"/>
                <a:gd name="T89" fmla="*/ 52 h 200"/>
                <a:gd name="T90" fmla="*/ 14 w 151"/>
                <a:gd name="T91" fmla="*/ 12 h 200"/>
                <a:gd name="T92" fmla="*/ 32 w 151"/>
                <a:gd name="T93" fmla="*/ 7 h 200"/>
                <a:gd name="T94" fmla="*/ 43 w 151"/>
                <a:gd name="T95" fmla="*/ 28 h 200"/>
                <a:gd name="T96" fmla="*/ 59 w 151"/>
                <a:gd name="T97" fmla="*/ 28 h 200"/>
                <a:gd name="T98" fmla="*/ 72 w 151"/>
                <a:gd name="T99" fmla="*/ 9 h 200"/>
                <a:gd name="T100" fmla="*/ 90 w 151"/>
                <a:gd name="T101" fmla="*/ 15 h 200"/>
                <a:gd name="T102" fmla="*/ 87 w 151"/>
                <a:gd name="T103" fmla="*/ 38 h 200"/>
                <a:gd name="T104" fmla="*/ 99 w 151"/>
                <a:gd name="T105" fmla="*/ 47 h 200"/>
                <a:gd name="T106" fmla="*/ 122 w 151"/>
                <a:gd name="T107" fmla="*/ 39 h 200"/>
                <a:gd name="T108" fmla="*/ 133 w 151"/>
                <a:gd name="T109" fmla="*/ 55 h 200"/>
                <a:gd name="T110" fmla="*/ 117 w 151"/>
                <a:gd name="T111" fmla="*/ 72 h 200"/>
                <a:gd name="T112" fmla="*/ 121 w 151"/>
                <a:gd name="T113" fmla="*/ 87 h 200"/>
                <a:gd name="T114" fmla="*/ 144 w 151"/>
                <a:gd name="T115" fmla="*/ 93 h 200"/>
                <a:gd name="T116" fmla="*/ 144 w 151"/>
                <a:gd name="T117" fmla="*/ 112 h 200"/>
                <a:gd name="T118" fmla="*/ 120 w 151"/>
                <a:gd name="T119" fmla="*/ 117 h 200"/>
                <a:gd name="T120" fmla="*/ 115 w 151"/>
                <a:gd name="T121" fmla="*/ 131 h 200"/>
                <a:gd name="T122" fmla="*/ 130 w 151"/>
                <a:gd name="T123" fmla="*/ 15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1" h="200">
                  <a:moveTo>
                    <a:pt x="149" y="118"/>
                  </a:moveTo>
                  <a:cubicBezTo>
                    <a:pt x="151" y="108"/>
                    <a:pt x="151" y="99"/>
                    <a:pt x="149" y="89"/>
                  </a:cubicBezTo>
                  <a:cubicBezTo>
                    <a:pt x="142" y="86"/>
                    <a:pt x="134" y="84"/>
                    <a:pt x="127" y="82"/>
                  </a:cubicBezTo>
                  <a:cubicBezTo>
                    <a:pt x="125" y="79"/>
                    <a:pt x="124" y="76"/>
                    <a:pt x="124" y="73"/>
                  </a:cubicBezTo>
                  <a:cubicBezTo>
                    <a:pt x="129" y="68"/>
                    <a:pt x="135" y="62"/>
                    <a:pt x="140" y="56"/>
                  </a:cubicBezTo>
                  <a:cubicBezTo>
                    <a:pt x="136" y="47"/>
                    <a:pt x="131" y="39"/>
                    <a:pt x="124" y="32"/>
                  </a:cubicBezTo>
                  <a:cubicBezTo>
                    <a:pt x="116" y="35"/>
                    <a:pt x="108" y="38"/>
                    <a:pt x="101" y="40"/>
                  </a:cubicBezTo>
                  <a:cubicBezTo>
                    <a:pt x="98" y="38"/>
                    <a:pt x="96" y="37"/>
                    <a:pt x="94" y="35"/>
                  </a:cubicBezTo>
                  <a:cubicBezTo>
                    <a:pt x="95" y="27"/>
                    <a:pt x="96" y="19"/>
                    <a:pt x="97" y="11"/>
                  </a:cubicBezTo>
                  <a:cubicBezTo>
                    <a:pt x="88" y="6"/>
                    <a:pt x="79" y="3"/>
                    <a:pt x="69" y="1"/>
                  </a:cubicBezTo>
                  <a:cubicBezTo>
                    <a:pt x="64" y="8"/>
                    <a:pt x="60" y="15"/>
                    <a:pt x="55" y="22"/>
                  </a:cubicBezTo>
                  <a:cubicBezTo>
                    <a:pt x="52" y="21"/>
                    <a:pt x="49" y="21"/>
                    <a:pt x="47" y="21"/>
                  </a:cubicBezTo>
                  <a:cubicBezTo>
                    <a:pt x="42" y="14"/>
                    <a:pt x="39" y="6"/>
                    <a:pt x="34" y="0"/>
                  </a:cubicBezTo>
                  <a:cubicBezTo>
                    <a:pt x="25" y="2"/>
                    <a:pt x="16" y="4"/>
                    <a:pt x="8" y="8"/>
                  </a:cubicBezTo>
                  <a:cubicBezTo>
                    <a:pt x="3" y="28"/>
                    <a:pt x="7" y="45"/>
                    <a:pt x="22" y="60"/>
                  </a:cubicBezTo>
                  <a:cubicBezTo>
                    <a:pt x="50" y="48"/>
                    <a:pt x="70" y="51"/>
                    <a:pt x="85" y="69"/>
                  </a:cubicBezTo>
                  <a:cubicBezTo>
                    <a:pt x="99" y="84"/>
                    <a:pt x="102" y="107"/>
                    <a:pt x="90" y="124"/>
                  </a:cubicBezTo>
                  <a:cubicBezTo>
                    <a:pt x="72" y="151"/>
                    <a:pt x="48" y="153"/>
                    <a:pt x="21" y="140"/>
                  </a:cubicBezTo>
                  <a:cubicBezTo>
                    <a:pt x="8" y="154"/>
                    <a:pt x="0" y="170"/>
                    <a:pt x="2" y="189"/>
                  </a:cubicBezTo>
                  <a:cubicBezTo>
                    <a:pt x="10" y="194"/>
                    <a:pt x="19" y="197"/>
                    <a:pt x="29" y="199"/>
                  </a:cubicBezTo>
                  <a:cubicBezTo>
                    <a:pt x="34" y="192"/>
                    <a:pt x="38" y="185"/>
                    <a:pt x="43" y="178"/>
                  </a:cubicBezTo>
                  <a:cubicBezTo>
                    <a:pt x="46" y="179"/>
                    <a:pt x="48" y="179"/>
                    <a:pt x="51" y="179"/>
                  </a:cubicBezTo>
                  <a:cubicBezTo>
                    <a:pt x="55" y="186"/>
                    <a:pt x="59" y="193"/>
                    <a:pt x="63" y="200"/>
                  </a:cubicBezTo>
                  <a:cubicBezTo>
                    <a:pt x="74" y="198"/>
                    <a:pt x="83" y="196"/>
                    <a:pt x="91" y="191"/>
                  </a:cubicBezTo>
                  <a:cubicBezTo>
                    <a:pt x="91" y="183"/>
                    <a:pt x="91" y="175"/>
                    <a:pt x="91" y="167"/>
                  </a:cubicBezTo>
                  <a:cubicBezTo>
                    <a:pt x="93" y="166"/>
                    <a:pt x="95" y="164"/>
                    <a:pt x="98" y="163"/>
                  </a:cubicBezTo>
                  <a:cubicBezTo>
                    <a:pt x="105" y="166"/>
                    <a:pt x="112" y="169"/>
                    <a:pt x="119" y="173"/>
                  </a:cubicBezTo>
                  <a:cubicBezTo>
                    <a:pt x="127" y="166"/>
                    <a:pt x="133" y="159"/>
                    <a:pt x="137" y="150"/>
                  </a:cubicBezTo>
                  <a:cubicBezTo>
                    <a:pt x="132" y="143"/>
                    <a:pt x="127" y="137"/>
                    <a:pt x="122" y="130"/>
                  </a:cubicBezTo>
                  <a:cubicBezTo>
                    <a:pt x="123" y="128"/>
                    <a:pt x="124" y="125"/>
                    <a:pt x="125" y="122"/>
                  </a:cubicBezTo>
                  <a:cubicBezTo>
                    <a:pt x="133" y="121"/>
                    <a:pt x="141" y="119"/>
                    <a:pt x="149" y="118"/>
                  </a:cubicBezTo>
                  <a:close/>
                  <a:moveTo>
                    <a:pt x="130" y="150"/>
                  </a:moveTo>
                  <a:cubicBezTo>
                    <a:pt x="127" y="156"/>
                    <a:pt x="122" y="160"/>
                    <a:pt x="118" y="165"/>
                  </a:cubicBezTo>
                  <a:cubicBezTo>
                    <a:pt x="111" y="162"/>
                    <a:pt x="104" y="159"/>
                    <a:pt x="97" y="155"/>
                  </a:cubicBezTo>
                  <a:cubicBezTo>
                    <a:pt x="92" y="158"/>
                    <a:pt x="88" y="161"/>
                    <a:pt x="84" y="164"/>
                  </a:cubicBezTo>
                  <a:cubicBezTo>
                    <a:pt x="84" y="172"/>
                    <a:pt x="84" y="179"/>
                    <a:pt x="84" y="188"/>
                  </a:cubicBezTo>
                  <a:cubicBezTo>
                    <a:pt x="79" y="190"/>
                    <a:pt x="73" y="192"/>
                    <a:pt x="67" y="193"/>
                  </a:cubicBezTo>
                  <a:cubicBezTo>
                    <a:pt x="63" y="186"/>
                    <a:pt x="59" y="179"/>
                    <a:pt x="55" y="172"/>
                  </a:cubicBezTo>
                  <a:cubicBezTo>
                    <a:pt x="50" y="172"/>
                    <a:pt x="45" y="172"/>
                    <a:pt x="39" y="172"/>
                  </a:cubicBezTo>
                  <a:cubicBezTo>
                    <a:pt x="35" y="178"/>
                    <a:pt x="31" y="185"/>
                    <a:pt x="26" y="191"/>
                  </a:cubicBezTo>
                  <a:cubicBezTo>
                    <a:pt x="20" y="191"/>
                    <a:pt x="14" y="188"/>
                    <a:pt x="9" y="185"/>
                  </a:cubicBezTo>
                  <a:cubicBezTo>
                    <a:pt x="8" y="170"/>
                    <a:pt x="13" y="158"/>
                    <a:pt x="23" y="148"/>
                  </a:cubicBezTo>
                  <a:cubicBezTo>
                    <a:pt x="54" y="163"/>
                    <a:pt x="80" y="149"/>
                    <a:pt x="92" y="133"/>
                  </a:cubicBezTo>
                  <a:cubicBezTo>
                    <a:pt x="107" y="115"/>
                    <a:pt x="107" y="88"/>
                    <a:pt x="93" y="69"/>
                  </a:cubicBezTo>
                  <a:cubicBezTo>
                    <a:pt x="78" y="47"/>
                    <a:pt x="53" y="41"/>
                    <a:pt x="24" y="52"/>
                  </a:cubicBezTo>
                  <a:cubicBezTo>
                    <a:pt x="13" y="40"/>
                    <a:pt x="10" y="27"/>
                    <a:pt x="14" y="12"/>
                  </a:cubicBezTo>
                  <a:cubicBezTo>
                    <a:pt x="19" y="10"/>
                    <a:pt x="25" y="8"/>
                    <a:pt x="32" y="7"/>
                  </a:cubicBezTo>
                  <a:cubicBezTo>
                    <a:pt x="35" y="14"/>
                    <a:pt x="39" y="21"/>
                    <a:pt x="43" y="28"/>
                  </a:cubicBezTo>
                  <a:cubicBezTo>
                    <a:pt x="49" y="28"/>
                    <a:pt x="54" y="28"/>
                    <a:pt x="59" y="28"/>
                  </a:cubicBezTo>
                  <a:cubicBezTo>
                    <a:pt x="63" y="22"/>
                    <a:pt x="67" y="15"/>
                    <a:pt x="72" y="9"/>
                  </a:cubicBezTo>
                  <a:cubicBezTo>
                    <a:pt x="78" y="9"/>
                    <a:pt x="83" y="12"/>
                    <a:pt x="90" y="15"/>
                  </a:cubicBezTo>
                  <a:cubicBezTo>
                    <a:pt x="89" y="22"/>
                    <a:pt x="88" y="30"/>
                    <a:pt x="87" y="38"/>
                  </a:cubicBezTo>
                  <a:cubicBezTo>
                    <a:pt x="91" y="41"/>
                    <a:pt x="95" y="44"/>
                    <a:pt x="99" y="47"/>
                  </a:cubicBezTo>
                  <a:cubicBezTo>
                    <a:pt x="107" y="45"/>
                    <a:pt x="114" y="42"/>
                    <a:pt x="122" y="39"/>
                  </a:cubicBezTo>
                  <a:cubicBezTo>
                    <a:pt x="126" y="44"/>
                    <a:pt x="130" y="49"/>
                    <a:pt x="133" y="55"/>
                  </a:cubicBezTo>
                  <a:cubicBezTo>
                    <a:pt x="127" y="61"/>
                    <a:pt x="122" y="66"/>
                    <a:pt x="117" y="72"/>
                  </a:cubicBezTo>
                  <a:cubicBezTo>
                    <a:pt x="118" y="77"/>
                    <a:pt x="120" y="82"/>
                    <a:pt x="121" y="87"/>
                  </a:cubicBezTo>
                  <a:cubicBezTo>
                    <a:pt x="129" y="89"/>
                    <a:pt x="136" y="91"/>
                    <a:pt x="144" y="93"/>
                  </a:cubicBezTo>
                  <a:cubicBezTo>
                    <a:pt x="145" y="100"/>
                    <a:pt x="144" y="106"/>
                    <a:pt x="144" y="112"/>
                  </a:cubicBezTo>
                  <a:cubicBezTo>
                    <a:pt x="136" y="114"/>
                    <a:pt x="128" y="115"/>
                    <a:pt x="120" y="117"/>
                  </a:cubicBezTo>
                  <a:cubicBezTo>
                    <a:pt x="119" y="122"/>
                    <a:pt x="117" y="126"/>
                    <a:pt x="115" y="131"/>
                  </a:cubicBezTo>
                  <a:cubicBezTo>
                    <a:pt x="120" y="138"/>
                    <a:pt x="125" y="144"/>
                    <a:pt x="130" y="15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Freeform 6"/>
            <p:cNvSpPr>
              <a:spLocks noEditPoints="1"/>
            </p:cNvSpPr>
            <p:nvPr/>
          </p:nvSpPr>
          <p:spPr bwMode="auto">
            <a:xfrm>
              <a:off x="6028059" y="4717273"/>
              <a:ext cx="80694" cy="80694"/>
            </a:xfrm>
            <a:custGeom>
              <a:avLst/>
              <a:gdLst>
                <a:gd name="T0" fmla="*/ 0 w 33"/>
                <a:gd name="T1" fmla="*/ 15 h 32"/>
                <a:gd name="T2" fmla="*/ 16 w 33"/>
                <a:gd name="T3" fmla="*/ 31 h 32"/>
                <a:gd name="T4" fmla="*/ 32 w 33"/>
                <a:gd name="T5" fmla="*/ 17 h 32"/>
                <a:gd name="T6" fmla="*/ 17 w 33"/>
                <a:gd name="T7" fmla="*/ 0 h 32"/>
                <a:gd name="T8" fmla="*/ 0 w 33"/>
                <a:gd name="T9" fmla="*/ 15 h 32"/>
                <a:gd name="T10" fmla="*/ 26 w 33"/>
                <a:gd name="T11" fmla="*/ 16 h 32"/>
                <a:gd name="T12" fmla="*/ 16 w 33"/>
                <a:gd name="T13" fmla="*/ 25 h 32"/>
                <a:gd name="T14" fmla="*/ 6 w 33"/>
                <a:gd name="T15" fmla="*/ 16 h 32"/>
                <a:gd name="T16" fmla="*/ 17 w 33"/>
                <a:gd name="T17" fmla="*/ 6 h 32"/>
                <a:gd name="T18" fmla="*/ 26 w 33"/>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2">
                  <a:moveTo>
                    <a:pt x="0" y="15"/>
                  </a:moveTo>
                  <a:cubicBezTo>
                    <a:pt x="0" y="24"/>
                    <a:pt x="7" y="31"/>
                    <a:pt x="16" y="31"/>
                  </a:cubicBezTo>
                  <a:cubicBezTo>
                    <a:pt x="24" y="32"/>
                    <a:pt x="32" y="25"/>
                    <a:pt x="32" y="17"/>
                  </a:cubicBezTo>
                  <a:cubicBezTo>
                    <a:pt x="33" y="8"/>
                    <a:pt x="26" y="1"/>
                    <a:pt x="17" y="0"/>
                  </a:cubicBezTo>
                  <a:cubicBezTo>
                    <a:pt x="8" y="0"/>
                    <a:pt x="0" y="6"/>
                    <a:pt x="0" y="15"/>
                  </a:cubicBezTo>
                  <a:close/>
                  <a:moveTo>
                    <a:pt x="26" y="16"/>
                  </a:moveTo>
                  <a:cubicBezTo>
                    <a:pt x="26" y="21"/>
                    <a:pt x="22" y="25"/>
                    <a:pt x="16" y="25"/>
                  </a:cubicBezTo>
                  <a:cubicBezTo>
                    <a:pt x="11" y="25"/>
                    <a:pt x="6" y="21"/>
                    <a:pt x="6" y="16"/>
                  </a:cubicBezTo>
                  <a:cubicBezTo>
                    <a:pt x="6" y="10"/>
                    <a:pt x="11" y="6"/>
                    <a:pt x="17" y="6"/>
                  </a:cubicBezTo>
                  <a:cubicBezTo>
                    <a:pt x="22" y="7"/>
                    <a:pt x="25" y="10"/>
                    <a:pt x="26"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6" name="Freeform 7"/>
            <p:cNvSpPr>
              <a:spLocks noEditPoints="1"/>
            </p:cNvSpPr>
            <p:nvPr/>
          </p:nvSpPr>
          <p:spPr bwMode="auto">
            <a:xfrm>
              <a:off x="6028059" y="4579878"/>
              <a:ext cx="78511" cy="78512"/>
            </a:xfrm>
            <a:custGeom>
              <a:avLst/>
              <a:gdLst>
                <a:gd name="T0" fmla="*/ 0 w 32"/>
                <a:gd name="T1" fmla="*/ 16 h 31"/>
                <a:gd name="T2" fmla="*/ 16 w 32"/>
                <a:gd name="T3" fmla="*/ 31 h 31"/>
                <a:gd name="T4" fmla="*/ 32 w 32"/>
                <a:gd name="T5" fmla="*/ 15 h 31"/>
                <a:gd name="T6" fmla="*/ 16 w 32"/>
                <a:gd name="T7" fmla="*/ 0 h 31"/>
                <a:gd name="T8" fmla="*/ 0 w 32"/>
                <a:gd name="T9" fmla="*/ 16 h 31"/>
                <a:gd name="T10" fmla="*/ 26 w 32"/>
                <a:gd name="T11" fmla="*/ 15 h 31"/>
                <a:gd name="T12" fmla="*/ 16 w 32"/>
                <a:gd name="T13" fmla="*/ 25 h 31"/>
                <a:gd name="T14" fmla="*/ 6 w 32"/>
                <a:gd name="T15" fmla="*/ 15 h 31"/>
                <a:gd name="T16" fmla="*/ 16 w 32"/>
                <a:gd name="T17" fmla="*/ 6 h 31"/>
                <a:gd name="T18" fmla="*/ 26 w 32"/>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0" y="16"/>
                  </a:moveTo>
                  <a:cubicBezTo>
                    <a:pt x="0" y="24"/>
                    <a:pt x="7" y="31"/>
                    <a:pt x="16" y="31"/>
                  </a:cubicBezTo>
                  <a:cubicBezTo>
                    <a:pt x="25" y="31"/>
                    <a:pt x="32" y="24"/>
                    <a:pt x="32" y="15"/>
                  </a:cubicBezTo>
                  <a:cubicBezTo>
                    <a:pt x="32" y="7"/>
                    <a:pt x="25" y="0"/>
                    <a:pt x="16" y="0"/>
                  </a:cubicBezTo>
                  <a:cubicBezTo>
                    <a:pt x="7" y="0"/>
                    <a:pt x="0" y="7"/>
                    <a:pt x="0" y="16"/>
                  </a:cubicBezTo>
                  <a:close/>
                  <a:moveTo>
                    <a:pt x="26" y="15"/>
                  </a:moveTo>
                  <a:cubicBezTo>
                    <a:pt x="26" y="20"/>
                    <a:pt x="22" y="25"/>
                    <a:pt x="16" y="25"/>
                  </a:cubicBezTo>
                  <a:cubicBezTo>
                    <a:pt x="11" y="25"/>
                    <a:pt x="6" y="20"/>
                    <a:pt x="6" y="15"/>
                  </a:cubicBezTo>
                  <a:cubicBezTo>
                    <a:pt x="7" y="10"/>
                    <a:pt x="10" y="6"/>
                    <a:pt x="16" y="6"/>
                  </a:cubicBezTo>
                  <a:cubicBezTo>
                    <a:pt x="21" y="5"/>
                    <a:pt x="26" y="10"/>
                    <a:pt x="26" y="1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7" name="Freeform 8"/>
            <p:cNvSpPr>
              <a:spLocks noEditPoints="1"/>
            </p:cNvSpPr>
            <p:nvPr/>
          </p:nvSpPr>
          <p:spPr bwMode="auto">
            <a:xfrm>
              <a:off x="5921197" y="4782699"/>
              <a:ext cx="80694" cy="76332"/>
            </a:xfrm>
            <a:custGeom>
              <a:avLst/>
              <a:gdLst>
                <a:gd name="T0" fmla="*/ 16 w 32"/>
                <a:gd name="T1" fmla="*/ 0 h 31"/>
                <a:gd name="T2" fmla="*/ 0 w 32"/>
                <a:gd name="T3" fmla="*/ 16 h 31"/>
                <a:gd name="T4" fmla="*/ 16 w 32"/>
                <a:gd name="T5" fmla="*/ 31 h 31"/>
                <a:gd name="T6" fmla="*/ 32 w 32"/>
                <a:gd name="T7" fmla="*/ 16 h 31"/>
                <a:gd name="T8" fmla="*/ 16 w 32"/>
                <a:gd name="T9" fmla="*/ 0 h 31"/>
                <a:gd name="T10" fmla="*/ 16 w 32"/>
                <a:gd name="T11" fmla="*/ 25 h 31"/>
                <a:gd name="T12" fmla="*/ 7 w 32"/>
                <a:gd name="T13" fmla="*/ 15 h 31"/>
                <a:gd name="T14" fmla="*/ 16 w 32"/>
                <a:gd name="T15" fmla="*/ 6 h 31"/>
                <a:gd name="T16" fmla="*/ 26 w 32"/>
                <a:gd name="T17" fmla="*/ 16 h 31"/>
                <a:gd name="T18" fmla="*/ 16 w 32"/>
                <a:gd name="T19" fmla="*/ 2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7" y="0"/>
                    <a:pt x="0" y="7"/>
                    <a:pt x="0" y="16"/>
                  </a:cubicBezTo>
                  <a:cubicBezTo>
                    <a:pt x="0" y="24"/>
                    <a:pt x="7" y="31"/>
                    <a:pt x="16" y="31"/>
                  </a:cubicBezTo>
                  <a:cubicBezTo>
                    <a:pt x="25" y="31"/>
                    <a:pt x="32" y="24"/>
                    <a:pt x="32" y="16"/>
                  </a:cubicBezTo>
                  <a:cubicBezTo>
                    <a:pt x="32" y="7"/>
                    <a:pt x="25" y="0"/>
                    <a:pt x="16" y="0"/>
                  </a:cubicBezTo>
                  <a:close/>
                  <a:moveTo>
                    <a:pt x="16" y="25"/>
                  </a:moveTo>
                  <a:cubicBezTo>
                    <a:pt x="10" y="25"/>
                    <a:pt x="6" y="20"/>
                    <a:pt x="7" y="15"/>
                  </a:cubicBezTo>
                  <a:cubicBezTo>
                    <a:pt x="7" y="9"/>
                    <a:pt x="11" y="6"/>
                    <a:pt x="16" y="6"/>
                  </a:cubicBezTo>
                  <a:cubicBezTo>
                    <a:pt x="22" y="6"/>
                    <a:pt x="26" y="11"/>
                    <a:pt x="26" y="16"/>
                  </a:cubicBezTo>
                  <a:cubicBezTo>
                    <a:pt x="26" y="21"/>
                    <a:pt x="21" y="25"/>
                    <a:pt x="16" y="25"/>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9"/>
            <p:cNvSpPr>
              <a:spLocks noEditPoints="1"/>
            </p:cNvSpPr>
            <p:nvPr/>
          </p:nvSpPr>
          <p:spPr bwMode="auto">
            <a:xfrm>
              <a:off x="5921197" y="4505728"/>
              <a:ext cx="80694" cy="80694"/>
            </a:xfrm>
            <a:custGeom>
              <a:avLst/>
              <a:gdLst>
                <a:gd name="T0" fmla="*/ 16 w 32"/>
                <a:gd name="T1" fmla="*/ 32 h 32"/>
                <a:gd name="T2" fmla="*/ 32 w 32"/>
                <a:gd name="T3" fmla="*/ 16 h 32"/>
                <a:gd name="T4" fmla="*/ 16 w 32"/>
                <a:gd name="T5" fmla="*/ 1 h 32"/>
                <a:gd name="T6" fmla="*/ 0 w 32"/>
                <a:gd name="T7" fmla="*/ 16 h 32"/>
                <a:gd name="T8" fmla="*/ 16 w 32"/>
                <a:gd name="T9" fmla="*/ 32 h 32"/>
                <a:gd name="T10" fmla="*/ 7 w 32"/>
                <a:gd name="T11" fmla="*/ 16 h 32"/>
                <a:gd name="T12" fmla="*/ 16 w 32"/>
                <a:gd name="T13" fmla="*/ 7 h 32"/>
                <a:gd name="T14" fmla="*/ 26 w 32"/>
                <a:gd name="T15" fmla="*/ 16 h 32"/>
                <a:gd name="T16" fmla="*/ 16 w 32"/>
                <a:gd name="T17" fmla="*/ 25 h 32"/>
                <a:gd name="T18" fmla="*/ 7 w 32"/>
                <a:gd name="T19"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32"/>
                  </a:moveTo>
                  <a:cubicBezTo>
                    <a:pt x="25" y="32"/>
                    <a:pt x="32" y="25"/>
                    <a:pt x="32" y="16"/>
                  </a:cubicBezTo>
                  <a:cubicBezTo>
                    <a:pt x="32" y="7"/>
                    <a:pt x="25" y="1"/>
                    <a:pt x="16" y="1"/>
                  </a:cubicBezTo>
                  <a:cubicBezTo>
                    <a:pt x="7" y="0"/>
                    <a:pt x="0" y="7"/>
                    <a:pt x="0" y="16"/>
                  </a:cubicBezTo>
                  <a:cubicBezTo>
                    <a:pt x="0" y="25"/>
                    <a:pt x="7" y="32"/>
                    <a:pt x="16" y="32"/>
                  </a:cubicBezTo>
                  <a:close/>
                  <a:moveTo>
                    <a:pt x="7" y="16"/>
                  </a:moveTo>
                  <a:cubicBezTo>
                    <a:pt x="7" y="10"/>
                    <a:pt x="11" y="7"/>
                    <a:pt x="16" y="7"/>
                  </a:cubicBezTo>
                  <a:cubicBezTo>
                    <a:pt x="22" y="7"/>
                    <a:pt x="26" y="11"/>
                    <a:pt x="26" y="16"/>
                  </a:cubicBezTo>
                  <a:cubicBezTo>
                    <a:pt x="26" y="22"/>
                    <a:pt x="21" y="26"/>
                    <a:pt x="16" y="25"/>
                  </a:cubicBezTo>
                  <a:cubicBezTo>
                    <a:pt x="10" y="25"/>
                    <a:pt x="6" y="21"/>
                    <a:pt x="7" y="1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49" name="Freeform 10"/>
            <p:cNvSpPr>
              <a:spLocks noEditPoints="1"/>
            </p:cNvSpPr>
            <p:nvPr/>
          </p:nvSpPr>
          <p:spPr bwMode="auto">
            <a:xfrm>
              <a:off x="6132741" y="4638761"/>
              <a:ext cx="89416" cy="89416"/>
            </a:xfrm>
            <a:custGeom>
              <a:avLst/>
              <a:gdLst>
                <a:gd name="T0" fmla="*/ 33 w 36"/>
                <a:gd name="T1" fmla="*/ 13 h 36"/>
                <a:gd name="T2" fmla="*/ 10 w 36"/>
                <a:gd name="T3" fmla="*/ 5 h 36"/>
                <a:gd name="T4" fmla="*/ 5 w 36"/>
                <a:gd name="T5" fmla="*/ 28 h 36"/>
                <a:gd name="T6" fmla="*/ 26 w 36"/>
                <a:gd name="T7" fmla="*/ 32 h 36"/>
                <a:gd name="T8" fmla="*/ 33 w 36"/>
                <a:gd name="T9" fmla="*/ 13 h 36"/>
                <a:gd name="T10" fmla="*/ 19 w 36"/>
                <a:gd name="T11" fmla="*/ 28 h 36"/>
                <a:gd name="T12" fmla="*/ 8 w 36"/>
                <a:gd name="T13" fmla="*/ 19 h 36"/>
                <a:gd name="T14" fmla="*/ 17 w 36"/>
                <a:gd name="T15" fmla="*/ 9 h 36"/>
                <a:gd name="T16" fmla="*/ 28 w 36"/>
                <a:gd name="T17" fmla="*/ 16 h 36"/>
                <a:gd name="T18" fmla="*/ 19 w 36"/>
                <a:gd name="T19" fmla="*/ 2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33" y="13"/>
                  </a:moveTo>
                  <a:cubicBezTo>
                    <a:pt x="28" y="4"/>
                    <a:pt x="19" y="0"/>
                    <a:pt x="10" y="5"/>
                  </a:cubicBezTo>
                  <a:cubicBezTo>
                    <a:pt x="2" y="9"/>
                    <a:pt x="0" y="19"/>
                    <a:pt x="5" y="28"/>
                  </a:cubicBezTo>
                  <a:cubicBezTo>
                    <a:pt x="12" y="35"/>
                    <a:pt x="19" y="36"/>
                    <a:pt x="26" y="32"/>
                  </a:cubicBezTo>
                  <a:cubicBezTo>
                    <a:pt x="33" y="28"/>
                    <a:pt x="36" y="22"/>
                    <a:pt x="33" y="13"/>
                  </a:cubicBezTo>
                  <a:close/>
                  <a:moveTo>
                    <a:pt x="19" y="28"/>
                  </a:moveTo>
                  <a:cubicBezTo>
                    <a:pt x="13" y="29"/>
                    <a:pt x="10" y="24"/>
                    <a:pt x="8" y="19"/>
                  </a:cubicBezTo>
                  <a:cubicBezTo>
                    <a:pt x="9" y="14"/>
                    <a:pt x="11" y="10"/>
                    <a:pt x="17" y="9"/>
                  </a:cubicBezTo>
                  <a:cubicBezTo>
                    <a:pt x="23" y="8"/>
                    <a:pt x="25" y="12"/>
                    <a:pt x="28" y="16"/>
                  </a:cubicBezTo>
                  <a:cubicBezTo>
                    <a:pt x="28" y="22"/>
                    <a:pt x="26" y="27"/>
                    <a:pt x="19" y="2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Freeform 11"/>
            <p:cNvSpPr>
              <a:spLocks/>
            </p:cNvSpPr>
            <p:nvPr/>
          </p:nvSpPr>
          <p:spPr bwMode="auto">
            <a:xfrm>
              <a:off x="6006251" y="4800146"/>
              <a:ext cx="76332" cy="52341"/>
            </a:xfrm>
            <a:custGeom>
              <a:avLst/>
              <a:gdLst>
                <a:gd name="T0" fmla="*/ 30 w 30"/>
                <a:gd name="T1" fmla="*/ 3 h 21"/>
                <a:gd name="T2" fmla="*/ 24 w 30"/>
                <a:gd name="T3" fmla="*/ 1 h 21"/>
                <a:gd name="T4" fmla="*/ 19 w 30"/>
                <a:gd name="T5" fmla="*/ 9 h 21"/>
                <a:gd name="T6" fmla="*/ 0 w 30"/>
                <a:gd name="T7" fmla="*/ 14 h 21"/>
                <a:gd name="T8" fmla="*/ 30 w 30"/>
                <a:gd name="T9" fmla="*/ 3 h 21"/>
              </a:gdLst>
              <a:ahLst/>
              <a:cxnLst>
                <a:cxn ang="0">
                  <a:pos x="T0" y="T1"/>
                </a:cxn>
                <a:cxn ang="0">
                  <a:pos x="T2" y="T3"/>
                </a:cxn>
                <a:cxn ang="0">
                  <a:pos x="T4" y="T5"/>
                </a:cxn>
                <a:cxn ang="0">
                  <a:pos x="T6" y="T7"/>
                </a:cxn>
                <a:cxn ang="0">
                  <a:pos x="T8" y="T9"/>
                </a:cxn>
              </a:cxnLst>
              <a:rect l="0" t="0" r="r" b="b"/>
              <a:pathLst>
                <a:path w="30" h="21">
                  <a:moveTo>
                    <a:pt x="30" y="3"/>
                  </a:moveTo>
                  <a:cubicBezTo>
                    <a:pt x="29" y="1"/>
                    <a:pt x="27" y="0"/>
                    <a:pt x="24" y="1"/>
                  </a:cubicBezTo>
                  <a:cubicBezTo>
                    <a:pt x="22" y="4"/>
                    <a:pt x="20" y="7"/>
                    <a:pt x="19" y="9"/>
                  </a:cubicBezTo>
                  <a:cubicBezTo>
                    <a:pt x="12" y="12"/>
                    <a:pt x="5" y="7"/>
                    <a:pt x="0" y="14"/>
                  </a:cubicBezTo>
                  <a:cubicBezTo>
                    <a:pt x="13" y="21"/>
                    <a:pt x="30" y="14"/>
                    <a:pt x="30"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1" name="Freeform 12"/>
            <p:cNvSpPr>
              <a:spLocks/>
            </p:cNvSpPr>
            <p:nvPr/>
          </p:nvSpPr>
          <p:spPr bwMode="auto">
            <a:xfrm>
              <a:off x="6008432" y="4536260"/>
              <a:ext cx="74150" cy="41437"/>
            </a:xfrm>
            <a:custGeom>
              <a:avLst/>
              <a:gdLst>
                <a:gd name="T0" fmla="*/ 25 w 29"/>
                <a:gd name="T1" fmla="*/ 17 h 17"/>
                <a:gd name="T2" fmla="*/ 29 w 29"/>
                <a:gd name="T3" fmla="*/ 13 h 17"/>
                <a:gd name="T4" fmla="*/ 19 w 29"/>
                <a:gd name="T5" fmla="*/ 1 h 17"/>
                <a:gd name="T6" fmla="*/ 0 w 29"/>
                <a:gd name="T7" fmla="*/ 6 h 17"/>
                <a:gd name="T8" fmla="*/ 16 w 29"/>
                <a:gd name="T9" fmla="*/ 6 h 17"/>
                <a:gd name="T10" fmla="*/ 25 w 29"/>
                <a:gd name="T11" fmla="*/ 17 h 17"/>
              </a:gdLst>
              <a:ahLst/>
              <a:cxnLst>
                <a:cxn ang="0">
                  <a:pos x="T0" y="T1"/>
                </a:cxn>
                <a:cxn ang="0">
                  <a:pos x="T2" y="T3"/>
                </a:cxn>
                <a:cxn ang="0">
                  <a:pos x="T4" y="T5"/>
                </a:cxn>
                <a:cxn ang="0">
                  <a:pos x="T6" y="T7"/>
                </a:cxn>
                <a:cxn ang="0">
                  <a:pos x="T8" y="T9"/>
                </a:cxn>
                <a:cxn ang="0">
                  <a:pos x="T10" y="T11"/>
                </a:cxn>
              </a:cxnLst>
              <a:rect l="0" t="0" r="r" b="b"/>
              <a:pathLst>
                <a:path w="29" h="17">
                  <a:moveTo>
                    <a:pt x="25" y="17"/>
                  </a:moveTo>
                  <a:cubicBezTo>
                    <a:pt x="27" y="16"/>
                    <a:pt x="28" y="15"/>
                    <a:pt x="29" y="13"/>
                  </a:cubicBezTo>
                  <a:cubicBezTo>
                    <a:pt x="26" y="8"/>
                    <a:pt x="24" y="3"/>
                    <a:pt x="19" y="1"/>
                  </a:cubicBezTo>
                  <a:cubicBezTo>
                    <a:pt x="1" y="0"/>
                    <a:pt x="1" y="0"/>
                    <a:pt x="0" y="6"/>
                  </a:cubicBezTo>
                  <a:cubicBezTo>
                    <a:pt x="6" y="6"/>
                    <a:pt x="11" y="6"/>
                    <a:pt x="16" y="6"/>
                  </a:cubicBezTo>
                  <a:cubicBezTo>
                    <a:pt x="20" y="10"/>
                    <a:pt x="21" y="15"/>
                    <a:pt x="25" y="1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2" name="Freeform 13"/>
            <p:cNvSpPr>
              <a:spLocks/>
            </p:cNvSpPr>
            <p:nvPr/>
          </p:nvSpPr>
          <p:spPr bwMode="auto">
            <a:xfrm>
              <a:off x="6108752" y="4725996"/>
              <a:ext cx="78511" cy="45799"/>
            </a:xfrm>
            <a:custGeom>
              <a:avLst/>
              <a:gdLst>
                <a:gd name="T0" fmla="*/ 19 w 31"/>
                <a:gd name="T1" fmla="*/ 10 h 19"/>
                <a:gd name="T2" fmla="*/ 0 w 31"/>
                <a:gd name="T3" fmla="*/ 12 h 19"/>
                <a:gd name="T4" fmla="*/ 18 w 31"/>
                <a:gd name="T5" fmla="*/ 16 h 19"/>
                <a:gd name="T6" fmla="*/ 29 w 31"/>
                <a:gd name="T7" fmla="*/ 5 h 19"/>
                <a:gd name="T8" fmla="*/ 27 w 31"/>
                <a:gd name="T9" fmla="*/ 0 h 19"/>
                <a:gd name="T10" fmla="*/ 19 w 31"/>
                <a:gd name="T11" fmla="*/ 10 h 19"/>
              </a:gdLst>
              <a:ahLst/>
              <a:cxnLst>
                <a:cxn ang="0">
                  <a:pos x="T0" y="T1"/>
                </a:cxn>
                <a:cxn ang="0">
                  <a:pos x="T2" y="T3"/>
                </a:cxn>
                <a:cxn ang="0">
                  <a:pos x="T4" y="T5"/>
                </a:cxn>
                <a:cxn ang="0">
                  <a:pos x="T6" y="T7"/>
                </a:cxn>
                <a:cxn ang="0">
                  <a:pos x="T8" y="T9"/>
                </a:cxn>
                <a:cxn ang="0">
                  <a:pos x="T10" y="T11"/>
                </a:cxn>
              </a:cxnLst>
              <a:rect l="0" t="0" r="r" b="b"/>
              <a:pathLst>
                <a:path w="31" h="19">
                  <a:moveTo>
                    <a:pt x="19" y="10"/>
                  </a:moveTo>
                  <a:cubicBezTo>
                    <a:pt x="13" y="11"/>
                    <a:pt x="7" y="9"/>
                    <a:pt x="0" y="12"/>
                  </a:cubicBezTo>
                  <a:cubicBezTo>
                    <a:pt x="5" y="19"/>
                    <a:pt x="12" y="16"/>
                    <a:pt x="18" y="16"/>
                  </a:cubicBezTo>
                  <a:cubicBezTo>
                    <a:pt x="25" y="17"/>
                    <a:pt x="26" y="10"/>
                    <a:pt x="29" y="5"/>
                  </a:cubicBezTo>
                  <a:cubicBezTo>
                    <a:pt x="31" y="3"/>
                    <a:pt x="30" y="1"/>
                    <a:pt x="27" y="0"/>
                  </a:cubicBezTo>
                  <a:cubicBezTo>
                    <a:pt x="23" y="2"/>
                    <a:pt x="22" y="7"/>
                    <a:pt x="19"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3" name="Freeform 14"/>
            <p:cNvSpPr>
              <a:spLocks/>
            </p:cNvSpPr>
            <p:nvPr/>
          </p:nvSpPr>
          <p:spPr bwMode="auto">
            <a:xfrm>
              <a:off x="6113114" y="4599505"/>
              <a:ext cx="71970" cy="43618"/>
            </a:xfrm>
            <a:custGeom>
              <a:avLst/>
              <a:gdLst>
                <a:gd name="T0" fmla="*/ 7 w 29"/>
                <a:gd name="T1" fmla="*/ 1 h 17"/>
                <a:gd name="T2" fmla="*/ 0 w 29"/>
                <a:gd name="T3" fmla="*/ 5 h 17"/>
                <a:gd name="T4" fmla="*/ 18 w 29"/>
                <a:gd name="T5" fmla="*/ 8 h 17"/>
                <a:gd name="T6" fmla="*/ 26 w 29"/>
                <a:gd name="T7" fmla="*/ 17 h 17"/>
                <a:gd name="T8" fmla="*/ 28 w 29"/>
                <a:gd name="T9" fmla="*/ 11 h 17"/>
                <a:gd name="T10" fmla="*/ 7 w 29"/>
                <a:gd name="T11" fmla="*/ 1 h 17"/>
              </a:gdLst>
              <a:ahLst/>
              <a:cxnLst>
                <a:cxn ang="0">
                  <a:pos x="T0" y="T1"/>
                </a:cxn>
                <a:cxn ang="0">
                  <a:pos x="T2" y="T3"/>
                </a:cxn>
                <a:cxn ang="0">
                  <a:pos x="T4" y="T5"/>
                </a:cxn>
                <a:cxn ang="0">
                  <a:pos x="T6" y="T7"/>
                </a:cxn>
                <a:cxn ang="0">
                  <a:pos x="T8" y="T9"/>
                </a:cxn>
                <a:cxn ang="0">
                  <a:pos x="T10" y="T11"/>
                </a:cxn>
              </a:cxnLst>
              <a:rect l="0" t="0" r="r" b="b"/>
              <a:pathLst>
                <a:path w="29" h="17">
                  <a:moveTo>
                    <a:pt x="7" y="1"/>
                  </a:moveTo>
                  <a:cubicBezTo>
                    <a:pt x="4" y="1"/>
                    <a:pt x="0" y="0"/>
                    <a:pt x="0" y="5"/>
                  </a:cubicBezTo>
                  <a:cubicBezTo>
                    <a:pt x="6" y="9"/>
                    <a:pt x="12" y="6"/>
                    <a:pt x="18" y="8"/>
                  </a:cubicBezTo>
                  <a:cubicBezTo>
                    <a:pt x="21" y="10"/>
                    <a:pt x="22" y="15"/>
                    <a:pt x="26" y="17"/>
                  </a:cubicBezTo>
                  <a:cubicBezTo>
                    <a:pt x="29" y="16"/>
                    <a:pt x="29" y="14"/>
                    <a:pt x="28" y="11"/>
                  </a:cubicBezTo>
                  <a:cubicBezTo>
                    <a:pt x="24" y="1"/>
                    <a:pt x="16" y="0"/>
                    <a:pt x="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15"/>
            <p:cNvSpPr>
              <a:spLocks noEditPoints="1"/>
            </p:cNvSpPr>
            <p:nvPr/>
          </p:nvSpPr>
          <p:spPr bwMode="auto">
            <a:xfrm>
              <a:off x="5916835" y="4643123"/>
              <a:ext cx="91597" cy="82873"/>
            </a:xfrm>
            <a:custGeom>
              <a:avLst/>
              <a:gdLst>
                <a:gd name="T0" fmla="*/ 24 w 37"/>
                <a:gd name="T1" fmla="*/ 2 h 33"/>
                <a:gd name="T2" fmla="*/ 7 w 37"/>
                <a:gd name="T3" fmla="*/ 5 h 33"/>
                <a:gd name="T4" fmla="*/ 7 w 37"/>
                <a:gd name="T5" fmla="*/ 28 h 33"/>
                <a:gd name="T6" fmla="*/ 10 w 37"/>
                <a:gd name="T7" fmla="*/ 30 h 33"/>
                <a:gd name="T8" fmla="*/ 26 w 37"/>
                <a:gd name="T9" fmla="*/ 30 h 33"/>
                <a:gd name="T10" fmla="*/ 31 w 37"/>
                <a:gd name="T11" fmla="*/ 25 h 33"/>
                <a:gd name="T12" fmla="*/ 24 w 37"/>
                <a:gd name="T13" fmla="*/ 2 h 33"/>
                <a:gd name="T14" fmla="*/ 22 w 37"/>
                <a:gd name="T15" fmla="*/ 26 h 33"/>
                <a:gd name="T16" fmla="*/ 12 w 37"/>
                <a:gd name="T17" fmla="*/ 24 h 33"/>
                <a:gd name="T18" fmla="*/ 19 w 37"/>
                <a:gd name="T19" fmla="*/ 7 h 33"/>
                <a:gd name="T20" fmla="*/ 28 w 37"/>
                <a:gd name="T21" fmla="*/ 16 h 33"/>
                <a:gd name="T22" fmla="*/ 22 w 37"/>
                <a:gd name="T23" fmla="*/ 2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3">
                  <a:moveTo>
                    <a:pt x="24" y="2"/>
                  </a:moveTo>
                  <a:cubicBezTo>
                    <a:pt x="18" y="0"/>
                    <a:pt x="12" y="1"/>
                    <a:pt x="7" y="5"/>
                  </a:cubicBezTo>
                  <a:cubicBezTo>
                    <a:pt x="0" y="13"/>
                    <a:pt x="0" y="21"/>
                    <a:pt x="7" y="28"/>
                  </a:cubicBezTo>
                  <a:cubicBezTo>
                    <a:pt x="8" y="29"/>
                    <a:pt x="9" y="30"/>
                    <a:pt x="10" y="30"/>
                  </a:cubicBezTo>
                  <a:cubicBezTo>
                    <a:pt x="16" y="33"/>
                    <a:pt x="21" y="33"/>
                    <a:pt x="26" y="30"/>
                  </a:cubicBezTo>
                  <a:cubicBezTo>
                    <a:pt x="29" y="29"/>
                    <a:pt x="31" y="28"/>
                    <a:pt x="31" y="25"/>
                  </a:cubicBezTo>
                  <a:cubicBezTo>
                    <a:pt x="37" y="16"/>
                    <a:pt x="34" y="8"/>
                    <a:pt x="24" y="2"/>
                  </a:cubicBezTo>
                  <a:close/>
                  <a:moveTo>
                    <a:pt x="22" y="26"/>
                  </a:moveTo>
                  <a:cubicBezTo>
                    <a:pt x="18" y="26"/>
                    <a:pt x="15" y="26"/>
                    <a:pt x="12" y="24"/>
                  </a:cubicBezTo>
                  <a:cubicBezTo>
                    <a:pt x="6" y="15"/>
                    <a:pt x="8" y="9"/>
                    <a:pt x="19" y="7"/>
                  </a:cubicBezTo>
                  <a:cubicBezTo>
                    <a:pt x="24" y="8"/>
                    <a:pt x="27" y="11"/>
                    <a:pt x="28" y="16"/>
                  </a:cubicBezTo>
                  <a:cubicBezTo>
                    <a:pt x="28" y="20"/>
                    <a:pt x="26" y="23"/>
                    <a:pt x="22"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Freeform 16"/>
            <p:cNvSpPr>
              <a:spLocks/>
            </p:cNvSpPr>
            <p:nvPr/>
          </p:nvSpPr>
          <p:spPr bwMode="auto">
            <a:xfrm>
              <a:off x="6004070" y="4673655"/>
              <a:ext cx="128672" cy="19628"/>
            </a:xfrm>
            <a:custGeom>
              <a:avLst/>
              <a:gdLst>
                <a:gd name="T0" fmla="*/ 2 w 51"/>
                <a:gd name="T1" fmla="*/ 6 h 8"/>
                <a:gd name="T2" fmla="*/ 2 w 51"/>
                <a:gd name="T3" fmla="*/ 7 h 8"/>
                <a:gd name="T4" fmla="*/ 3 w 51"/>
                <a:gd name="T5" fmla="*/ 8 h 8"/>
                <a:gd name="T6" fmla="*/ 46 w 51"/>
                <a:gd name="T7" fmla="*/ 8 h 8"/>
                <a:gd name="T8" fmla="*/ 51 w 51"/>
                <a:gd name="T9" fmla="*/ 4 h 8"/>
                <a:gd name="T10" fmla="*/ 35 w 51"/>
                <a:gd name="T11" fmla="*/ 2 h 8"/>
                <a:gd name="T12" fmla="*/ 35 w 51"/>
                <a:gd name="T13" fmla="*/ 2 h 8"/>
                <a:gd name="T14" fmla="*/ 34 w 51"/>
                <a:gd name="T15" fmla="*/ 2 h 8"/>
                <a:gd name="T16" fmla="*/ 34 w 51"/>
                <a:gd name="T17" fmla="*/ 2 h 8"/>
                <a:gd name="T18" fmla="*/ 13 w 51"/>
                <a:gd name="T19" fmla="*/ 2 h 8"/>
                <a:gd name="T20" fmla="*/ 13 w 51"/>
                <a:gd name="T21" fmla="*/ 2 h 8"/>
                <a:gd name="T22" fmla="*/ 3 w 51"/>
                <a:gd name="T23" fmla="*/ 2 h 8"/>
                <a:gd name="T24" fmla="*/ 2 w 51"/>
                <a:gd name="T25" fmla="*/ 3 h 8"/>
                <a:gd name="T26" fmla="*/ 2 w 51"/>
                <a:gd name="T27" fmla="*/ 6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1" h="8">
                  <a:moveTo>
                    <a:pt x="2" y="6"/>
                  </a:moveTo>
                  <a:cubicBezTo>
                    <a:pt x="2" y="7"/>
                    <a:pt x="2" y="7"/>
                    <a:pt x="2" y="7"/>
                  </a:cubicBezTo>
                  <a:cubicBezTo>
                    <a:pt x="2" y="7"/>
                    <a:pt x="3" y="8"/>
                    <a:pt x="3" y="8"/>
                  </a:cubicBezTo>
                  <a:cubicBezTo>
                    <a:pt x="18" y="8"/>
                    <a:pt x="32" y="8"/>
                    <a:pt x="46" y="8"/>
                  </a:cubicBezTo>
                  <a:cubicBezTo>
                    <a:pt x="49" y="8"/>
                    <a:pt x="51" y="7"/>
                    <a:pt x="51" y="4"/>
                  </a:cubicBezTo>
                  <a:cubicBezTo>
                    <a:pt x="46" y="0"/>
                    <a:pt x="41" y="1"/>
                    <a:pt x="35" y="2"/>
                  </a:cubicBezTo>
                  <a:cubicBezTo>
                    <a:pt x="35" y="2"/>
                    <a:pt x="35" y="2"/>
                    <a:pt x="35" y="2"/>
                  </a:cubicBezTo>
                  <a:cubicBezTo>
                    <a:pt x="35" y="2"/>
                    <a:pt x="34" y="2"/>
                    <a:pt x="34" y="2"/>
                  </a:cubicBezTo>
                  <a:cubicBezTo>
                    <a:pt x="34" y="2"/>
                    <a:pt x="34" y="2"/>
                    <a:pt x="34" y="2"/>
                  </a:cubicBezTo>
                  <a:cubicBezTo>
                    <a:pt x="27" y="1"/>
                    <a:pt x="20" y="1"/>
                    <a:pt x="13" y="2"/>
                  </a:cubicBezTo>
                  <a:cubicBezTo>
                    <a:pt x="13" y="2"/>
                    <a:pt x="13" y="2"/>
                    <a:pt x="13" y="2"/>
                  </a:cubicBezTo>
                  <a:cubicBezTo>
                    <a:pt x="10" y="2"/>
                    <a:pt x="7" y="2"/>
                    <a:pt x="3" y="2"/>
                  </a:cubicBezTo>
                  <a:cubicBezTo>
                    <a:pt x="2" y="2"/>
                    <a:pt x="2" y="2"/>
                    <a:pt x="2" y="3"/>
                  </a:cubicBezTo>
                  <a:cubicBezTo>
                    <a:pt x="0" y="5"/>
                    <a:pt x="0" y="6"/>
                    <a:pt x="2"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6" name="Rectangle 155">
            <a:extLst>
              <a:ext uri="{FF2B5EF4-FFF2-40B4-BE49-F238E27FC236}">
                <a16:creationId xmlns:a16="http://schemas.microsoft.com/office/drawing/2014/main" id="{9E8D3043-FC9C-834A-9A45-05B99A0B313B}"/>
              </a:ext>
            </a:extLst>
          </p:cNvPr>
          <p:cNvSpPr/>
          <p:nvPr/>
        </p:nvSpPr>
        <p:spPr>
          <a:xfrm>
            <a:off x="6400666" y="4527699"/>
            <a:ext cx="1393330" cy="553998"/>
          </a:xfrm>
          <a:prstGeom prst="rect">
            <a:avLst/>
          </a:prstGeom>
        </p:spPr>
        <p:txBody>
          <a:bodyPr wrap="none">
            <a:spAutoFit/>
          </a:bodyPr>
          <a:lstStyle/>
          <a:p>
            <a:pPr lvl="0" algn="ctr">
              <a:spcAft>
                <a:spcPts val="3600"/>
              </a:spcAft>
              <a:buClr>
                <a:srgbClr val="FF6503"/>
              </a:buClr>
              <a:defRPr/>
            </a:pPr>
            <a:r>
              <a:rPr lang="en-US" sz="1000" b="1" kern="0" dirty="0">
                <a:solidFill>
                  <a:srgbClr val="000000"/>
                </a:solidFill>
              </a:rPr>
              <a:t>Vendor Integration, </a:t>
            </a:r>
            <a:br>
              <a:rPr lang="en-US" sz="1000" b="1" kern="0" dirty="0">
                <a:solidFill>
                  <a:srgbClr val="000000"/>
                </a:solidFill>
              </a:rPr>
            </a:br>
            <a:r>
              <a:rPr lang="en-US" sz="1000" b="1" kern="0" dirty="0">
                <a:solidFill>
                  <a:srgbClr val="000000"/>
                </a:solidFill>
              </a:rPr>
              <a:t>Interoperability &amp;</a:t>
            </a:r>
            <a:br>
              <a:rPr lang="en-US" sz="1000" b="1" kern="0" dirty="0">
                <a:solidFill>
                  <a:srgbClr val="000000"/>
                </a:solidFill>
              </a:rPr>
            </a:br>
            <a:r>
              <a:rPr lang="en-US" sz="1000" b="1" kern="0" dirty="0">
                <a:solidFill>
                  <a:srgbClr val="000000"/>
                </a:solidFill>
              </a:rPr>
              <a:t>APIs</a:t>
            </a:r>
          </a:p>
        </p:txBody>
      </p:sp>
      <p:grpSp>
        <p:nvGrpSpPr>
          <p:cNvPr id="157" name="Group 156"/>
          <p:cNvGrpSpPr/>
          <p:nvPr/>
        </p:nvGrpSpPr>
        <p:grpSpPr>
          <a:xfrm>
            <a:off x="6856931" y="4010925"/>
            <a:ext cx="457078" cy="440480"/>
            <a:chOff x="7410666" y="4497062"/>
            <a:chExt cx="457078" cy="440480"/>
          </a:xfrm>
          <a:solidFill>
            <a:schemeClr val="tx1"/>
          </a:solidFill>
        </p:grpSpPr>
        <p:sp>
          <p:nvSpPr>
            <p:cNvPr id="158" name="Freeform 85"/>
            <p:cNvSpPr>
              <a:spLocks noEditPoints="1"/>
            </p:cNvSpPr>
            <p:nvPr/>
          </p:nvSpPr>
          <p:spPr bwMode="auto">
            <a:xfrm>
              <a:off x="7410666" y="4497062"/>
              <a:ext cx="457078" cy="287269"/>
            </a:xfrm>
            <a:custGeom>
              <a:avLst/>
              <a:gdLst>
                <a:gd name="T0" fmla="*/ 1905 w 2036"/>
                <a:gd name="T1" fmla="*/ 0 h 1285"/>
                <a:gd name="T2" fmla="*/ 131 w 2036"/>
                <a:gd name="T3" fmla="*/ 0 h 1285"/>
                <a:gd name="T4" fmla="*/ 0 w 2036"/>
                <a:gd name="T5" fmla="*/ 131 h 1285"/>
                <a:gd name="T6" fmla="*/ 0 w 2036"/>
                <a:gd name="T7" fmla="*/ 1257 h 1285"/>
                <a:gd name="T8" fmla="*/ 28 w 2036"/>
                <a:gd name="T9" fmla="*/ 1285 h 1285"/>
                <a:gd name="T10" fmla="*/ 2008 w 2036"/>
                <a:gd name="T11" fmla="*/ 1285 h 1285"/>
                <a:gd name="T12" fmla="*/ 2036 w 2036"/>
                <a:gd name="T13" fmla="*/ 1257 h 1285"/>
                <a:gd name="T14" fmla="*/ 2036 w 2036"/>
                <a:gd name="T15" fmla="*/ 131 h 1285"/>
                <a:gd name="T16" fmla="*/ 1998 w 2036"/>
                <a:gd name="T17" fmla="*/ 38 h 1285"/>
                <a:gd name="T18" fmla="*/ 1905 w 2036"/>
                <a:gd name="T19" fmla="*/ 0 h 1285"/>
                <a:gd name="T20" fmla="*/ 1980 w 2036"/>
                <a:gd name="T21" fmla="*/ 1229 h 1285"/>
                <a:gd name="T22" fmla="*/ 56 w 2036"/>
                <a:gd name="T23" fmla="*/ 1229 h 1285"/>
                <a:gd name="T24" fmla="*/ 56 w 2036"/>
                <a:gd name="T25" fmla="*/ 131 h 1285"/>
                <a:gd name="T26" fmla="*/ 131 w 2036"/>
                <a:gd name="T27" fmla="*/ 56 h 1285"/>
                <a:gd name="T28" fmla="*/ 1905 w 2036"/>
                <a:gd name="T29" fmla="*/ 56 h 1285"/>
                <a:gd name="T30" fmla="*/ 1980 w 2036"/>
                <a:gd name="T31" fmla="*/ 131 h 1285"/>
                <a:gd name="T32" fmla="*/ 1980 w 2036"/>
                <a:gd name="T33" fmla="*/ 1229 h 1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36" h="1285">
                  <a:moveTo>
                    <a:pt x="1905" y="0"/>
                  </a:moveTo>
                  <a:cubicBezTo>
                    <a:pt x="131" y="0"/>
                    <a:pt x="131" y="0"/>
                    <a:pt x="131" y="0"/>
                  </a:cubicBezTo>
                  <a:cubicBezTo>
                    <a:pt x="59" y="0"/>
                    <a:pt x="0" y="59"/>
                    <a:pt x="0" y="131"/>
                  </a:cubicBezTo>
                  <a:cubicBezTo>
                    <a:pt x="0" y="1257"/>
                    <a:pt x="0" y="1257"/>
                    <a:pt x="0" y="1257"/>
                  </a:cubicBezTo>
                  <a:cubicBezTo>
                    <a:pt x="0" y="1273"/>
                    <a:pt x="13" y="1285"/>
                    <a:pt x="28" y="1285"/>
                  </a:cubicBezTo>
                  <a:cubicBezTo>
                    <a:pt x="2008" y="1285"/>
                    <a:pt x="2008" y="1285"/>
                    <a:pt x="2008" y="1285"/>
                  </a:cubicBezTo>
                  <a:cubicBezTo>
                    <a:pt x="2023" y="1285"/>
                    <a:pt x="2036" y="1273"/>
                    <a:pt x="2036" y="1257"/>
                  </a:cubicBezTo>
                  <a:cubicBezTo>
                    <a:pt x="2036" y="131"/>
                    <a:pt x="2036" y="131"/>
                    <a:pt x="2036" y="131"/>
                  </a:cubicBezTo>
                  <a:cubicBezTo>
                    <a:pt x="2036" y="96"/>
                    <a:pt x="2022" y="63"/>
                    <a:pt x="1998" y="38"/>
                  </a:cubicBezTo>
                  <a:cubicBezTo>
                    <a:pt x="1973" y="14"/>
                    <a:pt x="1940" y="0"/>
                    <a:pt x="1905" y="0"/>
                  </a:cubicBezTo>
                  <a:close/>
                  <a:moveTo>
                    <a:pt x="1980" y="1229"/>
                  </a:moveTo>
                  <a:cubicBezTo>
                    <a:pt x="56" y="1229"/>
                    <a:pt x="56" y="1229"/>
                    <a:pt x="56" y="1229"/>
                  </a:cubicBezTo>
                  <a:cubicBezTo>
                    <a:pt x="56" y="131"/>
                    <a:pt x="56" y="131"/>
                    <a:pt x="56" y="131"/>
                  </a:cubicBezTo>
                  <a:cubicBezTo>
                    <a:pt x="56" y="90"/>
                    <a:pt x="90" y="56"/>
                    <a:pt x="131" y="56"/>
                  </a:cubicBezTo>
                  <a:cubicBezTo>
                    <a:pt x="1905" y="56"/>
                    <a:pt x="1905" y="56"/>
                    <a:pt x="1905" y="56"/>
                  </a:cubicBezTo>
                  <a:cubicBezTo>
                    <a:pt x="1946" y="56"/>
                    <a:pt x="1980" y="90"/>
                    <a:pt x="1980" y="131"/>
                  </a:cubicBezTo>
                  <a:lnTo>
                    <a:pt x="1980" y="1229"/>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86"/>
            <p:cNvSpPr>
              <a:spLocks noEditPoints="1"/>
            </p:cNvSpPr>
            <p:nvPr/>
          </p:nvSpPr>
          <p:spPr bwMode="auto">
            <a:xfrm>
              <a:off x="7410666" y="4771563"/>
              <a:ext cx="457078" cy="74052"/>
            </a:xfrm>
            <a:custGeom>
              <a:avLst/>
              <a:gdLst>
                <a:gd name="T0" fmla="*/ 2008 w 2036"/>
                <a:gd name="T1" fmla="*/ 0 h 329"/>
                <a:gd name="T2" fmla="*/ 28 w 2036"/>
                <a:gd name="T3" fmla="*/ 0 h 329"/>
                <a:gd name="T4" fmla="*/ 0 w 2036"/>
                <a:gd name="T5" fmla="*/ 28 h 329"/>
                <a:gd name="T6" fmla="*/ 0 w 2036"/>
                <a:gd name="T7" fmla="*/ 199 h 329"/>
                <a:gd name="T8" fmla="*/ 131 w 2036"/>
                <a:gd name="T9" fmla="*/ 329 h 329"/>
                <a:gd name="T10" fmla="*/ 1905 w 2036"/>
                <a:gd name="T11" fmla="*/ 329 h 329"/>
                <a:gd name="T12" fmla="*/ 2036 w 2036"/>
                <a:gd name="T13" fmla="*/ 199 h 329"/>
                <a:gd name="T14" fmla="*/ 2036 w 2036"/>
                <a:gd name="T15" fmla="*/ 28 h 329"/>
                <a:gd name="T16" fmla="*/ 2008 w 2036"/>
                <a:gd name="T17" fmla="*/ 0 h 329"/>
                <a:gd name="T18" fmla="*/ 1980 w 2036"/>
                <a:gd name="T19" fmla="*/ 199 h 329"/>
                <a:gd name="T20" fmla="*/ 1905 w 2036"/>
                <a:gd name="T21" fmla="*/ 273 h 329"/>
                <a:gd name="T22" fmla="*/ 131 w 2036"/>
                <a:gd name="T23" fmla="*/ 273 h 329"/>
                <a:gd name="T24" fmla="*/ 56 w 2036"/>
                <a:gd name="T25" fmla="*/ 199 h 329"/>
                <a:gd name="T26" fmla="*/ 56 w 2036"/>
                <a:gd name="T27" fmla="*/ 56 h 329"/>
                <a:gd name="T28" fmla="*/ 1980 w 2036"/>
                <a:gd name="T29" fmla="*/ 56 h 329"/>
                <a:gd name="T30" fmla="*/ 1980 w 2036"/>
                <a:gd name="T31"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36" h="329">
                  <a:moveTo>
                    <a:pt x="2008" y="0"/>
                  </a:moveTo>
                  <a:cubicBezTo>
                    <a:pt x="28" y="0"/>
                    <a:pt x="28" y="0"/>
                    <a:pt x="28" y="0"/>
                  </a:cubicBezTo>
                  <a:cubicBezTo>
                    <a:pt x="13" y="0"/>
                    <a:pt x="0" y="13"/>
                    <a:pt x="0" y="28"/>
                  </a:cubicBezTo>
                  <a:cubicBezTo>
                    <a:pt x="0" y="199"/>
                    <a:pt x="0" y="199"/>
                    <a:pt x="0" y="199"/>
                  </a:cubicBezTo>
                  <a:cubicBezTo>
                    <a:pt x="0" y="271"/>
                    <a:pt x="59" y="329"/>
                    <a:pt x="131" y="329"/>
                  </a:cubicBezTo>
                  <a:cubicBezTo>
                    <a:pt x="1905" y="329"/>
                    <a:pt x="1905" y="329"/>
                    <a:pt x="1905" y="329"/>
                  </a:cubicBezTo>
                  <a:cubicBezTo>
                    <a:pt x="1977" y="329"/>
                    <a:pt x="2036" y="271"/>
                    <a:pt x="2036" y="199"/>
                  </a:cubicBezTo>
                  <a:cubicBezTo>
                    <a:pt x="2036" y="28"/>
                    <a:pt x="2036" y="28"/>
                    <a:pt x="2036" y="28"/>
                  </a:cubicBezTo>
                  <a:cubicBezTo>
                    <a:pt x="2036" y="13"/>
                    <a:pt x="2023" y="0"/>
                    <a:pt x="2008" y="0"/>
                  </a:cubicBezTo>
                  <a:close/>
                  <a:moveTo>
                    <a:pt x="1980" y="199"/>
                  </a:moveTo>
                  <a:cubicBezTo>
                    <a:pt x="1980" y="240"/>
                    <a:pt x="1946" y="273"/>
                    <a:pt x="1905" y="273"/>
                  </a:cubicBezTo>
                  <a:cubicBezTo>
                    <a:pt x="131" y="273"/>
                    <a:pt x="131" y="273"/>
                    <a:pt x="131" y="273"/>
                  </a:cubicBezTo>
                  <a:cubicBezTo>
                    <a:pt x="90" y="273"/>
                    <a:pt x="56" y="240"/>
                    <a:pt x="56" y="199"/>
                  </a:cubicBezTo>
                  <a:cubicBezTo>
                    <a:pt x="56" y="56"/>
                    <a:pt x="56" y="56"/>
                    <a:pt x="56" y="56"/>
                  </a:cubicBezTo>
                  <a:cubicBezTo>
                    <a:pt x="1980" y="56"/>
                    <a:pt x="1980" y="56"/>
                    <a:pt x="1980" y="56"/>
                  </a:cubicBezTo>
                  <a:lnTo>
                    <a:pt x="1980" y="199"/>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Freeform 87"/>
            <p:cNvSpPr>
              <a:spLocks/>
            </p:cNvSpPr>
            <p:nvPr/>
          </p:nvSpPr>
          <p:spPr bwMode="auto">
            <a:xfrm>
              <a:off x="7609840" y="4802206"/>
              <a:ext cx="58731" cy="12768"/>
            </a:xfrm>
            <a:custGeom>
              <a:avLst/>
              <a:gdLst>
                <a:gd name="T0" fmla="*/ 233 w 262"/>
                <a:gd name="T1" fmla="*/ 0 h 57"/>
                <a:gd name="T2" fmla="*/ 29 w 262"/>
                <a:gd name="T3" fmla="*/ 0 h 57"/>
                <a:gd name="T4" fmla="*/ 0 w 262"/>
                <a:gd name="T5" fmla="*/ 29 h 57"/>
                <a:gd name="T6" fmla="*/ 29 w 262"/>
                <a:gd name="T7" fmla="*/ 57 h 57"/>
                <a:gd name="T8" fmla="*/ 233 w 262"/>
                <a:gd name="T9" fmla="*/ 57 h 57"/>
                <a:gd name="T10" fmla="*/ 262 w 262"/>
                <a:gd name="T11" fmla="*/ 29 h 57"/>
                <a:gd name="T12" fmla="*/ 233 w 262"/>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262" h="57">
                  <a:moveTo>
                    <a:pt x="233" y="0"/>
                  </a:moveTo>
                  <a:cubicBezTo>
                    <a:pt x="29" y="0"/>
                    <a:pt x="29" y="0"/>
                    <a:pt x="29" y="0"/>
                  </a:cubicBezTo>
                  <a:cubicBezTo>
                    <a:pt x="13" y="0"/>
                    <a:pt x="0" y="13"/>
                    <a:pt x="0" y="29"/>
                  </a:cubicBezTo>
                  <a:cubicBezTo>
                    <a:pt x="0" y="44"/>
                    <a:pt x="13" y="57"/>
                    <a:pt x="29" y="57"/>
                  </a:cubicBezTo>
                  <a:cubicBezTo>
                    <a:pt x="233" y="57"/>
                    <a:pt x="233" y="57"/>
                    <a:pt x="233" y="57"/>
                  </a:cubicBezTo>
                  <a:cubicBezTo>
                    <a:pt x="249" y="57"/>
                    <a:pt x="262" y="44"/>
                    <a:pt x="262" y="29"/>
                  </a:cubicBezTo>
                  <a:cubicBezTo>
                    <a:pt x="262" y="13"/>
                    <a:pt x="249" y="0"/>
                    <a:pt x="23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1" name="Freeform 88"/>
            <p:cNvSpPr>
              <a:spLocks noEditPoints="1"/>
            </p:cNvSpPr>
            <p:nvPr/>
          </p:nvSpPr>
          <p:spPr bwMode="auto">
            <a:xfrm>
              <a:off x="7441308" y="4527704"/>
              <a:ext cx="395794" cy="256627"/>
            </a:xfrm>
            <a:custGeom>
              <a:avLst/>
              <a:gdLst>
                <a:gd name="T0" fmla="*/ 1762 w 1762"/>
                <a:gd name="T1" fmla="*/ 28 h 1148"/>
                <a:gd name="T2" fmla="*/ 1734 w 1762"/>
                <a:gd name="T3" fmla="*/ 0 h 1148"/>
                <a:gd name="T4" fmla="*/ 28 w 1762"/>
                <a:gd name="T5" fmla="*/ 0 h 1148"/>
                <a:gd name="T6" fmla="*/ 0 w 1762"/>
                <a:gd name="T7" fmla="*/ 28 h 1148"/>
                <a:gd name="T8" fmla="*/ 0 w 1762"/>
                <a:gd name="T9" fmla="*/ 1120 h 1148"/>
                <a:gd name="T10" fmla="*/ 28 w 1762"/>
                <a:gd name="T11" fmla="*/ 1148 h 1148"/>
                <a:gd name="T12" fmla="*/ 1734 w 1762"/>
                <a:gd name="T13" fmla="*/ 1148 h 1148"/>
                <a:gd name="T14" fmla="*/ 1762 w 1762"/>
                <a:gd name="T15" fmla="*/ 1120 h 1148"/>
                <a:gd name="T16" fmla="*/ 1762 w 1762"/>
                <a:gd name="T17" fmla="*/ 28 h 1148"/>
                <a:gd name="T18" fmla="*/ 1706 w 1762"/>
                <a:gd name="T19" fmla="*/ 1092 h 1148"/>
                <a:gd name="T20" fmla="*/ 56 w 1762"/>
                <a:gd name="T21" fmla="*/ 1092 h 1148"/>
                <a:gd name="T22" fmla="*/ 56 w 1762"/>
                <a:gd name="T23" fmla="*/ 56 h 1148"/>
                <a:gd name="T24" fmla="*/ 1706 w 1762"/>
                <a:gd name="T25" fmla="*/ 56 h 1148"/>
                <a:gd name="T26" fmla="*/ 1706 w 1762"/>
                <a:gd name="T27" fmla="*/ 1092 h 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2" h="1148">
                  <a:moveTo>
                    <a:pt x="1762" y="28"/>
                  </a:moveTo>
                  <a:cubicBezTo>
                    <a:pt x="1762" y="12"/>
                    <a:pt x="1750" y="0"/>
                    <a:pt x="1734" y="0"/>
                  </a:cubicBezTo>
                  <a:cubicBezTo>
                    <a:pt x="28" y="0"/>
                    <a:pt x="28" y="0"/>
                    <a:pt x="28" y="0"/>
                  </a:cubicBezTo>
                  <a:cubicBezTo>
                    <a:pt x="12" y="0"/>
                    <a:pt x="0" y="12"/>
                    <a:pt x="0" y="28"/>
                  </a:cubicBezTo>
                  <a:cubicBezTo>
                    <a:pt x="0" y="1120"/>
                    <a:pt x="0" y="1120"/>
                    <a:pt x="0" y="1120"/>
                  </a:cubicBezTo>
                  <a:cubicBezTo>
                    <a:pt x="0" y="1136"/>
                    <a:pt x="12" y="1148"/>
                    <a:pt x="28" y="1148"/>
                  </a:cubicBezTo>
                  <a:cubicBezTo>
                    <a:pt x="1734" y="1148"/>
                    <a:pt x="1734" y="1148"/>
                    <a:pt x="1734" y="1148"/>
                  </a:cubicBezTo>
                  <a:cubicBezTo>
                    <a:pt x="1750" y="1148"/>
                    <a:pt x="1762" y="1136"/>
                    <a:pt x="1762" y="1120"/>
                  </a:cubicBezTo>
                  <a:lnTo>
                    <a:pt x="1762" y="28"/>
                  </a:lnTo>
                  <a:close/>
                  <a:moveTo>
                    <a:pt x="1706" y="1092"/>
                  </a:moveTo>
                  <a:cubicBezTo>
                    <a:pt x="56" y="1092"/>
                    <a:pt x="56" y="1092"/>
                    <a:pt x="56" y="1092"/>
                  </a:cubicBezTo>
                  <a:cubicBezTo>
                    <a:pt x="56" y="56"/>
                    <a:pt x="56" y="56"/>
                    <a:pt x="56" y="56"/>
                  </a:cubicBezTo>
                  <a:cubicBezTo>
                    <a:pt x="1706" y="56"/>
                    <a:pt x="1706" y="56"/>
                    <a:pt x="1706" y="56"/>
                  </a:cubicBezTo>
                  <a:lnTo>
                    <a:pt x="1706" y="109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2" name="Freeform 89"/>
            <p:cNvSpPr>
              <a:spLocks noEditPoints="1"/>
            </p:cNvSpPr>
            <p:nvPr/>
          </p:nvSpPr>
          <p:spPr bwMode="auto">
            <a:xfrm>
              <a:off x="7517913" y="4894132"/>
              <a:ext cx="242583" cy="43410"/>
            </a:xfrm>
            <a:custGeom>
              <a:avLst/>
              <a:gdLst>
                <a:gd name="T0" fmla="*/ 984 w 1080"/>
                <a:gd name="T1" fmla="*/ 0 h 193"/>
                <a:gd name="T2" fmla="*/ 96 w 1080"/>
                <a:gd name="T3" fmla="*/ 0 h 193"/>
                <a:gd name="T4" fmla="*/ 0 w 1080"/>
                <a:gd name="T5" fmla="*/ 96 h 193"/>
                <a:gd name="T6" fmla="*/ 96 w 1080"/>
                <a:gd name="T7" fmla="*/ 193 h 193"/>
                <a:gd name="T8" fmla="*/ 984 w 1080"/>
                <a:gd name="T9" fmla="*/ 193 h 193"/>
                <a:gd name="T10" fmla="*/ 1080 w 1080"/>
                <a:gd name="T11" fmla="*/ 96 h 193"/>
                <a:gd name="T12" fmla="*/ 984 w 1080"/>
                <a:gd name="T13" fmla="*/ 0 h 193"/>
                <a:gd name="T14" fmla="*/ 984 w 1080"/>
                <a:gd name="T15" fmla="*/ 137 h 193"/>
                <a:gd name="T16" fmla="*/ 96 w 1080"/>
                <a:gd name="T17" fmla="*/ 137 h 193"/>
                <a:gd name="T18" fmla="*/ 56 w 1080"/>
                <a:gd name="T19" fmla="*/ 96 h 193"/>
                <a:gd name="T20" fmla="*/ 96 w 1080"/>
                <a:gd name="T21" fmla="*/ 56 h 193"/>
                <a:gd name="T22" fmla="*/ 984 w 1080"/>
                <a:gd name="T23" fmla="*/ 56 h 193"/>
                <a:gd name="T24" fmla="*/ 1024 w 1080"/>
                <a:gd name="T25" fmla="*/ 96 h 193"/>
                <a:gd name="T26" fmla="*/ 984 w 1080"/>
                <a:gd name="T27" fmla="*/ 13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0" h="193">
                  <a:moveTo>
                    <a:pt x="984" y="0"/>
                  </a:moveTo>
                  <a:cubicBezTo>
                    <a:pt x="96" y="0"/>
                    <a:pt x="96" y="0"/>
                    <a:pt x="96" y="0"/>
                  </a:cubicBezTo>
                  <a:cubicBezTo>
                    <a:pt x="43" y="0"/>
                    <a:pt x="0" y="43"/>
                    <a:pt x="0" y="96"/>
                  </a:cubicBezTo>
                  <a:cubicBezTo>
                    <a:pt x="0" y="150"/>
                    <a:pt x="43" y="193"/>
                    <a:pt x="96" y="193"/>
                  </a:cubicBezTo>
                  <a:cubicBezTo>
                    <a:pt x="984" y="193"/>
                    <a:pt x="984" y="193"/>
                    <a:pt x="984" y="193"/>
                  </a:cubicBezTo>
                  <a:cubicBezTo>
                    <a:pt x="1037" y="193"/>
                    <a:pt x="1080" y="150"/>
                    <a:pt x="1080" y="96"/>
                  </a:cubicBezTo>
                  <a:cubicBezTo>
                    <a:pt x="1080" y="43"/>
                    <a:pt x="1037" y="0"/>
                    <a:pt x="984" y="0"/>
                  </a:cubicBezTo>
                  <a:close/>
                  <a:moveTo>
                    <a:pt x="984" y="137"/>
                  </a:moveTo>
                  <a:cubicBezTo>
                    <a:pt x="96" y="137"/>
                    <a:pt x="96" y="137"/>
                    <a:pt x="96" y="137"/>
                  </a:cubicBezTo>
                  <a:cubicBezTo>
                    <a:pt x="74" y="137"/>
                    <a:pt x="56" y="119"/>
                    <a:pt x="56" y="96"/>
                  </a:cubicBezTo>
                  <a:cubicBezTo>
                    <a:pt x="56" y="74"/>
                    <a:pt x="74" y="56"/>
                    <a:pt x="96" y="56"/>
                  </a:cubicBezTo>
                  <a:cubicBezTo>
                    <a:pt x="984" y="56"/>
                    <a:pt x="984" y="56"/>
                    <a:pt x="984" y="56"/>
                  </a:cubicBezTo>
                  <a:cubicBezTo>
                    <a:pt x="1006" y="56"/>
                    <a:pt x="1024" y="74"/>
                    <a:pt x="1024" y="96"/>
                  </a:cubicBezTo>
                  <a:cubicBezTo>
                    <a:pt x="1024" y="119"/>
                    <a:pt x="1006" y="137"/>
                    <a:pt x="984" y="13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3" name="Freeform 90"/>
            <p:cNvSpPr>
              <a:spLocks noEditPoints="1"/>
            </p:cNvSpPr>
            <p:nvPr/>
          </p:nvSpPr>
          <p:spPr bwMode="auto">
            <a:xfrm>
              <a:off x="7548555" y="4832848"/>
              <a:ext cx="181298" cy="74052"/>
            </a:xfrm>
            <a:custGeom>
              <a:avLst/>
              <a:gdLst>
                <a:gd name="T0" fmla="*/ 779 w 808"/>
                <a:gd name="T1" fmla="*/ 273 h 329"/>
                <a:gd name="T2" fmla="*/ 603 w 808"/>
                <a:gd name="T3" fmla="*/ 28 h 329"/>
                <a:gd name="T4" fmla="*/ 575 w 808"/>
                <a:gd name="T5" fmla="*/ 0 h 329"/>
                <a:gd name="T6" fmla="*/ 233 w 808"/>
                <a:gd name="T7" fmla="*/ 0 h 329"/>
                <a:gd name="T8" fmla="*/ 205 w 808"/>
                <a:gd name="T9" fmla="*/ 28 h 329"/>
                <a:gd name="T10" fmla="*/ 29 w 808"/>
                <a:gd name="T11" fmla="*/ 273 h 329"/>
                <a:gd name="T12" fmla="*/ 0 w 808"/>
                <a:gd name="T13" fmla="*/ 301 h 329"/>
                <a:gd name="T14" fmla="*/ 29 w 808"/>
                <a:gd name="T15" fmla="*/ 329 h 329"/>
                <a:gd name="T16" fmla="*/ 779 w 808"/>
                <a:gd name="T17" fmla="*/ 329 h 329"/>
                <a:gd name="T18" fmla="*/ 808 w 808"/>
                <a:gd name="T19" fmla="*/ 301 h 329"/>
                <a:gd name="T20" fmla="*/ 779 w 808"/>
                <a:gd name="T21" fmla="*/ 273 h 329"/>
                <a:gd name="T22" fmla="*/ 181 w 808"/>
                <a:gd name="T23" fmla="*/ 273 h 329"/>
                <a:gd name="T24" fmla="*/ 190 w 808"/>
                <a:gd name="T25" fmla="*/ 263 h 329"/>
                <a:gd name="T26" fmla="*/ 261 w 808"/>
                <a:gd name="T27" fmla="*/ 62 h 329"/>
                <a:gd name="T28" fmla="*/ 261 w 808"/>
                <a:gd name="T29" fmla="*/ 56 h 329"/>
                <a:gd name="T30" fmla="*/ 547 w 808"/>
                <a:gd name="T31" fmla="*/ 56 h 329"/>
                <a:gd name="T32" fmla="*/ 547 w 808"/>
                <a:gd name="T33" fmla="*/ 62 h 329"/>
                <a:gd name="T34" fmla="*/ 618 w 808"/>
                <a:gd name="T35" fmla="*/ 263 h 329"/>
                <a:gd name="T36" fmla="*/ 627 w 808"/>
                <a:gd name="T37" fmla="*/ 273 h 329"/>
                <a:gd name="T38" fmla="*/ 181 w 808"/>
                <a:gd name="T39" fmla="*/ 273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8" h="329">
                  <a:moveTo>
                    <a:pt x="779" y="273"/>
                  </a:moveTo>
                  <a:cubicBezTo>
                    <a:pt x="662" y="273"/>
                    <a:pt x="603" y="191"/>
                    <a:pt x="603" y="28"/>
                  </a:cubicBezTo>
                  <a:cubicBezTo>
                    <a:pt x="603" y="13"/>
                    <a:pt x="590" y="0"/>
                    <a:pt x="575" y="0"/>
                  </a:cubicBezTo>
                  <a:cubicBezTo>
                    <a:pt x="233" y="0"/>
                    <a:pt x="233" y="0"/>
                    <a:pt x="233" y="0"/>
                  </a:cubicBezTo>
                  <a:cubicBezTo>
                    <a:pt x="218" y="0"/>
                    <a:pt x="205" y="13"/>
                    <a:pt x="205" y="28"/>
                  </a:cubicBezTo>
                  <a:cubicBezTo>
                    <a:pt x="205" y="191"/>
                    <a:pt x="146" y="273"/>
                    <a:pt x="29" y="273"/>
                  </a:cubicBezTo>
                  <a:cubicBezTo>
                    <a:pt x="13" y="273"/>
                    <a:pt x="0" y="286"/>
                    <a:pt x="0" y="301"/>
                  </a:cubicBezTo>
                  <a:cubicBezTo>
                    <a:pt x="0" y="317"/>
                    <a:pt x="13" y="329"/>
                    <a:pt x="29" y="329"/>
                  </a:cubicBezTo>
                  <a:cubicBezTo>
                    <a:pt x="779" y="329"/>
                    <a:pt x="779" y="329"/>
                    <a:pt x="779" y="329"/>
                  </a:cubicBezTo>
                  <a:cubicBezTo>
                    <a:pt x="795" y="329"/>
                    <a:pt x="808" y="317"/>
                    <a:pt x="808" y="301"/>
                  </a:cubicBezTo>
                  <a:cubicBezTo>
                    <a:pt x="808" y="286"/>
                    <a:pt x="795" y="273"/>
                    <a:pt x="779" y="273"/>
                  </a:cubicBezTo>
                  <a:close/>
                  <a:moveTo>
                    <a:pt x="181" y="273"/>
                  </a:moveTo>
                  <a:cubicBezTo>
                    <a:pt x="190" y="263"/>
                    <a:pt x="190" y="263"/>
                    <a:pt x="190" y="263"/>
                  </a:cubicBezTo>
                  <a:cubicBezTo>
                    <a:pt x="232" y="217"/>
                    <a:pt x="256" y="149"/>
                    <a:pt x="261" y="62"/>
                  </a:cubicBezTo>
                  <a:cubicBezTo>
                    <a:pt x="261" y="56"/>
                    <a:pt x="261" y="56"/>
                    <a:pt x="261" y="56"/>
                  </a:cubicBezTo>
                  <a:cubicBezTo>
                    <a:pt x="547" y="56"/>
                    <a:pt x="547" y="56"/>
                    <a:pt x="547" y="56"/>
                  </a:cubicBezTo>
                  <a:cubicBezTo>
                    <a:pt x="547" y="62"/>
                    <a:pt x="547" y="62"/>
                    <a:pt x="547" y="62"/>
                  </a:cubicBezTo>
                  <a:cubicBezTo>
                    <a:pt x="552" y="149"/>
                    <a:pt x="576" y="217"/>
                    <a:pt x="618" y="263"/>
                  </a:cubicBezTo>
                  <a:cubicBezTo>
                    <a:pt x="627" y="273"/>
                    <a:pt x="627" y="273"/>
                    <a:pt x="627" y="273"/>
                  </a:cubicBezTo>
                  <a:lnTo>
                    <a:pt x="181" y="273"/>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92"/>
            <p:cNvSpPr>
              <a:spLocks noEditPoints="1"/>
            </p:cNvSpPr>
            <p:nvPr/>
          </p:nvSpPr>
          <p:spPr bwMode="auto">
            <a:xfrm>
              <a:off x="7510252" y="4558346"/>
              <a:ext cx="227263" cy="49793"/>
            </a:xfrm>
            <a:custGeom>
              <a:avLst/>
              <a:gdLst>
                <a:gd name="T0" fmla="*/ 984 w 1012"/>
                <a:gd name="T1" fmla="*/ 0 h 227"/>
                <a:gd name="T2" fmla="*/ 28 w 1012"/>
                <a:gd name="T3" fmla="*/ 0 h 227"/>
                <a:gd name="T4" fmla="*/ 0 w 1012"/>
                <a:gd name="T5" fmla="*/ 28 h 227"/>
                <a:gd name="T6" fmla="*/ 0 w 1012"/>
                <a:gd name="T7" fmla="*/ 199 h 227"/>
                <a:gd name="T8" fmla="*/ 28 w 1012"/>
                <a:gd name="T9" fmla="*/ 227 h 227"/>
                <a:gd name="T10" fmla="*/ 984 w 1012"/>
                <a:gd name="T11" fmla="*/ 227 h 227"/>
                <a:gd name="T12" fmla="*/ 1012 w 1012"/>
                <a:gd name="T13" fmla="*/ 199 h 227"/>
                <a:gd name="T14" fmla="*/ 1012 w 1012"/>
                <a:gd name="T15" fmla="*/ 28 h 227"/>
                <a:gd name="T16" fmla="*/ 984 w 1012"/>
                <a:gd name="T17" fmla="*/ 0 h 227"/>
                <a:gd name="T18" fmla="*/ 955 w 1012"/>
                <a:gd name="T19" fmla="*/ 171 h 227"/>
                <a:gd name="T20" fmla="*/ 56 w 1012"/>
                <a:gd name="T21" fmla="*/ 171 h 227"/>
                <a:gd name="T22" fmla="*/ 56 w 1012"/>
                <a:gd name="T23" fmla="*/ 56 h 227"/>
                <a:gd name="T24" fmla="*/ 955 w 1012"/>
                <a:gd name="T25" fmla="*/ 56 h 227"/>
                <a:gd name="T26" fmla="*/ 955 w 1012"/>
                <a:gd name="T27" fmla="*/ 17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2" h="227">
                  <a:moveTo>
                    <a:pt x="984" y="0"/>
                  </a:moveTo>
                  <a:cubicBezTo>
                    <a:pt x="28" y="0"/>
                    <a:pt x="28" y="0"/>
                    <a:pt x="28" y="0"/>
                  </a:cubicBezTo>
                  <a:cubicBezTo>
                    <a:pt x="12" y="0"/>
                    <a:pt x="0" y="13"/>
                    <a:pt x="0" y="28"/>
                  </a:cubicBezTo>
                  <a:cubicBezTo>
                    <a:pt x="0" y="199"/>
                    <a:pt x="0" y="199"/>
                    <a:pt x="0" y="199"/>
                  </a:cubicBezTo>
                  <a:cubicBezTo>
                    <a:pt x="0" y="215"/>
                    <a:pt x="12" y="227"/>
                    <a:pt x="28" y="227"/>
                  </a:cubicBezTo>
                  <a:cubicBezTo>
                    <a:pt x="984" y="227"/>
                    <a:pt x="984" y="227"/>
                    <a:pt x="984" y="227"/>
                  </a:cubicBezTo>
                  <a:cubicBezTo>
                    <a:pt x="999" y="227"/>
                    <a:pt x="1012" y="215"/>
                    <a:pt x="1012" y="199"/>
                  </a:cubicBezTo>
                  <a:cubicBezTo>
                    <a:pt x="1012" y="28"/>
                    <a:pt x="1012" y="28"/>
                    <a:pt x="1012" y="28"/>
                  </a:cubicBezTo>
                  <a:cubicBezTo>
                    <a:pt x="1012" y="13"/>
                    <a:pt x="999" y="0"/>
                    <a:pt x="984" y="0"/>
                  </a:cubicBezTo>
                  <a:close/>
                  <a:moveTo>
                    <a:pt x="955" y="171"/>
                  </a:moveTo>
                  <a:cubicBezTo>
                    <a:pt x="56" y="171"/>
                    <a:pt x="56" y="171"/>
                    <a:pt x="56" y="171"/>
                  </a:cubicBezTo>
                  <a:cubicBezTo>
                    <a:pt x="56" y="56"/>
                    <a:pt x="56" y="56"/>
                    <a:pt x="56" y="56"/>
                  </a:cubicBezTo>
                  <a:cubicBezTo>
                    <a:pt x="955" y="56"/>
                    <a:pt x="955" y="56"/>
                    <a:pt x="955" y="56"/>
                  </a:cubicBezTo>
                  <a:lnTo>
                    <a:pt x="955" y="17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5" name="Freeform 93"/>
            <p:cNvSpPr>
              <a:spLocks noEditPoints="1"/>
            </p:cNvSpPr>
            <p:nvPr/>
          </p:nvSpPr>
          <p:spPr bwMode="auto">
            <a:xfrm>
              <a:off x="7540895" y="4642612"/>
              <a:ext cx="74052" cy="42132"/>
            </a:xfrm>
            <a:custGeom>
              <a:avLst/>
              <a:gdLst>
                <a:gd name="T0" fmla="*/ 301 w 330"/>
                <a:gd name="T1" fmla="*/ 0 h 192"/>
                <a:gd name="T2" fmla="*/ 28 w 330"/>
                <a:gd name="T3" fmla="*/ 0 h 192"/>
                <a:gd name="T4" fmla="*/ 0 w 330"/>
                <a:gd name="T5" fmla="*/ 28 h 192"/>
                <a:gd name="T6" fmla="*/ 0 w 330"/>
                <a:gd name="T7" fmla="*/ 164 h 192"/>
                <a:gd name="T8" fmla="*/ 28 w 330"/>
                <a:gd name="T9" fmla="*/ 192 h 192"/>
                <a:gd name="T10" fmla="*/ 301 w 330"/>
                <a:gd name="T11" fmla="*/ 192 h 192"/>
                <a:gd name="T12" fmla="*/ 330 w 330"/>
                <a:gd name="T13" fmla="*/ 164 h 192"/>
                <a:gd name="T14" fmla="*/ 330 w 330"/>
                <a:gd name="T15" fmla="*/ 28 h 192"/>
                <a:gd name="T16" fmla="*/ 301 w 330"/>
                <a:gd name="T17" fmla="*/ 0 h 192"/>
                <a:gd name="T18" fmla="*/ 273 w 330"/>
                <a:gd name="T19" fmla="*/ 136 h 192"/>
                <a:gd name="T20" fmla="*/ 57 w 330"/>
                <a:gd name="T21" fmla="*/ 136 h 192"/>
                <a:gd name="T22" fmla="*/ 57 w 330"/>
                <a:gd name="T23" fmla="*/ 56 h 192"/>
                <a:gd name="T24" fmla="*/ 273 w 330"/>
                <a:gd name="T25" fmla="*/ 56 h 192"/>
                <a:gd name="T26" fmla="*/ 273 w 330"/>
                <a:gd name="T27" fmla="*/ 13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0" h="192">
                  <a:moveTo>
                    <a:pt x="301" y="0"/>
                  </a:moveTo>
                  <a:cubicBezTo>
                    <a:pt x="28" y="0"/>
                    <a:pt x="28" y="0"/>
                    <a:pt x="28" y="0"/>
                  </a:cubicBezTo>
                  <a:cubicBezTo>
                    <a:pt x="13" y="0"/>
                    <a:pt x="0" y="12"/>
                    <a:pt x="0" y="28"/>
                  </a:cubicBezTo>
                  <a:cubicBezTo>
                    <a:pt x="0" y="164"/>
                    <a:pt x="0" y="164"/>
                    <a:pt x="0" y="164"/>
                  </a:cubicBezTo>
                  <a:cubicBezTo>
                    <a:pt x="0" y="180"/>
                    <a:pt x="13" y="192"/>
                    <a:pt x="28" y="192"/>
                  </a:cubicBezTo>
                  <a:cubicBezTo>
                    <a:pt x="301" y="192"/>
                    <a:pt x="301" y="192"/>
                    <a:pt x="301" y="192"/>
                  </a:cubicBezTo>
                  <a:cubicBezTo>
                    <a:pt x="317" y="192"/>
                    <a:pt x="330" y="180"/>
                    <a:pt x="330" y="164"/>
                  </a:cubicBezTo>
                  <a:cubicBezTo>
                    <a:pt x="330" y="28"/>
                    <a:pt x="330" y="28"/>
                    <a:pt x="330" y="28"/>
                  </a:cubicBezTo>
                  <a:cubicBezTo>
                    <a:pt x="330" y="12"/>
                    <a:pt x="317" y="0"/>
                    <a:pt x="301" y="0"/>
                  </a:cubicBezTo>
                  <a:close/>
                  <a:moveTo>
                    <a:pt x="273" y="136"/>
                  </a:moveTo>
                  <a:cubicBezTo>
                    <a:pt x="57" y="136"/>
                    <a:pt x="57" y="136"/>
                    <a:pt x="57" y="136"/>
                  </a:cubicBezTo>
                  <a:cubicBezTo>
                    <a:pt x="57" y="56"/>
                    <a:pt x="57" y="56"/>
                    <a:pt x="57" y="56"/>
                  </a:cubicBezTo>
                  <a:cubicBezTo>
                    <a:pt x="273" y="56"/>
                    <a:pt x="273" y="56"/>
                    <a:pt x="273" y="56"/>
                  </a:cubicBezTo>
                  <a:lnTo>
                    <a:pt x="273" y="13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6" name="Freeform 94"/>
            <p:cNvSpPr>
              <a:spLocks noEditPoints="1"/>
            </p:cNvSpPr>
            <p:nvPr/>
          </p:nvSpPr>
          <p:spPr bwMode="auto">
            <a:xfrm>
              <a:off x="7510252" y="4558346"/>
              <a:ext cx="227263" cy="157040"/>
            </a:xfrm>
            <a:custGeom>
              <a:avLst/>
              <a:gdLst>
                <a:gd name="T0" fmla="*/ 1012 w 1012"/>
                <a:gd name="T1" fmla="*/ 28 h 705"/>
                <a:gd name="T2" fmla="*/ 984 w 1012"/>
                <a:gd name="T3" fmla="*/ 0 h 705"/>
                <a:gd name="T4" fmla="*/ 28 w 1012"/>
                <a:gd name="T5" fmla="*/ 0 h 705"/>
                <a:gd name="T6" fmla="*/ 0 w 1012"/>
                <a:gd name="T7" fmla="*/ 28 h 705"/>
                <a:gd name="T8" fmla="*/ 0 w 1012"/>
                <a:gd name="T9" fmla="*/ 677 h 705"/>
                <a:gd name="T10" fmla="*/ 28 w 1012"/>
                <a:gd name="T11" fmla="*/ 705 h 705"/>
                <a:gd name="T12" fmla="*/ 840 w 1012"/>
                <a:gd name="T13" fmla="*/ 705 h 705"/>
                <a:gd name="T14" fmla="*/ 863 w 1012"/>
                <a:gd name="T15" fmla="*/ 694 h 705"/>
                <a:gd name="T16" fmla="*/ 867 w 1012"/>
                <a:gd name="T17" fmla="*/ 669 h 705"/>
                <a:gd name="T18" fmla="*/ 821 w 1012"/>
                <a:gd name="T19" fmla="*/ 514 h 705"/>
                <a:gd name="T20" fmla="*/ 976 w 1012"/>
                <a:gd name="T21" fmla="*/ 560 h 705"/>
                <a:gd name="T22" fmla="*/ 1000 w 1012"/>
                <a:gd name="T23" fmla="*/ 556 h 705"/>
                <a:gd name="T24" fmla="*/ 1012 w 1012"/>
                <a:gd name="T25" fmla="*/ 533 h 705"/>
                <a:gd name="T26" fmla="*/ 1012 w 1012"/>
                <a:gd name="T27" fmla="*/ 28 h 705"/>
                <a:gd name="T28" fmla="*/ 955 w 1012"/>
                <a:gd name="T29" fmla="*/ 496 h 705"/>
                <a:gd name="T30" fmla="*/ 787 w 1012"/>
                <a:gd name="T31" fmla="*/ 445 h 705"/>
                <a:gd name="T32" fmla="*/ 759 w 1012"/>
                <a:gd name="T33" fmla="*/ 452 h 705"/>
                <a:gd name="T34" fmla="*/ 752 w 1012"/>
                <a:gd name="T35" fmla="*/ 480 h 705"/>
                <a:gd name="T36" fmla="*/ 803 w 1012"/>
                <a:gd name="T37" fmla="*/ 649 h 705"/>
                <a:gd name="T38" fmla="*/ 56 w 1012"/>
                <a:gd name="T39" fmla="*/ 649 h 705"/>
                <a:gd name="T40" fmla="*/ 56 w 1012"/>
                <a:gd name="T41" fmla="*/ 56 h 705"/>
                <a:gd name="T42" fmla="*/ 955 w 1012"/>
                <a:gd name="T43" fmla="*/ 56 h 705"/>
                <a:gd name="T44" fmla="*/ 955 w 1012"/>
                <a:gd name="T45" fmla="*/ 496 h 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2" h="705">
                  <a:moveTo>
                    <a:pt x="1012" y="28"/>
                  </a:moveTo>
                  <a:cubicBezTo>
                    <a:pt x="1012" y="13"/>
                    <a:pt x="999" y="0"/>
                    <a:pt x="984" y="0"/>
                  </a:cubicBezTo>
                  <a:cubicBezTo>
                    <a:pt x="28" y="0"/>
                    <a:pt x="28" y="0"/>
                    <a:pt x="28" y="0"/>
                  </a:cubicBezTo>
                  <a:cubicBezTo>
                    <a:pt x="12" y="0"/>
                    <a:pt x="0" y="13"/>
                    <a:pt x="0" y="28"/>
                  </a:cubicBezTo>
                  <a:cubicBezTo>
                    <a:pt x="0" y="677"/>
                    <a:pt x="0" y="677"/>
                    <a:pt x="0" y="677"/>
                  </a:cubicBezTo>
                  <a:cubicBezTo>
                    <a:pt x="0" y="692"/>
                    <a:pt x="12" y="705"/>
                    <a:pt x="28" y="705"/>
                  </a:cubicBezTo>
                  <a:cubicBezTo>
                    <a:pt x="840" y="705"/>
                    <a:pt x="840" y="705"/>
                    <a:pt x="840" y="705"/>
                  </a:cubicBezTo>
                  <a:cubicBezTo>
                    <a:pt x="849" y="705"/>
                    <a:pt x="858" y="701"/>
                    <a:pt x="863" y="694"/>
                  </a:cubicBezTo>
                  <a:cubicBezTo>
                    <a:pt x="868" y="687"/>
                    <a:pt x="870" y="677"/>
                    <a:pt x="867" y="669"/>
                  </a:cubicBezTo>
                  <a:cubicBezTo>
                    <a:pt x="821" y="514"/>
                    <a:pt x="821" y="514"/>
                    <a:pt x="821" y="514"/>
                  </a:cubicBezTo>
                  <a:cubicBezTo>
                    <a:pt x="976" y="560"/>
                    <a:pt x="976" y="560"/>
                    <a:pt x="976" y="560"/>
                  </a:cubicBezTo>
                  <a:cubicBezTo>
                    <a:pt x="984" y="563"/>
                    <a:pt x="993" y="561"/>
                    <a:pt x="1000" y="556"/>
                  </a:cubicBezTo>
                  <a:cubicBezTo>
                    <a:pt x="1008" y="551"/>
                    <a:pt x="1012" y="542"/>
                    <a:pt x="1012" y="533"/>
                  </a:cubicBezTo>
                  <a:lnTo>
                    <a:pt x="1012" y="28"/>
                  </a:lnTo>
                  <a:close/>
                  <a:moveTo>
                    <a:pt x="955" y="496"/>
                  </a:moveTo>
                  <a:cubicBezTo>
                    <a:pt x="787" y="445"/>
                    <a:pt x="787" y="445"/>
                    <a:pt x="787" y="445"/>
                  </a:cubicBezTo>
                  <a:cubicBezTo>
                    <a:pt x="777" y="442"/>
                    <a:pt x="766" y="445"/>
                    <a:pt x="759" y="452"/>
                  </a:cubicBezTo>
                  <a:cubicBezTo>
                    <a:pt x="752" y="460"/>
                    <a:pt x="749" y="470"/>
                    <a:pt x="752" y="480"/>
                  </a:cubicBezTo>
                  <a:cubicBezTo>
                    <a:pt x="803" y="649"/>
                    <a:pt x="803" y="649"/>
                    <a:pt x="803" y="649"/>
                  </a:cubicBezTo>
                  <a:cubicBezTo>
                    <a:pt x="56" y="649"/>
                    <a:pt x="56" y="649"/>
                    <a:pt x="56" y="649"/>
                  </a:cubicBezTo>
                  <a:cubicBezTo>
                    <a:pt x="56" y="56"/>
                    <a:pt x="56" y="56"/>
                    <a:pt x="56" y="56"/>
                  </a:cubicBezTo>
                  <a:cubicBezTo>
                    <a:pt x="955" y="56"/>
                    <a:pt x="955" y="56"/>
                    <a:pt x="955" y="56"/>
                  </a:cubicBezTo>
                  <a:lnTo>
                    <a:pt x="955" y="49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7" name="Freeform 91"/>
            <p:cNvSpPr>
              <a:spLocks noEditPoints="1"/>
            </p:cNvSpPr>
            <p:nvPr/>
          </p:nvSpPr>
          <p:spPr bwMode="auto">
            <a:xfrm>
              <a:off x="7678784" y="4656656"/>
              <a:ext cx="97033" cy="97033"/>
            </a:xfrm>
            <a:custGeom>
              <a:avLst/>
              <a:gdLst>
                <a:gd name="T0" fmla="*/ 205 w 436"/>
                <a:gd name="T1" fmla="*/ 339 h 434"/>
                <a:gd name="T2" fmla="*/ 291 w 436"/>
                <a:gd name="T3" fmla="*/ 425 h 434"/>
                <a:gd name="T4" fmla="*/ 311 w 436"/>
                <a:gd name="T5" fmla="*/ 434 h 434"/>
                <a:gd name="T6" fmla="*/ 331 w 436"/>
                <a:gd name="T7" fmla="*/ 425 h 434"/>
                <a:gd name="T8" fmla="*/ 428 w 436"/>
                <a:gd name="T9" fmla="*/ 329 h 434"/>
                <a:gd name="T10" fmla="*/ 436 w 436"/>
                <a:gd name="T11" fmla="*/ 309 h 434"/>
                <a:gd name="T12" fmla="*/ 428 w 436"/>
                <a:gd name="T13" fmla="*/ 289 h 434"/>
                <a:gd name="T14" fmla="*/ 341 w 436"/>
                <a:gd name="T15" fmla="*/ 202 h 434"/>
                <a:gd name="T16" fmla="*/ 391 w 436"/>
                <a:gd name="T17" fmla="*/ 152 h 434"/>
                <a:gd name="T18" fmla="*/ 399 w 436"/>
                <a:gd name="T19" fmla="*/ 126 h 434"/>
                <a:gd name="T20" fmla="*/ 379 w 436"/>
                <a:gd name="T21" fmla="*/ 106 h 434"/>
                <a:gd name="T22" fmla="*/ 38 w 436"/>
                <a:gd name="T23" fmla="*/ 3 h 434"/>
                <a:gd name="T24" fmla="*/ 10 w 436"/>
                <a:gd name="T25" fmla="*/ 10 h 434"/>
                <a:gd name="T26" fmla="*/ 3 w 436"/>
                <a:gd name="T27" fmla="*/ 38 h 434"/>
                <a:gd name="T28" fmla="*/ 105 w 436"/>
                <a:gd name="T29" fmla="*/ 379 h 434"/>
                <a:gd name="T30" fmla="*/ 126 w 436"/>
                <a:gd name="T31" fmla="*/ 399 h 434"/>
                <a:gd name="T32" fmla="*/ 152 w 436"/>
                <a:gd name="T33" fmla="*/ 391 h 434"/>
                <a:gd name="T34" fmla="*/ 205 w 436"/>
                <a:gd name="T35" fmla="*/ 339 h 434"/>
                <a:gd name="T36" fmla="*/ 72 w 436"/>
                <a:gd name="T37" fmla="*/ 72 h 434"/>
                <a:gd name="T38" fmla="*/ 318 w 436"/>
                <a:gd name="T39" fmla="*/ 146 h 434"/>
                <a:gd name="T40" fmla="*/ 285 w 436"/>
                <a:gd name="T41" fmla="*/ 179 h 434"/>
                <a:gd name="T42" fmla="*/ 275 w 436"/>
                <a:gd name="T43" fmla="*/ 202 h 434"/>
                <a:gd name="T44" fmla="*/ 285 w 436"/>
                <a:gd name="T45" fmla="*/ 226 h 434"/>
                <a:gd name="T46" fmla="*/ 368 w 436"/>
                <a:gd name="T47" fmla="*/ 309 h 434"/>
                <a:gd name="T48" fmla="*/ 311 w 436"/>
                <a:gd name="T49" fmla="*/ 366 h 434"/>
                <a:gd name="T50" fmla="*/ 232 w 436"/>
                <a:gd name="T51" fmla="*/ 286 h 434"/>
                <a:gd name="T52" fmla="*/ 205 w 436"/>
                <a:gd name="T53" fmla="*/ 275 h 434"/>
                <a:gd name="T54" fmla="*/ 178 w 436"/>
                <a:gd name="T55" fmla="*/ 286 h 434"/>
                <a:gd name="T56" fmla="*/ 146 w 436"/>
                <a:gd name="T57" fmla="*/ 318 h 434"/>
                <a:gd name="T58" fmla="*/ 72 w 436"/>
                <a:gd name="T59" fmla="*/ 72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6" h="434">
                  <a:moveTo>
                    <a:pt x="205" y="339"/>
                  </a:moveTo>
                  <a:cubicBezTo>
                    <a:pt x="291" y="425"/>
                    <a:pt x="291" y="425"/>
                    <a:pt x="291" y="425"/>
                  </a:cubicBezTo>
                  <a:cubicBezTo>
                    <a:pt x="297" y="431"/>
                    <a:pt x="304" y="434"/>
                    <a:pt x="311" y="434"/>
                  </a:cubicBezTo>
                  <a:cubicBezTo>
                    <a:pt x="319" y="434"/>
                    <a:pt x="326" y="431"/>
                    <a:pt x="331" y="425"/>
                  </a:cubicBezTo>
                  <a:cubicBezTo>
                    <a:pt x="428" y="329"/>
                    <a:pt x="428" y="329"/>
                    <a:pt x="428" y="329"/>
                  </a:cubicBezTo>
                  <a:cubicBezTo>
                    <a:pt x="433" y="324"/>
                    <a:pt x="436" y="316"/>
                    <a:pt x="436" y="309"/>
                  </a:cubicBezTo>
                  <a:cubicBezTo>
                    <a:pt x="436" y="301"/>
                    <a:pt x="433" y="294"/>
                    <a:pt x="428" y="289"/>
                  </a:cubicBezTo>
                  <a:cubicBezTo>
                    <a:pt x="341" y="202"/>
                    <a:pt x="341" y="202"/>
                    <a:pt x="341" y="202"/>
                  </a:cubicBezTo>
                  <a:cubicBezTo>
                    <a:pt x="391" y="152"/>
                    <a:pt x="391" y="152"/>
                    <a:pt x="391" y="152"/>
                  </a:cubicBezTo>
                  <a:cubicBezTo>
                    <a:pt x="398" y="145"/>
                    <a:pt x="401" y="135"/>
                    <a:pt x="399" y="126"/>
                  </a:cubicBezTo>
                  <a:cubicBezTo>
                    <a:pt x="396" y="116"/>
                    <a:pt x="389" y="108"/>
                    <a:pt x="379" y="106"/>
                  </a:cubicBezTo>
                  <a:cubicBezTo>
                    <a:pt x="38" y="3"/>
                    <a:pt x="38" y="3"/>
                    <a:pt x="38" y="3"/>
                  </a:cubicBezTo>
                  <a:cubicBezTo>
                    <a:pt x="28" y="0"/>
                    <a:pt x="17" y="3"/>
                    <a:pt x="10" y="10"/>
                  </a:cubicBezTo>
                  <a:cubicBezTo>
                    <a:pt x="3" y="18"/>
                    <a:pt x="0" y="28"/>
                    <a:pt x="3" y="38"/>
                  </a:cubicBezTo>
                  <a:cubicBezTo>
                    <a:pt x="105" y="379"/>
                    <a:pt x="105" y="379"/>
                    <a:pt x="105" y="379"/>
                  </a:cubicBezTo>
                  <a:cubicBezTo>
                    <a:pt x="108" y="389"/>
                    <a:pt x="116" y="396"/>
                    <a:pt x="126" y="399"/>
                  </a:cubicBezTo>
                  <a:cubicBezTo>
                    <a:pt x="135" y="401"/>
                    <a:pt x="145" y="398"/>
                    <a:pt x="152" y="391"/>
                  </a:cubicBezTo>
                  <a:lnTo>
                    <a:pt x="205" y="339"/>
                  </a:lnTo>
                  <a:close/>
                  <a:moveTo>
                    <a:pt x="72" y="72"/>
                  </a:moveTo>
                  <a:cubicBezTo>
                    <a:pt x="318" y="146"/>
                    <a:pt x="318" y="146"/>
                    <a:pt x="318" y="146"/>
                  </a:cubicBezTo>
                  <a:cubicBezTo>
                    <a:pt x="285" y="179"/>
                    <a:pt x="285" y="179"/>
                    <a:pt x="285" y="179"/>
                  </a:cubicBezTo>
                  <a:cubicBezTo>
                    <a:pt x="278" y="186"/>
                    <a:pt x="275" y="194"/>
                    <a:pt x="275" y="202"/>
                  </a:cubicBezTo>
                  <a:cubicBezTo>
                    <a:pt x="275" y="211"/>
                    <a:pt x="279" y="219"/>
                    <a:pt x="285" y="226"/>
                  </a:cubicBezTo>
                  <a:cubicBezTo>
                    <a:pt x="368" y="309"/>
                    <a:pt x="368" y="309"/>
                    <a:pt x="368" y="309"/>
                  </a:cubicBezTo>
                  <a:cubicBezTo>
                    <a:pt x="311" y="366"/>
                    <a:pt x="311" y="366"/>
                    <a:pt x="311" y="366"/>
                  </a:cubicBezTo>
                  <a:cubicBezTo>
                    <a:pt x="232" y="286"/>
                    <a:pt x="232" y="286"/>
                    <a:pt x="232" y="286"/>
                  </a:cubicBezTo>
                  <a:cubicBezTo>
                    <a:pt x="225" y="279"/>
                    <a:pt x="215" y="275"/>
                    <a:pt x="205" y="275"/>
                  </a:cubicBezTo>
                  <a:cubicBezTo>
                    <a:pt x="195" y="275"/>
                    <a:pt x="185" y="279"/>
                    <a:pt x="178" y="286"/>
                  </a:cubicBezTo>
                  <a:cubicBezTo>
                    <a:pt x="146" y="318"/>
                    <a:pt x="146" y="318"/>
                    <a:pt x="146" y="318"/>
                  </a:cubicBezTo>
                  <a:lnTo>
                    <a:pt x="72" y="72"/>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8" name="Rectangle 167">
            <a:extLst>
              <a:ext uri="{FF2B5EF4-FFF2-40B4-BE49-F238E27FC236}">
                <a16:creationId xmlns:a16="http://schemas.microsoft.com/office/drawing/2014/main" id="{9E8D3043-FC9C-834A-9A45-05B99A0B313B}"/>
              </a:ext>
            </a:extLst>
          </p:cNvPr>
          <p:cNvSpPr/>
          <p:nvPr/>
        </p:nvSpPr>
        <p:spPr>
          <a:xfrm>
            <a:off x="6277115" y="3210848"/>
            <a:ext cx="1494142" cy="400110"/>
          </a:xfrm>
          <a:prstGeom prst="rect">
            <a:avLst/>
          </a:prstGeom>
        </p:spPr>
        <p:txBody>
          <a:bodyPr wrap="square">
            <a:spAutoFit/>
          </a:bodyPr>
          <a:lstStyle/>
          <a:p>
            <a:pPr lvl="0" algn="ctr">
              <a:spcAft>
                <a:spcPts val="3600"/>
              </a:spcAft>
              <a:buClr>
                <a:srgbClr val="FF6503"/>
              </a:buClr>
              <a:defRPr/>
            </a:pPr>
            <a:r>
              <a:rPr lang="en-US" sz="1000" b="1" kern="0" dirty="0">
                <a:solidFill>
                  <a:schemeClr val="tx2"/>
                </a:solidFill>
              </a:rPr>
              <a:t>Clinical Library/Benchmark</a:t>
            </a:r>
          </a:p>
        </p:txBody>
      </p:sp>
      <p:grpSp>
        <p:nvGrpSpPr>
          <p:cNvPr id="182" name="Group 181"/>
          <p:cNvGrpSpPr/>
          <p:nvPr/>
        </p:nvGrpSpPr>
        <p:grpSpPr>
          <a:xfrm>
            <a:off x="6262038" y="1864274"/>
            <a:ext cx="471554" cy="482471"/>
            <a:chOff x="6523618" y="1923502"/>
            <a:chExt cx="612689" cy="626873"/>
          </a:xfrm>
          <a:solidFill>
            <a:schemeClr val="tx1"/>
          </a:solidFill>
        </p:grpSpPr>
        <p:sp>
          <p:nvSpPr>
            <p:cNvPr id="183" name="Freeform 144"/>
            <p:cNvSpPr>
              <a:spLocks noEditPoints="1"/>
            </p:cNvSpPr>
            <p:nvPr/>
          </p:nvSpPr>
          <p:spPr bwMode="auto">
            <a:xfrm>
              <a:off x="6523618" y="1923502"/>
              <a:ext cx="612689" cy="626873"/>
            </a:xfrm>
            <a:custGeom>
              <a:avLst/>
              <a:gdLst>
                <a:gd name="T0" fmla="*/ 139 w 878"/>
                <a:gd name="T1" fmla="*/ 288 h 898"/>
                <a:gd name="T2" fmla="*/ 753 w 878"/>
                <a:gd name="T3" fmla="*/ 286 h 898"/>
                <a:gd name="T4" fmla="*/ 784 w 878"/>
                <a:gd name="T5" fmla="*/ 765 h 898"/>
                <a:gd name="T6" fmla="*/ 535 w 878"/>
                <a:gd name="T7" fmla="*/ 869 h 898"/>
                <a:gd name="T8" fmla="*/ 425 w 878"/>
                <a:gd name="T9" fmla="*/ 894 h 898"/>
                <a:gd name="T10" fmla="*/ 504 w 878"/>
                <a:gd name="T11" fmla="*/ 829 h 898"/>
                <a:gd name="T12" fmla="*/ 326 w 878"/>
                <a:gd name="T13" fmla="*/ 897 h 898"/>
                <a:gd name="T14" fmla="*/ 98 w 878"/>
                <a:gd name="T15" fmla="*/ 565 h 898"/>
                <a:gd name="T16" fmla="*/ 95 w 878"/>
                <a:gd name="T17" fmla="*/ 327 h 898"/>
                <a:gd name="T18" fmla="*/ 99 w 878"/>
                <a:gd name="T19" fmla="*/ 392 h 898"/>
                <a:gd name="T20" fmla="*/ 361 w 878"/>
                <a:gd name="T21" fmla="*/ 392 h 898"/>
                <a:gd name="T22" fmla="*/ 386 w 878"/>
                <a:gd name="T23" fmla="*/ 403 h 898"/>
                <a:gd name="T24" fmla="*/ 406 w 878"/>
                <a:gd name="T25" fmla="*/ 350 h 898"/>
                <a:gd name="T26" fmla="*/ 507 w 878"/>
                <a:gd name="T27" fmla="*/ 282 h 898"/>
                <a:gd name="T28" fmla="*/ 631 w 878"/>
                <a:gd name="T29" fmla="*/ 308 h 898"/>
                <a:gd name="T30" fmla="*/ 705 w 878"/>
                <a:gd name="T31" fmla="*/ 405 h 898"/>
                <a:gd name="T32" fmla="*/ 842 w 878"/>
                <a:gd name="T33" fmla="*/ 389 h 898"/>
                <a:gd name="T34" fmla="*/ 724 w 878"/>
                <a:gd name="T35" fmla="*/ 278 h 898"/>
                <a:gd name="T36" fmla="*/ 431 w 878"/>
                <a:gd name="T37" fmla="*/ 156 h 898"/>
                <a:gd name="T38" fmla="*/ 712 w 878"/>
                <a:gd name="T39" fmla="*/ 468 h 898"/>
                <a:gd name="T40" fmla="*/ 685 w 878"/>
                <a:gd name="T41" fmla="*/ 533 h 898"/>
                <a:gd name="T42" fmla="*/ 578 w 878"/>
                <a:gd name="T43" fmla="*/ 613 h 898"/>
                <a:gd name="T44" fmla="*/ 450 w 878"/>
                <a:gd name="T45" fmla="*/ 590 h 898"/>
                <a:gd name="T46" fmla="*/ 379 w 878"/>
                <a:gd name="T47" fmla="*/ 486 h 898"/>
                <a:gd name="T48" fmla="*/ 279 w 878"/>
                <a:gd name="T49" fmla="*/ 503 h 898"/>
                <a:gd name="T50" fmla="*/ 718 w 878"/>
                <a:gd name="T51" fmla="*/ 802 h 898"/>
                <a:gd name="T52" fmla="*/ 712 w 878"/>
                <a:gd name="T53" fmla="*/ 468 h 898"/>
                <a:gd name="T54" fmla="*/ 334 w 878"/>
                <a:gd name="T55" fmla="*/ 827 h 898"/>
                <a:gd name="T56" fmla="*/ 163 w 878"/>
                <a:gd name="T57" fmla="*/ 761 h 898"/>
                <a:gd name="T58" fmla="*/ 254 w 878"/>
                <a:gd name="T59" fmla="*/ 698 h 898"/>
                <a:gd name="T60" fmla="*/ 183 w 878"/>
                <a:gd name="T61" fmla="*/ 670 h 898"/>
                <a:gd name="T62" fmla="*/ 185 w 878"/>
                <a:gd name="T63" fmla="*/ 619 h 898"/>
                <a:gd name="T64" fmla="*/ 255 w 878"/>
                <a:gd name="T65" fmla="*/ 591 h 898"/>
                <a:gd name="T66" fmla="*/ 334 w 878"/>
                <a:gd name="T67" fmla="*/ 438 h 898"/>
                <a:gd name="T68" fmla="*/ 125 w 878"/>
                <a:gd name="T69" fmla="*/ 868 h 898"/>
                <a:gd name="T70" fmla="*/ 450 w 878"/>
                <a:gd name="T71" fmla="*/ 501 h 898"/>
                <a:gd name="T72" fmla="*/ 491 w 878"/>
                <a:gd name="T73" fmla="*/ 541 h 898"/>
                <a:gd name="T74" fmla="*/ 567 w 878"/>
                <a:gd name="T75" fmla="*/ 587 h 898"/>
                <a:gd name="T76" fmla="*/ 660 w 878"/>
                <a:gd name="T77" fmla="*/ 531 h 898"/>
                <a:gd name="T78" fmla="*/ 687 w 878"/>
                <a:gd name="T79" fmla="*/ 466 h 898"/>
                <a:gd name="T80" fmla="*/ 642 w 878"/>
                <a:gd name="T81" fmla="*/ 390 h 898"/>
                <a:gd name="T82" fmla="*/ 601 w 878"/>
                <a:gd name="T83" fmla="*/ 353 h 898"/>
                <a:gd name="T84" fmla="*/ 527 w 878"/>
                <a:gd name="T85" fmla="*/ 309 h 898"/>
                <a:gd name="T86" fmla="*/ 463 w 878"/>
                <a:gd name="T87" fmla="*/ 337 h 898"/>
                <a:gd name="T88" fmla="*/ 440 w 878"/>
                <a:gd name="T89" fmla="*/ 419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8" h="898">
                  <a:moveTo>
                    <a:pt x="98" y="543"/>
                  </a:moveTo>
                  <a:cubicBezTo>
                    <a:pt x="33" y="516"/>
                    <a:pt x="0" y="468"/>
                    <a:pt x="7" y="396"/>
                  </a:cubicBezTo>
                  <a:cubicBezTo>
                    <a:pt x="16" y="318"/>
                    <a:pt x="78" y="302"/>
                    <a:pt x="139" y="288"/>
                  </a:cubicBezTo>
                  <a:cubicBezTo>
                    <a:pt x="150" y="169"/>
                    <a:pt x="279" y="79"/>
                    <a:pt x="410" y="141"/>
                  </a:cubicBezTo>
                  <a:cubicBezTo>
                    <a:pt x="474" y="31"/>
                    <a:pt x="558" y="0"/>
                    <a:pt x="660" y="48"/>
                  </a:cubicBezTo>
                  <a:cubicBezTo>
                    <a:pt x="759" y="94"/>
                    <a:pt x="793" y="179"/>
                    <a:pt x="753" y="286"/>
                  </a:cubicBezTo>
                  <a:cubicBezTo>
                    <a:pt x="823" y="299"/>
                    <a:pt x="865" y="338"/>
                    <a:pt x="872" y="396"/>
                  </a:cubicBezTo>
                  <a:cubicBezTo>
                    <a:pt x="878" y="449"/>
                    <a:pt x="863" y="510"/>
                    <a:pt x="784" y="543"/>
                  </a:cubicBezTo>
                  <a:cubicBezTo>
                    <a:pt x="784" y="616"/>
                    <a:pt x="784" y="691"/>
                    <a:pt x="784" y="765"/>
                  </a:cubicBezTo>
                  <a:cubicBezTo>
                    <a:pt x="784" y="807"/>
                    <a:pt x="764" y="827"/>
                    <a:pt x="723" y="828"/>
                  </a:cubicBezTo>
                  <a:cubicBezTo>
                    <a:pt x="660" y="828"/>
                    <a:pt x="598" y="828"/>
                    <a:pt x="535" y="828"/>
                  </a:cubicBezTo>
                  <a:cubicBezTo>
                    <a:pt x="535" y="842"/>
                    <a:pt x="535" y="855"/>
                    <a:pt x="535" y="869"/>
                  </a:cubicBezTo>
                  <a:cubicBezTo>
                    <a:pt x="561" y="869"/>
                    <a:pt x="587" y="869"/>
                    <a:pt x="611" y="869"/>
                  </a:cubicBezTo>
                  <a:cubicBezTo>
                    <a:pt x="620" y="877"/>
                    <a:pt x="620" y="884"/>
                    <a:pt x="614" y="894"/>
                  </a:cubicBezTo>
                  <a:cubicBezTo>
                    <a:pt x="552" y="894"/>
                    <a:pt x="489" y="894"/>
                    <a:pt x="425" y="894"/>
                  </a:cubicBezTo>
                  <a:cubicBezTo>
                    <a:pt x="420" y="882"/>
                    <a:pt x="420" y="882"/>
                    <a:pt x="427" y="870"/>
                  </a:cubicBezTo>
                  <a:cubicBezTo>
                    <a:pt x="452" y="870"/>
                    <a:pt x="477" y="870"/>
                    <a:pt x="504" y="870"/>
                  </a:cubicBezTo>
                  <a:cubicBezTo>
                    <a:pt x="504" y="855"/>
                    <a:pt x="504" y="842"/>
                    <a:pt x="504" y="829"/>
                  </a:cubicBezTo>
                  <a:cubicBezTo>
                    <a:pt x="458" y="829"/>
                    <a:pt x="411" y="829"/>
                    <a:pt x="362" y="829"/>
                  </a:cubicBezTo>
                  <a:cubicBezTo>
                    <a:pt x="362" y="839"/>
                    <a:pt x="362" y="849"/>
                    <a:pt x="362" y="859"/>
                  </a:cubicBezTo>
                  <a:cubicBezTo>
                    <a:pt x="362" y="883"/>
                    <a:pt x="349" y="897"/>
                    <a:pt x="326" y="897"/>
                  </a:cubicBezTo>
                  <a:cubicBezTo>
                    <a:pt x="262" y="898"/>
                    <a:pt x="198" y="898"/>
                    <a:pt x="135" y="897"/>
                  </a:cubicBezTo>
                  <a:cubicBezTo>
                    <a:pt x="110" y="897"/>
                    <a:pt x="98" y="884"/>
                    <a:pt x="98" y="858"/>
                  </a:cubicBezTo>
                  <a:cubicBezTo>
                    <a:pt x="98" y="760"/>
                    <a:pt x="98" y="663"/>
                    <a:pt x="98" y="565"/>
                  </a:cubicBezTo>
                  <a:cubicBezTo>
                    <a:pt x="98" y="558"/>
                    <a:pt x="98" y="551"/>
                    <a:pt x="98" y="543"/>
                  </a:cubicBezTo>
                  <a:close/>
                  <a:moveTo>
                    <a:pt x="161" y="310"/>
                  </a:moveTo>
                  <a:cubicBezTo>
                    <a:pt x="140" y="316"/>
                    <a:pt x="117" y="320"/>
                    <a:pt x="95" y="327"/>
                  </a:cubicBezTo>
                  <a:cubicBezTo>
                    <a:pt x="48" y="343"/>
                    <a:pt x="28" y="374"/>
                    <a:pt x="32" y="424"/>
                  </a:cubicBezTo>
                  <a:cubicBezTo>
                    <a:pt x="36" y="464"/>
                    <a:pt x="65" y="501"/>
                    <a:pt x="98" y="507"/>
                  </a:cubicBezTo>
                  <a:cubicBezTo>
                    <a:pt x="98" y="469"/>
                    <a:pt x="98" y="430"/>
                    <a:pt x="99" y="392"/>
                  </a:cubicBezTo>
                  <a:cubicBezTo>
                    <a:pt x="99" y="368"/>
                    <a:pt x="111" y="356"/>
                    <a:pt x="134" y="356"/>
                  </a:cubicBezTo>
                  <a:cubicBezTo>
                    <a:pt x="197" y="355"/>
                    <a:pt x="261" y="355"/>
                    <a:pt x="325" y="356"/>
                  </a:cubicBezTo>
                  <a:cubicBezTo>
                    <a:pt x="348" y="356"/>
                    <a:pt x="360" y="369"/>
                    <a:pt x="361" y="392"/>
                  </a:cubicBezTo>
                  <a:cubicBezTo>
                    <a:pt x="361" y="406"/>
                    <a:pt x="361" y="421"/>
                    <a:pt x="361" y="435"/>
                  </a:cubicBezTo>
                  <a:cubicBezTo>
                    <a:pt x="368" y="438"/>
                    <a:pt x="373" y="439"/>
                    <a:pt x="377" y="435"/>
                  </a:cubicBezTo>
                  <a:cubicBezTo>
                    <a:pt x="381" y="424"/>
                    <a:pt x="374" y="411"/>
                    <a:pt x="386" y="403"/>
                  </a:cubicBezTo>
                  <a:cubicBezTo>
                    <a:pt x="396" y="396"/>
                    <a:pt x="410" y="401"/>
                    <a:pt x="420" y="394"/>
                  </a:cubicBezTo>
                  <a:cubicBezTo>
                    <a:pt x="419" y="385"/>
                    <a:pt x="411" y="380"/>
                    <a:pt x="406" y="373"/>
                  </a:cubicBezTo>
                  <a:cubicBezTo>
                    <a:pt x="401" y="365"/>
                    <a:pt x="399" y="358"/>
                    <a:pt x="406" y="350"/>
                  </a:cubicBezTo>
                  <a:cubicBezTo>
                    <a:pt x="422" y="334"/>
                    <a:pt x="437" y="317"/>
                    <a:pt x="448" y="305"/>
                  </a:cubicBezTo>
                  <a:cubicBezTo>
                    <a:pt x="473" y="301"/>
                    <a:pt x="479" y="322"/>
                    <a:pt x="495" y="324"/>
                  </a:cubicBezTo>
                  <a:cubicBezTo>
                    <a:pt x="499" y="311"/>
                    <a:pt x="496" y="296"/>
                    <a:pt x="507" y="282"/>
                  </a:cubicBezTo>
                  <a:cubicBezTo>
                    <a:pt x="532" y="281"/>
                    <a:pt x="560" y="279"/>
                    <a:pt x="588" y="284"/>
                  </a:cubicBezTo>
                  <a:cubicBezTo>
                    <a:pt x="591" y="299"/>
                    <a:pt x="593" y="311"/>
                    <a:pt x="596" y="324"/>
                  </a:cubicBezTo>
                  <a:cubicBezTo>
                    <a:pt x="611" y="320"/>
                    <a:pt x="619" y="303"/>
                    <a:pt x="631" y="308"/>
                  </a:cubicBezTo>
                  <a:cubicBezTo>
                    <a:pt x="650" y="327"/>
                    <a:pt x="669" y="345"/>
                    <a:pt x="689" y="365"/>
                  </a:cubicBezTo>
                  <a:cubicBezTo>
                    <a:pt x="687" y="376"/>
                    <a:pt x="673" y="383"/>
                    <a:pt x="669" y="398"/>
                  </a:cubicBezTo>
                  <a:cubicBezTo>
                    <a:pt x="682" y="400"/>
                    <a:pt x="694" y="403"/>
                    <a:pt x="705" y="405"/>
                  </a:cubicBezTo>
                  <a:cubicBezTo>
                    <a:pt x="715" y="415"/>
                    <a:pt x="709" y="428"/>
                    <a:pt x="713" y="439"/>
                  </a:cubicBezTo>
                  <a:cubicBezTo>
                    <a:pt x="762" y="437"/>
                    <a:pt x="785" y="463"/>
                    <a:pt x="782" y="512"/>
                  </a:cubicBezTo>
                  <a:cubicBezTo>
                    <a:pt x="832" y="493"/>
                    <a:pt x="855" y="444"/>
                    <a:pt x="842" y="389"/>
                  </a:cubicBezTo>
                  <a:cubicBezTo>
                    <a:pt x="831" y="341"/>
                    <a:pt x="795" y="313"/>
                    <a:pt x="743" y="312"/>
                  </a:cubicBezTo>
                  <a:cubicBezTo>
                    <a:pt x="731" y="312"/>
                    <a:pt x="718" y="315"/>
                    <a:pt x="713" y="298"/>
                  </a:cubicBezTo>
                  <a:cubicBezTo>
                    <a:pt x="716" y="292"/>
                    <a:pt x="720" y="285"/>
                    <a:pt x="724" y="278"/>
                  </a:cubicBezTo>
                  <a:cubicBezTo>
                    <a:pt x="740" y="245"/>
                    <a:pt x="747" y="210"/>
                    <a:pt x="738" y="174"/>
                  </a:cubicBezTo>
                  <a:cubicBezTo>
                    <a:pt x="722" y="107"/>
                    <a:pt x="654" y="56"/>
                    <a:pt x="578" y="52"/>
                  </a:cubicBezTo>
                  <a:cubicBezTo>
                    <a:pt x="510" y="48"/>
                    <a:pt x="456" y="87"/>
                    <a:pt x="431" y="156"/>
                  </a:cubicBezTo>
                  <a:cubicBezTo>
                    <a:pt x="428" y="165"/>
                    <a:pt x="427" y="175"/>
                    <a:pt x="415" y="176"/>
                  </a:cubicBezTo>
                  <a:cubicBezTo>
                    <a:pt x="311" y="104"/>
                    <a:pt x="165" y="172"/>
                    <a:pt x="161" y="310"/>
                  </a:cubicBezTo>
                  <a:close/>
                  <a:moveTo>
                    <a:pt x="712" y="468"/>
                  </a:moveTo>
                  <a:cubicBezTo>
                    <a:pt x="710" y="475"/>
                    <a:pt x="713" y="483"/>
                    <a:pt x="707" y="489"/>
                  </a:cubicBezTo>
                  <a:cubicBezTo>
                    <a:pt x="697" y="500"/>
                    <a:pt x="680" y="491"/>
                    <a:pt x="670" y="501"/>
                  </a:cubicBezTo>
                  <a:cubicBezTo>
                    <a:pt x="673" y="514"/>
                    <a:pt x="685" y="522"/>
                    <a:pt x="685" y="533"/>
                  </a:cubicBezTo>
                  <a:cubicBezTo>
                    <a:pt x="665" y="553"/>
                    <a:pt x="646" y="571"/>
                    <a:pt x="626" y="591"/>
                  </a:cubicBezTo>
                  <a:cubicBezTo>
                    <a:pt x="614" y="591"/>
                    <a:pt x="607" y="575"/>
                    <a:pt x="594" y="572"/>
                  </a:cubicBezTo>
                  <a:cubicBezTo>
                    <a:pt x="585" y="584"/>
                    <a:pt x="594" y="601"/>
                    <a:pt x="578" y="613"/>
                  </a:cubicBezTo>
                  <a:cubicBezTo>
                    <a:pt x="554" y="611"/>
                    <a:pt x="526" y="618"/>
                    <a:pt x="499" y="609"/>
                  </a:cubicBezTo>
                  <a:cubicBezTo>
                    <a:pt x="496" y="595"/>
                    <a:pt x="494" y="583"/>
                    <a:pt x="492" y="572"/>
                  </a:cubicBezTo>
                  <a:cubicBezTo>
                    <a:pt x="476" y="575"/>
                    <a:pt x="469" y="595"/>
                    <a:pt x="450" y="590"/>
                  </a:cubicBezTo>
                  <a:cubicBezTo>
                    <a:pt x="434" y="571"/>
                    <a:pt x="413" y="556"/>
                    <a:pt x="399" y="536"/>
                  </a:cubicBezTo>
                  <a:cubicBezTo>
                    <a:pt x="401" y="520"/>
                    <a:pt x="415" y="513"/>
                    <a:pt x="419" y="500"/>
                  </a:cubicBezTo>
                  <a:cubicBezTo>
                    <a:pt x="406" y="492"/>
                    <a:pt x="389" y="500"/>
                    <a:pt x="379" y="486"/>
                  </a:cubicBezTo>
                  <a:cubicBezTo>
                    <a:pt x="378" y="481"/>
                    <a:pt x="377" y="474"/>
                    <a:pt x="377" y="467"/>
                  </a:cubicBezTo>
                  <a:cubicBezTo>
                    <a:pt x="355" y="467"/>
                    <a:pt x="335" y="467"/>
                    <a:pt x="314" y="467"/>
                  </a:cubicBezTo>
                  <a:cubicBezTo>
                    <a:pt x="288" y="467"/>
                    <a:pt x="279" y="476"/>
                    <a:pt x="279" y="503"/>
                  </a:cubicBezTo>
                  <a:cubicBezTo>
                    <a:pt x="279" y="591"/>
                    <a:pt x="279" y="678"/>
                    <a:pt x="279" y="766"/>
                  </a:cubicBezTo>
                  <a:cubicBezTo>
                    <a:pt x="279" y="794"/>
                    <a:pt x="288" y="802"/>
                    <a:pt x="316" y="802"/>
                  </a:cubicBezTo>
                  <a:cubicBezTo>
                    <a:pt x="450" y="802"/>
                    <a:pt x="584" y="802"/>
                    <a:pt x="718" y="802"/>
                  </a:cubicBezTo>
                  <a:cubicBezTo>
                    <a:pt x="747" y="802"/>
                    <a:pt x="756" y="793"/>
                    <a:pt x="756" y="764"/>
                  </a:cubicBezTo>
                  <a:cubicBezTo>
                    <a:pt x="756" y="678"/>
                    <a:pt x="756" y="592"/>
                    <a:pt x="756" y="505"/>
                  </a:cubicBezTo>
                  <a:cubicBezTo>
                    <a:pt x="756" y="474"/>
                    <a:pt x="745" y="465"/>
                    <a:pt x="712" y="468"/>
                  </a:cubicBezTo>
                  <a:close/>
                  <a:moveTo>
                    <a:pt x="125" y="868"/>
                  </a:moveTo>
                  <a:cubicBezTo>
                    <a:pt x="196" y="868"/>
                    <a:pt x="264" y="868"/>
                    <a:pt x="333" y="868"/>
                  </a:cubicBezTo>
                  <a:cubicBezTo>
                    <a:pt x="336" y="854"/>
                    <a:pt x="336" y="841"/>
                    <a:pt x="334" y="827"/>
                  </a:cubicBezTo>
                  <a:cubicBezTo>
                    <a:pt x="292" y="831"/>
                    <a:pt x="261" y="820"/>
                    <a:pt x="254" y="774"/>
                  </a:cubicBezTo>
                  <a:cubicBezTo>
                    <a:pt x="230" y="774"/>
                    <a:pt x="206" y="774"/>
                    <a:pt x="182" y="774"/>
                  </a:cubicBezTo>
                  <a:cubicBezTo>
                    <a:pt x="173" y="774"/>
                    <a:pt x="164" y="772"/>
                    <a:pt x="163" y="761"/>
                  </a:cubicBezTo>
                  <a:cubicBezTo>
                    <a:pt x="163" y="748"/>
                    <a:pt x="172" y="746"/>
                    <a:pt x="182" y="746"/>
                  </a:cubicBezTo>
                  <a:cubicBezTo>
                    <a:pt x="206" y="747"/>
                    <a:pt x="230" y="747"/>
                    <a:pt x="254" y="747"/>
                  </a:cubicBezTo>
                  <a:cubicBezTo>
                    <a:pt x="254" y="729"/>
                    <a:pt x="254" y="714"/>
                    <a:pt x="254" y="698"/>
                  </a:cubicBezTo>
                  <a:cubicBezTo>
                    <a:pt x="230" y="698"/>
                    <a:pt x="206" y="698"/>
                    <a:pt x="183" y="698"/>
                  </a:cubicBezTo>
                  <a:cubicBezTo>
                    <a:pt x="173" y="698"/>
                    <a:pt x="163" y="697"/>
                    <a:pt x="163" y="684"/>
                  </a:cubicBezTo>
                  <a:cubicBezTo>
                    <a:pt x="163" y="671"/>
                    <a:pt x="173" y="670"/>
                    <a:pt x="183" y="670"/>
                  </a:cubicBezTo>
                  <a:cubicBezTo>
                    <a:pt x="207" y="671"/>
                    <a:pt x="231" y="671"/>
                    <a:pt x="254" y="671"/>
                  </a:cubicBezTo>
                  <a:cubicBezTo>
                    <a:pt x="254" y="652"/>
                    <a:pt x="254" y="636"/>
                    <a:pt x="254" y="619"/>
                  </a:cubicBezTo>
                  <a:cubicBezTo>
                    <a:pt x="230" y="619"/>
                    <a:pt x="208" y="619"/>
                    <a:pt x="185" y="619"/>
                  </a:cubicBezTo>
                  <a:cubicBezTo>
                    <a:pt x="175" y="619"/>
                    <a:pt x="164" y="620"/>
                    <a:pt x="163" y="606"/>
                  </a:cubicBezTo>
                  <a:cubicBezTo>
                    <a:pt x="163" y="592"/>
                    <a:pt x="175" y="591"/>
                    <a:pt x="185" y="591"/>
                  </a:cubicBezTo>
                  <a:cubicBezTo>
                    <a:pt x="208" y="591"/>
                    <a:pt x="231" y="591"/>
                    <a:pt x="255" y="591"/>
                  </a:cubicBezTo>
                  <a:cubicBezTo>
                    <a:pt x="255" y="567"/>
                    <a:pt x="255" y="544"/>
                    <a:pt x="255" y="522"/>
                  </a:cubicBezTo>
                  <a:cubicBezTo>
                    <a:pt x="255" y="455"/>
                    <a:pt x="266" y="444"/>
                    <a:pt x="332" y="440"/>
                  </a:cubicBezTo>
                  <a:cubicBezTo>
                    <a:pt x="332" y="439"/>
                    <a:pt x="333" y="439"/>
                    <a:pt x="334" y="438"/>
                  </a:cubicBezTo>
                  <a:cubicBezTo>
                    <a:pt x="334" y="421"/>
                    <a:pt x="334" y="404"/>
                    <a:pt x="334" y="387"/>
                  </a:cubicBezTo>
                  <a:cubicBezTo>
                    <a:pt x="264" y="387"/>
                    <a:pt x="195" y="387"/>
                    <a:pt x="125" y="387"/>
                  </a:cubicBezTo>
                  <a:cubicBezTo>
                    <a:pt x="125" y="548"/>
                    <a:pt x="125" y="707"/>
                    <a:pt x="125" y="868"/>
                  </a:cubicBezTo>
                  <a:close/>
                  <a:moveTo>
                    <a:pt x="406" y="467"/>
                  </a:moveTo>
                  <a:cubicBezTo>
                    <a:pt x="418" y="469"/>
                    <a:pt x="428" y="471"/>
                    <a:pt x="438" y="473"/>
                  </a:cubicBezTo>
                  <a:cubicBezTo>
                    <a:pt x="444" y="483"/>
                    <a:pt x="448" y="492"/>
                    <a:pt x="450" y="501"/>
                  </a:cubicBezTo>
                  <a:cubicBezTo>
                    <a:pt x="449" y="514"/>
                    <a:pt x="437" y="520"/>
                    <a:pt x="435" y="527"/>
                  </a:cubicBezTo>
                  <a:cubicBezTo>
                    <a:pt x="446" y="539"/>
                    <a:pt x="454" y="548"/>
                    <a:pt x="463" y="558"/>
                  </a:cubicBezTo>
                  <a:cubicBezTo>
                    <a:pt x="472" y="553"/>
                    <a:pt x="479" y="544"/>
                    <a:pt x="491" y="541"/>
                  </a:cubicBezTo>
                  <a:cubicBezTo>
                    <a:pt x="500" y="545"/>
                    <a:pt x="509" y="549"/>
                    <a:pt x="518" y="553"/>
                  </a:cubicBezTo>
                  <a:cubicBezTo>
                    <a:pt x="524" y="565"/>
                    <a:pt x="520" y="577"/>
                    <a:pt x="528" y="587"/>
                  </a:cubicBezTo>
                  <a:cubicBezTo>
                    <a:pt x="540" y="587"/>
                    <a:pt x="552" y="587"/>
                    <a:pt x="567" y="587"/>
                  </a:cubicBezTo>
                  <a:cubicBezTo>
                    <a:pt x="566" y="561"/>
                    <a:pt x="576" y="545"/>
                    <a:pt x="605" y="543"/>
                  </a:cubicBezTo>
                  <a:cubicBezTo>
                    <a:pt x="612" y="548"/>
                    <a:pt x="621" y="554"/>
                    <a:pt x="628" y="559"/>
                  </a:cubicBezTo>
                  <a:cubicBezTo>
                    <a:pt x="640" y="549"/>
                    <a:pt x="650" y="540"/>
                    <a:pt x="660" y="531"/>
                  </a:cubicBezTo>
                  <a:cubicBezTo>
                    <a:pt x="654" y="520"/>
                    <a:pt x="644" y="512"/>
                    <a:pt x="641" y="501"/>
                  </a:cubicBezTo>
                  <a:cubicBezTo>
                    <a:pt x="646" y="492"/>
                    <a:pt x="650" y="482"/>
                    <a:pt x="655" y="473"/>
                  </a:cubicBezTo>
                  <a:cubicBezTo>
                    <a:pt x="666" y="471"/>
                    <a:pt x="676" y="469"/>
                    <a:pt x="687" y="466"/>
                  </a:cubicBezTo>
                  <a:cubicBezTo>
                    <a:pt x="687" y="453"/>
                    <a:pt x="687" y="441"/>
                    <a:pt x="687" y="428"/>
                  </a:cubicBezTo>
                  <a:cubicBezTo>
                    <a:pt x="676" y="426"/>
                    <a:pt x="665" y="423"/>
                    <a:pt x="656" y="421"/>
                  </a:cubicBezTo>
                  <a:cubicBezTo>
                    <a:pt x="649" y="411"/>
                    <a:pt x="644" y="402"/>
                    <a:pt x="642" y="390"/>
                  </a:cubicBezTo>
                  <a:cubicBezTo>
                    <a:pt x="648" y="381"/>
                    <a:pt x="653" y="372"/>
                    <a:pt x="657" y="366"/>
                  </a:cubicBezTo>
                  <a:cubicBezTo>
                    <a:pt x="647" y="355"/>
                    <a:pt x="639" y="346"/>
                    <a:pt x="630" y="336"/>
                  </a:cubicBezTo>
                  <a:cubicBezTo>
                    <a:pt x="620" y="341"/>
                    <a:pt x="614" y="351"/>
                    <a:pt x="601" y="353"/>
                  </a:cubicBezTo>
                  <a:cubicBezTo>
                    <a:pt x="593" y="349"/>
                    <a:pt x="583" y="345"/>
                    <a:pt x="574" y="341"/>
                  </a:cubicBezTo>
                  <a:cubicBezTo>
                    <a:pt x="571" y="330"/>
                    <a:pt x="569" y="320"/>
                    <a:pt x="567" y="309"/>
                  </a:cubicBezTo>
                  <a:cubicBezTo>
                    <a:pt x="554" y="309"/>
                    <a:pt x="541" y="309"/>
                    <a:pt x="527" y="309"/>
                  </a:cubicBezTo>
                  <a:cubicBezTo>
                    <a:pt x="525" y="320"/>
                    <a:pt x="522" y="331"/>
                    <a:pt x="520" y="342"/>
                  </a:cubicBezTo>
                  <a:cubicBezTo>
                    <a:pt x="510" y="346"/>
                    <a:pt x="501" y="350"/>
                    <a:pt x="494" y="352"/>
                  </a:cubicBezTo>
                  <a:cubicBezTo>
                    <a:pt x="479" y="351"/>
                    <a:pt x="472" y="338"/>
                    <a:pt x="463" y="337"/>
                  </a:cubicBezTo>
                  <a:cubicBezTo>
                    <a:pt x="452" y="346"/>
                    <a:pt x="443" y="355"/>
                    <a:pt x="434" y="363"/>
                  </a:cubicBezTo>
                  <a:cubicBezTo>
                    <a:pt x="438" y="375"/>
                    <a:pt x="451" y="382"/>
                    <a:pt x="450" y="395"/>
                  </a:cubicBezTo>
                  <a:cubicBezTo>
                    <a:pt x="447" y="403"/>
                    <a:pt x="443" y="412"/>
                    <a:pt x="440" y="419"/>
                  </a:cubicBezTo>
                  <a:cubicBezTo>
                    <a:pt x="429" y="427"/>
                    <a:pt x="416" y="422"/>
                    <a:pt x="406" y="429"/>
                  </a:cubicBezTo>
                  <a:cubicBezTo>
                    <a:pt x="406" y="441"/>
                    <a:pt x="406" y="453"/>
                    <a:pt x="406" y="46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145"/>
            <p:cNvSpPr>
              <a:spLocks/>
            </p:cNvSpPr>
            <p:nvPr/>
          </p:nvSpPr>
          <p:spPr bwMode="auto">
            <a:xfrm>
              <a:off x="6920731" y="1980233"/>
              <a:ext cx="104952" cy="102115"/>
            </a:xfrm>
            <a:custGeom>
              <a:avLst/>
              <a:gdLst>
                <a:gd name="T0" fmla="*/ 144 w 151"/>
                <a:gd name="T1" fmla="*/ 136 h 145"/>
                <a:gd name="T2" fmla="*/ 126 w 151"/>
                <a:gd name="T3" fmla="*/ 143 h 145"/>
                <a:gd name="T4" fmla="*/ 118 w 151"/>
                <a:gd name="T5" fmla="*/ 121 h 145"/>
                <a:gd name="T6" fmla="*/ 24 w 151"/>
                <a:gd name="T7" fmla="*/ 28 h 145"/>
                <a:gd name="T8" fmla="*/ 3 w 151"/>
                <a:gd name="T9" fmla="*/ 20 h 145"/>
                <a:gd name="T10" fmla="*/ 20 w 151"/>
                <a:gd name="T11" fmla="*/ 0 h 145"/>
                <a:gd name="T12" fmla="*/ 144 w 151"/>
                <a:gd name="T13" fmla="*/ 136 h 145"/>
              </a:gdLst>
              <a:ahLst/>
              <a:cxnLst>
                <a:cxn ang="0">
                  <a:pos x="T0" y="T1"/>
                </a:cxn>
                <a:cxn ang="0">
                  <a:pos x="T2" y="T3"/>
                </a:cxn>
                <a:cxn ang="0">
                  <a:pos x="T4" y="T5"/>
                </a:cxn>
                <a:cxn ang="0">
                  <a:pos x="T6" y="T7"/>
                </a:cxn>
                <a:cxn ang="0">
                  <a:pos x="T8" y="T9"/>
                </a:cxn>
                <a:cxn ang="0">
                  <a:pos x="T10" y="T11"/>
                </a:cxn>
                <a:cxn ang="0">
                  <a:pos x="T12" y="T13"/>
                </a:cxn>
              </a:cxnLst>
              <a:rect l="0" t="0" r="r" b="b"/>
              <a:pathLst>
                <a:path w="151" h="145">
                  <a:moveTo>
                    <a:pt x="144" y="136"/>
                  </a:moveTo>
                  <a:cubicBezTo>
                    <a:pt x="140" y="144"/>
                    <a:pt x="134" y="145"/>
                    <a:pt x="126" y="143"/>
                  </a:cubicBezTo>
                  <a:cubicBezTo>
                    <a:pt x="118" y="137"/>
                    <a:pt x="118" y="129"/>
                    <a:pt x="118" y="121"/>
                  </a:cubicBezTo>
                  <a:cubicBezTo>
                    <a:pt x="114" y="71"/>
                    <a:pt x="75" y="32"/>
                    <a:pt x="24" y="28"/>
                  </a:cubicBezTo>
                  <a:cubicBezTo>
                    <a:pt x="17" y="27"/>
                    <a:pt x="9" y="28"/>
                    <a:pt x="3" y="20"/>
                  </a:cubicBezTo>
                  <a:cubicBezTo>
                    <a:pt x="0" y="7"/>
                    <a:pt x="5" y="1"/>
                    <a:pt x="20" y="0"/>
                  </a:cubicBezTo>
                  <a:cubicBezTo>
                    <a:pt x="89" y="0"/>
                    <a:pt x="151" y="67"/>
                    <a:pt x="144" y="13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146"/>
            <p:cNvSpPr>
              <a:spLocks/>
            </p:cNvSpPr>
            <p:nvPr/>
          </p:nvSpPr>
          <p:spPr bwMode="auto">
            <a:xfrm>
              <a:off x="6648425" y="2039800"/>
              <a:ext cx="110625" cy="104952"/>
            </a:xfrm>
            <a:custGeom>
              <a:avLst/>
              <a:gdLst>
                <a:gd name="T0" fmla="*/ 149 w 155"/>
                <a:gd name="T1" fmla="*/ 12 h 150"/>
                <a:gd name="T2" fmla="*/ 150 w 155"/>
                <a:gd name="T3" fmla="*/ 33 h 150"/>
                <a:gd name="T4" fmla="*/ 36 w 155"/>
                <a:gd name="T5" fmla="*/ 141 h 150"/>
                <a:gd name="T6" fmla="*/ 14 w 155"/>
                <a:gd name="T7" fmla="*/ 144 h 150"/>
                <a:gd name="T8" fmla="*/ 149 w 155"/>
                <a:gd name="T9" fmla="*/ 12 h 150"/>
              </a:gdLst>
              <a:ahLst/>
              <a:cxnLst>
                <a:cxn ang="0">
                  <a:pos x="T0" y="T1"/>
                </a:cxn>
                <a:cxn ang="0">
                  <a:pos x="T2" y="T3"/>
                </a:cxn>
                <a:cxn ang="0">
                  <a:pos x="T4" y="T5"/>
                </a:cxn>
                <a:cxn ang="0">
                  <a:pos x="T6" y="T7"/>
                </a:cxn>
                <a:cxn ang="0">
                  <a:pos x="T8" y="T9"/>
                </a:cxn>
              </a:cxnLst>
              <a:rect l="0" t="0" r="r" b="b"/>
              <a:pathLst>
                <a:path w="155" h="150">
                  <a:moveTo>
                    <a:pt x="149" y="12"/>
                  </a:moveTo>
                  <a:cubicBezTo>
                    <a:pt x="155" y="19"/>
                    <a:pt x="155" y="25"/>
                    <a:pt x="150" y="33"/>
                  </a:cubicBezTo>
                  <a:cubicBezTo>
                    <a:pt x="83" y="37"/>
                    <a:pt x="43" y="71"/>
                    <a:pt x="36" y="141"/>
                  </a:cubicBezTo>
                  <a:cubicBezTo>
                    <a:pt x="30" y="150"/>
                    <a:pt x="22" y="150"/>
                    <a:pt x="14" y="144"/>
                  </a:cubicBezTo>
                  <a:cubicBezTo>
                    <a:pt x="0" y="85"/>
                    <a:pt x="66" y="0"/>
                    <a:pt x="149"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147"/>
            <p:cNvSpPr>
              <a:spLocks/>
            </p:cNvSpPr>
            <p:nvPr/>
          </p:nvSpPr>
          <p:spPr bwMode="auto">
            <a:xfrm>
              <a:off x="6750540" y="2448260"/>
              <a:ext cx="269471" cy="19857"/>
            </a:xfrm>
            <a:custGeom>
              <a:avLst/>
              <a:gdLst>
                <a:gd name="T0" fmla="*/ 13 w 388"/>
                <a:gd name="T1" fmla="*/ 32 h 32"/>
                <a:gd name="T2" fmla="*/ 9 w 388"/>
                <a:gd name="T3" fmla="*/ 8 h 32"/>
                <a:gd name="T4" fmla="*/ 384 w 388"/>
                <a:gd name="T5" fmla="*/ 12 h 32"/>
                <a:gd name="T6" fmla="*/ 367 w 388"/>
                <a:gd name="T7" fmla="*/ 32 h 32"/>
                <a:gd name="T8" fmla="*/ 13 w 388"/>
                <a:gd name="T9" fmla="*/ 32 h 32"/>
              </a:gdLst>
              <a:ahLst/>
              <a:cxnLst>
                <a:cxn ang="0">
                  <a:pos x="T0" y="T1"/>
                </a:cxn>
                <a:cxn ang="0">
                  <a:pos x="T2" y="T3"/>
                </a:cxn>
                <a:cxn ang="0">
                  <a:pos x="T4" y="T5"/>
                </a:cxn>
                <a:cxn ang="0">
                  <a:pos x="T6" y="T7"/>
                </a:cxn>
                <a:cxn ang="0">
                  <a:pos x="T8" y="T9"/>
                </a:cxn>
              </a:cxnLst>
              <a:rect l="0" t="0" r="r" b="b"/>
              <a:pathLst>
                <a:path w="388" h="32">
                  <a:moveTo>
                    <a:pt x="13" y="32"/>
                  </a:moveTo>
                  <a:cubicBezTo>
                    <a:pt x="2" y="23"/>
                    <a:pt x="0" y="16"/>
                    <a:pt x="9" y="8"/>
                  </a:cubicBezTo>
                  <a:cubicBezTo>
                    <a:pt x="40" y="0"/>
                    <a:pt x="372" y="4"/>
                    <a:pt x="384" y="12"/>
                  </a:cubicBezTo>
                  <a:cubicBezTo>
                    <a:pt x="388" y="27"/>
                    <a:pt x="381" y="32"/>
                    <a:pt x="367" y="32"/>
                  </a:cubicBezTo>
                  <a:cubicBezTo>
                    <a:pt x="249" y="32"/>
                    <a:pt x="131" y="32"/>
                    <a:pt x="13"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7" name="Freeform 148"/>
            <p:cNvSpPr>
              <a:spLocks/>
            </p:cNvSpPr>
            <p:nvPr/>
          </p:nvSpPr>
          <p:spPr bwMode="auto">
            <a:xfrm>
              <a:off x="6634242" y="2218501"/>
              <a:ext cx="45384" cy="22692"/>
            </a:xfrm>
            <a:custGeom>
              <a:avLst/>
              <a:gdLst>
                <a:gd name="T0" fmla="*/ 53 w 64"/>
                <a:gd name="T1" fmla="*/ 3 h 30"/>
                <a:gd name="T2" fmla="*/ 54 w 64"/>
                <a:gd name="T3" fmla="*/ 28 h 30"/>
                <a:gd name="T4" fmla="*/ 7 w 64"/>
                <a:gd name="T5" fmla="*/ 27 h 30"/>
                <a:gd name="T6" fmla="*/ 5 w 64"/>
                <a:gd name="T7" fmla="*/ 5 h 30"/>
                <a:gd name="T8" fmla="*/ 53 w 64"/>
                <a:gd name="T9" fmla="*/ 3 h 30"/>
              </a:gdLst>
              <a:ahLst/>
              <a:cxnLst>
                <a:cxn ang="0">
                  <a:pos x="T0" y="T1"/>
                </a:cxn>
                <a:cxn ang="0">
                  <a:pos x="T2" y="T3"/>
                </a:cxn>
                <a:cxn ang="0">
                  <a:pos x="T4" y="T5"/>
                </a:cxn>
                <a:cxn ang="0">
                  <a:pos x="T6" y="T7"/>
                </a:cxn>
                <a:cxn ang="0">
                  <a:pos x="T8" y="T9"/>
                </a:cxn>
              </a:cxnLst>
              <a:rect l="0" t="0" r="r" b="b"/>
              <a:pathLst>
                <a:path w="64" h="30">
                  <a:moveTo>
                    <a:pt x="53" y="3"/>
                  </a:moveTo>
                  <a:cubicBezTo>
                    <a:pt x="64" y="12"/>
                    <a:pt x="64" y="20"/>
                    <a:pt x="54" y="28"/>
                  </a:cubicBezTo>
                  <a:cubicBezTo>
                    <a:pt x="39" y="29"/>
                    <a:pt x="22" y="30"/>
                    <a:pt x="7" y="27"/>
                  </a:cubicBezTo>
                  <a:cubicBezTo>
                    <a:pt x="0" y="20"/>
                    <a:pt x="0" y="13"/>
                    <a:pt x="5" y="5"/>
                  </a:cubicBezTo>
                  <a:cubicBezTo>
                    <a:pt x="21" y="0"/>
                    <a:pt x="37" y="5"/>
                    <a:pt x="53"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Freeform 149"/>
            <p:cNvSpPr>
              <a:spLocks noEditPoints="1"/>
            </p:cNvSpPr>
            <p:nvPr/>
          </p:nvSpPr>
          <p:spPr bwMode="auto">
            <a:xfrm>
              <a:off x="6855490" y="2187300"/>
              <a:ext cx="99279" cy="96442"/>
            </a:xfrm>
            <a:custGeom>
              <a:avLst/>
              <a:gdLst>
                <a:gd name="T0" fmla="*/ 70 w 139"/>
                <a:gd name="T1" fmla="*/ 0 h 137"/>
                <a:gd name="T2" fmla="*/ 138 w 139"/>
                <a:gd name="T3" fmla="*/ 68 h 137"/>
                <a:gd name="T4" fmla="*/ 67 w 139"/>
                <a:gd name="T5" fmla="*/ 136 h 137"/>
                <a:gd name="T6" fmla="*/ 0 w 139"/>
                <a:gd name="T7" fmla="*/ 68 h 137"/>
                <a:gd name="T8" fmla="*/ 70 w 139"/>
                <a:gd name="T9" fmla="*/ 0 h 137"/>
                <a:gd name="T10" fmla="*/ 111 w 139"/>
                <a:gd name="T11" fmla="*/ 69 h 137"/>
                <a:gd name="T12" fmla="*/ 68 w 139"/>
                <a:gd name="T13" fmla="*/ 26 h 137"/>
                <a:gd name="T14" fmla="*/ 26 w 139"/>
                <a:gd name="T15" fmla="*/ 70 h 137"/>
                <a:gd name="T16" fmla="*/ 70 w 139"/>
                <a:gd name="T17" fmla="*/ 111 h 137"/>
                <a:gd name="T18" fmla="*/ 111 w 139"/>
                <a:gd name="T19" fmla="*/ 6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137">
                  <a:moveTo>
                    <a:pt x="70" y="0"/>
                  </a:moveTo>
                  <a:cubicBezTo>
                    <a:pt x="109" y="1"/>
                    <a:pt x="139" y="31"/>
                    <a:pt x="138" y="68"/>
                  </a:cubicBezTo>
                  <a:cubicBezTo>
                    <a:pt x="137" y="107"/>
                    <a:pt x="106" y="137"/>
                    <a:pt x="67" y="136"/>
                  </a:cubicBezTo>
                  <a:cubicBezTo>
                    <a:pt x="29" y="136"/>
                    <a:pt x="0" y="107"/>
                    <a:pt x="0" y="68"/>
                  </a:cubicBezTo>
                  <a:cubicBezTo>
                    <a:pt x="1" y="29"/>
                    <a:pt x="31" y="0"/>
                    <a:pt x="70" y="0"/>
                  </a:cubicBezTo>
                  <a:close/>
                  <a:moveTo>
                    <a:pt x="111" y="69"/>
                  </a:moveTo>
                  <a:cubicBezTo>
                    <a:pt x="111" y="45"/>
                    <a:pt x="91" y="26"/>
                    <a:pt x="68" y="26"/>
                  </a:cubicBezTo>
                  <a:cubicBezTo>
                    <a:pt x="44" y="27"/>
                    <a:pt x="25" y="46"/>
                    <a:pt x="26" y="70"/>
                  </a:cubicBezTo>
                  <a:cubicBezTo>
                    <a:pt x="27" y="93"/>
                    <a:pt x="48" y="112"/>
                    <a:pt x="70" y="111"/>
                  </a:cubicBezTo>
                  <a:cubicBezTo>
                    <a:pt x="93" y="111"/>
                    <a:pt x="112" y="91"/>
                    <a:pt x="111"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89" name="Rectangle 188"/>
          <p:cNvSpPr/>
          <p:nvPr/>
        </p:nvSpPr>
        <p:spPr>
          <a:xfrm>
            <a:off x="8013112" y="2122680"/>
            <a:ext cx="3691123" cy="2974598"/>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lumMod val="50000"/>
                </a:schemeClr>
              </a:solidFill>
              <a:effectLst/>
              <a:uLnTx/>
              <a:uFillTx/>
              <a:latin typeface="Calibri" panose="020F0502020204030204" pitchFamily="34" charset="0"/>
              <a:ea typeface="+mn-ea"/>
              <a:cs typeface="+mn-cs"/>
            </a:endParaRPr>
          </a:p>
        </p:txBody>
      </p:sp>
      <p:sp>
        <p:nvSpPr>
          <p:cNvPr id="190" name="Oval 189"/>
          <p:cNvSpPr/>
          <p:nvPr/>
        </p:nvSpPr>
        <p:spPr>
          <a:xfrm>
            <a:off x="9358973" y="1591444"/>
            <a:ext cx="1078992" cy="1078992"/>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91" name="Rounded Rectangle 190"/>
          <p:cNvSpPr/>
          <p:nvPr/>
        </p:nvSpPr>
        <p:spPr>
          <a:xfrm>
            <a:off x="8017465" y="2239601"/>
            <a:ext cx="2337247" cy="2969803"/>
          </a:xfrm>
          <a:prstGeom prst="roundRect">
            <a:avLst>
              <a:gd name="adj" fmla="val 0"/>
            </a:avLst>
          </a:prstGeom>
          <a:noFill/>
          <a:ln>
            <a:noFill/>
          </a:ln>
        </p:spPr>
        <p:style>
          <a:lnRef idx="2">
            <a:schemeClr val="accent1"/>
          </a:lnRef>
          <a:fillRef idx="1">
            <a:schemeClr val="lt1"/>
          </a:fillRef>
          <a:effectRef idx="0">
            <a:schemeClr val="accent1"/>
          </a:effectRef>
          <a:fontRef idx="minor">
            <a:schemeClr val="dk1"/>
          </a:fontRef>
        </p:style>
        <p:txBody>
          <a:bodyPr tIns="0" rtlCol="0" anchor="t"/>
          <a:lstStyle/>
          <a:p>
            <a:pPr>
              <a:lnSpc>
                <a:spcPct val="113000"/>
              </a:lnSpc>
            </a:pPr>
            <a:endParaRPr lang="en-US" sz="900" b="1" kern="0" dirty="0">
              <a:solidFill>
                <a:schemeClr val="tx2"/>
              </a:solidFill>
            </a:endParaRPr>
          </a:p>
          <a:p>
            <a:pPr>
              <a:lnSpc>
                <a:spcPct val="113000"/>
              </a:lnSpc>
            </a:pPr>
            <a:r>
              <a:rPr lang="en-US" sz="900" b="1" kern="0" dirty="0">
                <a:solidFill>
                  <a:schemeClr val="tx2"/>
                </a:solidFill>
              </a:rPr>
              <a:t>Patient </a:t>
            </a:r>
            <a:r>
              <a:rPr lang="en-US" sz="900" b="1" dirty="0">
                <a:solidFill>
                  <a:schemeClr val="tx2"/>
                </a:solidFill>
              </a:rPr>
              <a:t>360° View</a:t>
            </a:r>
          </a:p>
          <a:p>
            <a:pPr marL="171450" indent="-171450">
              <a:lnSpc>
                <a:spcPct val="113000"/>
              </a:lnSpc>
              <a:buClr>
                <a:schemeClr val="accent3"/>
              </a:buClr>
              <a:buFontTx/>
              <a:buChar char="-"/>
            </a:pPr>
            <a:r>
              <a:rPr lang="en-US" sz="900" kern="0" dirty="0">
                <a:solidFill>
                  <a:schemeClr val="tx2"/>
                </a:solidFill>
              </a:rPr>
              <a:t>Flexible &amp; Customizable</a:t>
            </a:r>
          </a:p>
          <a:p>
            <a:pPr marL="171450" indent="-171450">
              <a:lnSpc>
                <a:spcPct val="113000"/>
              </a:lnSpc>
              <a:buClr>
                <a:schemeClr val="accent3"/>
              </a:buClr>
              <a:buFontTx/>
              <a:buChar char="-"/>
            </a:pPr>
            <a:r>
              <a:rPr lang="en-US" sz="900" kern="0" dirty="0">
                <a:solidFill>
                  <a:schemeClr val="tx2"/>
                </a:solidFill>
              </a:rPr>
              <a:t>Security Enforcement  at various infrastructure, application and user level</a:t>
            </a:r>
          </a:p>
          <a:p>
            <a:pPr>
              <a:lnSpc>
                <a:spcPct val="113000"/>
              </a:lnSpc>
            </a:pPr>
            <a:endParaRPr lang="en-US" sz="900" b="1" kern="0" dirty="0">
              <a:solidFill>
                <a:schemeClr val="tx2"/>
              </a:solidFill>
            </a:endParaRPr>
          </a:p>
          <a:p>
            <a:pPr>
              <a:lnSpc>
                <a:spcPct val="113000"/>
              </a:lnSpc>
            </a:pPr>
            <a:r>
              <a:rPr lang="en-US" sz="900" b="1" kern="0" dirty="0">
                <a:solidFill>
                  <a:schemeClr val="tx2"/>
                </a:solidFill>
              </a:rPr>
              <a:t>Analytics &amp; Reporting</a:t>
            </a:r>
          </a:p>
          <a:p>
            <a:pPr marL="171450" indent="-171450">
              <a:lnSpc>
                <a:spcPct val="113000"/>
              </a:lnSpc>
              <a:buClr>
                <a:schemeClr val="accent3"/>
              </a:buClr>
              <a:buFontTx/>
              <a:buChar char="-"/>
            </a:pPr>
            <a:r>
              <a:rPr lang="en-US" sz="900" kern="0" dirty="0">
                <a:solidFill>
                  <a:schemeClr val="tx2"/>
                </a:solidFill>
              </a:rPr>
              <a:t>Population &amp; Financial Health</a:t>
            </a:r>
          </a:p>
          <a:p>
            <a:pPr marL="171450" indent="-171450">
              <a:lnSpc>
                <a:spcPct val="113000"/>
              </a:lnSpc>
              <a:buClr>
                <a:schemeClr val="accent3"/>
              </a:buClr>
              <a:buFontTx/>
              <a:buChar char="-"/>
            </a:pPr>
            <a:r>
              <a:rPr lang="en-US" sz="900" kern="0" dirty="0">
                <a:solidFill>
                  <a:schemeClr val="tx2"/>
                </a:solidFill>
              </a:rPr>
              <a:t>Provider Performance</a:t>
            </a:r>
          </a:p>
          <a:p>
            <a:pPr marL="171450" indent="-171450">
              <a:lnSpc>
                <a:spcPct val="113000"/>
              </a:lnSpc>
              <a:buClr>
                <a:schemeClr val="accent3"/>
              </a:buClr>
              <a:buFontTx/>
              <a:buChar char="-"/>
            </a:pPr>
            <a:r>
              <a:rPr lang="en-US" sz="900" kern="0" dirty="0">
                <a:solidFill>
                  <a:schemeClr val="tx2"/>
                </a:solidFill>
              </a:rPr>
              <a:t>Quality Reporting</a:t>
            </a:r>
          </a:p>
          <a:p>
            <a:pPr marL="171450" indent="-171450">
              <a:lnSpc>
                <a:spcPct val="113000"/>
              </a:lnSpc>
              <a:buClr>
                <a:schemeClr val="accent3"/>
              </a:buClr>
              <a:buFontTx/>
              <a:buChar char="-"/>
            </a:pPr>
            <a:r>
              <a:rPr lang="en-US" sz="900" kern="0" dirty="0">
                <a:solidFill>
                  <a:schemeClr val="tx2"/>
                </a:solidFill>
              </a:rPr>
              <a:t>Health Equity</a:t>
            </a:r>
          </a:p>
          <a:p>
            <a:pPr marL="171450" indent="-171450">
              <a:lnSpc>
                <a:spcPct val="113000"/>
              </a:lnSpc>
              <a:buClr>
                <a:schemeClr val="accent3"/>
              </a:buClr>
              <a:buFontTx/>
              <a:buChar char="-"/>
            </a:pPr>
            <a:r>
              <a:rPr lang="en-US" sz="900" kern="0" dirty="0">
                <a:solidFill>
                  <a:schemeClr val="tx2"/>
                </a:solidFill>
              </a:rPr>
              <a:t>Outcomes &amp; ROI Reporting</a:t>
            </a:r>
          </a:p>
          <a:p>
            <a:pPr marL="171450" indent="-171450">
              <a:lnSpc>
                <a:spcPct val="113000"/>
              </a:lnSpc>
              <a:buClr>
                <a:schemeClr val="accent3"/>
              </a:buClr>
              <a:buFontTx/>
              <a:buChar char="-"/>
            </a:pPr>
            <a:r>
              <a:rPr lang="en-US" sz="900" kern="0" dirty="0">
                <a:solidFill>
                  <a:schemeClr val="tx2"/>
                </a:solidFill>
              </a:rPr>
              <a:t>Value Based Care</a:t>
            </a:r>
          </a:p>
          <a:p>
            <a:pPr marL="171450" indent="-171450">
              <a:lnSpc>
                <a:spcPct val="113000"/>
              </a:lnSpc>
              <a:buClr>
                <a:schemeClr val="accent3"/>
              </a:buClr>
              <a:buFontTx/>
              <a:buChar char="-"/>
            </a:pPr>
            <a:r>
              <a:rPr lang="en-US" sz="900" kern="0" dirty="0">
                <a:solidFill>
                  <a:schemeClr val="tx2"/>
                </a:solidFill>
              </a:rPr>
              <a:t>Standard Cohort Analysis</a:t>
            </a:r>
          </a:p>
          <a:p>
            <a:pPr marL="171450" indent="-171450">
              <a:lnSpc>
                <a:spcPct val="113000"/>
              </a:lnSpc>
              <a:buClr>
                <a:schemeClr val="accent3"/>
              </a:buClr>
              <a:buFontTx/>
              <a:buChar char="-"/>
            </a:pPr>
            <a:r>
              <a:rPr lang="en-US" sz="900" kern="0" dirty="0">
                <a:solidFill>
                  <a:schemeClr val="tx2"/>
                </a:solidFill>
              </a:rPr>
              <a:t>Action-Oriented Insights using Intelligent Automation &amp; AI capabilities</a:t>
            </a:r>
          </a:p>
          <a:p>
            <a:pPr marL="171450" indent="-171450">
              <a:lnSpc>
                <a:spcPct val="113000"/>
              </a:lnSpc>
              <a:buClr>
                <a:schemeClr val="accent3"/>
              </a:buClr>
              <a:buFontTx/>
              <a:buChar char="-"/>
            </a:pPr>
            <a:endParaRPr lang="en-US" sz="900" kern="0" dirty="0">
              <a:solidFill>
                <a:schemeClr val="tx2"/>
              </a:solidFill>
            </a:endParaRPr>
          </a:p>
          <a:p>
            <a:pPr marL="171450" indent="-171450">
              <a:lnSpc>
                <a:spcPct val="113000"/>
              </a:lnSpc>
              <a:buFontTx/>
              <a:buChar char="-"/>
            </a:pPr>
            <a:endParaRPr lang="en-US" sz="900" kern="0" dirty="0">
              <a:solidFill>
                <a:schemeClr val="tx2"/>
              </a:solidFill>
            </a:endParaRPr>
          </a:p>
        </p:txBody>
      </p:sp>
      <p:sp>
        <p:nvSpPr>
          <p:cNvPr id="192" name="Chevron 191"/>
          <p:cNvSpPr/>
          <p:nvPr/>
        </p:nvSpPr>
        <p:spPr>
          <a:xfrm>
            <a:off x="10126298" y="3694340"/>
            <a:ext cx="157223" cy="260502"/>
          </a:xfrm>
          <a:prstGeom prst="chevron">
            <a:avLst/>
          </a:prstGeom>
          <a:solidFill>
            <a:schemeClr val="accent3"/>
          </a:solidFill>
          <a:ln w="25400" cap="flat" cmpd="sng" algn="ctr">
            <a:noFill/>
            <a:prstDash val="solid"/>
          </a:ln>
          <a:effectLst/>
        </p:spPr>
        <p:txBody>
          <a:bodyPr rtlCol="0" anchor="ctr"/>
          <a:lstStyle/>
          <a:p>
            <a:pPr algn="ctr" fontAlgn="base">
              <a:spcBef>
                <a:spcPct val="0"/>
              </a:spcBef>
              <a:spcAft>
                <a:spcPct val="0"/>
              </a:spcAft>
            </a:pPr>
            <a:endParaRPr lang="en-US" kern="0" dirty="0">
              <a:solidFill>
                <a:prstClr val="black"/>
              </a:solidFill>
              <a:latin typeface="+mj-lt"/>
              <a:cs typeface="Calibri" panose="020F0502020204030204" pitchFamily="34" charset="0"/>
            </a:endParaRPr>
          </a:p>
        </p:txBody>
      </p:sp>
      <p:grpSp>
        <p:nvGrpSpPr>
          <p:cNvPr id="193" name="Group 192"/>
          <p:cNvGrpSpPr/>
          <p:nvPr/>
        </p:nvGrpSpPr>
        <p:grpSpPr>
          <a:xfrm>
            <a:off x="9683269" y="1807781"/>
            <a:ext cx="421038" cy="613786"/>
            <a:chOff x="9699110" y="1800227"/>
            <a:chExt cx="488950" cy="712788"/>
          </a:xfrm>
          <a:solidFill>
            <a:schemeClr val="tx1"/>
          </a:solidFill>
        </p:grpSpPr>
        <p:sp>
          <p:nvSpPr>
            <p:cNvPr id="194" name="Freeform 24"/>
            <p:cNvSpPr>
              <a:spLocks noEditPoints="1"/>
            </p:cNvSpPr>
            <p:nvPr/>
          </p:nvSpPr>
          <p:spPr bwMode="auto">
            <a:xfrm>
              <a:off x="9845160" y="1800227"/>
              <a:ext cx="196850" cy="188913"/>
            </a:xfrm>
            <a:custGeom>
              <a:avLst/>
              <a:gdLst>
                <a:gd name="T0" fmla="*/ 38 w 72"/>
                <a:gd name="T1" fmla="*/ 0 h 69"/>
                <a:gd name="T2" fmla="*/ 41 w 72"/>
                <a:gd name="T3" fmla="*/ 4 h 69"/>
                <a:gd name="T4" fmla="*/ 48 w 72"/>
                <a:gd name="T5" fmla="*/ 20 h 69"/>
                <a:gd name="T6" fmla="*/ 65 w 72"/>
                <a:gd name="T7" fmla="*/ 22 h 69"/>
                <a:gd name="T8" fmla="*/ 71 w 72"/>
                <a:gd name="T9" fmla="*/ 26 h 69"/>
                <a:gd name="T10" fmla="*/ 68 w 72"/>
                <a:gd name="T11" fmla="*/ 32 h 69"/>
                <a:gd name="T12" fmla="*/ 56 w 72"/>
                <a:gd name="T13" fmla="*/ 44 h 69"/>
                <a:gd name="T14" fmla="*/ 59 w 72"/>
                <a:gd name="T15" fmla="*/ 58 h 69"/>
                <a:gd name="T16" fmla="*/ 59 w 72"/>
                <a:gd name="T17" fmla="*/ 62 h 69"/>
                <a:gd name="T18" fmla="*/ 58 w 72"/>
                <a:gd name="T19" fmla="*/ 67 h 69"/>
                <a:gd name="T20" fmla="*/ 53 w 72"/>
                <a:gd name="T21" fmla="*/ 67 h 69"/>
                <a:gd name="T22" fmla="*/ 36 w 72"/>
                <a:gd name="T23" fmla="*/ 58 h 69"/>
                <a:gd name="T24" fmla="*/ 20 w 72"/>
                <a:gd name="T25" fmla="*/ 67 h 69"/>
                <a:gd name="T26" fmla="*/ 14 w 72"/>
                <a:gd name="T27" fmla="*/ 67 h 69"/>
                <a:gd name="T28" fmla="*/ 13 w 72"/>
                <a:gd name="T29" fmla="*/ 61 h 69"/>
                <a:gd name="T30" fmla="*/ 16 w 72"/>
                <a:gd name="T31" fmla="*/ 43 h 69"/>
                <a:gd name="T32" fmla="*/ 3 w 72"/>
                <a:gd name="T33" fmla="*/ 30 h 69"/>
                <a:gd name="T34" fmla="*/ 1 w 72"/>
                <a:gd name="T35" fmla="*/ 26 h 69"/>
                <a:gd name="T36" fmla="*/ 5 w 72"/>
                <a:gd name="T37" fmla="*/ 23 h 69"/>
                <a:gd name="T38" fmla="*/ 24 w 72"/>
                <a:gd name="T39" fmla="*/ 20 h 69"/>
                <a:gd name="T40" fmla="*/ 31 w 72"/>
                <a:gd name="T41" fmla="*/ 4 h 69"/>
                <a:gd name="T42" fmla="*/ 34 w 72"/>
                <a:gd name="T43" fmla="*/ 0 h 69"/>
                <a:gd name="T44" fmla="*/ 38 w 72"/>
                <a:gd name="T45" fmla="*/ 0 h 69"/>
                <a:gd name="T46" fmla="*/ 13 w 72"/>
                <a:gd name="T47" fmla="*/ 30 h 69"/>
                <a:gd name="T48" fmla="*/ 23 w 72"/>
                <a:gd name="T49" fmla="*/ 39 h 69"/>
                <a:gd name="T50" fmla="*/ 24 w 72"/>
                <a:gd name="T51" fmla="*/ 44 h 69"/>
                <a:gd name="T52" fmla="*/ 22 w 72"/>
                <a:gd name="T53" fmla="*/ 56 h 69"/>
                <a:gd name="T54" fmla="*/ 33 w 72"/>
                <a:gd name="T55" fmla="*/ 51 h 69"/>
                <a:gd name="T56" fmla="*/ 39 w 72"/>
                <a:gd name="T57" fmla="*/ 51 h 69"/>
                <a:gd name="T58" fmla="*/ 50 w 72"/>
                <a:gd name="T59" fmla="*/ 56 h 69"/>
                <a:gd name="T60" fmla="*/ 48 w 72"/>
                <a:gd name="T61" fmla="*/ 44 h 69"/>
                <a:gd name="T62" fmla="*/ 50 w 72"/>
                <a:gd name="T63" fmla="*/ 38 h 69"/>
                <a:gd name="T64" fmla="*/ 59 w 72"/>
                <a:gd name="T65" fmla="*/ 30 h 69"/>
                <a:gd name="T66" fmla="*/ 47 w 72"/>
                <a:gd name="T67" fmla="*/ 28 h 69"/>
                <a:gd name="T68" fmla="*/ 41 w 72"/>
                <a:gd name="T69" fmla="*/ 24 h 69"/>
                <a:gd name="T70" fmla="*/ 36 w 72"/>
                <a:gd name="T71" fmla="*/ 13 h 69"/>
                <a:gd name="T72" fmla="*/ 31 w 72"/>
                <a:gd name="T73" fmla="*/ 24 h 69"/>
                <a:gd name="T74" fmla="*/ 26 w 72"/>
                <a:gd name="T75" fmla="*/ 28 h 69"/>
                <a:gd name="T76" fmla="*/ 13 w 72"/>
                <a:gd name="T77"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2" h="69">
                  <a:moveTo>
                    <a:pt x="38" y="0"/>
                  </a:moveTo>
                  <a:cubicBezTo>
                    <a:pt x="39" y="1"/>
                    <a:pt x="40" y="3"/>
                    <a:pt x="41" y="4"/>
                  </a:cubicBezTo>
                  <a:cubicBezTo>
                    <a:pt x="43" y="9"/>
                    <a:pt x="46" y="14"/>
                    <a:pt x="48" y="20"/>
                  </a:cubicBezTo>
                  <a:cubicBezTo>
                    <a:pt x="54" y="21"/>
                    <a:pt x="59" y="21"/>
                    <a:pt x="65" y="22"/>
                  </a:cubicBezTo>
                  <a:cubicBezTo>
                    <a:pt x="67" y="23"/>
                    <a:pt x="70" y="22"/>
                    <a:pt x="71" y="26"/>
                  </a:cubicBezTo>
                  <a:cubicBezTo>
                    <a:pt x="72" y="29"/>
                    <a:pt x="70" y="30"/>
                    <a:pt x="68" y="32"/>
                  </a:cubicBezTo>
                  <a:cubicBezTo>
                    <a:pt x="64" y="36"/>
                    <a:pt x="60" y="40"/>
                    <a:pt x="56" y="44"/>
                  </a:cubicBezTo>
                  <a:cubicBezTo>
                    <a:pt x="57" y="48"/>
                    <a:pt x="58" y="53"/>
                    <a:pt x="59" y="58"/>
                  </a:cubicBezTo>
                  <a:cubicBezTo>
                    <a:pt x="59" y="59"/>
                    <a:pt x="59" y="61"/>
                    <a:pt x="59" y="62"/>
                  </a:cubicBezTo>
                  <a:cubicBezTo>
                    <a:pt x="60" y="64"/>
                    <a:pt x="60" y="66"/>
                    <a:pt x="58" y="67"/>
                  </a:cubicBezTo>
                  <a:cubicBezTo>
                    <a:pt x="56" y="68"/>
                    <a:pt x="54" y="68"/>
                    <a:pt x="53" y="67"/>
                  </a:cubicBezTo>
                  <a:cubicBezTo>
                    <a:pt x="47" y="64"/>
                    <a:pt x="42" y="61"/>
                    <a:pt x="36" y="58"/>
                  </a:cubicBezTo>
                  <a:cubicBezTo>
                    <a:pt x="31" y="61"/>
                    <a:pt x="25" y="64"/>
                    <a:pt x="20" y="67"/>
                  </a:cubicBezTo>
                  <a:cubicBezTo>
                    <a:pt x="18" y="68"/>
                    <a:pt x="16" y="69"/>
                    <a:pt x="14" y="67"/>
                  </a:cubicBezTo>
                  <a:cubicBezTo>
                    <a:pt x="12" y="65"/>
                    <a:pt x="12" y="63"/>
                    <a:pt x="13" y="61"/>
                  </a:cubicBezTo>
                  <a:cubicBezTo>
                    <a:pt x="14" y="55"/>
                    <a:pt x="15" y="50"/>
                    <a:pt x="16" y="43"/>
                  </a:cubicBezTo>
                  <a:cubicBezTo>
                    <a:pt x="11" y="39"/>
                    <a:pt x="7" y="35"/>
                    <a:pt x="3" y="30"/>
                  </a:cubicBezTo>
                  <a:cubicBezTo>
                    <a:pt x="1" y="29"/>
                    <a:pt x="0" y="28"/>
                    <a:pt x="1" y="26"/>
                  </a:cubicBezTo>
                  <a:cubicBezTo>
                    <a:pt x="2" y="23"/>
                    <a:pt x="3" y="23"/>
                    <a:pt x="5" y="23"/>
                  </a:cubicBezTo>
                  <a:cubicBezTo>
                    <a:pt x="11" y="22"/>
                    <a:pt x="17" y="21"/>
                    <a:pt x="24" y="20"/>
                  </a:cubicBezTo>
                  <a:cubicBezTo>
                    <a:pt x="26" y="15"/>
                    <a:pt x="29" y="9"/>
                    <a:pt x="31" y="4"/>
                  </a:cubicBezTo>
                  <a:cubicBezTo>
                    <a:pt x="32" y="3"/>
                    <a:pt x="33" y="1"/>
                    <a:pt x="34" y="0"/>
                  </a:cubicBezTo>
                  <a:cubicBezTo>
                    <a:pt x="35" y="0"/>
                    <a:pt x="37" y="0"/>
                    <a:pt x="38" y="0"/>
                  </a:cubicBezTo>
                  <a:close/>
                  <a:moveTo>
                    <a:pt x="13" y="30"/>
                  </a:moveTo>
                  <a:cubicBezTo>
                    <a:pt x="17" y="33"/>
                    <a:pt x="20" y="36"/>
                    <a:pt x="23" y="39"/>
                  </a:cubicBezTo>
                  <a:cubicBezTo>
                    <a:pt x="24" y="40"/>
                    <a:pt x="24" y="42"/>
                    <a:pt x="24" y="44"/>
                  </a:cubicBezTo>
                  <a:cubicBezTo>
                    <a:pt x="23" y="48"/>
                    <a:pt x="23" y="52"/>
                    <a:pt x="22" y="56"/>
                  </a:cubicBezTo>
                  <a:cubicBezTo>
                    <a:pt x="26" y="54"/>
                    <a:pt x="29" y="53"/>
                    <a:pt x="33" y="51"/>
                  </a:cubicBezTo>
                  <a:cubicBezTo>
                    <a:pt x="35" y="49"/>
                    <a:pt x="37" y="49"/>
                    <a:pt x="39" y="51"/>
                  </a:cubicBezTo>
                  <a:cubicBezTo>
                    <a:pt x="43" y="53"/>
                    <a:pt x="46" y="54"/>
                    <a:pt x="50" y="56"/>
                  </a:cubicBezTo>
                  <a:cubicBezTo>
                    <a:pt x="49" y="52"/>
                    <a:pt x="49" y="48"/>
                    <a:pt x="48" y="44"/>
                  </a:cubicBezTo>
                  <a:cubicBezTo>
                    <a:pt x="47" y="42"/>
                    <a:pt x="48" y="40"/>
                    <a:pt x="50" y="38"/>
                  </a:cubicBezTo>
                  <a:cubicBezTo>
                    <a:pt x="53" y="36"/>
                    <a:pt x="56" y="33"/>
                    <a:pt x="59" y="30"/>
                  </a:cubicBezTo>
                  <a:cubicBezTo>
                    <a:pt x="55" y="29"/>
                    <a:pt x="51" y="28"/>
                    <a:pt x="47" y="28"/>
                  </a:cubicBezTo>
                  <a:cubicBezTo>
                    <a:pt x="44" y="28"/>
                    <a:pt x="42" y="26"/>
                    <a:pt x="41" y="24"/>
                  </a:cubicBezTo>
                  <a:cubicBezTo>
                    <a:pt x="40" y="20"/>
                    <a:pt x="38" y="17"/>
                    <a:pt x="36" y="13"/>
                  </a:cubicBezTo>
                  <a:cubicBezTo>
                    <a:pt x="34" y="17"/>
                    <a:pt x="32" y="21"/>
                    <a:pt x="31" y="24"/>
                  </a:cubicBezTo>
                  <a:cubicBezTo>
                    <a:pt x="30" y="26"/>
                    <a:pt x="28" y="28"/>
                    <a:pt x="26" y="28"/>
                  </a:cubicBezTo>
                  <a:cubicBezTo>
                    <a:pt x="22" y="28"/>
                    <a:pt x="18" y="29"/>
                    <a:pt x="13" y="3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5" name="Freeform 25"/>
            <p:cNvSpPr>
              <a:spLocks/>
            </p:cNvSpPr>
            <p:nvPr/>
          </p:nvSpPr>
          <p:spPr bwMode="auto">
            <a:xfrm>
              <a:off x="9699110" y="1984377"/>
              <a:ext cx="488950" cy="354013"/>
            </a:xfrm>
            <a:custGeom>
              <a:avLst/>
              <a:gdLst>
                <a:gd name="T0" fmla="*/ 60 w 178"/>
                <a:gd name="T1" fmla="*/ 53 h 130"/>
                <a:gd name="T2" fmla="*/ 77 w 178"/>
                <a:gd name="T3" fmla="*/ 19 h 130"/>
                <a:gd name="T4" fmla="*/ 85 w 178"/>
                <a:gd name="T5" fmla="*/ 3 h 130"/>
                <a:gd name="T6" fmla="*/ 89 w 178"/>
                <a:gd name="T7" fmla="*/ 0 h 130"/>
                <a:gd name="T8" fmla="*/ 93 w 178"/>
                <a:gd name="T9" fmla="*/ 4 h 130"/>
                <a:gd name="T10" fmla="*/ 117 w 178"/>
                <a:gd name="T11" fmla="*/ 52 h 130"/>
                <a:gd name="T12" fmla="*/ 118 w 178"/>
                <a:gd name="T13" fmla="*/ 54 h 130"/>
                <a:gd name="T14" fmla="*/ 151 w 178"/>
                <a:gd name="T15" fmla="*/ 58 h 130"/>
                <a:gd name="T16" fmla="*/ 173 w 178"/>
                <a:gd name="T17" fmla="*/ 62 h 130"/>
                <a:gd name="T18" fmla="*/ 177 w 178"/>
                <a:gd name="T19" fmla="*/ 65 h 130"/>
                <a:gd name="T20" fmla="*/ 176 w 178"/>
                <a:gd name="T21" fmla="*/ 69 h 130"/>
                <a:gd name="T22" fmla="*/ 138 w 178"/>
                <a:gd name="T23" fmla="*/ 106 h 130"/>
                <a:gd name="T24" fmla="*/ 136 w 178"/>
                <a:gd name="T25" fmla="*/ 109 h 130"/>
                <a:gd name="T26" fmla="*/ 138 w 178"/>
                <a:gd name="T27" fmla="*/ 125 h 130"/>
                <a:gd name="T28" fmla="*/ 135 w 178"/>
                <a:gd name="T29" fmla="*/ 130 h 130"/>
                <a:gd name="T30" fmla="*/ 130 w 178"/>
                <a:gd name="T31" fmla="*/ 126 h 130"/>
                <a:gd name="T32" fmla="*/ 127 w 178"/>
                <a:gd name="T33" fmla="*/ 108 h 130"/>
                <a:gd name="T34" fmla="*/ 129 w 178"/>
                <a:gd name="T35" fmla="*/ 103 h 130"/>
                <a:gd name="T36" fmla="*/ 162 w 178"/>
                <a:gd name="T37" fmla="*/ 71 h 130"/>
                <a:gd name="T38" fmla="*/ 165 w 178"/>
                <a:gd name="T39" fmla="*/ 69 h 130"/>
                <a:gd name="T40" fmla="*/ 164 w 178"/>
                <a:gd name="T41" fmla="*/ 69 h 130"/>
                <a:gd name="T42" fmla="*/ 144 w 178"/>
                <a:gd name="T43" fmla="*/ 66 h 130"/>
                <a:gd name="T44" fmla="*/ 115 w 178"/>
                <a:gd name="T45" fmla="*/ 61 h 130"/>
                <a:gd name="T46" fmla="*/ 111 w 178"/>
                <a:gd name="T47" fmla="*/ 58 h 130"/>
                <a:gd name="T48" fmla="*/ 91 w 178"/>
                <a:gd name="T49" fmla="*/ 18 h 130"/>
                <a:gd name="T50" fmla="*/ 89 w 178"/>
                <a:gd name="T51" fmla="*/ 14 h 130"/>
                <a:gd name="T52" fmla="*/ 86 w 178"/>
                <a:gd name="T53" fmla="*/ 20 h 130"/>
                <a:gd name="T54" fmla="*/ 67 w 178"/>
                <a:gd name="T55" fmla="*/ 58 h 130"/>
                <a:gd name="T56" fmla="*/ 62 w 178"/>
                <a:gd name="T57" fmla="*/ 62 h 130"/>
                <a:gd name="T58" fmla="*/ 15 w 178"/>
                <a:gd name="T59" fmla="*/ 68 h 130"/>
                <a:gd name="T60" fmla="*/ 13 w 178"/>
                <a:gd name="T61" fmla="*/ 69 h 130"/>
                <a:gd name="T62" fmla="*/ 18 w 178"/>
                <a:gd name="T63" fmla="*/ 74 h 130"/>
                <a:gd name="T64" fmla="*/ 49 w 178"/>
                <a:gd name="T65" fmla="*/ 103 h 130"/>
                <a:gd name="T66" fmla="*/ 51 w 178"/>
                <a:gd name="T67" fmla="*/ 109 h 130"/>
                <a:gd name="T68" fmla="*/ 48 w 178"/>
                <a:gd name="T69" fmla="*/ 126 h 130"/>
                <a:gd name="T70" fmla="*/ 44 w 178"/>
                <a:gd name="T71" fmla="*/ 130 h 130"/>
                <a:gd name="T72" fmla="*/ 40 w 178"/>
                <a:gd name="T73" fmla="*/ 125 h 130"/>
                <a:gd name="T74" fmla="*/ 42 w 178"/>
                <a:gd name="T75" fmla="*/ 110 h 130"/>
                <a:gd name="T76" fmla="*/ 23 w 178"/>
                <a:gd name="T77" fmla="*/ 89 h 130"/>
                <a:gd name="T78" fmla="*/ 3 w 178"/>
                <a:gd name="T79" fmla="*/ 70 h 130"/>
                <a:gd name="T80" fmla="*/ 1 w 178"/>
                <a:gd name="T81" fmla="*/ 64 h 130"/>
                <a:gd name="T82" fmla="*/ 5 w 178"/>
                <a:gd name="T83" fmla="*/ 62 h 130"/>
                <a:gd name="T84" fmla="*/ 60 w 178"/>
                <a:gd name="T85" fmla="*/ 54 h 130"/>
                <a:gd name="T86" fmla="*/ 60 w 178"/>
                <a:gd name="T87" fmla="*/ 53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8" h="130">
                  <a:moveTo>
                    <a:pt x="60" y="53"/>
                  </a:moveTo>
                  <a:cubicBezTo>
                    <a:pt x="66" y="42"/>
                    <a:pt x="72" y="30"/>
                    <a:pt x="77" y="19"/>
                  </a:cubicBezTo>
                  <a:cubicBezTo>
                    <a:pt x="80" y="14"/>
                    <a:pt x="82" y="9"/>
                    <a:pt x="85" y="3"/>
                  </a:cubicBezTo>
                  <a:cubicBezTo>
                    <a:pt x="86" y="2"/>
                    <a:pt x="87" y="1"/>
                    <a:pt x="89" y="0"/>
                  </a:cubicBezTo>
                  <a:cubicBezTo>
                    <a:pt x="91" y="0"/>
                    <a:pt x="92" y="2"/>
                    <a:pt x="93" y="4"/>
                  </a:cubicBezTo>
                  <a:cubicBezTo>
                    <a:pt x="101" y="20"/>
                    <a:pt x="109" y="36"/>
                    <a:pt x="117" y="52"/>
                  </a:cubicBezTo>
                  <a:cubicBezTo>
                    <a:pt x="117" y="53"/>
                    <a:pt x="117" y="53"/>
                    <a:pt x="118" y="54"/>
                  </a:cubicBezTo>
                  <a:cubicBezTo>
                    <a:pt x="129" y="55"/>
                    <a:pt x="140" y="57"/>
                    <a:pt x="151" y="58"/>
                  </a:cubicBezTo>
                  <a:cubicBezTo>
                    <a:pt x="158" y="59"/>
                    <a:pt x="166" y="61"/>
                    <a:pt x="173" y="62"/>
                  </a:cubicBezTo>
                  <a:cubicBezTo>
                    <a:pt x="175" y="62"/>
                    <a:pt x="177" y="63"/>
                    <a:pt x="177" y="65"/>
                  </a:cubicBezTo>
                  <a:cubicBezTo>
                    <a:pt x="178" y="67"/>
                    <a:pt x="177" y="68"/>
                    <a:pt x="176" y="69"/>
                  </a:cubicBezTo>
                  <a:cubicBezTo>
                    <a:pt x="163" y="82"/>
                    <a:pt x="150" y="94"/>
                    <a:pt x="138" y="106"/>
                  </a:cubicBezTo>
                  <a:cubicBezTo>
                    <a:pt x="137" y="107"/>
                    <a:pt x="136" y="108"/>
                    <a:pt x="136" y="109"/>
                  </a:cubicBezTo>
                  <a:cubicBezTo>
                    <a:pt x="137" y="114"/>
                    <a:pt x="137" y="119"/>
                    <a:pt x="138" y="125"/>
                  </a:cubicBezTo>
                  <a:cubicBezTo>
                    <a:pt x="139" y="127"/>
                    <a:pt x="138" y="130"/>
                    <a:pt x="135" y="130"/>
                  </a:cubicBezTo>
                  <a:cubicBezTo>
                    <a:pt x="133" y="130"/>
                    <a:pt x="131" y="129"/>
                    <a:pt x="130" y="126"/>
                  </a:cubicBezTo>
                  <a:cubicBezTo>
                    <a:pt x="129" y="120"/>
                    <a:pt x="128" y="114"/>
                    <a:pt x="127" y="108"/>
                  </a:cubicBezTo>
                  <a:cubicBezTo>
                    <a:pt x="127" y="106"/>
                    <a:pt x="128" y="105"/>
                    <a:pt x="129" y="103"/>
                  </a:cubicBezTo>
                  <a:cubicBezTo>
                    <a:pt x="140" y="92"/>
                    <a:pt x="151" y="82"/>
                    <a:pt x="162" y="71"/>
                  </a:cubicBezTo>
                  <a:cubicBezTo>
                    <a:pt x="163" y="70"/>
                    <a:pt x="164" y="70"/>
                    <a:pt x="165" y="69"/>
                  </a:cubicBezTo>
                  <a:cubicBezTo>
                    <a:pt x="165" y="69"/>
                    <a:pt x="164" y="69"/>
                    <a:pt x="164" y="69"/>
                  </a:cubicBezTo>
                  <a:cubicBezTo>
                    <a:pt x="157" y="68"/>
                    <a:pt x="151" y="67"/>
                    <a:pt x="144" y="66"/>
                  </a:cubicBezTo>
                  <a:cubicBezTo>
                    <a:pt x="134" y="64"/>
                    <a:pt x="125" y="63"/>
                    <a:pt x="115" y="61"/>
                  </a:cubicBezTo>
                  <a:cubicBezTo>
                    <a:pt x="113" y="61"/>
                    <a:pt x="112" y="60"/>
                    <a:pt x="111" y="58"/>
                  </a:cubicBezTo>
                  <a:cubicBezTo>
                    <a:pt x="104" y="45"/>
                    <a:pt x="98" y="31"/>
                    <a:pt x="91" y="18"/>
                  </a:cubicBezTo>
                  <a:cubicBezTo>
                    <a:pt x="90" y="17"/>
                    <a:pt x="90" y="15"/>
                    <a:pt x="89" y="14"/>
                  </a:cubicBezTo>
                  <a:cubicBezTo>
                    <a:pt x="88" y="16"/>
                    <a:pt x="87" y="18"/>
                    <a:pt x="86" y="20"/>
                  </a:cubicBezTo>
                  <a:cubicBezTo>
                    <a:pt x="80" y="33"/>
                    <a:pt x="73" y="45"/>
                    <a:pt x="67" y="58"/>
                  </a:cubicBezTo>
                  <a:cubicBezTo>
                    <a:pt x="66" y="60"/>
                    <a:pt x="65" y="61"/>
                    <a:pt x="62" y="62"/>
                  </a:cubicBezTo>
                  <a:cubicBezTo>
                    <a:pt x="46" y="64"/>
                    <a:pt x="30" y="66"/>
                    <a:pt x="15" y="68"/>
                  </a:cubicBezTo>
                  <a:cubicBezTo>
                    <a:pt x="14" y="69"/>
                    <a:pt x="14" y="69"/>
                    <a:pt x="13" y="69"/>
                  </a:cubicBezTo>
                  <a:cubicBezTo>
                    <a:pt x="15" y="70"/>
                    <a:pt x="17" y="72"/>
                    <a:pt x="18" y="74"/>
                  </a:cubicBezTo>
                  <a:cubicBezTo>
                    <a:pt x="28" y="83"/>
                    <a:pt x="38" y="93"/>
                    <a:pt x="49" y="103"/>
                  </a:cubicBezTo>
                  <a:cubicBezTo>
                    <a:pt x="50" y="105"/>
                    <a:pt x="51" y="107"/>
                    <a:pt x="51" y="109"/>
                  </a:cubicBezTo>
                  <a:cubicBezTo>
                    <a:pt x="49" y="115"/>
                    <a:pt x="49" y="120"/>
                    <a:pt x="48" y="126"/>
                  </a:cubicBezTo>
                  <a:cubicBezTo>
                    <a:pt x="47" y="128"/>
                    <a:pt x="46" y="130"/>
                    <a:pt x="44" y="130"/>
                  </a:cubicBezTo>
                  <a:cubicBezTo>
                    <a:pt x="41" y="130"/>
                    <a:pt x="39" y="128"/>
                    <a:pt x="40" y="125"/>
                  </a:cubicBezTo>
                  <a:cubicBezTo>
                    <a:pt x="40" y="120"/>
                    <a:pt x="41" y="114"/>
                    <a:pt x="42" y="110"/>
                  </a:cubicBezTo>
                  <a:cubicBezTo>
                    <a:pt x="35" y="103"/>
                    <a:pt x="29" y="96"/>
                    <a:pt x="23" y="89"/>
                  </a:cubicBezTo>
                  <a:cubicBezTo>
                    <a:pt x="16" y="83"/>
                    <a:pt x="9" y="76"/>
                    <a:pt x="3" y="70"/>
                  </a:cubicBezTo>
                  <a:cubicBezTo>
                    <a:pt x="1" y="68"/>
                    <a:pt x="0" y="67"/>
                    <a:pt x="1" y="64"/>
                  </a:cubicBezTo>
                  <a:cubicBezTo>
                    <a:pt x="1" y="62"/>
                    <a:pt x="3" y="62"/>
                    <a:pt x="5" y="62"/>
                  </a:cubicBezTo>
                  <a:cubicBezTo>
                    <a:pt x="23" y="59"/>
                    <a:pt x="41" y="56"/>
                    <a:pt x="60" y="54"/>
                  </a:cubicBezTo>
                  <a:cubicBezTo>
                    <a:pt x="60" y="54"/>
                    <a:pt x="60" y="54"/>
                    <a:pt x="60" y="5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26"/>
            <p:cNvSpPr>
              <a:spLocks noEditPoints="1"/>
            </p:cNvSpPr>
            <p:nvPr/>
          </p:nvSpPr>
          <p:spPr bwMode="auto">
            <a:xfrm>
              <a:off x="9710223" y="1981202"/>
              <a:ext cx="150813" cy="141288"/>
            </a:xfrm>
            <a:custGeom>
              <a:avLst/>
              <a:gdLst>
                <a:gd name="T0" fmla="*/ 43 w 55"/>
                <a:gd name="T1" fmla="*/ 33 h 52"/>
                <a:gd name="T2" fmla="*/ 46 w 55"/>
                <a:gd name="T3" fmla="*/ 46 h 52"/>
                <a:gd name="T4" fmla="*/ 44 w 55"/>
                <a:gd name="T5" fmla="*/ 51 h 52"/>
                <a:gd name="T6" fmla="*/ 39 w 55"/>
                <a:gd name="T7" fmla="*/ 51 h 52"/>
                <a:gd name="T8" fmla="*/ 27 w 55"/>
                <a:gd name="T9" fmla="*/ 45 h 52"/>
                <a:gd name="T10" fmla="*/ 16 w 55"/>
                <a:gd name="T11" fmla="*/ 51 h 52"/>
                <a:gd name="T12" fmla="*/ 11 w 55"/>
                <a:gd name="T13" fmla="*/ 51 h 52"/>
                <a:gd name="T14" fmla="*/ 9 w 55"/>
                <a:gd name="T15" fmla="*/ 46 h 52"/>
                <a:gd name="T16" fmla="*/ 11 w 55"/>
                <a:gd name="T17" fmla="*/ 34 h 52"/>
                <a:gd name="T18" fmla="*/ 2 w 55"/>
                <a:gd name="T19" fmla="*/ 24 h 52"/>
                <a:gd name="T20" fmla="*/ 0 w 55"/>
                <a:gd name="T21" fmla="*/ 19 h 52"/>
                <a:gd name="T22" fmla="*/ 5 w 55"/>
                <a:gd name="T23" fmla="*/ 16 h 52"/>
                <a:gd name="T24" fmla="*/ 18 w 55"/>
                <a:gd name="T25" fmla="*/ 15 h 52"/>
                <a:gd name="T26" fmla="*/ 23 w 55"/>
                <a:gd name="T27" fmla="*/ 3 h 52"/>
                <a:gd name="T28" fmla="*/ 27 w 55"/>
                <a:gd name="T29" fmla="*/ 0 h 52"/>
                <a:gd name="T30" fmla="*/ 32 w 55"/>
                <a:gd name="T31" fmla="*/ 3 h 52"/>
                <a:gd name="T32" fmla="*/ 37 w 55"/>
                <a:gd name="T33" fmla="*/ 15 h 52"/>
                <a:gd name="T34" fmla="*/ 50 w 55"/>
                <a:gd name="T35" fmla="*/ 16 h 52"/>
                <a:gd name="T36" fmla="*/ 54 w 55"/>
                <a:gd name="T37" fmla="*/ 19 h 52"/>
                <a:gd name="T38" fmla="*/ 53 w 55"/>
                <a:gd name="T39" fmla="*/ 24 h 52"/>
                <a:gd name="T40" fmla="*/ 43 w 55"/>
                <a:gd name="T41" fmla="*/ 33 h 52"/>
                <a:gd name="T42" fmla="*/ 19 w 55"/>
                <a:gd name="T43" fmla="*/ 40 h 52"/>
                <a:gd name="T44" fmla="*/ 24 w 55"/>
                <a:gd name="T45" fmla="*/ 37 h 52"/>
                <a:gd name="T46" fmla="*/ 31 w 55"/>
                <a:gd name="T47" fmla="*/ 37 h 52"/>
                <a:gd name="T48" fmla="*/ 36 w 55"/>
                <a:gd name="T49" fmla="*/ 40 h 52"/>
                <a:gd name="T50" fmla="*/ 35 w 55"/>
                <a:gd name="T51" fmla="*/ 34 h 52"/>
                <a:gd name="T52" fmla="*/ 37 w 55"/>
                <a:gd name="T53" fmla="*/ 28 h 52"/>
                <a:gd name="T54" fmla="*/ 42 w 55"/>
                <a:gd name="T55" fmla="*/ 24 h 52"/>
                <a:gd name="T56" fmla="*/ 41 w 55"/>
                <a:gd name="T57" fmla="*/ 23 h 52"/>
                <a:gd name="T58" fmla="*/ 28 w 55"/>
                <a:gd name="T59" fmla="*/ 13 h 52"/>
                <a:gd name="T60" fmla="*/ 24 w 55"/>
                <a:gd name="T61" fmla="*/ 20 h 52"/>
                <a:gd name="T62" fmla="*/ 20 w 55"/>
                <a:gd name="T63" fmla="*/ 23 h 52"/>
                <a:gd name="T64" fmla="*/ 13 w 55"/>
                <a:gd name="T65" fmla="*/ 23 h 52"/>
                <a:gd name="T66" fmla="*/ 18 w 55"/>
                <a:gd name="T67" fmla="*/ 29 h 52"/>
                <a:gd name="T68" fmla="*/ 20 w 55"/>
                <a:gd name="T69" fmla="*/ 33 h 52"/>
                <a:gd name="T70" fmla="*/ 19 w 55"/>
                <a:gd name="T71"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 h="52">
                  <a:moveTo>
                    <a:pt x="43" y="33"/>
                  </a:moveTo>
                  <a:cubicBezTo>
                    <a:pt x="44" y="37"/>
                    <a:pt x="45" y="41"/>
                    <a:pt x="46" y="46"/>
                  </a:cubicBezTo>
                  <a:cubicBezTo>
                    <a:pt x="46" y="48"/>
                    <a:pt x="46" y="50"/>
                    <a:pt x="44" y="51"/>
                  </a:cubicBezTo>
                  <a:cubicBezTo>
                    <a:pt x="42" y="52"/>
                    <a:pt x="41" y="52"/>
                    <a:pt x="39" y="51"/>
                  </a:cubicBezTo>
                  <a:cubicBezTo>
                    <a:pt x="35" y="49"/>
                    <a:pt x="31" y="47"/>
                    <a:pt x="27" y="45"/>
                  </a:cubicBezTo>
                  <a:cubicBezTo>
                    <a:pt x="24" y="47"/>
                    <a:pt x="20" y="49"/>
                    <a:pt x="16" y="51"/>
                  </a:cubicBezTo>
                  <a:cubicBezTo>
                    <a:pt x="14" y="52"/>
                    <a:pt x="12" y="52"/>
                    <a:pt x="11" y="51"/>
                  </a:cubicBezTo>
                  <a:cubicBezTo>
                    <a:pt x="9" y="50"/>
                    <a:pt x="9" y="48"/>
                    <a:pt x="9" y="46"/>
                  </a:cubicBezTo>
                  <a:cubicBezTo>
                    <a:pt x="10" y="42"/>
                    <a:pt x="11" y="38"/>
                    <a:pt x="11" y="34"/>
                  </a:cubicBezTo>
                  <a:cubicBezTo>
                    <a:pt x="8" y="31"/>
                    <a:pt x="5" y="27"/>
                    <a:pt x="2" y="24"/>
                  </a:cubicBezTo>
                  <a:cubicBezTo>
                    <a:pt x="1" y="23"/>
                    <a:pt x="0" y="21"/>
                    <a:pt x="0" y="19"/>
                  </a:cubicBezTo>
                  <a:cubicBezTo>
                    <a:pt x="1" y="17"/>
                    <a:pt x="3" y="16"/>
                    <a:pt x="5" y="16"/>
                  </a:cubicBezTo>
                  <a:cubicBezTo>
                    <a:pt x="9" y="16"/>
                    <a:pt x="13" y="15"/>
                    <a:pt x="18" y="15"/>
                  </a:cubicBezTo>
                  <a:cubicBezTo>
                    <a:pt x="20" y="11"/>
                    <a:pt x="21" y="7"/>
                    <a:pt x="23" y="3"/>
                  </a:cubicBezTo>
                  <a:cubicBezTo>
                    <a:pt x="24" y="1"/>
                    <a:pt x="25" y="0"/>
                    <a:pt x="27" y="0"/>
                  </a:cubicBezTo>
                  <a:cubicBezTo>
                    <a:pt x="29" y="0"/>
                    <a:pt x="31" y="1"/>
                    <a:pt x="32" y="3"/>
                  </a:cubicBezTo>
                  <a:cubicBezTo>
                    <a:pt x="33" y="7"/>
                    <a:pt x="35" y="11"/>
                    <a:pt x="37" y="15"/>
                  </a:cubicBezTo>
                  <a:cubicBezTo>
                    <a:pt x="42" y="15"/>
                    <a:pt x="46" y="16"/>
                    <a:pt x="50" y="16"/>
                  </a:cubicBezTo>
                  <a:cubicBezTo>
                    <a:pt x="52" y="17"/>
                    <a:pt x="54" y="17"/>
                    <a:pt x="54" y="19"/>
                  </a:cubicBezTo>
                  <a:cubicBezTo>
                    <a:pt x="55" y="21"/>
                    <a:pt x="54" y="23"/>
                    <a:pt x="53" y="24"/>
                  </a:cubicBezTo>
                  <a:cubicBezTo>
                    <a:pt x="50" y="27"/>
                    <a:pt x="47" y="30"/>
                    <a:pt x="43" y="33"/>
                  </a:cubicBezTo>
                  <a:close/>
                  <a:moveTo>
                    <a:pt x="19" y="40"/>
                  </a:moveTo>
                  <a:cubicBezTo>
                    <a:pt x="21" y="39"/>
                    <a:pt x="23" y="38"/>
                    <a:pt x="24" y="37"/>
                  </a:cubicBezTo>
                  <a:cubicBezTo>
                    <a:pt x="26" y="36"/>
                    <a:pt x="28" y="36"/>
                    <a:pt x="31" y="37"/>
                  </a:cubicBezTo>
                  <a:cubicBezTo>
                    <a:pt x="32" y="38"/>
                    <a:pt x="34" y="40"/>
                    <a:pt x="36" y="40"/>
                  </a:cubicBezTo>
                  <a:cubicBezTo>
                    <a:pt x="36" y="38"/>
                    <a:pt x="36" y="36"/>
                    <a:pt x="35" y="34"/>
                  </a:cubicBezTo>
                  <a:cubicBezTo>
                    <a:pt x="35" y="31"/>
                    <a:pt x="35" y="30"/>
                    <a:pt x="37" y="28"/>
                  </a:cubicBezTo>
                  <a:cubicBezTo>
                    <a:pt x="39" y="27"/>
                    <a:pt x="40" y="25"/>
                    <a:pt x="42" y="24"/>
                  </a:cubicBezTo>
                  <a:cubicBezTo>
                    <a:pt x="42" y="24"/>
                    <a:pt x="42" y="23"/>
                    <a:pt x="41" y="23"/>
                  </a:cubicBezTo>
                  <a:cubicBezTo>
                    <a:pt x="34" y="24"/>
                    <a:pt x="29" y="20"/>
                    <a:pt x="28" y="13"/>
                  </a:cubicBezTo>
                  <a:cubicBezTo>
                    <a:pt x="26" y="16"/>
                    <a:pt x="25" y="18"/>
                    <a:pt x="24" y="20"/>
                  </a:cubicBezTo>
                  <a:cubicBezTo>
                    <a:pt x="24" y="21"/>
                    <a:pt x="22" y="22"/>
                    <a:pt x="20" y="23"/>
                  </a:cubicBezTo>
                  <a:cubicBezTo>
                    <a:pt x="18" y="23"/>
                    <a:pt x="16" y="23"/>
                    <a:pt x="13" y="23"/>
                  </a:cubicBezTo>
                  <a:cubicBezTo>
                    <a:pt x="15" y="25"/>
                    <a:pt x="17" y="27"/>
                    <a:pt x="18" y="29"/>
                  </a:cubicBezTo>
                  <a:cubicBezTo>
                    <a:pt x="20" y="30"/>
                    <a:pt x="20" y="31"/>
                    <a:pt x="20" y="33"/>
                  </a:cubicBezTo>
                  <a:cubicBezTo>
                    <a:pt x="19" y="35"/>
                    <a:pt x="19" y="38"/>
                    <a:pt x="19"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7" name="Freeform 27"/>
            <p:cNvSpPr>
              <a:spLocks noEditPoints="1"/>
            </p:cNvSpPr>
            <p:nvPr/>
          </p:nvSpPr>
          <p:spPr bwMode="auto">
            <a:xfrm>
              <a:off x="10026135" y="1981202"/>
              <a:ext cx="150813" cy="144463"/>
            </a:xfrm>
            <a:custGeom>
              <a:avLst/>
              <a:gdLst>
                <a:gd name="T0" fmla="*/ 18 w 55"/>
                <a:gd name="T1" fmla="*/ 15 h 53"/>
                <a:gd name="T2" fmla="*/ 23 w 55"/>
                <a:gd name="T3" fmla="*/ 3 h 53"/>
                <a:gd name="T4" fmla="*/ 28 w 55"/>
                <a:gd name="T5" fmla="*/ 0 h 53"/>
                <a:gd name="T6" fmla="*/ 32 w 55"/>
                <a:gd name="T7" fmla="*/ 3 h 53"/>
                <a:gd name="T8" fmla="*/ 37 w 55"/>
                <a:gd name="T9" fmla="*/ 15 h 53"/>
                <a:gd name="T10" fmla="*/ 50 w 55"/>
                <a:gd name="T11" fmla="*/ 16 h 53"/>
                <a:gd name="T12" fmla="*/ 54 w 55"/>
                <a:gd name="T13" fmla="*/ 19 h 53"/>
                <a:gd name="T14" fmla="*/ 52 w 55"/>
                <a:gd name="T15" fmla="*/ 24 h 53"/>
                <a:gd name="T16" fmla="*/ 43 w 55"/>
                <a:gd name="T17" fmla="*/ 33 h 53"/>
                <a:gd name="T18" fmla="*/ 45 w 55"/>
                <a:gd name="T19" fmla="*/ 44 h 53"/>
                <a:gd name="T20" fmla="*/ 46 w 55"/>
                <a:gd name="T21" fmla="*/ 47 h 53"/>
                <a:gd name="T22" fmla="*/ 40 w 55"/>
                <a:gd name="T23" fmla="*/ 51 h 53"/>
                <a:gd name="T24" fmla="*/ 28 w 55"/>
                <a:gd name="T25" fmla="*/ 45 h 53"/>
                <a:gd name="T26" fmla="*/ 16 w 55"/>
                <a:gd name="T27" fmla="*/ 51 h 53"/>
                <a:gd name="T28" fmla="*/ 11 w 55"/>
                <a:gd name="T29" fmla="*/ 51 h 53"/>
                <a:gd name="T30" fmla="*/ 9 w 55"/>
                <a:gd name="T31" fmla="*/ 46 h 53"/>
                <a:gd name="T32" fmla="*/ 12 w 55"/>
                <a:gd name="T33" fmla="*/ 33 h 53"/>
                <a:gd name="T34" fmla="*/ 2 w 55"/>
                <a:gd name="T35" fmla="*/ 24 h 53"/>
                <a:gd name="T36" fmla="*/ 1 w 55"/>
                <a:gd name="T37" fmla="*/ 19 h 53"/>
                <a:gd name="T38" fmla="*/ 5 w 55"/>
                <a:gd name="T39" fmla="*/ 16 h 53"/>
                <a:gd name="T40" fmla="*/ 18 w 55"/>
                <a:gd name="T41" fmla="*/ 15 h 53"/>
                <a:gd name="T42" fmla="*/ 27 w 55"/>
                <a:gd name="T43" fmla="*/ 13 h 53"/>
                <a:gd name="T44" fmla="*/ 24 w 55"/>
                <a:gd name="T45" fmla="*/ 20 h 53"/>
                <a:gd name="T46" fmla="*/ 20 w 55"/>
                <a:gd name="T47" fmla="*/ 23 h 53"/>
                <a:gd name="T48" fmla="*/ 13 w 55"/>
                <a:gd name="T49" fmla="*/ 24 h 53"/>
                <a:gd name="T50" fmla="*/ 17 w 55"/>
                <a:gd name="T51" fmla="*/ 27 h 53"/>
                <a:gd name="T52" fmla="*/ 20 w 55"/>
                <a:gd name="T53" fmla="*/ 35 h 53"/>
                <a:gd name="T54" fmla="*/ 19 w 55"/>
                <a:gd name="T55" fmla="*/ 40 h 53"/>
                <a:gd name="T56" fmla="*/ 25 w 55"/>
                <a:gd name="T57" fmla="*/ 37 h 53"/>
                <a:gd name="T58" fmla="*/ 31 w 55"/>
                <a:gd name="T59" fmla="*/ 37 h 53"/>
                <a:gd name="T60" fmla="*/ 36 w 55"/>
                <a:gd name="T61" fmla="*/ 40 h 53"/>
                <a:gd name="T62" fmla="*/ 37 w 55"/>
                <a:gd name="T63" fmla="*/ 40 h 53"/>
                <a:gd name="T64" fmla="*/ 42 w 55"/>
                <a:gd name="T65" fmla="*/ 24 h 53"/>
                <a:gd name="T66" fmla="*/ 32 w 55"/>
                <a:gd name="T67" fmla="*/ 22 h 53"/>
                <a:gd name="T68" fmla="*/ 27 w 55"/>
                <a:gd name="T69" fmla="*/ 1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 h="53">
                  <a:moveTo>
                    <a:pt x="18" y="15"/>
                  </a:moveTo>
                  <a:cubicBezTo>
                    <a:pt x="20" y="11"/>
                    <a:pt x="22" y="7"/>
                    <a:pt x="23" y="3"/>
                  </a:cubicBezTo>
                  <a:cubicBezTo>
                    <a:pt x="24" y="1"/>
                    <a:pt x="25" y="0"/>
                    <a:pt x="28" y="0"/>
                  </a:cubicBezTo>
                  <a:cubicBezTo>
                    <a:pt x="30" y="0"/>
                    <a:pt x="31" y="1"/>
                    <a:pt x="32" y="3"/>
                  </a:cubicBezTo>
                  <a:cubicBezTo>
                    <a:pt x="34" y="7"/>
                    <a:pt x="35" y="11"/>
                    <a:pt x="37" y="15"/>
                  </a:cubicBezTo>
                  <a:cubicBezTo>
                    <a:pt x="41" y="15"/>
                    <a:pt x="45" y="16"/>
                    <a:pt x="50" y="16"/>
                  </a:cubicBezTo>
                  <a:cubicBezTo>
                    <a:pt x="52" y="16"/>
                    <a:pt x="53" y="17"/>
                    <a:pt x="54" y="19"/>
                  </a:cubicBezTo>
                  <a:cubicBezTo>
                    <a:pt x="55" y="21"/>
                    <a:pt x="54" y="23"/>
                    <a:pt x="52" y="24"/>
                  </a:cubicBezTo>
                  <a:cubicBezTo>
                    <a:pt x="49" y="27"/>
                    <a:pt x="47" y="30"/>
                    <a:pt x="43" y="33"/>
                  </a:cubicBezTo>
                  <a:cubicBezTo>
                    <a:pt x="44" y="37"/>
                    <a:pt x="45" y="41"/>
                    <a:pt x="45" y="44"/>
                  </a:cubicBezTo>
                  <a:cubicBezTo>
                    <a:pt x="46" y="45"/>
                    <a:pt x="46" y="46"/>
                    <a:pt x="46" y="47"/>
                  </a:cubicBezTo>
                  <a:cubicBezTo>
                    <a:pt x="46" y="51"/>
                    <a:pt x="43" y="53"/>
                    <a:pt x="40" y="51"/>
                  </a:cubicBezTo>
                  <a:cubicBezTo>
                    <a:pt x="36" y="49"/>
                    <a:pt x="32" y="47"/>
                    <a:pt x="28" y="45"/>
                  </a:cubicBezTo>
                  <a:cubicBezTo>
                    <a:pt x="24" y="47"/>
                    <a:pt x="20" y="49"/>
                    <a:pt x="16" y="51"/>
                  </a:cubicBezTo>
                  <a:cubicBezTo>
                    <a:pt x="14" y="52"/>
                    <a:pt x="12" y="52"/>
                    <a:pt x="11" y="51"/>
                  </a:cubicBezTo>
                  <a:cubicBezTo>
                    <a:pt x="9" y="50"/>
                    <a:pt x="9" y="48"/>
                    <a:pt x="9" y="46"/>
                  </a:cubicBezTo>
                  <a:cubicBezTo>
                    <a:pt x="10" y="42"/>
                    <a:pt x="11" y="38"/>
                    <a:pt x="12" y="33"/>
                  </a:cubicBezTo>
                  <a:cubicBezTo>
                    <a:pt x="9" y="30"/>
                    <a:pt x="5" y="27"/>
                    <a:pt x="2" y="24"/>
                  </a:cubicBezTo>
                  <a:cubicBezTo>
                    <a:pt x="1" y="23"/>
                    <a:pt x="0" y="21"/>
                    <a:pt x="1" y="19"/>
                  </a:cubicBezTo>
                  <a:cubicBezTo>
                    <a:pt x="1" y="17"/>
                    <a:pt x="3" y="16"/>
                    <a:pt x="5" y="16"/>
                  </a:cubicBezTo>
                  <a:cubicBezTo>
                    <a:pt x="9" y="16"/>
                    <a:pt x="13" y="15"/>
                    <a:pt x="18" y="15"/>
                  </a:cubicBezTo>
                  <a:close/>
                  <a:moveTo>
                    <a:pt x="27" y="13"/>
                  </a:moveTo>
                  <a:cubicBezTo>
                    <a:pt x="26" y="16"/>
                    <a:pt x="25" y="18"/>
                    <a:pt x="24" y="20"/>
                  </a:cubicBezTo>
                  <a:cubicBezTo>
                    <a:pt x="23" y="21"/>
                    <a:pt x="22" y="22"/>
                    <a:pt x="20" y="23"/>
                  </a:cubicBezTo>
                  <a:cubicBezTo>
                    <a:pt x="18" y="23"/>
                    <a:pt x="16" y="23"/>
                    <a:pt x="13" y="24"/>
                  </a:cubicBezTo>
                  <a:cubicBezTo>
                    <a:pt x="15" y="25"/>
                    <a:pt x="16" y="26"/>
                    <a:pt x="17" y="27"/>
                  </a:cubicBezTo>
                  <a:cubicBezTo>
                    <a:pt x="20" y="29"/>
                    <a:pt x="20" y="32"/>
                    <a:pt x="20" y="35"/>
                  </a:cubicBezTo>
                  <a:cubicBezTo>
                    <a:pt x="19" y="37"/>
                    <a:pt x="19" y="38"/>
                    <a:pt x="19" y="40"/>
                  </a:cubicBezTo>
                  <a:cubicBezTo>
                    <a:pt x="21" y="39"/>
                    <a:pt x="23" y="38"/>
                    <a:pt x="25" y="37"/>
                  </a:cubicBezTo>
                  <a:cubicBezTo>
                    <a:pt x="27" y="36"/>
                    <a:pt x="29" y="36"/>
                    <a:pt x="31" y="37"/>
                  </a:cubicBezTo>
                  <a:cubicBezTo>
                    <a:pt x="32" y="38"/>
                    <a:pt x="34" y="39"/>
                    <a:pt x="36" y="40"/>
                  </a:cubicBezTo>
                  <a:cubicBezTo>
                    <a:pt x="36" y="40"/>
                    <a:pt x="37" y="40"/>
                    <a:pt x="37" y="40"/>
                  </a:cubicBezTo>
                  <a:cubicBezTo>
                    <a:pt x="33" y="33"/>
                    <a:pt x="35" y="28"/>
                    <a:pt x="42" y="24"/>
                  </a:cubicBezTo>
                  <a:cubicBezTo>
                    <a:pt x="38" y="23"/>
                    <a:pt x="35" y="23"/>
                    <a:pt x="32" y="22"/>
                  </a:cubicBezTo>
                  <a:cubicBezTo>
                    <a:pt x="30" y="20"/>
                    <a:pt x="30" y="16"/>
                    <a:pt x="27" y="1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8" name="Freeform 28"/>
            <p:cNvSpPr>
              <a:spLocks noEditPoints="1"/>
            </p:cNvSpPr>
            <p:nvPr/>
          </p:nvSpPr>
          <p:spPr bwMode="auto">
            <a:xfrm>
              <a:off x="9868973" y="2174877"/>
              <a:ext cx="141288" cy="174625"/>
            </a:xfrm>
            <a:custGeom>
              <a:avLst/>
              <a:gdLst>
                <a:gd name="T0" fmla="*/ 51 w 51"/>
                <a:gd name="T1" fmla="*/ 33 h 64"/>
                <a:gd name="T2" fmla="*/ 43 w 51"/>
                <a:gd name="T3" fmla="*/ 54 h 64"/>
                <a:gd name="T4" fmla="*/ 10 w 51"/>
                <a:gd name="T5" fmla="*/ 53 h 64"/>
                <a:gd name="T6" fmla="*/ 11 w 51"/>
                <a:gd name="T7" fmla="*/ 10 h 64"/>
                <a:gd name="T8" fmla="*/ 44 w 51"/>
                <a:gd name="T9" fmla="*/ 11 h 64"/>
                <a:gd name="T10" fmla="*/ 51 w 51"/>
                <a:gd name="T11" fmla="*/ 33 h 64"/>
                <a:gd name="T12" fmla="*/ 11 w 51"/>
                <a:gd name="T13" fmla="*/ 32 h 64"/>
                <a:gd name="T14" fmla="*/ 16 w 51"/>
                <a:gd name="T15" fmla="*/ 48 h 64"/>
                <a:gd name="T16" fmla="*/ 38 w 51"/>
                <a:gd name="T17" fmla="*/ 48 h 64"/>
                <a:gd name="T18" fmla="*/ 38 w 51"/>
                <a:gd name="T19" fmla="*/ 17 h 64"/>
                <a:gd name="T20" fmla="*/ 16 w 51"/>
                <a:gd name="T21" fmla="*/ 17 h 64"/>
                <a:gd name="T22" fmla="*/ 11 w 51"/>
                <a:gd name="T23"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 h="64">
                  <a:moveTo>
                    <a:pt x="51" y="33"/>
                  </a:moveTo>
                  <a:cubicBezTo>
                    <a:pt x="51" y="40"/>
                    <a:pt x="49" y="48"/>
                    <a:pt x="43" y="54"/>
                  </a:cubicBezTo>
                  <a:cubicBezTo>
                    <a:pt x="33" y="64"/>
                    <a:pt x="20" y="64"/>
                    <a:pt x="10" y="53"/>
                  </a:cubicBezTo>
                  <a:cubicBezTo>
                    <a:pt x="0" y="42"/>
                    <a:pt x="0" y="21"/>
                    <a:pt x="11" y="10"/>
                  </a:cubicBezTo>
                  <a:cubicBezTo>
                    <a:pt x="21" y="0"/>
                    <a:pt x="36" y="1"/>
                    <a:pt x="44" y="11"/>
                  </a:cubicBezTo>
                  <a:cubicBezTo>
                    <a:pt x="49" y="17"/>
                    <a:pt x="51" y="24"/>
                    <a:pt x="51" y="33"/>
                  </a:cubicBezTo>
                  <a:close/>
                  <a:moveTo>
                    <a:pt x="11" y="32"/>
                  </a:moveTo>
                  <a:cubicBezTo>
                    <a:pt x="11" y="38"/>
                    <a:pt x="12" y="43"/>
                    <a:pt x="16" y="48"/>
                  </a:cubicBezTo>
                  <a:cubicBezTo>
                    <a:pt x="22" y="55"/>
                    <a:pt x="32" y="55"/>
                    <a:pt x="38" y="48"/>
                  </a:cubicBezTo>
                  <a:cubicBezTo>
                    <a:pt x="45" y="39"/>
                    <a:pt x="45" y="25"/>
                    <a:pt x="38" y="17"/>
                  </a:cubicBezTo>
                  <a:cubicBezTo>
                    <a:pt x="32" y="9"/>
                    <a:pt x="22" y="9"/>
                    <a:pt x="16" y="17"/>
                  </a:cubicBezTo>
                  <a:cubicBezTo>
                    <a:pt x="12" y="21"/>
                    <a:pt x="11" y="26"/>
                    <a:pt x="1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99" name="Freeform 29"/>
            <p:cNvSpPr>
              <a:spLocks/>
            </p:cNvSpPr>
            <p:nvPr/>
          </p:nvSpPr>
          <p:spPr bwMode="auto">
            <a:xfrm>
              <a:off x="9900723" y="2379665"/>
              <a:ext cx="90488" cy="133350"/>
            </a:xfrm>
            <a:custGeom>
              <a:avLst/>
              <a:gdLst>
                <a:gd name="T0" fmla="*/ 8 w 33"/>
                <a:gd name="T1" fmla="*/ 31 h 49"/>
                <a:gd name="T2" fmla="*/ 16 w 33"/>
                <a:gd name="T3" fmla="*/ 38 h 49"/>
                <a:gd name="T4" fmla="*/ 23 w 33"/>
                <a:gd name="T5" fmla="*/ 30 h 49"/>
                <a:gd name="T6" fmla="*/ 18 w 33"/>
                <a:gd name="T7" fmla="*/ 11 h 49"/>
                <a:gd name="T8" fmla="*/ 20 w 33"/>
                <a:gd name="T9" fmla="*/ 4 h 49"/>
                <a:gd name="T10" fmla="*/ 23 w 33"/>
                <a:gd name="T11" fmla="*/ 1 h 49"/>
                <a:gd name="T12" fmla="*/ 29 w 33"/>
                <a:gd name="T13" fmla="*/ 1 h 49"/>
                <a:gd name="T14" fmla="*/ 29 w 33"/>
                <a:gd name="T15" fmla="*/ 7 h 49"/>
                <a:gd name="T16" fmla="*/ 26 w 33"/>
                <a:gd name="T17" fmla="*/ 10 h 49"/>
                <a:gd name="T18" fmla="*/ 30 w 33"/>
                <a:gd name="T19" fmla="*/ 24 h 49"/>
                <a:gd name="T20" fmla="*/ 26 w 33"/>
                <a:gd name="T21" fmla="*/ 40 h 49"/>
                <a:gd name="T22" fmla="*/ 19 w 33"/>
                <a:gd name="T23" fmla="*/ 46 h 49"/>
                <a:gd name="T24" fmla="*/ 12 w 33"/>
                <a:gd name="T25" fmla="*/ 46 h 49"/>
                <a:gd name="T26" fmla="*/ 1 w 33"/>
                <a:gd name="T27" fmla="*/ 35 h 49"/>
                <a:gd name="T28" fmla="*/ 0 w 33"/>
                <a:gd name="T29" fmla="*/ 30 h 49"/>
                <a:gd name="T30" fmla="*/ 6 w 33"/>
                <a:gd name="T31" fmla="*/ 10 h 49"/>
                <a:gd name="T32" fmla="*/ 3 w 33"/>
                <a:gd name="T33" fmla="*/ 7 h 49"/>
                <a:gd name="T34" fmla="*/ 3 w 33"/>
                <a:gd name="T35" fmla="*/ 1 h 49"/>
                <a:gd name="T36" fmla="*/ 8 w 33"/>
                <a:gd name="T37" fmla="*/ 1 h 49"/>
                <a:gd name="T38" fmla="*/ 13 w 33"/>
                <a:gd name="T39" fmla="*/ 5 h 49"/>
                <a:gd name="T40" fmla="*/ 14 w 33"/>
                <a:gd name="T41" fmla="*/ 10 h 49"/>
                <a:gd name="T42" fmla="*/ 8 w 33"/>
                <a:gd name="T43"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 h="49">
                  <a:moveTo>
                    <a:pt x="8" y="31"/>
                  </a:moveTo>
                  <a:cubicBezTo>
                    <a:pt x="11" y="33"/>
                    <a:pt x="13" y="36"/>
                    <a:pt x="16" y="38"/>
                  </a:cubicBezTo>
                  <a:cubicBezTo>
                    <a:pt x="18" y="36"/>
                    <a:pt x="20" y="33"/>
                    <a:pt x="23" y="30"/>
                  </a:cubicBezTo>
                  <a:cubicBezTo>
                    <a:pt x="21" y="24"/>
                    <a:pt x="20" y="18"/>
                    <a:pt x="18" y="11"/>
                  </a:cubicBezTo>
                  <a:cubicBezTo>
                    <a:pt x="17" y="8"/>
                    <a:pt x="17" y="6"/>
                    <a:pt x="20" y="4"/>
                  </a:cubicBezTo>
                  <a:cubicBezTo>
                    <a:pt x="21" y="3"/>
                    <a:pt x="22" y="2"/>
                    <a:pt x="23" y="1"/>
                  </a:cubicBezTo>
                  <a:cubicBezTo>
                    <a:pt x="25" y="0"/>
                    <a:pt x="27" y="0"/>
                    <a:pt x="29" y="1"/>
                  </a:cubicBezTo>
                  <a:cubicBezTo>
                    <a:pt x="30" y="3"/>
                    <a:pt x="30" y="5"/>
                    <a:pt x="29" y="7"/>
                  </a:cubicBezTo>
                  <a:cubicBezTo>
                    <a:pt x="28" y="8"/>
                    <a:pt x="27" y="9"/>
                    <a:pt x="26" y="10"/>
                  </a:cubicBezTo>
                  <a:cubicBezTo>
                    <a:pt x="27" y="14"/>
                    <a:pt x="29" y="19"/>
                    <a:pt x="30" y="24"/>
                  </a:cubicBezTo>
                  <a:cubicBezTo>
                    <a:pt x="33" y="35"/>
                    <a:pt x="33" y="32"/>
                    <a:pt x="26" y="40"/>
                  </a:cubicBezTo>
                  <a:cubicBezTo>
                    <a:pt x="23" y="42"/>
                    <a:pt x="21" y="44"/>
                    <a:pt x="19" y="46"/>
                  </a:cubicBezTo>
                  <a:cubicBezTo>
                    <a:pt x="17" y="49"/>
                    <a:pt x="15" y="49"/>
                    <a:pt x="12" y="46"/>
                  </a:cubicBezTo>
                  <a:cubicBezTo>
                    <a:pt x="9" y="43"/>
                    <a:pt x="5" y="39"/>
                    <a:pt x="1" y="35"/>
                  </a:cubicBezTo>
                  <a:cubicBezTo>
                    <a:pt x="0" y="34"/>
                    <a:pt x="0" y="32"/>
                    <a:pt x="0" y="30"/>
                  </a:cubicBezTo>
                  <a:cubicBezTo>
                    <a:pt x="2" y="23"/>
                    <a:pt x="4" y="16"/>
                    <a:pt x="6" y="10"/>
                  </a:cubicBezTo>
                  <a:cubicBezTo>
                    <a:pt x="5" y="9"/>
                    <a:pt x="4" y="8"/>
                    <a:pt x="3" y="7"/>
                  </a:cubicBezTo>
                  <a:cubicBezTo>
                    <a:pt x="1" y="5"/>
                    <a:pt x="1" y="3"/>
                    <a:pt x="3" y="1"/>
                  </a:cubicBezTo>
                  <a:cubicBezTo>
                    <a:pt x="4" y="0"/>
                    <a:pt x="7" y="0"/>
                    <a:pt x="8" y="1"/>
                  </a:cubicBezTo>
                  <a:cubicBezTo>
                    <a:pt x="10" y="2"/>
                    <a:pt x="12" y="4"/>
                    <a:pt x="13" y="5"/>
                  </a:cubicBezTo>
                  <a:cubicBezTo>
                    <a:pt x="15" y="7"/>
                    <a:pt x="15" y="8"/>
                    <a:pt x="14" y="10"/>
                  </a:cubicBezTo>
                  <a:cubicBezTo>
                    <a:pt x="12" y="17"/>
                    <a:pt x="10" y="24"/>
                    <a:pt x="8"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0" name="Freeform 30"/>
            <p:cNvSpPr>
              <a:spLocks/>
            </p:cNvSpPr>
            <p:nvPr/>
          </p:nvSpPr>
          <p:spPr bwMode="auto">
            <a:xfrm>
              <a:off x="9757848" y="2347915"/>
              <a:ext cx="158750" cy="160338"/>
            </a:xfrm>
            <a:custGeom>
              <a:avLst/>
              <a:gdLst>
                <a:gd name="T0" fmla="*/ 0 w 58"/>
                <a:gd name="T1" fmla="*/ 54 h 59"/>
                <a:gd name="T2" fmla="*/ 5 w 58"/>
                <a:gd name="T3" fmla="*/ 27 h 59"/>
                <a:gd name="T4" fmla="*/ 15 w 58"/>
                <a:gd name="T5" fmla="*/ 15 h 59"/>
                <a:gd name="T6" fmla="*/ 37 w 58"/>
                <a:gd name="T7" fmla="*/ 8 h 59"/>
                <a:gd name="T8" fmla="*/ 52 w 58"/>
                <a:gd name="T9" fmla="*/ 1 h 59"/>
                <a:gd name="T10" fmla="*/ 57 w 58"/>
                <a:gd name="T11" fmla="*/ 2 h 59"/>
                <a:gd name="T12" fmla="*/ 57 w 58"/>
                <a:gd name="T13" fmla="*/ 7 h 59"/>
                <a:gd name="T14" fmla="*/ 49 w 58"/>
                <a:gd name="T15" fmla="*/ 13 h 59"/>
                <a:gd name="T16" fmla="*/ 27 w 58"/>
                <a:gd name="T17" fmla="*/ 19 h 59"/>
                <a:gd name="T18" fmla="*/ 18 w 58"/>
                <a:gd name="T19" fmla="*/ 23 h 59"/>
                <a:gd name="T20" fmla="*/ 13 w 58"/>
                <a:gd name="T21" fmla="*/ 29 h 59"/>
                <a:gd name="T22" fmla="*/ 9 w 58"/>
                <a:gd name="T23" fmla="*/ 47 h 59"/>
                <a:gd name="T24" fmla="*/ 8 w 58"/>
                <a:gd name="T25" fmla="*/ 55 h 59"/>
                <a:gd name="T26" fmla="*/ 4 w 58"/>
                <a:gd name="T27" fmla="*/ 58 h 59"/>
                <a:gd name="T28" fmla="*/ 0 w 58"/>
                <a:gd name="T29"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59">
                  <a:moveTo>
                    <a:pt x="0" y="54"/>
                  </a:moveTo>
                  <a:cubicBezTo>
                    <a:pt x="1" y="45"/>
                    <a:pt x="2" y="35"/>
                    <a:pt x="5" y="27"/>
                  </a:cubicBezTo>
                  <a:cubicBezTo>
                    <a:pt x="7" y="21"/>
                    <a:pt x="10" y="17"/>
                    <a:pt x="15" y="15"/>
                  </a:cubicBezTo>
                  <a:cubicBezTo>
                    <a:pt x="22" y="12"/>
                    <a:pt x="30" y="10"/>
                    <a:pt x="37" y="8"/>
                  </a:cubicBezTo>
                  <a:cubicBezTo>
                    <a:pt x="42" y="7"/>
                    <a:pt x="47" y="5"/>
                    <a:pt x="52" y="1"/>
                  </a:cubicBezTo>
                  <a:cubicBezTo>
                    <a:pt x="53" y="0"/>
                    <a:pt x="55" y="0"/>
                    <a:pt x="57" y="2"/>
                  </a:cubicBezTo>
                  <a:cubicBezTo>
                    <a:pt x="58" y="4"/>
                    <a:pt x="58" y="5"/>
                    <a:pt x="57" y="7"/>
                  </a:cubicBezTo>
                  <a:cubicBezTo>
                    <a:pt x="55" y="10"/>
                    <a:pt x="52" y="11"/>
                    <a:pt x="49" y="13"/>
                  </a:cubicBezTo>
                  <a:cubicBezTo>
                    <a:pt x="42" y="16"/>
                    <a:pt x="35" y="17"/>
                    <a:pt x="27" y="19"/>
                  </a:cubicBezTo>
                  <a:cubicBezTo>
                    <a:pt x="24" y="20"/>
                    <a:pt x="21" y="21"/>
                    <a:pt x="18" y="23"/>
                  </a:cubicBezTo>
                  <a:cubicBezTo>
                    <a:pt x="16" y="24"/>
                    <a:pt x="14" y="26"/>
                    <a:pt x="13" y="29"/>
                  </a:cubicBezTo>
                  <a:cubicBezTo>
                    <a:pt x="11" y="34"/>
                    <a:pt x="10" y="41"/>
                    <a:pt x="9" y="47"/>
                  </a:cubicBezTo>
                  <a:cubicBezTo>
                    <a:pt x="9" y="49"/>
                    <a:pt x="9" y="52"/>
                    <a:pt x="8" y="55"/>
                  </a:cubicBezTo>
                  <a:cubicBezTo>
                    <a:pt x="8" y="57"/>
                    <a:pt x="6" y="59"/>
                    <a:pt x="4" y="58"/>
                  </a:cubicBezTo>
                  <a:cubicBezTo>
                    <a:pt x="2" y="58"/>
                    <a:pt x="0" y="56"/>
                    <a:pt x="0"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1" name="Freeform 31"/>
            <p:cNvSpPr>
              <a:spLocks/>
            </p:cNvSpPr>
            <p:nvPr/>
          </p:nvSpPr>
          <p:spPr bwMode="auto">
            <a:xfrm>
              <a:off x="9970573" y="2347915"/>
              <a:ext cx="160338" cy="160338"/>
            </a:xfrm>
            <a:custGeom>
              <a:avLst/>
              <a:gdLst>
                <a:gd name="T0" fmla="*/ 58 w 58"/>
                <a:gd name="T1" fmla="*/ 54 h 59"/>
                <a:gd name="T2" fmla="*/ 54 w 58"/>
                <a:gd name="T3" fmla="*/ 58 h 59"/>
                <a:gd name="T4" fmla="*/ 50 w 58"/>
                <a:gd name="T5" fmla="*/ 54 h 59"/>
                <a:gd name="T6" fmla="*/ 46 w 58"/>
                <a:gd name="T7" fmla="*/ 32 h 59"/>
                <a:gd name="T8" fmla="*/ 36 w 58"/>
                <a:gd name="T9" fmla="*/ 21 h 59"/>
                <a:gd name="T10" fmla="*/ 12 w 58"/>
                <a:gd name="T11" fmla="*/ 14 h 59"/>
                <a:gd name="T12" fmla="*/ 2 w 58"/>
                <a:gd name="T13" fmla="*/ 8 h 59"/>
                <a:gd name="T14" fmla="*/ 1 w 58"/>
                <a:gd name="T15" fmla="*/ 2 h 59"/>
                <a:gd name="T16" fmla="*/ 7 w 58"/>
                <a:gd name="T17" fmla="*/ 2 h 59"/>
                <a:gd name="T18" fmla="*/ 19 w 58"/>
                <a:gd name="T19" fmla="*/ 8 h 59"/>
                <a:gd name="T20" fmla="*/ 38 w 58"/>
                <a:gd name="T21" fmla="*/ 13 h 59"/>
                <a:gd name="T22" fmla="*/ 54 w 58"/>
                <a:gd name="T23" fmla="*/ 30 h 59"/>
                <a:gd name="T24" fmla="*/ 58 w 58"/>
                <a:gd name="T25" fmla="*/ 54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9">
                  <a:moveTo>
                    <a:pt x="58" y="54"/>
                  </a:moveTo>
                  <a:cubicBezTo>
                    <a:pt x="58" y="56"/>
                    <a:pt x="56" y="58"/>
                    <a:pt x="54" y="58"/>
                  </a:cubicBezTo>
                  <a:cubicBezTo>
                    <a:pt x="52" y="59"/>
                    <a:pt x="50" y="57"/>
                    <a:pt x="50" y="54"/>
                  </a:cubicBezTo>
                  <a:cubicBezTo>
                    <a:pt x="49" y="47"/>
                    <a:pt x="48" y="39"/>
                    <a:pt x="46" y="32"/>
                  </a:cubicBezTo>
                  <a:cubicBezTo>
                    <a:pt x="45" y="26"/>
                    <a:pt x="41" y="23"/>
                    <a:pt x="36" y="21"/>
                  </a:cubicBezTo>
                  <a:cubicBezTo>
                    <a:pt x="28" y="19"/>
                    <a:pt x="20" y="16"/>
                    <a:pt x="12" y="14"/>
                  </a:cubicBezTo>
                  <a:cubicBezTo>
                    <a:pt x="8" y="12"/>
                    <a:pt x="5" y="11"/>
                    <a:pt x="2" y="8"/>
                  </a:cubicBezTo>
                  <a:cubicBezTo>
                    <a:pt x="0" y="6"/>
                    <a:pt x="0" y="4"/>
                    <a:pt x="1" y="2"/>
                  </a:cubicBezTo>
                  <a:cubicBezTo>
                    <a:pt x="3" y="0"/>
                    <a:pt x="5" y="0"/>
                    <a:pt x="7" y="2"/>
                  </a:cubicBezTo>
                  <a:cubicBezTo>
                    <a:pt x="11" y="5"/>
                    <a:pt x="15" y="6"/>
                    <a:pt x="19" y="8"/>
                  </a:cubicBezTo>
                  <a:cubicBezTo>
                    <a:pt x="26" y="10"/>
                    <a:pt x="32" y="11"/>
                    <a:pt x="38" y="13"/>
                  </a:cubicBezTo>
                  <a:cubicBezTo>
                    <a:pt x="47" y="16"/>
                    <a:pt x="52" y="21"/>
                    <a:pt x="54" y="30"/>
                  </a:cubicBezTo>
                  <a:cubicBezTo>
                    <a:pt x="56" y="38"/>
                    <a:pt x="57" y="46"/>
                    <a:pt x="58" y="5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2" name="Freeform 32"/>
            <p:cNvSpPr>
              <a:spLocks/>
            </p:cNvSpPr>
            <p:nvPr/>
          </p:nvSpPr>
          <p:spPr bwMode="auto">
            <a:xfrm>
              <a:off x="9829285" y="2424115"/>
              <a:ext cx="23813" cy="61913"/>
            </a:xfrm>
            <a:custGeom>
              <a:avLst/>
              <a:gdLst>
                <a:gd name="T0" fmla="*/ 9 w 9"/>
                <a:gd name="T1" fmla="*/ 12 h 23"/>
                <a:gd name="T2" fmla="*/ 9 w 9"/>
                <a:gd name="T3" fmla="*/ 19 h 23"/>
                <a:gd name="T4" fmla="*/ 5 w 9"/>
                <a:gd name="T5" fmla="*/ 23 h 23"/>
                <a:gd name="T6" fmla="*/ 1 w 9"/>
                <a:gd name="T7" fmla="*/ 19 h 23"/>
                <a:gd name="T8" fmla="*/ 1 w 9"/>
                <a:gd name="T9" fmla="*/ 4 h 23"/>
                <a:gd name="T10" fmla="*/ 5 w 9"/>
                <a:gd name="T11" fmla="*/ 0 h 23"/>
                <a:gd name="T12" fmla="*/ 9 w 9"/>
                <a:gd name="T13" fmla="*/ 4 h 23"/>
                <a:gd name="T14" fmla="*/ 9 w 9"/>
                <a:gd name="T15" fmla="*/ 1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23">
                  <a:moveTo>
                    <a:pt x="9" y="12"/>
                  </a:moveTo>
                  <a:cubicBezTo>
                    <a:pt x="9" y="14"/>
                    <a:pt x="9" y="17"/>
                    <a:pt x="9" y="19"/>
                  </a:cubicBezTo>
                  <a:cubicBezTo>
                    <a:pt x="9" y="21"/>
                    <a:pt x="7" y="23"/>
                    <a:pt x="5" y="23"/>
                  </a:cubicBezTo>
                  <a:cubicBezTo>
                    <a:pt x="2" y="23"/>
                    <a:pt x="1" y="21"/>
                    <a:pt x="1" y="19"/>
                  </a:cubicBezTo>
                  <a:cubicBezTo>
                    <a:pt x="0" y="14"/>
                    <a:pt x="0" y="9"/>
                    <a:pt x="1" y="4"/>
                  </a:cubicBezTo>
                  <a:cubicBezTo>
                    <a:pt x="1" y="2"/>
                    <a:pt x="3" y="0"/>
                    <a:pt x="5" y="0"/>
                  </a:cubicBezTo>
                  <a:cubicBezTo>
                    <a:pt x="7" y="0"/>
                    <a:pt x="9" y="2"/>
                    <a:pt x="9" y="4"/>
                  </a:cubicBezTo>
                  <a:cubicBezTo>
                    <a:pt x="9" y="7"/>
                    <a:pt x="9" y="9"/>
                    <a:pt x="9"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03" name="Freeform 33"/>
            <p:cNvSpPr>
              <a:spLocks/>
            </p:cNvSpPr>
            <p:nvPr/>
          </p:nvSpPr>
          <p:spPr bwMode="auto">
            <a:xfrm>
              <a:off x="10034073" y="2424115"/>
              <a:ext cx="22225" cy="61913"/>
            </a:xfrm>
            <a:custGeom>
              <a:avLst/>
              <a:gdLst>
                <a:gd name="T0" fmla="*/ 0 w 8"/>
                <a:gd name="T1" fmla="*/ 12 h 23"/>
                <a:gd name="T2" fmla="*/ 0 w 8"/>
                <a:gd name="T3" fmla="*/ 5 h 23"/>
                <a:gd name="T4" fmla="*/ 4 w 8"/>
                <a:gd name="T5" fmla="*/ 0 h 23"/>
                <a:gd name="T6" fmla="*/ 8 w 8"/>
                <a:gd name="T7" fmla="*/ 5 h 23"/>
                <a:gd name="T8" fmla="*/ 8 w 8"/>
                <a:gd name="T9" fmla="*/ 19 h 23"/>
                <a:gd name="T10" fmla="*/ 4 w 8"/>
                <a:gd name="T11" fmla="*/ 23 h 23"/>
                <a:gd name="T12" fmla="*/ 0 w 8"/>
                <a:gd name="T13" fmla="*/ 19 h 23"/>
                <a:gd name="T14" fmla="*/ 0 w 8"/>
                <a:gd name="T15" fmla="*/ 15 h 23"/>
                <a:gd name="T16" fmla="*/ 0 w 8"/>
                <a:gd name="T17" fmla="*/ 1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23">
                  <a:moveTo>
                    <a:pt x="0" y="12"/>
                  </a:moveTo>
                  <a:cubicBezTo>
                    <a:pt x="0" y="9"/>
                    <a:pt x="0" y="7"/>
                    <a:pt x="0" y="5"/>
                  </a:cubicBezTo>
                  <a:cubicBezTo>
                    <a:pt x="0" y="2"/>
                    <a:pt x="2" y="0"/>
                    <a:pt x="4" y="0"/>
                  </a:cubicBezTo>
                  <a:cubicBezTo>
                    <a:pt x="6" y="0"/>
                    <a:pt x="8" y="2"/>
                    <a:pt x="8" y="5"/>
                  </a:cubicBezTo>
                  <a:cubicBezTo>
                    <a:pt x="8" y="9"/>
                    <a:pt x="8" y="14"/>
                    <a:pt x="8" y="19"/>
                  </a:cubicBezTo>
                  <a:cubicBezTo>
                    <a:pt x="8" y="21"/>
                    <a:pt x="6" y="23"/>
                    <a:pt x="4" y="23"/>
                  </a:cubicBezTo>
                  <a:cubicBezTo>
                    <a:pt x="2" y="23"/>
                    <a:pt x="0" y="21"/>
                    <a:pt x="0" y="19"/>
                  </a:cubicBezTo>
                  <a:cubicBezTo>
                    <a:pt x="0" y="18"/>
                    <a:pt x="0" y="16"/>
                    <a:pt x="0" y="15"/>
                  </a:cubicBezTo>
                  <a:cubicBezTo>
                    <a:pt x="0" y="14"/>
                    <a:pt x="0" y="13"/>
                    <a:pt x="0" y="1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04" name="Rectangle 203">
            <a:extLst>
              <a:ext uri="{FF2B5EF4-FFF2-40B4-BE49-F238E27FC236}">
                <a16:creationId xmlns:a16="http://schemas.microsoft.com/office/drawing/2014/main" id="{15991F2D-61A3-430E-AB8E-28EBE5F1DB06}"/>
              </a:ext>
            </a:extLst>
          </p:cNvPr>
          <p:cNvSpPr/>
          <p:nvPr/>
        </p:nvSpPr>
        <p:spPr>
          <a:xfrm flipV="1">
            <a:off x="10369552" y="2453974"/>
            <a:ext cx="1204303" cy="2570791"/>
          </a:xfrm>
          <a:prstGeom prst="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83BB104-C527-4966-A228-9BD5A4C3A484}"/>
              </a:ext>
            </a:extLst>
          </p:cNvPr>
          <p:cNvSpPr txBox="1"/>
          <p:nvPr/>
        </p:nvSpPr>
        <p:spPr>
          <a:xfrm>
            <a:off x="10570797" y="3022775"/>
            <a:ext cx="801823" cy="256609"/>
          </a:xfrm>
          <a:prstGeom prst="rect">
            <a:avLst/>
          </a:prstGeom>
          <a:noFill/>
        </p:spPr>
        <p:txBody>
          <a:bodyPr wrap="none" rtlCol="0">
            <a:spAutoFit/>
          </a:bodyPr>
          <a:lstStyle/>
          <a:p>
            <a:pPr algn="ctr" fontAlgn="base">
              <a:lnSpc>
                <a:spcPct val="113000"/>
              </a:lnSpc>
              <a:spcBef>
                <a:spcPct val="0"/>
              </a:spcBef>
              <a:spcAft>
                <a:spcPct val="0"/>
              </a:spcAft>
              <a:defRPr/>
            </a:pPr>
            <a:r>
              <a:rPr lang="en-US" sz="1000" b="1" kern="0" dirty="0">
                <a:solidFill>
                  <a:schemeClr val="bg1">
                    <a:lumMod val="50000"/>
                  </a:schemeClr>
                </a:solidFill>
                <a:latin typeface="+mj-lt"/>
                <a:cs typeface="Calibri" panose="020F0502020204030204" pitchFamily="34" charset="0"/>
              </a:rPr>
              <a:t>Clinical User</a:t>
            </a:r>
          </a:p>
        </p:txBody>
      </p:sp>
      <p:grpSp>
        <p:nvGrpSpPr>
          <p:cNvPr id="219" name="Group 218">
            <a:extLst>
              <a:ext uri="{FF2B5EF4-FFF2-40B4-BE49-F238E27FC236}">
                <a16:creationId xmlns:a16="http://schemas.microsoft.com/office/drawing/2014/main" id="{F1F22394-F7F2-4BDB-AF85-9D87AE724751}"/>
              </a:ext>
            </a:extLst>
          </p:cNvPr>
          <p:cNvGrpSpPr/>
          <p:nvPr/>
        </p:nvGrpSpPr>
        <p:grpSpPr>
          <a:xfrm>
            <a:off x="10751964" y="2492538"/>
            <a:ext cx="439478" cy="465586"/>
            <a:chOff x="10627978" y="2870458"/>
            <a:chExt cx="611188" cy="630237"/>
          </a:xfrm>
          <a:solidFill>
            <a:schemeClr val="bg1">
              <a:lumMod val="50000"/>
            </a:schemeClr>
          </a:solidFill>
        </p:grpSpPr>
        <p:sp>
          <p:nvSpPr>
            <p:cNvPr id="222" name="Freeform 52">
              <a:extLst>
                <a:ext uri="{FF2B5EF4-FFF2-40B4-BE49-F238E27FC236}">
                  <a16:creationId xmlns:a16="http://schemas.microsoft.com/office/drawing/2014/main" id="{4201513A-D9C9-4CC9-88B0-F9413790995E}"/>
                </a:ext>
              </a:extLst>
            </p:cNvPr>
            <p:cNvSpPr>
              <a:spLocks noEditPoints="1"/>
            </p:cNvSpPr>
            <p:nvPr/>
          </p:nvSpPr>
          <p:spPr bwMode="auto">
            <a:xfrm>
              <a:off x="10669253" y="3011745"/>
              <a:ext cx="276225" cy="488950"/>
            </a:xfrm>
            <a:custGeom>
              <a:avLst/>
              <a:gdLst>
                <a:gd name="T0" fmla="*/ 41 w 47"/>
                <a:gd name="T1" fmla="*/ 17 h 83"/>
                <a:gd name="T2" fmla="*/ 30 w 47"/>
                <a:gd name="T3" fmla="*/ 17 h 83"/>
                <a:gd name="T4" fmla="*/ 16 w 47"/>
                <a:gd name="T5" fmla="*/ 4 h 83"/>
                <a:gd name="T6" fmla="*/ 7 w 47"/>
                <a:gd name="T7" fmla="*/ 2 h 83"/>
                <a:gd name="T8" fmla="*/ 1 w 47"/>
                <a:gd name="T9" fmla="*/ 10 h 83"/>
                <a:gd name="T10" fmla="*/ 1 w 47"/>
                <a:gd name="T11" fmla="*/ 16 h 83"/>
                <a:gd name="T12" fmla="*/ 2 w 47"/>
                <a:gd name="T13" fmla="*/ 42 h 83"/>
                <a:gd name="T14" fmla="*/ 11 w 47"/>
                <a:gd name="T15" fmla="*/ 49 h 83"/>
                <a:gd name="T16" fmla="*/ 33 w 47"/>
                <a:gd name="T17" fmla="*/ 49 h 83"/>
                <a:gd name="T18" fmla="*/ 33 w 47"/>
                <a:gd name="T19" fmla="*/ 75 h 83"/>
                <a:gd name="T20" fmla="*/ 39 w 47"/>
                <a:gd name="T21" fmla="*/ 82 h 83"/>
                <a:gd name="T22" fmla="*/ 45 w 47"/>
                <a:gd name="T23" fmla="*/ 75 h 83"/>
                <a:gd name="T24" fmla="*/ 45 w 47"/>
                <a:gd name="T25" fmla="*/ 43 h 83"/>
                <a:gd name="T26" fmla="*/ 38 w 47"/>
                <a:gd name="T27" fmla="*/ 36 h 83"/>
                <a:gd name="T28" fmla="*/ 19 w 47"/>
                <a:gd name="T29" fmla="*/ 36 h 83"/>
                <a:gd name="T30" fmla="*/ 19 w 47"/>
                <a:gd name="T31" fmla="*/ 24 h 83"/>
                <a:gd name="T32" fmla="*/ 27 w 47"/>
                <a:gd name="T33" fmla="*/ 29 h 83"/>
                <a:gd name="T34" fmla="*/ 41 w 47"/>
                <a:gd name="T35" fmla="*/ 29 h 83"/>
                <a:gd name="T36" fmla="*/ 47 w 47"/>
                <a:gd name="T37" fmla="*/ 23 h 83"/>
                <a:gd name="T38" fmla="*/ 41 w 47"/>
                <a:gd name="T39" fmla="*/ 17 h 83"/>
                <a:gd name="T40" fmla="*/ 41 w 47"/>
                <a:gd name="T41" fmla="*/ 26 h 83"/>
                <a:gd name="T42" fmla="*/ 28 w 47"/>
                <a:gd name="T43" fmla="*/ 26 h 83"/>
                <a:gd name="T44" fmla="*/ 20 w 47"/>
                <a:gd name="T45" fmla="*/ 20 h 83"/>
                <a:gd name="T46" fmla="*/ 16 w 47"/>
                <a:gd name="T47" fmla="*/ 18 h 83"/>
                <a:gd name="T48" fmla="*/ 16 w 47"/>
                <a:gd name="T49" fmla="*/ 39 h 83"/>
                <a:gd name="T50" fmla="*/ 40 w 47"/>
                <a:gd name="T51" fmla="*/ 39 h 83"/>
                <a:gd name="T52" fmla="*/ 42 w 47"/>
                <a:gd name="T53" fmla="*/ 45 h 83"/>
                <a:gd name="T54" fmla="*/ 42 w 47"/>
                <a:gd name="T55" fmla="*/ 74 h 83"/>
                <a:gd name="T56" fmla="*/ 39 w 47"/>
                <a:gd name="T57" fmla="*/ 79 h 83"/>
                <a:gd name="T58" fmla="*/ 36 w 47"/>
                <a:gd name="T59" fmla="*/ 75 h 83"/>
                <a:gd name="T60" fmla="*/ 36 w 47"/>
                <a:gd name="T61" fmla="*/ 50 h 83"/>
                <a:gd name="T62" fmla="*/ 35 w 47"/>
                <a:gd name="T63" fmla="*/ 45 h 83"/>
                <a:gd name="T64" fmla="*/ 14 w 47"/>
                <a:gd name="T65" fmla="*/ 45 h 83"/>
                <a:gd name="T66" fmla="*/ 4 w 47"/>
                <a:gd name="T67" fmla="*/ 35 h 83"/>
                <a:gd name="T68" fmla="*/ 4 w 47"/>
                <a:gd name="T69" fmla="*/ 15 h 83"/>
                <a:gd name="T70" fmla="*/ 4 w 47"/>
                <a:gd name="T71" fmla="*/ 12 h 83"/>
                <a:gd name="T72" fmla="*/ 12 w 47"/>
                <a:gd name="T73" fmla="*/ 5 h 83"/>
                <a:gd name="T74" fmla="*/ 28 w 47"/>
                <a:gd name="T75" fmla="*/ 22 h 83"/>
                <a:gd name="T76" fmla="*/ 29 w 47"/>
                <a:gd name="T77" fmla="*/ 21 h 83"/>
                <a:gd name="T78" fmla="*/ 40 w 47"/>
                <a:gd name="T79" fmla="*/ 21 h 83"/>
                <a:gd name="T80" fmla="*/ 44 w 47"/>
                <a:gd name="T81" fmla="*/ 23 h 83"/>
                <a:gd name="T82" fmla="*/ 41 w 47"/>
                <a:gd name="T8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83">
                  <a:moveTo>
                    <a:pt x="41" y="17"/>
                  </a:moveTo>
                  <a:cubicBezTo>
                    <a:pt x="37" y="17"/>
                    <a:pt x="34" y="17"/>
                    <a:pt x="30" y="17"/>
                  </a:cubicBezTo>
                  <a:cubicBezTo>
                    <a:pt x="25" y="13"/>
                    <a:pt x="21" y="8"/>
                    <a:pt x="16" y="4"/>
                  </a:cubicBezTo>
                  <a:cubicBezTo>
                    <a:pt x="13" y="1"/>
                    <a:pt x="10" y="0"/>
                    <a:pt x="7" y="2"/>
                  </a:cubicBezTo>
                  <a:cubicBezTo>
                    <a:pt x="3" y="3"/>
                    <a:pt x="1" y="6"/>
                    <a:pt x="1" y="10"/>
                  </a:cubicBezTo>
                  <a:cubicBezTo>
                    <a:pt x="1" y="12"/>
                    <a:pt x="1" y="14"/>
                    <a:pt x="1" y="16"/>
                  </a:cubicBezTo>
                  <a:cubicBezTo>
                    <a:pt x="1" y="25"/>
                    <a:pt x="0" y="33"/>
                    <a:pt x="2" y="42"/>
                  </a:cubicBezTo>
                  <a:cubicBezTo>
                    <a:pt x="3" y="46"/>
                    <a:pt x="5" y="48"/>
                    <a:pt x="11" y="49"/>
                  </a:cubicBezTo>
                  <a:cubicBezTo>
                    <a:pt x="18" y="49"/>
                    <a:pt x="25" y="49"/>
                    <a:pt x="33" y="49"/>
                  </a:cubicBezTo>
                  <a:cubicBezTo>
                    <a:pt x="33" y="58"/>
                    <a:pt x="33" y="66"/>
                    <a:pt x="33" y="75"/>
                  </a:cubicBezTo>
                  <a:cubicBezTo>
                    <a:pt x="33" y="80"/>
                    <a:pt x="35" y="82"/>
                    <a:pt x="39" y="82"/>
                  </a:cubicBezTo>
                  <a:cubicBezTo>
                    <a:pt x="42" y="83"/>
                    <a:pt x="45" y="80"/>
                    <a:pt x="45" y="75"/>
                  </a:cubicBezTo>
                  <a:cubicBezTo>
                    <a:pt x="45" y="65"/>
                    <a:pt x="45" y="54"/>
                    <a:pt x="45" y="43"/>
                  </a:cubicBezTo>
                  <a:cubicBezTo>
                    <a:pt x="45" y="38"/>
                    <a:pt x="43" y="36"/>
                    <a:pt x="38" y="36"/>
                  </a:cubicBezTo>
                  <a:cubicBezTo>
                    <a:pt x="32" y="36"/>
                    <a:pt x="25" y="36"/>
                    <a:pt x="19" y="36"/>
                  </a:cubicBezTo>
                  <a:cubicBezTo>
                    <a:pt x="19" y="32"/>
                    <a:pt x="19" y="28"/>
                    <a:pt x="19" y="24"/>
                  </a:cubicBezTo>
                  <a:cubicBezTo>
                    <a:pt x="22" y="26"/>
                    <a:pt x="24" y="29"/>
                    <a:pt x="27" y="29"/>
                  </a:cubicBezTo>
                  <a:cubicBezTo>
                    <a:pt x="32" y="29"/>
                    <a:pt x="37" y="30"/>
                    <a:pt x="41" y="29"/>
                  </a:cubicBezTo>
                  <a:cubicBezTo>
                    <a:pt x="45" y="29"/>
                    <a:pt x="47" y="27"/>
                    <a:pt x="47" y="23"/>
                  </a:cubicBezTo>
                  <a:cubicBezTo>
                    <a:pt x="47" y="20"/>
                    <a:pt x="45" y="17"/>
                    <a:pt x="41" y="17"/>
                  </a:cubicBezTo>
                  <a:close/>
                  <a:moveTo>
                    <a:pt x="41" y="26"/>
                  </a:moveTo>
                  <a:cubicBezTo>
                    <a:pt x="36" y="26"/>
                    <a:pt x="32" y="27"/>
                    <a:pt x="28" y="26"/>
                  </a:cubicBezTo>
                  <a:cubicBezTo>
                    <a:pt x="24" y="26"/>
                    <a:pt x="23" y="22"/>
                    <a:pt x="20" y="20"/>
                  </a:cubicBezTo>
                  <a:cubicBezTo>
                    <a:pt x="19" y="19"/>
                    <a:pt x="18" y="17"/>
                    <a:pt x="16" y="18"/>
                  </a:cubicBezTo>
                  <a:cubicBezTo>
                    <a:pt x="16" y="25"/>
                    <a:pt x="16" y="32"/>
                    <a:pt x="16" y="39"/>
                  </a:cubicBezTo>
                  <a:cubicBezTo>
                    <a:pt x="24" y="39"/>
                    <a:pt x="32" y="39"/>
                    <a:pt x="40" y="39"/>
                  </a:cubicBezTo>
                  <a:cubicBezTo>
                    <a:pt x="42" y="41"/>
                    <a:pt x="42" y="43"/>
                    <a:pt x="42" y="45"/>
                  </a:cubicBezTo>
                  <a:cubicBezTo>
                    <a:pt x="42" y="54"/>
                    <a:pt x="42" y="64"/>
                    <a:pt x="42" y="74"/>
                  </a:cubicBezTo>
                  <a:cubicBezTo>
                    <a:pt x="42" y="76"/>
                    <a:pt x="42" y="79"/>
                    <a:pt x="39" y="79"/>
                  </a:cubicBezTo>
                  <a:cubicBezTo>
                    <a:pt x="36" y="79"/>
                    <a:pt x="36" y="77"/>
                    <a:pt x="36" y="75"/>
                  </a:cubicBezTo>
                  <a:cubicBezTo>
                    <a:pt x="36" y="67"/>
                    <a:pt x="36" y="58"/>
                    <a:pt x="36" y="50"/>
                  </a:cubicBezTo>
                  <a:cubicBezTo>
                    <a:pt x="36" y="49"/>
                    <a:pt x="37" y="47"/>
                    <a:pt x="35" y="45"/>
                  </a:cubicBezTo>
                  <a:cubicBezTo>
                    <a:pt x="28" y="45"/>
                    <a:pt x="21" y="45"/>
                    <a:pt x="14" y="45"/>
                  </a:cubicBezTo>
                  <a:cubicBezTo>
                    <a:pt x="5" y="45"/>
                    <a:pt x="4" y="44"/>
                    <a:pt x="4" y="35"/>
                  </a:cubicBezTo>
                  <a:cubicBezTo>
                    <a:pt x="4" y="29"/>
                    <a:pt x="4" y="22"/>
                    <a:pt x="4" y="15"/>
                  </a:cubicBezTo>
                  <a:cubicBezTo>
                    <a:pt x="4" y="14"/>
                    <a:pt x="4" y="13"/>
                    <a:pt x="4" y="12"/>
                  </a:cubicBezTo>
                  <a:cubicBezTo>
                    <a:pt x="4" y="6"/>
                    <a:pt x="7" y="4"/>
                    <a:pt x="12" y="5"/>
                  </a:cubicBezTo>
                  <a:cubicBezTo>
                    <a:pt x="17" y="10"/>
                    <a:pt x="23" y="16"/>
                    <a:pt x="28" y="22"/>
                  </a:cubicBezTo>
                  <a:cubicBezTo>
                    <a:pt x="28" y="21"/>
                    <a:pt x="28" y="21"/>
                    <a:pt x="29" y="21"/>
                  </a:cubicBezTo>
                  <a:cubicBezTo>
                    <a:pt x="33" y="21"/>
                    <a:pt x="37" y="21"/>
                    <a:pt x="40" y="21"/>
                  </a:cubicBezTo>
                  <a:cubicBezTo>
                    <a:pt x="42" y="21"/>
                    <a:pt x="44" y="21"/>
                    <a:pt x="44" y="23"/>
                  </a:cubicBezTo>
                  <a:cubicBezTo>
                    <a:pt x="44" y="25"/>
                    <a:pt x="42" y="26"/>
                    <a:pt x="41"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25" name="Freeform 53">
              <a:extLst>
                <a:ext uri="{FF2B5EF4-FFF2-40B4-BE49-F238E27FC236}">
                  <a16:creationId xmlns:a16="http://schemas.microsoft.com/office/drawing/2014/main" id="{33D47B6C-6731-4952-916C-0E0A7EFF0BF3}"/>
                </a:ext>
              </a:extLst>
            </p:cNvPr>
            <p:cNvSpPr>
              <a:spLocks noEditPoints="1"/>
            </p:cNvSpPr>
            <p:nvPr/>
          </p:nvSpPr>
          <p:spPr bwMode="auto">
            <a:xfrm>
              <a:off x="10950241" y="3159383"/>
              <a:ext cx="288925" cy="334962"/>
            </a:xfrm>
            <a:custGeom>
              <a:avLst/>
              <a:gdLst>
                <a:gd name="T0" fmla="*/ 1 w 49"/>
                <a:gd name="T1" fmla="*/ 0 h 57"/>
                <a:gd name="T2" fmla="*/ 1 w 49"/>
                <a:gd name="T3" fmla="*/ 11 h 57"/>
                <a:gd name="T4" fmla="*/ 36 w 49"/>
                <a:gd name="T5" fmla="*/ 11 h 57"/>
                <a:gd name="T6" fmla="*/ 36 w 49"/>
                <a:gd name="T7" fmla="*/ 47 h 57"/>
                <a:gd name="T8" fmla="*/ 17 w 49"/>
                <a:gd name="T9" fmla="*/ 47 h 57"/>
                <a:gd name="T10" fmla="*/ 17 w 49"/>
                <a:gd name="T11" fmla="*/ 57 h 57"/>
                <a:gd name="T12" fmla="*/ 49 w 49"/>
                <a:gd name="T13" fmla="*/ 57 h 57"/>
                <a:gd name="T14" fmla="*/ 49 w 49"/>
                <a:gd name="T15" fmla="*/ 0 h 57"/>
                <a:gd name="T16" fmla="*/ 1 w 49"/>
                <a:gd name="T17" fmla="*/ 0 h 57"/>
                <a:gd name="T18" fmla="*/ 45 w 49"/>
                <a:gd name="T19" fmla="*/ 54 h 57"/>
                <a:gd name="T20" fmla="*/ 20 w 49"/>
                <a:gd name="T21" fmla="*/ 54 h 57"/>
                <a:gd name="T22" fmla="*/ 20 w 49"/>
                <a:gd name="T23" fmla="*/ 50 h 57"/>
                <a:gd name="T24" fmla="*/ 40 w 49"/>
                <a:gd name="T25" fmla="*/ 50 h 57"/>
                <a:gd name="T26" fmla="*/ 40 w 49"/>
                <a:gd name="T27" fmla="*/ 11 h 57"/>
                <a:gd name="T28" fmla="*/ 45 w 49"/>
                <a:gd name="T29" fmla="*/ 11 h 57"/>
                <a:gd name="T30" fmla="*/ 45 w 49"/>
                <a:gd name="T31" fmla="*/ 54 h 57"/>
                <a:gd name="T32" fmla="*/ 45 w 49"/>
                <a:gd name="T33" fmla="*/ 7 h 57"/>
                <a:gd name="T34" fmla="*/ 4 w 49"/>
                <a:gd name="T35" fmla="*/ 7 h 57"/>
                <a:gd name="T36" fmla="*/ 4 w 49"/>
                <a:gd name="T37" fmla="*/ 3 h 57"/>
                <a:gd name="T38" fmla="*/ 45 w 49"/>
                <a:gd name="T39" fmla="*/ 3 h 57"/>
                <a:gd name="T40" fmla="*/ 45 w 49"/>
                <a:gd name="T41"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57">
                  <a:moveTo>
                    <a:pt x="1" y="0"/>
                  </a:moveTo>
                  <a:cubicBezTo>
                    <a:pt x="1" y="3"/>
                    <a:pt x="0" y="7"/>
                    <a:pt x="1" y="11"/>
                  </a:cubicBezTo>
                  <a:cubicBezTo>
                    <a:pt x="13" y="11"/>
                    <a:pt x="25" y="11"/>
                    <a:pt x="36" y="11"/>
                  </a:cubicBezTo>
                  <a:cubicBezTo>
                    <a:pt x="36" y="23"/>
                    <a:pt x="36" y="34"/>
                    <a:pt x="36" y="47"/>
                  </a:cubicBezTo>
                  <a:cubicBezTo>
                    <a:pt x="30" y="47"/>
                    <a:pt x="23" y="47"/>
                    <a:pt x="17" y="47"/>
                  </a:cubicBezTo>
                  <a:cubicBezTo>
                    <a:pt x="16" y="50"/>
                    <a:pt x="16" y="54"/>
                    <a:pt x="17" y="57"/>
                  </a:cubicBezTo>
                  <a:cubicBezTo>
                    <a:pt x="27" y="57"/>
                    <a:pt x="38" y="57"/>
                    <a:pt x="49" y="57"/>
                  </a:cubicBezTo>
                  <a:cubicBezTo>
                    <a:pt x="49" y="38"/>
                    <a:pt x="49" y="19"/>
                    <a:pt x="49" y="0"/>
                  </a:cubicBezTo>
                  <a:cubicBezTo>
                    <a:pt x="33" y="0"/>
                    <a:pt x="17" y="0"/>
                    <a:pt x="1" y="0"/>
                  </a:cubicBezTo>
                  <a:close/>
                  <a:moveTo>
                    <a:pt x="45" y="54"/>
                  </a:moveTo>
                  <a:cubicBezTo>
                    <a:pt x="37" y="54"/>
                    <a:pt x="29" y="54"/>
                    <a:pt x="20" y="54"/>
                  </a:cubicBezTo>
                  <a:cubicBezTo>
                    <a:pt x="19" y="53"/>
                    <a:pt x="20" y="51"/>
                    <a:pt x="20" y="50"/>
                  </a:cubicBezTo>
                  <a:cubicBezTo>
                    <a:pt x="26" y="50"/>
                    <a:pt x="33" y="50"/>
                    <a:pt x="40" y="50"/>
                  </a:cubicBezTo>
                  <a:cubicBezTo>
                    <a:pt x="40" y="37"/>
                    <a:pt x="40" y="24"/>
                    <a:pt x="40" y="11"/>
                  </a:cubicBezTo>
                  <a:cubicBezTo>
                    <a:pt x="42" y="11"/>
                    <a:pt x="44" y="11"/>
                    <a:pt x="45" y="11"/>
                  </a:cubicBezTo>
                  <a:cubicBezTo>
                    <a:pt x="45" y="25"/>
                    <a:pt x="45" y="39"/>
                    <a:pt x="45" y="54"/>
                  </a:cubicBezTo>
                  <a:close/>
                  <a:moveTo>
                    <a:pt x="45" y="7"/>
                  </a:moveTo>
                  <a:cubicBezTo>
                    <a:pt x="32" y="7"/>
                    <a:pt x="18" y="7"/>
                    <a:pt x="4" y="7"/>
                  </a:cubicBezTo>
                  <a:cubicBezTo>
                    <a:pt x="4" y="6"/>
                    <a:pt x="4" y="4"/>
                    <a:pt x="4" y="3"/>
                  </a:cubicBezTo>
                  <a:cubicBezTo>
                    <a:pt x="18" y="3"/>
                    <a:pt x="32" y="3"/>
                    <a:pt x="45" y="3"/>
                  </a:cubicBezTo>
                  <a:cubicBezTo>
                    <a:pt x="45" y="4"/>
                    <a:pt x="45" y="5"/>
                    <a:pt x="45"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26" name="Freeform 54">
              <a:extLst>
                <a:ext uri="{FF2B5EF4-FFF2-40B4-BE49-F238E27FC236}">
                  <a16:creationId xmlns:a16="http://schemas.microsoft.com/office/drawing/2014/main" id="{B6FC09A1-8A58-471F-8FC6-CAD5ECAF1452}"/>
                </a:ext>
              </a:extLst>
            </p:cNvPr>
            <p:cNvSpPr>
              <a:spLocks noEditPoints="1"/>
            </p:cNvSpPr>
            <p:nvPr/>
          </p:nvSpPr>
          <p:spPr bwMode="auto">
            <a:xfrm>
              <a:off x="10991516" y="2875220"/>
              <a:ext cx="158750" cy="271462"/>
            </a:xfrm>
            <a:custGeom>
              <a:avLst/>
              <a:gdLst>
                <a:gd name="T0" fmla="*/ 9 w 27"/>
                <a:gd name="T1" fmla="*/ 39 h 46"/>
                <a:gd name="T2" fmla="*/ 14 w 27"/>
                <a:gd name="T3" fmla="*/ 30 h 46"/>
                <a:gd name="T4" fmla="*/ 21 w 27"/>
                <a:gd name="T5" fmla="*/ 30 h 46"/>
                <a:gd name="T6" fmla="*/ 21 w 27"/>
                <a:gd name="T7" fmla="*/ 42 h 46"/>
                <a:gd name="T8" fmla="*/ 18 w 27"/>
                <a:gd name="T9" fmla="*/ 45 h 46"/>
                <a:gd name="T10" fmla="*/ 27 w 27"/>
                <a:gd name="T11" fmla="*/ 43 h 46"/>
                <a:gd name="T12" fmla="*/ 24 w 27"/>
                <a:gd name="T13" fmla="*/ 42 h 46"/>
                <a:gd name="T14" fmla="*/ 24 w 27"/>
                <a:gd name="T15" fmla="*/ 26 h 46"/>
                <a:gd name="T16" fmla="*/ 21 w 27"/>
                <a:gd name="T17" fmla="*/ 14 h 46"/>
                <a:gd name="T18" fmla="*/ 14 w 27"/>
                <a:gd name="T19" fmla="*/ 1 h 46"/>
                <a:gd name="T20" fmla="*/ 0 w 27"/>
                <a:gd name="T21" fmla="*/ 37 h 46"/>
                <a:gd name="T22" fmla="*/ 9 w 27"/>
                <a:gd name="T23" fmla="*/ 39 h 46"/>
                <a:gd name="T24" fmla="*/ 21 w 27"/>
                <a:gd name="T25" fmla="*/ 23 h 46"/>
                <a:gd name="T26" fmla="*/ 15 w 27"/>
                <a:gd name="T27" fmla="*/ 27 h 46"/>
                <a:gd name="T28" fmla="*/ 19 w 27"/>
                <a:gd name="T29" fmla="*/ 18 h 46"/>
                <a:gd name="T30" fmla="*/ 21 w 27"/>
                <a:gd name="T31" fmla="*/ 23 h 46"/>
                <a:gd name="T32" fmla="*/ 16 w 27"/>
                <a:gd name="T33" fmla="*/ 4 h 46"/>
                <a:gd name="T34" fmla="*/ 21 w 27"/>
                <a:gd name="T35" fmla="*/ 6 h 46"/>
                <a:gd name="T36" fmla="*/ 8 w 27"/>
                <a:gd name="T37" fmla="*/ 36 h 46"/>
                <a:gd name="T38" fmla="*/ 4 w 27"/>
                <a:gd name="T39" fmla="*/ 35 h 46"/>
                <a:gd name="T40" fmla="*/ 16 w 27"/>
                <a:gd name="T4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46">
                  <a:moveTo>
                    <a:pt x="9" y="39"/>
                  </a:moveTo>
                  <a:cubicBezTo>
                    <a:pt x="12" y="37"/>
                    <a:pt x="12" y="33"/>
                    <a:pt x="14" y="30"/>
                  </a:cubicBezTo>
                  <a:cubicBezTo>
                    <a:pt x="16" y="31"/>
                    <a:pt x="18" y="30"/>
                    <a:pt x="21" y="30"/>
                  </a:cubicBezTo>
                  <a:cubicBezTo>
                    <a:pt x="21" y="34"/>
                    <a:pt x="21" y="38"/>
                    <a:pt x="21" y="42"/>
                  </a:cubicBezTo>
                  <a:cubicBezTo>
                    <a:pt x="17" y="43"/>
                    <a:pt x="17" y="43"/>
                    <a:pt x="18" y="45"/>
                  </a:cubicBezTo>
                  <a:cubicBezTo>
                    <a:pt x="25" y="46"/>
                    <a:pt x="27" y="46"/>
                    <a:pt x="27" y="43"/>
                  </a:cubicBezTo>
                  <a:cubicBezTo>
                    <a:pt x="26" y="42"/>
                    <a:pt x="25" y="42"/>
                    <a:pt x="24" y="42"/>
                  </a:cubicBezTo>
                  <a:cubicBezTo>
                    <a:pt x="24" y="36"/>
                    <a:pt x="23" y="31"/>
                    <a:pt x="24" y="26"/>
                  </a:cubicBezTo>
                  <a:cubicBezTo>
                    <a:pt x="25" y="21"/>
                    <a:pt x="24" y="17"/>
                    <a:pt x="21" y="14"/>
                  </a:cubicBezTo>
                  <a:cubicBezTo>
                    <a:pt x="25" y="3"/>
                    <a:pt x="24" y="0"/>
                    <a:pt x="14" y="1"/>
                  </a:cubicBezTo>
                  <a:cubicBezTo>
                    <a:pt x="9" y="13"/>
                    <a:pt x="3" y="24"/>
                    <a:pt x="0" y="37"/>
                  </a:cubicBezTo>
                  <a:cubicBezTo>
                    <a:pt x="3" y="38"/>
                    <a:pt x="6" y="40"/>
                    <a:pt x="9" y="39"/>
                  </a:cubicBezTo>
                  <a:close/>
                  <a:moveTo>
                    <a:pt x="21" y="23"/>
                  </a:moveTo>
                  <a:cubicBezTo>
                    <a:pt x="20" y="26"/>
                    <a:pt x="18" y="27"/>
                    <a:pt x="15" y="27"/>
                  </a:cubicBezTo>
                  <a:cubicBezTo>
                    <a:pt x="17" y="24"/>
                    <a:pt x="18" y="21"/>
                    <a:pt x="19" y="18"/>
                  </a:cubicBezTo>
                  <a:cubicBezTo>
                    <a:pt x="22" y="19"/>
                    <a:pt x="22" y="21"/>
                    <a:pt x="21" y="23"/>
                  </a:cubicBezTo>
                  <a:close/>
                  <a:moveTo>
                    <a:pt x="16" y="4"/>
                  </a:moveTo>
                  <a:cubicBezTo>
                    <a:pt x="18" y="4"/>
                    <a:pt x="19" y="5"/>
                    <a:pt x="21" y="6"/>
                  </a:cubicBezTo>
                  <a:cubicBezTo>
                    <a:pt x="16" y="16"/>
                    <a:pt x="12" y="26"/>
                    <a:pt x="8" y="36"/>
                  </a:cubicBezTo>
                  <a:cubicBezTo>
                    <a:pt x="6" y="36"/>
                    <a:pt x="5" y="36"/>
                    <a:pt x="4" y="35"/>
                  </a:cubicBezTo>
                  <a:cubicBezTo>
                    <a:pt x="8" y="24"/>
                    <a:pt x="12" y="14"/>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60" name="Freeform 55">
              <a:extLst>
                <a:ext uri="{FF2B5EF4-FFF2-40B4-BE49-F238E27FC236}">
                  <a16:creationId xmlns:a16="http://schemas.microsoft.com/office/drawing/2014/main" id="{70131B1A-FD06-45CA-A5EE-1DDEF4FDB97B}"/>
                </a:ext>
              </a:extLst>
            </p:cNvPr>
            <p:cNvSpPr>
              <a:spLocks/>
            </p:cNvSpPr>
            <p:nvPr/>
          </p:nvSpPr>
          <p:spPr bwMode="auto">
            <a:xfrm>
              <a:off x="10627978" y="3029208"/>
              <a:ext cx="217488" cy="460375"/>
            </a:xfrm>
            <a:custGeom>
              <a:avLst/>
              <a:gdLst>
                <a:gd name="T0" fmla="*/ 33 w 37"/>
                <a:gd name="T1" fmla="*/ 52 h 78"/>
                <a:gd name="T2" fmla="*/ 6 w 37"/>
                <a:gd name="T3" fmla="*/ 52 h 78"/>
                <a:gd name="T4" fmla="*/ 4 w 37"/>
                <a:gd name="T5" fmla="*/ 46 h 78"/>
                <a:gd name="T6" fmla="*/ 4 w 37"/>
                <a:gd name="T7" fmla="*/ 4 h 78"/>
                <a:gd name="T8" fmla="*/ 2 w 37"/>
                <a:gd name="T9" fmla="*/ 0 h 78"/>
                <a:gd name="T10" fmla="*/ 0 w 37"/>
                <a:gd name="T11" fmla="*/ 3 h 78"/>
                <a:gd name="T12" fmla="*/ 0 w 37"/>
                <a:gd name="T13" fmla="*/ 48 h 78"/>
                <a:gd name="T14" fmla="*/ 7 w 37"/>
                <a:gd name="T15" fmla="*/ 55 h 78"/>
                <a:gd name="T16" fmla="*/ 17 w 37"/>
                <a:gd name="T17" fmla="*/ 55 h 78"/>
                <a:gd name="T18" fmla="*/ 17 w 37"/>
                <a:gd name="T19" fmla="*/ 69 h 78"/>
                <a:gd name="T20" fmla="*/ 9 w 37"/>
                <a:gd name="T21" fmla="*/ 76 h 78"/>
                <a:gd name="T22" fmla="*/ 19 w 37"/>
                <a:gd name="T23" fmla="*/ 72 h 78"/>
                <a:gd name="T24" fmla="*/ 29 w 37"/>
                <a:gd name="T25" fmla="*/ 76 h 78"/>
                <a:gd name="T26" fmla="*/ 21 w 37"/>
                <a:gd name="T27" fmla="*/ 68 h 78"/>
                <a:gd name="T28" fmla="*/ 21 w 37"/>
                <a:gd name="T29" fmla="*/ 55 h 78"/>
                <a:gd name="T30" fmla="*/ 36 w 37"/>
                <a:gd name="T31" fmla="*/ 55 h 78"/>
                <a:gd name="T32" fmla="*/ 33 w 37"/>
                <a:gd name="T3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8">
                  <a:moveTo>
                    <a:pt x="33" y="52"/>
                  </a:moveTo>
                  <a:cubicBezTo>
                    <a:pt x="24" y="52"/>
                    <a:pt x="15" y="52"/>
                    <a:pt x="6" y="52"/>
                  </a:cubicBezTo>
                  <a:cubicBezTo>
                    <a:pt x="4" y="50"/>
                    <a:pt x="4" y="48"/>
                    <a:pt x="4" y="46"/>
                  </a:cubicBezTo>
                  <a:cubicBezTo>
                    <a:pt x="4" y="32"/>
                    <a:pt x="4" y="18"/>
                    <a:pt x="4" y="4"/>
                  </a:cubicBezTo>
                  <a:cubicBezTo>
                    <a:pt x="4" y="2"/>
                    <a:pt x="4" y="0"/>
                    <a:pt x="2" y="0"/>
                  </a:cubicBezTo>
                  <a:cubicBezTo>
                    <a:pt x="0" y="0"/>
                    <a:pt x="0" y="2"/>
                    <a:pt x="0" y="3"/>
                  </a:cubicBezTo>
                  <a:cubicBezTo>
                    <a:pt x="0" y="18"/>
                    <a:pt x="0" y="33"/>
                    <a:pt x="0" y="48"/>
                  </a:cubicBezTo>
                  <a:cubicBezTo>
                    <a:pt x="0" y="52"/>
                    <a:pt x="3" y="55"/>
                    <a:pt x="7" y="55"/>
                  </a:cubicBezTo>
                  <a:cubicBezTo>
                    <a:pt x="11" y="55"/>
                    <a:pt x="14" y="55"/>
                    <a:pt x="17" y="55"/>
                  </a:cubicBezTo>
                  <a:cubicBezTo>
                    <a:pt x="17" y="60"/>
                    <a:pt x="17" y="64"/>
                    <a:pt x="17" y="69"/>
                  </a:cubicBezTo>
                  <a:cubicBezTo>
                    <a:pt x="15" y="71"/>
                    <a:pt x="11" y="72"/>
                    <a:pt x="9" y="76"/>
                  </a:cubicBezTo>
                  <a:cubicBezTo>
                    <a:pt x="14" y="78"/>
                    <a:pt x="16" y="72"/>
                    <a:pt x="19" y="72"/>
                  </a:cubicBezTo>
                  <a:cubicBezTo>
                    <a:pt x="22" y="73"/>
                    <a:pt x="24" y="76"/>
                    <a:pt x="29" y="76"/>
                  </a:cubicBezTo>
                  <a:cubicBezTo>
                    <a:pt x="28" y="72"/>
                    <a:pt x="23" y="71"/>
                    <a:pt x="21" y="68"/>
                  </a:cubicBezTo>
                  <a:cubicBezTo>
                    <a:pt x="21" y="64"/>
                    <a:pt x="21" y="60"/>
                    <a:pt x="21" y="55"/>
                  </a:cubicBezTo>
                  <a:cubicBezTo>
                    <a:pt x="26" y="55"/>
                    <a:pt x="31" y="55"/>
                    <a:pt x="36" y="55"/>
                  </a:cubicBezTo>
                  <a:cubicBezTo>
                    <a:pt x="37" y="51"/>
                    <a:pt x="35" y="52"/>
                    <a:pt x="33"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61" name="Freeform 56">
              <a:extLst>
                <a:ext uri="{FF2B5EF4-FFF2-40B4-BE49-F238E27FC236}">
                  <a16:creationId xmlns:a16="http://schemas.microsoft.com/office/drawing/2014/main" id="{4E39BF53-6EA0-4E0F-A3A4-52850C741298}"/>
                </a:ext>
              </a:extLst>
            </p:cNvPr>
            <p:cNvSpPr>
              <a:spLocks noEditPoints="1"/>
            </p:cNvSpPr>
            <p:nvPr/>
          </p:nvSpPr>
          <p:spPr bwMode="auto">
            <a:xfrm>
              <a:off x="10662903" y="2870458"/>
              <a:ext cx="123825" cy="123825"/>
            </a:xfrm>
            <a:custGeom>
              <a:avLst/>
              <a:gdLst>
                <a:gd name="T0" fmla="*/ 10 w 21"/>
                <a:gd name="T1" fmla="*/ 21 h 21"/>
                <a:gd name="T2" fmla="*/ 21 w 21"/>
                <a:gd name="T3" fmla="*/ 11 h 21"/>
                <a:gd name="T4" fmla="*/ 11 w 21"/>
                <a:gd name="T5" fmla="*/ 0 h 21"/>
                <a:gd name="T6" fmla="*/ 0 w 21"/>
                <a:gd name="T7" fmla="*/ 11 h 21"/>
                <a:gd name="T8" fmla="*/ 10 w 21"/>
                <a:gd name="T9" fmla="*/ 21 h 21"/>
                <a:gd name="T10" fmla="*/ 11 w 21"/>
                <a:gd name="T11" fmla="*/ 3 h 21"/>
                <a:gd name="T12" fmla="*/ 18 w 21"/>
                <a:gd name="T13" fmla="*/ 11 h 21"/>
                <a:gd name="T14" fmla="*/ 11 w 21"/>
                <a:gd name="T15" fmla="*/ 18 h 21"/>
                <a:gd name="T16" fmla="*/ 3 w 21"/>
                <a:gd name="T17" fmla="*/ 11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16" y="21"/>
                    <a:pt x="21" y="17"/>
                    <a:pt x="21" y="11"/>
                  </a:cubicBezTo>
                  <a:cubicBezTo>
                    <a:pt x="21" y="5"/>
                    <a:pt x="16" y="0"/>
                    <a:pt x="11" y="0"/>
                  </a:cubicBezTo>
                  <a:cubicBezTo>
                    <a:pt x="5" y="0"/>
                    <a:pt x="0" y="5"/>
                    <a:pt x="0" y="11"/>
                  </a:cubicBezTo>
                  <a:cubicBezTo>
                    <a:pt x="0" y="17"/>
                    <a:pt x="5" y="21"/>
                    <a:pt x="10" y="21"/>
                  </a:cubicBezTo>
                  <a:close/>
                  <a:moveTo>
                    <a:pt x="11" y="3"/>
                  </a:moveTo>
                  <a:cubicBezTo>
                    <a:pt x="14" y="3"/>
                    <a:pt x="18" y="7"/>
                    <a:pt x="18" y="11"/>
                  </a:cubicBezTo>
                  <a:cubicBezTo>
                    <a:pt x="18" y="15"/>
                    <a:pt x="15" y="18"/>
                    <a:pt x="11" y="18"/>
                  </a:cubicBezTo>
                  <a:cubicBezTo>
                    <a:pt x="7" y="18"/>
                    <a:pt x="3" y="15"/>
                    <a:pt x="3" y="11"/>
                  </a:cubicBezTo>
                  <a:cubicBezTo>
                    <a:pt x="3" y="7"/>
                    <a:pt x="7"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67" name="TextBox 266">
            <a:extLst>
              <a:ext uri="{FF2B5EF4-FFF2-40B4-BE49-F238E27FC236}">
                <a16:creationId xmlns:a16="http://schemas.microsoft.com/office/drawing/2014/main" id="{09B9063C-3314-4703-98BF-3150FAA89DF5}"/>
              </a:ext>
            </a:extLst>
          </p:cNvPr>
          <p:cNvSpPr txBox="1"/>
          <p:nvPr/>
        </p:nvSpPr>
        <p:spPr>
          <a:xfrm>
            <a:off x="10526714" y="3928427"/>
            <a:ext cx="889988" cy="256609"/>
          </a:xfrm>
          <a:prstGeom prst="rect">
            <a:avLst/>
          </a:prstGeom>
          <a:noFill/>
        </p:spPr>
        <p:txBody>
          <a:bodyPr wrap="none" rtlCol="0">
            <a:spAutoFit/>
          </a:bodyPr>
          <a:lstStyle/>
          <a:p>
            <a:pPr algn="ctr" fontAlgn="base">
              <a:lnSpc>
                <a:spcPct val="113000"/>
              </a:lnSpc>
              <a:spcBef>
                <a:spcPct val="0"/>
              </a:spcBef>
              <a:spcAft>
                <a:spcPct val="0"/>
              </a:spcAft>
              <a:defRPr/>
            </a:pPr>
            <a:r>
              <a:rPr lang="en-US" sz="1000" b="1" kern="0" dirty="0">
                <a:solidFill>
                  <a:schemeClr val="bg1">
                    <a:lumMod val="50000"/>
                  </a:schemeClr>
                </a:solidFill>
                <a:latin typeface="+mj-lt"/>
                <a:cs typeface="Calibri" panose="020F0502020204030204" pitchFamily="34" charset="0"/>
              </a:rPr>
              <a:t>Financial User</a:t>
            </a:r>
          </a:p>
        </p:txBody>
      </p:sp>
      <p:grpSp>
        <p:nvGrpSpPr>
          <p:cNvPr id="268" name="Group 267">
            <a:extLst>
              <a:ext uri="{FF2B5EF4-FFF2-40B4-BE49-F238E27FC236}">
                <a16:creationId xmlns:a16="http://schemas.microsoft.com/office/drawing/2014/main" id="{B8051CD9-D87B-4007-A5D2-0F9FCF5E91E6}"/>
              </a:ext>
            </a:extLst>
          </p:cNvPr>
          <p:cNvGrpSpPr/>
          <p:nvPr/>
        </p:nvGrpSpPr>
        <p:grpSpPr>
          <a:xfrm>
            <a:off x="10751964" y="3437333"/>
            <a:ext cx="439478" cy="492480"/>
            <a:chOff x="10627978" y="2870458"/>
            <a:chExt cx="611188" cy="666642"/>
          </a:xfrm>
          <a:solidFill>
            <a:schemeClr val="bg1">
              <a:lumMod val="50000"/>
            </a:schemeClr>
          </a:solidFill>
        </p:grpSpPr>
        <p:sp>
          <p:nvSpPr>
            <p:cNvPr id="269" name="Freeform 52">
              <a:extLst>
                <a:ext uri="{FF2B5EF4-FFF2-40B4-BE49-F238E27FC236}">
                  <a16:creationId xmlns:a16="http://schemas.microsoft.com/office/drawing/2014/main" id="{6F2098B2-3C97-46F6-90EE-47C7A8D42A34}"/>
                </a:ext>
              </a:extLst>
            </p:cNvPr>
            <p:cNvSpPr>
              <a:spLocks noEditPoints="1"/>
            </p:cNvSpPr>
            <p:nvPr/>
          </p:nvSpPr>
          <p:spPr bwMode="auto">
            <a:xfrm>
              <a:off x="10669253" y="3048149"/>
              <a:ext cx="276226" cy="488951"/>
            </a:xfrm>
            <a:custGeom>
              <a:avLst/>
              <a:gdLst>
                <a:gd name="T0" fmla="*/ 41 w 47"/>
                <a:gd name="T1" fmla="*/ 17 h 83"/>
                <a:gd name="T2" fmla="*/ 30 w 47"/>
                <a:gd name="T3" fmla="*/ 17 h 83"/>
                <a:gd name="T4" fmla="*/ 16 w 47"/>
                <a:gd name="T5" fmla="*/ 4 h 83"/>
                <a:gd name="T6" fmla="*/ 7 w 47"/>
                <a:gd name="T7" fmla="*/ 2 h 83"/>
                <a:gd name="T8" fmla="*/ 1 w 47"/>
                <a:gd name="T9" fmla="*/ 10 h 83"/>
                <a:gd name="T10" fmla="*/ 1 w 47"/>
                <a:gd name="T11" fmla="*/ 16 h 83"/>
                <a:gd name="T12" fmla="*/ 2 w 47"/>
                <a:gd name="T13" fmla="*/ 42 h 83"/>
                <a:gd name="T14" fmla="*/ 11 w 47"/>
                <a:gd name="T15" fmla="*/ 49 h 83"/>
                <a:gd name="T16" fmla="*/ 33 w 47"/>
                <a:gd name="T17" fmla="*/ 49 h 83"/>
                <a:gd name="T18" fmla="*/ 33 w 47"/>
                <a:gd name="T19" fmla="*/ 75 h 83"/>
                <a:gd name="T20" fmla="*/ 39 w 47"/>
                <a:gd name="T21" fmla="*/ 82 h 83"/>
                <a:gd name="T22" fmla="*/ 45 w 47"/>
                <a:gd name="T23" fmla="*/ 75 h 83"/>
                <a:gd name="T24" fmla="*/ 45 w 47"/>
                <a:gd name="T25" fmla="*/ 43 h 83"/>
                <a:gd name="T26" fmla="*/ 38 w 47"/>
                <a:gd name="T27" fmla="*/ 36 h 83"/>
                <a:gd name="T28" fmla="*/ 19 w 47"/>
                <a:gd name="T29" fmla="*/ 36 h 83"/>
                <a:gd name="T30" fmla="*/ 19 w 47"/>
                <a:gd name="T31" fmla="*/ 24 h 83"/>
                <a:gd name="T32" fmla="*/ 27 w 47"/>
                <a:gd name="T33" fmla="*/ 29 h 83"/>
                <a:gd name="T34" fmla="*/ 41 w 47"/>
                <a:gd name="T35" fmla="*/ 29 h 83"/>
                <a:gd name="T36" fmla="*/ 47 w 47"/>
                <a:gd name="T37" fmla="*/ 23 h 83"/>
                <a:gd name="T38" fmla="*/ 41 w 47"/>
                <a:gd name="T39" fmla="*/ 17 h 83"/>
                <a:gd name="T40" fmla="*/ 41 w 47"/>
                <a:gd name="T41" fmla="*/ 26 h 83"/>
                <a:gd name="T42" fmla="*/ 28 w 47"/>
                <a:gd name="T43" fmla="*/ 26 h 83"/>
                <a:gd name="T44" fmla="*/ 20 w 47"/>
                <a:gd name="T45" fmla="*/ 20 h 83"/>
                <a:gd name="T46" fmla="*/ 16 w 47"/>
                <a:gd name="T47" fmla="*/ 18 h 83"/>
                <a:gd name="T48" fmla="*/ 16 w 47"/>
                <a:gd name="T49" fmla="*/ 39 h 83"/>
                <a:gd name="T50" fmla="*/ 40 w 47"/>
                <a:gd name="T51" fmla="*/ 39 h 83"/>
                <a:gd name="T52" fmla="*/ 42 w 47"/>
                <a:gd name="T53" fmla="*/ 45 h 83"/>
                <a:gd name="T54" fmla="*/ 42 w 47"/>
                <a:gd name="T55" fmla="*/ 74 h 83"/>
                <a:gd name="T56" fmla="*/ 39 w 47"/>
                <a:gd name="T57" fmla="*/ 79 h 83"/>
                <a:gd name="T58" fmla="*/ 36 w 47"/>
                <a:gd name="T59" fmla="*/ 75 h 83"/>
                <a:gd name="T60" fmla="*/ 36 w 47"/>
                <a:gd name="T61" fmla="*/ 50 h 83"/>
                <a:gd name="T62" fmla="*/ 35 w 47"/>
                <a:gd name="T63" fmla="*/ 45 h 83"/>
                <a:gd name="T64" fmla="*/ 14 w 47"/>
                <a:gd name="T65" fmla="*/ 45 h 83"/>
                <a:gd name="T66" fmla="*/ 4 w 47"/>
                <a:gd name="T67" fmla="*/ 35 h 83"/>
                <a:gd name="T68" fmla="*/ 4 w 47"/>
                <a:gd name="T69" fmla="*/ 15 h 83"/>
                <a:gd name="T70" fmla="*/ 4 w 47"/>
                <a:gd name="T71" fmla="*/ 12 h 83"/>
                <a:gd name="T72" fmla="*/ 12 w 47"/>
                <a:gd name="T73" fmla="*/ 5 h 83"/>
                <a:gd name="T74" fmla="*/ 28 w 47"/>
                <a:gd name="T75" fmla="*/ 22 h 83"/>
                <a:gd name="T76" fmla="*/ 29 w 47"/>
                <a:gd name="T77" fmla="*/ 21 h 83"/>
                <a:gd name="T78" fmla="*/ 40 w 47"/>
                <a:gd name="T79" fmla="*/ 21 h 83"/>
                <a:gd name="T80" fmla="*/ 44 w 47"/>
                <a:gd name="T81" fmla="*/ 23 h 83"/>
                <a:gd name="T82" fmla="*/ 41 w 47"/>
                <a:gd name="T8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83">
                  <a:moveTo>
                    <a:pt x="41" y="17"/>
                  </a:moveTo>
                  <a:cubicBezTo>
                    <a:pt x="37" y="17"/>
                    <a:pt x="34" y="17"/>
                    <a:pt x="30" y="17"/>
                  </a:cubicBezTo>
                  <a:cubicBezTo>
                    <a:pt x="25" y="13"/>
                    <a:pt x="21" y="8"/>
                    <a:pt x="16" y="4"/>
                  </a:cubicBezTo>
                  <a:cubicBezTo>
                    <a:pt x="13" y="1"/>
                    <a:pt x="10" y="0"/>
                    <a:pt x="7" y="2"/>
                  </a:cubicBezTo>
                  <a:cubicBezTo>
                    <a:pt x="3" y="3"/>
                    <a:pt x="1" y="6"/>
                    <a:pt x="1" y="10"/>
                  </a:cubicBezTo>
                  <a:cubicBezTo>
                    <a:pt x="1" y="12"/>
                    <a:pt x="1" y="14"/>
                    <a:pt x="1" y="16"/>
                  </a:cubicBezTo>
                  <a:cubicBezTo>
                    <a:pt x="1" y="25"/>
                    <a:pt x="0" y="33"/>
                    <a:pt x="2" y="42"/>
                  </a:cubicBezTo>
                  <a:cubicBezTo>
                    <a:pt x="3" y="46"/>
                    <a:pt x="5" y="48"/>
                    <a:pt x="11" y="49"/>
                  </a:cubicBezTo>
                  <a:cubicBezTo>
                    <a:pt x="18" y="49"/>
                    <a:pt x="25" y="49"/>
                    <a:pt x="33" y="49"/>
                  </a:cubicBezTo>
                  <a:cubicBezTo>
                    <a:pt x="33" y="58"/>
                    <a:pt x="33" y="66"/>
                    <a:pt x="33" y="75"/>
                  </a:cubicBezTo>
                  <a:cubicBezTo>
                    <a:pt x="33" y="80"/>
                    <a:pt x="35" y="82"/>
                    <a:pt x="39" y="82"/>
                  </a:cubicBezTo>
                  <a:cubicBezTo>
                    <a:pt x="42" y="83"/>
                    <a:pt x="45" y="80"/>
                    <a:pt x="45" y="75"/>
                  </a:cubicBezTo>
                  <a:cubicBezTo>
                    <a:pt x="45" y="65"/>
                    <a:pt x="45" y="54"/>
                    <a:pt x="45" y="43"/>
                  </a:cubicBezTo>
                  <a:cubicBezTo>
                    <a:pt x="45" y="38"/>
                    <a:pt x="43" y="36"/>
                    <a:pt x="38" y="36"/>
                  </a:cubicBezTo>
                  <a:cubicBezTo>
                    <a:pt x="32" y="36"/>
                    <a:pt x="25" y="36"/>
                    <a:pt x="19" y="36"/>
                  </a:cubicBezTo>
                  <a:cubicBezTo>
                    <a:pt x="19" y="32"/>
                    <a:pt x="19" y="28"/>
                    <a:pt x="19" y="24"/>
                  </a:cubicBezTo>
                  <a:cubicBezTo>
                    <a:pt x="22" y="26"/>
                    <a:pt x="24" y="29"/>
                    <a:pt x="27" y="29"/>
                  </a:cubicBezTo>
                  <a:cubicBezTo>
                    <a:pt x="32" y="29"/>
                    <a:pt x="37" y="30"/>
                    <a:pt x="41" y="29"/>
                  </a:cubicBezTo>
                  <a:cubicBezTo>
                    <a:pt x="45" y="29"/>
                    <a:pt x="47" y="27"/>
                    <a:pt x="47" y="23"/>
                  </a:cubicBezTo>
                  <a:cubicBezTo>
                    <a:pt x="47" y="20"/>
                    <a:pt x="45" y="17"/>
                    <a:pt x="41" y="17"/>
                  </a:cubicBezTo>
                  <a:close/>
                  <a:moveTo>
                    <a:pt x="41" y="26"/>
                  </a:moveTo>
                  <a:cubicBezTo>
                    <a:pt x="36" y="26"/>
                    <a:pt x="32" y="27"/>
                    <a:pt x="28" y="26"/>
                  </a:cubicBezTo>
                  <a:cubicBezTo>
                    <a:pt x="24" y="26"/>
                    <a:pt x="23" y="22"/>
                    <a:pt x="20" y="20"/>
                  </a:cubicBezTo>
                  <a:cubicBezTo>
                    <a:pt x="19" y="19"/>
                    <a:pt x="18" y="17"/>
                    <a:pt x="16" y="18"/>
                  </a:cubicBezTo>
                  <a:cubicBezTo>
                    <a:pt x="16" y="25"/>
                    <a:pt x="16" y="32"/>
                    <a:pt x="16" y="39"/>
                  </a:cubicBezTo>
                  <a:cubicBezTo>
                    <a:pt x="24" y="39"/>
                    <a:pt x="32" y="39"/>
                    <a:pt x="40" y="39"/>
                  </a:cubicBezTo>
                  <a:cubicBezTo>
                    <a:pt x="42" y="41"/>
                    <a:pt x="42" y="43"/>
                    <a:pt x="42" y="45"/>
                  </a:cubicBezTo>
                  <a:cubicBezTo>
                    <a:pt x="42" y="54"/>
                    <a:pt x="42" y="64"/>
                    <a:pt x="42" y="74"/>
                  </a:cubicBezTo>
                  <a:cubicBezTo>
                    <a:pt x="42" y="76"/>
                    <a:pt x="42" y="79"/>
                    <a:pt x="39" y="79"/>
                  </a:cubicBezTo>
                  <a:cubicBezTo>
                    <a:pt x="36" y="79"/>
                    <a:pt x="36" y="77"/>
                    <a:pt x="36" y="75"/>
                  </a:cubicBezTo>
                  <a:cubicBezTo>
                    <a:pt x="36" y="67"/>
                    <a:pt x="36" y="58"/>
                    <a:pt x="36" y="50"/>
                  </a:cubicBezTo>
                  <a:cubicBezTo>
                    <a:pt x="36" y="49"/>
                    <a:pt x="37" y="47"/>
                    <a:pt x="35" y="45"/>
                  </a:cubicBezTo>
                  <a:cubicBezTo>
                    <a:pt x="28" y="45"/>
                    <a:pt x="21" y="45"/>
                    <a:pt x="14" y="45"/>
                  </a:cubicBezTo>
                  <a:cubicBezTo>
                    <a:pt x="5" y="45"/>
                    <a:pt x="4" y="44"/>
                    <a:pt x="4" y="35"/>
                  </a:cubicBezTo>
                  <a:cubicBezTo>
                    <a:pt x="4" y="29"/>
                    <a:pt x="4" y="22"/>
                    <a:pt x="4" y="15"/>
                  </a:cubicBezTo>
                  <a:cubicBezTo>
                    <a:pt x="4" y="14"/>
                    <a:pt x="4" y="13"/>
                    <a:pt x="4" y="12"/>
                  </a:cubicBezTo>
                  <a:cubicBezTo>
                    <a:pt x="4" y="6"/>
                    <a:pt x="7" y="4"/>
                    <a:pt x="12" y="5"/>
                  </a:cubicBezTo>
                  <a:cubicBezTo>
                    <a:pt x="17" y="10"/>
                    <a:pt x="23" y="16"/>
                    <a:pt x="28" y="22"/>
                  </a:cubicBezTo>
                  <a:cubicBezTo>
                    <a:pt x="28" y="21"/>
                    <a:pt x="28" y="21"/>
                    <a:pt x="29" y="21"/>
                  </a:cubicBezTo>
                  <a:cubicBezTo>
                    <a:pt x="33" y="21"/>
                    <a:pt x="37" y="21"/>
                    <a:pt x="40" y="21"/>
                  </a:cubicBezTo>
                  <a:cubicBezTo>
                    <a:pt x="42" y="21"/>
                    <a:pt x="44" y="21"/>
                    <a:pt x="44" y="23"/>
                  </a:cubicBezTo>
                  <a:cubicBezTo>
                    <a:pt x="44" y="25"/>
                    <a:pt x="42" y="26"/>
                    <a:pt x="41"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0" name="Freeform 53">
              <a:extLst>
                <a:ext uri="{FF2B5EF4-FFF2-40B4-BE49-F238E27FC236}">
                  <a16:creationId xmlns:a16="http://schemas.microsoft.com/office/drawing/2014/main" id="{5FC05237-C881-465E-A6C1-36D1A5C99B39}"/>
                </a:ext>
              </a:extLst>
            </p:cNvPr>
            <p:cNvSpPr>
              <a:spLocks noEditPoints="1"/>
            </p:cNvSpPr>
            <p:nvPr/>
          </p:nvSpPr>
          <p:spPr bwMode="auto">
            <a:xfrm>
              <a:off x="10950241" y="3159383"/>
              <a:ext cx="288925" cy="334962"/>
            </a:xfrm>
            <a:custGeom>
              <a:avLst/>
              <a:gdLst>
                <a:gd name="T0" fmla="*/ 1 w 49"/>
                <a:gd name="T1" fmla="*/ 0 h 57"/>
                <a:gd name="T2" fmla="*/ 1 w 49"/>
                <a:gd name="T3" fmla="*/ 11 h 57"/>
                <a:gd name="T4" fmla="*/ 36 w 49"/>
                <a:gd name="T5" fmla="*/ 11 h 57"/>
                <a:gd name="T6" fmla="*/ 36 w 49"/>
                <a:gd name="T7" fmla="*/ 47 h 57"/>
                <a:gd name="T8" fmla="*/ 17 w 49"/>
                <a:gd name="T9" fmla="*/ 47 h 57"/>
                <a:gd name="T10" fmla="*/ 17 w 49"/>
                <a:gd name="T11" fmla="*/ 57 h 57"/>
                <a:gd name="T12" fmla="*/ 49 w 49"/>
                <a:gd name="T13" fmla="*/ 57 h 57"/>
                <a:gd name="T14" fmla="*/ 49 w 49"/>
                <a:gd name="T15" fmla="*/ 0 h 57"/>
                <a:gd name="T16" fmla="*/ 1 w 49"/>
                <a:gd name="T17" fmla="*/ 0 h 57"/>
                <a:gd name="T18" fmla="*/ 45 w 49"/>
                <a:gd name="T19" fmla="*/ 54 h 57"/>
                <a:gd name="T20" fmla="*/ 20 w 49"/>
                <a:gd name="T21" fmla="*/ 54 h 57"/>
                <a:gd name="T22" fmla="*/ 20 w 49"/>
                <a:gd name="T23" fmla="*/ 50 h 57"/>
                <a:gd name="T24" fmla="*/ 40 w 49"/>
                <a:gd name="T25" fmla="*/ 50 h 57"/>
                <a:gd name="T26" fmla="*/ 40 w 49"/>
                <a:gd name="T27" fmla="*/ 11 h 57"/>
                <a:gd name="T28" fmla="*/ 45 w 49"/>
                <a:gd name="T29" fmla="*/ 11 h 57"/>
                <a:gd name="T30" fmla="*/ 45 w 49"/>
                <a:gd name="T31" fmla="*/ 54 h 57"/>
                <a:gd name="T32" fmla="*/ 45 w 49"/>
                <a:gd name="T33" fmla="*/ 7 h 57"/>
                <a:gd name="T34" fmla="*/ 4 w 49"/>
                <a:gd name="T35" fmla="*/ 7 h 57"/>
                <a:gd name="T36" fmla="*/ 4 w 49"/>
                <a:gd name="T37" fmla="*/ 3 h 57"/>
                <a:gd name="T38" fmla="*/ 45 w 49"/>
                <a:gd name="T39" fmla="*/ 3 h 57"/>
                <a:gd name="T40" fmla="*/ 45 w 49"/>
                <a:gd name="T41"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57">
                  <a:moveTo>
                    <a:pt x="1" y="0"/>
                  </a:moveTo>
                  <a:cubicBezTo>
                    <a:pt x="1" y="3"/>
                    <a:pt x="0" y="7"/>
                    <a:pt x="1" y="11"/>
                  </a:cubicBezTo>
                  <a:cubicBezTo>
                    <a:pt x="13" y="11"/>
                    <a:pt x="25" y="11"/>
                    <a:pt x="36" y="11"/>
                  </a:cubicBezTo>
                  <a:cubicBezTo>
                    <a:pt x="36" y="23"/>
                    <a:pt x="36" y="34"/>
                    <a:pt x="36" y="47"/>
                  </a:cubicBezTo>
                  <a:cubicBezTo>
                    <a:pt x="30" y="47"/>
                    <a:pt x="23" y="47"/>
                    <a:pt x="17" y="47"/>
                  </a:cubicBezTo>
                  <a:cubicBezTo>
                    <a:pt x="16" y="50"/>
                    <a:pt x="16" y="54"/>
                    <a:pt x="17" y="57"/>
                  </a:cubicBezTo>
                  <a:cubicBezTo>
                    <a:pt x="27" y="57"/>
                    <a:pt x="38" y="57"/>
                    <a:pt x="49" y="57"/>
                  </a:cubicBezTo>
                  <a:cubicBezTo>
                    <a:pt x="49" y="38"/>
                    <a:pt x="49" y="19"/>
                    <a:pt x="49" y="0"/>
                  </a:cubicBezTo>
                  <a:cubicBezTo>
                    <a:pt x="33" y="0"/>
                    <a:pt x="17" y="0"/>
                    <a:pt x="1" y="0"/>
                  </a:cubicBezTo>
                  <a:close/>
                  <a:moveTo>
                    <a:pt x="45" y="54"/>
                  </a:moveTo>
                  <a:cubicBezTo>
                    <a:pt x="37" y="54"/>
                    <a:pt x="29" y="54"/>
                    <a:pt x="20" y="54"/>
                  </a:cubicBezTo>
                  <a:cubicBezTo>
                    <a:pt x="19" y="53"/>
                    <a:pt x="20" y="51"/>
                    <a:pt x="20" y="50"/>
                  </a:cubicBezTo>
                  <a:cubicBezTo>
                    <a:pt x="26" y="50"/>
                    <a:pt x="33" y="50"/>
                    <a:pt x="40" y="50"/>
                  </a:cubicBezTo>
                  <a:cubicBezTo>
                    <a:pt x="40" y="37"/>
                    <a:pt x="40" y="24"/>
                    <a:pt x="40" y="11"/>
                  </a:cubicBezTo>
                  <a:cubicBezTo>
                    <a:pt x="42" y="11"/>
                    <a:pt x="44" y="11"/>
                    <a:pt x="45" y="11"/>
                  </a:cubicBezTo>
                  <a:cubicBezTo>
                    <a:pt x="45" y="25"/>
                    <a:pt x="45" y="39"/>
                    <a:pt x="45" y="54"/>
                  </a:cubicBezTo>
                  <a:close/>
                  <a:moveTo>
                    <a:pt x="45" y="7"/>
                  </a:moveTo>
                  <a:cubicBezTo>
                    <a:pt x="32" y="7"/>
                    <a:pt x="18" y="7"/>
                    <a:pt x="4" y="7"/>
                  </a:cubicBezTo>
                  <a:cubicBezTo>
                    <a:pt x="4" y="6"/>
                    <a:pt x="4" y="4"/>
                    <a:pt x="4" y="3"/>
                  </a:cubicBezTo>
                  <a:cubicBezTo>
                    <a:pt x="18" y="3"/>
                    <a:pt x="32" y="3"/>
                    <a:pt x="45" y="3"/>
                  </a:cubicBezTo>
                  <a:cubicBezTo>
                    <a:pt x="45" y="4"/>
                    <a:pt x="45" y="5"/>
                    <a:pt x="45"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1" name="Freeform 54">
              <a:extLst>
                <a:ext uri="{FF2B5EF4-FFF2-40B4-BE49-F238E27FC236}">
                  <a16:creationId xmlns:a16="http://schemas.microsoft.com/office/drawing/2014/main" id="{63E2A73C-FB23-41D8-8C30-586963FA0E45}"/>
                </a:ext>
              </a:extLst>
            </p:cNvPr>
            <p:cNvSpPr>
              <a:spLocks noEditPoints="1"/>
            </p:cNvSpPr>
            <p:nvPr/>
          </p:nvSpPr>
          <p:spPr bwMode="auto">
            <a:xfrm>
              <a:off x="10991516" y="2875220"/>
              <a:ext cx="158750" cy="271462"/>
            </a:xfrm>
            <a:custGeom>
              <a:avLst/>
              <a:gdLst>
                <a:gd name="T0" fmla="*/ 9 w 27"/>
                <a:gd name="T1" fmla="*/ 39 h 46"/>
                <a:gd name="T2" fmla="*/ 14 w 27"/>
                <a:gd name="T3" fmla="*/ 30 h 46"/>
                <a:gd name="T4" fmla="*/ 21 w 27"/>
                <a:gd name="T5" fmla="*/ 30 h 46"/>
                <a:gd name="T6" fmla="*/ 21 w 27"/>
                <a:gd name="T7" fmla="*/ 42 h 46"/>
                <a:gd name="T8" fmla="*/ 18 w 27"/>
                <a:gd name="T9" fmla="*/ 45 h 46"/>
                <a:gd name="T10" fmla="*/ 27 w 27"/>
                <a:gd name="T11" fmla="*/ 43 h 46"/>
                <a:gd name="T12" fmla="*/ 24 w 27"/>
                <a:gd name="T13" fmla="*/ 42 h 46"/>
                <a:gd name="T14" fmla="*/ 24 w 27"/>
                <a:gd name="T15" fmla="*/ 26 h 46"/>
                <a:gd name="T16" fmla="*/ 21 w 27"/>
                <a:gd name="T17" fmla="*/ 14 h 46"/>
                <a:gd name="T18" fmla="*/ 14 w 27"/>
                <a:gd name="T19" fmla="*/ 1 h 46"/>
                <a:gd name="T20" fmla="*/ 0 w 27"/>
                <a:gd name="T21" fmla="*/ 37 h 46"/>
                <a:gd name="T22" fmla="*/ 9 w 27"/>
                <a:gd name="T23" fmla="*/ 39 h 46"/>
                <a:gd name="T24" fmla="*/ 21 w 27"/>
                <a:gd name="T25" fmla="*/ 23 h 46"/>
                <a:gd name="T26" fmla="*/ 15 w 27"/>
                <a:gd name="T27" fmla="*/ 27 h 46"/>
                <a:gd name="T28" fmla="*/ 19 w 27"/>
                <a:gd name="T29" fmla="*/ 18 h 46"/>
                <a:gd name="T30" fmla="*/ 21 w 27"/>
                <a:gd name="T31" fmla="*/ 23 h 46"/>
                <a:gd name="T32" fmla="*/ 16 w 27"/>
                <a:gd name="T33" fmla="*/ 4 h 46"/>
                <a:gd name="T34" fmla="*/ 21 w 27"/>
                <a:gd name="T35" fmla="*/ 6 h 46"/>
                <a:gd name="T36" fmla="*/ 8 w 27"/>
                <a:gd name="T37" fmla="*/ 36 h 46"/>
                <a:gd name="T38" fmla="*/ 4 w 27"/>
                <a:gd name="T39" fmla="*/ 35 h 46"/>
                <a:gd name="T40" fmla="*/ 16 w 27"/>
                <a:gd name="T4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46">
                  <a:moveTo>
                    <a:pt x="9" y="39"/>
                  </a:moveTo>
                  <a:cubicBezTo>
                    <a:pt x="12" y="37"/>
                    <a:pt x="12" y="33"/>
                    <a:pt x="14" y="30"/>
                  </a:cubicBezTo>
                  <a:cubicBezTo>
                    <a:pt x="16" y="31"/>
                    <a:pt x="18" y="30"/>
                    <a:pt x="21" y="30"/>
                  </a:cubicBezTo>
                  <a:cubicBezTo>
                    <a:pt x="21" y="34"/>
                    <a:pt x="21" y="38"/>
                    <a:pt x="21" y="42"/>
                  </a:cubicBezTo>
                  <a:cubicBezTo>
                    <a:pt x="17" y="43"/>
                    <a:pt x="17" y="43"/>
                    <a:pt x="18" y="45"/>
                  </a:cubicBezTo>
                  <a:cubicBezTo>
                    <a:pt x="25" y="46"/>
                    <a:pt x="27" y="46"/>
                    <a:pt x="27" y="43"/>
                  </a:cubicBezTo>
                  <a:cubicBezTo>
                    <a:pt x="26" y="42"/>
                    <a:pt x="25" y="42"/>
                    <a:pt x="24" y="42"/>
                  </a:cubicBezTo>
                  <a:cubicBezTo>
                    <a:pt x="24" y="36"/>
                    <a:pt x="23" y="31"/>
                    <a:pt x="24" y="26"/>
                  </a:cubicBezTo>
                  <a:cubicBezTo>
                    <a:pt x="25" y="21"/>
                    <a:pt x="24" y="17"/>
                    <a:pt x="21" y="14"/>
                  </a:cubicBezTo>
                  <a:cubicBezTo>
                    <a:pt x="25" y="3"/>
                    <a:pt x="24" y="0"/>
                    <a:pt x="14" y="1"/>
                  </a:cubicBezTo>
                  <a:cubicBezTo>
                    <a:pt x="9" y="13"/>
                    <a:pt x="3" y="24"/>
                    <a:pt x="0" y="37"/>
                  </a:cubicBezTo>
                  <a:cubicBezTo>
                    <a:pt x="3" y="38"/>
                    <a:pt x="6" y="40"/>
                    <a:pt x="9" y="39"/>
                  </a:cubicBezTo>
                  <a:close/>
                  <a:moveTo>
                    <a:pt x="21" y="23"/>
                  </a:moveTo>
                  <a:cubicBezTo>
                    <a:pt x="20" y="26"/>
                    <a:pt x="18" y="27"/>
                    <a:pt x="15" y="27"/>
                  </a:cubicBezTo>
                  <a:cubicBezTo>
                    <a:pt x="17" y="24"/>
                    <a:pt x="18" y="21"/>
                    <a:pt x="19" y="18"/>
                  </a:cubicBezTo>
                  <a:cubicBezTo>
                    <a:pt x="22" y="19"/>
                    <a:pt x="22" y="21"/>
                    <a:pt x="21" y="23"/>
                  </a:cubicBezTo>
                  <a:close/>
                  <a:moveTo>
                    <a:pt x="16" y="4"/>
                  </a:moveTo>
                  <a:cubicBezTo>
                    <a:pt x="18" y="4"/>
                    <a:pt x="19" y="5"/>
                    <a:pt x="21" y="6"/>
                  </a:cubicBezTo>
                  <a:cubicBezTo>
                    <a:pt x="16" y="16"/>
                    <a:pt x="12" y="26"/>
                    <a:pt x="8" y="36"/>
                  </a:cubicBezTo>
                  <a:cubicBezTo>
                    <a:pt x="6" y="36"/>
                    <a:pt x="5" y="36"/>
                    <a:pt x="4" y="35"/>
                  </a:cubicBezTo>
                  <a:cubicBezTo>
                    <a:pt x="8" y="24"/>
                    <a:pt x="12" y="14"/>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2" name="Freeform 55">
              <a:extLst>
                <a:ext uri="{FF2B5EF4-FFF2-40B4-BE49-F238E27FC236}">
                  <a16:creationId xmlns:a16="http://schemas.microsoft.com/office/drawing/2014/main" id="{4BBB8DB7-FEF4-4505-B09A-441A8350C99D}"/>
                </a:ext>
              </a:extLst>
            </p:cNvPr>
            <p:cNvSpPr>
              <a:spLocks/>
            </p:cNvSpPr>
            <p:nvPr/>
          </p:nvSpPr>
          <p:spPr bwMode="auto">
            <a:xfrm>
              <a:off x="10627978" y="3029208"/>
              <a:ext cx="217488" cy="460375"/>
            </a:xfrm>
            <a:custGeom>
              <a:avLst/>
              <a:gdLst>
                <a:gd name="T0" fmla="*/ 33 w 37"/>
                <a:gd name="T1" fmla="*/ 52 h 78"/>
                <a:gd name="T2" fmla="*/ 6 w 37"/>
                <a:gd name="T3" fmla="*/ 52 h 78"/>
                <a:gd name="T4" fmla="*/ 4 w 37"/>
                <a:gd name="T5" fmla="*/ 46 h 78"/>
                <a:gd name="T6" fmla="*/ 4 w 37"/>
                <a:gd name="T7" fmla="*/ 4 h 78"/>
                <a:gd name="T8" fmla="*/ 2 w 37"/>
                <a:gd name="T9" fmla="*/ 0 h 78"/>
                <a:gd name="T10" fmla="*/ 0 w 37"/>
                <a:gd name="T11" fmla="*/ 3 h 78"/>
                <a:gd name="T12" fmla="*/ 0 w 37"/>
                <a:gd name="T13" fmla="*/ 48 h 78"/>
                <a:gd name="T14" fmla="*/ 7 w 37"/>
                <a:gd name="T15" fmla="*/ 55 h 78"/>
                <a:gd name="T16" fmla="*/ 17 w 37"/>
                <a:gd name="T17" fmla="*/ 55 h 78"/>
                <a:gd name="T18" fmla="*/ 17 w 37"/>
                <a:gd name="T19" fmla="*/ 69 h 78"/>
                <a:gd name="T20" fmla="*/ 9 w 37"/>
                <a:gd name="T21" fmla="*/ 76 h 78"/>
                <a:gd name="T22" fmla="*/ 19 w 37"/>
                <a:gd name="T23" fmla="*/ 72 h 78"/>
                <a:gd name="T24" fmla="*/ 29 w 37"/>
                <a:gd name="T25" fmla="*/ 76 h 78"/>
                <a:gd name="T26" fmla="*/ 21 w 37"/>
                <a:gd name="T27" fmla="*/ 68 h 78"/>
                <a:gd name="T28" fmla="*/ 21 w 37"/>
                <a:gd name="T29" fmla="*/ 55 h 78"/>
                <a:gd name="T30" fmla="*/ 36 w 37"/>
                <a:gd name="T31" fmla="*/ 55 h 78"/>
                <a:gd name="T32" fmla="*/ 33 w 37"/>
                <a:gd name="T3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8">
                  <a:moveTo>
                    <a:pt x="33" y="52"/>
                  </a:moveTo>
                  <a:cubicBezTo>
                    <a:pt x="24" y="52"/>
                    <a:pt x="15" y="52"/>
                    <a:pt x="6" y="52"/>
                  </a:cubicBezTo>
                  <a:cubicBezTo>
                    <a:pt x="4" y="50"/>
                    <a:pt x="4" y="48"/>
                    <a:pt x="4" y="46"/>
                  </a:cubicBezTo>
                  <a:cubicBezTo>
                    <a:pt x="4" y="32"/>
                    <a:pt x="4" y="18"/>
                    <a:pt x="4" y="4"/>
                  </a:cubicBezTo>
                  <a:cubicBezTo>
                    <a:pt x="4" y="2"/>
                    <a:pt x="4" y="0"/>
                    <a:pt x="2" y="0"/>
                  </a:cubicBezTo>
                  <a:cubicBezTo>
                    <a:pt x="0" y="0"/>
                    <a:pt x="0" y="2"/>
                    <a:pt x="0" y="3"/>
                  </a:cubicBezTo>
                  <a:cubicBezTo>
                    <a:pt x="0" y="18"/>
                    <a:pt x="0" y="33"/>
                    <a:pt x="0" y="48"/>
                  </a:cubicBezTo>
                  <a:cubicBezTo>
                    <a:pt x="0" y="52"/>
                    <a:pt x="3" y="55"/>
                    <a:pt x="7" y="55"/>
                  </a:cubicBezTo>
                  <a:cubicBezTo>
                    <a:pt x="11" y="55"/>
                    <a:pt x="14" y="55"/>
                    <a:pt x="17" y="55"/>
                  </a:cubicBezTo>
                  <a:cubicBezTo>
                    <a:pt x="17" y="60"/>
                    <a:pt x="17" y="64"/>
                    <a:pt x="17" y="69"/>
                  </a:cubicBezTo>
                  <a:cubicBezTo>
                    <a:pt x="15" y="71"/>
                    <a:pt x="11" y="72"/>
                    <a:pt x="9" y="76"/>
                  </a:cubicBezTo>
                  <a:cubicBezTo>
                    <a:pt x="14" y="78"/>
                    <a:pt x="16" y="72"/>
                    <a:pt x="19" y="72"/>
                  </a:cubicBezTo>
                  <a:cubicBezTo>
                    <a:pt x="22" y="73"/>
                    <a:pt x="24" y="76"/>
                    <a:pt x="29" y="76"/>
                  </a:cubicBezTo>
                  <a:cubicBezTo>
                    <a:pt x="28" y="72"/>
                    <a:pt x="23" y="71"/>
                    <a:pt x="21" y="68"/>
                  </a:cubicBezTo>
                  <a:cubicBezTo>
                    <a:pt x="21" y="64"/>
                    <a:pt x="21" y="60"/>
                    <a:pt x="21" y="55"/>
                  </a:cubicBezTo>
                  <a:cubicBezTo>
                    <a:pt x="26" y="55"/>
                    <a:pt x="31" y="55"/>
                    <a:pt x="36" y="55"/>
                  </a:cubicBezTo>
                  <a:cubicBezTo>
                    <a:pt x="37" y="51"/>
                    <a:pt x="35" y="52"/>
                    <a:pt x="33"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3" name="Freeform 56">
              <a:extLst>
                <a:ext uri="{FF2B5EF4-FFF2-40B4-BE49-F238E27FC236}">
                  <a16:creationId xmlns:a16="http://schemas.microsoft.com/office/drawing/2014/main" id="{05065AF1-28CF-4DD6-A7CE-26119B533412}"/>
                </a:ext>
              </a:extLst>
            </p:cNvPr>
            <p:cNvSpPr>
              <a:spLocks noEditPoints="1"/>
            </p:cNvSpPr>
            <p:nvPr/>
          </p:nvSpPr>
          <p:spPr bwMode="auto">
            <a:xfrm>
              <a:off x="10662903" y="2870458"/>
              <a:ext cx="123825" cy="123825"/>
            </a:xfrm>
            <a:custGeom>
              <a:avLst/>
              <a:gdLst>
                <a:gd name="T0" fmla="*/ 10 w 21"/>
                <a:gd name="T1" fmla="*/ 21 h 21"/>
                <a:gd name="T2" fmla="*/ 21 w 21"/>
                <a:gd name="T3" fmla="*/ 11 h 21"/>
                <a:gd name="T4" fmla="*/ 11 w 21"/>
                <a:gd name="T5" fmla="*/ 0 h 21"/>
                <a:gd name="T6" fmla="*/ 0 w 21"/>
                <a:gd name="T7" fmla="*/ 11 h 21"/>
                <a:gd name="T8" fmla="*/ 10 w 21"/>
                <a:gd name="T9" fmla="*/ 21 h 21"/>
                <a:gd name="T10" fmla="*/ 11 w 21"/>
                <a:gd name="T11" fmla="*/ 3 h 21"/>
                <a:gd name="T12" fmla="*/ 18 w 21"/>
                <a:gd name="T13" fmla="*/ 11 h 21"/>
                <a:gd name="T14" fmla="*/ 11 w 21"/>
                <a:gd name="T15" fmla="*/ 18 h 21"/>
                <a:gd name="T16" fmla="*/ 3 w 21"/>
                <a:gd name="T17" fmla="*/ 11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16" y="21"/>
                    <a:pt x="21" y="17"/>
                    <a:pt x="21" y="11"/>
                  </a:cubicBezTo>
                  <a:cubicBezTo>
                    <a:pt x="21" y="5"/>
                    <a:pt x="16" y="0"/>
                    <a:pt x="11" y="0"/>
                  </a:cubicBezTo>
                  <a:cubicBezTo>
                    <a:pt x="5" y="0"/>
                    <a:pt x="0" y="5"/>
                    <a:pt x="0" y="11"/>
                  </a:cubicBezTo>
                  <a:cubicBezTo>
                    <a:pt x="0" y="17"/>
                    <a:pt x="5" y="21"/>
                    <a:pt x="10" y="21"/>
                  </a:cubicBezTo>
                  <a:close/>
                  <a:moveTo>
                    <a:pt x="11" y="3"/>
                  </a:moveTo>
                  <a:cubicBezTo>
                    <a:pt x="14" y="3"/>
                    <a:pt x="18" y="7"/>
                    <a:pt x="18" y="11"/>
                  </a:cubicBezTo>
                  <a:cubicBezTo>
                    <a:pt x="18" y="15"/>
                    <a:pt x="15" y="18"/>
                    <a:pt x="11" y="18"/>
                  </a:cubicBezTo>
                  <a:cubicBezTo>
                    <a:pt x="7" y="18"/>
                    <a:pt x="3" y="15"/>
                    <a:pt x="3" y="11"/>
                  </a:cubicBezTo>
                  <a:cubicBezTo>
                    <a:pt x="3" y="7"/>
                    <a:pt x="7"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274" name="TextBox 273">
            <a:extLst>
              <a:ext uri="{FF2B5EF4-FFF2-40B4-BE49-F238E27FC236}">
                <a16:creationId xmlns:a16="http://schemas.microsoft.com/office/drawing/2014/main" id="{C8C8CB7E-0D52-446A-ACF8-3D2785D24061}"/>
              </a:ext>
            </a:extLst>
          </p:cNvPr>
          <p:cNvSpPr txBox="1"/>
          <p:nvPr/>
        </p:nvSpPr>
        <p:spPr>
          <a:xfrm>
            <a:off x="10365615" y="4822277"/>
            <a:ext cx="1212191" cy="256609"/>
          </a:xfrm>
          <a:prstGeom prst="rect">
            <a:avLst/>
          </a:prstGeom>
          <a:noFill/>
        </p:spPr>
        <p:txBody>
          <a:bodyPr wrap="none" rtlCol="0">
            <a:spAutoFit/>
          </a:bodyPr>
          <a:lstStyle/>
          <a:p>
            <a:pPr algn="ctr" fontAlgn="base">
              <a:lnSpc>
                <a:spcPct val="113000"/>
              </a:lnSpc>
              <a:spcBef>
                <a:spcPct val="0"/>
              </a:spcBef>
              <a:spcAft>
                <a:spcPct val="0"/>
              </a:spcAft>
              <a:defRPr/>
            </a:pPr>
            <a:r>
              <a:rPr lang="en-US" sz="1000" b="1" kern="0" dirty="0">
                <a:solidFill>
                  <a:schemeClr val="bg1">
                    <a:lumMod val="50000"/>
                  </a:schemeClr>
                </a:solidFill>
                <a:latin typeface="+mj-lt"/>
                <a:cs typeface="Calibri" panose="020F0502020204030204" pitchFamily="34" charset="0"/>
              </a:rPr>
              <a:t>Patient Engagement</a:t>
            </a:r>
          </a:p>
        </p:txBody>
      </p:sp>
      <p:grpSp>
        <p:nvGrpSpPr>
          <p:cNvPr id="275" name="Group 274">
            <a:extLst>
              <a:ext uri="{FF2B5EF4-FFF2-40B4-BE49-F238E27FC236}">
                <a16:creationId xmlns:a16="http://schemas.microsoft.com/office/drawing/2014/main" id="{853A8618-8D67-4A6C-AA9C-036BD1A10CFF}"/>
              </a:ext>
            </a:extLst>
          </p:cNvPr>
          <p:cNvGrpSpPr/>
          <p:nvPr/>
        </p:nvGrpSpPr>
        <p:grpSpPr>
          <a:xfrm>
            <a:off x="10751964" y="4331183"/>
            <a:ext cx="439478" cy="492480"/>
            <a:chOff x="10627978" y="2870458"/>
            <a:chExt cx="611188" cy="666642"/>
          </a:xfrm>
          <a:solidFill>
            <a:schemeClr val="bg1">
              <a:lumMod val="50000"/>
            </a:schemeClr>
          </a:solidFill>
        </p:grpSpPr>
        <p:sp>
          <p:nvSpPr>
            <p:cNvPr id="276" name="Freeform 52">
              <a:extLst>
                <a:ext uri="{FF2B5EF4-FFF2-40B4-BE49-F238E27FC236}">
                  <a16:creationId xmlns:a16="http://schemas.microsoft.com/office/drawing/2014/main" id="{871CE1FF-507D-46F8-813A-1840908B99CD}"/>
                </a:ext>
              </a:extLst>
            </p:cNvPr>
            <p:cNvSpPr>
              <a:spLocks noEditPoints="1"/>
            </p:cNvSpPr>
            <p:nvPr/>
          </p:nvSpPr>
          <p:spPr bwMode="auto">
            <a:xfrm>
              <a:off x="10669253" y="3048149"/>
              <a:ext cx="276226" cy="488951"/>
            </a:xfrm>
            <a:custGeom>
              <a:avLst/>
              <a:gdLst>
                <a:gd name="T0" fmla="*/ 41 w 47"/>
                <a:gd name="T1" fmla="*/ 17 h 83"/>
                <a:gd name="T2" fmla="*/ 30 w 47"/>
                <a:gd name="T3" fmla="*/ 17 h 83"/>
                <a:gd name="T4" fmla="*/ 16 w 47"/>
                <a:gd name="T5" fmla="*/ 4 h 83"/>
                <a:gd name="T6" fmla="*/ 7 w 47"/>
                <a:gd name="T7" fmla="*/ 2 h 83"/>
                <a:gd name="T8" fmla="*/ 1 w 47"/>
                <a:gd name="T9" fmla="*/ 10 h 83"/>
                <a:gd name="T10" fmla="*/ 1 w 47"/>
                <a:gd name="T11" fmla="*/ 16 h 83"/>
                <a:gd name="T12" fmla="*/ 2 w 47"/>
                <a:gd name="T13" fmla="*/ 42 h 83"/>
                <a:gd name="T14" fmla="*/ 11 w 47"/>
                <a:gd name="T15" fmla="*/ 49 h 83"/>
                <a:gd name="T16" fmla="*/ 33 w 47"/>
                <a:gd name="T17" fmla="*/ 49 h 83"/>
                <a:gd name="T18" fmla="*/ 33 w 47"/>
                <a:gd name="T19" fmla="*/ 75 h 83"/>
                <a:gd name="T20" fmla="*/ 39 w 47"/>
                <a:gd name="T21" fmla="*/ 82 h 83"/>
                <a:gd name="T22" fmla="*/ 45 w 47"/>
                <a:gd name="T23" fmla="*/ 75 h 83"/>
                <a:gd name="T24" fmla="*/ 45 w 47"/>
                <a:gd name="T25" fmla="*/ 43 h 83"/>
                <a:gd name="T26" fmla="*/ 38 w 47"/>
                <a:gd name="T27" fmla="*/ 36 h 83"/>
                <a:gd name="T28" fmla="*/ 19 w 47"/>
                <a:gd name="T29" fmla="*/ 36 h 83"/>
                <a:gd name="T30" fmla="*/ 19 w 47"/>
                <a:gd name="T31" fmla="*/ 24 h 83"/>
                <a:gd name="T32" fmla="*/ 27 w 47"/>
                <a:gd name="T33" fmla="*/ 29 h 83"/>
                <a:gd name="T34" fmla="*/ 41 w 47"/>
                <a:gd name="T35" fmla="*/ 29 h 83"/>
                <a:gd name="T36" fmla="*/ 47 w 47"/>
                <a:gd name="T37" fmla="*/ 23 h 83"/>
                <a:gd name="T38" fmla="*/ 41 w 47"/>
                <a:gd name="T39" fmla="*/ 17 h 83"/>
                <a:gd name="T40" fmla="*/ 41 w 47"/>
                <a:gd name="T41" fmla="*/ 26 h 83"/>
                <a:gd name="T42" fmla="*/ 28 w 47"/>
                <a:gd name="T43" fmla="*/ 26 h 83"/>
                <a:gd name="T44" fmla="*/ 20 w 47"/>
                <a:gd name="T45" fmla="*/ 20 h 83"/>
                <a:gd name="T46" fmla="*/ 16 w 47"/>
                <a:gd name="T47" fmla="*/ 18 h 83"/>
                <a:gd name="T48" fmla="*/ 16 w 47"/>
                <a:gd name="T49" fmla="*/ 39 h 83"/>
                <a:gd name="T50" fmla="*/ 40 w 47"/>
                <a:gd name="T51" fmla="*/ 39 h 83"/>
                <a:gd name="T52" fmla="*/ 42 w 47"/>
                <a:gd name="T53" fmla="*/ 45 h 83"/>
                <a:gd name="T54" fmla="*/ 42 w 47"/>
                <a:gd name="T55" fmla="*/ 74 h 83"/>
                <a:gd name="T56" fmla="*/ 39 w 47"/>
                <a:gd name="T57" fmla="*/ 79 h 83"/>
                <a:gd name="T58" fmla="*/ 36 w 47"/>
                <a:gd name="T59" fmla="*/ 75 h 83"/>
                <a:gd name="T60" fmla="*/ 36 w 47"/>
                <a:gd name="T61" fmla="*/ 50 h 83"/>
                <a:gd name="T62" fmla="*/ 35 w 47"/>
                <a:gd name="T63" fmla="*/ 45 h 83"/>
                <a:gd name="T64" fmla="*/ 14 w 47"/>
                <a:gd name="T65" fmla="*/ 45 h 83"/>
                <a:gd name="T66" fmla="*/ 4 w 47"/>
                <a:gd name="T67" fmla="*/ 35 h 83"/>
                <a:gd name="T68" fmla="*/ 4 w 47"/>
                <a:gd name="T69" fmla="*/ 15 h 83"/>
                <a:gd name="T70" fmla="*/ 4 w 47"/>
                <a:gd name="T71" fmla="*/ 12 h 83"/>
                <a:gd name="T72" fmla="*/ 12 w 47"/>
                <a:gd name="T73" fmla="*/ 5 h 83"/>
                <a:gd name="T74" fmla="*/ 28 w 47"/>
                <a:gd name="T75" fmla="*/ 22 h 83"/>
                <a:gd name="T76" fmla="*/ 29 w 47"/>
                <a:gd name="T77" fmla="*/ 21 h 83"/>
                <a:gd name="T78" fmla="*/ 40 w 47"/>
                <a:gd name="T79" fmla="*/ 21 h 83"/>
                <a:gd name="T80" fmla="*/ 44 w 47"/>
                <a:gd name="T81" fmla="*/ 23 h 83"/>
                <a:gd name="T82" fmla="*/ 41 w 47"/>
                <a:gd name="T83" fmla="*/ 26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7" h="83">
                  <a:moveTo>
                    <a:pt x="41" y="17"/>
                  </a:moveTo>
                  <a:cubicBezTo>
                    <a:pt x="37" y="17"/>
                    <a:pt x="34" y="17"/>
                    <a:pt x="30" y="17"/>
                  </a:cubicBezTo>
                  <a:cubicBezTo>
                    <a:pt x="25" y="13"/>
                    <a:pt x="21" y="8"/>
                    <a:pt x="16" y="4"/>
                  </a:cubicBezTo>
                  <a:cubicBezTo>
                    <a:pt x="13" y="1"/>
                    <a:pt x="10" y="0"/>
                    <a:pt x="7" y="2"/>
                  </a:cubicBezTo>
                  <a:cubicBezTo>
                    <a:pt x="3" y="3"/>
                    <a:pt x="1" y="6"/>
                    <a:pt x="1" y="10"/>
                  </a:cubicBezTo>
                  <a:cubicBezTo>
                    <a:pt x="1" y="12"/>
                    <a:pt x="1" y="14"/>
                    <a:pt x="1" y="16"/>
                  </a:cubicBezTo>
                  <a:cubicBezTo>
                    <a:pt x="1" y="25"/>
                    <a:pt x="0" y="33"/>
                    <a:pt x="2" y="42"/>
                  </a:cubicBezTo>
                  <a:cubicBezTo>
                    <a:pt x="3" y="46"/>
                    <a:pt x="5" y="48"/>
                    <a:pt x="11" y="49"/>
                  </a:cubicBezTo>
                  <a:cubicBezTo>
                    <a:pt x="18" y="49"/>
                    <a:pt x="25" y="49"/>
                    <a:pt x="33" y="49"/>
                  </a:cubicBezTo>
                  <a:cubicBezTo>
                    <a:pt x="33" y="58"/>
                    <a:pt x="33" y="66"/>
                    <a:pt x="33" y="75"/>
                  </a:cubicBezTo>
                  <a:cubicBezTo>
                    <a:pt x="33" y="80"/>
                    <a:pt x="35" y="82"/>
                    <a:pt x="39" y="82"/>
                  </a:cubicBezTo>
                  <a:cubicBezTo>
                    <a:pt x="42" y="83"/>
                    <a:pt x="45" y="80"/>
                    <a:pt x="45" y="75"/>
                  </a:cubicBezTo>
                  <a:cubicBezTo>
                    <a:pt x="45" y="65"/>
                    <a:pt x="45" y="54"/>
                    <a:pt x="45" y="43"/>
                  </a:cubicBezTo>
                  <a:cubicBezTo>
                    <a:pt x="45" y="38"/>
                    <a:pt x="43" y="36"/>
                    <a:pt x="38" y="36"/>
                  </a:cubicBezTo>
                  <a:cubicBezTo>
                    <a:pt x="32" y="36"/>
                    <a:pt x="25" y="36"/>
                    <a:pt x="19" y="36"/>
                  </a:cubicBezTo>
                  <a:cubicBezTo>
                    <a:pt x="19" y="32"/>
                    <a:pt x="19" y="28"/>
                    <a:pt x="19" y="24"/>
                  </a:cubicBezTo>
                  <a:cubicBezTo>
                    <a:pt x="22" y="26"/>
                    <a:pt x="24" y="29"/>
                    <a:pt x="27" y="29"/>
                  </a:cubicBezTo>
                  <a:cubicBezTo>
                    <a:pt x="32" y="29"/>
                    <a:pt x="37" y="30"/>
                    <a:pt x="41" y="29"/>
                  </a:cubicBezTo>
                  <a:cubicBezTo>
                    <a:pt x="45" y="29"/>
                    <a:pt x="47" y="27"/>
                    <a:pt x="47" y="23"/>
                  </a:cubicBezTo>
                  <a:cubicBezTo>
                    <a:pt x="47" y="20"/>
                    <a:pt x="45" y="17"/>
                    <a:pt x="41" y="17"/>
                  </a:cubicBezTo>
                  <a:close/>
                  <a:moveTo>
                    <a:pt x="41" y="26"/>
                  </a:moveTo>
                  <a:cubicBezTo>
                    <a:pt x="36" y="26"/>
                    <a:pt x="32" y="27"/>
                    <a:pt x="28" y="26"/>
                  </a:cubicBezTo>
                  <a:cubicBezTo>
                    <a:pt x="24" y="26"/>
                    <a:pt x="23" y="22"/>
                    <a:pt x="20" y="20"/>
                  </a:cubicBezTo>
                  <a:cubicBezTo>
                    <a:pt x="19" y="19"/>
                    <a:pt x="18" y="17"/>
                    <a:pt x="16" y="18"/>
                  </a:cubicBezTo>
                  <a:cubicBezTo>
                    <a:pt x="16" y="25"/>
                    <a:pt x="16" y="32"/>
                    <a:pt x="16" y="39"/>
                  </a:cubicBezTo>
                  <a:cubicBezTo>
                    <a:pt x="24" y="39"/>
                    <a:pt x="32" y="39"/>
                    <a:pt x="40" y="39"/>
                  </a:cubicBezTo>
                  <a:cubicBezTo>
                    <a:pt x="42" y="41"/>
                    <a:pt x="42" y="43"/>
                    <a:pt x="42" y="45"/>
                  </a:cubicBezTo>
                  <a:cubicBezTo>
                    <a:pt x="42" y="54"/>
                    <a:pt x="42" y="64"/>
                    <a:pt x="42" y="74"/>
                  </a:cubicBezTo>
                  <a:cubicBezTo>
                    <a:pt x="42" y="76"/>
                    <a:pt x="42" y="79"/>
                    <a:pt x="39" y="79"/>
                  </a:cubicBezTo>
                  <a:cubicBezTo>
                    <a:pt x="36" y="79"/>
                    <a:pt x="36" y="77"/>
                    <a:pt x="36" y="75"/>
                  </a:cubicBezTo>
                  <a:cubicBezTo>
                    <a:pt x="36" y="67"/>
                    <a:pt x="36" y="58"/>
                    <a:pt x="36" y="50"/>
                  </a:cubicBezTo>
                  <a:cubicBezTo>
                    <a:pt x="36" y="49"/>
                    <a:pt x="37" y="47"/>
                    <a:pt x="35" y="45"/>
                  </a:cubicBezTo>
                  <a:cubicBezTo>
                    <a:pt x="28" y="45"/>
                    <a:pt x="21" y="45"/>
                    <a:pt x="14" y="45"/>
                  </a:cubicBezTo>
                  <a:cubicBezTo>
                    <a:pt x="5" y="45"/>
                    <a:pt x="4" y="44"/>
                    <a:pt x="4" y="35"/>
                  </a:cubicBezTo>
                  <a:cubicBezTo>
                    <a:pt x="4" y="29"/>
                    <a:pt x="4" y="22"/>
                    <a:pt x="4" y="15"/>
                  </a:cubicBezTo>
                  <a:cubicBezTo>
                    <a:pt x="4" y="14"/>
                    <a:pt x="4" y="13"/>
                    <a:pt x="4" y="12"/>
                  </a:cubicBezTo>
                  <a:cubicBezTo>
                    <a:pt x="4" y="6"/>
                    <a:pt x="7" y="4"/>
                    <a:pt x="12" y="5"/>
                  </a:cubicBezTo>
                  <a:cubicBezTo>
                    <a:pt x="17" y="10"/>
                    <a:pt x="23" y="16"/>
                    <a:pt x="28" y="22"/>
                  </a:cubicBezTo>
                  <a:cubicBezTo>
                    <a:pt x="28" y="21"/>
                    <a:pt x="28" y="21"/>
                    <a:pt x="29" y="21"/>
                  </a:cubicBezTo>
                  <a:cubicBezTo>
                    <a:pt x="33" y="21"/>
                    <a:pt x="37" y="21"/>
                    <a:pt x="40" y="21"/>
                  </a:cubicBezTo>
                  <a:cubicBezTo>
                    <a:pt x="42" y="21"/>
                    <a:pt x="44" y="21"/>
                    <a:pt x="44" y="23"/>
                  </a:cubicBezTo>
                  <a:cubicBezTo>
                    <a:pt x="44" y="25"/>
                    <a:pt x="42" y="26"/>
                    <a:pt x="41"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7" name="Freeform 53">
              <a:extLst>
                <a:ext uri="{FF2B5EF4-FFF2-40B4-BE49-F238E27FC236}">
                  <a16:creationId xmlns:a16="http://schemas.microsoft.com/office/drawing/2014/main" id="{4EF5B7E8-751F-41C5-9313-3BA15F468B0F}"/>
                </a:ext>
              </a:extLst>
            </p:cNvPr>
            <p:cNvSpPr>
              <a:spLocks noEditPoints="1"/>
            </p:cNvSpPr>
            <p:nvPr/>
          </p:nvSpPr>
          <p:spPr bwMode="auto">
            <a:xfrm>
              <a:off x="10950241" y="3159383"/>
              <a:ext cx="288925" cy="334962"/>
            </a:xfrm>
            <a:custGeom>
              <a:avLst/>
              <a:gdLst>
                <a:gd name="T0" fmla="*/ 1 w 49"/>
                <a:gd name="T1" fmla="*/ 0 h 57"/>
                <a:gd name="T2" fmla="*/ 1 w 49"/>
                <a:gd name="T3" fmla="*/ 11 h 57"/>
                <a:gd name="T4" fmla="*/ 36 w 49"/>
                <a:gd name="T5" fmla="*/ 11 h 57"/>
                <a:gd name="T6" fmla="*/ 36 w 49"/>
                <a:gd name="T7" fmla="*/ 47 h 57"/>
                <a:gd name="T8" fmla="*/ 17 w 49"/>
                <a:gd name="T9" fmla="*/ 47 h 57"/>
                <a:gd name="T10" fmla="*/ 17 w 49"/>
                <a:gd name="T11" fmla="*/ 57 h 57"/>
                <a:gd name="T12" fmla="*/ 49 w 49"/>
                <a:gd name="T13" fmla="*/ 57 h 57"/>
                <a:gd name="T14" fmla="*/ 49 w 49"/>
                <a:gd name="T15" fmla="*/ 0 h 57"/>
                <a:gd name="T16" fmla="*/ 1 w 49"/>
                <a:gd name="T17" fmla="*/ 0 h 57"/>
                <a:gd name="T18" fmla="*/ 45 w 49"/>
                <a:gd name="T19" fmla="*/ 54 h 57"/>
                <a:gd name="T20" fmla="*/ 20 w 49"/>
                <a:gd name="T21" fmla="*/ 54 h 57"/>
                <a:gd name="T22" fmla="*/ 20 w 49"/>
                <a:gd name="T23" fmla="*/ 50 h 57"/>
                <a:gd name="T24" fmla="*/ 40 w 49"/>
                <a:gd name="T25" fmla="*/ 50 h 57"/>
                <a:gd name="T26" fmla="*/ 40 w 49"/>
                <a:gd name="T27" fmla="*/ 11 h 57"/>
                <a:gd name="T28" fmla="*/ 45 w 49"/>
                <a:gd name="T29" fmla="*/ 11 h 57"/>
                <a:gd name="T30" fmla="*/ 45 w 49"/>
                <a:gd name="T31" fmla="*/ 54 h 57"/>
                <a:gd name="T32" fmla="*/ 45 w 49"/>
                <a:gd name="T33" fmla="*/ 7 h 57"/>
                <a:gd name="T34" fmla="*/ 4 w 49"/>
                <a:gd name="T35" fmla="*/ 7 h 57"/>
                <a:gd name="T36" fmla="*/ 4 w 49"/>
                <a:gd name="T37" fmla="*/ 3 h 57"/>
                <a:gd name="T38" fmla="*/ 45 w 49"/>
                <a:gd name="T39" fmla="*/ 3 h 57"/>
                <a:gd name="T40" fmla="*/ 45 w 49"/>
                <a:gd name="T41"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57">
                  <a:moveTo>
                    <a:pt x="1" y="0"/>
                  </a:moveTo>
                  <a:cubicBezTo>
                    <a:pt x="1" y="3"/>
                    <a:pt x="0" y="7"/>
                    <a:pt x="1" y="11"/>
                  </a:cubicBezTo>
                  <a:cubicBezTo>
                    <a:pt x="13" y="11"/>
                    <a:pt x="25" y="11"/>
                    <a:pt x="36" y="11"/>
                  </a:cubicBezTo>
                  <a:cubicBezTo>
                    <a:pt x="36" y="23"/>
                    <a:pt x="36" y="34"/>
                    <a:pt x="36" y="47"/>
                  </a:cubicBezTo>
                  <a:cubicBezTo>
                    <a:pt x="30" y="47"/>
                    <a:pt x="23" y="47"/>
                    <a:pt x="17" y="47"/>
                  </a:cubicBezTo>
                  <a:cubicBezTo>
                    <a:pt x="16" y="50"/>
                    <a:pt x="16" y="54"/>
                    <a:pt x="17" y="57"/>
                  </a:cubicBezTo>
                  <a:cubicBezTo>
                    <a:pt x="27" y="57"/>
                    <a:pt x="38" y="57"/>
                    <a:pt x="49" y="57"/>
                  </a:cubicBezTo>
                  <a:cubicBezTo>
                    <a:pt x="49" y="38"/>
                    <a:pt x="49" y="19"/>
                    <a:pt x="49" y="0"/>
                  </a:cubicBezTo>
                  <a:cubicBezTo>
                    <a:pt x="33" y="0"/>
                    <a:pt x="17" y="0"/>
                    <a:pt x="1" y="0"/>
                  </a:cubicBezTo>
                  <a:close/>
                  <a:moveTo>
                    <a:pt x="45" y="54"/>
                  </a:moveTo>
                  <a:cubicBezTo>
                    <a:pt x="37" y="54"/>
                    <a:pt x="29" y="54"/>
                    <a:pt x="20" y="54"/>
                  </a:cubicBezTo>
                  <a:cubicBezTo>
                    <a:pt x="19" y="53"/>
                    <a:pt x="20" y="51"/>
                    <a:pt x="20" y="50"/>
                  </a:cubicBezTo>
                  <a:cubicBezTo>
                    <a:pt x="26" y="50"/>
                    <a:pt x="33" y="50"/>
                    <a:pt x="40" y="50"/>
                  </a:cubicBezTo>
                  <a:cubicBezTo>
                    <a:pt x="40" y="37"/>
                    <a:pt x="40" y="24"/>
                    <a:pt x="40" y="11"/>
                  </a:cubicBezTo>
                  <a:cubicBezTo>
                    <a:pt x="42" y="11"/>
                    <a:pt x="44" y="11"/>
                    <a:pt x="45" y="11"/>
                  </a:cubicBezTo>
                  <a:cubicBezTo>
                    <a:pt x="45" y="25"/>
                    <a:pt x="45" y="39"/>
                    <a:pt x="45" y="54"/>
                  </a:cubicBezTo>
                  <a:close/>
                  <a:moveTo>
                    <a:pt x="45" y="7"/>
                  </a:moveTo>
                  <a:cubicBezTo>
                    <a:pt x="32" y="7"/>
                    <a:pt x="18" y="7"/>
                    <a:pt x="4" y="7"/>
                  </a:cubicBezTo>
                  <a:cubicBezTo>
                    <a:pt x="4" y="6"/>
                    <a:pt x="4" y="4"/>
                    <a:pt x="4" y="3"/>
                  </a:cubicBezTo>
                  <a:cubicBezTo>
                    <a:pt x="18" y="3"/>
                    <a:pt x="32" y="3"/>
                    <a:pt x="45" y="3"/>
                  </a:cubicBezTo>
                  <a:cubicBezTo>
                    <a:pt x="45" y="4"/>
                    <a:pt x="45" y="5"/>
                    <a:pt x="45" y="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8" name="Freeform 54">
              <a:extLst>
                <a:ext uri="{FF2B5EF4-FFF2-40B4-BE49-F238E27FC236}">
                  <a16:creationId xmlns:a16="http://schemas.microsoft.com/office/drawing/2014/main" id="{6DA47CBB-BF5C-446D-85E1-D650D258B470}"/>
                </a:ext>
              </a:extLst>
            </p:cNvPr>
            <p:cNvSpPr>
              <a:spLocks noEditPoints="1"/>
            </p:cNvSpPr>
            <p:nvPr/>
          </p:nvSpPr>
          <p:spPr bwMode="auto">
            <a:xfrm>
              <a:off x="10991516" y="2875220"/>
              <a:ext cx="158750" cy="271462"/>
            </a:xfrm>
            <a:custGeom>
              <a:avLst/>
              <a:gdLst>
                <a:gd name="T0" fmla="*/ 9 w 27"/>
                <a:gd name="T1" fmla="*/ 39 h 46"/>
                <a:gd name="T2" fmla="*/ 14 w 27"/>
                <a:gd name="T3" fmla="*/ 30 h 46"/>
                <a:gd name="T4" fmla="*/ 21 w 27"/>
                <a:gd name="T5" fmla="*/ 30 h 46"/>
                <a:gd name="T6" fmla="*/ 21 w 27"/>
                <a:gd name="T7" fmla="*/ 42 h 46"/>
                <a:gd name="T8" fmla="*/ 18 w 27"/>
                <a:gd name="T9" fmla="*/ 45 h 46"/>
                <a:gd name="T10" fmla="*/ 27 w 27"/>
                <a:gd name="T11" fmla="*/ 43 h 46"/>
                <a:gd name="T12" fmla="*/ 24 w 27"/>
                <a:gd name="T13" fmla="*/ 42 h 46"/>
                <a:gd name="T14" fmla="*/ 24 w 27"/>
                <a:gd name="T15" fmla="*/ 26 h 46"/>
                <a:gd name="T16" fmla="*/ 21 w 27"/>
                <a:gd name="T17" fmla="*/ 14 h 46"/>
                <a:gd name="T18" fmla="*/ 14 w 27"/>
                <a:gd name="T19" fmla="*/ 1 h 46"/>
                <a:gd name="T20" fmla="*/ 0 w 27"/>
                <a:gd name="T21" fmla="*/ 37 h 46"/>
                <a:gd name="T22" fmla="*/ 9 w 27"/>
                <a:gd name="T23" fmla="*/ 39 h 46"/>
                <a:gd name="T24" fmla="*/ 21 w 27"/>
                <a:gd name="T25" fmla="*/ 23 h 46"/>
                <a:gd name="T26" fmla="*/ 15 w 27"/>
                <a:gd name="T27" fmla="*/ 27 h 46"/>
                <a:gd name="T28" fmla="*/ 19 w 27"/>
                <a:gd name="T29" fmla="*/ 18 h 46"/>
                <a:gd name="T30" fmla="*/ 21 w 27"/>
                <a:gd name="T31" fmla="*/ 23 h 46"/>
                <a:gd name="T32" fmla="*/ 16 w 27"/>
                <a:gd name="T33" fmla="*/ 4 h 46"/>
                <a:gd name="T34" fmla="*/ 21 w 27"/>
                <a:gd name="T35" fmla="*/ 6 h 46"/>
                <a:gd name="T36" fmla="*/ 8 w 27"/>
                <a:gd name="T37" fmla="*/ 36 h 46"/>
                <a:gd name="T38" fmla="*/ 4 w 27"/>
                <a:gd name="T39" fmla="*/ 35 h 46"/>
                <a:gd name="T40" fmla="*/ 16 w 27"/>
                <a:gd name="T4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7" h="46">
                  <a:moveTo>
                    <a:pt x="9" y="39"/>
                  </a:moveTo>
                  <a:cubicBezTo>
                    <a:pt x="12" y="37"/>
                    <a:pt x="12" y="33"/>
                    <a:pt x="14" y="30"/>
                  </a:cubicBezTo>
                  <a:cubicBezTo>
                    <a:pt x="16" y="31"/>
                    <a:pt x="18" y="30"/>
                    <a:pt x="21" y="30"/>
                  </a:cubicBezTo>
                  <a:cubicBezTo>
                    <a:pt x="21" y="34"/>
                    <a:pt x="21" y="38"/>
                    <a:pt x="21" y="42"/>
                  </a:cubicBezTo>
                  <a:cubicBezTo>
                    <a:pt x="17" y="43"/>
                    <a:pt x="17" y="43"/>
                    <a:pt x="18" y="45"/>
                  </a:cubicBezTo>
                  <a:cubicBezTo>
                    <a:pt x="25" y="46"/>
                    <a:pt x="27" y="46"/>
                    <a:pt x="27" y="43"/>
                  </a:cubicBezTo>
                  <a:cubicBezTo>
                    <a:pt x="26" y="42"/>
                    <a:pt x="25" y="42"/>
                    <a:pt x="24" y="42"/>
                  </a:cubicBezTo>
                  <a:cubicBezTo>
                    <a:pt x="24" y="36"/>
                    <a:pt x="23" y="31"/>
                    <a:pt x="24" y="26"/>
                  </a:cubicBezTo>
                  <a:cubicBezTo>
                    <a:pt x="25" y="21"/>
                    <a:pt x="24" y="17"/>
                    <a:pt x="21" y="14"/>
                  </a:cubicBezTo>
                  <a:cubicBezTo>
                    <a:pt x="25" y="3"/>
                    <a:pt x="24" y="0"/>
                    <a:pt x="14" y="1"/>
                  </a:cubicBezTo>
                  <a:cubicBezTo>
                    <a:pt x="9" y="13"/>
                    <a:pt x="3" y="24"/>
                    <a:pt x="0" y="37"/>
                  </a:cubicBezTo>
                  <a:cubicBezTo>
                    <a:pt x="3" y="38"/>
                    <a:pt x="6" y="40"/>
                    <a:pt x="9" y="39"/>
                  </a:cubicBezTo>
                  <a:close/>
                  <a:moveTo>
                    <a:pt x="21" y="23"/>
                  </a:moveTo>
                  <a:cubicBezTo>
                    <a:pt x="20" y="26"/>
                    <a:pt x="18" y="27"/>
                    <a:pt x="15" y="27"/>
                  </a:cubicBezTo>
                  <a:cubicBezTo>
                    <a:pt x="17" y="24"/>
                    <a:pt x="18" y="21"/>
                    <a:pt x="19" y="18"/>
                  </a:cubicBezTo>
                  <a:cubicBezTo>
                    <a:pt x="22" y="19"/>
                    <a:pt x="22" y="21"/>
                    <a:pt x="21" y="23"/>
                  </a:cubicBezTo>
                  <a:close/>
                  <a:moveTo>
                    <a:pt x="16" y="4"/>
                  </a:moveTo>
                  <a:cubicBezTo>
                    <a:pt x="18" y="4"/>
                    <a:pt x="19" y="5"/>
                    <a:pt x="21" y="6"/>
                  </a:cubicBezTo>
                  <a:cubicBezTo>
                    <a:pt x="16" y="16"/>
                    <a:pt x="12" y="26"/>
                    <a:pt x="8" y="36"/>
                  </a:cubicBezTo>
                  <a:cubicBezTo>
                    <a:pt x="6" y="36"/>
                    <a:pt x="5" y="36"/>
                    <a:pt x="4" y="35"/>
                  </a:cubicBezTo>
                  <a:cubicBezTo>
                    <a:pt x="8" y="24"/>
                    <a:pt x="12" y="14"/>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79" name="Freeform 55">
              <a:extLst>
                <a:ext uri="{FF2B5EF4-FFF2-40B4-BE49-F238E27FC236}">
                  <a16:creationId xmlns:a16="http://schemas.microsoft.com/office/drawing/2014/main" id="{BD911BC7-8CCA-4215-B46A-385E1DA5D057}"/>
                </a:ext>
              </a:extLst>
            </p:cNvPr>
            <p:cNvSpPr>
              <a:spLocks/>
            </p:cNvSpPr>
            <p:nvPr/>
          </p:nvSpPr>
          <p:spPr bwMode="auto">
            <a:xfrm>
              <a:off x="10627978" y="3029208"/>
              <a:ext cx="217488" cy="460375"/>
            </a:xfrm>
            <a:custGeom>
              <a:avLst/>
              <a:gdLst>
                <a:gd name="T0" fmla="*/ 33 w 37"/>
                <a:gd name="T1" fmla="*/ 52 h 78"/>
                <a:gd name="T2" fmla="*/ 6 w 37"/>
                <a:gd name="T3" fmla="*/ 52 h 78"/>
                <a:gd name="T4" fmla="*/ 4 w 37"/>
                <a:gd name="T5" fmla="*/ 46 h 78"/>
                <a:gd name="T6" fmla="*/ 4 w 37"/>
                <a:gd name="T7" fmla="*/ 4 h 78"/>
                <a:gd name="T8" fmla="*/ 2 w 37"/>
                <a:gd name="T9" fmla="*/ 0 h 78"/>
                <a:gd name="T10" fmla="*/ 0 w 37"/>
                <a:gd name="T11" fmla="*/ 3 h 78"/>
                <a:gd name="T12" fmla="*/ 0 w 37"/>
                <a:gd name="T13" fmla="*/ 48 h 78"/>
                <a:gd name="T14" fmla="*/ 7 w 37"/>
                <a:gd name="T15" fmla="*/ 55 h 78"/>
                <a:gd name="T16" fmla="*/ 17 w 37"/>
                <a:gd name="T17" fmla="*/ 55 h 78"/>
                <a:gd name="T18" fmla="*/ 17 w 37"/>
                <a:gd name="T19" fmla="*/ 69 h 78"/>
                <a:gd name="T20" fmla="*/ 9 w 37"/>
                <a:gd name="T21" fmla="*/ 76 h 78"/>
                <a:gd name="T22" fmla="*/ 19 w 37"/>
                <a:gd name="T23" fmla="*/ 72 h 78"/>
                <a:gd name="T24" fmla="*/ 29 w 37"/>
                <a:gd name="T25" fmla="*/ 76 h 78"/>
                <a:gd name="T26" fmla="*/ 21 w 37"/>
                <a:gd name="T27" fmla="*/ 68 h 78"/>
                <a:gd name="T28" fmla="*/ 21 w 37"/>
                <a:gd name="T29" fmla="*/ 55 h 78"/>
                <a:gd name="T30" fmla="*/ 36 w 37"/>
                <a:gd name="T31" fmla="*/ 55 h 78"/>
                <a:gd name="T32" fmla="*/ 33 w 37"/>
                <a:gd name="T33" fmla="*/ 52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 h="78">
                  <a:moveTo>
                    <a:pt x="33" y="52"/>
                  </a:moveTo>
                  <a:cubicBezTo>
                    <a:pt x="24" y="52"/>
                    <a:pt x="15" y="52"/>
                    <a:pt x="6" y="52"/>
                  </a:cubicBezTo>
                  <a:cubicBezTo>
                    <a:pt x="4" y="50"/>
                    <a:pt x="4" y="48"/>
                    <a:pt x="4" y="46"/>
                  </a:cubicBezTo>
                  <a:cubicBezTo>
                    <a:pt x="4" y="32"/>
                    <a:pt x="4" y="18"/>
                    <a:pt x="4" y="4"/>
                  </a:cubicBezTo>
                  <a:cubicBezTo>
                    <a:pt x="4" y="2"/>
                    <a:pt x="4" y="0"/>
                    <a:pt x="2" y="0"/>
                  </a:cubicBezTo>
                  <a:cubicBezTo>
                    <a:pt x="0" y="0"/>
                    <a:pt x="0" y="2"/>
                    <a:pt x="0" y="3"/>
                  </a:cubicBezTo>
                  <a:cubicBezTo>
                    <a:pt x="0" y="18"/>
                    <a:pt x="0" y="33"/>
                    <a:pt x="0" y="48"/>
                  </a:cubicBezTo>
                  <a:cubicBezTo>
                    <a:pt x="0" y="52"/>
                    <a:pt x="3" y="55"/>
                    <a:pt x="7" y="55"/>
                  </a:cubicBezTo>
                  <a:cubicBezTo>
                    <a:pt x="11" y="55"/>
                    <a:pt x="14" y="55"/>
                    <a:pt x="17" y="55"/>
                  </a:cubicBezTo>
                  <a:cubicBezTo>
                    <a:pt x="17" y="60"/>
                    <a:pt x="17" y="64"/>
                    <a:pt x="17" y="69"/>
                  </a:cubicBezTo>
                  <a:cubicBezTo>
                    <a:pt x="15" y="71"/>
                    <a:pt x="11" y="72"/>
                    <a:pt x="9" y="76"/>
                  </a:cubicBezTo>
                  <a:cubicBezTo>
                    <a:pt x="14" y="78"/>
                    <a:pt x="16" y="72"/>
                    <a:pt x="19" y="72"/>
                  </a:cubicBezTo>
                  <a:cubicBezTo>
                    <a:pt x="22" y="73"/>
                    <a:pt x="24" y="76"/>
                    <a:pt x="29" y="76"/>
                  </a:cubicBezTo>
                  <a:cubicBezTo>
                    <a:pt x="28" y="72"/>
                    <a:pt x="23" y="71"/>
                    <a:pt x="21" y="68"/>
                  </a:cubicBezTo>
                  <a:cubicBezTo>
                    <a:pt x="21" y="64"/>
                    <a:pt x="21" y="60"/>
                    <a:pt x="21" y="55"/>
                  </a:cubicBezTo>
                  <a:cubicBezTo>
                    <a:pt x="26" y="55"/>
                    <a:pt x="31" y="55"/>
                    <a:pt x="36" y="55"/>
                  </a:cubicBezTo>
                  <a:cubicBezTo>
                    <a:pt x="37" y="51"/>
                    <a:pt x="35" y="52"/>
                    <a:pt x="33" y="5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280" name="Freeform 56">
              <a:extLst>
                <a:ext uri="{FF2B5EF4-FFF2-40B4-BE49-F238E27FC236}">
                  <a16:creationId xmlns:a16="http://schemas.microsoft.com/office/drawing/2014/main" id="{95A232E5-0C93-498E-87B0-7E29B82B841E}"/>
                </a:ext>
              </a:extLst>
            </p:cNvPr>
            <p:cNvSpPr>
              <a:spLocks noEditPoints="1"/>
            </p:cNvSpPr>
            <p:nvPr/>
          </p:nvSpPr>
          <p:spPr bwMode="auto">
            <a:xfrm>
              <a:off x="10662903" y="2870458"/>
              <a:ext cx="123825" cy="123825"/>
            </a:xfrm>
            <a:custGeom>
              <a:avLst/>
              <a:gdLst>
                <a:gd name="T0" fmla="*/ 10 w 21"/>
                <a:gd name="T1" fmla="*/ 21 h 21"/>
                <a:gd name="T2" fmla="*/ 21 w 21"/>
                <a:gd name="T3" fmla="*/ 11 h 21"/>
                <a:gd name="T4" fmla="*/ 11 w 21"/>
                <a:gd name="T5" fmla="*/ 0 h 21"/>
                <a:gd name="T6" fmla="*/ 0 w 21"/>
                <a:gd name="T7" fmla="*/ 11 h 21"/>
                <a:gd name="T8" fmla="*/ 10 w 21"/>
                <a:gd name="T9" fmla="*/ 21 h 21"/>
                <a:gd name="T10" fmla="*/ 11 w 21"/>
                <a:gd name="T11" fmla="*/ 3 h 21"/>
                <a:gd name="T12" fmla="*/ 18 w 21"/>
                <a:gd name="T13" fmla="*/ 11 h 21"/>
                <a:gd name="T14" fmla="*/ 11 w 21"/>
                <a:gd name="T15" fmla="*/ 18 h 21"/>
                <a:gd name="T16" fmla="*/ 3 w 21"/>
                <a:gd name="T17" fmla="*/ 11 h 21"/>
                <a:gd name="T18" fmla="*/ 11 w 21"/>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16" y="21"/>
                    <a:pt x="21" y="17"/>
                    <a:pt x="21" y="11"/>
                  </a:cubicBezTo>
                  <a:cubicBezTo>
                    <a:pt x="21" y="5"/>
                    <a:pt x="16" y="0"/>
                    <a:pt x="11" y="0"/>
                  </a:cubicBezTo>
                  <a:cubicBezTo>
                    <a:pt x="5" y="0"/>
                    <a:pt x="0" y="5"/>
                    <a:pt x="0" y="11"/>
                  </a:cubicBezTo>
                  <a:cubicBezTo>
                    <a:pt x="0" y="17"/>
                    <a:pt x="5" y="21"/>
                    <a:pt x="10" y="21"/>
                  </a:cubicBezTo>
                  <a:close/>
                  <a:moveTo>
                    <a:pt x="11" y="3"/>
                  </a:moveTo>
                  <a:cubicBezTo>
                    <a:pt x="14" y="3"/>
                    <a:pt x="18" y="7"/>
                    <a:pt x="18" y="11"/>
                  </a:cubicBezTo>
                  <a:cubicBezTo>
                    <a:pt x="18" y="15"/>
                    <a:pt x="15" y="18"/>
                    <a:pt x="11" y="18"/>
                  </a:cubicBezTo>
                  <a:cubicBezTo>
                    <a:pt x="7" y="18"/>
                    <a:pt x="3" y="15"/>
                    <a:pt x="3" y="11"/>
                  </a:cubicBezTo>
                  <a:cubicBezTo>
                    <a:pt x="3" y="7"/>
                    <a:pt x="7" y="3"/>
                    <a:pt x="11"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pic>
        <p:nvPicPr>
          <p:cNvPr id="284" name="Picture 283"/>
          <p:cNvPicPr>
            <a:picLocks noChangeAspect="1"/>
          </p:cNvPicPr>
          <p:nvPr/>
        </p:nvPicPr>
        <p:blipFill>
          <a:blip r:embed="rId4"/>
          <a:stretch>
            <a:fillRect/>
          </a:stretch>
        </p:blipFill>
        <p:spPr>
          <a:xfrm>
            <a:off x="586546" y="6499885"/>
            <a:ext cx="1133475" cy="333375"/>
          </a:xfrm>
          <a:prstGeom prst="rect">
            <a:avLst/>
          </a:prstGeom>
        </p:spPr>
      </p:pic>
      <p:pic>
        <p:nvPicPr>
          <p:cNvPr id="285" name="Picture 284"/>
          <p:cNvPicPr>
            <a:picLocks noChangeAspect="1"/>
          </p:cNvPicPr>
          <p:nvPr/>
        </p:nvPicPr>
        <p:blipFill>
          <a:blip r:embed="rId5"/>
          <a:stretch>
            <a:fillRect/>
          </a:stretch>
        </p:blipFill>
        <p:spPr>
          <a:xfrm>
            <a:off x="1895190" y="6401540"/>
            <a:ext cx="406138" cy="445593"/>
          </a:xfrm>
          <a:prstGeom prst="rect">
            <a:avLst/>
          </a:prstGeom>
        </p:spPr>
      </p:pic>
      <p:sp>
        <p:nvSpPr>
          <p:cNvPr id="286" name="TextBox 285">
            <a:extLst>
              <a:ext uri="{FF2B5EF4-FFF2-40B4-BE49-F238E27FC236}">
                <a16:creationId xmlns:a16="http://schemas.microsoft.com/office/drawing/2014/main" id="{0451CC91-BB4D-BB4A-8D5D-D043425F2110}"/>
              </a:ext>
            </a:extLst>
          </p:cNvPr>
          <p:cNvSpPr txBox="1"/>
          <p:nvPr/>
        </p:nvSpPr>
        <p:spPr>
          <a:xfrm>
            <a:off x="448018" y="1303367"/>
            <a:ext cx="2399745" cy="200055"/>
          </a:xfrm>
          <a:prstGeom prst="rect">
            <a:avLst/>
          </a:prstGeom>
          <a:noFill/>
        </p:spPr>
        <p:txBody>
          <a:bodyPr wrap="square" lIns="0" tIns="0" rIns="0" bIns="0" rtlCol="0">
            <a:spAutoFit/>
          </a:bodyPr>
          <a:lstStyle/>
          <a:p>
            <a:pPr lvl="0" algn="ctr" defTabSz="914400">
              <a:defRPr/>
            </a:pPr>
            <a:r>
              <a:rPr lang="en-US" sz="1300" b="1" dirty="0">
                <a:solidFill>
                  <a:srgbClr val="000000"/>
                </a:solidFill>
                <a:latin typeface="Calibri" panose="020F0502020204030204" pitchFamily="34" charset="0"/>
              </a:rPr>
              <a:t>Data Sources </a:t>
            </a:r>
          </a:p>
        </p:txBody>
      </p:sp>
      <p:sp>
        <p:nvSpPr>
          <p:cNvPr id="206" name="Hexagon 205">
            <a:extLst>
              <a:ext uri="{FF2B5EF4-FFF2-40B4-BE49-F238E27FC236}">
                <a16:creationId xmlns:a16="http://schemas.microsoft.com/office/drawing/2014/main" id="{8D20EA91-50A8-42C5-82C3-4FB45D20227E}"/>
              </a:ext>
            </a:extLst>
          </p:cNvPr>
          <p:cNvSpPr/>
          <p:nvPr/>
        </p:nvSpPr>
        <p:spPr bwMode="auto">
          <a:xfrm>
            <a:off x="1904260" y="3807502"/>
            <a:ext cx="629078" cy="575535"/>
          </a:xfrm>
          <a:prstGeom prst="hexagon">
            <a:avLst>
              <a:gd name="adj" fmla="val 28570"/>
              <a:gd name="vf" fmla="val 115470"/>
            </a:avLst>
          </a:prstGeom>
          <a:solidFill>
            <a:srgbClr val="BFBFBF"/>
          </a:solidFill>
          <a:ln w="12700" cap="flat" cmpd="sng" algn="ctr">
            <a:noFill/>
            <a:prstDash val="solid"/>
          </a:ln>
          <a:effectLst/>
        </p:spPr>
        <p:txBody>
          <a:bodyPr wrap="none" anchor="ctr"/>
          <a:lstStyle/>
          <a:p>
            <a:pPr algn="ctr"/>
            <a:r>
              <a:rPr lang="en-US" sz="800" b="1" kern="0" dirty="0">
                <a:solidFill>
                  <a:schemeClr val="tx2"/>
                </a:solidFill>
                <a:latin typeface="Calibri" panose="020F0502020204030204" pitchFamily="34" charset="0"/>
                <a:cs typeface="Calibri" panose="020F0502020204030204" pitchFamily="34" charset="0"/>
              </a:rPr>
              <a:t>ADT</a:t>
            </a:r>
          </a:p>
        </p:txBody>
      </p:sp>
      <p:pic>
        <p:nvPicPr>
          <p:cNvPr id="6" name="Picture 5">
            <a:extLst>
              <a:ext uri="{FF2B5EF4-FFF2-40B4-BE49-F238E27FC236}">
                <a16:creationId xmlns:a16="http://schemas.microsoft.com/office/drawing/2014/main" id="{7801C45B-FE74-4C10-95B9-7EB79F7AE795}"/>
              </a:ext>
            </a:extLst>
          </p:cNvPr>
          <p:cNvPicPr>
            <a:picLocks noChangeAspect="1"/>
          </p:cNvPicPr>
          <p:nvPr/>
        </p:nvPicPr>
        <p:blipFill>
          <a:blip r:embed="rId6"/>
          <a:stretch>
            <a:fillRect/>
          </a:stretch>
        </p:blipFill>
        <p:spPr>
          <a:xfrm>
            <a:off x="5294104" y="3687252"/>
            <a:ext cx="1174959" cy="907329"/>
          </a:xfrm>
          <a:prstGeom prst="rect">
            <a:avLst/>
          </a:prstGeom>
        </p:spPr>
      </p:pic>
      <p:sp>
        <p:nvSpPr>
          <p:cNvPr id="172" name="TextBox 171">
            <a:extLst>
              <a:ext uri="{FF2B5EF4-FFF2-40B4-BE49-F238E27FC236}">
                <a16:creationId xmlns:a16="http://schemas.microsoft.com/office/drawing/2014/main" id="{E0FA6A89-2F6E-48F8-8181-1A8E7FE1C38F}"/>
              </a:ext>
            </a:extLst>
          </p:cNvPr>
          <p:cNvSpPr txBox="1"/>
          <p:nvPr/>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13</a:t>
            </a:fld>
            <a:endParaRPr lang="en-US" sz="800" dirty="0">
              <a:solidFill>
                <a:schemeClr val="tx2"/>
              </a:solidFill>
            </a:endParaRPr>
          </a:p>
        </p:txBody>
      </p:sp>
      <p:sp>
        <p:nvSpPr>
          <p:cNvPr id="2" name="Text Placeholder 4">
            <a:extLst>
              <a:ext uri="{FF2B5EF4-FFF2-40B4-BE49-F238E27FC236}">
                <a16:creationId xmlns:a16="http://schemas.microsoft.com/office/drawing/2014/main" id="{8AB0D182-EE2B-E846-0BB8-5A501313B054}"/>
              </a:ext>
            </a:extLst>
          </p:cNvPr>
          <p:cNvSpPr>
            <a:spLocks noGrp="1"/>
          </p:cNvSpPr>
          <p:nvPr>
            <p:ph type="body" sz="quarter" idx="13"/>
          </p:nvPr>
        </p:nvSpPr>
        <p:spPr>
          <a:xfrm>
            <a:off x="457200" y="237525"/>
            <a:ext cx="5638800" cy="264253"/>
          </a:xfrm>
        </p:spPr>
        <p:txBody>
          <a:bodyPr/>
          <a:lstStyle/>
          <a:p>
            <a:r>
              <a:rPr lang="en-US" dirty="0">
                <a:solidFill>
                  <a:schemeClr val="accent1"/>
                </a:solidFill>
              </a:rPr>
              <a:t>Enterprise Data Management</a:t>
            </a:r>
          </a:p>
        </p:txBody>
      </p:sp>
      <p:sp>
        <p:nvSpPr>
          <p:cNvPr id="4" name="Oval 3">
            <a:extLst>
              <a:ext uri="{FF2B5EF4-FFF2-40B4-BE49-F238E27FC236}">
                <a16:creationId xmlns:a16="http://schemas.microsoft.com/office/drawing/2014/main" id="{C3744EF4-AA68-D0BB-A05E-F9889DAACF37}"/>
              </a:ext>
            </a:extLst>
          </p:cNvPr>
          <p:cNvSpPr/>
          <p:nvPr/>
        </p:nvSpPr>
        <p:spPr>
          <a:xfrm>
            <a:off x="144856" y="202143"/>
            <a:ext cx="275344" cy="188029"/>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2"/>
                </a:solidFill>
              </a:rPr>
              <a:t>A</a:t>
            </a:r>
          </a:p>
        </p:txBody>
      </p:sp>
    </p:spTree>
    <p:extLst>
      <p:ext uri="{BB962C8B-B14F-4D97-AF65-F5344CB8AC3E}">
        <p14:creationId xmlns:p14="http://schemas.microsoft.com/office/powerpoint/2010/main" val="320438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F42F-4C33-3803-E5BA-D95B8940FBFC}"/>
              </a:ext>
            </a:extLst>
          </p:cNvPr>
          <p:cNvSpPr>
            <a:spLocks noGrp="1"/>
          </p:cNvSpPr>
          <p:nvPr>
            <p:ph type="ctrTitle"/>
          </p:nvPr>
        </p:nvSpPr>
        <p:spPr/>
        <p:txBody>
          <a:bodyPr/>
          <a:lstStyle/>
          <a:p>
            <a:r>
              <a:rPr lang="en-US" dirty="0"/>
              <a:t>Sharp Health</a:t>
            </a:r>
          </a:p>
        </p:txBody>
      </p:sp>
      <p:sp>
        <p:nvSpPr>
          <p:cNvPr id="3" name="Subtitle 2">
            <a:extLst>
              <a:ext uri="{FF2B5EF4-FFF2-40B4-BE49-F238E27FC236}">
                <a16:creationId xmlns:a16="http://schemas.microsoft.com/office/drawing/2014/main" id="{CF3A31C3-E041-F542-728F-FE3A193C47A6}"/>
              </a:ext>
            </a:extLst>
          </p:cNvPr>
          <p:cNvSpPr>
            <a:spLocks noGrp="1"/>
          </p:cNvSpPr>
          <p:nvPr>
            <p:ph type="subTitle" idx="1"/>
          </p:nvPr>
        </p:nvSpPr>
        <p:spPr/>
        <p:txBody>
          <a:bodyPr/>
          <a:lstStyle/>
          <a:p>
            <a:r>
              <a:rPr lang="en-US" dirty="0"/>
              <a:t>September, 2023</a:t>
            </a:r>
          </a:p>
        </p:txBody>
      </p:sp>
    </p:spTree>
    <p:extLst>
      <p:ext uri="{BB962C8B-B14F-4D97-AF65-F5344CB8AC3E}">
        <p14:creationId xmlns:p14="http://schemas.microsoft.com/office/powerpoint/2010/main" val="2171706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a:xfrm>
            <a:off x="504532" y="280585"/>
            <a:ext cx="11277600" cy="936386"/>
          </a:xfrm>
        </p:spPr>
        <p:txBody>
          <a:bodyPr/>
          <a:lstStyle/>
          <a:p>
            <a:r>
              <a:rPr lang="en-US" sz="2800">
                <a:solidFill>
                  <a:schemeClr val="tx2"/>
                </a:solidFill>
              </a:rPr>
              <a:t>Agenda</a:t>
            </a:r>
          </a:p>
        </p:txBody>
      </p:sp>
      <p:cxnSp>
        <p:nvCxnSpPr>
          <p:cNvPr id="6" name="Straight Connector 5"/>
          <p:cNvCxnSpPr>
            <a:stCxn id="10" idx="0"/>
            <a:endCxn id="14" idx="4"/>
          </p:cNvCxnSpPr>
          <p:nvPr/>
        </p:nvCxnSpPr>
        <p:spPr>
          <a:xfrm flipH="1">
            <a:off x="531882" y="924859"/>
            <a:ext cx="33635" cy="510645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1995791" y="3031260"/>
            <a:ext cx="5942976" cy="402546"/>
          </a:xfrm>
          <a:prstGeom prst="rect">
            <a:avLst/>
          </a:prstGeom>
        </p:spPr>
        <p:txBody>
          <a:bodyPr wrap="square">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Calibri" panose="020F0502020204030204"/>
                <a:ea typeface="+mn-ea"/>
                <a:cs typeface="+mn-cs"/>
              </a:rPr>
              <a:t>Proposed items for discussion (~25 min)</a:t>
            </a:r>
          </a:p>
        </p:txBody>
      </p:sp>
      <p:sp>
        <p:nvSpPr>
          <p:cNvPr id="25" name="Oval 24"/>
          <p:cNvSpPr/>
          <p:nvPr/>
        </p:nvSpPr>
        <p:spPr>
          <a:xfrm>
            <a:off x="415780" y="3190131"/>
            <a:ext cx="196337" cy="196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26" name="Straight Connector 25"/>
          <p:cNvCxnSpPr/>
          <p:nvPr/>
        </p:nvCxnSpPr>
        <p:spPr>
          <a:xfrm>
            <a:off x="658717" y="3262162"/>
            <a:ext cx="411864"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926430" y="761695"/>
            <a:ext cx="6045717" cy="402546"/>
          </a:xfrm>
          <a:prstGeom prst="rect">
            <a:avLst/>
          </a:prstGeom>
        </p:spPr>
        <p:txBody>
          <a:bodyPr wrap="square">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lang="en-US" b="1">
                <a:solidFill>
                  <a:srgbClr val="000000"/>
                </a:solidFill>
                <a:latin typeface="Calibri" panose="020F0502020204030204"/>
              </a:rPr>
              <a:t>Picking up where we left off </a:t>
            </a:r>
            <a:r>
              <a:rPr kumimoji="0" lang="en-US" sz="1800" b="1" i="0" u="none" strike="noStrike" kern="1200" cap="none" spc="0" normalizeH="0" baseline="0" noProof="0">
                <a:ln>
                  <a:noFill/>
                </a:ln>
                <a:solidFill>
                  <a:srgbClr val="000000"/>
                </a:solidFill>
                <a:effectLst/>
                <a:uLnTx/>
                <a:uFillTx/>
                <a:latin typeface="Calibri" panose="020F0502020204030204"/>
                <a:ea typeface="+mn-ea"/>
                <a:cs typeface="+mn-cs"/>
              </a:rPr>
              <a:t>(&lt;5 min)</a:t>
            </a:r>
          </a:p>
        </p:txBody>
      </p:sp>
      <p:sp>
        <p:nvSpPr>
          <p:cNvPr id="10" name="Oval 9"/>
          <p:cNvSpPr/>
          <p:nvPr/>
        </p:nvSpPr>
        <p:spPr>
          <a:xfrm>
            <a:off x="467348" y="924859"/>
            <a:ext cx="196337" cy="196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1" name="Straight Connector 10"/>
          <p:cNvCxnSpPr/>
          <p:nvPr/>
        </p:nvCxnSpPr>
        <p:spPr>
          <a:xfrm>
            <a:off x="658717" y="1005566"/>
            <a:ext cx="411864"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nvGrpSpPr>
          <p:cNvPr id="109" name="Group 108"/>
          <p:cNvGrpSpPr/>
          <p:nvPr/>
        </p:nvGrpSpPr>
        <p:grpSpPr>
          <a:xfrm>
            <a:off x="1236821" y="3037168"/>
            <a:ext cx="562484" cy="396638"/>
            <a:chOff x="9089977" y="2517139"/>
            <a:chExt cx="562484" cy="396638"/>
          </a:xfrm>
          <a:solidFill>
            <a:schemeClr val="tx1"/>
          </a:solidFill>
        </p:grpSpPr>
        <p:sp>
          <p:nvSpPr>
            <p:cNvPr id="110" name="Freeform 5"/>
            <p:cNvSpPr>
              <a:spLocks noEditPoints="1"/>
            </p:cNvSpPr>
            <p:nvPr/>
          </p:nvSpPr>
          <p:spPr bwMode="auto">
            <a:xfrm>
              <a:off x="9200155" y="2565849"/>
              <a:ext cx="136852" cy="139171"/>
            </a:xfrm>
            <a:custGeom>
              <a:avLst/>
              <a:gdLst>
                <a:gd name="T0" fmla="*/ 42 w 85"/>
                <a:gd name="T1" fmla="*/ 86 h 86"/>
                <a:gd name="T2" fmla="*/ 85 w 85"/>
                <a:gd name="T3" fmla="*/ 43 h 86"/>
                <a:gd name="T4" fmla="*/ 42 w 85"/>
                <a:gd name="T5" fmla="*/ 0 h 86"/>
                <a:gd name="T6" fmla="*/ 0 w 85"/>
                <a:gd name="T7" fmla="*/ 43 h 86"/>
                <a:gd name="T8" fmla="*/ 42 w 85"/>
                <a:gd name="T9" fmla="*/ 86 h 86"/>
                <a:gd name="T10" fmla="*/ 42 w 85"/>
                <a:gd name="T11" fmla="*/ 10 h 86"/>
                <a:gd name="T12" fmla="*/ 77 w 85"/>
                <a:gd name="T13" fmla="*/ 43 h 86"/>
                <a:gd name="T14" fmla="*/ 42 w 85"/>
                <a:gd name="T15" fmla="*/ 77 h 86"/>
                <a:gd name="T16" fmla="*/ 9 w 85"/>
                <a:gd name="T17" fmla="*/ 43 h 86"/>
                <a:gd name="T18" fmla="*/ 42 w 85"/>
                <a:gd name="T19" fmla="*/ 1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2" y="86"/>
                  </a:moveTo>
                  <a:cubicBezTo>
                    <a:pt x="65" y="86"/>
                    <a:pt x="85" y="66"/>
                    <a:pt x="85" y="43"/>
                  </a:cubicBezTo>
                  <a:cubicBezTo>
                    <a:pt x="85" y="20"/>
                    <a:pt x="65" y="0"/>
                    <a:pt x="42" y="0"/>
                  </a:cubicBezTo>
                  <a:cubicBezTo>
                    <a:pt x="19" y="0"/>
                    <a:pt x="0" y="20"/>
                    <a:pt x="0" y="43"/>
                  </a:cubicBezTo>
                  <a:cubicBezTo>
                    <a:pt x="0" y="66"/>
                    <a:pt x="19" y="86"/>
                    <a:pt x="42" y="86"/>
                  </a:cubicBezTo>
                  <a:close/>
                  <a:moveTo>
                    <a:pt x="42" y="10"/>
                  </a:moveTo>
                  <a:cubicBezTo>
                    <a:pt x="60" y="10"/>
                    <a:pt x="77" y="25"/>
                    <a:pt x="77" y="43"/>
                  </a:cubicBezTo>
                  <a:cubicBezTo>
                    <a:pt x="77" y="63"/>
                    <a:pt x="60" y="77"/>
                    <a:pt x="42" y="77"/>
                  </a:cubicBezTo>
                  <a:cubicBezTo>
                    <a:pt x="24" y="77"/>
                    <a:pt x="9" y="63"/>
                    <a:pt x="9" y="43"/>
                  </a:cubicBezTo>
                  <a:cubicBezTo>
                    <a:pt x="9" y="25"/>
                    <a:pt x="24" y="10"/>
                    <a:pt x="42"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1" name="Freeform 6"/>
            <p:cNvSpPr>
              <a:spLocks noEditPoints="1"/>
            </p:cNvSpPr>
            <p:nvPr/>
          </p:nvSpPr>
          <p:spPr bwMode="auto">
            <a:xfrm>
              <a:off x="9089977" y="2517139"/>
              <a:ext cx="562484" cy="396638"/>
            </a:xfrm>
            <a:custGeom>
              <a:avLst/>
              <a:gdLst>
                <a:gd name="T0" fmla="*/ 315 w 349"/>
                <a:gd name="T1" fmla="*/ 0 h 246"/>
                <a:gd name="T2" fmla="*/ 217 w 349"/>
                <a:gd name="T3" fmla="*/ 0 h 246"/>
                <a:gd name="T4" fmla="*/ 182 w 349"/>
                <a:gd name="T5" fmla="*/ 35 h 246"/>
                <a:gd name="T6" fmla="*/ 182 w 349"/>
                <a:gd name="T7" fmla="*/ 126 h 246"/>
                <a:gd name="T8" fmla="*/ 140 w 349"/>
                <a:gd name="T9" fmla="*/ 137 h 246"/>
                <a:gd name="T10" fmla="*/ 64 w 349"/>
                <a:gd name="T11" fmla="*/ 137 h 246"/>
                <a:gd name="T12" fmla="*/ 30 w 349"/>
                <a:gd name="T13" fmla="*/ 172 h 246"/>
                <a:gd name="T14" fmla="*/ 30 w 349"/>
                <a:gd name="T15" fmla="*/ 236 h 246"/>
                <a:gd name="T16" fmla="*/ 0 w 349"/>
                <a:gd name="T17" fmla="*/ 236 h 246"/>
                <a:gd name="T18" fmla="*/ 0 w 349"/>
                <a:gd name="T19" fmla="*/ 246 h 246"/>
                <a:gd name="T20" fmla="*/ 213 w 349"/>
                <a:gd name="T21" fmla="*/ 246 h 246"/>
                <a:gd name="T22" fmla="*/ 213 w 349"/>
                <a:gd name="T23" fmla="*/ 236 h 246"/>
                <a:gd name="T24" fmla="*/ 159 w 349"/>
                <a:gd name="T25" fmla="*/ 236 h 246"/>
                <a:gd name="T26" fmla="*/ 159 w 349"/>
                <a:gd name="T27" fmla="*/ 184 h 246"/>
                <a:gd name="T28" fmla="*/ 177 w 349"/>
                <a:gd name="T29" fmla="*/ 175 h 246"/>
                <a:gd name="T30" fmla="*/ 210 w 349"/>
                <a:gd name="T31" fmla="*/ 162 h 246"/>
                <a:gd name="T32" fmla="*/ 212 w 349"/>
                <a:gd name="T33" fmla="*/ 160 h 246"/>
                <a:gd name="T34" fmla="*/ 249 w 349"/>
                <a:gd name="T35" fmla="*/ 106 h 246"/>
                <a:gd name="T36" fmla="*/ 249 w 349"/>
                <a:gd name="T37" fmla="*/ 101 h 246"/>
                <a:gd name="T38" fmla="*/ 226 w 349"/>
                <a:gd name="T39" fmla="*/ 78 h 246"/>
                <a:gd name="T40" fmla="*/ 223 w 349"/>
                <a:gd name="T41" fmla="*/ 76 h 246"/>
                <a:gd name="T42" fmla="*/ 220 w 349"/>
                <a:gd name="T43" fmla="*/ 78 h 246"/>
                <a:gd name="T44" fmla="*/ 190 w 349"/>
                <a:gd name="T45" fmla="*/ 124 h 246"/>
                <a:gd name="T46" fmla="*/ 190 w 349"/>
                <a:gd name="T47" fmla="*/ 35 h 246"/>
                <a:gd name="T48" fmla="*/ 217 w 349"/>
                <a:gd name="T49" fmla="*/ 8 h 246"/>
                <a:gd name="T50" fmla="*/ 315 w 349"/>
                <a:gd name="T51" fmla="*/ 8 h 246"/>
                <a:gd name="T52" fmla="*/ 341 w 349"/>
                <a:gd name="T53" fmla="*/ 35 h 246"/>
                <a:gd name="T54" fmla="*/ 341 w 349"/>
                <a:gd name="T55" fmla="*/ 172 h 246"/>
                <a:gd name="T56" fmla="*/ 315 w 349"/>
                <a:gd name="T57" fmla="*/ 198 h 246"/>
                <a:gd name="T58" fmla="*/ 217 w 349"/>
                <a:gd name="T59" fmla="*/ 198 h 246"/>
                <a:gd name="T60" fmla="*/ 190 w 349"/>
                <a:gd name="T61" fmla="*/ 175 h 246"/>
                <a:gd name="T62" fmla="*/ 182 w 349"/>
                <a:gd name="T63" fmla="*/ 175 h 246"/>
                <a:gd name="T64" fmla="*/ 182 w 349"/>
                <a:gd name="T65" fmla="*/ 179 h 246"/>
                <a:gd name="T66" fmla="*/ 217 w 349"/>
                <a:gd name="T67" fmla="*/ 207 h 246"/>
                <a:gd name="T68" fmla="*/ 315 w 349"/>
                <a:gd name="T69" fmla="*/ 207 h 246"/>
                <a:gd name="T70" fmla="*/ 349 w 349"/>
                <a:gd name="T71" fmla="*/ 172 h 246"/>
                <a:gd name="T72" fmla="*/ 349 w 349"/>
                <a:gd name="T73" fmla="*/ 35 h 246"/>
                <a:gd name="T74" fmla="*/ 315 w 349"/>
                <a:gd name="T75" fmla="*/ 0 h 246"/>
                <a:gd name="T76" fmla="*/ 195 w 349"/>
                <a:gd name="T77" fmla="*/ 131 h 246"/>
                <a:gd name="T78" fmla="*/ 197 w 349"/>
                <a:gd name="T79" fmla="*/ 129 h 246"/>
                <a:gd name="T80" fmla="*/ 225 w 349"/>
                <a:gd name="T81" fmla="*/ 88 h 246"/>
                <a:gd name="T82" fmla="*/ 241 w 349"/>
                <a:gd name="T83" fmla="*/ 104 h 246"/>
                <a:gd name="T84" fmla="*/ 205 w 349"/>
                <a:gd name="T85" fmla="*/ 154 h 246"/>
                <a:gd name="T86" fmla="*/ 154 w 349"/>
                <a:gd name="T87" fmla="*/ 177 h 246"/>
                <a:gd name="T88" fmla="*/ 151 w 349"/>
                <a:gd name="T89" fmla="*/ 180 h 246"/>
                <a:gd name="T90" fmla="*/ 151 w 349"/>
                <a:gd name="T91" fmla="*/ 236 h 246"/>
                <a:gd name="T92" fmla="*/ 115 w 349"/>
                <a:gd name="T93" fmla="*/ 236 h 246"/>
                <a:gd name="T94" fmla="*/ 115 w 349"/>
                <a:gd name="T95" fmla="*/ 177 h 246"/>
                <a:gd name="T96" fmla="*/ 122 w 349"/>
                <a:gd name="T97" fmla="*/ 177 h 246"/>
                <a:gd name="T98" fmla="*/ 122 w 349"/>
                <a:gd name="T99" fmla="*/ 169 h 246"/>
                <a:gd name="T100" fmla="*/ 99 w 349"/>
                <a:gd name="T101" fmla="*/ 169 h 246"/>
                <a:gd name="T102" fmla="*/ 99 w 349"/>
                <a:gd name="T103" fmla="*/ 177 h 246"/>
                <a:gd name="T104" fmla="*/ 105 w 349"/>
                <a:gd name="T105" fmla="*/ 177 h 246"/>
                <a:gd name="T106" fmla="*/ 105 w 349"/>
                <a:gd name="T107" fmla="*/ 236 h 246"/>
                <a:gd name="T108" fmla="*/ 69 w 349"/>
                <a:gd name="T109" fmla="*/ 236 h 246"/>
                <a:gd name="T110" fmla="*/ 69 w 349"/>
                <a:gd name="T111" fmla="*/ 184 h 246"/>
                <a:gd name="T112" fmla="*/ 61 w 349"/>
                <a:gd name="T113" fmla="*/ 184 h 246"/>
                <a:gd name="T114" fmla="*/ 61 w 349"/>
                <a:gd name="T115" fmla="*/ 236 h 246"/>
                <a:gd name="T116" fmla="*/ 38 w 349"/>
                <a:gd name="T117" fmla="*/ 236 h 246"/>
                <a:gd name="T118" fmla="*/ 38 w 349"/>
                <a:gd name="T119" fmla="*/ 172 h 246"/>
                <a:gd name="T120" fmla="*/ 64 w 349"/>
                <a:gd name="T121" fmla="*/ 145 h 246"/>
                <a:gd name="T122" fmla="*/ 141 w 349"/>
                <a:gd name="T123" fmla="*/ 145 h 246"/>
                <a:gd name="T124" fmla="*/ 195 w 349"/>
                <a:gd name="T125" fmla="*/ 131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9" h="246">
                  <a:moveTo>
                    <a:pt x="315" y="0"/>
                  </a:moveTo>
                  <a:cubicBezTo>
                    <a:pt x="217" y="0"/>
                    <a:pt x="217" y="0"/>
                    <a:pt x="217" y="0"/>
                  </a:cubicBezTo>
                  <a:cubicBezTo>
                    <a:pt x="197" y="0"/>
                    <a:pt x="182" y="15"/>
                    <a:pt x="182" y="35"/>
                  </a:cubicBezTo>
                  <a:cubicBezTo>
                    <a:pt x="182" y="126"/>
                    <a:pt x="182" y="126"/>
                    <a:pt x="182" y="126"/>
                  </a:cubicBezTo>
                  <a:cubicBezTo>
                    <a:pt x="140" y="137"/>
                    <a:pt x="140" y="137"/>
                    <a:pt x="140" y="137"/>
                  </a:cubicBezTo>
                  <a:cubicBezTo>
                    <a:pt x="64" y="137"/>
                    <a:pt x="64" y="137"/>
                    <a:pt x="64" y="137"/>
                  </a:cubicBezTo>
                  <a:cubicBezTo>
                    <a:pt x="46" y="137"/>
                    <a:pt x="30" y="154"/>
                    <a:pt x="30" y="172"/>
                  </a:cubicBezTo>
                  <a:cubicBezTo>
                    <a:pt x="30" y="236"/>
                    <a:pt x="30" y="236"/>
                    <a:pt x="30" y="236"/>
                  </a:cubicBezTo>
                  <a:cubicBezTo>
                    <a:pt x="0" y="236"/>
                    <a:pt x="0" y="236"/>
                    <a:pt x="0" y="236"/>
                  </a:cubicBezTo>
                  <a:cubicBezTo>
                    <a:pt x="0" y="246"/>
                    <a:pt x="0" y="246"/>
                    <a:pt x="0" y="246"/>
                  </a:cubicBezTo>
                  <a:cubicBezTo>
                    <a:pt x="213" y="246"/>
                    <a:pt x="213" y="246"/>
                    <a:pt x="213" y="246"/>
                  </a:cubicBezTo>
                  <a:cubicBezTo>
                    <a:pt x="213" y="236"/>
                    <a:pt x="213" y="236"/>
                    <a:pt x="213" y="236"/>
                  </a:cubicBezTo>
                  <a:cubicBezTo>
                    <a:pt x="159" y="236"/>
                    <a:pt x="159" y="236"/>
                    <a:pt x="159" y="236"/>
                  </a:cubicBezTo>
                  <a:cubicBezTo>
                    <a:pt x="159" y="184"/>
                    <a:pt x="159" y="184"/>
                    <a:pt x="159" y="184"/>
                  </a:cubicBezTo>
                  <a:cubicBezTo>
                    <a:pt x="177" y="175"/>
                    <a:pt x="177" y="175"/>
                    <a:pt x="177" y="175"/>
                  </a:cubicBezTo>
                  <a:cubicBezTo>
                    <a:pt x="210" y="162"/>
                    <a:pt x="210" y="162"/>
                    <a:pt x="210" y="162"/>
                  </a:cubicBezTo>
                  <a:cubicBezTo>
                    <a:pt x="212" y="160"/>
                    <a:pt x="212" y="160"/>
                    <a:pt x="212" y="160"/>
                  </a:cubicBezTo>
                  <a:cubicBezTo>
                    <a:pt x="249" y="106"/>
                    <a:pt x="249" y="106"/>
                    <a:pt x="249" y="106"/>
                  </a:cubicBezTo>
                  <a:cubicBezTo>
                    <a:pt x="251" y="104"/>
                    <a:pt x="251" y="102"/>
                    <a:pt x="249" y="101"/>
                  </a:cubicBezTo>
                  <a:cubicBezTo>
                    <a:pt x="226" y="78"/>
                    <a:pt x="226" y="78"/>
                    <a:pt x="226" y="78"/>
                  </a:cubicBezTo>
                  <a:cubicBezTo>
                    <a:pt x="226" y="76"/>
                    <a:pt x="225" y="76"/>
                    <a:pt x="223" y="76"/>
                  </a:cubicBezTo>
                  <a:cubicBezTo>
                    <a:pt x="222" y="76"/>
                    <a:pt x="222" y="78"/>
                    <a:pt x="220" y="78"/>
                  </a:cubicBezTo>
                  <a:cubicBezTo>
                    <a:pt x="190" y="124"/>
                    <a:pt x="190" y="124"/>
                    <a:pt x="190" y="124"/>
                  </a:cubicBezTo>
                  <a:cubicBezTo>
                    <a:pt x="190" y="35"/>
                    <a:pt x="190" y="35"/>
                    <a:pt x="190" y="35"/>
                  </a:cubicBezTo>
                  <a:cubicBezTo>
                    <a:pt x="190" y="20"/>
                    <a:pt x="202" y="8"/>
                    <a:pt x="217" y="8"/>
                  </a:cubicBezTo>
                  <a:cubicBezTo>
                    <a:pt x="315" y="8"/>
                    <a:pt x="315" y="8"/>
                    <a:pt x="315" y="8"/>
                  </a:cubicBezTo>
                  <a:cubicBezTo>
                    <a:pt x="330" y="8"/>
                    <a:pt x="341" y="20"/>
                    <a:pt x="341" y="35"/>
                  </a:cubicBezTo>
                  <a:cubicBezTo>
                    <a:pt x="341" y="172"/>
                    <a:pt x="341" y="172"/>
                    <a:pt x="341" y="172"/>
                  </a:cubicBezTo>
                  <a:cubicBezTo>
                    <a:pt x="341" y="187"/>
                    <a:pt x="330" y="198"/>
                    <a:pt x="315" y="198"/>
                  </a:cubicBezTo>
                  <a:cubicBezTo>
                    <a:pt x="217" y="198"/>
                    <a:pt x="217" y="198"/>
                    <a:pt x="217" y="198"/>
                  </a:cubicBezTo>
                  <a:cubicBezTo>
                    <a:pt x="204" y="198"/>
                    <a:pt x="192" y="188"/>
                    <a:pt x="190" y="175"/>
                  </a:cubicBezTo>
                  <a:cubicBezTo>
                    <a:pt x="182" y="175"/>
                    <a:pt x="182" y="175"/>
                    <a:pt x="182" y="175"/>
                  </a:cubicBezTo>
                  <a:cubicBezTo>
                    <a:pt x="182" y="179"/>
                    <a:pt x="182" y="179"/>
                    <a:pt x="182" y="179"/>
                  </a:cubicBezTo>
                  <a:cubicBezTo>
                    <a:pt x="186" y="195"/>
                    <a:pt x="199" y="207"/>
                    <a:pt x="217" y="207"/>
                  </a:cubicBezTo>
                  <a:cubicBezTo>
                    <a:pt x="315" y="207"/>
                    <a:pt x="315" y="207"/>
                    <a:pt x="315" y="207"/>
                  </a:cubicBezTo>
                  <a:cubicBezTo>
                    <a:pt x="335" y="207"/>
                    <a:pt x="349" y="192"/>
                    <a:pt x="349" y="172"/>
                  </a:cubicBezTo>
                  <a:cubicBezTo>
                    <a:pt x="349" y="35"/>
                    <a:pt x="349" y="35"/>
                    <a:pt x="349" y="35"/>
                  </a:cubicBezTo>
                  <a:cubicBezTo>
                    <a:pt x="349" y="15"/>
                    <a:pt x="335" y="0"/>
                    <a:pt x="315" y="0"/>
                  </a:cubicBezTo>
                  <a:close/>
                  <a:moveTo>
                    <a:pt x="195" y="131"/>
                  </a:moveTo>
                  <a:cubicBezTo>
                    <a:pt x="195" y="131"/>
                    <a:pt x="197" y="131"/>
                    <a:pt x="197" y="129"/>
                  </a:cubicBezTo>
                  <a:cubicBezTo>
                    <a:pt x="225" y="88"/>
                    <a:pt x="225" y="88"/>
                    <a:pt x="225" y="88"/>
                  </a:cubicBezTo>
                  <a:cubicBezTo>
                    <a:pt x="241" y="104"/>
                    <a:pt x="241" y="104"/>
                    <a:pt x="241" y="104"/>
                  </a:cubicBezTo>
                  <a:cubicBezTo>
                    <a:pt x="205" y="154"/>
                    <a:pt x="205" y="154"/>
                    <a:pt x="205" y="154"/>
                  </a:cubicBezTo>
                  <a:cubicBezTo>
                    <a:pt x="154" y="177"/>
                    <a:pt x="154" y="177"/>
                    <a:pt x="154" y="177"/>
                  </a:cubicBezTo>
                  <a:cubicBezTo>
                    <a:pt x="153" y="177"/>
                    <a:pt x="151" y="179"/>
                    <a:pt x="151" y="180"/>
                  </a:cubicBezTo>
                  <a:cubicBezTo>
                    <a:pt x="151" y="236"/>
                    <a:pt x="151" y="236"/>
                    <a:pt x="151" y="236"/>
                  </a:cubicBezTo>
                  <a:cubicBezTo>
                    <a:pt x="115" y="236"/>
                    <a:pt x="115" y="236"/>
                    <a:pt x="115" y="236"/>
                  </a:cubicBezTo>
                  <a:cubicBezTo>
                    <a:pt x="115" y="177"/>
                    <a:pt x="115" y="177"/>
                    <a:pt x="115" y="177"/>
                  </a:cubicBezTo>
                  <a:cubicBezTo>
                    <a:pt x="122" y="177"/>
                    <a:pt x="122" y="177"/>
                    <a:pt x="122" y="177"/>
                  </a:cubicBezTo>
                  <a:cubicBezTo>
                    <a:pt x="122" y="169"/>
                    <a:pt x="122" y="169"/>
                    <a:pt x="122" y="169"/>
                  </a:cubicBezTo>
                  <a:cubicBezTo>
                    <a:pt x="99" y="169"/>
                    <a:pt x="99" y="169"/>
                    <a:pt x="99" y="169"/>
                  </a:cubicBezTo>
                  <a:cubicBezTo>
                    <a:pt x="99" y="177"/>
                    <a:pt x="99" y="177"/>
                    <a:pt x="99" y="177"/>
                  </a:cubicBezTo>
                  <a:cubicBezTo>
                    <a:pt x="105" y="177"/>
                    <a:pt x="105" y="177"/>
                    <a:pt x="105" y="177"/>
                  </a:cubicBezTo>
                  <a:cubicBezTo>
                    <a:pt x="105" y="236"/>
                    <a:pt x="105" y="236"/>
                    <a:pt x="105" y="236"/>
                  </a:cubicBezTo>
                  <a:cubicBezTo>
                    <a:pt x="69" y="236"/>
                    <a:pt x="69" y="236"/>
                    <a:pt x="69" y="236"/>
                  </a:cubicBezTo>
                  <a:cubicBezTo>
                    <a:pt x="69" y="184"/>
                    <a:pt x="69" y="184"/>
                    <a:pt x="69" y="184"/>
                  </a:cubicBezTo>
                  <a:cubicBezTo>
                    <a:pt x="61" y="184"/>
                    <a:pt x="61" y="184"/>
                    <a:pt x="61" y="184"/>
                  </a:cubicBezTo>
                  <a:cubicBezTo>
                    <a:pt x="61" y="236"/>
                    <a:pt x="61" y="236"/>
                    <a:pt x="61" y="236"/>
                  </a:cubicBezTo>
                  <a:cubicBezTo>
                    <a:pt x="38" y="236"/>
                    <a:pt x="38" y="236"/>
                    <a:pt x="38" y="236"/>
                  </a:cubicBezTo>
                  <a:cubicBezTo>
                    <a:pt x="38" y="172"/>
                    <a:pt x="38" y="172"/>
                    <a:pt x="38" y="172"/>
                  </a:cubicBezTo>
                  <a:cubicBezTo>
                    <a:pt x="38" y="159"/>
                    <a:pt x="51" y="145"/>
                    <a:pt x="64" y="145"/>
                  </a:cubicBezTo>
                  <a:cubicBezTo>
                    <a:pt x="141" y="145"/>
                    <a:pt x="141" y="145"/>
                    <a:pt x="141" y="145"/>
                  </a:cubicBezTo>
                  <a:lnTo>
                    <a:pt x="195" y="13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2" name="Rectangle 7"/>
            <p:cNvSpPr>
              <a:spLocks noChangeArrowheads="1"/>
            </p:cNvSpPr>
            <p:nvPr/>
          </p:nvSpPr>
          <p:spPr bwMode="auto">
            <a:xfrm>
              <a:off x="9444864" y="2578606"/>
              <a:ext cx="148449" cy="12758"/>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3" name="Rectangle 8"/>
            <p:cNvSpPr>
              <a:spLocks noChangeArrowheads="1"/>
            </p:cNvSpPr>
            <p:nvPr/>
          </p:nvSpPr>
          <p:spPr bwMode="auto">
            <a:xfrm>
              <a:off x="9506331" y="2628476"/>
              <a:ext cx="86982" cy="15077"/>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4" name="Rectangle 9"/>
            <p:cNvSpPr>
              <a:spLocks noChangeArrowheads="1"/>
            </p:cNvSpPr>
            <p:nvPr/>
          </p:nvSpPr>
          <p:spPr bwMode="auto">
            <a:xfrm>
              <a:off x="9528366" y="2677186"/>
              <a:ext cx="64947" cy="12758"/>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5" name="Rectangle 10"/>
            <p:cNvSpPr>
              <a:spLocks noChangeArrowheads="1"/>
            </p:cNvSpPr>
            <p:nvPr/>
          </p:nvSpPr>
          <p:spPr bwMode="auto">
            <a:xfrm>
              <a:off x="9506331" y="2729375"/>
              <a:ext cx="86982" cy="12758"/>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6" name="Rectangle 11"/>
            <p:cNvSpPr>
              <a:spLocks noChangeArrowheads="1"/>
            </p:cNvSpPr>
            <p:nvPr/>
          </p:nvSpPr>
          <p:spPr bwMode="auto">
            <a:xfrm>
              <a:off x="9469219" y="2775765"/>
              <a:ext cx="124095" cy="13917"/>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117" name="Rectangle 12"/>
            <p:cNvSpPr>
              <a:spLocks noChangeArrowheads="1"/>
            </p:cNvSpPr>
            <p:nvPr/>
          </p:nvSpPr>
          <p:spPr bwMode="auto">
            <a:xfrm>
              <a:off x="9469219" y="2898700"/>
              <a:ext cx="12758" cy="15077"/>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grpSp>
      <p:sp>
        <p:nvSpPr>
          <p:cNvPr id="13" name="Rectangle 12"/>
          <p:cNvSpPr/>
          <p:nvPr/>
        </p:nvSpPr>
        <p:spPr>
          <a:xfrm>
            <a:off x="1995791" y="5329192"/>
            <a:ext cx="6243209" cy="402546"/>
          </a:xfrm>
          <a:prstGeom prst="rect">
            <a:avLst/>
          </a:prstGeom>
        </p:spPr>
        <p:txBody>
          <a:bodyPr wrap="square">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Calibri" panose="020F0502020204030204"/>
                <a:ea typeface="+mn-ea"/>
                <a:cs typeface="+mn-cs"/>
              </a:rPr>
              <a:t>Wrap up &amp; closing thoughts – Next Steps (&lt;5 min) </a:t>
            </a:r>
          </a:p>
        </p:txBody>
      </p:sp>
      <p:sp>
        <p:nvSpPr>
          <p:cNvPr id="14" name="Oval 13"/>
          <p:cNvSpPr/>
          <p:nvPr/>
        </p:nvSpPr>
        <p:spPr>
          <a:xfrm>
            <a:off x="433713" y="5834972"/>
            <a:ext cx="196337" cy="19633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6" name="Straight Connector 15"/>
          <p:cNvCxnSpPr/>
          <p:nvPr/>
        </p:nvCxnSpPr>
        <p:spPr>
          <a:xfrm>
            <a:off x="658717" y="5925559"/>
            <a:ext cx="411864" cy="0"/>
          </a:xfrm>
          <a:prstGeom prst="line">
            <a:avLst/>
          </a:prstGeom>
          <a:ln w="12700">
            <a:solidFill>
              <a:schemeClr val="tx1"/>
            </a:solidFill>
            <a:tailEnd type="ova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C8E06D40-2935-4E19-AD48-BA314E5C7E90}"/>
              </a:ext>
            </a:extLst>
          </p:cNvPr>
          <p:cNvGrpSpPr/>
          <p:nvPr/>
        </p:nvGrpSpPr>
        <p:grpSpPr>
          <a:xfrm>
            <a:off x="1305145" y="776966"/>
            <a:ext cx="476608" cy="423863"/>
            <a:chOff x="1262063" y="1844676"/>
            <a:chExt cx="427038" cy="423863"/>
          </a:xfrm>
        </p:grpSpPr>
        <p:sp>
          <p:nvSpPr>
            <p:cNvPr id="54" name="Freeform 5">
              <a:extLst>
                <a:ext uri="{FF2B5EF4-FFF2-40B4-BE49-F238E27FC236}">
                  <a16:creationId xmlns:a16="http://schemas.microsoft.com/office/drawing/2014/main" id="{75C29FCD-8A6E-42C1-9BD6-7716069A90F1}"/>
                </a:ext>
              </a:extLst>
            </p:cNvPr>
            <p:cNvSpPr>
              <a:spLocks noEditPoints="1"/>
            </p:cNvSpPr>
            <p:nvPr/>
          </p:nvSpPr>
          <p:spPr bwMode="auto">
            <a:xfrm>
              <a:off x="1262063" y="1844676"/>
              <a:ext cx="293688" cy="423863"/>
            </a:xfrm>
            <a:custGeom>
              <a:avLst/>
              <a:gdLst>
                <a:gd name="T0" fmla="*/ 206 w 206"/>
                <a:gd name="T1" fmla="*/ 213 h 301"/>
                <a:gd name="T2" fmla="*/ 174 w 206"/>
                <a:gd name="T3" fmla="*/ 226 h 301"/>
                <a:gd name="T4" fmla="*/ 144 w 206"/>
                <a:gd name="T5" fmla="*/ 238 h 301"/>
                <a:gd name="T6" fmla="*/ 144 w 206"/>
                <a:gd name="T7" fmla="*/ 293 h 301"/>
                <a:gd name="T8" fmla="*/ 132 w 206"/>
                <a:gd name="T9" fmla="*/ 294 h 301"/>
                <a:gd name="T10" fmla="*/ 132 w 206"/>
                <a:gd name="T11" fmla="*/ 230 h 301"/>
                <a:gd name="T12" fmla="*/ 41 w 206"/>
                <a:gd name="T13" fmla="*/ 234 h 301"/>
                <a:gd name="T14" fmla="*/ 38 w 206"/>
                <a:gd name="T15" fmla="*/ 265 h 301"/>
                <a:gd name="T16" fmla="*/ 113 w 206"/>
                <a:gd name="T17" fmla="*/ 265 h 301"/>
                <a:gd name="T18" fmla="*/ 114 w 206"/>
                <a:gd name="T19" fmla="*/ 278 h 301"/>
                <a:gd name="T20" fmla="*/ 38 w 206"/>
                <a:gd name="T21" fmla="*/ 278 h 301"/>
                <a:gd name="T22" fmla="*/ 38 w 206"/>
                <a:gd name="T23" fmla="*/ 294 h 301"/>
                <a:gd name="T24" fmla="*/ 25 w 206"/>
                <a:gd name="T25" fmla="*/ 294 h 301"/>
                <a:gd name="T26" fmla="*/ 25 w 206"/>
                <a:gd name="T27" fmla="*/ 233 h 301"/>
                <a:gd name="T28" fmla="*/ 0 w 206"/>
                <a:gd name="T29" fmla="*/ 201 h 301"/>
                <a:gd name="T30" fmla="*/ 28 w 206"/>
                <a:gd name="T31" fmla="*/ 105 h 301"/>
                <a:gd name="T32" fmla="*/ 56 w 206"/>
                <a:gd name="T33" fmla="*/ 84 h 301"/>
                <a:gd name="T34" fmla="*/ 44 w 206"/>
                <a:gd name="T35" fmla="*/ 50 h 301"/>
                <a:gd name="T36" fmla="*/ 84 w 206"/>
                <a:gd name="T37" fmla="*/ 0 h 301"/>
                <a:gd name="T38" fmla="*/ 119 w 206"/>
                <a:gd name="T39" fmla="*/ 62 h 301"/>
                <a:gd name="T40" fmla="*/ 106 w 206"/>
                <a:gd name="T41" fmla="*/ 88 h 301"/>
                <a:gd name="T42" fmla="*/ 123 w 206"/>
                <a:gd name="T43" fmla="*/ 100 h 301"/>
                <a:gd name="T44" fmla="*/ 206 w 206"/>
                <a:gd name="T45" fmla="*/ 100 h 301"/>
                <a:gd name="T46" fmla="*/ 84 w 206"/>
                <a:gd name="T47" fmla="*/ 82 h 301"/>
                <a:gd name="T48" fmla="*/ 106 w 206"/>
                <a:gd name="T49" fmla="*/ 37 h 301"/>
                <a:gd name="T50" fmla="*/ 57 w 206"/>
                <a:gd name="T51" fmla="*/ 33 h 301"/>
                <a:gd name="T52" fmla="*/ 66 w 206"/>
                <a:gd name="T53" fmla="*/ 76 h 301"/>
                <a:gd name="T54" fmla="*/ 69 w 206"/>
                <a:gd name="T55" fmla="*/ 99 h 301"/>
                <a:gd name="T56" fmla="*/ 32 w 206"/>
                <a:gd name="T57" fmla="*/ 117 h 301"/>
                <a:gd name="T58" fmla="*/ 13 w 206"/>
                <a:gd name="T59" fmla="*/ 202 h 301"/>
                <a:gd name="T60" fmla="*/ 77 w 206"/>
                <a:gd name="T61" fmla="*/ 221 h 301"/>
                <a:gd name="T62" fmla="*/ 138 w 206"/>
                <a:gd name="T63" fmla="*/ 203 h 301"/>
                <a:gd name="T64" fmla="*/ 39 w 206"/>
                <a:gd name="T65" fmla="*/ 203 h 301"/>
                <a:gd name="T66" fmla="*/ 32 w 206"/>
                <a:gd name="T67" fmla="*/ 158 h 301"/>
                <a:gd name="T68" fmla="*/ 44 w 206"/>
                <a:gd name="T69" fmla="*/ 158 h 301"/>
                <a:gd name="T70" fmla="*/ 44 w 206"/>
                <a:gd name="T71" fmla="*/ 190 h 301"/>
                <a:gd name="T72" fmla="*/ 119 w 206"/>
                <a:gd name="T73" fmla="*/ 113 h 301"/>
                <a:gd name="T74" fmla="*/ 94 w 206"/>
                <a:gd name="T75" fmla="*/ 99 h 301"/>
                <a:gd name="T76" fmla="*/ 82 w 206"/>
                <a:gd name="T77" fmla="*/ 94 h 301"/>
                <a:gd name="T78" fmla="*/ 151 w 206"/>
                <a:gd name="T79" fmla="*/ 200 h 301"/>
                <a:gd name="T80" fmla="*/ 194 w 206"/>
                <a:gd name="T81" fmla="*/ 138 h 301"/>
                <a:gd name="T82" fmla="*/ 132 w 206"/>
                <a:gd name="T83" fmla="*/ 190 h 301"/>
                <a:gd name="T84" fmla="*/ 150 w 206"/>
                <a:gd name="T85" fmla="*/ 200 h 301"/>
                <a:gd name="T86" fmla="*/ 132 w 206"/>
                <a:gd name="T87" fmla="*/ 125 h 301"/>
                <a:gd name="T88" fmla="*/ 194 w 206"/>
                <a:gd name="T89" fmla="*/ 113 h 301"/>
                <a:gd name="T90" fmla="*/ 132 w 206"/>
                <a:gd name="T91" fmla="*/ 125 h 301"/>
                <a:gd name="T92" fmla="*/ 149 w 206"/>
                <a:gd name="T93" fmla="*/ 213 h 301"/>
                <a:gd name="T94" fmla="*/ 144 w 206"/>
                <a:gd name="T95" fmla="*/ 225 h 301"/>
                <a:gd name="T96" fmla="*/ 167 w 206"/>
                <a:gd name="T97" fmla="*/ 213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6" h="301">
                  <a:moveTo>
                    <a:pt x="206" y="100"/>
                  </a:moveTo>
                  <a:cubicBezTo>
                    <a:pt x="206" y="138"/>
                    <a:pt x="206" y="175"/>
                    <a:pt x="206" y="213"/>
                  </a:cubicBezTo>
                  <a:cubicBezTo>
                    <a:pt x="197" y="213"/>
                    <a:pt x="188" y="213"/>
                    <a:pt x="179" y="213"/>
                  </a:cubicBezTo>
                  <a:cubicBezTo>
                    <a:pt x="180" y="218"/>
                    <a:pt x="177" y="222"/>
                    <a:pt x="174" y="226"/>
                  </a:cubicBezTo>
                  <a:cubicBezTo>
                    <a:pt x="172" y="230"/>
                    <a:pt x="169" y="234"/>
                    <a:pt x="166" y="238"/>
                  </a:cubicBezTo>
                  <a:cubicBezTo>
                    <a:pt x="159" y="238"/>
                    <a:pt x="152" y="238"/>
                    <a:pt x="144" y="238"/>
                  </a:cubicBezTo>
                  <a:cubicBezTo>
                    <a:pt x="144" y="239"/>
                    <a:pt x="144" y="240"/>
                    <a:pt x="144" y="242"/>
                  </a:cubicBezTo>
                  <a:cubicBezTo>
                    <a:pt x="144" y="259"/>
                    <a:pt x="144" y="276"/>
                    <a:pt x="144" y="293"/>
                  </a:cubicBezTo>
                  <a:cubicBezTo>
                    <a:pt x="144" y="298"/>
                    <a:pt x="141" y="301"/>
                    <a:pt x="138" y="300"/>
                  </a:cubicBezTo>
                  <a:cubicBezTo>
                    <a:pt x="134" y="300"/>
                    <a:pt x="132" y="298"/>
                    <a:pt x="132" y="294"/>
                  </a:cubicBezTo>
                  <a:cubicBezTo>
                    <a:pt x="132" y="277"/>
                    <a:pt x="132" y="260"/>
                    <a:pt x="132" y="243"/>
                  </a:cubicBezTo>
                  <a:cubicBezTo>
                    <a:pt x="132" y="239"/>
                    <a:pt x="132" y="235"/>
                    <a:pt x="132" y="230"/>
                  </a:cubicBezTo>
                  <a:cubicBezTo>
                    <a:pt x="129" y="234"/>
                    <a:pt x="125" y="234"/>
                    <a:pt x="122" y="234"/>
                  </a:cubicBezTo>
                  <a:cubicBezTo>
                    <a:pt x="95" y="234"/>
                    <a:pt x="68" y="234"/>
                    <a:pt x="41" y="234"/>
                  </a:cubicBezTo>
                  <a:cubicBezTo>
                    <a:pt x="40" y="234"/>
                    <a:pt x="39" y="234"/>
                    <a:pt x="38" y="234"/>
                  </a:cubicBezTo>
                  <a:cubicBezTo>
                    <a:pt x="38" y="244"/>
                    <a:pt x="38" y="254"/>
                    <a:pt x="38" y="265"/>
                  </a:cubicBezTo>
                  <a:cubicBezTo>
                    <a:pt x="39" y="265"/>
                    <a:pt x="40" y="265"/>
                    <a:pt x="41" y="265"/>
                  </a:cubicBezTo>
                  <a:cubicBezTo>
                    <a:pt x="65" y="265"/>
                    <a:pt x="89" y="265"/>
                    <a:pt x="113" y="265"/>
                  </a:cubicBezTo>
                  <a:cubicBezTo>
                    <a:pt x="118" y="265"/>
                    <a:pt x="120" y="267"/>
                    <a:pt x="121" y="271"/>
                  </a:cubicBezTo>
                  <a:cubicBezTo>
                    <a:pt x="121" y="275"/>
                    <a:pt x="118" y="278"/>
                    <a:pt x="114" y="278"/>
                  </a:cubicBezTo>
                  <a:cubicBezTo>
                    <a:pt x="100" y="278"/>
                    <a:pt x="86" y="278"/>
                    <a:pt x="72" y="278"/>
                  </a:cubicBezTo>
                  <a:cubicBezTo>
                    <a:pt x="61" y="278"/>
                    <a:pt x="49" y="278"/>
                    <a:pt x="38" y="278"/>
                  </a:cubicBezTo>
                  <a:cubicBezTo>
                    <a:pt x="38" y="282"/>
                    <a:pt x="38" y="286"/>
                    <a:pt x="38" y="290"/>
                  </a:cubicBezTo>
                  <a:cubicBezTo>
                    <a:pt x="38" y="291"/>
                    <a:pt x="38" y="293"/>
                    <a:pt x="38" y="294"/>
                  </a:cubicBezTo>
                  <a:cubicBezTo>
                    <a:pt x="38" y="298"/>
                    <a:pt x="35" y="301"/>
                    <a:pt x="31" y="300"/>
                  </a:cubicBezTo>
                  <a:cubicBezTo>
                    <a:pt x="28" y="300"/>
                    <a:pt x="25" y="298"/>
                    <a:pt x="25" y="294"/>
                  </a:cubicBezTo>
                  <a:cubicBezTo>
                    <a:pt x="25" y="286"/>
                    <a:pt x="25" y="278"/>
                    <a:pt x="25" y="270"/>
                  </a:cubicBezTo>
                  <a:cubicBezTo>
                    <a:pt x="25" y="258"/>
                    <a:pt x="25" y="246"/>
                    <a:pt x="25" y="233"/>
                  </a:cubicBezTo>
                  <a:cubicBezTo>
                    <a:pt x="23" y="233"/>
                    <a:pt x="21" y="232"/>
                    <a:pt x="19" y="231"/>
                  </a:cubicBezTo>
                  <a:cubicBezTo>
                    <a:pt x="7" y="225"/>
                    <a:pt x="0" y="215"/>
                    <a:pt x="0" y="201"/>
                  </a:cubicBezTo>
                  <a:cubicBezTo>
                    <a:pt x="0" y="182"/>
                    <a:pt x="0" y="162"/>
                    <a:pt x="0" y="142"/>
                  </a:cubicBezTo>
                  <a:cubicBezTo>
                    <a:pt x="0" y="125"/>
                    <a:pt x="11" y="110"/>
                    <a:pt x="28" y="105"/>
                  </a:cubicBezTo>
                  <a:cubicBezTo>
                    <a:pt x="37" y="102"/>
                    <a:pt x="47" y="99"/>
                    <a:pt x="56" y="96"/>
                  </a:cubicBezTo>
                  <a:cubicBezTo>
                    <a:pt x="56" y="92"/>
                    <a:pt x="56" y="89"/>
                    <a:pt x="56" y="84"/>
                  </a:cubicBezTo>
                  <a:cubicBezTo>
                    <a:pt x="50" y="79"/>
                    <a:pt x="46" y="71"/>
                    <a:pt x="45" y="62"/>
                  </a:cubicBezTo>
                  <a:cubicBezTo>
                    <a:pt x="44" y="58"/>
                    <a:pt x="44" y="54"/>
                    <a:pt x="44" y="50"/>
                  </a:cubicBezTo>
                  <a:cubicBezTo>
                    <a:pt x="44" y="43"/>
                    <a:pt x="43" y="36"/>
                    <a:pt x="45" y="29"/>
                  </a:cubicBezTo>
                  <a:cubicBezTo>
                    <a:pt x="50" y="12"/>
                    <a:pt x="67" y="0"/>
                    <a:pt x="84" y="0"/>
                  </a:cubicBezTo>
                  <a:cubicBezTo>
                    <a:pt x="103" y="2"/>
                    <a:pt x="118" y="17"/>
                    <a:pt x="119" y="36"/>
                  </a:cubicBezTo>
                  <a:cubicBezTo>
                    <a:pt x="119" y="45"/>
                    <a:pt x="120" y="53"/>
                    <a:pt x="119" y="62"/>
                  </a:cubicBezTo>
                  <a:cubicBezTo>
                    <a:pt x="118" y="70"/>
                    <a:pt x="114" y="76"/>
                    <a:pt x="109" y="82"/>
                  </a:cubicBezTo>
                  <a:cubicBezTo>
                    <a:pt x="107" y="84"/>
                    <a:pt x="106" y="86"/>
                    <a:pt x="106" y="88"/>
                  </a:cubicBezTo>
                  <a:cubicBezTo>
                    <a:pt x="107" y="91"/>
                    <a:pt x="107" y="93"/>
                    <a:pt x="107" y="96"/>
                  </a:cubicBezTo>
                  <a:cubicBezTo>
                    <a:pt x="112" y="98"/>
                    <a:pt x="117" y="100"/>
                    <a:pt x="123" y="100"/>
                  </a:cubicBezTo>
                  <a:cubicBezTo>
                    <a:pt x="150" y="101"/>
                    <a:pt x="177" y="100"/>
                    <a:pt x="204" y="100"/>
                  </a:cubicBezTo>
                  <a:cubicBezTo>
                    <a:pt x="205" y="100"/>
                    <a:pt x="205" y="100"/>
                    <a:pt x="206" y="100"/>
                  </a:cubicBezTo>
                  <a:close/>
                  <a:moveTo>
                    <a:pt x="82" y="82"/>
                  </a:moveTo>
                  <a:cubicBezTo>
                    <a:pt x="83" y="82"/>
                    <a:pt x="83" y="82"/>
                    <a:pt x="84" y="82"/>
                  </a:cubicBezTo>
                  <a:cubicBezTo>
                    <a:pt x="95" y="81"/>
                    <a:pt x="105" y="70"/>
                    <a:pt x="106" y="61"/>
                  </a:cubicBezTo>
                  <a:cubicBezTo>
                    <a:pt x="107" y="53"/>
                    <a:pt x="107" y="45"/>
                    <a:pt x="106" y="37"/>
                  </a:cubicBezTo>
                  <a:cubicBezTo>
                    <a:pt x="106" y="24"/>
                    <a:pt x="96" y="14"/>
                    <a:pt x="84" y="13"/>
                  </a:cubicBezTo>
                  <a:cubicBezTo>
                    <a:pt x="71" y="12"/>
                    <a:pt x="59" y="21"/>
                    <a:pt x="57" y="33"/>
                  </a:cubicBezTo>
                  <a:cubicBezTo>
                    <a:pt x="56" y="41"/>
                    <a:pt x="57" y="48"/>
                    <a:pt x="57" y="56"/>
                  </a:cubicBezTo>
                  <a:cubicBezTo>
                    <a:pt x="56" y="64"/>
                    <a:pt x="59" y="71"/>
                    <a:pt x="66" y="76"/>
                  </a:cubicBezTo>
                  <a:cubicBezTo>
                    <a:pt x="68" y="78"/>
                    <a:pt x="69" y="80"/>
                    <a:pt x="69" y="82"/>
                  </a:cubicBezTo>
                  <a:cubicBezTo>
                    <a:pt x="69" y="88"/>
                    <a:pt x="69" y="94"/>
                    <a:pt x="69" y="99"/>
                  </a:cubicBezTo>
                  <a:cubicBezTo>
                    <a:pt x="69" y="105"/>
                    <a:pt x="68" y="106"/>
                    <a:pt x="63" y="108"/>
                  </a:cubicBezTo>
                  <a:cubicBezTo>
                    <a:pt x="52" y="111"/>
                    <a:pt x="42" y="114"/>
                    <a:pt x="32" y="117"/>
                  </a:cubicBezTo>
                  <a:cubicBezTo>
                    <a:pt x="19" y="121"/>
                    <a:pt x="13" y="129"/>
                    <a:pt x="13" y="142"/>
                  </a:cubicBezTo>
                  <a:cubicBezTo>
                    <a:pt x="13" y="162"/>
                    <a:pt x="13" y="182"/>
                    <a:pt x="13" y="202"/>
                  </a:cubicBezTo>
                  <a:cubicBezTo>
                    <a:pt x="13" y="214"/>
                    <a:pt x="20" y="221"/>
                    <a:pt x="32" y="221"/>
                  </a:cubicBezTo>
                  <a:cubicBezTo>
                    <a:pt x="47" y="221"/>
                    <a:pt x="62" y="221"/>
                    <a:pt x="77" y="221"/>
                  </a:cubicBezTo>
                  <a:cubicBezTo>
                    <a:pt x="92" y="221"/>
                    <a:pt x="108" y="221"/>
                    <a:pt x="122" y="221"/>
                  </a:cubicBezTo>
                  <a:cubicBezTo>
                    <a:pt x="129" y="216"/>
                    <a:pt x="133" y="209"/>
                    <a:pt x="138" y="203"/>
                  </a:cubicBezTo>
                  <a:cubicBezTo>
                    <a:pt x="136" y="203"/>
                    <a:pt x="134" y="203"/>
                    <a:pt x="133" y="203"/>
                  </a:cubicBezTo>
                  <a:cubicBezTo>
                    <a:pt x="101" y="203"/>
                    <a:pt x="70" y="203"/>
                    <a:pt x="39" y="203"/>
                  </a:cubicBezTo>
                  <a:cubicBezTo>
                    <a:pt x="34" y="203"/>
                    <a:pt x="32" y="200"/>
                    <a:pt x="32" y="195"/>
                  </a:cubicBezTo>
                  <a:cubicBezTo>
                    <a:pt x="31" y="183"/>
                    <a:pt x="31" y="170"/>
                    <a:pt x="32" y="158"/>
                  </a:cubicBezTo>
                  <a:cubicBezTo>
                    <a:pt x="32" y="153"/>
                    <a:pt x="34" y="150"/>
                    <a:pt x="38" y="150"/>
                  </a:cubicBezTo>
                  <a:cubicBezTo>
                    <a:pt x="42" y="150"/>
                    <a:pt x="44" y="153"/>
                    <a:pt x="44" y="158"/>
                  </a:cubicBezTo>
                  <a:cubicBezTo>
                    <a:pt x="44" y="168"/>
                    <a:pt x="44" y="177"/>
                    <a:pt x="44" y="187"/>
                  </a:cubicBezTo>
                  <a:cubicBezTo>
                    <a:pt x="44" y="188"/>
                    <a:pt x="44" y="189"/>
                    <a:pt x="44" y="190"/>
                  </a:cubicBezTo>
                  <a:cubicBezTo>
                    <a:pt x="69" y="190"/>
                    <a:pt x="94" y="190"/>
                    <a:pt x="119" y="190"/>
                  </a:cubicBezTo>
                  <a:cubicBezTo>
                    <a:pt x="119" y="164"/>
                    <a:pt x="119" y="139"/>
                    <a:pt x="119" y="113"/>
                  </a:cubicBezTo>
                  <a:cubicBezTo>
                    <a:pt x="113" y="111"/>
                    <a:pt x="106" y="109"/>
                    <a:pt x="100" y="108"/>
                  </a:cubicBezTo>
                  <a:cubicBezTo>
                    <a:pt x="95" y="106"/>
                    <a:pt x="94" y="104"/>
                    <a:pt x="94" y="99"/>
                  </a:cubicBezTo>
                  <a:cubicBezTo>
                    <a:pt x="94" y="97"/>
                    <a:pt x="94" y="95"/>
                    <a:pt x="94" y="92"/>
                  </a:cubicBezTo>
                  <a:cubicBezTo>
                    <a:pt x="90" y="93"/>
                    <a:pt x="86" y="94"/>
                    <a:pt x="82" y="94"/>
                  </a:cubicBezTo>
                  <a:cubicBezTo>
                    <a:pt x="82" y="90"/>
                    <a:pt x="82" y="86"/>
                    <a:pt x="82" y="82"/>
                  </a:cubicBezTo>
                  <a:close/>
                  <a:moveTo>
                    <a:pt x="151" y="200"/>
                  </a:moveTo>
                  <a:cubicBezTo>
                    <a:pt x="165" y="200"/>
                    <a:pt x="180" y="200"/>
                    <a:pt x="194" y="200"/>
                  </a:cubicBezTo>
                  <a:cubicBezTo>
                    <a:pt x="194" y="179"/>
                    <a:pt x="194" y="159"/>
                    <a:pt x="194" y="138"/>
                  </a:cubicBezTo>
                  <a:cubicBezTo>
                    <a:pt x="173" y="138"/>
                    <a:pt x="153" y="138"/>
                    <a:pt x="132" y="138"/>
                  </a:cubicBezTo>
                  <a:cubicBezTo>
                    <a:pt x="132" y="155"/>
                    <a:pt x="132" y="173"/>
                    <a:pt x="132" y="190"/>
                  </a:cubicBezTo>
                  <a:cubicBezTo>
                    <a:pt x="135" y="190"/>
                    <a:pt x="137" y="190"/>
                    <a:pt x="140" y="190"/>
                  </a:cubicBezTo>
                  <a:cubicBezTo>
                    <a:pt x="149" y="190"/>
                    <a:pt x="150" y="191"/>
                    <a:pt x="150" y="200"/>
                  </a:cubicBezTo>
                  <a:cubicBezTo>
                    <a:pt x="150" y="200"/>
                    <a:pt x="150" y="200"/>
                    <a:pt x="151" y="200"/>
                  </a:cubicBezTo>
                  <a:close/>
                  <a:moveTo>
                    <a:pt x="132" y="125"/>
                  </a:moveTo>
                  <a:cubicBezTo>
                    <a:pt x="153" y="125"/>
                    <a:pt x="173" y="125"/>
                    <a:pt x="194" y="125"/>
                  </a:cubicBezTo>
                  <a:cubicBezTo>
                    <a:pt x="194" y="121"/>
                    <a:pt x="194" y="117"/>
                    <a:pt x="194" y="113"/>
                  </a:cubicBezTo>
                  <a:cubicBezTo>
                    <a:pt x="173" y="113"/>
                    <a:pt x="152" y="113"/>
                    <a:pt x="132" y="113"/>
                  </a:cubicBezTo>
                  <a:cubicBezTo>
                    <a:pt x="132" y="117"/>
                    <a:pt x="132" y="121"/>
                    <a:pt x="132" y="125"/>
                  </a:cubicBezTo>
                  <a:close/>
                  <a:moveTo>
                    <a:pt x="167" y="213"/>
                  </a:moveTo>
                  <a:cubicBezTo>
                    <a:pt x="160" y="213"/>
                    <a:pt x="155" y="213"/>
                    <a:pt x="149" y="213"/>
                  </a:cubicBezTo>
                  <a:cubicBezTo>
                    <a:pt x="147" y="215"/>
                    <a:pt x="146" y="216"/>
                    <a:pt x="144" y="218"/>
                  </a:cubicBezTo>
                  <a:cubicBezTo>
                    <a:pt x="144" y="220"/>
                    <a:pt x="144" y="223"/>
                    <a:pt x="144" y="225"/>
                  </a:cubicBezTo>
                  <a:cubicBezTo>
                    <a:pt x="149" y="225"/>
                    <a:pt x="154" y="225"/>
                    <a:pt x="160" y="225"/>
                  </a:cubicBezTo>
                  <a:cubicBezTo>
                    <a:pt x="162" y="221"/>
                    <a:pt x="165" y="218"/>
                    <a:pt x="167" y="2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55" name="Freeform 6">
              <a:extLst>
                <a:ext uri="{FF2B5EF4-FFF2-40B4-BE49-F238E27FC236}">
                  <a16:creationId xmlns:a16="http://schemas.microsoft.com/office/drawing/2014/main" id="{5F793F3E-1CE9-4341-9638-7CCE7594A031}"/>
                </a:ext>
              </a:extLst>
            </p:cNvPr>
            <p:cNvSpPr>
              <a:spLocks/>
            </p:cNvSpPr>
            <p:nvPr/>
          </p:nvSpPr>
          <p:spPr bwMode="auto">
            <a:xfrm>
              <a:off x="1436688" y="1846263"/>
              <a:ext cx="252413" cy="403225"/>
            </a:xfrm>
            <a:custGeom>
              <a:avLst/>
              <a:gdLst>
                <a:gd name="T0" fmla="*/ 132 w 177"/>
                <a:gd name="T1" fmla="*/ 103 h 287"/>
                <a:gd name="T2" fmla="*/ 150 w 177"/>
                <a:gd name="T3" fmla="*/ 83 h 287"/>
                <a:gd name="T4" fmla="*/ 144 w 177"/>
                <a:gd name="T5" fmla="*/ 71 h 287"/>
                <a:gd name="T6" fmla="*/ 119 w 177"/>
                <a:gd name="T7" fmla="*/ 78 h 287"/>
                <a:gd name="T8" fmla="*/ 98 w 177"/>
                <a:gd name="T9" fmla="*/ 58 h 287"/>
                <a:gd name="T10" fmla="*/ 105 w 177"/>
                <a:gd name="T11" fmla="*/ 33 h 287"/>
                <a:gd name="T12" fmla="*/ 94 w 177"/>
                <a:gd name="T13" fmla="*/ 26 h 287"/>
                <a:gd name="T14" fmla="*/ 74 w 177"/>
                <a:gd name="T15" fmla="*/ 44 h 287"/>
                <a:gd name="T16" fmla="*/ 47 w 177"/>
                <a:gd name="T17" fmla="*/ 37 h 287"/>
                <a:gd name="T18" fmla="*/ 41 w 177"/>
                <a:gd name="T19" fmla="*/ 12 h 287"/>
                <a:gd name="T20" fmla="*/ 27 w 177"/>
                <a:gd name="T21" fmla="*/ 12 h 287"/>
                <a:gd name="T22" fmla="*/ 21 w 177"/>
                <a:gd name="T23" fmla="*/ 35 h 287"/>
                <a:gd name="T24" fmla="*/ 10 w 177"/>
                <a:gd name="T25" fmla="*/ 40 h 287"/>
                <a:gd name="T26" fmla="*/ 1 w 177"/>
                <a:gd name="T27" fmla="*/ 37 h 287"/>
                <a:gd name="T28" fmla="*/ 5 w 177"/>
                <a:gd name="T29" fmla="*/ 29 h 287"/>
                <a:gd name="T30" fmla="*/ 11 w 177"/>
                <a:gd name="T31" fmla="*/ 26 h 287"/>
                <a:gd name="T32" fmla="*/ 17 w 177"/>
                <a:gd name="T33" fmla="*/ 0 h 287"/>
                <a:gd name="T34" fmla="*/ 50 w 177"/>
                <a:gd name="T35" fmla="*/ 0 h 287"/>
                <a:gd name="T36" fmla="*/ 57 w 177"/>
                <a:gd name="T37" fmla="*/ 27 h 287"/>
                <a:gd name="T38" fmla="*/ 70 w 177"/>
                <a:gd name="T39" fmla="*/ 30 h 287"/>
                <a:gd name="T40" fmla="*/ 92 w 177"/>
                <a:gd name="T41" fmla="*/ 11 h 287"/>
                <a:gd name="T42" fmla="*/ 120 w 177"/>
                <a:gd name="T43" fmla="*/ 27 h 287"/>
                <a:gd name="T44" fmla="*/ 112 w 177"/>
                <a:gd name="T45" fmla="*/ 54 h 287"/>
                <a:gd name="T46" fmla="*/ 123 w 177"/>
                <a:gd name="T47" fmla="*/ 64 h 287"/>
                <a:gd name="T48" fmla="*/ 150 w 177"/>
                <a:gd name="T49" fmla="*/ 57 h 287"/>
                <a:gd name="T50" fmla="*/ 166 w 177"/>
                <a:gd name="T51" fmla="*/ 85 h 287"/>
                <a:gd name="T52" fmla="*/ 146 w 177"/>
                <a:gd name="T53" fmla="*/ 107 h 287"/>
                <a:gd name="T54" fmla="*/ 150 w 177"/>
                <a:gd name="T55" fmla="*/ 119 h 287"/>
                <a:gd name="T56" fmla="*/ 177 w 177"/>
                <a:gd name="T57" fmla="*/ 126 h 287"/>
                <a:gd name="T58" fmla="*/ 177 w 177"/>
                <a:gd name="T59" fmla="*/ 160 h 287"/>
                <a:gd name="T60" fmla="*/ 150 w 177"/>
                <a:gd name="T61" fmla="*/ 167 h 287"/>
                <a:gd name="T62" fmla="*/ 146 w 177"/>
                <a:gd name="T63" fmla="*/ 181 h 287"/>
                <a:gd name="T64" fmla="*/ 166 w 177"/>
                <a:gd name="T65" fmla="*/ 200 h 287"/>
                <a:gd name="T66" fmla="*/ 150 w 177"/>
                <a:gd name="T67" fmla="*/ 229 h 287"/>
                <a:gd name="T68" fmla="*/ 122 w 177"/>
                <a:gd name="T69" fmla="*/ 222 h 287"/>
                <a:gd name="T70" fmla="*/ 112 w 177"/>
                <a:gd name="T71" fmla="*/ 232 h 287"/>
                <a:gd name="T72" fmla="*/ 120 w 177"/>
                <a:gd name="T73" fmla="*/ 259 h 287"/>
                <a:gd name="T74" fmla="*/ 91 w 177"/>
                <a:gd name="T75" fmla="*/ 276 h 287"/>
                <a:gd name="T76" fmla="*/ 72 w 177"/>
                <a:gd name="T77" fmla="*/ 257 h 287"/>
                <a:gd name="T78" fmla="*/ 56 w 177"/>
                <a:gd name="T79" fmla="*/ 262 h 287"/>
                <a:gd name="T80" fmla="*/ 52 w 177"/>
                <a:gd name="T81" fmla="*/ 286 h 287"/>
                <a:gd name="T82" fmla="*/ 49 w 177"/>
                <a:gd name="T83" fmla="*/ 287 h 287"/>
                <a:gd name="T84" fmla="*/ 34 w 177"/>
                <a:gd name="T85" fmla="*/ 287 h 287"/>
                <a:gd name="T86" fmla="*/ 27 w 177"/>
                <a:gd name="T87" fmla="*/ 281 h 287"/>
                <a:gd name="T88" fmla="*/ 34 w 177"/>
                <a:gd name="T89" fmla="*/ 274 h 287"/>
                <a:gd name="T90" fmla="*/ 41 w 177"/>
                <a:gd name="T91" fmla="*/ 274 h 287"/>
                <a:gd name="T92" fmla="*/ 41 w 177"/>
                <a:gd name="T93" fmla="*/ 274 h 287"/>
                <a:gd name="T94" fmla="*/ 45 w 177"/>
                <a:gd name="T95" fmla="*/ 251 h 287"/>
                <a:gd name="T96" fmla="*/ 76 w 177"/>
                <a:gd name="T97" fmla="*/ 243 h 287"/>
                <a:gd name="T98" fmla="*/ 93 w 177"/>
                <a:gd name="T99" fmla="*/ 260 h 287"/>
                <a:gd name="T100" fmla="*/ 105 w 177"/>
                <a:gd name="T101" fmla="*/ 253 h 287"/>
                <a:gd name="T102" fmla="*/ 98 w 177"/>
                <a:gd name="T103" fmla="*/ 229 h 287"/>
                <a:gd name="T104" fmla="*/ 119 w 177"/>
                <a:gd name="T105" fmla="*/ 208 h 287"/>
                <a:gd name="T106" fmla="*/ 144 w 177"/>
                <a:gd name="T107" fmla="*/ 215 h 287"/>
                <a:gd name="T108" fmla="*/ 150 w 177"/>
                <a:gd name="T109" fmla="*/ 203 h 287"/>
                <a:gd name="T110" fmla="*/ 132 w 177"/>
                <a:gd name="T111" fmla="*/ 184 h 287"/>
                <a:gd name="T112" fmla="*/ 139 w 177"/>
                <a:gd name="T113" fmla="*/ 157 h 287"/>
                <a:gd name="T114" fmla="*/ 165 w 177"/>
                <a:gd name="T115" fmla="*/ 150 h 287"/>
                <a:gd name="T116" fmla="*/ 165 w 177"/>
                <a:gd name="T117" fmla="*/ 136 h 287"/>
                <a:gd name="T118" fmla="*/ 139 w 177"/>
                <a:gd name="T119" fmla="*/ 130 h 287"/>
                <a:gd name="T120" fmla="*/ 132 w 177"/>
                <a:gd name="T121" fmla="*/ 103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7" h="287">
                  <a:moveTo>
                    <a:pt x="132" y="103"/>
                  </a:moveTo>
                  <a:cubicBezTo>
                    <a:pt x="139" y="96"/>
                    <a:pt x="144" y="90"/>
                    <a:pt x="150" y="83"/>
                  </a:cubicBezTo>
                  <a:cubicBezTo>
                    <a:pt x="148" y="79"/>
                    <a:pt x="146" y="76"/>
                    <a:pt x="144" y="71"/>
                  </a:cubicBezTo>
                  <a:cubicBezTo>
                    <a:pt x="135" y="74"/>
                    <a:pt x="127" y="76"/>
                    <a:pt x="119" y="78"/>
                  </a:cubicBezTo>
                  <a:cubicBezTo>
                    <a:pt x="112" y="72"/>
                    <a:pt x="105" y="65"/>
                    <a:pt x="98" y="58"/>
                  </a:cubicBezTo>
                  <a:cubicBezTo>
                    <a:pt x="101" y="50"/>
                    <a:pt x="103" y="41"/>
                    <a:pt x="105" y="33"/>
                  </a:cubicBezTo>
                  <a:cubicBezTo>
                    <a:pt x="101" y="31"/>
                    <a:pt x="97" y="28"/>
                    <a:pt x="94" y="26"/>
                  </a:cubicBezTo>
                  <a:cubicBezTo>
                    <a:pt x="87" y="32"/>
                    <a:pt x="81" y="38"/>
                    <a:pt x="74" y="44"/>
                  </a:cubicBezTo>
                  <a:cubicBezTo>
                    <a:pt x="66" y="42"/>
                    <a:pt x="56" y="40"/>
                    <a:pt x="47" y="37"/>
                  </a:cubicBezTo>
                  <a:cubicBezTo>
                    <a:pt x="45" y="29"/>
                    <a:pt x="43" y="20"/>
                    <a:pt x="41" y="12"/>
                  </a:cubicBezTo>
                  <a:cubicBezTo>
                    <a:pt x="36" y="12"/>
                    <a:pt x="32" y="12"/>
                    <a:pt x="27" y="12"/>
                  </a:cubicBezTo>
                  <a:cubicBezTo>
                    <a:pt x="25" y="20"/>
                    <a:pt x="23" y="27"/>
                    <a:pt x="21" y="35"/>
                  </a:cubicBezTo>
                  <a:cubicBezTo>
                    <a:pt x="17" y="37"/>
                    <a:pt x="14" y="39"/>
                    <a:pt x="10" y="40"/>
                  </a:cubicBezTo>
                  <a:cubicBezTo>
                    <a:pt x="6" y="42"/>
                    <a:pt x="3" y="40"/>
                    <a:pt x="1" y="37"/>
                  </a:cubicBezTo>
                  <a:cubicBezTo>
                    <a:pt x="0" y="34"/>
                    <a:pt x="1" y="30"/>
                    <a:pt x="5" y="29"/>
                  </a:cubicBezTo>
                  <a:cubicBezTo>
                    <a:pt x="7" y="28"/>
                    <a:pt x="9" y="27"/>
                    <a:pt x="11" y="26"/>
                  </a:cubicBezTo>
                  <a:cubicBezTo>
                    <a:pt x="13" y="17"/>
                    <a:pt x="15" y="9"/>
                    <a:pt x="17" y="0"/>
                  </a:cubicBezTo>
                  <a:cubicBezTo>
                    <a:pt x="28" y="0"/>
                    <a:pt x="39" y="0"/>
                    <a:pt x="50" y="0"/>
                  </a:cubicBezTo>
                  <a:cubicBezTo>
                    <a:pt x="53" y="9"/>
                    <a:pt x="55" y="18"/>
                    <a:pt x="57" y="27"/>
                  </a:cubicBezTo>
                  <a:cubicBezTo>
                    <a:pt x="62" y="28"/>
                    <a:pt x="66" y="29"/>
                    <a:pt x="70" y="30"/>
                  </a:cubicBezTo>
                  <a:cubicBezTo>
                    <a:pt x="77" y="24"/>
                    <a:pt x="84" y="17"/>
                    <a:pt x="92" y="11"/>
                  </a:cubicBezTo>
                  <a:cubicBezTo>
                    <a:pt x="101" y="16"/>
                    <a:pt x="110" y="21"/>
                    <a:pt x="120" y="27"/>
                  </a:cubicBezTo>
                  <a:cubicBezTo>
                    <a:pt x="117" y="36"/>
                    <a:pt x="115" y="45"/>
                    <a:pt x="112" y="54"/>
                  </a:cubicBezTo>
                  <a:cubicBezTo>
                    <a:pt x="116" y="57"/>
                    <a:pt x="119" y="61"/>
                    <a:pt x="123" y="64"/>
                  </a:cubicBezTo>
                  <a:cubicBezTo>
                    <a:pt x="131" y="62"/>
                    <a:pt x="140" y="59"/>
                    <a:pt x="150" y="57"/>
                  </a:cubicBezTo>
                  <a:cubicBezTo>
                    <a:pt x="155" y="66"/>
                    <a:pt x="161" y="76"/>
                    <a:pt x="166" y="85"/>
                  </a:cubicBezTo>
                  <a:cubicBezTo>
                    <a:pt x="159" y="92"/>
                    <a:pt x="153" y="99"/>
                    <a:pt x="146" y="107"/>
                  </a:cubicBezTo>
                  <a:cubicBezTo>
                    <a:pt x="147" y="110"/>
                    <a:pt x="148" y="115"/>
                    <a:pt x="150" y="119"/>
                  </a:cubicBezTo>
                  <a:cubicBezTo>
                    <a:pt x="159" y="122"/>
                    <a:pt x="168" y="124"/>
                    <a:pt x="177" y="126"/>
                  </a:cubicBezTo>
                  <a:cubicBezTo>
                    <a:pt x="177" y="137"/>
                    <a:pt x="177" y="148"/>
                    <a:pt x="177" y="160"/>
                  </a:cubicBezTo>
                  <a:cubicBezTo>
                    <a:pt x="168" y="162"/>
                    <a:pt x="159" y="164"/>
                    <a:pt x="150" y="167"/>
                  </a:cubicBezTo>
                  <a:cubicBezTo>
                    <a:pt x="148" y="171"/>
                    <a:pt x="147" y="176"/>
                    <a:pt x="146" y="181"/>
                  </a:cubicBezTo>
                  <a:cubicBezTo>
                    <a:pt x="153" y="187"/>
                    <a:pt x="160" y="194"/>
                    <a:pt x="166" y="200"/>
                  </a:cubicBezTo>
                  <a:cubicBezTo>
                    <a:pt x="161" y="210"/>
                    <a:pt x="155" y="220"/>
                    <a:pt x="150" y="229"/>
                  </a:cubicBezTo>
                  <a:cubicBezTo>
                    <a:pt x="141" y="227"/>
                    <a:pt x="131" y="224"/>
                    <a:pt x="122" y="222"/>
                  </a:cubicBezTo>
                  <a:cubicBezTo>
                    <a:pt x="119" y="225"/>
                    <a:pt x="116" y="229"/>
                    <a:pt x="112" y="232"/>
                  </a:cubicBezTo>
                  <a:cubicBezTo>
                    <a:pt x="115" y="241"/>
                    <a:pt x="117" y="250"/>
                    <a:pt x="120" y="259"/>
                  </a:cubicBezTo>
                  <a:cubicBezTo>
                    <a:pt x="110" y="265"/>
                    <a:pt x="101" y="270"/>
                    <a:pt x="91" y="276"/>
                  </a:cubicBezTo>
                  <a:cubicBezTo>
                    <a:pt x="85" y="270"/>
                    <a:pt x="79" y="264"/>
                    <a:pt x="72" y="257"/>
                  </a:cubicBezTo>
                  <a:cubicBezTo>
                    <a:pt x="67" y="259"/>
                    <a:pt x="62" y="260"/>
                    <a:pt x="56" y="262"/>
                  </a:cubicBezTo>
                  <a:cubicBezTo>
                    <a:pt x="55" y="270"/>
                    <a:pt x="53" y="278"/>
                    <a:pt x="52" y="286"/>
                  </a:cubicBezTo>
                  <a:cubicBezTo>
                    <a:pt x="51" y="287"/>
                    <a:pt x="50" y="287"/>
                    <a:pt x="49" y="287"/>
                  </a:cubicBezTo>
                  <a:cubicBezTo>
                    <a:pt x="44" y="287"/>
                    <a:pt x="39" y="287"/>
                    <a:pt x="34" y="287"/>
                  </a:cubicBezTo>
                  <a:cubicBezTo>
                    <a:pt x="30" y="287"/>
                    <a:pt x="27" y="284"/>
                    <a:pt x="27" y="281"/>
                  </a:cubicBezTo>
                  <a:cubicBezTo>
                    <a:pt x="27" y="277"/>
                    <a:pt x="30" y="274"/>
                    <a:pt x="34" y="274"/>
                  </a:cubicBezTo>
                  <a:cubicBezTo>
                    <a:pt x="36" y="274"/>
                    <a:pt x="39" y="274"/>
                    <a:pt x="41" y="274"/>
                  </a:cubicBezTo>
                  <a:cubicBezTo>
                    <a:pt x="41" y="274"/>
                    <a:pt x="41" y="274"/>
                    <a:pt x="41" y="274"/>
                  </a:cubicBezTo>
                  <a:cubicBezTo>
                    <a:pt x="43" y="267"/>
                    <a:pt x="44" y="259"/>
                    <a:pt x="45" y="251"/>
                  </a:cubicBezTo>
                  <a:cubicBezTo>
                    <a:pt x="56" y="249"/>
                    <a:pt x="66" y="246"/>
                    <a:pt x="76" y="243"/>
                  </a:cubicBezTo>
                  <a:cubicBezTo>
                    <a:pt x="82" y="249"/>
                    <a:pt x="87" y="255"/>
                    <a:pt x="93" y="260"/>
                  </a:cubicBezTo>
                  <a:cubicBezTo>
                    <a:pt x="97" y="258"/>
                    <a:pt x="101" y="256"/>
                    <a:pt x="105" y="253"/>
                  </a:cubicBezTo>
                  <a:cubicBezTo>
                    <a:pt x="103" y="245"/>
                    <a:pt x="101" y="237"/>
                    <a:pt x="98" y="229"/>
                  </a:cubicBezTo>
                  <a:cubicBezTo>
                    <a:pt x="105" y="222"/>
                    <a:pt x="112" y="215"/>
                    <a:pt x="119" y="208"/>
                  </a:cubicBezTo>
                  <a:cubicBezTo>
                    <a:pt x="127" y="210"/>
                    <a:pt x="135" y="212"/>
                    <a:pt x="144" y="215"/>
                  </a:cubicBezTo>
                  <a:cubicBezTo>
                    <a:pt x="146" y="211"/>
                    <a:pt x="148" y="207"/>
                    <a:pt x="150" y="203"/>
                  </a:cubicBezTo>
                  <a:cubicBezTo>
                    <a:pt x="144" y="197"/>
                    <a:pt x="139" y="190"/>
                    <a:pt x="132" y="184"/>
                  </a:cubicBezTo>
                  <a:cubicBezTo>
                    <a:pt x="134" y="175"/>
                    <a:pt x="137" y="166"/>
                    <a:pt x="139" y="157"/>
                  </a:cubicBezTo>
                  <a:cubicBezTo>
                    <a:pt x="148" y="154"/>
                    <a:pt x="156" y="152"/>
                    <a:pt x="165" y="150"/>
                  </a:cubicBezTo>
                  <a:cubicBezTo>
                    <a:pt x="165" y="145"/>
                    <a:pt x="165" y="141"/>
                    <a:pt x="165" y="136"/>
                  </a:cubicBezTo>
                  <a:cubicBezTo>
                    <a:pt x="156" y="134"/>
                    <a:pt x="148" y="132"/>
                    <a:pt x="139" y="130"/>
                  </a:cubicBezTo>
                  <a:cubicBezTo>
                    <a:pt x="137" y="120"/>
                    <a:pt x="135" y="111"/>
                    <a:pt x="132" y="10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56" name="Freeform 7">
              <a:extLst>
                <a:ext uri="{FF2B5EF4-FFF2-40B4-BE49-F238E27FC236}">
                  <a16:creationId xmlns:a16="http://schemas.microsoft.com/office/drawing/2014/main" id="{178E176D-AF6C-47E6-8950-1DB9CFDFCEFE}"/>
                </a:ext>
              </a:extLst>
            </p:cNvPr>
            <p:cNvSpPr>
              <a:spLocks/>
            </p:cNvSpPr>
            <p:nvPr/>
          </p:nvSpPr>
          <p:spPr bwMode="auto">
            <a:xfrm>
              <a:off x="1501775" y="2057401"/>
              <a:ext cx="19050" cy="15875"/>
            </a:xfrm>
            <a:custGeom>
              <a:avLst/>
              <a:gdLst>
                <a:gd name="T0" fmla="*/ 0 w 13"/>
                <a:gd name="T1" fmla="*/ 12 h 12"/>
                <a:gd name="T2" fmla="*/ 0 w 13"/>
                <a:gd name="T3" fmla="*/ 0 h 12"/>
                <a:gd name="T4" fmla="*/ 13 w 13"/>
                <a:gd name="T5" fmla="*/ 0 h 12"/>
                <a:gd name="T6" fmla="*/ 13 w 13"/>
                <a:gd name="T7" fmla="*/ 12 h 12"/>
                <a:gd name="T8" fmla="*/ 0 w 13"/>
                <a:gd name="T9" fmla="*/ 12 h 12"/>
              </a:gdLst>
              <a:ahLst/>
              <a:cxnLst>
                <a:cxn ang="0">
                  <a:pos x="T0" y="T1"/>
                </a:cxn>
                <a:cxn ang="0">
                  <a:pos x="T2" y="T3"/>
                </a:cxn>
                <a:cxn ang="0">
                  <a:pos x="T4" y="T5"/>
                </a:cxn>
                <a:cxn ang="0">
                  <a:pos x="T6" y="T7"/>
                </a:cxn>
                <a:cxn ang="0">
                  <a:pos x="T8" y="T9"/>
                </a:cxn>
              </a:cxnLst>
              <a:rect l="0" t="0" r="r" b="b"/>
              <a:pathLst>
                <a:path w="13" h="12">
                  <a:moveTo>
                    <a:pt x="0" y="12"/>
                  </a:moveTo>
                  <a:cubicBezTo>
                    <a:pt x="0" y="8"/>
                    <a:pt x="0" y="4"/>
                    <a:pt x="0" y="0"/>
                  </a:cubicBezTo>
                  <a:cubicBezTo>
                    <a:pt x="4" y="0"/>
                    <a:pt x="8" y="0"/>
                    <a:pt x="13" y="0"/>
                  </a:cubicBezTo>
                  <a:cubicBezTo>
                    <a:pt x="13" y="4"/>
                    <a:pt x="13" y="8"/>
                    <a:pt x="13" y="12"/>
                  </a:cubicBezTo>
                  <a:cubicBezTo>
                    <a:pt x="8" y="12"/>
                    <a:pt x="4" y="12"/>
                    <a:pt x="0" y="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57" name="Freeform 8">
              <a:extLst>
                <a:ext uri="{FF2B5EF4-FFF2-40B4-BE49-F238E27FC236}">
                  <a16:creationId xmlns:a16="http://schemas.microsoft.com/office/drawing/2014/main" id="{3116F1F3-B654-4723-BEA1-8FBDF164797F}"/>
                </a:ext>
              </a:extLst>
            </p:cNvPr>
            <p:cNvSpPr>
              <a:spLocks/>
            </p:cNvSpPr>
            <p:nvPr/>
          </p:nvSpPr>
          <p:spPr bwMode="auto">
            <a:xfrm>
              <a:off x="1501775" y="2090738"/>
              <a:ext cx="19050" cy="19050"/>
            </a:xfrm>
            <a:custGeom>
              <a:avLst/>
              <a:gdLst>
                <a:gd name="T0" fmla="*/ 13 w 13"/>
                <a:gd name="T1" fmla="*/ 13 h 13"/>
                <a:gd name="T2" fmla="*/ 0 w 13"/>
                <a:gd name="T3" fmla="*/ 13 h 13"/>
                <a:gd name="T4" fmla="*/ 0 w 13"/>
                <a:gd name="T5" fmla="*/ 0 h 13"/>
                <a:gd name="T6" fmla="*/ 13 w 13"/>
                <a:gd name="T7" fmla="*/ 0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cubicBezTo>
                    <a:pt x="8" y="13"/>
                    <a:pt x="4" y="13"/>
                    <a:pt x="0" y="13"/>
                  </a:cubicBezTo>
                  <a:cubicBezTo>
                    <a:pt x="0" y="9"/>
                    <a:pt x="0" y="5"/>
                    <a:pt x="0" y="0"/>
                  </a:cubicBezTo>
                  <a:cubicBezTo>
                    <a:pt x="4" y="0"/>
                    <a:pt x="8" y="0"/>
                    <a:pt x="13" y="0"/>
                  </a:cubicBezTo>
                  <a:cubicBezTo>
                    <a:pt x="13" y="5"/>
                    <a:pt x="13" y="9"/>
                    <a:pt x="13" y="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58" name="Freeform 9">
              <a:extLst>
                <a:ext uri="{FF2B5EF4-FFF2-40B4-BE49-F238E27FC236}">
                  <a16:creationId xmlns:a16="http://schemas.microsoft.com/office/drawing/2014/main" id="{ABA2946B-6F42-4180-8B56-0D1D2E274545}"/>
                </a:ext>
              </a:extLst>
            </p:cNvPr>
            <p:cNvSpPr>
              <a:spLocks/>
            </p:cNvSpPr>
            <p:nvPr/>
          </p:nvSpPr>
          <p:spPr bwMode="auto">
            <a:xfrm>
              <a:off x="1466850" y="2057401"/>
              <a:ext cx="19050" cy="15875"/>
            </a:xfrm>
            <a:custGeom>
              <a:avLst/>
              <a:gdLst>
                <a:gd name="T0" fmla="*/ 13 w 13"/>
                <a:gd name="T1" fmla="*/ 12 h 12"/>
                <a:gd name="T2" fmla="*/ 0 w 13"/>
                <a:gd name="T3" fmla="*/ 12 h 12"/>
                <a:gd name="T4" fmla="*/ 0 w 13"/>
                <a:gd name="T5" fmla="*/ 0 h 12"/>
                <a:gd name="T6" fmla="*/ 13 w 13"/>
                <a:gd name="T7" fmla="*/ 0 h 12"/>
                <a:gd name="T8" fmla="*/ 13 w 13"/>
                <a:gd name="T9" fmla="*/ 12 h 12"/>
              </a:gdLst>
              <a:ahLst/>
              <a:cxnLst>
                <a:cxn ang="0">
                  <a:pos x="T0" y="T1"/>
                </a:cxn>
                <a:cxn ang="0">
                  <a:pos x="T2" y="T3"/>
                </a:cxn>
                <a:cxn ang="0">
                  <a:pos x="T4" y="T5"/>
                </a:cxn>
                <a:cxn ang="0">
                  <a:pos x="T6" y="T7"/>
                </a:cxn>
                <a:cxn ang="0">
                  <a:pos x="T8" y="T9"/>
                </a:cxn>
              </a:cxnLst>
              <a:rect l="0" t="0" r="r" b="b"/>
              <a:pathLst>
                <a:path w="13" h="12">
                  <a:moveTo>
                    <a:pt x="13" y="12"/>
                  </a:moveTo>
                  <a:cubicBezTo>
                    <a:pt x="8" y="12"/>
                    <a:pt x="4" y="12"/>
                    <a:pt x="0" y="12"/>
                  </a:cubicBezTo>
                  <a:cubicBezTo>
                    <a:pt x="0" y="8"/>
                    <a:pt x="0" y="4"/>
                    <a:pt x="0" y="0"/>
                  </a:cubicBezTo>
                  <a:cubicBezTo>
                    <a:pt x="4" y="0"/>
                    <a:pt x="8" y="0"/>
                    <a:pt x="13" y="0"/>
                  </a:cubicBezTo>
                  <a:cubicBezTo>
                    <a:pt x="13" y="4"/>
                    <a:pt x="13" y="8"/>
                    <a:pt x="13" y="12"/>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59" name="Freeform 10">
              <a:extLst>
                <a:ext uri="{FF2B5EF4-FFF2-40B4-BE49-F238E27FC236}">
                  <a16:creationId xmlns:a16="http://schemas.microsoft.com/office/drawing/2014/main" id="{DEFF6ECC-44C5-4911-B3B1-28A9183181B8}"/>
                </a:ext>
              </a:extLst>
            </p:cNvPr>
            <p:cNvSpPr>
              <a:spLocks/>
            </p:cNvSpPr>
            <p:nvPr/>
          </p:nvSpPr>
          <p:spPr bwMode="auto">
            <a:xfrm>
              <a:off x="1466850" y="2090738"/>
              <a:ext cx="19050" cy="19050"/>
            </a:xfrm>
            <a:custGeom>
              <a:avLst/>
              <a:gdLst>
                <a:gd name="T0" fmla="*/ 0 w 13"/>
                <a:gd name="T1" fmla="*/ 13 h 13"/>
                <a:gd name="T2" fmla="*/ 0 w 13"/>
                <a:gd name="T3" fmla="*/ 0 h 13"/>
                <a:gd name="T4" fmla="*/ 13 w 13"/>
                <a:gd name="T5" fmla="*/ 0 h 13"/>
                <a:gd name="T6" fmla="*/ 13 w 13"/>
                <a:gd name="T7" fmla="*/ 13 h 13"/>
                <a:gd name="T8" fmla="*/ 0 w 13"/>
                <a:gd name="T9" fmla="*/ 13 h 13"/>
              </a:gdLst>
              <a:ahLst/>
              <a:cxnLst>
                <a:cxn ang="0">
                  <a:pos x="T0" y="T1"/>
                </a:cxn>
                <a:cxn ang="0">
                  <a:pos x="T2" y="T3"/>
                </a:cxn>
                <a:cxn ang="0">
                  <a:pos x="T4" y="T5"/>
                </a:cxn>
                <a:cxn ang="0">
                  <a:pos x="T6" y="T7"/>
                </a:cxn>
                <a:cxn ang="0">
                  <a:pos x="T8" y="T9"/>
                </a:cxn>
              </a:cxnLst>
              <a:rect l="0" t="0" r="r" b="b"/>
              <a:pathLst>
                <a:path w="13" h="13">
                  <a:moveTo>
                    <a:pt x="0" y="13"/>
                  </a:moveTo>
                  <a:cubicBezTo>
                    <a:pt x="0" y="9"/>
                    <a:pt x="0" y="5"/>
                    <a:pt x="0" y="0"/>
                  </a:cubicBezTo>
                  <a:cubicBezTo>
                    <a:pt x="4" y="0"/>
                    <a:pt x="8" y="0"/>
                    <a:pt x="13" y="0"/>
                  </a:cubicBezTo>
                  <a:cubicBezTo>
                    <a:pt x="13" y="5"/>
                    <a:pt x="13" y="9"/>
                    <a:pt x="13" y="13"/>
                  </a:cubicBezTo>
                  <a:cubicBezTo>
                    <a:pt x="9" y="13"/>
                    <a:pt x="4" y="13"/>
                    <a:pt x="0" y="13"/>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grpSp>
      <p:grpSp>
        <p:nvGrpSpPr>
          <p:cNvPr id="81" name="Group 80"/>
          <p:cNvGrpSpPr/>
          <p:nvPr/>
        </p:nvGrpSpPr>
        <p:grpSpPr>
          <a:xfrm>
            <a:off x="1324253" y="5752452"/>
            <a:ext cx="496858" cy="488488"/>
            <a:chOff x="608012" y="2740026"/>
            <a:chExt cx="1790701" cy="1760536"/>
          </a:xfrm>
          <a:solidFill>
            <a:schemeClr val="tx1"/>
          </a:solidFill>
        </p:grpSpPr>
        <p:sp>
          <p:nvSpPr>
            <p:cNvPr id="82" name="Freeform 5"/>
            <p:cNvSpPr>
              <a:spLocks noEditPoints="1"/>
            </p:cNvSpPr>
            <p:nvPr/>
          </p:nvSpPr>
          <p:spPr bwMode="auto">
            <a:xfrm>
              <a:off x="668338" y="2740026"/>
              <a:ext cx="1730375" cy="1247775"/>
            </a:xfrm>
            <a:custGeom>
              <a:avLst/>
              <a:gdLst>
                <a:gd name="T0" fmla="*/ 1952 w 1952"/>
                <a:gd name="T1" fmla="*/ 1386 h 1406"/>
                <a:gd name="T2" fmla="*/ 1952 w 1952"/>
                <a:gd name="T3" fmla="*/ 20 h 1406"/>
                <a:gd name="T4" fmla="*/ 1932 w 1952"/>
                <a:gd name="T5" fmla="*/ 0 h 1406"/>
                <a:gd name="T6" fmla="*/ 20 w 1952"/>
                <a:gd name="T7" fmla="*/ 0 h 1406"/>
                <a:gd name="T8" fmla="*/ 0 w 1952"/>
                <a:gd name="T9" fmla="*/ 20 h 1406"/>
                <a:gd name="T10" fmla="*/ 0 w 1952"/>
                <a:gd name="T11" fmla="*/ 348 h 1406"/>
                <a:gd name="T12" fmla="*/ 41 w 1952"/>
                <a:gd name="T13" fmla="*/ 348 h 1406"/>
                <a:gd name="T14" fmla="*/ 41 w 1952"/>
                <a:gd name="T15" fmla="*/ 40 h 1406"/>
                <a:gd name="T16" fmla="*/ 342 w 1952"/>
                <a:gd name="T17" fmla="*/ 40 h 1406"/>
                <a:gd name="T18" fmla="*/ 342 w 1952"/>
                <a:gd name="T19" fmla="*/ 225 h 1406"/>
                <a:gd name="T20" fmla="*/ 362 w 1952"/>
                <a:gd name="T21" fmla="*/ 245 h 1406"/>
                <a:gd name="T22" fmla="*/ 635 w 1952"/>
                <a:gd name="T23" fmla="*/ 245 h 1406"/>
                <a:gd name="T24" fmla="*/ 655 w 1952"/>
                <a:gd name="T25" fmla="*/ 225 h 1406"/>
                <a:gd name="T26" fmla="*/ 655 w 1952"/>
                <a:gd name="T27" fmla="*/ 40 h 1406"/>
                <a:gd name="T28" fmla="*/ 956 w 1952"/>
                <a:gd name="T29" fmla="*/ 40 h 1406"/>
                <a:gd name="T30" fmla="*/ 956 w 1952"/>
                <a:gd name="T31" fmla="*/ 348 h 1406"/>
                <a:gd name="T32" fmla="*/ 996 w 1952"/>
                <a:gd name="T33" fmla="*/ 348 h 1406"/>
                <a:gd name="T34" fmla="*/ 996 w 1952"/>
                <a:gd name="T35" fmla="*/ 40 h 1406"/>
                <a:gd name="T36" fmla="*/ 1297 w 1952"/>
                <a:gd name="T37" fmla="*/ 40 h 1406"/>
                <a:gd name="T38" fmla="*/ 1297 w 1952"/>
                <a:gd name="T39" fmla="*/ 225 h 1406"/>
                <a:gd name="T40" fmla="*/ 1317 w 1952"/>
                <a:gd name="T41" fmla="*/ 245 h 1406"/>
                <a:gd name="T42" fmla="*/ 1591 w 1952"/>
                <a:gd name="T43" fmla="*/ 245 h 1406"/>
                <a:gd name="T44" fmla="*/ 1611 w 1952"/>
                <a:gd name="T45" fmla="*/ 225 h 1406"/>
                <a:gd name="T46" fmla="*/ 1611 w 1952"/>
                <a:gd name="T47" fmla="*/ 40 h 1406"/>
                <a:gd name="T48" fmla="*/ 1912 w 1952"/>
                <a:gd name="T49" fmla="*/ 40 h 1406"/>
                <a:gd name="T50" fmla="*/ 1912 w 1952"/>
                <a:gd name="T51" fmla="*/ 683 h 1406"/>
                <a:gd name="T52" fmla="*/ 1317 w 1952"/>
                <a:gd name="T53" fmla="*/ 683 h 1406"/>
                <a:gd name="T54" fmla="*/ 1297 w 1952"/>
                <a:gd name="T55" fmla="*/ 703 h 1406"/>
                <a:gd name="T56" fmla="*/ 1297 w 1952"/>
                <a:gd name="T57" fmla="*/ 908 h 1406"/>
                <a:gd name="T58" fmla="*/ 1317 w 1952"/>
                <a:gd name="T59" fmla="*/ 928 h 1406"/>
                <a:gd name="T60" fmla="*/ 1591 w 1952"/>
                <a:gd name="T61" fmla="*/ 928 h 1406"/>
                <a:gd name="T62" fmla="*/ 1611 w 1952"/>
                <a:gd name="T63" fmla="*/ 908 h 1406"/>
                <a:gd name="T64" fmla="*/ 1611 w 1952"/>
                <a:gd name="T65" fmla="*/ 723 h 1406"/>
                <a:gd name="T66" fmla="*/ 1912 w 1952"/>
                <a:gd name="T67" fmla="*/ 723 h 1406"/>
                <a:gd name="T68" fmla="*/ 1912 w 1952"/>
                <a:gd name="T69" fmla="*/ 1365 h 1406"/>
                <a:gd name="T70" fmla="*/ 1536 w 1952"/>
                <a:gd name="T71" fmla="*/ 1365 h 1406"/>
                <a:gd name="T72" fmla="*/ 1536 w 1952"/>
                <a:gd name="T73" fmla="*/ 1406 h 1406"/>
                <a:gd name="T74" fmla="*/ 1932 w 1952"/>
                <a:gd name="T75" fmla="*/ 1406 h 1406"/>
                <a:gd name="T76" fmla="*/ 1952 w 1952"/>
                <a:gd name="T77" fmla="*/ 1386 h 1406"/>
                <a:gd name="T78" fmla="*/ 615 w 1952"/>
                <a:gd name="T79" fmla="*/ 205 h 1406"/>
                <a:gd name="T80" fmla="*/ 382 w 1952"/>
                <a:gd name="T81" fmla="*/ 205 h 1406"/>
                <a:gd name="T82" fmla="*/ 382 w 1952"/>
                <a:gd name="T83" fmla="*/ 40 h 1406"/>
                <a:gd name="T84" fmla="*/ 615 w 1952"/>
                <a:gd name="T85" fmla="*/ 40 h 1406"/>
                <a:gd name="T86" fmla="*/ 615 w 1952"/>
                <a:gd name="T87" fmla="*/ 205 h 1406"/>
                <a:gd name="T88" fmla="*/ 1570 w 1952"/>
                <a:gd name="T89" fmla="*/ 205 h 1406"/>
                <a:gd name="T90" fmla="*/ 1338 w 1952"/>
                <a:gd name="T91" fmla="*/ 205 h 1406"/>
                <a:gd name="T92" fmla="*/ 1338 w 1952"/>
                <a:gd name="T93" fmla="*/ 40 h 1406"/>
                <a:gd name="T94" fmla="*/ 1570 w 1952"/>
                <a:gd name="T95" fmla="*/ 40 h 1406"/>
                <a:gd name="T96" fmla="*/ 1570 w 1952"/>
                <a:gd name="T97" fmla="*/ 205 h 1406"/>
                <a:gd name="T98" fmla="*/ 1570 w 1952"/>
                <a:gd name="T99" fmla="*/ 888 h 1406"/>
                <a:gd name="T100" fmla="*/ 1338 w 1952"/>
                <a:gd name="T101" fmla="*/ 888 h 1406"/>
                <a:gd name="T102" fmla="*/ 1338 w 1952"/>
                <a:gd name="T103" fmla="*/ 723 h 1406"/>
                <a:gd name="T104" fmla="*/ 1570 w 1952"/>
                <a:gd name="T105" fmla="*/ 723 h 1406"/>
                <a:gd name="T106" fmla="*/ 1570 w 1952"/>
                <a:gd name="T107" fmla="*/ 888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52" h="1406">
                  <a:moveTo>
                    <a:pt x="1952" y="1386"/>
                  </a:moveTo>
                  <a:cubicBezTo>
                    <a:pt x="1952" y="20"/>
                    <a:pt x="1952" y="20"/>
                    <a:pt x="1952" y="20"/>
                  </a:cubicBezTo>
                  <a:cubicBezTo>
                    <a:pt x="1952" y="9"/>
                    <a:pt x="1943" y="0"/>
                    <a:pt x="1932" y="0"/>
                  </a:cubicBezTo>
                  <a:cubicBezTo>
                    <a:pt x="20" y="0"/>
                    <a:pt x="20" y="0"/>
                    <a:pt x="20" y="0"/>
                  </a:cubicBezTo>
                  <a:cubicBezTo>
                    <a:pt x="9" y="0"/>
                    <a:pt x="0" y="9"/>
                    <a:pt x="0" y="20"/>
                  </a:cubicBezTo>
                  <a:cubicBezTo>
                    <a:pt x="0" y="348"/>
                    <a:pt x="0" y="348"/>
                    <a:pt x="0" y="348"/>
                  </a:cubicBezTo>
                  <a:cubicBezTo>
                    <a:pt x="41" y="348"/>
                    <a:pt x="41" y="348"/>
                    <a:pt x="41" y="348"/>
                  </a:cubicBezTo>
                  <a:cubicBezTo>
                    <a:pt x="41" y="40"/>
                    <a:pt x="41" y="40"/>
                    <a:pt x="41" y="40"/>
                  </a:cubicBezTo>
                  <a:cubicBezTo>
                    <a:pt x="342" y="40"/>
                    <a:pt x="342" y="40"/>
                    <a:pt x="342" y="40"/>
                  </a:cubicBezTo>
                  <a:cubicBezTo>
                    <a:pt x="342" y="225"/>
                    <a:pt x="342" y="225"/>
                    <a:pt x="342" y="225"/>
                  </a:cubicBezTo>
                  <a:cubicBezTo>
                    <a:pt x="342" y="236"/>
                    <a:pt x="351" y="245"/>
                    <a:pt x="362" y="245"/>
                  </a:cubicBezTo>
                  <a:cubicBezTo>
                    <a:pt x="635" y="245"/>
                    <a:pt x="635" y="245"/>
                    <a:pt x="635" y="245"/>
                  </a:cubicBezTo>
                  <a:cubicBezTo>
                    <a:pt x="646" y="245"/>
                    <a:pt x="655" y="236"/>
                    <a:pt x="655" y="225"/>
                  </a:cubicBezTo>
                  <a:cubicBezTo>
                    <a:pt x="655" y="40"/>
                    <a:pt x="655" y="40"/>
                    <a:pt x="655" y="40"/>
                  </a:cubicBezTo>
                  <a:cubicBezTo>
                    <a:pt x="956" y="40"/>
                    <a:pt x="956" y="40"/>
                    <a:pt x="956" y="40"/>
                  </a:cubicBezTo>
                  <a:cubicBezTo>
                    <a:pt x="956" y="348"/>
                    <a:pt x="956" y="348"/>
                    <a:pt x="956" y="348"/>
                  </a:cubicBezTo>
                  <a:cubicBezTo>
                    <a:pt x="996" y="348"/>
                    <a:pt x="996" y="348"/>
                    <a:pt x="996" y="348"/>
                  </a:cubicBezTo>
                  <a:cubicBezTo>
                    <a:pt x="996" y="40"/>
                    <a:pt x="996" y="40"/>
                    <a:pt x="996" y="40"/>
                  </a:cubicBezTo>
                  <a:cubicBezTo>
                    <a:pt x="1297" y="40"/>
                    <a:pt x="1297" y="40"/>
                    <a:pt x="1297" y="40"/>
                  </a:cubicBezTo>
                  <a:cubicBezTo>
                    <a:pt x="1297" y="225"/>
                    <a:pt x="1297" y="225"/>
                    <a:pt x="1297" y="225"/>
                  </a:cubicBezTo>
                  <a:cubicBezTo>
                    <a:pt x="1297" y="236"/>
                    <a:pt x="1306" y="245"/>
                    <a:pt x="1317" y="245"/>
                  </a:cubicBezTo>
                  <a:cubicBezTo>
                    <a:pt x="1591" y="245"/>
                    <a:pt x="1591" y="245"/>
                    <a:pt x="1591" y="245"/>
                  </a:cubicBezTo>
                  <a:cubicBezTo>
                    <a:pt x="1602" y="245"/>
                    <a:pt x="1611" y="236"/>
                    <a:pt x="1611" y="225"/>
                  </a:cubicBezTo>
                  <a:cubicBezTo>
                    <a:pt x="1611" y="40"/>
                    <a:pt x="1611" y="40"/>
                    <a:pt x="1611" y="40"/>
                  </a:cubicBezTo>
                  <a:cubicBezTo>
                    <a:pt x="1912" y="40"/>
                    <a:pt x="1912" y="40"/>
                    <a:pt x="1912" y="40"/>
                  </a:cubicBezTo>
                  <a:cubicBezTo>
                    <a:pt x="1912" y="683"/>
                    <a:pt x="1912" y="683"/>
                    <a:pt x="1912" y="683"/>
                  </a:cubicBezTo>
                  <a:cubicBezTo>
                    <a:pt x="1317" y="683"/>
                    <a:pt x="1317" y="683"/>
                    <a:pt x="1317" y="683"/>
                  </a:cubicBezTo>
                  <a:cubicBezTo>
                    <a:pt x="1306" y="683"/>
                    <a:pt x="1297" y="692"/>
                    <a:pt x="1297" y="703"/>
                  </a:cubicBezTo>
                  <a:cubicBezTo>
                    <a:pt x="1297" y="908"/>
                    <a:pt x="1297" y="908"/>
                    <a:pt x="1297" y="908"/>
                  </a:cubicBezTo>
                  <a:cubicBezTo>
                    <a:pt x="1297" y="919"/>
                    <a:pt x="1306" y="928"/>
                    <a:pt x="1317" y="928"/>
                  </a:cubicBezTo>
                  <a:cubicBezTo>
                    <a:pt x="1591" y="928"/>
                    <a:pt x="1591" y="928"/>
                    <a:pt x="1591" y="928"/>
                  </a:cubicBezTo>
                  <a:cubicBezTo>
                    <a:pt x="1602" y="928"/>
                    <a:pt x="1611" y="919"/>
                    <a:pt x="1611" y="908"/>
                  </a:cubicBezTo>
                  <a:cubicBezTo>
                    <a:pt x="1611" y="723"/>
                    <a:pt x="1611" y="723"/>
                    <a:pt x="1611" y="723"/>
                  </a:cubicBezTo>
                  <a:cubicBezTo>
                    <a:pt x="1912" y="723"/>
                    <a:pt x="1912" y="723"/>
                    <a:pt x="1912" y="723"/>
                  </a:cubicBezTo>
                  <a:cubicBezTo>
                    <a:pt x="1912" y="1365"/>
                    <a:pt x="1912" y="1365"/>
                    <a:pt x="1912" y="1365"/>
                  </a:cubicBezTo>
                  <a:cubicBezTo>
                    <a:pt x="1536" y="1365"/>
                    <a:pt x="1536" y="1365"/>
                    <a:pt x="1536" y="1365"/>
                  </a:cubicBezTo>
                  <a:cubicBezTo>
                    <a:pt x="1536" y="1406"/>
                    <a:pt x="1536" y="1406"/>
                    <a:pt x="1536" y="1406"/>
                  </a:cubicBezTo>
                  <a:cubicBezTo>
                    <a:pt x="1932" y="1406"/>
                    <a:pt x="1932" y="1406"/>
                    <a:pt x="1932" y="1406"/>
                  </a:cubicBezTo>
                  <a:cubicBezTo>
                    <a:pt x="1943" y="1406"/>
                    <a:pt x="1952" y="1397"/>
                    <a:pt x="1952" y="1386"/>
                  </a:cubicBezTo>
                  <a:close/>
                  <a:moveTo>
                    <a:pt x="615" y="205"/>
                  </a:moveTo>
                  <a:cubicBezTo>
                    <a:pt x="382" y="205"/>
                    <a:pt x="382" y="205"/>
                    <a:pt x="382" y="205"/>
                  </a:cubicBezTo>
                  <a:cubicBezTo>
                    <a:pt x="382" y="40"/>
                    <a:pt x="382" y="40"/>
                    <a:pt x="382" y="40"/>
                  </a:cubicBezTo>
                  <a:cubicBezTo>
                    <a:pt x="615" y="40"/>
                    <a:pt x="615" y="40"/>
                    <a:pt x="615" y="40"/>
                  </a:cubicBezTo>
                  <a:lnTo>
                    <a:pt x="615" y="205"/>
                  </a:lnTo>
                  <a:close/>
                  <a:moveTo>
                    <a:pt x="1570" y="205"/>
                  </a:moveTo>
                  <a:cubicBezTo>
                    <a:pt x="1338" y="205"/>
                    <a:pt x="1338" y="205"/>
                    <a:pt x="1338" y="205"/>
                  </a:cubicBezTo>
                  <a:cubicBezTo>
                    <a:pt x="1338" y="40"/>
                    <a:pt x="1338" y="40"/>
                    <a:pt x="1338" y="40"/>
                  </a:cubicBezTo>
                  <a:cubicBezTo>
                    <a:pt x="1570" y="40"/>
                    <a:pt x="1570" y="40"/>
                    <a:pt x="1570" y="40"/>
                  </a:cubicBezTo>
                  <a:lnTo>
                    <a:pt x="1570" y="205"/>
                  </a:lnTo>
                  <a:close/>
                  <a:moveTo>
                    <a:pt x="1570" y="888"/>
                  </a:moveTo>
                  <a:cubicBezTo>
                    <a:pt x="1338" y="888"/>
                    <a:pt x="1338" y="888"/>
                    <a:pt x="1338" y="888"/>
                  </a:cubicBezTo>
                  <a:cubicBezTo>
                    <a:pt x="1338" y="723"/>
                    <a:pt x="1338" y="723"/>
                    <a:pt x="1338" y="723"/>
                  </a:cubicBezTo>
                  <a:cubicBezTo>
                    <a:pt x="1570" y="723"/>
                    <a:pt x="1570" y="723"/>
                    <a:pt x="1570" y="723"/>
                  </a:cubicBezTo>
                  <a:lnTo>
                    <a:pt x="1570" y="888"/>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3" name="Rectangle 6"/>
            <p:cNvSpPr>
              <a:spLocks noChangeArrowheads="1"/>
            </p:cNvSpPr>
            <p:nvPr/>
          </p:nvSpPr>
          <p:spPr bwMode="auto">
            <a:xfrm>
              <a:off x="2241550" y="3224213"/>
              <a:ext cx="36513"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4" name="Rectangle 7"/>
            <p:cNvSpPr>
              <a:spLocks noChangeArrowheads="1"/>
            </p:cNvSpPr>
            <p:nvPr/>
          </p:nvSpPr>
          <p:spPr bwMode="auto">
            <a:xfrm>
              <a:off x="2120900" y="3224213"/>
              <a:ext cx="36513"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5" name="Rectangle 8"/>
            <p:cNvSpPr>
              <a:spLocks noChangeArrowheads="1"/>
            </p:cNvSpPr>
            <p:nvPr/>
          </p:nvSpPr>
          <p:spPr bwMode="auto">
            <a:xfrm>
              <a:off x="2241550" y="3830638"/>
              <a:ext cx="365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6" name="Rectangle 9"/>
            <p:cNvSpPr>
              <a:spLocks noChangeArrowheads="1"/>
            </p:cNvSpPr>
            <p:nvPr/>
          </p:nvSpPr>
          <p:spPr bwMode="auto">
            <a:xfrm>
              <a:off x="2120900" y="3830638"/>
              <a:ext cx="36513"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7" name="Freeform 10"/>
            <p:cNvSpPr>
              <a:spLocks noEditPoints="1"/>
            </p:cNvSpPr>
            <p:nvPr/>
          </p:nvSpPr>
          <p:spPr bwMode="auto">
            <a:xfrm>
              <a:off x="608012" y="3133725"/>
              <a:ext cx="1474788" cy="1366837"/>
            </a:xfrm>
            <a:custGeom>
              <a:avLst/>
              <a:gdLst>
                <a:gd name="T0" fmla="*/ 1508 w 1663"/>
                <a:gd name="T1" fmla="*/ 1138 h 1542"/>
                <a:gd name="T2" fmla="*/ 1385 w 1663"/>
                <a:gd name="T3" fmla="*/ 717 h 1542"/>
                <a:gd name="T4" fmla="*/ 1269 w 1663"/>
                <a:gd name="T5" fmla="*/ 20 h 1542"/>
                <a:gd name="T6" fmla="*/ 20 w 1663"/>
                <a:gd name="T7" fmla="*/ 0 h 1542"/>
                <a:gd name="T8" fmla="*/ 0 w 1663"/>
                <a:gd name="T9" fmla="*/ 1522 h 1542"/>
                <a:gd name="T10" fmla="*/ 1249 w 1663"/>
                <a:gd name="T11" fmla="*/ 1542 h 1542"/>
                <a:gd name="T12" fmla="*/ 1269 w 1663"/>
                <a:gd name="T13" fmla="*/ 1400 h 1542"/>
                <a:gd name="T14" fmla="*/ 1424 w 1663"/>
                <a:gd name="T15" fmla="*/ 1498 h 1542"/>
                <a:gd name="T16" fmla="*/ 1229 w 1663"/>
                <a:gd name="T17" fmla="*/ 1058 h 1542"/>
                <a:gd name="T18" fmla="*/ 1075 w 1663"/>
                <a:gd name="T19" fmla="*/ 876 h 1542"/>
                <a:gd name="T20" fmla="*/ 1149 w 1663"/>
                <a:gd name="T21" fmla="*/ 802 h 1542"/>
                <a:gd name="T22" fmla="*/ 1322 w 1663"/>
                <a:gd name="T23" fmla="*/ 917 h 1542"/>
                <a:gd name="T24" fmla="*/ 1269 w 1663"/>
                <a:gd name="T25" fmla="*/ 757 h 1542"/>
                <a:gd name="T26" fmla="*/ 1468 w 1663"/>
                <a:gd name="T27" fmla="*/ 839 h 1542"/>
                <a:gd name="T28" fmla="*/ 1474 w 1663"/>
                <a:gd name="T29" fmla="*/ 1161 h 1542"/>
                <a:gd name="T30" fmla="*/ 1663 w 1663"/>
                <a:gd name="T31" fmla="*/ 1293 h 1542"/>
                <a:gd name="T32" fmla="*/ 853 w 1663"/>
                <a:gd name="T33" fmla="*/ 40 h 1542"/>
                <a:gd name="T34" fmla="*/ 822 w 1663"/>
                <a:gd name="T35" fmla="*/ 205 h 1542"/>
                <a:gd name="T36" fmla="*/ 416 w 1663"/>
                <a:gd name="T37" fmla="*/ 174 h 1542"/>
                <a:gd name="T38" fmla="*/ 1229 w 1663"/>
                <a:gd name="T39" fmla="*/ 825 h 1542"/>
                <a:gd name="T40" fmla="*/ 1112 w 1663"/>
                <a:gd name="T41" fmla="*/ 746 h 1542"/>
                <a:gd name="T42" fmla="*/ 1047 w 1663"/>
                <a:gd name="T43" fmla="*/ 773 h 1542"/>
                <a:gd name="T44" fmla="*/ 1046 w 1663"/>
                <a:gd name="T45" fmla="*/ 904 h 1542"/>
                <a:gd name="T46" fmla="*/ 1180 w 1663"/>
                <a:gd name="T47" fmla="*/ 1054 h 1542"/>
                <a:gd name="T48" fmla="*/ 1229 w 1663"/>
                <a:gd name="T49" fmla="*/ 1359 h 1542"/>
                <a:gd name="T50" fmla="*/ 40 w 1663"/>
                <a:gd name="T51" fmla="*/ 1502 h 1542"/>
                <a:gd name="T52" fmla="*/ 375 w 1663"/>
                <a:gd name="T53" fmla="*/ 40 h 1542"/>
                <a:gd name="T54" fmla="*/ 157 w 1663"/>
                <a:gd name="T55" fmla="*/ 136 h 1542"/>
                <a:gd name="T56" fmla="*/ 137 w 1663"/>
                <a:gd name="T57" fmla="*/ 1385 h 1542"/>
                <a:gd name="T58" fmla="*/ 1098 w 1663"/>
                <a:gd name="T59" fmla="*/ 1405 h 1542"/>
                <a:gd name="T60" fmla="*/ 177 w 1663"/>
                <a:gd name="T61" fmla="*/ 1365 h 1542"/>
                <a:gd name="T62" fmla="*/ 375 w 1663"/>
                <a:gd name="T63" fmla="*/ 177 h 1542"/>
                <a:gd name="T64" fmla="*/ 447 w 1663"/>
                <a:gd name="T65" fmla="*/ 245 h 1542"/>
                <a:gd name="T66" fmla="*/ 892 w 1663"/>
                <a:gd name="T67" fmla="*/ 188 h 1542"/>
                <a:gd name="T68" fmla="*/ 1092 w 1663"/>
                <a:gd name="T69" fmla="*/ 177 h 1542"/>
                <a:gd name="T70" fmla="*/ 1133 w 1663"/>
                <a:gd name="T71" fmla="*/ 654 h 1542"/>
                <a:gd name="T72" fmla="*/ 1112 w 1663"/>
                <a:gd name="T73" fmla="*/ 136 h 1542"/>
                <a:gd name="T74" fmla="*/ 894 w 1663"/>
                <a:gd name="T75" fmla="*/ 40 h 1542"/>
                <a:gd name="T76" fmla="*/ 1229 w 1663"/>
                <a:gd name="T77" fmla="*/ 825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63" h="1542">
                  <a:moveTo>
                    <a:pt x="1663" y="1293"/>
                  </a:moveTo>
                  <a:cubicBezTo>
                    <a:pt x="1508" y="1138"/>
                    <a:pt x="1508" y="1138"/>
                    <a:pt x="1508" y="1138"/>
                  </a:cubicBezTo>
                  <a:cubicBezTo>
                    <a:pt x="1508" y="839"/>
                    <a:pt x="1508" y="839"/>
                    <a:pt x="1508" y="839"/>
                  </a:cubicBezTo>
                  <a:cubicBezTo>
                    <a:pt x="1508" y="772"/>
                    <a:pt x="1453" y="717"/>
                    <a:pt x="1385" y="717"/>
                  </a:cubicBezTo>
                  <a:cubicBezTo>
                    <a:pt x="1269" y="717"/>
                    <a:pt x="1269" y="717"/>
                    <a:pt x="1269" y="717"/>
                  </a:cubicBezTo>
                  <a:cubicBezTo>
                    <a:pt x="1269" y="20"/>
                    <a:pt x="1269" y="20"/>
                    <a:pt x="1269" y="20"/>
                  </a:cubicBezTo>
                  <a:cubicBezTo>
                    <a:pt x="1269" y="9"/>
                    <a:pt x="1260" y="0"/>
                    <a:pt x="1249" y="0"/>
                  </a:cubicBezTo>
                  <a:cubicBezTo>
                    <a:pt x="20" y="0"/>
                    <a:pt x="20" y="0"/>
                    <a:pt x="20" y="0"/>
                  </a:cubicBezTo>
                  <a:cubicBezTo>
                    <a:pt x="9" y="0"/>
                    <a:pt x="0" y="9"/>
                    <a:pt x="0" y="20"/>
                  </a:cubicBezTo>
                  <a:cubicBezTo>
                    <a:pt x="0" y="1522"/>
                    <a:pt x="0" y="1522"/>
                    <a:pt x="0" y="1522"/>
                  </a:cubicBezTo>
                  <a:cubicBezTo>
                    <a:pt x="0" y="1533"/>
                    <a:pt x="9" y="1542"/>
                    <a:pt x="20" y="1542"/>
                  </a:cubicBezTo>
                  <a:cubicBezTo>
                    <a:pt x="1249" y="1542"/>
                    <a:pt x="1249" y="1542"/>
                    <a:pt x="1249" y="1542"/>
                  </a:cubicBezTo>
                  <a:cubicBezTo>
                    <a:pt x="1260" y="1542"/>
                    <a:pt x="1269" y="1533"/>
                    <a:pt x="1269" y="1522"/>
                  </a:cubicBezTo>
                  <a:cubicBezTo>
                    <a:pt x="1269" y="1400"/>
                    <a:pt x="1269" y="1400"/>
                    <a:pt x="1269" y="1400"/>
                  </a:cubicBezTo>
                  <a:cubicBezTo>
                    <a:pt x="1395" y="1526"/>
                    <a:pt x="1395" y="1526"/>
                    <a:pt x="1395" y="1526"/>
                  </a:cubicBezTo>
                  <a:cubicBezTo>
                    <a:pt x="1424" y="1498"/>
                    <a:pt x="1424" y="1498"/>
                    <a:pt x="1424" y="1498"/>
                  </a:cubicBezTo>
                  <a:cubicBezTo>
                    <a:pt x="1229" y="1303"/>
                    <a:pt x="1229" y="1303"/>
                    <a:pt x="1229" y="1303"/>
                  </a:cubicBezTo>
                  <a:cubicBezTo>
                    <a:pt x="1162" y="1235"/>
                    <a:pt x="1162" y="1126"/>
                    <a:pt x="1229" y="1058"/>
                  </a:cubicBezTo>
                  <a:cubicBezTo>
                    <a:pt x="1237" y="1050"/>
                    <a:pt x="1237" y="1038"/>
                    <a:pt x="1229" y="1030"/>
                  </a:cubicBezTo>
                  <a:cubicBezTo>
                    <a:pt x="1075" y="876"/>
                    <a:pt x="1075" y="876"/>
                    <a:pt x="1075" y="876"/>
                  </a:cubicBezTo>
                  <a:cubicBezTo>
                    <a:pt x="1055" y="856"/>
                    <a:pt x="1055" y="823"/>
                    <a:pt x="1075" y="802"/>
                  </a:cubicBezTo>
                  <a:cubicBezTo>
                    <a:pt x="1096" y="782"/>
                    <a:pt x="1129" y="782"/>
                    <a:pt x="1149" y="802"/>
                  </a:cubicBezTo>
                  <a:cubicBezTo>
                    <a:pt x="1293" y="946"/>
                    <a:pt x="1293" y="946"/>
                    <a:pt x="1293" y="946"/>
                  </a:cubicBezTo>
                  <a:cubicBezTo>
                    <a:pt x="1322" y="917"/>
                    <a:pt x="1322" y="917"/>
                    <a:pt x="1322" y="917"/>
                  </a:cubicBezTo>
                  <a:cubicBezTo>
                    <a:pt x="1269" y="865"/>
                    <a:pt x="1269" y="865"/>
                    <a:pt x="1269" y="865"/>
                  </a:cubicBezTo>
                  <a:cubicBezTo>
                    <a:pt x="1269" y="757"/>
                    <a:pt x="1269" y="757"/>
                    <a:pt x="1269" y="757"/>
                  </a:cubicBezTo>
                  <a:cubicBezTo>
                    <a:pt x="1385" y="757"/>
                    <a:pt x="1385" y="757"/>
                    <a:pt x="1385" y="757"/>
                  </a:cubicBezTo>
                  <a:cubicBezTo>
                    <a:pt x="1431" y="757"/>
                    <a:pt x="1468" y="794"/>
                    <a:pt x="1468" y="839"/>
                  </a:cubicBezTo>
                  <a:cubicBezTo>
                    <a:pt x="1468" y="1146"/>
                    <a:pt x="1468" y="1146"/>
                    <a:pt x="1468" y="1146"/>
                  </a:cubicBezTo>
                  <a:cubicBezTo>
                    <a:pt x="1468" y="1152"/>
                    <a:pt x="1470" y="1157"/>
                    <a:pt x="1474" y="1161"/>
                  </a:cubicBezTo>
                  <a:cubicBezTo>
                    <a:pt x="1634" y="1321"/>
                    <a:pt x="1634" y="1321"/>
                    <a:pt x="1634" y="1321"/>
                  </a:cubicBezTo>
                  <a:lnTo>
                    <a:pt x="1663" y="1293"/>
                  </a:lnTo>
                  <a:close/>
                  <a:moveTo>
                    <a:pt x="416" y="40"/>
                  </a:moveTo>
                  <a:cubicBezTo>
                    <a:pt x="853" y="40"/>
                    <a:pt x="853" y="40"/>
                    <a:pt x="853" y="40"/>
                  </a:cubicBezTo>
                  <a:cubicBezTo>
                    <a:pt x="853" y="174"/>
                    <a:pt x="853" y="174"/>
                    <a:pt x="853" y="174"/>
                  </a:cubicBezTo>
                  <a:cubicBezTo>
                    <a:pt x="853" y="191"/>
                    <a:pt x="839" y="205"/>
                    <a:pt x="822" y="205"/>
                  </a:cubicBezTo>
                  <a:cubicBezTo>
                    <a:pt x="447" y="205"/>
                    <a:pt x="447" y="205"/>
                    <a:pt x="447" y="205"/>
                  </a:cubicBezTo>
                  <a:cubicBezTo>
                    <a:pt x="430" y="205"/>
                    <a:pt x="416" y="191"/>
                    <a:pt x="416" y="174"/>
                  </a:cubicBezTo>
                  <a:lnTo>
                    <a:pt x="416" y="40"/>
                  </a:lnTo>
                  <a:close/>
                  <a:moveTo>
                    <a:pt x="1229" y="825"/>
                  </a:moveTo>
                  <a:cubicBezTo>
                    <a:pt x="1178" y="774"/>
                    <a:pt x="1178" y="774"/>
                    <a:pt x="1178" y="774"/>
                  </a:cubicBezTo>
                  <a:cubicBezTo>
                    <a:pt x="1160" y="756"/>
                    <a:pt x="1137" y="746"/>
                    <a:pt x="1112" y="746"/>
                  </a:cubicBezTo>
                  <a:cubicBezTo>
                    <a:pt x="1112" y="746"/>
                    <a:pt x="1112" y="746"/>
                    <a:pt x="1112" y="746"/>
                  </a:cubicBezTo>
                  <a:cubicBezTo>
                    <a:pt x="1087" y="746"/>
                    <a:pt x="1064" y="756"/>
                    <a:pt x="1047" y="773"/>
                  </a:cubicBezTo>
                  <a:cubicBezTo>
                    <a:pt x="1029" y="790"/>
                    <a:pt x="1020" y="814"/>
                    <a:pt x="1020" y="838"/>
                  </a:cubicBezTo>
                  <a:cubicBezTo>
                    <a:pt x="1019" y="863"/>
                    <a:pt x="1029" y="886"/>
                    <a:pt x="1046" y="904"/>
                  </a:cubicBezTo>
                  <a:cubicBezTo>
                    <a:pt x="1187" y="1044"/>
                    <a:pt x="1187" y="1044"/>
                    <a:pt x="1187" y="1044"/>
                  </a:cubicBezTo>
                  <a:cubicBezTo>
                    <a:pt x="1180" y="1054"/>
                    <a:pt x="1180" y="1054"/>
                    <a:pt x="1180" y="1054"/>
                  </a:cubicBezTo>
                  <a:cubicBezTo>
                    <a:pt x="1117" y="1140"/>
                    <a:pt x="1126" y="1256"/>
                    <a:pt x="1201" y="1331"/>
                  </a:cubicBezTo>
                  <a:cubicBezTo>
                    <a:pt x="1229" y="1359"/>
                    <a:pt x="1229" y="1359"/>
                    <a:pt x="1229" y="1359"/>
                  </a:cubicBezTo>
                  <a:cubicBezTo>
                    <a:pt x="1229" y="1502"/>
                    <a:pt x="1229" y="1502"/>
                    <a:pt x="1229" y="1502"/>
                  </a:cubicBezTo>
                  <a:cubicBezTo>
                    <a:pt x="40" y="1502"/>
                    <a:pt x="40" y="1502"/>
                    <a:pt x="40" y="1502"/>
                  </a:cubicBezTo>
                  <a:cubicBezTo>
                    <a:pt x="40" y="40"/>
                    <a:pt x="40" y="40"/>
                    <a:pt x="40" y="40"/>
                  </a:cubicBezTo>
                  <a:cubicBezTo>
                    <a:pt x="375" y="40"/>
                    <a:pt x="375" y="40"/>
                    <a:pt x="375" y="40"/>
                  </a:cubicBezTo>
                  <a:cubicBezTo>
                    <a:pt x="375" y="136"/>
                    <a:pt x="375" y="136"/>
                    <a:pt x="375" y="136"/>
                  </a:cubicBezTo>
                  <a:cubicBezTo>
                    <a:pt x="157" y="136"/>
                    <a:pt x="157" y="136"/>
                    <a:pt x="157" y="136"/>
                  </a:cubicBezTo>
                  <a:cubicBezTo>
                    <a:pt x="146" y="136"/>
                    <a:pt x="137" y="145"/>
                    <a:pt x="137" y="156"/>
                  </a:cubicBezTo>
                  <a:cubicBezTo>
                    <a:pt x="137" y="1385"/>
                    <a:pt x="137" y="1385"/>
                    <a:pt x="137" y="1385"/>
                  </a:cubicBezTo>
                  <a:cubicBezTo>
                    <a:pt x="137" y="1396"/>
                    <a:pt x="146" y="1405"/>
                    <a:pt x="157" y="1405"/>
                  </a:cubicBezTo>
                  <a:cubicBezTo>
                    <a:pt x="1098" y="1405"/>
                    <a:pt x="1098" y="1405"/>
                    <a:pt x="1098" y="1405"/>
                  </a:cubicBezTo>
                  <a:cubicBezTo>
                    <a:pt x="1098" y="1365"/>
                    <a:pt x="1098" y="1365"/>
                    <a:pt x="1098" y="1365"/>
                  </a:cubicBezTo>
                  <a:cubicBezTo>
                    <a:pt x="177" y="1365"/>
                    <a:pt x="177" y="1365"/>
                    <a:pt x="177" y="1365"/>
                  </a:cubicBezTo>
                  <a:cubicBezTo>
                    <a:pt x="177" y="177"/>
                    <a:pt x="177" y="177"/>
                    <a:pt x="177" y="177"/>
                  </a:cubicBezTo>
                  <a:cubicBezTo>
                    <a:pt x="375" y="177"/>
                    <a:pt x="375" y="177"/>
                    <a:pt x="375" y="177"/>
                  </a:cubicBezTo>
                  <a:cubicBezTo>
                    <a:pt x="377" y="188"/>
                    <a:pt x="377" y="188"/>
                    <a:pt x="377" y="188"/>
                  </a:cubicBezTo>
                  <a:cubicBezTo>
                    <a:pt x="384" y="221"/>
                    <a:pt x="413" y="245"/>
                    <a:pt x="447" y="245"/>
                  </a:cubicBezTo>
                  <a:cubicBezTo>
                    <a:pt x="822" y="245"/>
                    <a:pt x="822" y="245"/>
                    <a:pt x="822" y="245"/>
                  </a:cubicBezTo>
                  <a:cubicBezTo>
                    <a:pt x="856" y="245"/>
                    <a:pt x="885" y="221"/>
                    <a:pt x="892" y="188"/>
                  </a:cubicBezTo>
                  <a:cubicBezTo>
                    <a:pt x="894" y="177"/>
                    <a:pt x="894" y="177"/>
                    <a:pt x="894" y="177"/>
                  </a:cubicBezTo>
                  <a:cubicBezTo>
                    <a:pt x="1092" y="177"/>
                    <a:pt x="1092" y="177"/>
                    <a:pt x="1092" y="177"/>
                  </a:cubicBezTo>
                  <a:cubicBezTo>
                    <a:pt x="1092" y="654"/>
                    <a:pt x="1092" y="654"/>
                    <a:pt x="1092" y="654"/>
                  </a:cubicBezTo>
                  <a:cubicBezTo>
                    <a:pt x="1133" y="654"/>
                    <a:pt x="1133" y="654"/>
                    <a:pt x="1133" y="654"/>
                  </a:cubicBezTo>
                  <a:cubicBezTo>
                    <a:pt x="1133" y="156"/>
                    <a:pt x="1133" y="156"/>
                    <a:pt x="1133" y="156"/>
                  </a:cubicBezTo>
                  <a:cubicBezTo>
                    <a:pt x="1133" y="145"/>
                    <a:pt x="1124" y="136"/>
                    <a:pt x="1112" y="136"/>
                  </a:cubicBezTo>
                  <a:cubicBezTo>
                    <a:pt x="894" y="136"/>
                    <a:pt x="894" y="136"/>
                    <a:pt x="894" y="136"/>
                  </a:cubicBezTo>
                  <a:cubicBezTo>
                    <a:pt x="894" y="40"/>
                    <a:pt x="894" y="40"/>
                    <a:pt x="894" y="40"/>
                  </a:cubicBezTo>
                  <a:cubicBezTo>
                    <a:pt x="1229" y="40"/>
                    <a:pt x="1229" y="40"/>
                    <a:pt x="1229" y="40"/>
                  </a:cubicBezTo>
                  <a:lnTo>
                    <a:pt x="1229" y="825"/>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8" name="Freeform 11"/>
            <p:cNvSpPr>
              <a:spLocks/>
            </p:cNvSpPr>
            <p:nvPr/>
          </p:nvSpPr>
          <p:spPr bwMode="auto">
            <a:xfrm>
              <a:off x="865188" y="3511550"/>
              <a:ext cx="188913" cy="144462"/>
            </a:xfrm>
            <a:custGeom>
              <a:avLst/>
              <a:gdLst>
                <a:gd name="T0" fmla="*/ 185 w 213"/>
                <a:gd name="T1" fmla="*/ 0 h 163"/>
                <a:gd name="T2" fmla="*/ 72 w 213"/>
                <a:gd name="T3" fmla="*/ 113 h 163"/>
                <a:gd name="T4" fmla="*/ 28 w 213"/>
                <a:gd name="T5" fmla="*/ 68 h 163"/>
                <a:gd name="T6" fmla="*/ 0 w 213"/>
                <a:gd name="T7" fmla="*/ 97 h 163"/>
                <a:gd name="T8" fmla="*/ 58 w 213"/>
                <a:gd name="T9" fmla="*/ 155 h 163"/>
                <a:gd name="T10" fmla="*/ 87 w 213"/>
                <a:gd name="T11" fmla="*/ 155 h 163"/>
                <a:gd name="T12" fmla="*/ 213 w 213"/>
                <a:gd name="T13" fmla="*/ 29 h 163"/>
                <a:gd name="T14" fmla="*/ 185 w 213"/>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63">
                  <a:moveTo>
                    <a:pt x="185" y="0"/>
                  </a:moveTo>
                  <a:cubicBezTo>
                    <a:pt x="72" y="113"/>
                    <a:pt x="72" y="113"/>
                    <a:pt x="72" y="113"/>
                  </a:cubicBezTo>
                  <a:cubicBezTo>
                    <a:pt x="28" y="68"/>
                    <a:pt x="28" y="68"/>
                    <a:pt x="28" y="68"/>
                  </a:cubicBezTo>
                  <a:cubicBezTo>
                    <a:pt x="0" y="97"/>
                    <a:pt x="0" y="97"/>
                    <a:pt x="0" y="97"/>
                  </a:cubicBezTo>
                  <a:cubicBezTo>
                    <a:pt x="58" y="155"/>
                    <a:pt x="58" y="155"/>
                    <a:pt x="58" y="155"/>
                  </a:cubicBezTo>
                  <a:cubicBezTo>
                    <a:pt x="66" y="163"/>
                    <a:pt x="79" y="163"/>
                    <a:pt x="87" y="155"/>
                  </a:cubicBezTo>
                  <a:cubicBezTo>
                    <a:pt x="213" y="29"/>
                    <a:pt x="213" y="29"/>
                    <a:pt x="213" y="29"/>
                  </a:cubicBezTo>
                  <a:lnTo>
                    <a:pt x="185"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89" name="Freeform 12"/>
            <p:cNvSpPr>
              <a:spLocks/>
            </p:cNvSpPr>
            <p:nvPr/>
          </p:nvSpPr>
          <p:spPr bwMode="auto">
            <a:xfrm>
              <a:off x="865188" y="3752850"/>
              <a:ext cx="188913" cy="144462"/>
            </a:xfrm>
            <a:custGeom>
              <a:avLst/>
              <a:gdLst>
                <a:gd name="T0" fmla="*/ 185 w 213"/>
                <a:gd name="T1" fmla="*/ 0 h 163"/>
                <a:gd name="T2" fmla="*/ 72 w 213"/>
                <a:gd name="T3" fmla="*/ 113 h 163"/>
                <a:gd name="T4" fmla="*/ 28 w 213"/>
                <a:gd name="T5" fmla="*/ 69 h 163"/>
                <a:gd name="T6" fmla="*/ 0 w 213"/>
                <a:gd name="T7" fmla="*/ 97 h 163"/>
                <a:gd name="T8" fmla="*/ 58 w 213"/>
                <a:gd name="T9" fmla="*/ 155 h 163"/>
                <a:gd name="T10" fmla="*/ 87 w 213"/>
                <a:gd name="T11" fmla="*/ 155 h 163"/>
                <a:gd name="T12" fmla="*/ 213 w 213"/>
                <a:gd name="T13" fmla="*/ 29 h 163"/>
                <a:gd name="T14" fmla="*/ 185 w 213"/>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63">
                  <a:moveTo>
                    <a:pt x="185" y="0"/>
                  </a:moveTo>
                  <a:cubicBezTo>
                    <a:pt x="72" y="113"/>
                    <a:pt x="72" y="113"/>
                    <a:pt x="72" y="113"/>
                  </a:cubicBezTo>
                  <a:cubicBezTo>
                    <a:pt x="28" y="69"/>
                    <a:pt x="28" y="69"/>
                    <a:pt x="28" y="69"/>
                  </a:cubicBezTo>
                  <a:cubicBezTo>
                    <a:pt x="0" y="97"/>
                    <a:pt x="0" y="97"/>
                    <a:pt x="0" y="97"/>
                  </a:cubicBezTo>
                  <a:cubicBezTo>
                    <a:pt x="58" y="155"/>
                    <a:pt x="58" y="155"/>
                    <a:pt x="58" y="155"/>
                  </a:cubicBezTo>
                  <a:cubicBezTo>
                    <a:pt x="66" y="163"/>
                    <a:pt x="79" y="163"/>
                    <a:pt x="87" y="155"/>
                  </a:cubicBezTo>
                  <a:cubicBezTo>
                    <a:pt x="213" y="29"/>
                    <a:pt x="213" y="29"/>
                    <a:pt x="213" y="29"/>
                  </a:cubicBezTo>
                  <a:lnTo>
                    <a:pt x="185"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0" name="Freeform 13"/>
            <p:cNvSpPr>
              <a:spLocks/>
            </p:cNvSpPr>
            <p:nvPr/>
          </p:nvSpPr>
          <p:spPr bwMode="auto">
            <a:xfrm>
              <a:off x="865188" y="3995738"/>
              <a:ext cx="188913" cy="144462"/>
            </a:xfrm>
            <a:custGeom>
              <a:avLst/>
              <a:gdLst>
                <a:gd name="T0" fmla="*/ 185 w 213"/>
                <a:gd name="T1" fmla="*/ 0 h 163"/>
                <a:gd name="T2" fmla="*/ 72 w 213"/>
                <a:gd name="T3" fmla="*/ 113 h 163"/>
                <a:gd name="T4" fmla="*/ 28 w 213"/>
                <a:gd name="T5" fmla="*/ 69 h 163"/>
                <a:gd name="T6" fmla="*/ 0 w 213"/>
                <a:gd name="T7" fmla="*/ 97 h 163"/>
                <a:gd name="T8" fmla="*/ 58 w 213"/>
                <a:gd name="T9" fmla="*/ 155 h 163"/>
                <a:gd name="T10" fmla="*/ 87 w 213"/>
                <a:gd name="T11" fmla="*/ 155 h 163"/>
                <a:gd name="T12" fmla="*/ 213 w 213"/>
                <a:gd name="T13" fmla="*/ 29 h 163"/>
                <a:gd name="T14" fmla="*/ 185 w 213"/>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63">
                  <a:moveTo>
                    <a:pt x="185" y="0"/>
                  </a:moveTo>
                  <a:cubicBezTo>
                    <a:pt x="72" y="113"/>
                    <a:pt x="72" y="113"/>
                    <a:pt x="72" y="113"/>
                  </a:cubicBezTo>
                  <a:cubicBezTo>
                    <a:pt x="28" y="69"/>
                    <a:pt x="28" y="69"/>
                    <a:pt x="28" y="69"/>
                  </a:cubicBezTo>
                  <a:cubicBezTo>
                    <a:pt x="0" y="97"/>
                    <a:pt x="0" y="97"/>
                    <a:pt x="0" y="97"/>
                  </a:cubicBezTo>
                  <a:cubicBezTo>
                    <a:pt x="58" y="155"/>
                    <a:pt x="58" y="155"/>
                    <a:pt x="58" y="155"/>
                  </a:cubicBezTo>
                  <a:cubicBezTo>
                    <a:pt x="66" y="163"/>
                    <a:pt x="79" y="163"/>
                    <a:pt x="87" y="155"/>
                  </a:cubicBezTo>
                  <a:cubicBezTo>
                    <a:pt x="213" y="29"/>
                    <a:pt x="213" y="29"/>
                    <a:pt x="213" y="29"/>
                  </a:cubicBezTo>
                  <a:lnTo>
                    <a:pt x="185" y="0"/>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1" name="Rectangle 14"/>
            <p:cNvSpPr>
              <a:spLocks noChangeArrowheads="1"/>
            </p:cNvSpPr>
            <p:nvPr/>
          </p:nvSpPr>
          <p:spPr bwMode="auto">
            <a:xfrm>
              <a:off x="1152525" y="3497263"/>
              <a:ext cx="307975"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2" name="Rectangle 15"/>
            <p:cNvSpPr>
              <a:spLocks noChangeArrowheads="1"/>
            </p:cNvSpPr>
            <p:nvPr/>
          </p:nvSpPr>
          <p:spPr bwMode="auto">
            <a:xfrm>
              <a:off x="1152525" y="3617913"/>
              <a:ext cx="247650"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3" name="Rectangle 16"/>
            <p:cNvSpPr>
              <a:spLocks noChangeArrowheads="1"/>
            </p:cNvSpPr>
            <p:nvPr/>
          </p:nvSpPr>
          <p:spPr bwMode="auto">
            <a:xfrm>
              <a:off x="1152525" y="3738563"/>
              <a:ext cx="307975"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4" name="Rectangle 17"/>
            <p:cNvSpPr>
              <a:spLocks noChangeArrowheads="1"/>
            </p:cNvSpPr>
            <p:nvPr/>
          </p:nvSpPr>
          <p:spPr bwMode="auto">
            <a:xfrm>
              <a:off x="1152525" y="3860800"/>
              <a:ext cx="247650" cy="34925"/>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5" name="Rectangle 18"/>
            <p:cNvSpPr>
              <a:spLocks noChangeArrowheads="1"/>
            </p:cNvSpPr>
            <p:nvPr/>
          </p:nvSpPr>
          <p:spPr bwMode="auto">
            <a:xfrm>
              <a:off x="1152525" y="3981450"/>
              <a:ext cx="307975"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sp>
          <p:nvSpPr>
            <p:cNvPr id="96" name="Rectangle 19"/>
            <p:cNvSpPr>
              <a:spLocks noChangeArrowheads="1"/>
            </p:cNvSpPr>
            <p:nvPr/>
          </p:nvSpPr>
          <p:spPr bwMode="auto">
            <a:xfrm>
              <a:off x="1152525" y="4102100"/>
              <a:ext cx="247650" cy="36512"/>
            </a:xfrm>
            <a:prstGeom prst="rect">
              <a:avLst/>
            </a:prstGeom>
            <a:grpFill/>
            <a:ln>
              <a:noFill/>
            </a:ln>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B4D0A"/>
                </a:solidFill>
                <a:effectLst/>
                <a:uLnTx/>
                <a:uFillTx/>
                <a:latin typeface="Calibri" panose="020F0502020204030204"/>
                <a:ea typeface="+mn-ea"/>
                <a:cs typeface="+mn-cs"/>
              </a:endParaRPr>
            </a:p>
          </p:txBody>
        </p:sp>
      </p:grpSp>
      <p:sp>
        <p:nvSpPr>
          <p:cNvPr id="45" name="TextBox 44">
            <a:extLst>
              <a:ext uri="{FF2B5EF4-FFF2-40B4-BE49-F238E27FC236}">
                <a16:creationId xmlns:a16="http://schemas.microsoft.com/office/drawing/2014/main" id="{C193658E-F803-4A7C-9685-DCBF87C91F5E}"/>
              </a:ext>
            </a:extLst>
          </p:cNvPr>
          <p:cNvSpPr txBox="1"/>
          <p:nvPr/>
        </p:nvSpPr>
        <p:spPr>
          <a:xfrm>
            <a:off x="2428493" y="3433806"/>
            <a:ext cx="9255471" cy="1077218"/>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Calibri" panose="020F0502020204030204"/>
                <a:ea typeface="+mn-ea"/>
                <a:cs typeface="+mn-cs"/>
              </a:rPr>
              <a:t>Focus on the first use case and detailed discussion on:</a:t>
            </a:r>
          </a:p>
          <a:p>
            <a:pPr marL="742950" lvl="1" indent="-285750">
              <a:buFont typeface="Arial" panose="020B0604020202020204" pitchFamily="34" charset="0"/>
              <a:buChar char="•"/>
              <a:defRPr/>
            </a:pPr>
            <a:r>
              <a:rPr kumimoji="0" lang="en-US" sz="1600" b="1" i="0" u="none" strike="noStrike" kern="1200" cap="none" spc="0" normalizeH="0" baseline="0" noProof="0" dirty="0">
                <a:ln>
                  <a:noFill/>
                </a:ln>
                <a:solidFill>
                  <a:srgbClr val="FB4D0A"/>
                </a:solidFill>
                <a:effectLst/>
                <a:uLnTx/>
                <a:uFillTx/>
                <a:latin typeface="Calibri" panose="020F0502020204030204"/>
                <a:ea typeface="+mn-ea"/>
                <a:cs typeface="+mn-cs"/>
              </a:rPr>
              <a:t>Using NLP and AI to streamline HEDIS Chart Review &amp; Abstraction processes</a:t>
            </a:r>
          </a:p>
          <a:p>
            <a:pPr marL="742950" lvl="1" indent="-285750">
              <a:buFont typeface="Arial" panose="020B0604020202020204" pitchFamily="34" charset="0"/>
              <a:buChar char="•"/>
              <a:defRPr/>
            </a:pPr>
            <a:r>
              <a:rPr lang="en-US" sz="1600" b="1" dirty="0">
                <a:solidFill>
                  <a:srgbClr val="FB4D0A"/>
                </a:solidFill>
                <a:latin typeface="Calibri" panose="020F0502020204030204"/>
              </a:rPr>
              <a:t>Demo of NLP in action</a:t>
            </a:r>
          </a:p>
          <a:p>
            <a:pPr marL="742950" lvl="1" indent="-285750">
              <a:buFont typeface="Arial" panose="020B0604020202020204" pitchFamily="34" charset="0"/>
              <a:buChar char="•"/>
              <a:defRPr/>
            </a:pPr>
            <a:r>
              <a:rPr kumimoji="0" lang="en-US" sz="1600" b="1" i="0" u="none" strike="noStrike" kern="1200" cap="none" spc="0" normalizeH="0" baseline="0" noProof="0" dirty="0">
                <a:ln>
                  <a:noFill/>
                </a:ln>
                <a:solidFill>
                  <a:srgbClr val="FB4D0A"/>
                </a:solidFill>
                <a:effectLst/>
                <a:uLnTx/>
                <a:uFillTx/>
                <a:latin typeface="Calibri" panose="020F0502020204030204"/>
                <a:ea typeface="+mn-ea"/>
                <a:cs typeface="+mn-cs"/>
              </a:rPr>
              <a:t>Campaign Outreach strategy using Next Best Action Framework</a:t>
            </a:r>
          </a:p>
        </p:txBody>
      </p:sp>
      <p:sp>
        <p:nvSpPr>
          <p:cNvPr id="47" name="TextBox 46">
            <a:extLst>
              <a:ext uri="{FF2B5EF4-FFF2-40B4-BE49-F238E27FC236}">
                <a16:creationId xmlns:a16="http://schemas.microsoft.com/office/drawing/2014/main" id="{8A5C0C87-79AC-4A54-B47E-8847E01AEAFC}"/>
              </a:ext>
            </a:extLst>
          </p:cNvPr>
          <p:cNvSpPr txBox="1"/>
          <p:nvPr/>
        </p:nvSpPr>
        <p:spPr>
          <a:xfrm>
            <a:off x="2428493" y="1149943"/>
            <a:ext cx="9293597" cy="1323439"/>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FB4D0A"/>
                </a:solidFill>
                <a:effectLst/>
                <a:uLnTx/>
                <a:uFillTx/>
                <a:latin typeface="Calibri" panose="020F0502020204030204"/>
                <a:ea typeface="+mn-ea"/>
                <a:cs typeface="+mn-cs"/>
              </a:rPr>
              <a:t>What we discussed in the last meeting</a:t>
            </a:r>
          </a:p>
          <a:p>
            <a:pPr marL="742950" lvl="1" indent="-285750">
              <a:buFont typeface="Arial" panose="020B0604020202020204" pitchFamily="34" charset="0"/>
              <a:buChar char="•"/>
              <a:defRPr/>
            </a:pPr>
            <a:r>
              <a:rPr lang="en-US" sz="1600" dirty="0">
                <a:solidFill>
                  <a:srgbClr val="000000"/>
                </a:solidFill>
                <a:latin typeface="Calibri" panose="020F0502020204030204"/>
              </a:rPr>
              <a:t>4 use cases where EXL can and will support Sharp deliver on that goal and improve quality efforts</a:t>
            </a:r>
          </a:p>
          <a:p>
            <a:pPr marL="742950" lvl="1" indent="-285750">
              <a:buFont typeface="Arial" panose="020B0604020202020204" pitchFamily="34" charset="0"/>
              <a:buChar char="•"/>
              <a:defRPr/>
            </a:pPr>
            <a:r>
              <a:rPr lang="en-US" sz="1600" dirty="0">
                <a:solidFill>
                  <a:srgbClr val="000000"/>
                </a:solidFill>
                <a:latin typeface="Calibri" panose="020F0502020204030204"/>
              </a:rPr>
              <a:t>Focus on HEDIS Overread using NLP Engine </a:t>
            </a:r>
          </a:p>
          <a:p>
            <a:pPr marL="742950" lvl="1" indent="-285750">
              <a:buFont typeface="Arial" panose="020B0604020202020204" pitchFamily="34" charset="0"/>
              <a:buChar char="•"/>
              <a:defRPr/>
            </a:pPr>
            <a:r>
              <a:rPr lang="en-US" sz="1600" dirty="0">
                <a:solidFill>
                  <a:srgbClr val="000000"/>
                </a:solidFill>
                <a:latin typeface="Calibri" panose="020F0502020204030204"/>
              </a:rPr>
              <a:t>Detailed discussion on Abstraction and NLP Process</a:t>
            </a:r>
          </a:p>
          <a:p>
            <a:pPr marL="742950" lvl="1" indent="-285750">
              <a:buFont typeface="Arial" panose="020B0604020202020204" pitchFamily="34" charset="0"/>
              <a:buChar char="•"/>
              <a:defRPr/>
            </a:pPr>
            <a:r>
              <a:rPr lang="en-US" sz="1600" dirty="0">
                <a:solidFill>
                  <a:srgbClr val="000000"/>
                </a:solidFill>
                <a:latin typeface="Calibri" panose="020F0502020204030204"/>
              </a:rPr>
              <a:t>Member Outreach Strategy</a:t>
            </a:r>
          </a:p>
        </p:txBody>
      </p:sp>
      <p:sp>
        <p:nvSpPr>
          <p:cNvPr id="48" name="TextBox 47">
            <a:extLst>
              <a:ext uri="{FF2B5EF4-FFF2-40B4-BE49-F238E27FC236}">
                <a16:creationId xmlns:a16="http://schemas.microsoft.com/office/drawing/2014/main" id="{4B494822-D089-4E76-858B-B724380335E4}"/>
              </a:ext>
            </a:extLst>
          </p:cNvPr>
          <p:cNvSpPr txBox="1"/>
          <p:nvPr/>
        </p:nvSpPr>
        <p:spPr>
          <a:xfrm>
            <a:off x="2444397" y="5787629"/>
            <a:ext cx="7734361" cy="738664"/>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How can EXL align to and participate in driving Sharp’s vision forward in 2023?</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Second session on additional use cases of value for Sharp</a:t>
            </a:r>
          </a:p>
          <a:p>
            <a:pPr marL="742950" marR="0" lvl="1"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rPr>
              <a:t>CAHP in October (Dr. Shames) </a:t>
            </a:r>
          </a:p>
        </p:txBody>
      </p:sp>
    </p:spTree>
    <p:extLst>
      <p:ext uri="{BB962C8B-B14F-4D97-AF65-F5344CB8AC3E}">
        <p14:creationId xmlns:p14="http://schemas.microsoft.com/office/powerpoint/2010/main" val="298985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8EBC0-AF8C-CEF0-3A3C-F7FE7B42C0A7}"/>
              </a:ext>
            </a:extLst>
          </p:cNvPr>
          <p:cNvSpPr>
            <a:spLocks noGrp="1"/>
          </p:cNvSpPr>
          <p:nvPr>
            <p:ph type="ctrTitle"/>
          </p:nvPr>
        </p:nvSpPr>
        <p:spPr>
          <a:xfrm>
            <a:off x="457199" y="363604"/>
            <a:ext cx="11277600" cy="936386"/>
          </a:xfrm>
        </p:spPr>
        <p:txBody>
          <a:bodyPr/>
          <a:lstStyle/>
          <a:p>
            <a:r>
              <a:rPr lang="en-US" sz="2800" dirty="0">
                <a:solidFill>
                  <a:schemeClr val="tx2"/>
                </a:solidFill>
              </a:rPr>
              <a:t>Topics for discussion – 4 Use Cases to streamline and improve quality efforts</a:t>
            </a:r>
            <a:endParaRPr lang="en-US" sz="2800" dirty="0"/>
          </a:p>
        </p:txBody>
      </p:sp>
      <p:sp>
        <p:nvSpPr>
          <p:cNvPr id="3" name="Subtitle 2">
            <a:extLst>
              <a:ext uri="{FF2B5EF4-FFF2-40B4-BE49-F238E27FC236}">
                <a16:creationId xmlns:a16="http://schemas.microsoft.com/office/drawing/2014/main" id="{CC1CEF96-FA54-C632-919D-37BD68981F84}"/>
              </a:ext>
            </a:extLst>
          </p:cNvPr>
          <p:cNvSpPr>
            <a:spLocks noGrp="1"/>
          </p:cNvSpPr>
          <p:nvPr>
            <p:ph type="subTitle" idx="1"/>
          </p:nvPr>
        </p:nvSpPr>
        <p:spPr>
          <a:xfrm>
            <a:off x="457199" y="1480352"/>
            <a:ext cx="11277600" cy="5377648"/>
          </a:xfrm>
        </p:spPr>
        <p:txBody>
          <a:bodyPr/>
          <a:lstStyle/>
          <a:p>
            <a:pPr marL="0" marR="0">
              <a:spcBef>
                <a:spcPts val="0"/>
              </a:spcBef>
              <a:spcAft>
                <a:spcPts val="0"/>
              </a:spcAft>
            </a:pPr>
            <a:r>
              <a:rPr lang="en-US" sz="1600" b="1" dirty="0">
                <a:solidFill>
                  <a:srgbClr val="FF0000"/>
                </a:solidFill>
                <a:effectLst/>
                <a:latin typeface="Calibri" panose="020F0502020204030204" pitchFamily="34" charset="0"/>
                <a:ea typeface="Calibri" panose="020F0502020204030204" pitchFamily="34" charset="0"/>
              </a:rPr>
              <a:t>Use Case #1 - HEDIS overread using NLP engine </a:t>
            </a:r>
            <a:endParaRPr lang="en-US" sz="1600" dirty="0">
              <a:solidFill>
                <a:srgbClr val="FF0000"/>
              </a:solidFill>
              <a:effectLst/>
              <a:latin typeface="Calibri" panose="020F0502020204030204" pitchFamily="34" charset="0"/>
              <a:ea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ea typeface="Calibri" panose="020F0502020204030204" pitchFamily="34" charset="0"/>
              </a:rPr>
              <a:t>Using Machine Learning (ML), NLP can be used to review the medical record and validate numerator events documented by the primary abstractor.  The engine returns results, indicating whether NLP has found a match, partial match, or no match to those documented events. Each match and partial match will also contain annotations for the specific dates of service and related results. All chases reviewed by NLP can be routed for further human evaluation if desired. This can allow year round tracking, evaluating for numerator events, and closing any gaps with faster response.</a:t>
            </a:r>
          </a:p>
          <a:p>
            <a:endParaRPr lang="en-US" dirty="0"/>
          </a:p>
          <a:p>
            <a:pPr marL="0" marR="0">
              <a:spcBef>
                <a:spcPts val="0"/>
              </a:spcBef>
              <a:spcAft>
                <a:spcPts val="0"/>
              </a:spcAft>
            </a:pPr>
            <a:r>
              <a:rPr lang="en-US" sz="1600" b="1" dirty="0">
                <a:effectLst/>
                <a:latin typeface="Calibri" panose="020F0502020204030204" pitchFamily="34" charset="0"/>
                <a:ea typeface="Calibri" panose="020F0502020204030204" pitchFamily="34" charset="0"/>
              </a:rPr>
              <a:t>Use Case #2 – Digital solution for personalized member engagement </a:t>
            </a:r>
            <a:r>
              <a:rPr lang="en-US" sz="1600" dirty="0">
                <a:effectLst/>
                <a:latin typeface="Calibri" panose="020F0502020204030204" pitchFamily="34" charset="0"/>
                <a:ea typeface="Calibri" panose="020F0502020204030204" pitchFamily="34" charset="0"/>
              </a:rPr>
              <a:t>(used to close care gaps and engage)</a:t>
            </a:r>
          </a:p>
          <a:p>
            <a:pPr marL="0" marR="0">
              <a:spcBef>
                <a:spcPts val="0"/>
              </a:spcBef>
              <a:spcAft>
                <a:spcPts val="0"/>
              </a:spcAft>
            </a:pPr>
            <a:r>
              <a:rPr lang="en-US" sz="1600" dirty="0">
                <a:effectLst/>
                <a:latin typeface="Calibri" panose="020F0502020204030204" pitchFamily="34" charset="0"/>
                <a:ea typeface="Calibri" panose="020F0502020204030204" pitchFamily="34" charset="0"/>
              </a:rPr>
              <a:t>Identification and stratification of members’ risk, identify gaps that impact a large number of members, such as mammograms, colorectal screenings, diabetes care, heart disease, and flu shots etc. Utilize omni channel digital platform to manage personalized communication to/from members and track their engagement/response. Provide real-time understanding of population level and care gap level performance.</a:t>
            </a:r>
          </a:p>
          <a:p>
            <a:endParaRPr lang="en-US" dirty="0"/>
          </a:p>
          <a:p>
            <a:pPr marL="0" marR="0">
              <a:spcBef>
                <a:spcPts val="0"/>
              </a:spcBef>
              <a:spcAft>
                <a:spcPts val="0"/>
              </a:spcAft>
            </a:pPr>
            <a:r>
              <a:rPr lang="en-US" sz="1600" b="1" dirty="0">
                <a:effectLst/>
                <a:latin typeface="Calibri" panose="020F0502020204030204" pitchFamily="34" charset="0"/>
                <a:ea typeface="Calibri" panose="020F0502020204030204" pitchFamily="34" charset="0"/>
              </a:rPr>
              <a:t>Use Case #3 - Prospective risk Models (e.g. Readmission all cause) based on additional sources of data including SDOH</a:t>
            </a:r>
            <a:endParaRPr lang="en-US" sz="16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600" dirty="0">
                <a:effectLst/>
                <a:latin typeface="Calibri" panose="020F0502020204030204" pitchFamily="34" charset="0"/>
                <a:ea typeface="Calibri" panose="020F0502020204030204" pitchFamily="34" charset="0"/>
              </a:rPr>
              <a:t>Behavioral health issues and social determinant caused barrier can impede effectiveness of health plan’s intervention. Using additional sources of data, Health plan can formulate insights into avoidable readmissions, and other avoidable high-cost events leading to better HEDIS and Stars performance. </a:t>
            </a:r>
          </a:p>
          <a:p>
            <a:endParaRPr lang="en-US" dirty="0"/>
          </a:p>
          <a:p>
            <a:pPr marL="0" marR="0">
              <a:spcBef>
                <a:spcPts val="0"/>
              </a:spcBef>
              <a:spcAft>
                <a:spcPts val="0"/>
              </a:spcAft>
            </a:pPr>
            <a:r>
              <a:rPr lang="en-US" sz="1600" b="1" dirty="0">
                <a:effectLst/>
                <a:latin typeface="Calibri" panose="020F0502020204030204" pitchFamily="34" charset="0"/>
                <a:ea typeface="Calibri" panose="020F0502020204030204" pitchFamily="34" charset="0"/>
              </a:rPr>
              <a:t>Use Case #4: Meeting NCQA requirements for Health Equity Measurement, NCQA requires stratification by race/ethnicity to a selection of HEDIS measures.</a:t>
            </a:r>
            <a:r>
              <a:rPr lang="en-US" sz="1600" dirty="0">
                <a:effectLst/>
                <a:latin typeface="Calibri" panose="020F0502020204030204" pitchFamily="34" charset="0"/>
                <a:ea typeface="Calibri" panose="020F0502020204030204" pitchFamily="34" charset="0"/>
              </a:rPr>
              <a:t> </a:t>
            </a:r>
          </a:p>
          <a:p>
            <a:r>
              <a:rPr lang="en-US" sz="1600" dirty="0">
                <a:effectLst/>
                <a:latin typeface="Calibri" panose="020F0502020204030204" pitchFamily="34" charset="0"/>
                <a:ea typeface="Calibri" panose="020F0502020204030204" pitchFamily="34" charset="0"/>
              </a:rPr>
              <a:t>NCQA is looking to add at least five measures to its existing list of 13 measures that are stratified by race and ethnicity. </a:t>
            </a:r>
            <a:endParaRPr lang="en-US" dirty="0"/>
          </a:p>
        </p:txBody>
      </p:sp>
      <p:sp>
        <p:nvSpPr>
          <p:cNvPr id="10" name="Rectangle: Rounded Corners 9">
            <a:extLst>
              <a:ext uri="{FF2B5EF4-FFF2-40B4-BE49-F238E27FC236}">
                <a16:creationId xmlns:a16="http://schemas.microsoft.com/office/drawing/2014/main" id="{99655C2D-AD49-D628-63CB-5E2E172DDD61}"/>
              </a:ext>
            </a:extLst>
          </p:cNvPr>
          <p:cNvSpPr/>
          <p:nvPr/>
        </p:nvSpPr>
        <p:spPr>
          <a:xfrm>
            <a:off x="319489" y="1299990"/>
            <a:ext cx="11655846" cy="1674564"/>
          </a:xfrm>
          <a:prstGeom prst="roundRect">
            <a:avLst/>
          </a:prstGeom>
          <a:noFill/>
          <a:ln w="57150">
            <a:solidFill>
              <a:srgbClr val="FB4E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676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4577AC-397F-4729-9AA7-50B5D1CAC5F5}"/>
              </a:ext>
            </a:extLst>
          </p:cNvPr>
          <p:cNvSpPr>
            <a:spLocks noGrp="1"/>
          </p:cNvSpPr>
          <p:nvPr>
            <p:ph type="body" sz="quarter" idx="13"/>
          </p:nvPr>
        </p:nvSpPr>
        <p:spPr/>
        <p:txBody>
          <a:bodyPr/>
          <a:lstStyle/>
          <a:p>
            <a:r>
              <a:rPr lang="en-US" dirty="0"/>
              <a:t>HEDIS</a:t>
            </a:r>
          </a:p>
        </p:txBody>
      </p:sp>
      <p:graphicFrame>
        <p:nvGraphicFramePr>
          <p:cNvPr id="16" name="Table 16">
            <a:extLst>
              <a:ext uri="{FF2B5EF4-FFF2-40B4-BE49-F238E27FC236}">
                <a16:creationId xmlns:a16="http://schemas.microsoft.com/office/drawing/2014/main" id="{8AEABF47-23D4-C6DE-98F4-CD67435A3851}"/>
              </a:ext>
            </a:extLst>
          </p:cNvPr>
          <p:cNvGraphicFramePr>
            <a:graphicFrameLocks noGrp="1"/>
          </p:cNvGraphicFramePr>
          <p:nvPr>
            <p:extLst>
              <p:ext uri="{D42A27DB-BD31-4B8C-83A1-F6EECF244321}">
                <p14:modId xmlns:p14="http://schemas.microsoft.com/office/powerpoint/2010/main" val="788093693"/>
              </p:ext>
            </p:extLst>
          </p:nvPr>
        </p:nvGraphicFramePr>
        <p:xfrm>
          <a:off x="341049" y="713481"/>
          <a:ext cx="11785848" cy="1310640"/>
        </p:xfrm>
        <a:graphic>
          <a:graphicData uri="http://schemas.openxmlformats.org/drawingml/2006/table">
            <a:tbl>
              <a:tblPr firstRow="1" bandRow="1">
                <a:tableStyleId>{5C22544A-7EE6-4342-B048-85BDC9FD1C3A}</a:tableStyleId>
              </a:tblPr>
              <a:tblGrid>
                <a:gridCol w="2766135">
                  <a:extLst>
                    <a:ext uri="{9D8B030D-6E8A-4147-A177-3AD203B41FA5}">
                      <a16:colId xmlns:a16="http://schemas.microsoft.com/office/drawing/2014/main" val="3494546156"/>
                    </a:ext>
                  </a:extLst>
                </a:gridCol>
                <a:gridCol w="5091097">
                  <a:extLst>
                    <a:ext uri="{9D8B030D-6E8A-4147-A177-3AD203B41FA5}">
                      <a16:colId xmlns:a16="http://schemas.microsoft.com/office/drawing/2014/main" val="1508614237"/>
                    </a:ext>
                  </a:extLst>
                </a:gridCol>
                <a:gridCol w="3928616">
                  <a:extLst>
                    <a:ext uri="{9D8B030D-6E8A-4147-A177-3AD203B41FA5}">
                      <a16:colId xmlns:a16="http://schemas.microsoft.com/office/drawing/2014/main" val="369215675"/>
                    </a:ext>
                  </a:extLst>
                </a:gridCol>
              </a:tblGrid>
              <a:tr h="0">
                <a:tc>
                  <a:txBody>
                    <a:bodyPr/>
                    <a:lstStyle/>
                    <a:p>
                      <a:r>
                        <a:rPr lang="en-US" sz="1200" dirty="0"/>
                        <a:t>HEDIS Measure Types</a:t>
                      </a:r>
                    </a:p>
                  </a:txBody>
                  <a:tcPr>
                    <a:lnB w="12700" cap="flat" cmpd="sng" algn="ctr">
                      <a:solidFill>
                        <a:schemeClr val="tx1"/>
                      </a:solidFill>
                      <a:prstDash val="solid"/>
                      <a:round/>
                      <a:headEnd type="none" w="med" len="med"/>
                      <a:tailEnd type="none" w="med" len="med"/>
                    </a:lnB>
                  </a:tcPr>
                </a:tc>
                <a:tc>
                  <a:txBody>
                    <a:bodyPr/>
                    <a:lstStyle/>
                    <a:p>
                      <a:r>
                        <a:rPr lang="en-US" sz="1200" dirty="0"/>
                        <a:t>Description</a:t>
                      </a:r>
                    </a:p>
                  </a:txBody>
                  <a:tcPr>
                    <a:lnB w="12700" cap="flat" cmpd="sng" algn="ctr">
                      <a:solidFill>
                        <a:schemeClr val="tx1"/>
                      </a:solidFill>
                      <a:prstDash val="solid"/>
                      <a:round/>
                      <a:headEnd type="none" w="med" len="med"/>
                      <a:tailEnd type="none" w="med" len="med"/>
                    </a:lnB>
                  </a:tcPr>
                </a:tc>
                <a:tc>
                  <a:txBody>
                    <a:bodyPr/>
                    <a:lstStyle/>
                    <a:p>
                      <a:r>
                        <a:rPr lang="en-US" sz="1200" dirty="0"/>
                        <a:t>Data Source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8127500"/>
                  </a:ext>
                </a:extLst>
              </a:tr>
              <a:tr h="0">
                <a:tc>
                  <a:txBody>
                    <a:bodyPr/>
                    <a:lstStyle/>
                    <a:p>
                      <a:pPr algn="l"/>
                      <a:r>
                        <a:rPr lang="en-US" sz="1400" dirty="0">
                          <a:solidFill>
                            <a:schemeClr val="accent2"/>
                          </a:solidFill>
                        </a:rPr>
                        <a:t>Administrative Measures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None/>
                      </a:pPr>
                      <a:r>
                        <a:rPr lang="en-US" sz="1400" dirty="0">
                          <a:solidFill>
                            <a:schemeClr val="accent2"/>
                          </a:solidFill>
                        </a:rPr>
                        <a:t>There are 5 such measures. We generally get data from one 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kern="0" dirty="0">
                          <a:solidFill>
                            <a:schemeClr val="accent2"/>
                          </a:solidFill>
                          <a:latin typeface="+mn-lt"/>
                          <a:ea typeface="+mn-ea"/>
                          <a:cs typeface="+mn-cs"/>
                        </a:rPr>
                        <a:t>Medical, Pharmacy and Lab Claims;</a:t>
                      </a:r>
                      <a:endParaRPr lang="en-US" sz="14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7226236"/>
                  </a:ext>
                </a:extLst>
              </a:tr>
              <a:tr h="0">
                <a:tc>
                  <a:txBody>
                    <a:bodyPr/>
                    <a:lstStyle/>
                    <a:p>
                      <a:pPr algn="l"/>
                      <a:r>
                        <a:rPr lang="en-US" sz="1400" dirty="0">
                          <a:solidFill>
                            <a:schemeClr val="accent2"/>
                          </a:solidFill>
                        </a:rPr>
                        <a:t>Hybrid Measures</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accent2"/>
                          </a:solidFill>
                        </a:rPr>
                        <a:t>There are 9 such measures. We generally get data from more than one source, including Supplemental data such as Medical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0" dirty="0">
                          <a:solidFill>
                            <a:schemeClr val="accent2"/>
                          </a:solidFill>
                          <a:latin typeface="+mn-lt"/>
                          <a:ea typeface="+mn-ea"/>
                          <a:cs typeface="+mn-cs"/>
                        </a:rPr>
                        <a:t>Medical, Pharmacy and Lab Claims;</a:t>
                      </a:r>
                      <a:endParaRPr lang="en-US" sz="1400" dirty="0">
                        <a:solidFill>
                          <a:schemeClr val="accent2"/>
                        </a:solidFill>
                      </a:endParaRPr>
                    </a:p>
                    <a:p>
                      <a:r>
                        <a:rPr lang="en-US" sz="1400" dirty="0">
                          <a:solidFill>
                            <a:schemeClr val="accent2"/>
                          </a:solidFill>
                        </a:rPr>
                        <a:t>Medical Records (CCD, FHIR, Fax)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4125375"/>
                  </a:ext>
                </a:extLst>
              </a:tr>
            </a:tbl>
          </a:graphicData>
        </a:graphic>
      </p:graphicFrame>
      <p:sp>
        <p:nvSpPr>
          <p:cNvPr id="19" name="TextBox 18">
            <a:extLst>
              <a:ext uri="{FF2B5EF4-FFF2-40B4-BE49-F238E27FC236}">
                <a16:creationId xmlns:a16="http://schemas.microsoft.com/office/drawing/2014/main" id="{24D71179-0CA5-4716-EE63-82C2E1A9E42C}"/>
              </a:ext>
            </a:extLst>
          </p:cNvPr>
          <p:cNvSpPr txBox="1"/>
          <p:nvPr/>
        </p:nvSpPr>
        <p:spPr>
          <a:xfrm>
            <a:off x="2539014" y="2094133"/>
            <a:ext cx="7288567" cy="369332"/>
          </a:xfrm>
          <a:prstGeom prst="rect">
            <a:avLst/>
          </a:prstGeom>
          <a:noFill/>
        </p:spPr>
        <p:txBody>
          <a:bodyPr wrap="square" rtlCol="0">
            <a:spAutoFit/>
          </a:bodyPr>
          <a:lstStyle/>
          <a:p>
            <a:r>
              <a:rPr lang="en-US" dirty="0"/>
              <a:t>Example of HEDIS Hybrid Measure which requires Medical Record:</a:t>
            </a:r>
          </a:p>
        </p:txBody>
      </p:sp>
      <p:graphicFrame>
        <p:nvGraphicFramePr>
          <p:cNvPr id="2" name="Table 1">
            <a:extLst>
              <a:ext uri="{FF2B5EF4-FFF2-40B4-BE49-F238E27FC236}">
                <a16:creationId xmlns:a16="http://schemas.microsoft.com/office/drawing/2014/main" id="{655B5791-6D83-4454-BBBD-B1A2472CD96E}"/>
              </a:ext>
            </a:extLst>
          </p:cNvPr>
          <p:cNvGraphicFramePr>
            <a:graphicFrameLocks noGrp="1"/>
          </p:cNvGraphicFramePr>
          <p:nvPr>
            <p:extLst>
              <p:ext uri="{D42A27DB-BD31-4B8C-83A1-F6EECF244321}">
                <p14:modId xmlns:p14="http://schemas.microsoft.com/office/powerpoint/2010/main" val="1317359222"/>
              </p:ext>
            </p:extLst>
          </p:nvPr>
        </p:nvGraphicFramePr>
        <p:xfrm>
          <a:off x="142875" y="2964987"/>
          <a:ext cx="11887200" cy="2506980"/>
        </p:xfrm>
        <a:graphic>
          <a:graphicData uri="http://schemas.openxmlformats.org/drawingml/2006/table">
            <a:tbl>
              <a:tblPr>
                <a:tableStyleId>{5C22544A-7EE6-4342-B048-85BDC9FD1C3A}</a:tableStyleId>
              </a:tblPr>
              <a:tblGrid>
                <a:gridCol w="956484">
                  <a:extLst>
                    <a:ext uri="{9D8B030D-6E8A-4147-A177-3AD203B41FA5}">
                      <a16:colId xmlns:a16="http://schemas.microsoft.com/office/drawing/2014/main" val="3074280192"/>
                    </a:ext>
                  </a:extLst>
                </a:gridCol>
                <a:gridCol w="3088119">
                  <a:extLst>
                    <a:ext uri="{9D8B030D-6E8A-4147-A177-3AD203B41FA5}">
                      <a16:colId xmlns:a16="http://schemas.microsoft.com/office/drawing/2014/main" val="3442801328"/>
                    </a:ext>
                  </a:extLst>
                </a:gridCol>
                <a:gridCol w="4815630">
                  <a:extLst>
                    <a:ext uri="{9D8B030D-6E8A-4147-A177-3AD203B41FA5}">
                      <a16:colId xmlns:a16="http://schemas.microsoft.com/office/drawing/2014/main" val="3832792062"/>
                    </a:ext>
                  </a:extLst>
                </a:gridCol>
                <a:gridCol w="1085428">
                  <a:extLst>
                    <a:ext uri="{9D8B030D-6E8A-4147-A177-3AD203B41FA5}">
                      <a16:colId xmlns:a16="http://schemas.microsoft.com/office/drawing/2014/main" val="993971830"/>
                    </a:ext>
                  </a:extLst>
                </a:gridCol>
                <a:gridCol w="1054852">
                  <a:extLst>
                    <a:ext uri="{9D8B030D-6E8A-4147-A177-3AD203B41FA5}">
                      <a16:colId xmlns:a16="http://schemas.microsoft.com/office/drawing/2014/main" val="3557139950"/>
                    </a:ext>
                  </a:extLst>
                </a:gridCol>
                <a:gridCol w="886687">
                  <a:extLst>
                    <a:ext uri="{9D8B030D-6E8A-4147-A177-3AD203B41FA5}">
                      <a16:colId xmlns:a16="http://schemas.microsoft.com/office/drawing/2014/main" val="2684963057"/>
                    </a:ext>
                  </a:extLst>
                </a:gridCol>
              </a:tblGrid>
              <a:tr h="365760">
                <a:tc>
                  <a:txBody>
                    <a:bodyPr/>
                    <a:lstStyle/>
                    <a:p>
                      <a:pPr algn="ctr" fontAlgn="b"/>
                      <a:r>
                        <a:rPr lang="en-US" sz="1100" u="none" strike="noStrike" dirty="0">
                          <a:solidFill>
                            <a:schemeClr val="bg2"/>
                          </a:solidFill>
                          <a:effectLst/>
                        </a:rPr>
                        <a:t>HEDIS Measure</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2"/>
                          </a:solidFill>
                          <a:effectLst/>
                        </a:rPr>
                        <a:t>Measure Description</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2"/>
                          </a:solidFill>
                          <a:effectLst/>
                        </a:rPr>
                        <a:t>Medical Record Documentation Typically Requested</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2"/>
                          </a:solidFill>
                          <a:effectLst/>
                        </a:rPr>
                        <a:t>Metric</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2"/>
                          </a:solidFill>
                          <a:effectLst/>
                        </a:rPr>
                        <a:t>Description</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tc>
                  <a:txBody>
                    <a:bodyPr/>
                    <a:lstStyle/>
                    <a:p>
                      <a:pPr algn="ctr" fontAlgn="b"/>
                      <a:r>
                        <a:rPr lang="en-US" sz="1100" u="none" strike="noStrike" dirty="0">
                          <a:solidFill>
                            <a:schemeClr val="bg2"/>
                          </a:solidFill>
                          <a:effectLst/>
                        </a:rPr>
                        <a:t>Weighting Category</a:t>
                      </a:r>
                      <a:endParaRPr lang="en-US" sz="1100" b="1" i="0" u="none" strike="noStrike" dirty="0">
                        <a:solidFill>
                          <a:schemeClr val="bg2"/>
                        </a:solidFill>
                        <a:effectLst/>
                        <a:latin typeface="Calibri" panose="020F0502020204030204" pitchFamily="34" charset="0"/>
                      </a:endParaRPr>
                    </a:p>
                  </a:txBody>
                  <a:tcPr marL="7620" marR="7620" marT="7620" marB="0">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613318135"/>
                  </a:ext>
                </a:extLst>
              </a:tr>
              <a:tr h="2141220">
                <a:tc>
                  <a:txBody>
                    <a:bodyPr/>
                    <a:lstStyle/>
                    <a:p>
                      <a:pPr marL="0" algn="ctr" defTabSz="914400" rtl="0" eaLnBrk="1" fontAlgn="t" latinLnBrk="0" hangingPunct="1"/>
                      <a:r>
                        <a:rPr lang="en-US" sz="1050" kern="1200" dirty="0">
                          <a:solidFill>
                            <a:schemeClr val="accent2"/>
                          </a:solidFill>
                          <a:latin typeface="+mn-lt"/>
                          <a:ea typeface="+mn-ea"/>
                          <a:cs typeface="+mn-cs"/>
                        </a:rPr>
                        <a:t>EED </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Eye Exam for Patient with Diabetes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t" latinLnBrk="0" hangingPunct="1"/>
                      <a:r>
                        <a:rPr lang="en-US" sz="1050" kern="1200" dirty="0">
                          <a:solidFill>
                            <a:schemeClr val="accent2"/>
                          </a:solidFill>
                          <a:latin typeface="+mn-lt"/>
                          <a:ea typeface="+mn-ea"/>
                          <a:cs typeface="+mn-cs"/>
                        </a:rPr>
                        <a:t>Percentage of members 18-75 years of age with </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diabetes (type 1 and 2) who had the following indicator</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during the measurement year:</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 Retinal eye exam</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 HPA only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050" kern="1200" dirty="0">
                          <a:solidFill>
                            <a:schemeClr val="accent2"/>
                          </a:solidFill>
                          <a:latin typeface="+mn-lt"/>
                          <a:ea typeface="+mn-ea"/>
                          <a:cs typeface="+mn-cs"/>
                        </a:rPr>
                        <a:t>• 2021-2022 Progress / Office notes, including Specialist ( i.e. Ophthalmologist, Optometrist)</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2021-2022 Notes from telephone visits, e-visits, ( i.e. secure text messaging or email, patient portal), real time interactive audio and video visits</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2021-2022 Eye exam reports and results</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Evidence member had bilateral eye enucleation any time in the member's history</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2022 Updated Problem List / Medical History</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2021 - 2022 Medication List</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Evidence member was admitted to or used hospice or palliative care services in 2022</a:t>
                      </a:r>
                      <a:br>
                        <a:rPr lang="en-US" sz="1050" kern="1200" dirty="0">
                          <a:solidFill>
                            <a:schemeClr val="accent2"/>
                          </a:solidFill>
                          <a:latin typeface="+mn-lt"/>
                          <a:ea typeface="+mn-ea"/>
                          <a:cs typeface="+mn-cs"/>
                        </a:rPr>
                      </a:br>
                      <a:r>
                        <a:rPr lang="en-US" sz="1050" kern="1200" dirty="0">
                          <a:solidFill>
                            <a:schemeClr val="accent2"/>
                          </a:solidFill>
                          <a:latin typeface="+mn-lt"/>
                          <a:ea typeface="+mn-ea"/>
                          <a:cs typeface="+mn-cs"/>
                        </a:rPr>
                        <a:t>• Evidence </a:t>
                      </a:r>
                      <a:r>
                        <a:rPr lang="en-US" sz="1050" kern="1200" dirty="0" err="1">
                          <a:solidFill>
                            <a:schemeClr val="accent2"/>
                          </a:solidFill>
                          <a:latin typeface="+mn-lt"/>
                          <a:ea typeface="+mn-ea"/>
                          <a:cs typeface="+mn-cs"/>
                        </a:rPr>
                        <a:t>meber</a:t>
                      </a:r>
                      <a:r>
                        <a:rPr lang="en-US" sz="1050" kern="1200" dirty="0">
                          <a:solidFill>
                            <a:schemeClr val="accent2"/>
                          </a:solidFill>
                          <a:latin typeface="+mn-lt"/>
                          <a:ea typeface="+mn-ea"/>
                          <a:cs typeface="+mn-cs"/>
                        </a:rPr>
                        <a:t> did not have a diagnosis of diabetes and had a diagnosis of gestational diabetes, polycystic ovarian syndrome (PCOS), or steroid-induced diabetes in 2021 or 2022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050" kern="1200" dirty="0">
                          <a:solidFill>
                            <a:schemeClr val="accent2"/>
                          </a:solidFill>
                          <a:latin typeface="+mn-lt"/>
                          <a:ea typeface="+mn-ea"/>
                          <a:cs typeface="+mn-cs"/>
                        </a:rPr>
                        <a:t>The percentage of diabetic MA enrollees age 18-75 with diabetes (type 1 and type 2) (denominator) who had an eye exam (retinal) performed during the measurement year (numerator).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050" kern="1200" dirty="0">
                          <a:solidFill>
                            <a:schemeClr val="accent2"/>
                          </a:solidFill>
                          <a:latin typeface="+mn-lt"/>
                          <a:ea typeface="+mn-ea"/>
                          <a:cs typeface="+mn-cs"/>
                        </a:rPr>
                        <a:t>Percent of plan members with diabetes who had an eye exam to check for damage from diabetes during the year</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050" kern="1200" dirty="0">
                          <a:solidFill>
                            <a:schemeClr val="accent2"/>
                          </a:solidFill>
                          <a:latin typeface="+mn-lt"/>
                          <a:ea typeface="+mn-ea"/>
                          <a:cs typeface="+mn-cs"/>
                        </a:rPr>
                        <a:t>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01413"/>
                  </a:ext>
                </a:extLst>
              </a:tr>
            </a:tbl>
          </a:graphicData>
        </a:graphic>
      </p:graphicFrame>
    </p:spTree>
    <p:extLst>
      <p:ext uri="{BB962C8B-B14F-4D97-AF65-F5344CB8AC3E}">
        <p14:creationId xmlns:p14="http://schemas.microsoft.com/office/powerpoint/2010/main" val="265042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3B89AE0-2F11-A0FA-62BA-5D3D91C90465}"/>
              </a:ext>
            </a:extLst>
          </p:cNvPr>
          <p:cNvGrpSpPr/>
          <p:nvPr/>
        </p:nvGrpSpPr>
        <p:grpSpPr>
          <a:xfrm>
            <a:off x="4001605" y="1560525"/>
            <a:ext cx="4643692" cy="3781553"/>
            <a:chOff x="4001605" y="1560525"/>
            <a:chExt cx="4643692" cy="3781553"/>
          </a:xfrm>
        </p:grpSpPr>
        <p:sp>
          <p:nvSpPr>
            <p:cNvPr id="37" name="Freeform: Shape 36">
              <a:extLst>
                <a:ext uri="{FF2B5EF4-FFF2-40B4-BE49-F238E27FC236}">
                  <a16:creationId xmlns:a16="http://schemas.microsoft.com/office/drawing/2014/main" id="{959ECCE8-6150-0480-4809-914B1DF9CE45}"/>
                </a:ext>
              </a:extLst>
            </p:cNvPr>
            <p:cNvSpPr/>
            <p:nvPr/>
          </p:nvSpPr>
          <p:spPr>
            <a:xfrm>
              <a:off x="5677278" y="1709221"/>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a:solidFill>
                    <a:sysClr val="window" lastClr="FFFFFF"/>
                  </a:solidFill>
                  <a:latin typeface="Calibri"/>
                  <a:ea typeface="+mn-ea"/>
                  <a:cs typeface="+mn-cs"/>
                </a:rPr>
                <a:t>Data Aquisition</a:t>
              </a:r>
              <a:endParaRPr lang="en-US" sz="1100" kern="1200" dirty="0">
                <a:solidFill>
                  <a:sysClr val="window" lastClr="FFFFFF"/>
                </a:solidFill>
                <a:latin typeface="Calibri"/>
                <a:ea typeface="+mn-ea"/>
                <a:cs typeface="+mn-cs"/>
              </a:endParaRPr>
            </a:p>
          </p:txBody>
        </p:sp>
        <p:sp>
          <p:nvSpPr>
            <p:cNvPr id="38" name="Freeform: Shape 37">
              <a:extLst>
                <a:ext uri="{FF2B5EF4-FFF2-40B4-BE49-F238E27FC236}">
                  <a16:creationId xmlns:a16="http://schemas.microsoft.com/office/drawing/2014/main" id="{3EDE25F3-1FDA-5533-186C-8B6E3B12B37C}"/>
                </a:ext>
              </a:extLst>
            </p:cNvPr>
            <p:cNvSpPr/>
            <p:nvPr/>
          </p:nvSpPr>
          <p:spPr>
            <a:xfrm>
              <a:off x="4638241" y="1957826"/>
              <a:ext cx="3338013" cy="3338013"/>
            </a:xfrm>
            <a:custGeom>
              <a:avLst/>
              <a:gdLst/>
              <a:ahLst/>
              <a:cxnLst/>
              <a:rect l="0" t="0" r="0" b="0"/>
              <a:pathLst>
                <a:path>
                  <a:moveTo>
                    <a:pt x="2040227" y="126557"/>
                  </a:moveTo>
                  <a:arcTo wR="1448166" hR="1448166" stAng="17647901" swAng="922753"/>
                </a:path>
              </a:pathLst>
            </a:custGeom>
            <a:noFill/>
            <a:ln w="9525" cap="flat" cmpd="sng" algn="ctr">
              <a:solidFill>
                <a:srgbClr val="4F81BD">
                  <a:hueOff val="0"/>
                  <a:satOff val="0"/>
                  <a:lumOff val="0"/>
                  <a:alphaOff val="0"/>
                </a:srgbClr>
              </a:solidFill>
              <a:prstDash val="solid"/>
              <a:tailEnd type="arrow"/>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dirty="0"/>
            </a:p>
          </p:txBody>
        </p:sp>
        <p:sp>
          <p:nvSpPr>
            <p:cNvPr id="39" name="Freeform: Shape 38">
              <a:extLst>
                <a:ext uri="{FF2B5EF4-FFF2-40B4-BE49-F238E27FC236}">
                  <a16:creationId xmlns:a16="http://schemas.microsoft.com/office/drawing/2014/main" id="{FA2115F4-4CDC-DCB2-537C-6A70ADBA4391}"/>
                </a:ext>
              </a:extLst>
            </p:cNvPr>
            <p:cNvSpPr/>
            <p:nvPr/>
          </p:nvSpPr>
          <p:spPr>
            <a:xfrm>
              <a:off x="6934964" y="2340210"/>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a:solidFill>
                    <a:sysClr val="window" lastClr="FFFFFF"/>
                  </a:solidFill>
                  <a:latin typeface="Calibri"/>
                  <a:ea typeface="+mn-ea"/>
                  <a:cs typeface="+mn-cs"/>
                </a:rPr>
                <a:t>Data Pipeline &amp; Storage</a:t>
              </a:r>
              <a:endParaRPr lang="en-US" sz="1100" kern="1200" dirty="0">
                <a:solidFill>
                  <a:sysClr val="window" lastClr="FFFFFF"/>
                </a:solidFill>
                <a:latin typeface="Calibri"/>
                <a:ea typeface="+mn-ea"/>
                <a:cs typeface="+mn-cs"/>
              </a:endParaRPr>
            </a:p>
          </p:txBody>
        </p:sp>
        <p:sp>
          <p:nvSpPr>
            <p:cNvPr id="40" name="Freeform: Shape 39">
              <a:extLst>
                <a:ext uri="{FF2B5EF4-FFF2-40B4-BE49-F238E27FC236}">
                  <a16:creationId xmlns:a16="http://schemas.microsoft.com/office/drawing/2014/main" id="{F1C3059C-6F2B-67BD-01AA-C20A04874429}"/>
                </a:ext>
              </a:extLst>
            </p:cNvPr>
            <p:cNvSpPr/>
            <p:nvPr/>
          </p:nvSpPr>
          <p:spPr>
            <a:xfrm>
              <a:off x="4410696" y="2004065"/>
              <a:ext cx="3338013" cy="3338013"/>
            </a:xfrm>
            <a:custGeom>
              <a:avLst/>
              <a:gdLst/>
              <a:ahLst/>
              <a:cxnLst/>
              <a:rect l="0" t="0" r="0" b="0"/>
              <a:pathLst>
                <a:path>
                  <a:moveTo>
                    <a:pt x="3228900" y="1075446"/>
                  </a:moveTo>
                  <a:arcTo wR="1669006" hR="1669006" stAng="20350050" swAng="1064559"/>
                </a:path>
              </a:pathLst>
            </a:custGeom>
            <a:noFill/>
            <a:ln>
              <a:solidFill>
                <a:srgbClr val="004EFF"/>
              </a:solidFill>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41" name="Freeform: Shape 40">
              <a:extLst>
                <a:ext uri="{FF2B5EF4-FFF2-40B4-BE49-F238E27FC236}">
                  <a16:creationId xmlns:a16="http://schemas.microsoft.com/office/drawing/2014/main" id="{F2D916EB-1FE3-1064-7740-B527A31D9ACE}"/>
                </a:ext>
              </a:extLst>
            </p:cNvPr>
            <p:cNvSpPr/>
            <p:nvPr/>
          </p:nvSpPr>
          <p:spPr>
            <a:xfrm>
              <a:off x="7257243" y="3752208"/>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crgbClr r="0" g="0" b="0"/>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a:solidFill>
                    <a:sysClr val="window" lastClr="FFFFFF"/>
                  </a:solidFill>
                  <a:latin typeface="Calibri"/>
                  <a:ea typeface="+mn-ea"/>
                  <a:cs typeface="+mn-cs"/>
                </a:rPr>
                <a:t>Measure calculation</a:t>
              </a:r>
              <a:endParaRPr lang="en-US" sz="1100" kern="1200" dirty="0">
                <a:solidFill>
                  <a:sysClr val="window" lastClr="FFFFFF"/>
                </a:solidFill>
                <a:latin typeface="Calibri"/>
                <a:ea typeface="+mn-ea"/>
                <a:cs typeface="+mn-cs"/>
              </a:endParaRPr>
            </a:p>
          </p:txBody>
        </p:sp>
        <p:sp>
          <p:nvSpPr>
            <p:cNvPr id="42" name="Freeform: Shape 41">
              <a:extLst>
                <a:ext uri="{FF2B5EF4-FFF2-40B4-BE49-F238E27FC236}">
                  <a16:creationId xmlns:a16="http://schemas.microsoft.com/office/drawing/2014/main" id="{46B74ED2-8EF4-23F8-47CC-0E8A94A518E0}"/>
                </a:ext>
              </a:extLst>
            </p:cNvPr>
            <p:cNvSpPr/>
            <p:nvPr/>
          </p:nvSpPr>
          <p:spPr>
            <a:xfrm>
              <a:off x="5307284" y="1915869"/>
              <a:ext cx="3338013" cy="3338013"/>
            </a:xfrm>
            <a:custGeom>
              <a:avLst/>
              <a:gdLst/>
              <a:ahLst/>
              <a:cxnLst/>
              <a:rect l="0" t="0" r="0" b="0"/>
              <a:pathLst>
                <a:path>
                  <a:moveTo>
                    <a:pt x="2369526" y="2565432"/>
                  </a:moveTo>
                  <a:arcTo wR="1448166" hR="1448166" stAng="3029346" swAng="922753"/>
                </a:path>
              </a:pathLst>
            </a:custGeom>
            <a:noFill/>
            <a:ln w="9525" cap="flat" cmpd="sng" algn="ctr">
              <a:solidFill>
                <a:srgbClr val="4F81BD">
                  <a:hueOff val="0"/>
                  <a:satOff val="0"/>
                  <a:lumOff val="0"/>
                  <a:alphaOff val="0"/>
                </a:srgbClr>
              </a:solidFill>
              <a:prstDash val="solid"/>
              <a:tailEnd type="arrow"/>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dirty="0"/>
            </a:p>
          </p:txBody>
        </p:sp>
        <p:sp>
          <p:nvSpPr>
            <p:cNvPr id="43" name="Freeform: Shape 42">
              <a:extLst>
                <a:ext uri="{FF2B5EF4-FFF2-40B4-BE49-F238E27FC236}">
                  <a16:creationId xmlns:a16="http://schemas.microsoft.com/office/drawing/2014/main" id="{4F5BE42E-9D8D-F5A3-08BF-481C506F29B2}"/>
                </a:ext>
              </a:extLst>
            </p:cNvPr>
            <p:cNvSpPr/>
            <p:nvPr/>
          </p:nvSpPr>
          <p:spPr>
            <a:xfrm>
              <a:off x="6439127" y="4711332"/>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 lastClr="FFFFFF"/>
                  </a:solidFill>
                  <a:latin typeface="Calibri"/>
                  <a:ea typeface="+mn-ea"/>
                  <a:cs typeface="+mn-cs"/>
                </a:rPr>
                <a:t>Measure Audit</a:t>
              </a:r>
            </a:p>
          </p:txBody>
        </p:sp>
        <p:sp>
          <p:nvSpPr>
            <p:cNvPr id="44" name="Freeform: Shape 43">
              <a:extLst>
                <a:ext uri="{FF2B5EF4-FFF2-40B4-BE49-F238E27FC236}">
                  <a16:creationId xmlns:a16="http://schemas.microsoft.com/office/drawing/2014/main" id="{0B6762F5-02E2-518C-3C11-0B0B0259EBA0}"/>
                </a:ext>
              </a:extLst>
            </p:cNvPr>
            <p:cNvSpPr/>
            <p:nvPr/>
          </p:nvSpPr>
          <p:spPr>
            <a:xfrm rot="19541405">
              <a:off x="4738775" y="1957826"/>
              <a:ext cx="3338013" cy="3338013"/>
            </a:xfrm>
            <a:custGeom>
              <a:avLst/>
              <a:gdLst/>
              <a:ahLst/>
              <a:cxnLst/>
              <a:rect l="0" t="0" r="0" b="0"/>
              <a:pathLst>
                <a:path>
                  <a:moveTo>
                    <a:pt x="856105" y="2769775"/>
                  </a:moveTo>
                  <a:arcTo wR="1448166" hR="1448166" stAng="6847901" swAng="922753"/>
                </a:path>
              </a:pathLst>
            </a:custGeom>
            <a:noFill/>
            <a:ln w="9525" cap="flat" cmpd="sng" algn="ctr">
              <a:solidFill>
                <a:srgbClr val="4F81BD">
                  <a:hueOff val="0"/>
                  <a:satOff val="0"/>
                  <a:lumOff val="0"/>
                  <a:alphaOff val="0"/>
                </a:srgbClr>
              </a:solidFill>
              <a:prstDash val="solid"/>
              <a:tailEnd type="arrow"/>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dirty="0"/>
            </a:p>
          </p:txBody>
        </p:sp>
        <p:sp>
          <p:nvSpPr>
            <p:cNvPr id="45" name="Freeform: Shape 44">
              <a:extLst>
                <a:ext uri="{FF2B5EF4-FFF2-40B4-BE49-F238E27FC236}">
                  <a16:creationId xmlns:a16="http://schemas.microsoft.com/office/drawing/2014/main" id="{C7BD63D3-6B46-C0D7-794D-DF80D5E622B0}"/>
                </a:ext>
              </a:extLst>
            </p:cNvPr>
            <p:cNvSpPr/>
            <p:nvPr/>
          </p:nvSpPr>
          <p:spPr>
            <a:xfrm>
              <a:off x="4922191" y="4690164"/>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a:solidFill>
                    <a:sysClr val="window" lastClr="FFFFFF"/>
                  </a:solidFill>
                  <a:latin typeface="Calibri"/>
                  <a:ea typeface="+mn-ea"/>
                  <a:cs typeface="+mn-cs"/>
                </a:rPr>
                <a:t>Data Analysis</a:t>
              </a:r>
              <a:endParaRPr lang="en-US" sz="1100" kern="1200" dirty="0">
                <a:solidFill>
                  <a:sysClr val="window" lastClr="FFFFFF"/>
                </a:solidFill>
                <a:latin typeface="Calibri"/>
                <a:ea typeface="+mn-ea"/>
                <a:cs typeface="+mn-cs"/>
              </a:endParaRPr>
            </a:p>
          </p:txBody>
        </p:sp>
        <p:sp>
          <p:nvSpPr>
            <p:cNvPr id="46" name="Freeform: Shape 45">
              <a:extLst>
                <a:ext uri="{FF2B5EF4-FFF2-40B4-BE49-F238E27FC236}">
                  <a16:creationId xmlns:a16="http://schemas.microsoft.com/office/drawing/2014/main" id="{BF235795-DF1B-1A66-DCC2-F48D47CFF49B}"/>
                </a:ext>
              </a:extLst>
            </p:cNvPr>
            <p:cNvSpPr/>
            <p:nvPr/>
          </p:nvSpPr>
          <p:spPr>
            <a:xfrm>
              <a:off x="4131499" y="1560525"/>
              <a:ext cx="3338013" cy="3338013"/>
            </a:xfrm>
            <a:custGeom>
              <a:avLst/>
              <a:gdLst/>
              <a:ahLst/>
              <a:cxnLst/>
              <a:rect l="0" t="0" r="0" b="0"/>
              <a:pathLst>
                <a:path>
                  <a:moveTo>
                    <a:pt x="762917" y="3070643"/>
                  </a:moveTo>
                  <a:arcTo wR="1669006" hR="1669006" stAng="7372841" swAng="715747"/>
                </a:path>
              </a:pathLst>
            </a:custGeom>
            <a:noFill/>
            <a:ln>
              <a:solidFill>
                <a:srgbClr val="004EFF"/>
              </a:solidFill>
              <a:tailEnd type="arrow"/>
            </a:ln>
          </p:spPr>
          <p:style>
            <a:lnRef idx="1">
              <a:schemeClr val="accent1">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dirty="0"/>
            </a:p>
          </p:txBody>
        </p:sp>
        <p:sp>
          <p:nvSpPr>
            <p:cNvPr id="47" name="Freeform: Shape 46">
              <a:extLst>
                <a:ext uri="{FF2B5EF4-FFF2-40B4-BE49-F238E27FC236}">
                  <a16:creationId xmlns:a16="http://schemas.microsoft.com/office/drawing/2014/main" id="{F9B2CF33-B11E-6077-DA6E-15980F8C18F6}"/>
                </a:ext>
              </a:extLst>
            </p:cNvPr>
            <p:cNvSpPr/>
            <p:nvPr/>
          </p:nvSpPr>
          <p:spPr>
            <a:xfrm>
              <a:off x="4001605" y="3745405"/>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a:solidFill>
                    <a:sysClr val="window" lastClr="FFFFFF"/>
                  </a:solidFill>
                  <a:latin typeface="Calibri"/>
                  <a:ea typeface="+mn-ea"/>
                  <a:cs typeface="+mn-cs"/>
                </a:rPr>
                <a:t>HEDIS reporting</a:t>
              </a:r>
              <a:endParaRPr lang="en-US" sz="1100" kern="1200" dirty="0">
                <a:solidFill>
                  <a:sysClr val="window" lastClr="FFFFFF"/>
                </a:solidFill>
                <a:latin typeface="Calibri"/>
                <a:ea typeface="+mn-ea"/>
                <a:cs typeface="+mn-cs"/>
              </a:endParaRPr>
            </a:p>
          </p:txBody>
        </p:sp>
        <p:sp>
          <p:nvSpPr>
            <p:cNvPr id="48" name="Freeform: Shape 47">
              <a:extLst>
                <a:ext uri="{FF2B5EF4-FFF2-40B4-BE49-F238E27FC236}">
                  <a16:creationId xmlns:a16="http://schemas.microsoft.com/office/drawing/2014/main" id="{BE47C276-B7F2-30A9-952B-578CC0F3A7D2}"/>
                </a:ext>
              </a:extLst>
            </p:cNvPr>
            <p:cNvSpPr/>
            <p:nvPr/>
          </p:nvSpPr>
          <p:spPr>
            <a:xfrm>
              <a:off x="4404075" y="1849218"/>
              <a:ext cx="3338013" cy="3338013"/>
            </a:xfrm>
            <a:custGeom>
              <a:avLst/>
              <a:gdLst/>
              <a:ahLst/>
              <a:cxnLst/>
              <a:rect l="0" t="0" r="0" b="0"/>
              <a:pathLst>
                <a:path>
                  <a:moveTo>
                    <a:pt x="22539" y="1702676"/>
                  </a:moveTo>
                  <a:arcTo wR="1448166" hR="1448166" stAng="10192676" swAng="1214649"/>
                </a:path>
              </a:pathLst>
            </a:custGeom>
            <a:noFill/>
            <a:ln w="9525" cap="flat" cmpd="sng" algn="ctr">
              <a:solidFill>
                <a:srgbClr val="4F81BD">
                  <a:hueOff val="0"/>
                  <a:satOff val="0"/>
                  <a:lumOff val="0"/>
                  <a:alphaOff val="0"/>
                </a:srgbClr>
              </a:solidFill>
              <a:prstDash val="solid"/>
              <a:tailEnd type="arrow"/>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dirty="0"/>
            </a:p>
          </p:txBody>
        </p:sp>
        <p:sp>
          <p:nvSpPr>
            <p:cNvPr id="49" name="Freeform: Shape 48">
              <a:extLst>
                <a:ext uri="{FF2B5EF4-FFF2-40B4-BE49-F238E27FC236}">
                  <a16:creationId xmlns:a16="http://schemas.microsoft.com/office/drawing/2014/main" id="{70A453D5-19DA-560D-10B2-CD168BC75172}"/>
                </a:ext>
              </a:extLst>
            </p:cNvPr>
            <p:cNvSpPr/>
            <p:nvPr/>
          </p:nvSpPr>
          <p:spPr>
            <a:xfrm>
              <a:off x="4325200" y="2340210"/>
              <a:ext cx="899241" cy="584507"/>
            </a:xfrm>
            <a:custGeom>
              <a:avLst/>
              <a:gdLst>
                <a:gd name="connsiteX0" fmla="*/ 0 w 899241"/>
                <a:gd name="connsiteY0" fmla="*/ 97420 h 584507"/>
                <a:gd name="connsiteX1" fmla="*/ 97420 w 899241"/>
                <a:gd name="connsiteY1" fmla="*/ 0 h 584507"/>
                <a:gd name="connsiteX2" fmla="*/ 801821 w 899241"/>
                <a:gd name="connsiteY2" fmla="*/ 0 h 584507"/>
                <a:gd name="connsiteX3" fmla="*/ 899241 w 899241"/>
                <a:gd name="connsiteY3" fmla="*/ 97420 h 584507"/>
                <a:gd name="connsiteX4" fmla="*/ 899241 w 899241"/>
                <a:gd name="connsiteY4" fmla="*/ 487087 h 584507"/>
                <a:gd name="connsiteX5" fmla="*/ 801821 w 899241"/>
                <a:gd name="connsiteY5" fmla="*/ 584507 h 584507"/>
                <a:gd name="connsiteX6" fmla="*/ 97420 w 899241"/>
                <a:gd name="connsiteY6" fmla="*/ 584507 h 584507"/>
                <a:gd name="connsiteX7" fmla="*/ 0 w 899241"/>
                <a:gd name="connsiteY7" fmla="*/ 487087 h 584507"/>
                <a:gd name="connsiteX8" fmla="*/ 0 w 899241"/>
                <a:gd name="connsiteY8" fmla="*/ 97420 h 584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9241" h="584507">
                  <a:moveTo>
                    <a:pt x="0" y="97420"/>
                  </a:moveTo>
                  <a:cubicBezTo>
                    <a:pt x="0" y="43616"/>
                    <a:pt x="43616" y="0"/>
                    <a:pt x="97420" y="0"/>
                  </a:cubicBezTo>
                  <a:lnTo>
                    <a:pt x="801821" y="0"/>
                  </a:lnTo>
                  <a:cubicBezTo>
                    <a:pt x="855625" y="0"/>
                    <a:pt x="899241" y="43616"/>
                    <a:pt x="899241" y="97420"/>
                  </a:cubicBezTo>
                  <a:lnTo>
                    <a:pt x="899241" y="487087"/>
                  </a:lnTo>
                  <a:cubicBezTo>
                    <a:pt x="899241" y="540891"/>
                    <a:pt x="855625" y="584507"/>
                    <a:pt x="801821" y="584507"/>
                  </a:cubicBezTo>
                  <a:lnTo>
                    <a:pt x="97420" y="584507"/>
                  </a:lnTo>
                  <a:cubicBezTo>
                    <a:pt x="43616" y="584507"/>
                    <a:pt x="0" y="540891"/>
                    <a:pt x="0" y="487087"/>
                  </a:cubicBezTo>
                  <a:lnTo>
                    <a:pt x="0" y="97420"/>
                  </a:lnTo>
                  <a:close/>
                </a:path>
              </a:pathLst>
            </a:custGeom>
            <a:solidFill>
              <a:schemeClr val="accent5">
                <a:lumMod val="10000"/>
              </a:schemeClr>
            </a:solidFill>
            <a:ln w="9525" cap="flat" cmpd="sng" algn="ctr">
              <a:solidFill>
                <a:sysClr val="windowText" lastClr="000000"/>
              </a:solid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spcFirstLastPara="0" vert="horz" wrap="square" lIns="70443" tIns="70443" rIns="70443" bIns="70443" numCol="1" spcCol="1270" anchor="ctr" anchorCtr="0">
              <a:noAutofit/>
            </a:bodyPr>
            <a:lstStyle/>
            <a:p>
              <a:pPr marL="0" lvl="0" indent="0" algn="ctr" defTabSz="488950">
                <a:lnSpc>
                  <a:spcPct val="90000"/>
                </a:lnSpc>
                <a:spcBef>
                  <a:spcPct val="0"/>
                </a:spcBef>
                <a:spcAft>
                  <a:spcPct val="35000"/>
                </a:spcAft>
                <a:buNone/>
              </a:pPr>
              <a:r>
                <a:rPr lang="en-US" sz="1100" kern="1200" dirty="0">
                  <a:solidFill>
                    <a:sysClr val="window" lastClr="FFFFFF"/>
                  </a:solidFill>
                  <a:latin typeface="Calibri"/>
                  <a:ea typeface="+mn-ea"/>
                  <a:cs typeface="+mn-cs"/>
                </a:rPr>
                <a:t>Provider &amp; Member Outreach</a:t>
              </a:r>
            </a:p>
          </p:txBody>
        </p:sp>
        <p:sp>
          <p:nvSpPr>
            <p:cNvPr id="50" name="Freeform: Shape 49">
              <a:extLst>
                <a:ext uri="{FF2B5EF4-FFF2-40B4-BE49-F238E27FC236}">
                  <a16:creationId xmlns:a16="http://schemas.microsoft.com/office/drawing/2014/main" id="{39AA5D80-C9AD-FCA5-47D1-3352A3FEB033}"/>
                </a:ext>
              </a:extLst>
            </p:cNvPr>
            <p:cNvSpPr/>
            <p:nvPr/>
          </p:nvSpPr>
          <p:spPr>
            <a:xfrm>
              <a:off x="4548160" y="1881011"/>
              <a:ext cx="3338013" cy="3338013"/>
            </a:xfrm>
            <a:custGeom>
              <a:avLst/>
              <a:gdLst/>
              <a:ahLst/>
              <a:cxnLst/>
              <a:rect l="0" t="0" r="0" b="0"/>
              <a:pathLst>
                <a:path>
                  <a:moveTo>
                    <a:pt x="526806" y="330900"/>
                  </a:moveTo>
                  <a:arcTo wR="1448166" hR="1448166" stAng="13829346" swAng="922753"/>
                </a:path>
              </a:pathLst>
            </a:custGeom>
            <a:noFill/>
            <a:ln w="9525" cap="flat" cmpd="sng" algn="ctr">
              <a:solidFill>
                <a:srgbClr val="4F81BD">
                  <a:hueOff val="0"/>
                  <a:satOff val="0"/>
                  <a:lumOff val="0"/>
                  <a:alphaOff val="0"/>
                </a:srgbClr>
              </a:solidFill>
              <a:prstDash val="solid"/>
              <a:tailEnd type="arrow"/>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grpSp>
      <p:sp>
        <p:nvSpPr>
          <p:cNvPr id="5" name="Title 2">
            <a:extLst>
              <a:ext uri="{FF2B5EF4-FFF2-40B4-BE49-F238E27FC236}">
                <a16:creationId xmlns:a16="http://schemas.microsoft.com/office/drawing/2014/main" id="{E4C56F68-49F2-95D3-0E59-7737A5340119}"/>
              </a:ext>
            </a:extLst>
          </p:cNvPr>
          <p:cNvSpPr txBox="1">
            <a:spLocks/>
          </p:cNvSpPr>
          <p:nvPr/>
        </p:nvSpPr>
        <p:spPr>
          <a:xfrm>
            <a:off x="430343" y="389714"/>
            <a:ext cx="7834312" cy="11430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ysClr val="windowText" lastClr="000000"/>
                </a:solidFill>
              </a:rPr>
              <a:t>HEDIS Workflow </a:t>
            </a:r>
          </a:p>
        </p:txBody>
      </p:sp>
      <p:sp>
        <p:nvSpPr>
          <p:cNvPr id="7" name="AutoShape 18">
            <a:extLst>
              <a:ext uri="{FF2B5EF4-FFF2-40B4-BE49-F238E27FC236}">
                <a16:creationId xmlns:a16="http://schemas.microsoft.com/office/drawing/2014/main" id="{5AFE1BAB-41AA-7478-EE49-675BBAEE6228}"/>
              </a:ext>
            </a:extLst>
          </p:cNvPr>
          <p:cNvSpPr>
            <a:spLocks noChangeArrowheads="1"/>
          </p:cNvSpPr>
          <p:nvPr/>
        </p:nvSpPr>
        <p:spPr bwMode="auto">
          <a:xfrm>
            <a:off x="5591510" y="3352800"/>
            <a:ext cx="1037891" cy="717550"/>
          </a:xfrm>
          <a:prstGeom prst="can">
            <a:avLst>
              <a:gd name="adj" fmla="val 19353"/>
            </a:avLst>
          </a:prstGeom>
          <a:solidFill>
            <a:sysClr val="window" lastClr="FFFFFF">
              <a:lumMod val="75000"/>
            </a:sysClr>
          </a:solidFill>
          <a:ln w="9525">
            <a:solidFill>
              <a:srgbClr val="EEECE1"/>
            </a:solidFill>
            <a:round/>
            <a:headEnd/>
            <a:tailEnd/>
          </a:ln>
        </p:spPr>
        <p:txBody>
          <a:bodyPr wrap="square" lIns="18288" tIns="0" rIns="18288" bIns="0" anchor="ctr"/>
          <a:lstStyle/>
          <a:p>
            <a:pPr algn="ctr">
              <a:defRPr/>
            </a:pPr>
            <a:r>
              <a:rPr lang="en-US" sz="1200" b="1" kern="0" dirty="0">
                <a:solidFill>
                  <a:sysClr val="windowText" lastClr="000000"/>
                </a:solidFill>
                <a:latin typeface="Calibri"/>
                <a:cs typeface="Calibri" pitchFamily="34" charset="0"/>
              </a:rPr>
              <a:t>HEDIS DataMart</a:t>
            </a:r>
          </a:p>
        </p:txBody>
      </p:sp>
      <p:cxnSp>
        <p:nvCxnSpPr>
          <p:cNvPr id="8" name="Straight Arrow Connector 7">
            <a:extLst>
              <a:ext uri="{FF2B5EF4-FFF2-40B4-BE49-F238E27FC236}">
                <a16:creationId xmlns:a16="http://schemas.microsoft.com/office/drawing/2014/main" id="{B6661B49-CF1A-6FC2-C1F5-01AFAB994171}"/>
              </a:ext>
            </a:extLst>
          </p:cNvPr>
          <p:cNvCxnSpPr>
            <a:cxnSpLocks/>
          </p:cNvCxnSpPr>
          <p:nvPr/>
        </p:nvCxnSpPr>
        <p:spPr>
          <a:xfrm flipH="1" flipV="1">
            <a:off x="6719578" y="3633198"/>
            <a:ext cx="522428" cy="385815"/>
          </a:xfrm>
          <a:prstGeom prst="straightConnector1">
            <a:avLst/>
          </a:prstGeom>
          <a:noFill/>
          <a:ln w="9525" cap="flat" cmpd="sng" algn="ctr">
            <a:solidFill>
              <a:schemeClr val="tx1"/>
            </a:solidFill>
            <a:prstDash val="solid"/>
            <a:tailEnd type="arrow"/>
          </a:ln>
          <a:effectLst/>
        </p:spPr>
      </p:cxnSp>
      <p:sp>
        <p:nvSpPr>
          <p:cNvPr id="10" name="TextBox 9">
            <a:extLst>
              <a:ext uri="{FF2B5EF4-FFF2-40B4-BE49-F238E27FC236}">
                <a16:creationId xmlns:a16="http://schemas.microsoft.com/office/drawing/2014/main" id="{61C7AE93-C517-A09E-0392-AFECF09380EF}"/>
              </a:ext>
            </a:extLst>
          </p:cNvPr>
          <p:cNvSpPr txBox="1"/>
          <p:nvPr/>
        </p:nvSpPr>
        <p:spPr>
          <a:xfrm>
            <a:off x="1747253" y="3665754"/>
            <a:ext cx="2502301" cy="830997"/>
          </a:xfrm>
          <a:prstGeom prst="rect">
            <a:avLst/>
          </a:prstGeom>
          <a:noFill/>
        </p:spPr>
        <p:txBody>
          <a:bodyPr wrap="square" rtlCol="0">
            <a:spAutoFit/>
          </a:bodyPr>
          <a:lstStyle/>
          <a:p>
            <a:pPr marL="285750" indent="-285750">
              <a:buFont typeface="Arial" panose="020B0604020202020204" pitchFamily="34" charset="0"/>
              <a:buChar char="•"/>
              <a:defRPr/>
            </a:pPr>
            <a:r>
              <a:rPr lang="en-US" sz="1200" kern="0" dirty="0">
                <a:solidFill>
                  <a:sysClr val="windowText" lastClr="000000"/>
                </a:solidFill>
                <a:latin typeface="+mj-lt"/>
              </a:rPr>
              <a:t>Gaps in Care reporting</a:t>
            </a:r>
          </a:p>
          <a:p>
            <a:pPr marL="285750" indent="-285750">
              <a:buFont typeface="Arial" panose="020B0604020202020204" pitchFamily="34" charset="0"/>
              <a:buChar char="•"/>
              <a:defRPr/>
            </a:pPr>
            <a:r>
              <a:rPr lang="en-US" sz="1200" kern="0" dirty="0">
                <a:solidFill>
                  <a:sysClr val="windowText" lastClr="000000"/>
                </a:solidFill>
                <a:latin typeface="+mj-lt"/>
              </a:rPr>
              <a:t>Medicare STARS Provider Scorecard</a:t>
            </a:r>
          </a:p>
          <a:p>
            <a:pPr marL="285750" indent="-285750">
              <a:buFont typeface="Arial" panose="020B0604020202020204" pitchFamily="34" charset="0"/>
              <a:buChar char="•"/>
              <a:defRPr/>
            </a:pPr>
            <a:r>
              <a:rPr lang="en-US" sz="1200" kern="0" dirty="0">
                <a:solidFill>
                  <a:sysClr val="windowText" lastClr="000000"/>
                </a:solidFill>
                <a:latin typeface="+mj-lt"/>
              </a:rPr>
              <a:t>STAR Ratings</a:t>
            </a:r>
          </a:p>
        </p:txBody>
      </p:sp>
      <p:sp>
        <p:nvSpPr>
          <p:cNvPr id="12" name="TextBox 11">
            <a:extLst>
              <a:ext uri="{FF2B5EF4-FFF2-40B4-BE49-F238E27FC236}">
                <a16:creationId xmlns:a16="http://schemas.microsoft.com/office/drawing/2014/main" id="{CF5FB0AA-D773-AF99-994F-C11F1389FAC1}"/>
              </a:ext>
            </a:extLst>
          </p:cNvPr>
          <p:cNvSpPr txBox="1"/>
          <p:nvPr/>
        </p:nvSpPr>
        <p:spPr>
          <a:xfrm>
            <a:off x="8228636" y="3747183"/>
            <a:ext cx="2760628" cy="646331"/>
          </a:xfrm>
          <a:prstGeom prst="rect">
            <a:avLst/>
          </a:prstGeom>
          <a:noFill/>
        </p:spPr>
        <p:txBody>
          <a:bodyPr wrap="square" rtlCol="0">
            <a:spAutoFit/>
          </a:bodyPr>
          <a:lstStyle/>
          <a:p>
            <a:pPr>
              <a:defRPr/>
            </a:pPr>
            <a:r>
              <a:rPr lang="en-US" sz="1200" kern="0" dirty="0">
                <a:solidFill>
                  <a:sysClr val="windowText" lastClr="000000"/>
                </a:solidFill>
                <a:latin typeface="+mj-lt"/>
              </a:rPr>
              <a:t>Numerator, Denominator and Exclusions calculation based on latest </a:t>
            </a:r>
            <a:r>
              <a:rPr lang="en-US" sz="1200" b="1" kern="0" dirty="0">
                <a:solidFill>
                  <a:sysClr val="windowText" lastClr="000000"/>
                </a:solidFill>
                <a:latin typeface="+mj-lt"/>
              </a:rPr>
              <a:t>Manual NCQA HEDIS and </a:t>
            </a:r>
            <a:r>
              <a:rPr lang="en-US" sz="1200" b="1" kern="0" dirty="0">
                <a:solidFill>
                  <a:schemeClr val="tx2"/>
                </a:solidFill>
                <a:latin typeface="+mj-lt"/>
              </a:rPr>
              <a:t>Digital</a:t>
            </a:r>
            <a:r>
              <a:rPr lang="en-US" sz="1200" b="1" kern="0" dirty="0">
                <a:solidFill>
                  <a:sysClr val="windowText" lastClr="000000"/>
                </a:solidFill>
                <a:latin typeface="+mj-lt"/>
              </a:rPr>
              <a:t> NCQA </a:t>
            </a:r>
            <a:r>
              <a:rPr lang="en-US" sz="1200" kern="0" dirty="0">
                <a:solidFill>
                  <a:sysClr val="windowText" lastClr="000000"/>
                </a:solidFill>
                <a:latin typeface="+mj-lt"/>
              </a:rPr>
              <a:t>specifications</a:t>
            </a:r>
          </a:p>
        </p:txBody>
      </p:sp>
      <p:sp>
        <p:nvSpPr>
          <p:cNvPr id="18" name="TextBox 17">
            <a:extLst>
              <a:ext uri="{FF2B5EF4-FFF2-40B4-BE49-F238E27FC236}">
                <a16:creationId xmlns:a16="http://schemas.microsoft.com/office/drawing/2014/main" id="{BD88A40A-C0DD-A062-8862-B1CB28DE4331}"/>
              </a:ext>
            </a:extLst>
          </p:cNvPr>
          <p:cNvSpPr txBox="1"/>
          <p:nvPr/>
        </p:nvSpPr>
        <p:spPr>
          <a:xfrm>
            <a:off x="4852341" y="420202"/>
            <a:ext cx="3536366" cy="1200329"/>
          </a:xfrm>
          <a:prstGeom prst="rect">
            <a:avLst/>
          </a:prstGeom>
          <a:noFill/>
        </p:spPr>
        <p:txBody>
          <a:bodyPr wrap="square" rtlCol="0">
            <a:spAutoFit/>
          </a:bodyPr>
          <a:lstStyle/>
          <a:p>
            <a:pPr>
              <a:defRPr/>
            </a:pPr>
            <a:r>
              <a:rPr lang="en-US" sz="1200" b="1" kern="0" dirty="0">
                <a:solidFill>
                  <a:sysClr val="windowText" lastClr="000000"/>
                </a:solidFill>
                <a:latin typeface="+mj-lt"/>
              </a:rPr>
              <a:t>Data Acquisition:</a:t>
            </a:r>
          </a:p>
          <a:p>
            <a:pPr marL="285750" indent="-285750">
              <a:buFont typeface="+mj-lt"/>
              <a:buAutoNum type="arabicPeriod"/>
              <a:defRPr/>
            </a:pPr>
            <a:r>
              <a:rPr lang="en-US" sz="1200" kern="0" dirty="0">
                <a:solidFill>
                  <a:sysClr val="windowText" lastClr="000000"/>
                </a:solidFill>
                <a:latin typeface="+mj-lt"/>
              </a:rPr>
              <a:t>Medical, Pharmacy and Lab Claims; Member &amp; Provider Demographics data</a:t>
            </a:r>
          </a:p>
          <a:p>
            <a:pPr marL="285750" indent="-285750">
              <a:buFont typeface="+mj-lt"/>
              <a:buAutoNum type="arabicPeriod"/>
              <a:defRPr/>
            </a:pPr>
            <a:r>
              <a:rPr lang="en-US" sz="1200" kern="0" dirty="0">
                <a:solidFill>
                  <a:sysClr val="windowText" lastClr="000000"/>
                </a:solidFill>
                <a:latin typeface="+mj-lt"/>
              </a:rPr>
              <a:t>(Fax) Scanned Images of Medical Documents; CCD format file ; FHIR format file</a:t>
            </a:r>
          </a:p>
          <a:p>
            <a:pPr marL="285750" indent="-285750">
              <a:buFont typeface="+mj-lt"/>
              <a:buAutoNum type="arabicPeriod"/>
              <a:defRPr/>
            </a:pPr>
            <a:r>
              <a:rPr lang="en-US" sz="1200" kern="0" dirty="0">
                <a:solidFill>
                  <a:sysClr val="windowText" lastClr="000000"/>
                </a:solidFill>
                <a:latin typeface="+mj-lt"/>
              </a:rPr>
              <a:t>Survey Data</a:t>
            </a:r>
          </a:p>
        </p:txBody>
      </p:sp>
      <p:sp>
        <p:nvSpPr>
          <p:cNvPr id="20" name="TextBox 19">
            <a:extLst>
              <a:ext uri="{FF2B5EF4-FFF2-40B4-BE49-F238E27FC236}">
                <a16:creationId xmlns:a16="http://schemas.microsoft.com/office/drawing/2014/main" id="{5E0F77DA-A41E-6C5F-DE22-4D0B4E0B8C04}"/>
              </a:ext>
            </a:extLst>
          </p:cNvPr>
          <p:cNvSpPr txBox="1"/>
          <p:nvPr/>
        </p:nvSpPr>
        <p:spPr>
          <a:xfrm>
            <a:off x="7352420" y="4882421"/>
            <a:ext cx="2760628" cy="276999"/>
          </a:xfrm>
          <a:prstGeom prst="rect">
            <a:avLst/>
          </a:prstGeom>
          <a:noFill/>
        </p:spPr>
        <p:txBody>
          <a:bodyPr wrap="square" rtlCol="0">
            <a:spAutoFit/>
          </a:bodyPr>
          <a:lstStyle/>
          <a:p>
            <a:pPr>
              <a:defRPr/>
            </a:pPr>
            <a:r>
              <a:rPr lang="en-US" sz="1200" kern="0" dirty="0">
                <a:solidFill>
                  <a:sysClr val="windowText" lastClr="000000"/>
                </a:solidFill>
                <a:latin typeface="+mj-lt"/>
              </a:rPr>
              <a:t>NCQA Measure Certification</a:t>
            </a:r>
          </a:p>
        </p:txBody>
      </p:sp>
      <p:sp>
        <p:nvSpPr>
          <p:cNvPr id="32" name="TextBox 31">
            <a:extLst>
              <a:ext uri="{FF2B5EF4-FFF2-40B4-BE49-F238E27FC236}">
                <a16:creationId xmlns:a16="http://schemas.microsoft.com/office/drawing/2014/main" id="{43777314-4023-7C85-4F3D-76EBD062EA19}"/>
              </a:ext>
            </a:extLst>
          </p:cNvPr>
          <p:cNvSpPr txBox="1"/>
          <p:nvPr/>
        </p:nvSpPr>
        <p:spPr>
          <a:xfrm>
            <a:off x="7996007" y="2191356"/>
            <a:ext cx="3079728" cy="954107"/>
          </a:xfrm>
          <a:prstGeom prst="rect">
            <a:avLst/>
          </a:prstGeom>
          <a:noFill/>
        </p:spPr>
        <p:txBody>
          <a:bodyPr wrap="square" rtlCol="0">
            <a:spAutoFit/>
          </a:bodyPr>
          <a:lstStyle/>
          <a:p>
            <a:pPr marL="285750" indent="-285750">
              <a:buFont typeface="+mj-lt"/>
              <a:buAutoNum type="arabicPeriod"/>
              <a:defRPr/>
            </a:pPr>
            <a:r>
              <a:rPr lang="en-US" sz="1400" b="1" kern="0" dirty="0">
                <a:solidFill>
                  <a:sysClr val="windowText" lastClr="000000"/>
                </a:solidFill>
                <a:latin typeface="+mj-lt"/>
              </a:rPr>
              <a:t>ETL to load data in data mart</a:t>
            </a:r>
          </a:p>
          <a:p>
            <a:pPr marL="285750" indent="-285750">
              <a:buFont typeface="+mj-lt"/>
              <a:buAutoNum type="arabicPeriod"/>
              <a:defRPr/>
            </a:pPr>
            <a:r>
              <a:rPr lang="en-US" sz="1400" b="1" kern="0" dirty="0">
                <a:solidFill>
                  <a:sysClr val="windowText" lastClr="000000"/>
                </a:solidFill>
                <a:latin typeface="+mj-lt"/>
              </a:rPr>
              <a:t>OCR on Fax and NLP; or</a:t>
            </a:r>
          </a:p>
          <a:p>
            <a:pPr>
              <a:defRPr/>
            </a:pPr>
            <a:r>
              <a:rPr lang="en-US" sz="1400" b="1" kern="0" dirty="0">
                <a:solidFill>
                  <a:sysClr val="windowText" lastClr="000000"/>
                </a:solidFill>
                <a:latin typeface="+mj-lt"/>
              </a:rPr>
              <a:t>       CCD\FHIR parsing and NLP; or</a:t>
            </a:r>
          </a:p>
          <a:p>
            <a:pPr>
              <a:defRPr/>
            </a:pPr>
            <a:r>
              <a:rPr lang="en-US" sz="1400" b="1" kern="0" dirty="0">
                <a:solidFill>
                  <a:sysClr val="windowText" lastClr="000000"/>
                </a:solidFill>
                <a:latin typeface="+mj-lt"/>
              </a:rPr>
              <a:t>       </a:t>
            </a:r>
            <a:r>
              <a:rPr lang="en-US" sz="1400" b="1" kern="0" dirty="0">
                <a:solidFill>
                  <a:schemeClr val="accent2"/>
                </a:solidFill>
                <a:latin typeface="+mj-lt"/>
              </a:rPr>
              <a:t>FHIR and NCQA </a:t>
            </a:r>
            <a:r>
              <a:rPr lang="en-US" sz="1400" b="1" kern="0" dirty="0" err="1">
                <a:solidFill>
                  <a:schemeClr val="accent2"/>
                </a:solidFill>
                <a:latin typeface="+mj-lt"/>
              </a:rPr>
              <a:t>dQMs</a:t>
            </a:r>
            <a:r>
              <a:rPr lang="en-US" sz="1400" b="1" kern="0" dirty="0">
                <a:solidFill>
                  <a:schemeClr val="accent2"/>
                </a:solidFill>
                <a:latin typeface="+mj-lt"/>
              </a:rPr>
              <a:t>*</a:t>
            </a:r>
          </a:p>
        </p:txBody>
      </p:sp>
      <p:sp>
        <p:nvSpPr>
          <p:cNvPr id="33" name="TextBox 32">
            <a:extLst>
              <a:ext uri="{FF2B5EF4-FFF2-40B4-BE49-F238E27FC236}">
                <a16:creationId xmlns:a16="http://schemas.microsoft.com/office/drawing/2014/main" id="{BCDBC20C-F391-B4AA-34F9-008A12589BBA}"/>
              </a:ext>
            </a:extLst>
          </p:cNvPr>
          <p:cNvSpPr txBox="1"/>
          <p:nvPr/>
        </p:nvSpPr>
        <p:spPr>
          <a:xfrm>
            <a:off x="3589275" y="5311750"/>
            <a:ext cx="2717972" cy="1200329"/>
          </a:xfrm>
          <a:prstGeom prst="rect">
            <a:avLst/>
          </a:prstGeom>
          <a:noFill/>
        </p:spPr>
        <p:txBody>
          <a:bodyPr wrap="square" rtlCol="0">
            <a:spAutoFit/>
          </a:bodyPr>
          <a:lstStyle/>
          <a:p>
            <a:pPr marL="171450" indent="-171450">
              <a:buFont typeface="Arial" panose="020B0604020202020204" pitchFamily="34" charset="0"/>
              <a:buChar char="•"/>
              <a:defRPr/>
            </a:pPr>
            <a:r>
              <a:rPr lang="en-US" sz="1200" kern="0" dirty="0">
                <a:solidFill>
                  <a:sysClr val="windowText" lastClr="000000"/>
                </a:solidFill>
                <a:latin typeface="+mj-lt"/>
              </a:rPr>
              <a:t>Targeting based on Intervenability and </a:t>
            </a:r>
            <a:r>
              <a:rPr lang="en-US" sz="1200" kern="0" dirty="0" err="1">
                <a:solidFill>
                  <a:sysClr val="windowText" lastClr="000000"/>
                </a:solidFill>
                <a:latin typeface="+mj-lt"/>
              </a:rPr>
              <a:t>Impactablity</a:t>
            </a:r>
            <a:endParaRPr lang="en-US" sz="1200" kern="0" dirty="0">
              <a:solidFill>
                <a:sysClr val="windowText" lastClr="000000"/>
              </a:solidFill>
              <a:latin typeface="+mj-lt"/>
            </a:endParaRPr>
          </a:p>
          <a:p>
            <a:pPr marL="171450" indent="-171450">
              <a:buFont typeface="Arial" panose="020B0604020202020204" pitchFamily="34" charset="0"/>
              <a:buChar char="•"/>
              <a:defRPr/>
            </a:pPr>
            <a:r>
              <a:rPr lang="en-US" sz="1200" kern="0" dirty="0">
                <a:solidFill>
                  <a:sysClr val="windowText" lastClr="000000"/>
                </a:solidFill>
                <a:latin typeface="+mj-lt"/>
              </a:rPr>
              <a:t>Star Rating Simulation and Prioritization through Cut-Point Forecasting</a:t>
            </a:r>
          </a:p>
          <a:p>
            <a:pPr>
              <a:defRPr/>
            </a:pPr>
            <a:endParaRPr lang="en-US" sz="1200" kern="0" dirty="0">
              <a:solidFill>
                <a:sysClr val="windowText" lastClr="000000"/>
              </a:solidFill>
              <a:latin typeface="+mj-lt"/>
            </a:endParaRPr>
          </a:p>
        </p:txBody>
      </p:sp>
      <p:sp>
        <p:nvSpPr>
          <p:cNvPr id="34" name="TextBox 33">
            <a:extLst>
              <a:ext uri="{FF2B5EF4-FFF2-40B4-BE49-F238E27FC236}">
                <a16:creationId xmlns:a16="http://schemas.microsoft.com/office/drawing/2014/main" id="{C11FB447-1C97-4B32-9943-46A5CFFC33EC}"/>
              </a:ext>
            </a:extLst>
          </p:cNvPr>
          <p:cNvSpPr txBox="1"/>
          <p:nvPr/>
        </p:nvSpPr>
        <p:spPr>
          <a:xfrm>
            <a:off x="1593450" y="2095380"/>
            <a:ext cx="2704011"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tx2"/>
                </a:solidFill>
                <a:latin typeface="+mj-lt"/>
              </a:rPr>
              <a:t>Outbound phone calls to Providers and Members</a:t>
            </a:r>
          </a:p>
          <a:p>
            <a:pPr marL="171450" indent="-171450">
              <a:buFont typeface="Arial" panose="020B0604020202020204" pitchFamily="34" charset="0"/>
              <a:buChar char="•"/>
            </a:pPr>
            <a:r>
              <a:rPr lang="en-US" sz="1200" dirty="0">
                <a:solidFill>
                  <a:schemeClr val="tx2"/>
                </a:solidFill>
                <a:latin typeface="+mj-lt"/>
              </a:rPr>
              <a:t>Analysis of Email\SMS touchpoints</a:t>
            </a:r>
          </a:p>
          <a:p>
            <a:pPr marL="171450" indent="-171450">
              <a:buFont typeface="Arial" panose="020B0604020202020204" pitchFamily="34" charset="0"/>
              <a:buChar char="•"/>
            </a:pPr>
            <a:r>
              <a:rPr lang="en-US" sz="1200" dirty="0">
                <a:solidFill>
                  <a:schemeClr val="tx2"/>
                </a:solidFill>
                <a:latin typeface="+mj-lt"/>
              </a:rPr>
              <a:t>Monitor campaign efficiency</a:t>
            </a:r>
          </a:p>
          <a:p>
            <a:pPr marL="171450" indent="-171450">
              <a:buFont typeface="Arial" panose="020B0604020202020204" pitchFamily="34" charset="0"/>
              <a:buChar char="•"/>
            </a:pPr>
            <a:endParaRPr lang="en-US" sz="1200" dirty="0">
              <a:solidFill>
                <a:schemeClr val="tx2"/>
              </a:solidFill>
              <a:latin typeface="+mj-lt"/>
            </a:endParaRPr>
          </a:p>
        </p:txBody>
      </p:sp>
      <p:cxnSp>
        <p:nvCxnSpPr>
          <p:cNvPr id="52" name="Straight Arrow Connector 51">
            <a:extLst>
              <a:ext uri="{FF2B5EF4-FFF2-40B4-BE49-F238E27FC236}">
                <a16:creationId xmlns:a16="http://schemas.microsoft.com/office/drawing/2014/main" id="{4EE5E159-C73B-C879-C5A3-DFC1D621FAF1}"/>
              </a:ext>
            </a:extLst>
          </p:cNvPr>
          <p:cNvCxnSpPr/>
          <p:nvPr/>
        </p:nvCxnSpPr>
        <p:spPr>
          <a:xfrm>
            <a:off x="5307284" y="2681786"/>
            <a:ext cx="765797" cy="547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7FCAE-25C8-8E2F-40A3-75CEDC8C63DD}"/>
              </a:ext>
            </a:extLst>
          </p:cNvPr>
          <p:cNvCxnSpPr/>
          <p:nvPr/>
        </p:nvCxnSpPr>
        <p:spPr>
          <a:xfrm flipH="1">
            <a:off x="5499463" y="4114801"/>
            <a:ext cx="431074" cy="483325"/>
          </a:xfrm>
          <a:prstGeom prst="straightConnector1">
            <a:avLst/>
          </a:prstGeom>
          <a:ln>
            <a:solidFill>
              <a:srgbClr val="004EFF"/>
            </a:solidFill>
            <a:tailEnd type="triangle"/>
          </a:ln>
        </p:spPr>
        <p:style>
          <a:lnRef idx="1">
            <a:schemeClr val="accent1"/>
          </a:lnRef>
          <a:fillRef idx="0">
            <a:schemeClr val="accent1"/>
          </a:fillRef>
          <a:effectRef idx="0">
            <a:schemeClr val="accent1"/>
          </a:effectRef>
          <a:fontRef idx="minor">
            <a:schemeClr val="tx1"/>
          </a:fontRef>
        </p:style>
      </p:cxnSp>
      <p:sp>
        <p:nvSpPr>
          <p:cNvPr id="58" name="Speech Bubble: Rectangle 57">
            <a:extLst>
              <a:ext uri="{FF2B5EF4-FFF2-40B4-BE49-F238E27FC236}">
                <a16:creationId xmlns:a16="http://schemas.microsoft.com/office/drawing/2014/main" id="{79E6D314-EC0C-AC3A-AA56-B2273C093202}"/>
              </a:ext>
            </a:extLst>
          </p:cNvPr>
          <p:cNvSpPr/>
          <p:nvPr/>
        </p:nvSpPr>
        <p:spPr>
          <a:xfrm>
            <a:off x="10598550" y="1870661"/>
            <a:ext cx="1535229" cy="387578"/>
          </a:xfrm>
          <a:prstGeom prst="wedgeRectCallout">
            <a:avLst>
              <a:gd name="adj1" fmla="val -86960"/>
              <a:gd name="adj2" fmla="val 17507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Demo</a:t>
            </a:r>
          </a:p>
        </p:txBody>
      </p:sp>
      <p:sp>
        <p:nvSpPr>
          <p:cNvPr id="59" name="Speech Bubble: Rectangle 58">
            <a:extLst>
              <a:ext uri="{FF2B5EF4-FFF2-40B4-BE49-F238E27FC236}">
                <a16:creationId xmlns:a16="http://schemas.microsoft.com/office/drawing/2014/main" id="{0D5BC285-D6C8-535E-9D8D-2241518EC3F7}"/>
              </a:ext>
            </a:extLst>
          </p:cNvPr>
          <p:cNvSpPr/>
          <p:nvPr/>
        </p:nvSpPr>
        <p:spPr>
          <a:xfrm>
            <a:off x="10371944" y="4469914"/>
            <a:ext cx="1535229" cy="689506"/>
          </a:xfrm>
          <a:prstGeom prst="wedgeRectCallout">
            <a:avLst>
              <a:gd name="adj1" fmla="val -120175"/>
              <a:gd name="adj2" fmla="val 323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EXL’S Certified Quality Measurement Engine</a:t>
            </a:r>
          </a:p>
        </p:txBody>
      </p:sp>
      <p:cxnSp>
        <p:nvCxnSpPr>
          <p:cNvPr id="2" name="Straight Arrow Connector 1">
            <a:extLst>
              <a:ext uri="{FF2B5EF4-FFF2-40B4-BE49-F238E27FC236}">
                <a16:creationId xmlns:a16="http://schemas.microsoft.com/office/drawing/2014/main" id="{F7590D76-1882-77FF-75D1-3370AB222A26}"/>
              </a:ext>
            </a:extLst>
          </p:cNvPr>
          <p:cNvCxnSpPr>
            <a:cxnSpLocks/>
            <a:stCxn id="7" idx="2"/>
          </p:cNvCxnSpPr>
          <p:nvPr/>
        </p:nvCxnSpPr>
        <p:spPr>
          <a:xfrm flipH="1">
            <a:off x="4900846" y="3711575"/>
            <a:ext cx="690664" cy="326083"/>
          </a:xfrm>
          <a:prstGeom prst="straightConnector1">
            <a:avLst/>
          </a:prstGeom>
          <a:ln>
            <a:solidFill>
              <a:srgbClr val="004E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0E54407-F12E-FBE0-C173-888DDA6210DA}"/>
              </a:ext>
            </a:extLst>
          </p:cNvPr>
          <p:cNvSpPr txBox="1"/>
          <p:nvPr/>
        </p:nvSpPr>
        <p:spPr>
          <a:xfrm>
            <a:off x="7886173" y="5911343"/>
            <a:ext cx="4021000" cy="369332"/>
          </a:xfrm>
          <a:prstGeom prst="rect">
            <a:avLst/>
          </a:prstGeom>
          <a:noFill/>
        </p:spPr>
        <p:txBody>
          <a:bodyPr wrap="square">
            <a:spAutoFit/>
          </a:bodyPr>
          <a:lstStyle/>
          <a:p>
            <a:r>
              <a:rPr lang="en-US" dirty="0">
                <a:hlinkClick r:id="rId2"/>
              </a:rPr>
              <a:t>*HEDIS Digital Quality Measures - NCQA</a:t>
            </a:r>
            <a:endParaRPr lang="en-US" dirty="0"/>
          </a:p>
        </p:txBody>
      </p:sp>
    </p:spTree>
    <p:extLst>
      <p:ext uri="{BB962C8B-B14F-4D97-AF65-F5344CB8AC3E}">
        <p14:creationId xmlns:p14="http://schemas.microsoft.com/office/powerpoint/2010/main" val="1650203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4D7B238-8433-3251-20E5-5497783516B3}"/>
              </a:ext>
            </a:extLst>
          </p:cNvPr>
          <p:cNvPicPr>
            <a:picLocks noChangeAspect="1"/>
          </p:cNvPicPr>
          <p:nvPr/>
        </p:nvPicPr>
        <p:blipFill>
          <a:blip r:embed="rId2"/>
          <a:stretch>
            <a:fillRect/>
          </a:stretch>
        </p:blipFill>
        <p:spPr>
          <a:xfrm>
            <a:off x="457200" y="1652901"/>
            <a:ext cx="3962399" cy="1524213"/>
          </a:xfrm>
          <a:prstGeom prst="rect">
            <a:avLst/>
          </a:prstGeom>
        </p:spPr>
      </p:pic>
      <p:pic>
        <p:nvPicPr>
          <p:cNvPr id="23" name="Picture 22">
            <a:extLst>
              <a:ext uri="{FF2B5EF4-FFF2-40B4-BE49-F238E27FC236}">
                <a16:creationId xmlns:a16="http://schemas.microsoft.com/office/drawing/2014/main" id="{E386B030-9089-8489-F157-6C63F8D005AC}"/>
              </a:ext>
            </a:extLst>
          </p:cNvPr>
          <p:cNvPicPr>
            <a:picLocks noChangeAspect="1"/>
          </p:cNvPicPr>
          <p:nvPr/>
        </p:nvPicPr>
        <p:blipFill>
          <a:blip r:embed="rId3"/>
          <a:stretch>
            <a:fillRect/>
          </a:stretch>
        </p:blipFill>
        <p:spPr>
          <a:xfrm>
            <a:off x="457202" y="3469841"/>
            <a:ext cx="3958816" cy="1705213"/>
          </a:xfrm>
          <a:prstGeom prst="rect">
            <a:avLst/>
          </a:prstGeom>
        </p:spPr>
      </p:pic>
      <p:sp>
        <p:nvSpPr>
          <p:cNvPr id="32" name="TextBox 31">
            <a:extLst>
              <a:ext uri="{FF2B5EF4-FFF2-40B4-BE49-F238E27FC236}">
                <a16:creationId xmlns:a16="http://schemas.microsoft.com/office/drawing/2014/main" id="{95D3FFC3-9E7B-973F-F322-096D133269AE}"/>
              </a:ext>
            </a:extLst>
          </p:cNvPr>
          <p:cNvSpPr txBox="1"/>
          <p:nvPr/>
        </p:nvSpPr>
        <p:spPr>
          <a:xfrm>
            <a:off x="333375" y="1363582"/>
            <a:ext cx="2971800" cy="369332"/>
          </a:xfrm>
          <a:prstGeom prst="rect">
            <a:avLst/>
          </a:prstGeom>
          <a:noFill/>
        </p:spPr>
        <p:txBody>
          <a:bodyPr wrap="square" rtlCol="0">
            <a:spAutoFit/>
          </a:bodyPr>
          <a:lstStyle/>
          <a:p>
            <a:r>
              <a:rPr lang="en-US" dirty="0"/>
              <a:t>CCD (HL7 Format)</a:t>
            </a:r>
          </a:p>
        </p:txBody>
      </p:sp>
      <p:sp>
        <p:nvSpPr>
          <p:cNvPr id="33" name="TextBox 32">
            <a:extLst>
              <a:ext uri="{FF2B5EF4-FFF2-40B4-BE49-F238E27FC236}">
                <a16:creationId xmlns:a16="http://schemas.microsoft.com/office/drawing/2014/main" id="{681B4A88-56EA-E710-1D05-B2B6DB0900A3}"/>
              </a:ext>
            </a:extLst>
          </p:cNvPr>
          <p:cNvSpPr txBox="1"/>
          <p:nvPr/>
        </p:nvSpPr>
        <p:spPr>
          <a:xfrm>
            <a:off x="5105402" y="1332731"/>
            <a:ext cx="3962400" cy="369332"/>
          </a:xfrm>
          <a:prstGeom prst="rect">
            <a:avLst/>
          </a:prstGeom>
          <a:noFill/>
        </p:spPr>
        <p:txBody>
          <a:bodyPr wrap="square" rtlCol="0">
            <a:spAutoFit/>
          </a:bodyPr>
          <a:lstStyle/>
          <a:p>
            <a:r>
              <a:rPr lang="en-US" dirty="0"/>
              <a:t>Entities Extracted from CCD Document</a:t>
            </a:r>
          </a:p>
        </p:txBody>
      </p:sp>
      <p:pic>
        <p:nvPicPr>
          <p:cNvPr id="35" name="Picture 34">
            <a:extLst>
              <a:ext uri="{FF2B5EF4-FFF2-40B4-BE49-F238E27FC236}">
                <a16:creationId xmlns:a16="http://schemas.microsoft.com/office/drawing/2014/main" id="{C80FA304-2DAF-95F2-7431-B8E2EBB91206}"/>
              </a:ext>
            </a:extLst>
          </p:cNvPr>
          <p:cNvPicPr>
            <a:picLocks noChangeAspect="1"/>
          </p:cNvPicPr>
          <p:nvPr/>
        </p:nvPicPr>
        <p:blipFill>
          <a:blip r:embed="rId4"/>
          <a:stretch>
            <a:fillRect/>
          </a:stretch>
        </p:blipFill>
        <p:spPr>
          <a:xfrm>
            <a:off x="5002148" y="1732914"/>
            <a:ext cx="6856477" cy="4357161"/>
          </a:xfrm>
          <a:prstGeom prst="rect">
            <a:avLst/>
          </a:prstGeom>
        </p:spPr>
      </p:pic>
      <p:sp>
        <p:nvSpPr>
          <p:cNvPr id="36" name="Text Placeholder 2">
            <a:extLst>
              <a:ext uri="{FF2B5EF4-FFF2-40B4-BE49-F238E27FC236}">
                <a16:creationId xmlns:a16="http://schemas.microsoft.com/office/drawing/2014/main" id="{5CD07D0A-E8AC-0715-5DA6-5DF62E5E5457}"/>
              </a:ext>
            </a:extLst>
          </p:cNvPr>
          <p:cNvSpPr txBox="1">
            <a:spLocks/>
          </p:cNvSpPr>
          <p:nvPr/>
        </p:nvSpPr>
        <p:spPr>
          <a:xfrm>
            <a:off x="457200" y="270398"/>
            <a:ext cx="5638800" cy="401483"/>
          </a:xfrm>
          <a:prstGeom prst="rect">
            <a:avLst/>
          </a:prstGeom>
        </p:spPr>
        <p:txBody>
          <a:bodyPr vert="horz" lIns="0" tIns="0" rIns="0" bIns="0" rtlCol="0">
            <a:noAutofit/>
          </a:bodyPr>
          <a:lstStyle>
            <a:lvl1pPr marL="0" indent="0" algn="l" defTabSz="914400" rtl="0" eaLnBrk="1" latinLnBrk="0" hangingPunct="1">
              <a:lnSpc>
                <a:spcPct val="90000"/>
              </a:lnSpc>
              <a:spcBef>
                <a:spcPts val="0"/>
              </a:spcBef>
              <a:buClr>
                <a:schemeClr val="tx1"/>
              </a:buClr>
              <a:buFont typeface="System Font Regular"/>
              <a:buNone/>
              <a:defRPr sz="1400" b="1" i="0" kern="1200">
                <a:solidFill>
                  <a:schemeClr val="tx1"/>
                </a:solidFill>
                <a:latin typeface="Calibri" panose="020F0502020204030204" pitchFamily="34" charset="0"/>
                <a:ea typeface="+mn-ea"/>
                <a:cs typeface="Calibri" panose="020F0502020204030204" pitchFamily="34" charset="0"/>
              </a:defRPr>
            </a:lvl1pPr>
            <a:lvl2pPr marL="290513" indent="0" algn="l" defTabSz="914400" rtl="0" eaLnBrk="1" latinLnBrk="0" hangingPunct="1">
              <a:lnSpc>
                <a:spcPct val="90000"/>
              </a:lnSpc>
              <a:spcBef>
                <a:spcPts val="500"/>
              </a:spcBef>
              <a:buFont typeface="System Font Regular"/>
              <a:buNone/>
              <a:tabLst/>
              <a:defRPr sz="2400" kern="1200">
                <a:solidFill>
                  <a:schemeClr val="tx2"/>
                </a:solidFill>
                <a:latin typeface="+mj-lt"/>
                <a:ea typeface="+mn-ea"/>
                <a:cs typeface="+mn-cs"/>
              </a:defRPr>
            </a:lvl2pPr>
            <a:lvl3pPr marL="582613" indent="0" algn="l" defTabSz="914400" rtl="0" eaLnBrk="1" latinLnBrk="0" hangingPunct="1">
              <a:lnSpc>
                <a:spcPct val="90000"/>
              </a:lnSpc>
              <a:spcBef>
                <a:spcPts val="500"/>
              </a:spcBef>
              <a:buFont typeface="System Font Regular"/>
              <a:buNone/>
              <a:tabLst/>
              <a:defRPr sz="2000" kern="1200">
                <a:solidFill>
                  <a:schemeClr val="tx2"/>
                </a:solidFill>
                <a:latin typeface="+mj-lt"/>
                <a:ea typeface="+mn-ea"/>
                <a:cs typeface="+mn-cs"/>
              </a:defRPr>
            </a:lvl3pPr>
            <a:lvl4pPr marL="855663"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4pPr>
            <a:lvl5pPr marL="1100138" indent="0" algn="l" defTabSz="914400" rtl="0" eaLnBrk="1" latinLnBrk="0" hangingPunct="1">
              <a:lnSpc>
                <a:spcPct val="90000"/>
              </a:lnSpc>
              <a:spcBef>
                <a:spcPts val="500"/>
              </a:spcBef>
              <a:buFont typeface="System Font Regular"/>
              <a:buNone/>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HEDIS Abstraction using NLP Co-Pilot </a:t>
            </a:r>
          </a:p>
        </p:txBody>
      </p:sp>
      <p:cxnSp>
        <p:nvCxnSpPr>
          <p:cNvPr id="40" name="Straight Arrow Connector 39">
            <a:extLst>
              <a:ext uri="{FF2B5EF4-FFF2-40B4-BE49-F238E27FC236}">
                <a16:creationId xmlns:a16="http://schemas.microsoft.com/office/drawing/2014/main" id="{152D8FF2-4B79-E865-75AF-92F474B50ECC}"/>
              </a:ext>
            </a:extLst>
          </p:cNvPr>
          <p:cNvCxnSpPr/>
          <p:nvPr/>
        </p:nvCxnSpPr>
        <p:spPr>
          <a:xfrm>
            <a:off x="4591050" y="3362325"/>
            <a:ext cx="514352"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5BF4577-6E36-086C-90DF-564E0BA25903}"/>
              </a:ext>
            </a:extLst>
          </p:cNvPr>
          <p:cNvSpPr txBox="1"/>
          <p:nvPr/>
        </p:nvSpPr>
        <p:spPr>
          <a:xfrm>
            <a:off x="457200" y="671881"/>
            <a:ext cx="10744200" cy="646331"/>
          </a:xfrm>
          <a:prstGeom prst="rect">
            <a:avLst/>
          </a:prstGeom>
          <a:noFill/>
        </p:spPr>
        <p:txBody>
          <a:bodyPr wrap="square" rtlCol="0">
            <a:spAutoFit/>
          </a:bodyPr>
          <a:lstStyle/>
          <a:p>
            <a:r>
              <a:rPr lang="en-US" dirty="0">
                <a:solidFill>
                  <a:schemeClr val="accent2"/>
                </a:solidFill>
              </a:rPr>
              <a:t>For Hybrid Measures, Abstraction team, assisted by co-pilot built using  NLP, will extract the relevant information and store it in HEDIS Data Mart. This information is used in HEDIS measure calculation engine. </a:t>
            </a:r>
          </a:p>
        </p:txBody>
      </p:sp>
    </p:spTree>
    <p:extLst>
      <p:ext uri="{BB962C8B-B14F-4D97-AF65-F5344CB8AC3E}">
        <p14:creationId xmlns:p14="http://schemas.microsoft.com/office/powerpoint/2010/main" val="183419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F6F6F3-055B-852D-E851-56693CFAC76A}"/>
              </a:ext>
            </a:extLst>
          </p:cNvPr>
          <p:cNvSpPr>
            <a:spLocks noGrp="1"/>
          </p:cNvSpPr>
          <p:nvPr>
            <p:ph type="body" sz="quarter" idx="13"/>
          </p:nvPr>
        </p:nvSpPr>
        <p:spPr>
          <a:xfrm>
            <a:off x="457200" y="304135"/>
            <a:ext cx="5638800" cy="401483"/>
          </a:xfrm>
        </p:spPr>
        <p:txBody>
          <a:bodyPr/>
          <a:lstStyle/>
          <a:p>
            <a:r>
              <a:rPr lang="en-US" dirty="0"/>
              <a:t>Automatic Digital Measure Calculation</a:t>
            </a:r>
          </a:p>
        </p:txBody>
      </p:sp>
      <p:pic>
        <p:nvPicPr>
          <p:cNvPr id="25" name="Picture 24">
            <a:extLst>
              <a:ext uri="{FF2B5EF4-FFF2-40B4-BE49-F238E27FC236}">
                <a16:creationId xmlns:a16="http://schemas.microsoft.com/office/drawing/2014/main" id="{769BAA95-50EE-4F14-551C-66017296A757}"/>
              </a:ext>
            </a:extLst>
          </p:cNvPr>
          <p:cNvPicPr>
            <a:picLocks noChangeAspect="1"/>
          </p:cNvPicPr>
          <p:nvPr/>
        </p:nvPicPr>
        <p:blipFill>
          <a:blip r:embed="rId2"/>
          <a:stretch>
            <a:fillRect/>
          </a:stretch>
        </p:blipFill>
        <p:spPr>
          <a:xfrm>
            <a:off x="387663" y="1131184"/>
            <a:ext cx="5638801" cy="2291438"/>
          </a:xfrm>
          <a:prstGeom prst="rect">
            <a:avLst/>
          </a:prstGeom>
        </p:spPr>
      </p:pic>
      <p:sp>
        <p:nvSpPr>
          <p:cNvPr id="27" name="Oval 26">
            <a:extLst>
              <a:ext uri="{FF2B5EF4-FFF2-40B4-BE49-F238E27FC236}">
                <a16:creationId xmlns:a16="http://schemas.microsoft.com/office/drawing/2014/main" id="{1CB7F98F-AEFB-82F9-5472-D8C0198B2FE9}"/>
              </a:ext>
            </a:extLst>
          </p:cNvPr>
          <p:cNvSpPr/>
          <p:nvPr/>
        </p:nvSpPr>
        <p:spPr>
          <a:xfrm>
            <a:off x="330389" y="2352676"/>
            <a:ext cx="5704605" cy="914400"/>
          </a:xfrm>
          <a:prstGeom prst="ellipse">
            <a:avLst/>
          </a:prstGeom>
          <a:solidFill>
            <a:schemeClr val="lt1">
              <a:alpha val="0"/>
            </a:schemeClr>
          </a:solidFill>
          <a:ln/>
        </p:spPr>
        <p:style>
          <a:lnRef idx="2">
            <a:schemeClr val="dk1"/>
          </a:lnRef>
          <a:fillRef idx="1">
            <a:schemeClr val="lt1"/>
          </a:fillRef>
          <a:effectRef idx="0">
            <a:schemeClr val="dk1"/>
          </a:effectRef>
          <a:fontRef idx="minor">
            <a:schemeClr val="dk1"/>
          </a:fontRef>
        </p:style>
        <p:txBody>
          <a:bodyPr rtlCol="0" anchor="t"/>
          <a:lstStyle/>
          <a:p>
            <a:pPr marL="171450" indent="-171450" algn="l" defTabSz="533400">
              <a:spcBef>
                <a:spcPts val="100"/>
              </a:spcBef>
              <a:spcAft>
                <a:spcPts val="100"/>
              </a:spcAft>
              <a:buClr>
                <a:schemeClr val="accent1"/>
              </a:buClr>
              <a:buFont typeface="Arial" panose="020B0604020202020204" pitchFamily="34" charset="0"/>
              <a:buChar char="•"/>
            </a:pPr>
            <a:endParaRPr lang="en-US" sz="1100" dirty="0">
              <a:solidFill>
                <a:schemeClr val="tx1"/>
              </a:solidFill>
              <a:cs typeface="Arial" panose="020B0604020202020204" pitchFamily="34" charset="0"/>
            </a:endParaRPr>
          </a:p>
        </p:txBody>
      </p:sp>
      <p:sp>
        <p:nvSpPr>
          <p:cNvPr id="32" name="TextBox 31">
            <a:extLst>
              <a:ext uri="{FF2B5EF4-FFF2-40B4-BE49-F238E27FC236}">
                <a16:creationId xmlns:a16="http://schemas.microsoft.com/office/drawing/2014/main" id="{95D3FFC3-9E7B-973F-F322-096D133269AE}"/>
              </a:ext>
            </a:extLst>
          </p:cNvPr>
          <p:cNvSpPr txBox="1"/>
          <p:nvPr/>
        </p:nvSpPr>
        <p:spPr>
          <a:xfrm>
            <a:off x="1288556" y="3575405"/>
            <a:ext cx="3788270" cy="369332"/>
          </a:xfrm>
          <a:prstGeom prst="rect">
            <a:avLst/>
          </a:prstGeom>
          <a:noFill/>
        </p:spPr>
        <p:txBody>
          <a:bodyPr wrap="square" rtlCol="0">
            <a:spAutoFit/>
          </a:bodyPr>
          <a:lstStyle/>
          <a:p>
            <a:r>
              <a:rPr lang="en-US" dirty="0"/>
              <a:t>FHIR Resource (Latest HL7 Format)</a:t>
            </a:r>
          </a:p>
        </p:txBody>
      </p:sp>
      <p:pic>
        <p:nvPicPr>
          <p:cNvPr id="4" name="Graphic 3" descr="Clipboard Badge with solid fill">
            <a:extLst>
              <a:ext uri="{FF2B5EF4-FFF2-40B4-BE49-F238E27FC236}">
                <a16:creationId xmlns:a16="http://schemas.microsoft.com/office/drawing/2014/main" id="{AAE43119-AEFD-9275-A211-76C370466A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79943" y="1689072"/>
            <a:ext cx="914400" cy="914400"/>
          </a:xfrm>
          <a:prstGeom prst="rect">
            <a:avLst/>
          </a:prstGeom>
        </p:spPr>
      </p:pic>
      <p:sp>
        <p:nvSpPr>
          <p:cNvPr id="5" name="TextBox 4">
            <a:extLst>
              <a:ext uri="{FF2B5EF4-FFF2-40B4-BE49-F238E27FC236}">
                <a16:creationId xmlns:a16="http://schemas.microsoft.com/office/drawing/2014/main" id="{BC1A8211-68D7-1FF9-FF8D-70D688EC8974}"/>
              </a:ext>
            </a:extLst>
          </p:cNvPr>
          <p:cNvSpPr txBox="1"/>
          <p:nvPr/>
        </p:nvSpPr>
        <p:spPr>
          <a:xfrm>
            <a:off x="6408418" y="2892884"/>
            <a:ext cx="2533650" cy="646331"/>
          </a:xfrm>
          <a:prstGeom prst="rect">
            <a:avLst/>
          </a:prstGeom>
          <a:noFill/>
        </p:spPr>
        <p:txBody>
          <a:bodyPr wrap="square" rtlCol="0">
            <a:spAutoFit/>
          </a:bodyPr>
          <a:lstStyle/>
          <a:p>
            <a:pPr algn="ctr"/>
            <a:r>
              <a:rPr lang="en-US" dirty="0"/>
              <a:t>NCQA Digital Quality Measure Definition</a:t>
            </a:r>
          </a:p>
        </p:txBody>
      </p:sp>
      <p:sp>
        <p:nvSpPr>
          <p:cNvPr id="7" name="TextBox 6">
            <a:extLst>
              <a:ext uri="{FF2B5EF4-FFF2-40B4-BE49-F238E27FC236}">
                <a16:creationId xmlns:a16="http://schemas.microsoft.com/office/drawing/2014/main" id="{8CF33FB0-D662-B0CB-4BBD-CA81C2EED30E}"/>
              </a:ext>
            </a:extLst>
          </p:cNvPr>
          <p:cNvSpPr txBox="1"/>
          <p:nvPr/>
        </p:nvSpPr>
        <p:spPr>
          <a:xfrm>
            <a:off x="139294" y="5417708"/>
            <a:ext cx="12052706" cy="584775"/>
          </a:xfrm>
          <a:prstGeom prst="rect">
            <a:avLst/>
          </a:prstGeom>
          <a:noFill/>
        </p:spPr>
        <p:txBody>
          <a:bodyPr wrap="square">
            <a:spAutoFit/>
          </a:bodyPr>
          <a:lstStyle/>
          <a:p>
            <a:r>
              <a:rPr lang="en-US" sz="1600" b="0" i="1" dirty="0">
                <a:solidFill>
                  <a:srgbClr val="54585A"/>
                </a:solidFill>
                <a:effectLst/>
                <a:latin typeface="Lato" panose="020F0502020204030203" pitchFamily="34" charset="0"/>
              </a:rPr>
              <a:t>Clinical Quality Language is an expression language curated by HL7 that CMS, NCQA and others have adopted for digital quality measures. NCQA uses CQL to provide digital HEDIS measure content, including the NCQA Digital Content Services product line launched in early 2023.</a:t>
            </a:r>
            <a:endParaRPr lang="en-US" sz="1600" dirty="0"/>
          </a:p>
        </p:txBody>
      </p:sp>
      <p:pic>
        <p:nvPicPr>
          <p:cNvPr id="9" name="Graphic 8" descr="Add with solid fill">
            <a:extLst>
              <a:ext uri="{FF2B5EF4-FFF2-40B4-BE49-F238E27FC236}">
                <a16:creationId xmlns:a16="http://schemas.microsoft.com/office/drawing/2014/main" id="{F2B3E0AC-4B06-A154-9271-1D376A05FF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1867224"/>
            <a:ext cx="914400" cy="914400"/>
          </a:xfrm>
          <a:prstGeom prst="rect">
            <a:avLst/>
          </a:prstGeom>
        </p:spPr>
      </p:pic>
      <p:sp>
        <p:nvSpPr>
          <p:cNvPr id="10" name="Equals 9">
            <a:extLst>
              <a:ext uri="{FF2B5EF4-FFF2-40B4-BE49-F238E27FC236}">
                <a16:creationId xmlns:a16="http://schemas.microsoft.com/office/drawing/2014/main" id="{186A6614-575B-A9D1-48C4-2F82086F7F82}"/>
              </a:ext>
            </a:extLst>
          </p:cNvPr>
          <p:cNvSpPr/>
          <p:nvPr/>
        </p:nvSpPr>
        <p:spPr>
          <a:xfrm>
            <a:off x="8677275" y="2076450"/>
            <a:ext cx="981075" cy="354769"/>
          </a:xfrm>
          <a:prstGeom prst="mathEqual">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indent="-171450" algn="l" defTabSz="533400">
              <a:spcBef>
                <a:spcPts val="100"/>
              </a:spcBef>
              <a:spcAft>
                <a:spcPts val="100"/>
              </a:spcAft>
              <a:buClr>
                <a:schemeClr val="accent1"/>
              </a:buClr>
              <a:buFont typeface="Arial" panose="020B0604020202020204" pitchFamily="34" charset="0"/>
              <a:buChar char="•"/>
            </a:pPr>
            <a:endParaRPr lang="en-US" sz="1100" dirty="0">
              <a:solidFill>
                <a:schemeClr val="tx1"/>
              </a:solidFill>
              <a:cs typeface="Arial" panose="020B0604020202020204" pitchFamily="34" charset="0"/>
            </a:endParaRPr>
          </a:p>
        </p:txBody>
      </p:sp>
      <p:sp>
        <p:nvSpPr>
          <p:cNvPr id="13" name="TextBox 12">
            <a:extLst>
              <a:ext uri="{FF2B5EF4-FFF2-40B4-BE49-F238E27FC236}">
                <a16:creationId xmlns:a16="http://schemas.microsoft.com/office/drawing/2014/main" id="{983453B1-4834-FE1C-8EFC-6FC66447FBCC}"/>
              </a:ext>
            </a:extLst>
          </p:cNvPr>
          <p:cNvSpPr txBox="1"/>
          <p:nvPr/>
        </p:nvSpPr>
        <p:spPr>
          <a:xfrm>
            <a:off x="9696450" y="2892884"/>
            <a:ext cx="2533650" cy="646331"/>
          </a:xfrm>
          <a:prstGeom prst="rect">
            <a:avLst/>
          </a:prstGeom>
          <a:noFill/>
        </p:spPr>
        <p:txBody>
          <a:bodyPr wrap="square" rtlCol="0">
            <a:spAutoFit/>
          </a:bodyPr>
          <a:lstStyle/>
          <a:p>
            <a:pPr algn="ctr"/>
            <a:r>
              <a:rPr lang="en-US" dirty="0"/>
              <a:t>Automatic Gaps in Care Identification</a:t>
            </a:r>
          </a:p>
        </p:txBody>
      </p:sp>
      <p:pic>
        <p:nvPicPr>
          <p:cNvPr id="18" name="Graphic 17" descr="Care with solid fill">
            <a:extLst>
              <a:ext uri="{FF2B5EF4-FFF2-40B4-BE49-F238E27FC236}">
                <a16:creationId xmlns:a16="http://schemas.microsoft.com/office/drawing/2014/main" id="{2B529B33-5CDA-19CC-0CB4-2CFB9D926C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01300" y="1796634"/>
            <a:ext cx="914400" cy="914400"/>
          </a:xfrm>
          <a:prstGeom prst="rect">
            <a:avLst/>
          </a:prstGeom>
        </p:spPr>
      </p:pic>
    </p:spTree>
    <p:extLst>
      <p:ext uri="{BB962C8B-B14F-4D97-AF65-F5344CB8AC3E}">
        <p14:creationId xmlns:p14="http://schemas.microsoft.com/office/powerpoint/2010/main" val="210643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A46F9B3-9275-4C81-4EC8-792964EC435E}"/>
              </a:ext>
            </a:extLst>
          </p:cNvPr>
          <p:cNvSpPr>
            <a:spLocks noGrp="1"/>
          </p:cNvSpPr>
          <p:nvPr>
            <p:ph type="body" sz="quarter" idx="13"/>
          </p:nvPr>
        </p:nvSpPr>
        <p:spPr/>
        <p:txBody>
          <a:bodyPr/>
          <a:lstStyle/>
          <a:p>
            <a:r>
              <a:rPr lang="en-US" dirty="0"/>
              <a:t>Potential Next Steps – Proof of Value</a:t>
            </a:r>
          </a:p>
        </p:txBody>
      </p:sp>
      <p:graphicFrame>
        <p:nvGraphicFramePr>
          <p:cNvPr id="17" name="Table 16">
            <a:extLst>
              <a:ext uri="{FF2B5EF4-FFF2-40B4-BE49-F238E27FC236}">
                <a16:creationId xmlns:a16="http://schemas.microsoft.com/office/drawing/2014/main" id="{0B9D26B3-DF00-57BA-6086-876A65189ACD}"/>
              </a:ext>
            </a:extLst>
          </p:cNvPr>
          <p:cNvGraphicFramePr>
            <a:graphicFrameLocks noGrp="1"/>
          </p:cNvGraphicFramePr>
          <p:nvPr>
            <p:extLst>
              <p:ext uri="{D42A27DB-BD31-4B8C-83A1-F6EECF244321}">
                <p14:modId xmlns:p14="http://schemas.microsoft.com/office/powerpoint/2010/main" val="2219138762"/>
              </p:ext>
            </p:extLst>
          </p:nvPr>
        </p:nvGraphicFramePr>
        <p:xfrm>
          <a:off x="200025" y="1508760"/>
          <a:ext cx="9056494" cy="1737360"/>
        </p:xfrm>
        <a:graphic>
          <a:graphicData uri="http://schemas.openxmlformats.org/drawingml/2006/table">
            <a:tbl>
              <a:tblPr>
                <a:tableStyleId>{5C22544A-7EE6-4342-B048-85BDC9FD1C3A}</a:tableStyleId>
              </a:tblPr>
              <a:tblGrid>
                <a:gridCol w="1807369">
                  <a:extLst>
                    <a:ext uri="{9D8B030D-6E8A-4147-A177-3AD203B41FA5}">
                      <a16:colId xmlns:a16="http://schemas.microsoft.com/office/drawing/2014/main" val="2078458005"/>
                    </a:ext>
                  </a:extLst>
                </a:gridCol>
                <a:gridCol w="3467699">
                  <a:extLst>
                    <a:ext uri="{9D8B030D-6E8A-4147-A177-3AD203B41FA5}">
                      <a16:colId xmlns:a16="http://schemas.microsoft.com/office/drawing/2014/main" val="4024256873"/>
                    </a:ext>
                  </a:extLst>
                </a:gridCol>
                <a:gridCol w="3781426">
                  <a:extLst>
                    <a:ext uri="{9D8B030D-6E8A-4147-A177-3AD203B41FA5}">
                      <a16:colId xmlns:a16="http://schemas.microsoft.com/office/drawing/2014/main" val="2197062609"/>
                    </a:ext>
                  </a:extLst>
                </a:gridCol>
              </a:tblGrid>
              <a:tr h="182880">
                <a:tc>
                  <a:txBody>
                    <a:bodyPr/>
                    <a:lstStyle/>
                    <a:p>
                      <a:pPr algn="ctr" fontAlgn="b"/>
                      <a:r>
                        <a:rPr lang="en-US" sz="1400" b="0" i="0" u="none" strike="noStrike" dirty="0">
                          <a:solidFill>
                            <a:schemeClr val="accent1"/>
                          </a:solidFill>
                          <a:effectLst/>
                          <a:latin typeface="+mn-lt"/>
                        </a:rPr>
                        <a:t>1)</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u="none" strike="noStrike" dirty="0">
                          <a:solidFill>
                            <a:schemeClr val="accent1"/>
                          </a:solidFill>
                          <a:effectLst/>
                          <a:latin typeface="+mn-lt"/>
                        </a:rPr>
                        <a:t>Data Acquisition, Processing and Storage</a:t>
                      </a:r>
                      <a:endParaRPr lang="en-US" sz="1400" b="0" i="0" u="none" strike="noStrike" dirty="0">
                        <a:solidFill>
                          <a:schemeClr val="accent1"/>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400" b="0" u="none" strike="noStrike" dirty="0">
                          <a:solidFill>
                            <a:schemeClr val="accent1"/>
                          </a:solidFill>
                          <a:effectLst/>
                          <a:latin typeface="+mn-lt"/>
                        </a:rPr>
                        <a:t>Data acquisition from EMR; </a:t>
                      </a:r>
                    </a:p>
                    <a:p>
                      <a:pPr algn="l" fontAlgn="b"/>
                      <a:r>
                        <a:rPr lang="en-US" sz="1400" b="0" u="none" strike="noStrike" dirty="0">
                          <a:solidFill>
                            <a:schemeClr val="accent1"/>
                          </a:solidFill>
                          <a:effectLst/>
                          <a:latin typeface="+mn-lt"/>
                        </a:rPr>
                        <a:t>converting from unstructured to structured;</a:t>
                      </a:r>
                    </a:p>
                    <a:p>
                      <a:pPr algn="l" fontAlgn="b"/>
                      <a:r>
                        <a:rPr lang="en-US" sz="1400" b="0" i="0" u="none" strike="noStrike" dirty="0">
                          <a:solidFill>
                            <a:schemeClr val="accent1"/>
                          </a:solidFill>
                          <a:effectLst/>
                          <a:latin typeface="+mn-lt"/>
                        </a:rPr>
                        <a:t>Storing the information in the HEDIS Datamart</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3632761302"/>
                  </a:ext>
                </a:extLst>
              </a:tr>
              <a:tr h="182880">
                <a:tc>
                  <a:txBody>
                    <a:bodyPr/>
                    <a:lstStyle/>
                    <a:p>
                      <a:pPr algn="ctr" fontAlgn="b"/>
                      <a:r>
                        <a:rPr lang="en-US" sz="1200" b="1" i="0" u="none" strike="noStrike" dirty="0">
                          <a:solidFill>
                            <a:schemeClr val="accent2"/>
                          </a:solidFill>
                          <a:effectLst/>
                          <a:latin typeface="+mn-lt"/>
                        </a:rPr>
                        <a:t>2)</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HEDIS measures calculation engine</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CMS approved measure calculation engine and reporting </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3578041790"/>
                  </a:ext>
                </a:extLst>
              </a:tr>
              <a:tr h="182880">
                <a:tc>
                  <a:txBody>
                    <a:bodyPr/>
                    <a:lstStyle/>
                    <a:p>
                      <a:pPr algn="ctr" fontAlgn="b"/>
                      <a:r>
                        <a:rPr lang="en-US" sz="1200" b="1" i="0" u="none" strike="noStrike" dirty="0">
                          <a:solidFill>
                            <a:schemeClr val="accent2"/>
                          </a:solidFill>
                          <a:effectLst/>
                          <a:latin typeface="+mn-lt"/>
                        </a:rPr>
                        <a:t>3)</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Custom Analytics Solution </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Targeting, Prioritization and reporting in Sharp Health Environment</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483530508"/>
                  </a:ext>
                </a:extLst>
              </a:tr>
              <a:tr h="182880">
                <a:tc>
                  <a:txBody>
                    <a:bodyPr/>
                    <a:lstStyle/>
                    <a:p>
                      <a:pPr algn="ctr" fontAlgn="b"/>
                      <a:r>
                        <a:rPr lang="en-US" sz="1200" b="1" i="0" u="none" strike="noStrike" dirty="0">
                          <a:solidFill>
                            <a:schemeClr val="accent2"/>
                          </a:solidFill>
                          <a:effectLst/>
                          <a:latin typeface="+mn-lt"/>
                        </a:rPr>
                        <a:t>4)</a:t>
                      </a: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Outreach Solution</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algn="l" fontAlgn="b"/>
                      <a:r>
                        <a:rPr lang="en-US" sz="1200" b="1" u="none" strike="noStrike" dirty="0">
                          <a:solidFill>
                            <a:schemeClr val="accent2"/>
                          </a:solidFill>
                          <a:effectLst/>
                          <a:latin typeface="+mn-lt"/>
                        </a:rPr>
                        <a:t>Email/</a:t>
                      </a:r>
                      <a:r>
                        <a:rPr lang="en-US" sz="1200" b="1" u="none" strike="noStrike" dirty="0" err="1">
                          <a:solidFill>
                            <a:schemeClr val="accent2"/>
                          </a:solidFill>
                          <a:effectLst/>
                          <a:latin typeface="+mn-lt"/>
                        </a:rPr>
                        <a:t>sms</a:t>
                      </a:r>
                      <a:r>
                        <a:rPr lang="en-US" sz="1200" b="1" u="none" strike="noStrike" dirty="0">
                          <a:solidFill>
                            <a:schemeClr val="accent2"/>
                          </a:solidFill>
                          <a:effectLst/>
                          <a:latin typeface="+mn-lt"/>
                        </a:rPr>
                        <a:t> outreach and analytics</a:t>
                      </a:r>
                      <a:endParaRPr lang="en-US" sz="1200" b="1" i="0" u="none" strike="noStrike" dirty="0">
                        <a:solidFill>
                          <a:schemeClr val="accent2"/>
                        </a:solidFill>
                        <a:effectLst/>
                        <a:latin typeface="+mn-lt"/>
                      </a:endParaRPr>
                    </a:p>
                  </a:txBody>
                  <a:tcPr anchor="ctr">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extLst>
                  <a:ext uri="{0D108BD9-81ED-4DB2-BD59-A6C34878D82A}">
                    <a16:rowId xmlns:a16="http://schemas.microsoft.com/office/drawing/2014/main" val="2045752316"/>
                  </a:ext>
                </a:extLst>
              </a:tr>
            </a:tbl>
          </a:graphicData>
        </a:graphic>
      </p:graphicFrame>
    </p:spTree>
    <p:extLst>
      <p:ext uri="{BB962C8B-B14F-4D97-AF65-F5344CB8AC3E}">
        <p14:creationId xmlns:p14="http://schemas.microsoft.com/office/powerpoint/2010/main" val="935253514"/>
      </p:ext>
    </p:extLst>
  </p:cSld>
  <p:clrMapOvr>
    <a:masterClrMapping/>
  </p:clrMapOvr>
</p:sld>
</file>

<file path=ppt/theme/theme1.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t"/>
      <a:lstStyle>
        <a:defPPr marL="171450" indent="-171450" algn="l" defTabSz="533400">
          <a:spcBef>
            <a:spcPts val="100"/>
          </a:spcBef>
          <a:spcAft>
            <a:spcPts val="100"/>
          </a:spcAft>
          <a:buClr>
            <a:schemeClr val="accent1"/>
          </a:buClr>
          <a:buFont typeface="Arial" panose="020B0604020202020204" pitchFamily="34" charset="0"/>
          <a:buChar char="•"/>
          <a:defRPr sz="1100" dirty="0" smtClean="0">
            <a:solidFill>
              <a:schemeClr val="tx1"/>
            </a:solidFill>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EXL Powerpoint Template.potx" id="{2248EB57-3297-446F-9351-26E092AAA675}" vid="{79D30E6A-6B1E-49B5-8580-3760C3DF6C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EXL Powerpoint Template (1)</Template>
  <TotalTime>10621</TotalTime>
  <Words>2009</Words>
  <Application>Microsoft Office PowerPoint</Application>
  <PresentationFormat>Widescreen</PresentationFormat>
  <Paragraphs>256</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Lato</vt:lpstr>
      <vt:lpstr>System Font Regular</vt:lpstr>
      <vt:lpstr>Office Theme</vt:lpstr>
      <vt:lpstr>PowerPoint Presentation</vt:lpstr>
      <vt:lpstr>Sharp Health</vt:lpstr>
      <vt:lpstr>Agenda</vt:lpstr>
      <vt:lpstr>Topics for discussion – 4 Use Cases to streamline and improve quality efforts</vt:lpstr>
      <vt:lpstr>PowerPoint Presentation</vt:lpstr>
      <vt:lpstr>PowerPoint Presentation</vt:lpstr>
      <vt:lpstr>PowerPoint Presentation</vt:lpstr>
      <vt:lpstr>PowerPoint Presentation</vt:lpstr>
      <vt:lpstr>PowerPoint Presentation</vt:lpstr>
      <vt:lpstr>Appendix</vt:lpstr>
      <vt:lpstr>We drive higher value through our data led framework</vt:lpstr>
      <vt:lpstr>Our data management services start with a strong foundation</vt:lpstr>
      <vt:lpstr>EXL Delivery Framework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Kamlesh Mishra</dc:creator>
  <cp:lastModifiedBy>Vipin Choudhary</cp:lastModifiedBy>
  <cp:revision>67</cp:revision>
  <dcterms:created xsi:type="dcterms:W3CDTF">2023-08-16T10:35:49Z</dcterms:created>
  <dcterms:modified xsi:type="dcterms:W3CDTF">2024-08-16T14:01:53Z</dcterms:modified>
</cp:coreProperties>
</file>