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301" r:id="rId3"/>
    <p:sldId id="305" r:id="rId4"/>
    <p:sldId id="321" r:id="rId5"/>
    <p:sldId id="312" r:id="rId6"/>
    <p:sldId id="308" r:id="rId7"/>
    <p:sldId id="303" r:id="rId8"/>
    <p:sldId id="307" r:id="rId9"/>
    <p:sldId id="311" r:id="rId10"/>
    <p:sldId id="304" r:id="rId11"/>
    <p:sldId id="313" r:id="rId12"/>
    <p:sldId id="315" r:id="rId13"/>
    <p:sldId id="316" r:id="rId14"/>
    <p:sldId id="31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88283" autoAdjust="0"/>
  </p:normalViewPr>
  <p:slideViewPr>
    <p:cSldViewPr>
      <p:cViewPr varScale="1">
        <p:scale>
          <a:sx n="56" d="100"/>
          <a:sy n="56" d="100"/>
        </p:scale>
        <p:origin x="61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D18637-C290-414F-97A6-E2DC9F1ADEBB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5DD1B6-37B7-4B1F-A231-EAB2B4F0A7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3BE1C7-4210-4754-A90D-1F0BBDB588F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4C50CBB-3A53-4B15-91E7-B24FD922087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11</a:t>
            </a:fld>
            <a:endParaRPr lang="en-US" altLang="zh-CN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94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4C50CBB-3A53-4B15-91E7-B24FD922087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12</a:t>
            </a:fld>
            <a:endParaRPr lang="en-US" altLang="zh-CN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9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4C50CBB-3A53-4B15-91E7-B24FD922087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13</a:t>
            </a:fld>
            <a:endParaRPr lang="en-US" altLang="zh-CN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56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C426FE-B5AC-4ED3-BCA9-75C5610FB2CF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</a:t>
            </a:fld>
            <a:endParaRPr lang="en-US" altLang="zh-CN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82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C426FE-B5AC-4ED3-BCA9-75C5610FB2CF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4</a:t>
            </a:fld>
            <a:endParaRPr lang="en-US" altLang="zh-CN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66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C426FE-B5AC-4ED3-BCA9-75C5610FB2CF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5</a:t>
            </a:fld>
            <a:endParaRPr lang="en-US" altLang="zh-CN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568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C426FE-B5AC-4ED3-BCA9-75C5610FB2CF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6</a:t>
            </a:fld>
            <a:endParaRPr lang="en-US" altLang="zh-CN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58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C426FE-B5AC-4ED3-BCA9-75C5610FB2CF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7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C426FE-B5AC-4ED3-BCA9-75C5610FB2CF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8</a:t>
            </a:fld>
            <a:endParaRPr lang="en-US" altLang="zh-CN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32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C426FE-B5AC-4ED3-BCA9-75C5610FB2CF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9</a:t>
            </a:fld>
            <a:endParaRPr lang="en-US" altLang="zh-CN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006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文字</a:t>
            </a:r>
          </a:p>
        </p:txBody>
      </p:sp>
      <p:sp>
        <p:nvSpPr>
          <p:cNvPr id="471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4C50CBB-3A53-4B15-91E7-B24FD922087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10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59923-D1E9-481A-A2C4-E384BD585E1E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3054C-A37C-4042-B05F-36C5BF897F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CDA93-9C3B-497F-A2BE-7581313467D6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1DB8-DE8A-4AAA-9FEA-06B958D82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B267-3A87-459E-93FF-8D1D0874D519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2EC9-22CC-4F7A-8F04-3388E97B53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C2F41-36BA-44F9-B1D8-F1571E7BD48B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7AEF9-6407-40D1-B08B-CDA7FBE64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EA23-5964-4E8C-B6A4-3C2A1295EECD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A0B46-EBBF-47BA-A2E2-499765417C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2DF81-C80B-4222-857C-2C33C8799CF4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1DD4B-662B-423A-9904-A098EBA42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24FD-C19E-4D08-9DB0-87C151408BD6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0EA1A-E308-4887-A955-1B94F4B582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C0BF-7451-4AD1-8DD6-E8C7A64EC021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2553D-12B2-4271-805D-104741D573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2B6C3-4C69-4E54-BBED-AA6B8DF71F87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981D8-94A6-467B-A44E-509E3240B0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5D36F-2884-471C-B5B2-F8B061B93188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CDEF7-1327-4751-8BBC-898A289CF1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AC91B-D539-405E-9331-26504EFD0D02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D489D-D8C6-41CF-8970-16A9AC29B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2DE9DD-ED7D-4F99-9CB2-4979CE6DFCCE}" type="datetimeFigureOut">
              <a:rPr lang="zh-CN" altLang="en-US"/>
              <a:pPr>
                <a:defRPr/>
              </a:pPr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0E50FC-1CE1-416E-A59C-C4FC74980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1" descr="445331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7025" y="21272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214313" y="1444625"/>
            <a:ext cx="87503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Learning Sparse Adversarial Dictionaries For Multi-Class Audio Classification</a:t>
            </a:r>
            <a:endParaRPr lang="zh-CN" altLang="en-US" sz="28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1017588" y="2576513"/>
            <a:ext cx="7143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ea typeface="微软雅黑" pitchFamily="34" charset="-122"/>
                <a:cs typeface="Arial" charset="0"/>
              </a:rPr>
              <a:t>Paper ID: 307</a:t>
            </a:r>
            <a:endParaRPr lang="zh-CN" altLang="en-US" sz="2000" b="1" dirty="0">
              <a:solidFill>
                <a:srgbClr val="FFFF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971550" y="4508500"/>
            <a:ext cx="7143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ea typeface="微软雅黑" pitchFamily="34" charset="-122"/>
                <a:cs typeface="Arial" charset="0"/>
              </a:rPr>
              <a:t>Nanjing, China</a:t>
            </a:r>
          </a:p>
          <a:p>
            <a:pPr algn="ctr"/>
            <a:r>
              <a:rPr lang="en-US" altLang="zh-CN" b="1">
                <a:solidFill>
                  <a:srgbClr val="FFFF00"/>
                </a:solidFill>
                <a:ea typeface="微软雅黑" pitchFamily="34" charset="-122"/>
                <a:cs typeface="Arial" charset="0"/>
              </a:rPr>
              <a:t>Novemeber 26-29, 2017</a:t>
            </a:r>
          </a:p>
          <a:p>
            <a:pPr algn="ctr"/>
            <a:endParaRPr lang="zh-CN" altLang="en-US" b="1">
              <a:solidFill>
                <a:srgbClr val="FFFF00"/>
              </a:solidFill>
              <a:ea typeface="微软雅黑" pitchFamily="34" charset="-122"/>
              <a:cs typeface="Arial" charset="0"/>
            </a:endParaRPr>
          </a:p>
        </p:txBody>
      </p:sp>
      <p:grpSp>
        <p:nvGrpSpPr>
          <p:cNvPr id="14341" name="组合 2"/>
          <p:cNvGrpSpPr>
            <a:grpSpLocks/>
          </p:cNvGrpSpPr>
          <p:nvPr/>
        </p:nvGrpSpPr>
        <p:grpSpPr bwMode="auto">
          <a:xfrm>
            <a:off x="6228184" y="258486"/>
            <a:ext cx="3200400" cy="840341"/>
            <a:chOff x="6660232" y="429429"/>
            <a:chExt cx="3199915" cy="839331"/>
          </a:xfrm>
        </p:grpSpPr>
        <p:sp>
          <p:nvSpPr>
            <p:cNvPr id="14344" name="TextBox 1"/>
            <p:cNvSpPr txBox="1">
              <a:spLocks noChangeArrowheads="1"/>
            </p:cNvSpPr>
            <p:nvPr/>
          </p:nvSpPr>
          <p:spPr bwMode="auto">
            <a:xfrm>
              <a:off x="6825307" y="429429"/>
              <a:ext cx="2723737" cy="70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7030A0"/>
                  </a:solidFill>
                  <a:latin typeface="Berlin Sans FB Demi"/>
                </a:rPr>
                <a:t>ACPR2017</a:t>
              </a:r>
              <a:endParaRPr lang="zh-CN" altLang="en-US" sz="2400" dirty="0">
                <a:solidFill>
                  <a:srgbClr val="7030A0"/>
                </a:solidFill>
                <a:latin typeface="Berlin Sans FB Demi"/>
              </a:endParaRPr>
            </a:p>
          </p:txBody>
        </p:sp>
        <p:sp>
          <p:nvSpPr>
            <p:cNvPr id="14345" name="TextBox 7"/>
            <p:cNvSpPr txBox="1">
              <a:spLocks noChangeArrowheads="1"/>
            </p:cNvSpPr>
            <p:nvPr/>
          </p:nvSpPr>
          <p:spPr bwMode="auto">
            <a:xfrm>
              <a:off x="6660232" y="991761"/>
              <a:ext cx="319991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Berlin Sans FB Demi"/>
                </a:rPr>
                <a:t>4</a:t>
              </a:r>
              <a:r>
                <a:rPr lang="en-US" altLang="zh-CN" sz="1200" baseline="30000">
                  <a:latin typeface="Berlin Sans FB Demi"/>
                </a:rPr>
                <a:t>th</a:t>
              </a:r>
              <a:r>
                <a:rPr lang="en-US" altLang="zh-CN" sz="1200">
                  <a:latin typeface="Berlin Sans FB Demi"/>
                </a:rPr>
                <a:t> Asian Conference on Pattern Recognition</a:t>
              </a:r>
              <a:endParaRPr lang="zh-CN" altLang="en-US" sz="900">
                <a:latin typeface="Berlin Sans FB Demi"/>
              </a:endParaRPr>
            </a:p>
          </p:txBody>
        </p:sp>
      </p:grpSp>
      <p:pic>
        <p:nvPicPr>
          <p:cNvPr id="14342" name="Picture 2" descr="http://www.tc18.org/images/logos/IAPR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" y="247650"/>
            <a:ext cx="2035175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矩形 3"/>
          <p:cNvSpPr>
            <a:spLocks noChangeArrowheads="1"/>
          </p:cNvSpPr>
          <p:nvPr/>
        </p:nvSpPr>
        <p:spPr bwMode="auto">
          <a:xfrm>
            <a:off x="1017588" y="2841644"/>
            <a:ext cx="7143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ea typeface="微软雅黑" pitchFamily="34" charset="-122"/>
                <a:cs typeface="Arial" charset="0"/>
              </a:rPr>
              <a:t>Vaisakh Shaj, </a:t>
            </a:r>
            <a:r>
              <a:rPr lang="en-US" altLang="zh-CN" b="1" dirty="0" err="1">
                <a:solidFill>
                  <a:srgbClr val="FFFF00"/>
                </a:solidFill>
                <a:ea typeface="微软雅黑" pitchFamily="34" charset="-122"/>
                <a:cs typeface="Arial" charset="0"/>
              </a:rPr>
              <a:t>Puranjoy</a:t>
            </a:r>
            <a:r>
              <a:rPr lang="en-US" altLang="zh-CN" b="1" dirty="0">
                <a:solidFill>
                  <a:srgbClr val="FFFF00"/>
                </a:solidFill>
                <a:ea typeface="微软雅黑" pitchFamily="34" charset="-122"/>
                <a:cs typeface="Arial" charset="0"/>
              </a:rPr>
              <a:t> Bhattacharya</a:t>
            </a:r>
          </a:p>
          <a:p>
            <a:pPr algn="ctr"/>
            <a:r>
              <a:rPr lang="en-US" altLang="zh-CN" b="1" dirty="0">
                <a:solidFill>
                  <a:srgbClr val="FFFF00"/>
                </a:solidFill>
                <a:ea typeface="微软雅黑" pitchFamily="34" charset="-122"/>
                <a:cs typeface="Arial" charset="0"/>
              </a:rPr>
              <a:t>Indian Institute Of Space Science And Technology, Intel</a:t>
            </a:r>
            <a:endParaRPr lang="zh-CN" altLang="en-US" b="1" dirty="0">
              <a:solidFill>
                <a:srgbClr val="FFFF00"/>
              </a:solidFill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1"/>
          <p:cNvGrpSpPr>
            <a:grpSpLocks/>
          </p:cNvGrpSpPr>
          <p:nvPr/>
        </p:nvGrpSpPr>
        <p:grpSpPr bwMode="auto">
          <a:xfrm>
            <a:off x="539750" y="333375"/>
            <a:ext cx="8172450" cy="582613"/>
            <a:chOff x="179512" y="548680"/>
            <a:chExt cx="1033466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5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359084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Part3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0486" name="TextBox 15"/>
            <p:cNvSpPr txBox="1">
              <a:spLocks noChangeArrowheads="1"/>
            </p:cNvSpPr>
            <p:nvPr/>
          </p:nvSpPr>
          <p:spPr bwMode="auto">
            <a:xfrm>
              <a:off x="4427404" y="706222"/>
              <a:ext cx="6086772" cy="488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Results</a:t>
              </a:r>
            </a:p>
          </p:txBody>
        </p:sp>
      </p:grpSp>
      <p:grpSp>
        <p:nvGrpSpPr>
          <p:cNvPr id="20487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89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65200" y="1484784"/>
            <a:ext cx="6991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were conducted on 2 datasets: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IEEE DCASE 2013 Dataset             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GTZAN Dataset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b="1" u="sng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Magnitude Spectrogram , Log magnitude spectrogram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Overlapping windows of length 50 frames with overlap of 5 frames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1"/>
          <p:cNvGrpSpPr>
            <a:grpSpLocks/>
          </p:cNvGrpSpPr>
          <p:nvPr/>
        </p:nvGrpSpPr>
        <p:grpSpPr bwMode="auto">
          <a:xfrm>
            <a:off x="539750" y="333375"/>
            <a:ext cx="8172450" cy="582613"/>
            <a:chOff x="179512" y="548680"/>
            <a:chExt cx="1033466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5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359084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Part3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0486" name="TextBox 15"/>
            <p:cNvSpPr txBox="1">
              <a:spLocks noChangeArrowheads="1"/>
            </p:cNvSpPr>
            <p:nvPr/>
          </p:nvSpPr>
          <p:spPr bwMode="auto">
            <a:xfrm>
              <a:off x="4427404" y="706222"/>
              <a:ext cx="6086772" cy="488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Results</a:t>
              </a:r>
            </a:p>
          </p:txBody>
        </p:sp>
      </p:grpSp>
      <p:grpSp>
        <p:nvGrpSpPr>
          <p:cNvPr id="20487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89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65200" y="1484784"/>
            <a:ext cx="69911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IEEE DCASE 2013 DATASET – </a:t>
            </a:r>
            <a:r>
              <a:rPr lang="en-US" u="sng" dirty="0">
                <a:solidFill>
                  <a:schemeClr val="accent2"/>
                </a:solidFill>
              </a:rPr>
              <a:t>Binary Vs 4 Class Classification</a:t>
            </a:r>
          </a:p>
          <a:p>
            <a:endParaRPr lang="en-US" u="sng" dirty="0">
              <a:solidFill>
                <a:schemeClr val="accent2"/>
              </a:solidFill>
            </a:endParaRPr>
          </a:p>
          <a:p>
            <a:endParaRPr lang="en-US" u="sng" dirty="0">
              <a:solidFill>
                <a:schemeClr val="accent2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Much better classification performance than popular Discriminative Dictionary Learning methods which were successfully tested for Image Classification </a:t>
            </a:r>
            <a:r>
              <a:rPr lang="en-US" sz="1400" dirty="0" err="1">
                <a:solidFill>
                  <a:srgbClr val="00B050"/>
                </a:solidFill>
              </a:rPr>
              <a:t>eg</a:t>
            </a:r>
            <a:r>
              <a:rPr lang="en-US" sz="1400" dirty="0">
                <a:solidFill>
                  <a:srgbClr val="00B050"/>
                </a:solidFill>
              </a:rPr>
              <a:t>: LC - KSVD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1" y="3140968"/>
            <a:ext cx="4105275" cy="207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790" y="3454465"/>
            <a:ext cx="4204210" cy="17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1"/>
          <p:cNvGrpSpPr>
            <a:grpSpLocks/>
          </p:cNvGrpSpPr>
          <p:nvPr/>
        </p:nvGrpSpPr>
        <p:grpSpPr bwMode="auto">
          <a:xfrm>
            <a:off x="539750" y="333375"/>
            <a:ext cx="8172450" cy="582613"/>
            <a:chOff x="179512" y="548680"/>
            <a:chExt cx="1033466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5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359084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Part3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0486" name="TextBox 15"/>
            <p:cNvSpPr txBox="1">
              <a:spLocks noChangeArrowheads="1"/>
            </p:cNvSpPr>
            <p:nvPr/>
          </p:nvSpPr>
          <p:spPr bwMode="auto">
            <a:xfrm>
              <a:off x="4427404" y="706222"/>
              <a:ext cx="6086772" cy="488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Results</a:t>
              </a:r>
            </a:p>
          </p:txBody>
        </p:sp>
      </p:grpSp>
      <p:grpSp>
        <p:nvGrpSpPr>
          <p:cNvPr id="20487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89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65200" y="1484784"/>
            <a:ext cx="69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GTZAN DATASET – </a:t>
            </a:r>
            <a:r>
              <a:rPr lang="en-US" dirty="0">
                <a:solidFill>
                  <a:schemeClr val="accent2"/>
                </a:solidFill>
              </a:rPr>
              <a:t>10 Class Classification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492896"/>
            <a:ext cx="4343400" cy="283845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6804248" y="3683737"/>
            <a:ext cx="216024" cy="6480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779377" y="4437112"/>
            <a:ext cx="216024" cy="6480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1368" y="3823563"/>
            <a:ext cx="218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Signal Processing Feature Extractors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1626" y="4622648"/>
            <a:ext cx="21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Deep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14920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1"/>
          <p:cNvGrpSpPr>
            <a:grpSpLocks/>
          </p:cNvGrpSpPr>
          <p:nvPr/>
        </p:nvGrpSpPr>
        <p:grpSpPr bwMode="auto">
          <a:xfrm>
            <a:off x="539750" y="333375"/>
            <a:ext cx="8172450" cy="582613"/>
            <a:chOff x="179512" y="548680"/>
            <a:chExt cx="1033466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5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359084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Part3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0486" name="TextBox 15"/>
            <p:cNvSpPr txBox="1">
              <a:spLocks noChangeArrowheads="1"/>
            </p:cNvSpPr>
            <p:nvPr/>
          </p:nvSpPr>
          <p:spPr bwMode="auto">
            <a:xfrm>
              <a:off x="4427404" y="706222"/>
              <a:ext cx="6086772" cy="488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Results</a:t>
              </a:r>
            </a:p>
          </p:txBody>
        </p:sp>
      </p:grpSp>
      <p:grpSp>
        <p:nvGrpSpPr>
          <p:cNvPr id="20487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89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484784"/>
            <a:ext cx="4410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8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2708920"/>
            <a:ext cx="5832648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Thank You</a:t>
            </a:r>
          </a:p>
          <a:p>
            <a:pPr algn="ctr"/>
            <a:r>
              <a:rPr lang="en-U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Courtesy: McAfee, Intel</a:t>
            </a:r>
          </a:p>
          <a:p>
            <a:pPr algn="ctr"/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7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11"/>
          <p:cNvGrpSpPr>
            <a:grpSpLocks/>
          </p:cNvGrpSpPr>
          <p:nvPr/>
        </p:nvGrpSpPr>
        <p:grpSpPr bwMode="auto">
          <a:xfrm>
            <a:off x="539750" y="333375"/>
            <a:ext cx="8172450" cy="582613"/>
            <a:chOff x="179512" y="548680"/>
            <a:chExt cx="1033466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67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483550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 1</a:t>
              </a:r>
              <a:endParaRPr lang="zh-CN" altLang="en-US" sz="2800" b="1" dirty="0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5368" name="TextBox 15"/>
            <p:cNvSpPr txBox="1">
              <a:spLocks noChangeArrowheads="1"/>
            </p:cNvSpPr>
            <p:nvPr/>
          </p:nvSpPr>
          <p:spPr bwMode="auto">
            <a:xfrm>
              <a:off x="4427404" y="706222"/>
              <a:ext cx="6086772" cy="488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Motivation</a:t>
              </a:r>
            </a:p>
          </p:txBody>
        </p:sp>
      </p:grpSp>
      <p:grpSp>
        <p:nvGrpSpPr>
          <p:cNvPr id="15362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64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5576" y="1484784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Audio events are quite often over-lapping in nature and more prone to noise than visual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Sparse Representations </a:t>
            </a:r>
            <a:r>
              <a:rPr lang="en-US" dirty="0"/>
              <a:t>have been often proven effective for tasks like audio de-noising, source separation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Learnt by minimizing </a:t>
            </a:r>
            <a:r>
              <a:rPr lang="en-US" b="1" dirty="0"/>
              <a:t>reconstructive loss</a:t>
            </a:r>
            <a:r>
              <a:rPr lang="en-US" dirty="0"/>
              <a:t> with a sparsity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Is it a good approach for classification tasks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Atoms that has the most energy contribution with respect to reconstruction of signals might not be the atoms that are important for classification. (K Huang 2007)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Add an adversarial loss in addition to reconstructive loss.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715" y="3521345"/>
            <a:ext cx="5571940" cy="598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1"/>
          <p:cNvGrpSpPr>
            <a:grpSpLocks/>
          </p:cNvGrpSpPr>
          <p:nvPr/>
        </p:nvGrpSpPr>
        <p:grpSpPr bwMode="auto">
          <a:xfrm>
            <a:off x="539750" y="333375"/>
            <a:ext cx="8172450" cy="582613"/>
            <a:chOff x="179512" y="548680"/>
            <a:chExt cx="1033466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7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483550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 2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438" name="TextBox 15"/>
            <p:cNvSpPr txBox="1">
              <a:spLocks noChangeArrowheads="1"/>
            </p:cNvSpPr>
            <p:nvPr/>
          </p:nvSpPr>
          <p:spPr bwMode="auto">
            <a:xfrm>
              <a:off x="4427404" y="706222"/>
              <a:ext cx="6086772" cy="488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Contribution</a:t>
              </a:r>
            </a:p>
          </p:txBody>
        </p:sp>
      </p:grpSp>
      <p:grpSp>
        <p:nvGrpSpPr>
          <p:cNvPr id="18439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1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3466" y="1447788"/>
            <a:ext cx="78969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be learning class specific dictionaries that are adversarial in nature and has following advantages: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New regularization strategy that allows for the reconstruction error associated with each class can be used for classification and hence can act as a </a:t>
            </a:r>
            <a:r>
              <a:rPr lang="en-US" b="1" u="sng" dirty="0">
                <a:solidFill>
                  <a:srgbClr val="00B050"/>
                </a:solidFill>
              </a:rPr>
              <a:t>stand-alone classifier</a:t>
            </a:r>
            <a:r>
              <a:rPr lang="en-US" b="1" dirty="0">
                <a:solidFill>
                  <a:srgbClr val="00B050"/>
                </a:solidFill>
              </a:rPr>
              <a:t>. </a:t>
            </a:r>
            <a:r>
              <a:rPr lang="en-US" dirty="0"/>
              <a:t>(many of the previous approaches rely on expensive classifiers like RBF-SVM)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designed to capture interclass differences in a much better manner even for </a:t>
            </a:r>
            <a:r>
              <a:rPr lang="en-US" b="1" u="sng" dirty="0">
                <a:solidFill>
                  <a:srgbClr val="00B050"/>
                </a:solidFill>
              </a:rPr>
              <a:t>multiclass problem instances</a:t>
            </a:r>
            <a:r>
              <a:rPr lang="en-US" b="1" dirty="0">
                <a:solidFill>
                  <a:srgbClr val="00B050"/>
                </a:solidFill>
              </a:rPr>
              <a:t>. </a:t>
            </a:r>
            <a:r>
              <a:rPr lang="en-US" dirty="0"/>
              <a:t>(often many of the previous methods deal with multiclass problem into multiple independent binary classification tasks) </a:t>
            </a:r>
          </a:p>
        </p:txBody>
      </p:sp>
    </p:spTree>
    <p:extLst>
      <p:ext uri="{BB962C8B-B14F-4D97-AF65-F5344CB8AC3E}">
        <p14:creationId xmlns:p14="http://schemas.microsoft.com/office/powerpoint/2010/main" val="12178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1"/>
          <p:cNvGrpSpPr>
            <a:grpSpLocks/>
          </p:cNvGrpSpPr>
          <p:nvPr/>
        </p:nvGrpSpPr>
        <p:grpSpPr bwMode="auto">
          <a:xfrm>
            <a:off x="539750" y="333375"/>
            <a:ext cx="8172450" cy="582613"/>
            <a:chOff x="179512" y="548680"/>
            <a:chExt cx="1033466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7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483550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 2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438" name="TextBox 15"/>
            <p:cNvSpPr txBox="1">
              <a:spLocks noChangeArrowheads="1"/>
            </p:cNvSpPr>
            <p:nvPr/>
          </p:nvSpPr>
          <p:spPr bwMode="auto">
            <a:xfrm>
              <a:off x="2739087" y="706222"/>
              <a:ext cx="7775089" cy="492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Supervised</a:t>
              </a:r>
              <a:r>
                <a:rPr lang="en-US" altLang="zh-CN" sz="2400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 Dictionary Learning</a:t>
              </a:r>
            </a:p>
          </p:txBody>
        </p:sp>
      </p:grpSp>
      <p:grpSp>
        <p:nvGrpSpPr>
          <p:cNvPr id="18439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1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941" y="2084225"/>
            <a:ext cx="4265687" cy="43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134076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class specific dictionaries / structured dictionaries / dictionaries in which atoms has correspondence to the labels</a:t>
            </a:r>
          </a:p>
        </p:txBody>
      </p:sp>
    </p:spTree>
    <p:extLst>
      <p:ext uri="{BB962C8B-B14F-4D97-AF65-F5344CB8AC3E}">
        <p14:creationId xmlns:p14="http://schemas.microsoft.com/office/powerpoint/2010/main" val="111909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1"/>
          <p:cNvGrpSpPr>
            <a:grpSpLocks/>
          </p:cNvGrpSpPr>
          <p:nvPr/>
        </p:nvGrpSpPr>
        <p:grpSpPr bwMode="auto">
          <a:xfrm>
            <a:off x="539750" y="333375"/>
            <a:ext cx="8172450" cy="582613"/>
            <a:chOff x="179512" y="548680"/>
            <a:chExt cx="1033466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7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483550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 2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438" name="TextBox 15"/>
            <p:cNvSpPr txBox="1">
              <a:spLocks noChangeArrowheads="1"/>
            </p:cNvSpPr>
            <p:nvPr/>
          </p:nvSpPr>
          <p:spPr bwMode="auto">
            <a:xfrm>
              <a:off x="2739087" y="706222"/>
              <a:ext cx="7775089" cy="381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Traditional Reconstructive Dictionaries</a:t>
              </a:r>
            </a:p>
          </p:txBody>
        </p:sp>
      </p:grpSp>
      <p:grpSp>
        <p:nvGrpSpPr>
          <p:cNvPr id="18439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1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1484424"/>
            <a:ext cx="7896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2 stages: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Sparse Coding (l0 / l1 norm based methods)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u="sng" dirty="0"/>
              <a:t>Dictionary update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Objective: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Alternative Representation:</a:t>
            </a:r>
          </a:p>
          <a:p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189527"/>
            <a:ext cx="3899630" cy="1000230"/>
          </a:xfrm>
          <a:prstGeom prst="rect">
            <a:avLst/>
          </a:prstGeom>
        </p:spPr>
      </p:pic>
      <p:pic>
        <p:nvPicPr>
          <p:cNvPr id="38" name="Picture 2" descr="C:\Users\vaisakhs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0" y="4693875"/>
            <a:ext cx="19621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946" y="6007020"/>
            <a:ext cx="3900695" cy="537498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V="1">
            <a:off x="2601160" y="4922474"/>
            <a:ext cx="7524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353635" y="4715307"/>
            <a:ext cx="457200" cy="41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Down Arrow 12"/>
          <p:cNvSpPr/>
          <p:nvPr/>
        </p:nvSpPr>
        <p:spPr>
          <a:xfrm>
            <a:off x="2867997" y="5373374"/>
            <a:ext cx="337178" cy="633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106612" y="5469455"/>
            <a:ext cx="457200" cy="41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1195183" y="5478383"/>
            <a:ext cx="526128" cy="41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7314" y="5489159"/>
            <a:ext cx="64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29752" y="5501364"/>
            <a:ext cx="4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218238" y="3400044"/>
            <a:ext cx="7524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970713" y="3192877"/>
            <a:ext cx="457200" cy="41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444208" y="4293096"/>
            <a:ext cx="755105" cy="2304256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00602" y="4773209"/>
            <a:ext cx="192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Coordinate Descent (</a:t>
            </a:r>
            <a:r>
              <a:rPr lang="en-US" dirty="0" err="1"/>
              <a:t>Mairal</a:t>
            </a:r>
            <a:endParaRPr lang="en-US" dirty="0"/>
          </a:p>
          <a:p>
            <a:r>
              <a:rPr lang="en-US" dirty="0"/>
              <a:t>2010) </a:t>
            </a:r>
          </a:p>
        </p:txBody>
      </p:sp>
    </p:spTree>
    <p:extLst>
      <p:ext uri="{BB962C8B-B14F-4D97-AF65-F5344CB8AC3E}">
        <p14:creationId xmlns:p14="http://schemas.microsoft.com/office/powerpoint/2010/main" val="8954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1"/>
          <p:cNvGrpSpPr>
            <a:grpSpLocks/>
          </p:cNvGrpSpPr>
          <p:nvPr/>
        </p:nvGrpSpPr>
        <p:grpSpPr bwMode="auto">
          <a:xfrm>
            <a:off x="539750" y="333375"/>
            <a:ext cx="8420818" cy="582613"/>
            <a:chOff x="179512" y="548680"/>
            <a:chExt cx="1064874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7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483550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 2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438" name="TextBox 15"/>
            <p:cNvSpPr txBox="1">
              <a:spLocks noChangeArrowheads="1"/>
            </p:cNvSpPr>
            <p:nvPr/>
          </p:nvSpPr>
          <p:spPr bwMode="auto">
            <a:xfrm>
              <a:off x="3366341" y="703890"/>
              <a:ext cx="7461915" cy="492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Idea !! </a:t>
              </a:r>
              <a:r>
                <a:rPr lang="en-US" altLang="zh-CN" sz="2400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(Binary Classification)</a:t>
              </a:r>
            </a:p>
          </p:txBody>
        </p:sp>
      </p:grpSp>
      <p:grpSp>
        <p:nvGrpSpPr>
          <p:cNvPr id="18439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1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99592" y="1412776"/>
            <a:ext cx="7344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</a:t>
            </a:r>
            <a:r>
              <a:rPr lang="en-US" dirty="0">
                <a:solidFill>
                  <a:schemeClr val="accent2"/>
                </a:solidFill>
              </a:rPr>
              <a:t>adversarial loss</a:t>
            </a:r>
            <a:r>
              <a:rPr lang="en-US" dirty="0">
                <a:solidFill>
                  <a:srgbClr val="FF0000"/>
                </a:solidFill>
              </a:rPr>
              <a:t>(maximize)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addition to the </a:t>
            </a:r>
            <a:r>
              <a:rPr lang="en-US" dirty="0">
                <a:solidFill>
                  <a:schemeClr val="accent2"/>
                </a:solidFill>
              </a:rPr>
              <a:t>reconstruction loss</a:t>
            </a:r>
            <a:r>
              <a:rPr lang="en-US" dirty="0">
                <a:solidFill>
                  <a:srgbClr val="00B050"/>
                </a:solidFill>
              </a:rPr>
              <a:t>(minimize)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5" name="Picture 2" descr="C:\Users\vaisakhs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99448"/>
            <a:ext cx="6128100" cy="11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vaisakhs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998019"/>
            <a:ext cx="19621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456" y="5064977"/>
            <a:ext cx="3900695" cy="537498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2407339" y="5150799"/>
            <a:ext cx="457200" cy="41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530374" y="5159727"/>
            <a:ext cx="457200" cy="41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0358" y="517050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8537" y="51827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518228" y="3009294"/>
            <a:ext cx="7524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270703" y="2780928"/>
            <a:ext cx="457200" cy="41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585089" y="4214458"/>
            <a:ext cx="7524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337564" y="4007291"/>
            <a:ext cx="457200" cy="414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Down Arrow 11"/>
          <p:cNvSpPr/>
          <p:nvPr/>
        </p:nvSpPr>
        <p:spPr>
          <a:xfrm rot="16200000">
            <a:off x="3476588" y="5038346"/>
            <a:ext cx="337178" cy="633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771800" y="2859146"/>
            <a:ext cx="11041" cy="5734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6710" y="3353743"/>
            <a:ext cx="12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499992" y="2830575"/>
            <a:ext cx="2871" cy="55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47762" y="3353743"/>
            <a:ext cx="12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4572000" y="2683472"/>
            <a:ext cx="52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507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1"/>
          <p:cNvGrpSpPr>
            <a:grpSpLocks/>
          </p:cNvGrpSpPr>
          <p:nvPr/>
        </p:nvGrpSpPr>
        <p:grpSpPr bwMode="auto">
          <a:xfrm>
            <a:off x="539750" y="283133"/>
            <a:ext cx="8420818" cy="673163"/>
            <a:chOff x="179512" y="548680"/>
            <a:chExt cx="10648744" cy="759138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8201588" cy="759138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7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483550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 2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438" name="TextBox 15"/>
            <p:cNvSpPr txBox="1">
              <a:spLocks noChangeArrowheads="1"/>
            </p:cNvSpPr>
            <p:nvPr/>
          </p:nvSpPr>
          <p:spPr bwMode="auto">
            <a:xfrm>
              <a:off x="3366341" y="703890"/>
              <a:ext cx="7461915" cy="603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Similar form as Reconstructive Dictionary Learning Objective</a:t>
              </a:r>
            </a:p>
          </p:txBody>
        </p:sp>
      </p:grpSp>
      <p:grpSp>
        <p:nvGrpSpPr>
          <p:cNvPr id="18439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1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577940" y="727503"/>
            <a:ext cx="7344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" name="Down Arrow 9"/>
          <p:cNvSpPr/>
          <p:nvPr/>
        </p:nvSpPr>
        <p:spPr>
          <a:xfrm>
            <a:off x="2339752" y="2626068"/>
            <a:ext cx="396478" cy="396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11"/>
          <p:cNvSpPr/>
          <p:nvPr/>
        </p:nvSpPr>
        <p:spPr>
          <a:xfrm>
            <a:off x="5947346" y="2626068"/>
            <a:ext cx="396478" cy="396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82502" y="3055496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Reconstructive Learning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34011" y="3055496"/>
            <a:ext cx="323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Discriminative Learning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57779"/>
            <a:ext cx="2639172" cy="4887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27925" y="5758504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– Signal</a:t>
            </a:r>
          </a:p>
          <a:p>
            <a:r>
              <a:rPr lang="en-US" dirty="0"/>
              <a:t>S – Sparse Code</a:t>
            </a:r>
          </a:p>
        </p:txBody>
      </p:sp>
      <p:pic>
        <p:nvPicPr>
          <p:cNvPr id="42" name="Content Placeholder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486741"/>
            <a:ext cx="3609592" cy="5297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412" y="1945438"/>
            <a:ext cx="3900695" cy="537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1"/>
          <p:cNvGrpSpPr>
            <a:grpSpLocks/>
          </p:cNvGrpSpPr>
          <p:nvPr/>
        </p:nvGrpSpPr>
        <p:grpSpPr bwMode="auto">
          <a:xfrm>
            <a:off x="539750" y="333375"/>
            <a:ext cx="8420818" cy="582613"/>
            <a:chOff x="179512" y="548680"/>
            <a:chExt cx="10648744" cy="657023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6409980" cy="64807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7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483550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 2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438" name="TextBox 15"/>
            <p:cNvSpPr txBox="1">
              <a:spLocks noChangeArrowheads="1"/>
            </p:cNvSpPr>
            <p:nvPr/>
          </p:nvSpPr>
          <p:spPr bwMode="auto">
            <a:xfrm>
              <a:off x="3366341" y="703890"/>
              <a:ext cx="7461915" cy="326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Not Guaranteed to be convex</a:t>
              </a:r>
            </a:p>
          </p:txBody>
        </p:sp>
      </p:grpSp>
      <p:grpSp>
        <p:nvGrpSpPr>
          <p:cNvPr id="18439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1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65200" y="1618922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200" y="1628833"/>
            <a:ext cx="7351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Worst case – concave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Convex modification possible </a:t>
            </a:r>
            <a:r>
              <a:rPr lang="en-US" dirty="0"/>
              <a:t>– under a unity norm constraint for each column of the class specific dictionaries being learnt.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Eigen Value Technique(</a:t>
            </a:r>
            <a:r>
              <a:rPr lang="en-US" dirty="0" err="1"/>
              <a:t>Tiep</a:t>
            </a:r>
            <a:r>
              <a:rPr lang="en-US" dirty="0"/>
              <a:t> 2016)</a:t>
            </a:r>
          </a:p>
        </p:txBody>
      </p:sp>
    </p:spTree>
    <p:extLst>
      <p:ext uri="{BB962C8B-B14F-4D97-AF65-F5344CB8AC3E}">
        <p14:creationId xmlns:p14="http://schemas.microsoft.com/office/powerpoint/2010/main" val="18183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1"/>
          <p:cNvGrpSpPr>
            <a:grpSpLocks/>
          </p:cNvGrpSpPr>
          <p:nvPr/>
        </p:nvGrpSpPr>
        <p:grpSpPr bwMode="auto">
          <a:xfrm>
            <a:off x="539750" y="333375"/>
            <a:ext cx="8420818" cy="647353"/>
            <a:chOff x="179512" y="548680"/>
            <a:chExt cx="10648744" cy="730031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7156" cy="64807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6668" y="548680"/>
              <a:ext cx="7841336" cy="730031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37" name="TextBox 14"/>
            <p:cNvSpPr txBox="1">
              <a:spLocks noChangeArrowheads="1"/>
            </p:cNvSpPr>
            <p:nvPr/>
          </p:nvSpPr>
          <p:spPr bwMode="auto">
            <a:xfrm>
              <a:off x="717525" y="620290"/>
              <a:ext cx="1483550" cy="58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a typeface="微软雅黑" pitchFamily="34" charset="-122"/>
                  <a:cs typeface="Arial" charset="0"/>
                </a:rPr>
                <a:t>Part 2</a:t>
              </a:r>
              <a:endParaRPr lang="zh-CN" altLang="en-US" sz="2800" b="1">
                <a:solidFill>
                  <a:schemeClr val="bg1"/>
                </a:solidFill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438" name="TextBox 15"/>
            <p:cNvSpPr txBox="1">
              <a:spLocks noChangeArrowheads="1"/>
            </p:cNvSpPr>
            <p:nvPr/>
          </p:nvSpPr>
          <p:spPr bwMode="auto">
            <a:xfrm>
              <a:off x="3366341" y="703890"/>
              <a:ext cx="7461915" cy="326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ea typeface="微软雅黑" pitchFamily="34" charset="-122"/>
                  <a:cs typeface="Arial" charset="0"/>
                </a:rPr>
                <a:t>Multi-Class Classification – Mini Batch in Each Iteration</a:t>
              </a:r>
            </a:p>
          </p:txBody>
        </p:sp>
      </p:grpSp>
      <p:grpSp>
        <p:nvGrpSpPr>
          <p:cNvPr id="18439" name="组合 15"/>
          <p:cNvGrpSpPr>
            <a:grpSpLocks/>
          </p:cNvGrpSpPr>
          <p:nvPr/>
        </p:nvGrpSpPr>
        <p:grpSpPr bwMode="auto">
          <a:xfrm>
            <a:off x="7199313" y="6156325"/>
            <a:ext cx="1476375" cy="368300"/>
            <a:chOff x="7239000" y="5987480"/>
            <a:chExt cx="1476375" cy="369332"/>
          </a:xfrm>
        </p:grpSpPr>
        <p:sp>
          <p:nvSpPr>
            <p:cNvPr id="18" name="平行四边形 17"/>
            <p:cNvSpPr/>
            <p:nvPr/>
          </p:nvSpPr>
          <p:spPr>
            <a:xfrm>
              <a:off x="7239000" y="6049566"/>
              <a:ext cx="1476375" cy="286551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41" name="矩形 28"/>
            <p:cNvSpPr>
              <a:spLocks noChangeArrowheads="1"/>
            </p:cNvSpPr>
            <p:nvPr/>
          </p:nvSpPr>
          <p:spPr bwMode="auto">
            <a:xfrm>
              <a:off x="7359650" y="5987480"/>
              <a:ext cx="12843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Franklin Gothic Book" pitchFamily="34" charset="0"/>
                  <a:ea typeface="微软雅黑" pitchFamily="34" charset="-122"/>
                </a:rPr>
                <a:t>ACPR 2017</a:t>
              </a:r>
              <a:endParaRPr lang="zh-CN" altLang="en-US" b="1">
                <a:latin typeface="Franklin Gothic Book" pitchFamily="34" charset="0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99592" y="1513260"/>
            <a:ext cx="7344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Illustration : 4 class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Epoc</a:t>
            </a:r>
            <a:r>
              <a:rPr lang="en-US" dirty="0">
                <a:solidFill>
                  <a:schemeClr val="accent2"/>
                </a:solidFill>
              </a:rPr>
              <a:t> 1 – Update D1, dictionary corresponding to class 1 signals in 3  steps</a:t>
            </a:r>
            <a:r>
              <a:rPr lang="en-US" dirty="0"/>
              <a:t>(feeding mini batches of complementary class signals)</a:t>
            </a:r>
            <a:r>
              <a:rPr lang="en-US" dirty="0">
                <a:solidFill>
                  <a:schemeClr val="accent2"/>
                </a:solidFill>
              </a:rPr>
              <a:t> instead on 1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                                    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2278" y="2682729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Reconstruction</a:t>
            </a:r>
          </a:p>
          <a:p>
            <a:pPr algn="ctr"/>
            <a:r>
              <a:rPr lang="en-US" sz="1400" dirty="0"/>
              <a:t>Loss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40052" y="270892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Adversarial</a:t>
            </a:r>
          </a:p>
          <a:p>
            <a:pPr algn="ctr"/>
            <a:r>
              <a:rPr lang="en-US" sz="1400" dirty="0"/>
              <a:t>Loss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8362" y="3586676"/>
            <a:ext cx="4117" cy="850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803317" y="3586676"/>
            <a:ext cx="1514" cy="85043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171609" y="3605325"/>
            <a:ext cx="363514" cy="6672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01909" y="3586676"/>
            <a:ext cx="390959" cy="7588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7432" y="4364305"/>
            <a:ext cx="12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6303" y="4327336"/>
            <a:ext cx="12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66693" y="4469706"/>
            <a:ext cx="12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17083" y="4285808"/>
            <a:ext cx="12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4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860660" y="3577186"/>
            <a:ext cx="1514" cy="85043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228952" y="3595835"/>
            <a:ext cx="363514" cy="6672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159252" y="3577186"/>
            <a:ext cx="390959" cy="7588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3646" y="4317846"/>
            <a:ext cx="12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24036" y="4460216"/>
            <a:ext cx="12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74426" y="4276318"/>
            <a:ext cx="12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4</a:t>
            </a:r>
          </a:p>
        </p:txBody>
      </p:sp>
    </p:spTree>
    <p:extLst>
      <p:ext uri="{BB962C8B-B14F-4D97-AF65-F5344CB8AC3E}">
        <p14:creationId xmlns:p14="http://schemas.microsoft.com/office/powerpoint/2010/main" val="338484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7" grpId="0"/>
      <p:bldP spid="28" grpId="0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theme/theme1.xml><?xml version="1.0" encoding="utf-8"?>
<a:theme xmlns:a="http://schemas.openxmlformats.org/drawingml/2006/main" name="Office 主题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全都是微软雅黑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</TotalTime>
  <Words>589</Words>
  <Application>Microsoft Office PowerPoint</Application>
  <PresentationFormat>On-screen Show (4:3)</PresentationFormat>
  <Paragraphs>220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微软雅黑</vt:lpstr>
      <vt:lpstr>宋体</vt:lpstr>
      <vt:lpstr>Arial</vt:lpstr>
      <vt:lpstr>Baskerville Old Face</vt:lpstr>
      <vt:lpstr>Berlin Sans FB Demi</vt:lpstr>
      <vt:lpstr>Calibri</vt:lpstr>
      <vt:lpstr>Franklin Gothic Book</vt:lpstr>
      <vt:lpstr>Franklin Gothic Medium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S, Vaisakh</cp:lastModifiedBy>
  <cp:revision>272</cp:revision>
  <dcterms:modified xsi:type="dcterms:W3CDTF">2018-02-22T11:14:14Z</dcterms:modified>
</cp:coreProperties>
</file>