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4" r:id="rId9"/>
    <p:sldId id="267" r:id="rId10"/>
    <p:sldId id="265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in Johar" initials="VJ" lastIdx="3" clrIdx="0">
    <p:extLst>
      <p:ext uri="{19B8F6BF-5375-455C-9EA6-DF929625EA0E}">
        <p15:presenceInfo xmlns:p15="http://schemas.microsoft.com/office/powerpoint/2012/main" userId="291f66699a9da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B6132-E4C2-4863-BF84-6EDCF80E4BE8}" v="34" dt="2021-01-22T12:39:33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52B2D4-8D66-47B8-A1C0-D72AF74A48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Droisys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08AC2-C784-476F-98B4-14C568BF4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D005C-FAB2-4372-8897-8B3F91D1C79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00E4-DDA7-415E-8F5B-A39A120256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Droisys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2242F-9B49-4F15-97CA-9551EFD0A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36B2-B446-4F2A-A012-79D6E1E99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222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Droisys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D53BF-098B-4BAB-8728-4B1C04789DC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Droisys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A7F87-557D-4B58-9350-17615E1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2073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F0B9F-0002-473A-9F33-7F5EF7877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6079448" cy="3871143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3D25-A4A9-445E-BCFB-D3E0FD66E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6260886" cy="100565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Overview –Decoupling of enterprises apps</a:t>
            </a:r>
          </a:p>
        </p:txBody>
      </p:sp>
      <p:pic>
        <p:nvPicPr>
          <p:cNvPr id="42" name="Picture 3" descr="Surface chart&#10;&#10;Description automatically generated with medium confidence">
            <a:extLst>
              <a:ext uri="{FF2B5EF4-FFF2-40B4-BE49-F238E27FC236}">
                <a16:creationId xmlns:a16="http://schemas.microsoft.com/office/drawing/2014/main" id="{63C85AD2-D273-4B91-A89C-E0F88D6A1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2" r="4208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295A5C1-EE8C-4596-A1E7-D12859B447FA}"/>
              </a:ext>
            </a:extLst>
          </p:cNvPr>
          <p:cNvSpPr txBox="1"/>
          <p:nvPr/>
        </p:nvSpPr>
        <p:spPr>
          <a:xfrm>
            <a:off x="233363" y="5862935"/>
            <a:ext cx="6130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Autor: Vipin Johar,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Solution Architect,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Droisys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EB8330-9E43-44EE-AA82-C5ADEEA82236}"/>
              </a:ext>
            </a:extLst>
          </p:cNvPr>
          <p:cNvSpPr txBox="1"/>
          <p:nvPr/>
        </p:nvSpPr>
        <p:spPr>
          <a:xfrm>
            <a:off x="10261600" y="6355189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 1.0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C8B72-9A0B-4027-B326-795D1A92F154}"/>
              </a:ext>
            </a:extLst>
          </p:cNvPr>
          <p:cNvSpPr txBox="1"/>
          <p:nvPr/>
        </p:nvSpPr>
        <p:spPr>
          <a:xfrm>
            <a:off x="8458200" y="63551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January 21, 2021</a:t>
            </a:r>
          </a:p>
        </p:txBody>
      </p:sp>
    </p:spTree>
    <p:extLst>
      <p:ext uri="{BB962C8B-B14F-4D97-AF65-F5344CB8AC3E}">
        <p14:creationId xmlns:p14="http://schemas.microsoft.com/office/powerpoint/2010/main" val="128407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E8D3-702E-4BB3-82B4-BDABDB9A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1192" y="1860549"/>
            <a:ext cx="10048158" cy="477520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architecture brings additional complexity as the developers have to mitigate fault tolerance, network latency, and deal with a variety of message formats.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Being a distributed system, it can result in duplication of effort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number of services increases, integration and managing whole products can become complicated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Developers have to put additional effort into implementing the mechanism of communication between the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use cases that span more than one service without using distributed transactions is not only tough but also requires communication and cooperation between different teams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5D388-98F2-49BD-8EF9-D912A761A461}"/>
              </a:ext>
            </a:extLst>
          </p:cNvPr>
          <p:cNvSpPr txBox="1"/>
          <p:nvPr/>
        </p:nvSpPr>
        <p:spPr>
          <a:xfrm>
            <a:off x="921878" y="871835"/>
            <a:ext cx="10863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microservices architecture tends</a:t>
            </a: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expose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communication, teamwork, and other problems that may have been previously implicit but are now forced out into the open.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4D22E-C13B-4F03-BE3F-A5A29D5258BA}"/>
              </a:ext>
            </a:extLst>
          </p:cNvPr>
          <p:cNvSpPr txBox="1"/>
          <p:nvPr/>
        </p:nvSpPr>
        <p:spPr>
          <a:xfrm>
            <a:off x="687746" y="115868"/>
            <a:ext cx="1119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Solution comes with new issues-Drawbacks of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09691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7B1173-4903-497F-8901-37A31AD1A346}"/>
              </a:ext>
            </a:extLst>
          </p:cNvPr>
          <p:cNvSpPr txBox="1"/>
          <p:nvPr/>
        </p:nvSpPr>
        <p:spPr>
          <a:xfrm>
            <a:off x="768350" y="2344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3200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Microservices the Future</a:t>
            </a:r>
            <a:r>
              <a:rPr lang="en-IN" sz="3200" b="1" dirty="0">
                <a:solidFill>
                  <a:srgbClr val="303633"/>
                </a:solidFill>
                <a:latin typeface="Lora"/>
                <a:cs typeface="Arial" panose="020B0604020202020204" pitchFamily="34" charset="0"/>
              </a:rPr>
              <a:t> ?</a:t>
            </a:r>
            <a:endParaRPr lang="en-IN" b="1" i="0" dirty="0">
              <a:solidFill>
                <a:srgbClr val="303633"/>
              </a:solidFill>
              <a:effectLst/>
              <a:latin typeface="Lor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0ECF-B781-44C9-8D4E-3C3B091E6EE5}"/>
              </a:ext>
            </a:extLst>
          </p:cNvPr>
          <p:cNvSpPr txBox="1"/>
          <p:nvPr/>
        </p:nvSpPr>
        <p:spPr>
          <a:xfrm>
            <a:off x="692150" y="1136650"/>
            <a:ext cx="10452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cutting-edge technology era more and more companies are </a:t>
            </a:r>
            <a:r>
              <a:rPr lang="en-IN" b="1" dirty="0"/>
              <a:t>migrating their complete ecosystem from Monolith to Microservices and getting the benefit of rapid delivery to the end-users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Below are few tech companies who migrated into the ecosystem of Microservices.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Netflix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Amazon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Guardian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Ebay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SoundCloud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Groupon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Twitter….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26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CCB7B9-9571-45D0-AE2E-06DFFC80C16E}"/>
              </a:ext>
            </a:extLst>
          </p:cNvPr>
          <p:cNvSpPr txBox="1"/>
          <p:nvPr/>
        </p:nvSpPr>
        <p:spPr>
          <a:xfrm>
            <a:off x="3848100" y="2387600"/>
            <a:ext cx="474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0264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63E6-05DC-4676-BCF8-35203825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85" y="807796"/>
            <a:ext cx="10691265" cy="137103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5909-86F5-43BB-AF4A-C7098D9C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85" y="1899426"/>
            <a:ext cx="10691265" cy="363608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Monolith Vs Microservice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Solution of challenges        Microservices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idea           Architecture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Benefits and Drawback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it future ?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BFAA9D-7143-4BBD-A909-8546F49DD8E2}"/>
              </a:ext>
            </a:extLst>
          </p:cNvPr>
          <p:cNvSpPr/>
          <p:nvPr/>
        </p:nvSpPr>
        <p:spPr>
          <a:xfrm>
            <a:off x="4768850" y="2710466"/>
            <a:ext cx="2730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D740CED-2D25-4EEA-96BB-4E56FBCF68F1}"/>
              </a:ext>
            </a:extLst>
          </p:cNvPr>
          <p:cNvSpPr/>
          <p:nvPr/>
        </p:nvSpPr>
        <p:spPr>
          <a:xfrm>
            <a:off x="4768850" y="3287825"/>
            <a:ext cx="2730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419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7951-5517-43D3-A9D7-48941CEA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7" y="743802"/>
            <a:ext cx="10667131" cy="74864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Legacy way to technical solution of 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EC20-80BD-4AC0-85EC-F3C106BF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518" y="2476500"/>
            <a:ext cx="5770870" cy="33845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B9C8-483C-4D53-A1B6-597A7C22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01" y="1908313"/>
            <a:ext cx="4964317" cy="39606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Successful app will grow, new components, features and scalability will be added on time</a:t>
            </a:r>
            <a:r>
              <a:rPr lang="en-IN" dirty="0"/>
              <a:t>.</a:t>
            </a:r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onolith application is built as a single, autonomous unit.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Every release for the new version will need more cautious development , regression testing, and deployment.	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New developed feature may impact existing component , slow development and multiple rounds of testing.</a:t>
            </a:r>
          </a:p>
          <a:p>
            <a:pPr lvl="1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24407-369B-4FE8-85F0-87E63442C3C5}"/>
              </a:ext>
            </a:extLst>
          </p:cNvPr>
          <p:cNvSpPr txBox="1"/>
          <p:nvPr/>
        </p:nvSpPr>
        <p:spPr>
          <a:xfrm>
            <a:off x="688257" y="216007"/>
            <a:ext cx="949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Monolithic Architecture –Single logical executable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36D58-7C76-4CBD-92D2-88A41892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712" y="1600854"/>
            <a:ext cx="5676676" cy="41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FA2581-B1B7-4258-97A7-D572E5679F6B}"/>
              </a:ext>
            </a:extLst>
          </p:cNvPr>
          <p:cNvSpPr txBox="1"/>
          <p:nvPr/>
        </p:nvSpPr>
        <p:spPr>
          <a:xfrm>
            <a:off x="874642" y="880809"/>
            <a:ext cx="111522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Technology is changing and obsolete like never before.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Business must innovate faster, deliver software rapidly, frequently and reliably– Adaptation of CI/CD model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Amalgam of multiple technologies to minimize the limitations of a single programming language.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Versatility of data required different data storage techniques.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Discrete deployment for different component.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47725-0FDA-4C00-9F5B-B46D5C70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2" y="4019550"/>
            <a:ext cx="8936108" cy="1768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0EAC1-AC64-45DA-A1F7-19B00EABCE05}"/>
              </a:ext>
            </a:extLst>
          </p:cNvPr>
          <p:cNvSpPr txBox="1"/>
          <p:nvPr/>
        </p:nvSpPr>
        <p:spPr>
          <a:xfrm>
            <a:off x="686645" y="100442"/>
            <a:ext cx="313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80118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3C2F7-D241-4336-B827-A13F348229BB}"/>
              </a:ext>
            </a:extLst>
          </p:cNvPr>
          <p:cNvSpPr txBox="1"/>
          <p:nvPr/>
        </p:nvSpPr>
        <p:spPr>
          <a:xfrm>
            <a:off x="660400" y="0"/>
            <a:ext cx="514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Solution-Microservices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74604-6458-4B61-86C8-186B6089E085}"/>
              </a:ext>
            </a:extLst>
          </p:cNvPr>
          <p:cNvSpPr txBox="1"/>
          <p:nvPr/>
        </p:nvSpPr>
        <p:spPr>
          <a:xfrm>
            <a:off x="5092700" y="1077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03633"/>
                </a:solidFill>
                <a:latin typeface="Lora"/>
                <a:cs typeface="Arial" panose="020B0604020202020204" pitchFamily="34" charset="0"/>
              </a:rPr>
              <a:t>“</a:t>
            </a:r>
            <a:r>
              <a:rPr lang="en-IN" sz="20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 grained SOA”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AF362-9052-4B7F-9D39-474CDC6F0755}"/>
              </a:ext>
            </a:extLst>
          </p:cNvPr>
          <p:cNvSpPr txBox="1"/>
          <p:nvPr/>
        </p:nvSpPr>
        <p:spPr>
          <a:xfrm>
            <a:off x="844550" y="1117511"/>
            <a:ext cx="110109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Microservice </a:t>
            </a:r>
            <a:r>
              <a:rPr lang="en-US" sz="2000" u="sng" dirty="0">
                <a:solidFill>
                  <a:srgbClr val="303633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u="sng" dirty="0">
                <a:solidFill>
                  <a:srgbClr val="303633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rchitectural style </a:t>
            </a:r>
            <a:r>
              <a:rPr lang="en-US" sz="20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approach to developing a single application as a suite of small services, each running in its own process and communicating with the lightweight mechanism</a:t>
            </a:r>
            <a:r>
              <a:rPr lang="en-US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3036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036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036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endParaRPr lang="en-US" dirty="0">
              <a:solidFill>
                <a:srgbClr val="3036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the Challenges of monolith system by modular as much as possible.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service </a:t>
            </a:r>
            <a:r>
              <a:rPr lang="en-US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built around business capabilities and independently deployable by capability automated deployment machinery –</a:t>
            </a:r>
            <a:r>
              <a:rPr lang="en-US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CI/CD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Bare minimum of centralized management of these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used in a single application may have different technologies and data repos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03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communicate with each other via various protocol HTTP,TCP under choregraphed in 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9A3AD-2EAE-4C04-AA66-B0A2FAF92163}"/>
              </a:ext>
            </a:extLst>
          </p:cNvPr>
          <p:cNvSpPr txBox="1"/>
          <p:nvPr/>
        </p:nvSpPr>
        <p:spPr>
          <a:xfrm>
            <a:off x="695325" y="914557"/>
            <a:ext cx="10872665" cy="705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Architecture</a:t>
            </a:r>
            <a:r>
              <a:rPr lang="en-US" sz="4000" cap="all" spc="30" dirty="0">
                <a:latin typeface="+mj-lt"/>
                <a:ea typeface="+mj-ea"/>
                <a:cs typeface="+mj-cs"/>
              </a:rPr>
              <a:t> style of Microservices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D98B06-F0B6-4355-94B8-BCDDEB11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3" y="2013553"/>
            <a:ext cx="10294533" cy="386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8A5DA-031D-4027-A090-EA81B105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3" y="2165953"/>
            <a:ext cx="10294533" cy="3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85257-2329-4411-A8C2-6D6C3B40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29" y="979650"/>
            <a:ext cx="9258542" cy="4898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51E8C2-B8BD-4029-B842-2F1381FDA4B2}"/>
              </a:ext>
            </a:extLst>
          </p:cNvPr>
          <p:cNvSpPr txBox="1"/>
          <p:nvPr/>
        </p:nvSpPr>
        <p:spPr>
          <a:xfrm>
            <a:off x="666750" y="62984"/>
            <a:ext cx="9036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Loosely coupled components</a:t>
            </a:r>
          </a:p>
        </p:txBody>
      </p:sp>
    </p:spTree>
    <p:extLst>
      <p:ext uri="{BB962C8B-B14F-4D97-AF65-F5344CB8AC3E}">
        <p14:creationId xmlns:p14="http://schemas.microsoft.com/office/powerpoint/2010/main" val="19204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566B4-8D1A-4446-89FC-3B130D1D297A}"/>
              </a:ext>
            </a:extLst>
          </p:cNvPr>
          <p:cNvSpPr txBox="1"/>
          <p:nvPr/>
        </p:nvSpPr>
        <p:spPr>
          <a:xfrm>
            <a:off x="519235" y="100512"/>
            <a:ext cx="10872665" cy="705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</a:pPr>
            <a:r>
              <a:rPr lang="en-US" sz="3200" cap="all" spc="3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Benefits Of Microservices</a:t>
            </a: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A5DC42-D1A1-4EB1-A525-253678E28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57258"/>
              </p:ext>
            </p:extLst>
          </p:nvPr>
        </p:nvGraphicFramePr>
        <p:xfrm>
          <a:off x="450446" y="1201394"/>
          <a:ext cx="10503709" cy="3840505"/>
        </p:xfrm>
        <a:graphic>
          <a:graphicData uri="http://schemas.openxmlformats.org/drawingml/2006/table">
            <a:tbl>
              <a:tblPr firstRow="1" firstCol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2673754">
                  <a:extLst>
                    <a:ext uri="{9D8B030D-6E8A-4147-A177-3AD203B41FA5}">
                      <a16:colId xmlns:a16="http://schemas.microsoft.com/office/drawing/2014/main" val="174642261"/>
                    </a:ext>
                  </a:extLst>
                </a:gridCol>
                <a:gridCol w="7829955">
                  <a:extLst>
                    <a:ext uri="{9D8B030D-6E8A-4147-A177-3AD203B41FA5}">
                      <a16:colId xmlns:a16="http://schemas.microsoft.com/office/drawing/2014/main" val="1483119215"/>
                    </a:ext>
                  </a:extLst>
                </a:gridCol>
              </a:tblGrid>
              <a:tr h="811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cap="all" spc="60" dirty="0">
                          <a:solidFill>
                            <a:schemeClr val="tx1"/>
                          </a:solidFill>
                          <a:effectLst/>
                        </a:rPr>
                        <a:t>Simpler To Deploy</a:t>
                      </a:r>
                      <a:endParaRPr lang="en-IN" sz="1400" b="1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572" marR="161572" marT="161572" marB="1615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cap="all" spc="60">
                          <a:solidFill>
                            <a:schemeClr val="tx1"/>
                          </a:solidFill>
                          <a:effectLst/>
                        </a:rPr>
                        <a:t>Deploy in literal pieces without affecting other services.</a:t>
                      </a:r>
                      <a:endParaRPr lang="en-IN" sz="14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572" marR="161572" marT="161572" marB="1615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488813"/>
                  </a:ext>
                </a:extLst>
              </a:tr>
              <a:tr h="7572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Simpler To Understand</a:t>
                      </a:r>
                      <a:endParaRPr lang="en-IN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Follow code easier since the function is isolated and less dependent.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4341"/>
                  </a:ext>
                </a:extLst>
              </a:tr>
              <a:tr h="7572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Reusability Across Business</a:t>
                      </a:r>
                      <a:endParaRPr lang="en-IN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Share small services like payment or login systems across the business.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06030"/>
                  </a:ext>
                </a:extLst>
              </a:tr>
              <a:tr h="7572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</a:rPr>
                        <a:t>Faster Defect Isolation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 dirty="0">
                          <a:solidFill>
                            <a:schemeClr val="tx1"/>
                          </a:solidFill>
                          <a:effectLst/>
                        </a:rPr>
                        <a:t>When a test fails or service goes down, isolate it quickly with microservices.</a:t>
                      </a:r>
                      <a:endParaRPr lang="en-IN" sz="1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29297"/>
                  </a:ext>
                </a:extLst>
              </a:tr>
              <a:tr h="7572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</a:rPr>
                        <a:t>Minimized Risk Of Change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 dirty="0">
                          <a:solidFill>
                            <a:schemeClr val="tx1"/>
                          </a:solidFill>
                          <a:effectLst/>
                        </a:rPr>
                        <a:t>Avoid locking in technologies or languages - change on the fly without risk.</a:t>
                      </a:r>
                      <a:endParaRPr lang="en-IN" sz="1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20" marR="11220" marT="11220" marB="107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8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07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0AF0-3660-4C94-8D82-5D09B31D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5" y="1435670"/>
            <a:ext cx="10691265" cy="1371030"/>
          </a:xfrm>
        </p:spPr>
        <p:txBody>
          <a:bodyPr/>
          <a:lstStyle/>
          <a:p>
            <a:pPr algn="ctr"/>
            <a:r>
              <a:rPr lang="en-IN" dirty="0"/>
              <a:t>     </a:t>
            </a:r>
            <a:r>
              <a:rPr lang="en-IN" b="1" u="sng" dirty="0"/>
              <a:t>Microservice != Silver bullet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B8823-7256-4641-925E-220B748E1A0F}"/>
              </a:ext>
            </a:extLst>
          </p:cNvPr>
          <p:cNvSpPr txBox="1"/>
          <p:nvPr/>
        </p:nvSpPr>
        <p:spPr>
          <a:xfrm>
            <a:off x="2051050" y="3077171"/>
            <a:ext cx="7004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All this benefits are free ?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No !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Good things comes along with some drawbacks also. </a:t>
            </a:r>
          </a:p>
        </p:txBody>
      </p:sp>
    </p:spTree>
    <p:extLst>
      <p:ext uri="{BB962C8B-B14F-4D97-AF65-F5344CB8AC3E}">
        <p14:creationId xmlns:p14="http://schemas.microsoft.com/office/powerpoint/2010/main" val="22720299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7E8"/>
      </a:lt2>
      <a:accent1>
        <a:srgbClr val="DF8B7D"/>
      </a:accent1>
      <a:accent2>
        <a:srgbClr val="D86181"/>
      </a:accent2>
      <a:accent3>
        <a:srgbClr val="DF7DC1"/>
      </a:accent3>
      <a:accent4>
        <a:srgbClr val="CB61D8"/>
      </a:accent4>
      <a:accent5>
        <a:srgbClr val="AC7DDF"/>
      </a:accent5>
      <a:accent6>
        <a:srgbClr val="6861D8"/>
      </a:accent6>
      <a:hlink>
        <a:srgbClr val="598C9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584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Lora</vt:lpstr>
      <vt:lpstr>Univers Condensed</vt:lpstr>
      <vt:lpstr>Wingdings</vt:lpstr>
      <vt:lpstr>ChronicleVTI</vt:lpstr>
      <vt:lpstr>Microservices </vt:lpstr>
      <vt:lpstr>Agenda</vt:lpstr>
      <vt:lpstr>Legacy way to technical solution of business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Microservice != Silver bullet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Vipin Johar</dc:creator>
  <cp:lastModifiedBy>Vipin Johar</cp:lastModifiedBy>
  <cp:revision>2</cp:revision>
  <dcterms:created xsi:type="dcterms:W3CDTF">2021-01-21T16:36:58Z</dcterms:created>
  <dcterms:modified xsi:type="dcterms:W3CDTF">2021-09-10T16:35:50Z</dcterms:modified>
</cp:coreProperties>
</file>