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Brick Sans" charset="1" panose="00000000000000000000"/>
      <p:regular r:id="rId24"/>
    </p:embeddedFont>
    <p:embeddedFont>
      <p:font typeface="Gill Sans Light" charset="1" panose="020B0302020104020203"/>
      <p:regular r:id="rId25"/>
    </p:embeddedFont>
    <p:embeddedFont>
      <p:font typeface="Gill Sans Medium" charset="1" panose="020B0602020104020203"/>
      <p:regular r:id="rId26"/>
    </p:embeddedFont>
    <p:embeddedFont>
      <p:font typeface="Open Sans Bold" charset="1" panose="000000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39.png" Type="http://schemas.openxmlformats.org/officeDocument/2006/relationships/image"/><Relationship Id="rId17" Target="../media/image40.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16" Target="../media/image19.png" Type="http://schemas.openxmlformats.org/officeDocument/2006/relationships/image"/><Relationship Id="rId17" Target="../media/image20.svg" Type="http://schemas.openxmlformats.org/officeDocument/2006/relationships/image"/><Relationship Id="rId18" Target="../media/image13.png" Type="http://schemas.openxmlformats.org/officeDocument/2006/relationships/image"/><Relationship Id="rId19" Target="../media/image14.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5.png" Type="http://schemas.openxmlformats.org/officeDocument/2006/relationships/image"/><Relationship Id="rId13" Target="../media/image6.svg" Type="http://schemas.openxmlformats.org/officeDocument/2006/relationships/image"/><Relationship Id="rId14" Target="../media/image7.png" Type="http://schemas.openxmlformats.org/officeDocument/2006/relationships/image"/><Relationship Id="rId15" Target="../media/image8.svg" Type="http://schemas.openxmlformats.org/officeDocument/2006/relationships/image"/><Relationship Id="rId16" Target="../media/image49.png" Type="http://schemas.openxmlformats.org/officeDocument/2006/relationships/image"/><Relationship Id="rId17" Target="../media/image50.svg" Type="http://schemas.openxmlformats.org/officeDocument/2006/relationships/image"/><Relationship Id="rId18" Target="../media/image11.png" Type="http://schemas.openxmlformats.org/officeDocument/2006/relationships/image"/><Relationship Id="rId19" Target="../media/image12.svg" Type="http://schemas.openxmlformats.org/officeDocument/2006/relationships/image"/><Relationship Id="rId2" Target="../media/image3.png" Type="http://schemas.openxmlformats.org/officeDocument/2006/relationships/image"/><Relationship Id="rId20" Target="../media/image13.png" Type="http://schemas.openxmlformats.org/officeDocument/2006/relationships/image"/><Relationship Id="rId21" Target="../media/image14.svg" Type="http://schemas.openxmlformats.org/officeDocument/2006/relationships/image"/><Relationship Id="rId3" Target="../media/image4.svg" Type="http://schemas.openxmlformats.org/officeDocument/2006/relationships/image"/><Relationship Id="rId4" Target="../media/image45.png" Type="http://schemas.openxmlformats.org/officeDocument/2006/relationships/image"/><Relationship Id="rId5" Target="../media/image46.svg" Type="http://schemas.openxmlformats.org/officeDocument/2006/relationships/image"/><Relationship Id="rId6" Target="../media/image47.png" Type="http://schemas.openxmlformats.org/officeDocument/2006/relationships/image"/><Relationship Id="rId7" Target="../media/image48.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1.png" Type="http://schemas.openxmlformats.org/officeDocument/2006/relationships/image"/><Relationship Id="rId5" Target="../media/image5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53.png" Type="http://schemas.openxmlformats.org/officeDocument/2006/relationships/image"/><Relationship Id="rId15" Target="../media/image54.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1.png" Type="http://schemas.openxmlformats.org/officeDocument/2006/relationships/image"/><Relationship Id="rId5" Target="../media/image5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55.png" Type="http://schemas.openxmlformats.org/officeDocument/2006/relationships/image"/><Relationship Id="rId15" Target="../media/image56.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1.png" Type="http://schemas.openxmlformats.org/officeDocument/2006/relationships/image"/><Relationship Id="rId5" Target="../media/image5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57.png" Type="http://schemas.openxmlformats.org/officeDocument/2006/relationships/image"/><Relationship Id="rId15" Target="../media/image58.svg" Type="http://schemas.openxmlformats.org/officeDocument/2006/relationships/image"/><Relationship Id="rId16" Target="../media/image59.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1.png" Type="http://schemas.openxmlformats.org/officeDocument/2006/relationships/image"/><Relationship Id="rId5" Target="../media/image5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27.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32.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32.png" Type="http://schemas.openxmlformats.org/officeDocument/2006/relationships/image"/><Relationship Id="rId17" Target="../media/image33.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34.png" Type="http://schemas.openxmlformats.org/officeDocument/2006/relationships/image"/><Relationship Id="rId17" Target="../media/image35.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36.png" Type="http://schemas.openxmlformats.org/officeDocument/2006/relationships/image"/><Relationship Id="rId17" Target="../media/image37.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38.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41240"/>
        </a:solidFill>
      </p:bgPr>
    </p:bg>
    <p:spTree>
      <p:nvGrpSpPr>
        <p:cNvPr id="1" name=""/>
        <p:cNvGrpSpPr/>
        <p:nvPr/>
      </p:nvGrpSpPr>
      <p:grpSpPr>
        <a:xfrm>
          <a:off x="0" y="0"/>
          <a:ext cx="0" cy="0"/>
          <a:chOff x="0" y="0"/>
          <a:chExt cx="0" cy="0"/>
        </a:xfrm>
      </p:grpSpPr>
      <p:sp>
        <p:nvSpPr>
          <p:cNvPr name="TextBox 2" id="2"/>
          <p:cNvSpPr txBox="true"/>
          <p:nvPr/>
        </p:nvSpPr>
        <p:spPr>
          <a:xfrm rot="0">
            <a:off x="1966874" y="2144624"/>
            <a:ext cx="14354252" cy="3964944"/>
          </a:xfrm>
          <a:prstGeom prst="rect">
            <a:avLst/>
          </a:prstGeom>
        </p:spPr>
        <p:txBody>
          <a:bodyPr anchor="t" rtlCol="false" tIns="0" lIns="0" bIns="0" rIns="0">
            <a:spAutoFit/>
          </a:bodyPr>
          <a:lstStyle/>
          <a:p>
            <a:pPr algn="ctr">
              <a:lnSpc>
                <a:spcPts val="10359"/>
              </a:lnSpc>
            </a:pPr>
            <a:r>
              <a:rPr lang="en-US" sz="7399">
                <a:solidFill>
                  <a:srgbClr val="FFFFFF"/>
                </a:solidFill>
                <a:latin typeface="Brick Sans"/>
                <a:ea typeface="Brick Sans"/>
                <a:cs typeface="Brick Sans"/>
                <a:sym typeface="Brick Sans"/>
              </a:rPr>
              <a:t>PROCEDURAL TERRAIN GENERATION</a:t>
            </a:r>
          </a:p>
          <a:p>
            <a:pPr algn="ctr">
              <a:lnSpc>
                <a:spcPts val="10359"/>
              </a:lnSpc>
              <a:spcBef>
                <a:spcPct val="0"/>
              </a:spcBef>
            </a:pPr>
          </a:p>
        </p:txBody>
      </p:sp>
      <p:sp>
        <p:nvSpPr>
          <p:cNvPr name="Freeform 3" id="3"/>
          <p:cNvSpPr/>
          <p:nvPr/>
        </p:nvSpPr>
        <p:spPr>
          <a:xfrm flipH="false" flipV="false" rot="0">
            <a:off x="7243224" y="7240543"/>
            <a:ext cx="3785972" cy="1617643"/>
          </a:xfrm>
          <a:custGeom>
            <a:avLst/>
            <a:gdLst/>
            <a:ahLst/>
            <a:cxnLst/>
            <a:rect r="r" b="b" t="t" l="l"/>
            <a:pathLst>
              <a:path h="1617643" w="3785972">
                <a:moveTo>
                  <a:pt x="0" y="0"/>
                </a:moveTo>
                <a:lnTo>
                  <a:pt x="3785973" y="0"/>
                </a:lnTo>
                <a:lnTo>
                  <a:pt x="3785973" y="1617643"/>
                </a:lnTo>
                <a:lnTo>
                  <a:pt x="0" y="16176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876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486400"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22604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0" y="6109568"/>
            <a:ext cx="2026638" cy="3148732"/>
          </a:xfrm>
          <a:custGeom>
            <a:avLst/>
            <a:gdLst/>
            <a:ahLst/>
            <a:cxnLst/>
            <a:rect r="r" b="b" t="t" l="l"/>
            <a:pathLst>
              <a:path h="3148732" w="2026638">
                <a:moveTo>
                  <a:pt x="0" y="0"/>
                </a:moveTo>
                <a:lnTo>
                  <a:pt x="2026638" y="0"/>
                </a:lnTo>
                <a:lnTo>
                  <a:pt x="2026638" y="3148732"/>
                </a:lnTo>
                <a:lnTo>
                  <a:pt x="0" y="31487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6245981" y="6093934"/>
            <a:ext cx="2026638" cy="3148732"/>
          </a:xfrm>
          <a:custGeom>
            <a:avLst/>
            <a:gdLst/>
            <a:ahLst/>
            <a:cxnLst/>
            <a:rect r="r" b="b" t="t" l="l"/>
            <a:pathLst>
              <a:path h="3148732" w="2026638">
                <a:moveTo>
                  <a:pt x="2026638" y="0"/>
                </a:moveTo>
                <a:lnTo>
                  <a:pt x="0" y="0"/>
                </a:lnTo>
                <a:lnTo>
                  <a:pt x="0" y="3148732"/>
                </a:lnTo>
                <a:lnTo>
                  <a:pt x="2026638" y="3148732"/>
                </a:lnTo>
                <a:lnTo>
                  <a:pt x="2026638"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2497035" y="7814868"/>
            <a:ext cx="1587776" cy="1443432"/>
          </a:xfrm>
          <a:custGeom>
            <a:avLst/>
            <a:gdLst/>
            <a:ahLst/>
            <a:cxnLst/>
            <a:rect r="r" b="b" t="t" l="l"/>
            <a:pathLst>
              <a:path h="1443432" w="1587776">
                <a:moveTo>
                  <a:pt x="0" y="0"/>
                </a:moveTo>
                <a:lnTo>
                  <a:pt x="1587776" y="0"/>
                </a:lnTo>
                <a:lnTo>
                  <a:pt x="1587776" y="1443432"/>
                </a:lnTo>
                <a:lnTo>
                  <a:pt x="0" y="14434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false" rot="0">
            <a:off x="14203189" y="7814868"/>
            <a:ext cx="1587776" cy="1443432"/>
          </a:xfrm>
          <a:custGeom>
            <a:avLst/>
            <a:gdLst/>
            <a:ahLst/>
            <a:cxnLst/>
            <a:rect r="r" b="b" t="t" l="l"/>
            <a:pathLst>
              <a:path h="1443432" w="1587776">
                <a:moveTo>
                  <a:pt x="1587776" y="0"/>
                </a:moveTo>
                <a:lnTo>
                  <a:pt x="0" y="0"/>
                </a:lnTo>
                <a:lnTo>
                  <a:pt x="0" y="1443432"/>
                </a:lnTo>
                <a:lnTo>
                  <a:pt x="1587776" y="1443432"/>
                </a:lnTo>
                <a:lnTo>
                  <a:pt x="158777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11911551" y="7373529"/>
            <a:ext cx="1420544" cy="1869137"/>
          </a:xfrm>
          <a:custGeom>
            <a:avLst/>
            <a:gdLst/>
            <a:ahLst/>
            <a:cxnLst/>
            <a:rect r="r" b="b" t="t" l="l"/>
            <a:pathLst>
              <a:path h="1869137" w="1420544">
                <a:moveTo>
                  <a:pt x="0" y="0"/>
                </a:moveTo>
                <a:lnTo>
                  <a:pt x="1420544" y="0"/>
                </a:lnTo>
                <a:lnTo>
                  <a:pt x="1420544" y="1869137"/>
                </a:lnTo>
                <a:lnTo>
                  <a:pt x="0" y="186913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true" flipV="false" rot="0">
            <a:off x="4955905" y="7373529"/>
            <a:ext cx="1420544" cy="1869137"/>
          </a:xfrm>
          <a:custGeom>
            <a:avLst/>
            <a:gdLst/>
            <a:ahLst/>
            <a:cxnLst/>
            <a:rect r="r" b="b" t="t" l="l"/>
            <a:pathLst>
              <a:path h="1869137" w="1420544">
                <a:moveTo>
                  <a:pt x="1420544" y="0"/>
                </a:moveTo>
                <a:lnTo>
                  <a:pt x="0" y="0"/>
                </a:lnTo>
                <a:lnTo>
                  <a:pt x="0" y="1869137"/>
                </a:lnTo>
                <a:lnTo>
                  <a:pt x="1420544" y="1869137"/>
                </a:lnTo>
                <a:lnTo>
                  <a:pt x="1420544"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523801" y="1810243"/>
            <a:ext cx="3439941" cy="838095"/>
          </a:xfrm>
          <a:custGeom>
            <a:avLst/>
            <a:gdLst/>
            <a:ahLst/>
            <a:cxnLst/>
            <a:rect r="r" b="b" t="t" l="l"/>
            <a:pathLst>
              <a:path h="838095" w="3439941">
                <a:moveTo>
                  <a:pt x="0" y="0"/>
                </a:moveTo>
                <a:lnTo>
                  <a:pt x="3439941" y="0"/>
                </a:lnTo>
                <a:lnTo>
                  <a:pt x="3439941" y="838095"/>
                </a:lnTo>
                <a:lnTo>
                  <a:pt x="0" y="83809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true" flipV="false" rot="0">
            <a:off x="15371860" y="1810243"/>
            <a:ext cx="3439941" cy="838095"/>
          </a:xfrm>
          <a:custGeom>
            <a:avLst/>
            <a:gdLst/>
            <a:ahLst/>
            <a:cxnLst/>
            <a:rect r="r" b="b" t="t" l="l"/>
            <a:pathLst>
              <a:path h="838095" w="3439941">
                <a:moveTo>
                  <a:pt x="3439941" y="0"/>
                </a:moveTo>
                <a:lnTo>
                  <a:pt x="0" y="0"/>
                </a:lnTo>
                <a:lnTo>
                  <a:pt x="0" y="838095"/>
                </a:lnTo>
                <a:lnTo>
                  <a:pt x="3439941" y="838095"/>
                </a:lnTo>
                <a:lnTo>
                  <a:pt x="3439941"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5" id="15"/>
          <p:cNvSpPr txBox="true"/>
          <p:nvPr/>
        </p:nvSpPr>
        <p:spPr>
          <a:xfrm rot="0">
            <a:off x="4629882" y="1233814"/>
            <a:ext cx="9028236" cy="576429"/>
          </a:xfrm>
          <a:prstGeom prst="rect">
            <a:avLst/>
          </a:prstGeom>
        </p:spPr>
        <p:txBody>
          <a:bodyPr anchor="t" rtlCol="false" tIns="0" lIns="0" bIns="0" rIns="0">
            <a:spAutoFit/>
          </a:bodyPr>
          <a:lstStyle/>
          <a:p>
            <a:pPr algn="ctr">
              <a:lnSpc>
                <a:spcPts val="4453"/>
              </a:lnSpc>
              <a:spcBef>
                <a:spcPct val="0"/>
              </a:spcBef>
            </a:pPr>
            <a:r>
              <a:rPr lang="en-US" sz="3180">
                <a:solidFill>
                  <a:srgbClr val="FFFFFF"/>
                </a:solidFill>
                <a:latin typeface="Brick Sans"/>
                <a:ea typeface="Brick Sans"/>
                <a:cs typeface="Brick Sans"/>
                <a:sym typeface="Brick Sans"/>
              </a:rPr>
              <a:t>PARALLEL COMPUTING USING OPENMP</a:t>
            </a:r>
          </a:p>
        </p:txBody>
      </p:sp>
      <p:sp>
        <p:nvSpPr>
          <p:cNvPr name="Freeform 16" id="16"/>
          <p:cNvSpPr/>
          <p:nvPr/>
        </p:nvSpPr>
        <p:spPr>
          <a:xfrm flipH="false" flipV="false" rot="0">
            <a:off x="3635899" y="495581"/>
            <a:ext cx="1468503" cy="664832"/>
          </a:xfrm>
          <a:custGeom>
            <a:avLst/>
            <a:gdLst/>
            <a:ahLst/>
            <a:cxnLst/>
            <a:rect r="r" b="b" t="t" l="l"/>
            <a:pathLst>
              <a:path h="664832" w="1468503">
                <a:moveTo>
                  <a:pt x="0" y="0"/>
                </a:moveTo>
                <a:lnTo>
                  <a:pt x="1468503" y="0"/>
                </a:lnTo>
                <a:lnTo>
                  <a:pt x="1468503" y="664832"/>
                </a:lnTo>
                <a:lnTo>
                  <a:pt x="0" y="66483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7" id="17"/>
          <p:cNvSpPr/>
          <p:nvPr/>
        </p:nvSpPr>
        <p:spPr>
          <a:xfrm flipH="true" flipV="false" rot="0">
            <a:off x="13183598" y="495581"/>
            <a:ext cx="1468503" cy="664832"/>
          </a:xfrm>
          <a:custGeom>
            <a:avLst/>
            <a:gdLst/>
            <a:ahLst/>
            <a:cxnLst/>
            <a:rect r="r" b="b" t="t" l="l"/>
            <a:pathLst>
              <a:path h="664832" w="1468503">
                <a:moveTo>
                  <a:pt x="1468503" y="0"/>
                </a:moveTo>
                <a:lnTo>
                  <a:pt x="0" y="0"/>
                </a:lnTo>
                <a:lnTo>
                  <a:pt x="0" y="664832"/>
                </a:lnTo>
                <a:lnTo>
                  <a:pt x="1468503" y="664832"/>
                </a:lnTo>
                <a:lnTo>
                  <a:pt x="1468503"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8" id="18"/>
          <p:cNvSpPr txBox="true"/>
          <p:nvPr/>
        </p:nvSpPr>
        <p:spPr>
          <a:xfrm rot="0">
            <a:off x="4629882" y="5702025"/>
            <a:ext cx="9028236" cy="1138404"/>
          </a:xfrm>
          <a:prstGeom prst="rect">
            <a:avLst/>
          </a:prstGeom>
        </p:spPr>
        <p:txBody>
          <a:bodyPr anchor="t" rtlCol="false" tIns="0" lIns="0" bIns="0" rIns="0">
            <a:spAutoFit/>
          </a:bodyPr>
          <a:lstStyle/>
          <a:p>
            <a:pPr algn="ctr">
              <a:lnSpc>
                <a:spcPts val="4453"/>
              </a:lnSpc>
            </a:pPr>
            <a:r>
              <a:rPr lang="en-US" sz="3180">
                <a:solidFill>
                  <a:srgbClr val="FFFFFF"/>
                </a:solidFill>
                <a:latin typeface="Brick Sans"/>
                <a:ea typeface="Brick Sans"/>
                <a:cs typeface="Brick Sans"/>
                <a:sym typeface="Brick Sans"/>
              </a:rPr>
              <a:t>2023BCS0011 : Vipin Karthic</a:t>
            </a:r>
          </a:p>
          <a:p>
            <a:pPr algn="ctr">
              <a:lnSpc>
                <a:spcPts val="4453"/>
              </a:lnSpc>
              <a:spcBef>
                <a:spcPct val="0"/>
              </a:spcBef>
            </a:pPr>
            <a:r>
              <a:rPr lang="en-US" sz="3180">
                <a:solidFill>
                  <a:srgbClr val="FFFFFF"/>
                </a:solidFill>
                <a:latin typeface="Brick Sans"/>
                <a:ea typeface="Brick Sans"/>
                <a:cs typeface="Brick Sans"/>
                <a:sym typeface="Brick Sans"/>
              </a:rPr>
              <a:t>2023BCS0020 : Sanjay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41240"/>
        </a:solidFill>
      </p:bgPr>
    </p:bg>
    <p:spTree>
      <p:nvGrpSpPr>
        <p:cNvPr id="1" name=""/>
        <p:cNvGrpSpPr/>
        <p:nvPr/>
      </p:nvGrpSpPr>
      <p:grpSpPr>
        <a:xfrm>
          <a:off x="0" y="0"/>
          <a:ext cx="0" cy="0"/>
          <a:chOff x="0" y="0"/>
          <a:chExt cx="0" cy="0"/>
        </a:xfrm>
      </p:grpSpPr>
      <p:sp>
        <p:nvSpPr>
          <p:cNvPr name="Freeform 2" id="2"/>
          <p:cNvSpPr/>
          <p:nvPr/>
        </p:nvSpPr>
        <p:spPr>
          <a:xfrm flipH="false" flipV="false" rot="0">
            <a:off x="-1287629" y="9493126"/>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86400" y="9493126"/>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260429" y="9493126"/>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303950" y="-57210"/>
            <a:ext cx="2271679" cy="553464"/>
          </a:xfrm>
          <a:custGeom>
            <a:avLst/>
            <a:gdLst/>
            <a:ahLst/>
            <a:cxnLst/>
            <a:rect r="r" b="b" t="t" l="l"/>
            <a:pathLst>
              <a:path h="553464" w="2271679">
                <a:moveTo>
                  <a:pt x="0" y="0"/>
                </a:moveTo>
                <a:lnTo>
                  <a:pt x="2271679" y="0"/>
                </a:lnTo>
                <a:lnTo>
                  <a:pt x="2271679" y="553464"/>
                </a:lnTo>
                <a:lnTo>
                  <a:pt x="0" y="5534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405000" y="1267649"/>
            <a:ext cx="7765750" cy="8229600"/>
          </a:xfrm>
          <a:custGeom>
            <a:avLst/>
            <a:gdLst/>
            <a:ahLst/>
            <a:cxnLst/>
            <a:rect r="r" b="b" t="t" l="l"/>
            <a:pathLst>
              <a:path h="8229600" w="7765750">
                <a:moveTo>
                  <a:pt x="0" y="0"/>
                </a:moveTo>
                <a:lnTo>
                  <a:pt x="7765750" y="0"/>
                </a:lnTo>
                <a:lnTo>
                  <a:pt x="7765750" y="8229600"/>
                </a:lnTo>
                <a:lnTo>
                  <a:pt x="0" y="82296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5978504" y="7218389"/>
            <a:ext cx="1232028" cy="2312681"/>
          </a:xfrm>
          <a:custGeom>
            <a:avLst/>
            <a:gdLst/>
            <a:ahLst/>
            <a:cxnLst/>
            <a:rect r="r" b="b" t="t" l="l"/>
            <a:pathLst>
              <a:path h="2312681" w="1232028">
                <a:moveTo>
                  <a:pt x="0" y="0"/>
                </a:moveTo>
                <a:lnTo>
                  <a:pt x="1232028" y="0"/>
                </a:lnTo>
                <a:lnTo>
                  <a:pt x="1232028" y="2312681"/>
                </a:lnTo>
                <a:lnTo>
                  <a:pt x="0" y="23126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4657051" y="6860612"/>
            <a:ext cx="1442846" cy="2680963"/>
          </a:xfrm>
          <a:custGeom>
            <a:avLst/>
            <a:gdLst/>
            <a:ahLst/>
            <a:cxnLst/>
            <a:rect r="r" b="b" t="t" l="l"/>
            <a:pathLst>
              <a:path h="2680963" w="1442846">
                <a:moveTo>
                  <a:pt x="0" y="0"/>
                </a:moveTo>
                <a:lnTo>
                  <a:pt x="1442846" y="0"/>
                </a:lnTo>
                <a:lnTo>
                  <a:pt x="1442846" y="2680963"/>
                </a:lnTo>
                <a:lnTo>
                  <a:pt x="0" y="26809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7450459" y="7252209"/>
            <a:ext cx="898016" cy="2245040"/>
          </a:xfrm>
          <a:custGeom>
            <a:avLst/>
            <a:gdLst/>
            <a:ahLst/>
            <a:cxnLst/>
            <a:rect r="r" b="b" t="t" l="l"/>
            <a:pathLst>
              <a:path h="2245040" w="898016">
                <a:moveTo>
                  <a:pt x="0" y="0"/>
                </a:moveTo>
                <a:lnTo>
                  <a:pt x="898016" y="0"/>
                </a:lnTo>
                <a:lnTo>
                  <a:pt x="898016" y="2245040"/>
                </a:lnTo>
                <a:lnTo>
                  <a:pt x="0" y="224504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0" id="10"/>
          <p:cNvSpPr txBox="true"/>
          <p:nvPr/>
        </p:nvSpPr>
        <p:spPr>
          <a:xfrm rot="0">
            <a:off x="1572244" y="229494"/>
            <a:ext cx="10275322" cy="1291423"/>
          </a:xfrm>
          <a:prstGeom prst="rect">
            <a:avLst/>
          </a:prstGeom>
        </p:spPr>
        <p:txBody>
          <a:bodyPr anchor="t" rtlCol="false" tIns="0" lIns="0" bIns="0" rIns="0">
            <a:spAutoFit/>
          </a:bodyPr>
          <a:lstStyle/>
          <a:p>
            <a:pPr algn="l">
              <a:lnSpc>
                <a:spcPts val="10037"/>
              </a:lnSpc>
              <a:spcBef>
                <a:spcPct val="0"/>
              </a:spcBef>
            </a:pPr>
            <a:r>
              <a:rPr lang="en-US" sz="7169">
                <a:solidFill>
                  <a:srgbClr val="FFFFFF"/>
                </a:solidFill>
                <a:latin typeface="Brick Sans"/>
                <a:ea typeface="Brick Sans"/>
                <a:cs typeface="Brick Sans"/>
                <a:sym typeface="Brick Sans"/>
              </a:rPr>
              <a:t>IMPLEMENTATION</a:t>
            </a:r>
          </a:p>
        </p:txBody>
      </p:sp>
      <p:sp>
        <p:nvSpPr>
          <p:cNvPr name="Freeform 11" id="11"/>
          <p:cNvSpPr/>
          <p:nvPr/>
        </p:nvSpPr>
        <p:spPr>
          <a:xfrm flipH="true" flipV="false" rot="0">
            <a:off x="130684" y="7248086"/>
            <a:ext cx="898016" cy="2245040"/>
          </a:xfrm>
          <a:custGeom>
            <a:avLst/>
            <a:gdLst/>
            <a:ahLst/>
            <a:cxnLst/>
            <a:rect r="r" b="b" t="t" l="l"/>
            <a:pathLst>
              <a:path h="2245040" w="898016">
                <a:moveTo>
                  <a:pt x="898016" y="0"/>
                </a:moveTo>
                <a:lnTo>
                  <a:pt x="0" y="0"/>
                </a:lnTo>
                <a:lnTo>
                  <a:pt x="0" y="2245040"/>
                </a:lnTo>
                <a:lnTo>
                  <a:pt x="898016" y="2245040"/>
                </a:lnTo>
                <a:lnTo>
                  <a:pt x="898016"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005156" y="685611"/>
            <a:ext cx="2271679" cy="553464"/>
          </a:xfrm>
          <a:custGeom>
            <a:avLst/>
            <a:gdLst/>
            <a:ahLst/>
            <a:cxnLst/>
            <a:rect r="r" b="b" t="t" l="l"/>
            <a:pathLst>
              <a:path h="553464" w="2271679">
                <a:moveTo>
                  <a:pt x="0" y="0"/>
                </a:moveTo>
                <a:lnTo>
                  <a:pt x="2271679" y="0"/>
                </a:lnTo>
                <a:lnTo>
                  <a:pt x="2271679" y="553463"/>
                </a:lnTo>
                <a:lnTo>
                  <a:pt x="0" y="5534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9857487" y="0"/>
            <a:ext cx="969775" cy="439044"/>
          </a:xfrm>
          <a:custGeom>
            <a:avLst/>
            <a:gdLst/>
            <a:ahLst/>
            <a:cxnLst/>
            <a:rect r="r" b="b" t="t" l="l"/>
            <a:pathLst>
              <a:path h="439044" w="969775">
                <a:moveTo>
                  <a:pt x="0" y="0"/>
                </a:moveTo>
                <a:lnTo>
                  <a:pt x="969775" y="0"/>
                </a:lnTo>
                <a:lnTo>
                  <a:pt x="969775" y="439044"/>
                </a:lnTo>
                <a:lnTo>
                  <a:pt x="0" y="43904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4" id="14"/>
          <p:cNvSpPr/>
          <p:nvPr/>
        </p:nvSpPr>
        <p:spPr>
          <a:xfrm flipH="false" flipV="false" rot="0">
            <a:off x="1266523" y="3260439"/>
            <a:ext cx="5778062" cy="5778062"/>
          </a:xfrm>
          <a:custGeom>
            <a:avLst/>
            <a:gdLst/>
            <a:ahLst/>
            <a:cxnLst/>
            <a:rect r="r" b="b" t="t" l="l"/>
            <a:pathLst>
              <a:path h="5778062" w="5778062">
                <a:moveTo>
                  <a:pt x="0" y="0"/>
                </a:moveTo>
                <a:lnTo>
                  <a:pt x="5778063" y="0"/>
                </a:lnTo>
                <a:lnTo>
                  <a:pt x="5778063" y="5778062"/>
                </a:lnTo>
                <a:lnTo>
                  <a:pt x="0" y="5778062"/>
                </a:lnTo>
                <a:lnTo>
                  <a:pt x="0" y="0"/>
                </a:lnTo>
                <a:close/>
              </a:path>
            </a:pathLst>
          </a:custGeom>
          <a:blipFill>
            <a:blip r:embed="rId16"/>
            <a:stretch>
              <a:fillRect l="0" t="0" r="0" b="0"/>
            </a:stretch>
          </a:blipFill>
        </p:spPr>
      </p:sp>
      <p:sp>
        <p:nvSpPr>
          <p:cNvPr name="Freeform 15" id="15"/>
          <p:cNvSpPr/>
          <p:nvPr/>
        </p:nvSpPr>
        <p:spPr>
          <a:xfrm flipH="false" flipV="false" rot="0">
            <a:off x="7523732" y="3260439"/>
            <a:ext cx="5778062" cy="5778062"/>
          </a:xfrm>
          <a:custGeom>
            <a:avLst/>
            <a:gdLst/>
            <a:ahLst/>
            <a:cxnLst/>
            <a:rect r="r" b="b" t="t" l="l"/>
            <a:pathLst>
              <a:path h="5778062" w="5778062">
                <a:moveTo>
                  <a:pt x="0" y="0"/>
                </a:moveTo>
                <a:lnTo>
                  <a:pt x="5778063" y="0"/>
                </a:lnTo>
                <a:lnTo>
                  <a:pt x="5778063" y="5778062"/>
                </a:lnTo>
                <a:lnTo>
                  <a:pt x="0" y="5778062"/>
                </a:lnTo>
                <a:lnTo>
                  <a:pt x="0" y="0"/>
                </a:lnTo>
                <a:close/>
              </a:path>
            </a:pathLst>
          </a:custGeom>
          <a:blipFill>
            <a:blip r:embed="rId17"/>
            <a:stretch>
              <a:fillRect l="0" t="0" r="0" b="0"/>
            </a:stretch>
          </a:blipFill>
        </p:spPr>
      </p:sp>
      <p:sp>
        <p:nvSpPr>
          <p:cNvPr name="TextBox 16" id="16"/>
          <p:cNvSpPr txBox="true"/>
          <p:nvPr/>
        </p:nvSpPr>
        <p:spPr>
          <a:xfrm rot="0">
            <a:off x="1566350" y="1712352"/>
            <a:ext cx="11914765" cy="516891"/>
          </a:xfrm>
          <a:prstGeom prst="rect">
            <a:avLst/>
          </a:prstGeom>
        </p:spPr>
        <p:txBody>
          <a:bodyPr anchor="t" rtlCol="false" tIns="0" lIns="0" bIns="0" rIns="0">
            <a:spAutoFit/>
          </a:bodyPr>
          <a:lstStyle/>
          <a:p>
            <a:pPr algn="l" marL="0" indent="0" lvl="0">
              <a:lnSpc>
                <a:spcPts val="4059"/>
              </a:lnSpc>
              <a:spcBef>
                <a:spcPct val="0"/>
              </a:spcBef>
            </a:pPr>
            <a:r>
              <a:rPr lang="en-US" sz="2899">
                <a:solidFill>
                  <a:srgbClr val="FFFFFF"/>
                </a:solidFill>
                <a:latin typeface="Brick Sans"/>
                <a:ea typeface="Brick Sans"/>
                <a:cs typeface="Brick Sans"/>
                <a:sym typeface="Brick Sans"/>
              </a:rPr>
              <a:t>MAIN CODE FLOW</a:t>
            </a:r>
          </a:p>
        </p:txBody>
      </p:sp>
      <p:sp>
        <p:nvSpPr>
          <p:cNvPr name="TextBox 17" id="17"/>
          <p:cNvSpPr txBox="true"/>
          <p:nvPr/>
        </p:nvSpPr>
        <p:spPr>
          <a:xfrm rot="0">
            <a:off x="1566350" y="2410217"/>
            <a:ext cx="11838650" cy="395597"/>
          </a:xfrm>
          <a:prstGeom prst="rect">
            <a:avLst/>
          </a:prstGeom>
        </p:spPr>
        <p:txBody>
          <a:bodyPr anchor="t" rtlCol="false" tIns="0" lIns="0" bIns="0" rIns="0">
            <a:spAutoFit/>
          </a:bodyPr>
          <a:lstStyle/>
          <a:p>
            <a:pPr algn="just" marL="442666" indent="-221333" lvl="1">
              <a:lnSpc>
                <a:spcPts val="2870"/>
              </a:lnSpc>
              <a:spcBef>
                <a:spcPct val="0"/>
              </a:spcBef>
              <a:buFont typeface="Arial"/>
              <a:buChar char="•"/>
            </a:pPr>
            <a:r>
              <a:rPr lang="en-US" sz="2050">
                <a:solidFill>
                  <a:srgbClr val="FFFFFF"/>
                </a:solidFill>
                <a:latin typeface="Gill Sans Light"/>
                <a:ea typeface="Gill Sans Light"/>
                <a:cs typeface="Gill Sans Light"/>
                <a:sym typeface="Gill Sans Light"/>
              </a:rPr>
              <a:t>Finally the final output is generated : The Heightmap, The Biomemap</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41240"/>
        </a:solidFill>
      </p:bgPr>
    </p:bg>
    <p:spTree>
      <p:nvGrpSpPr>
        <p:cNvPr id="1" name=""/>
        <p:cNvGrpSpPr/>
        <p:nvPr/>
      </p:nvGrpSpPr>
      <p:grpSpPr>
        <a:xfrm>
          <a:off x="0" y="0"/>
          <a:ext cx="0" cy="0"/>
          <a:chOff x="0" y="0"/>
          <a:chExt cx="0" cy="0"/>
        </a:xfrm>
      </p:grpSpPr>
      <p:sp>
        <p:nvSpPr>
          <p:cNvPr name="Freeform 2" id="2"/>
          <p:cNvSpPr/>
          <p:nvPr/>
        </p:nvSpPr>
        <p:spPr>
          <a:xfrm flipH="false" flipV="false" rot="0">
            <a:off x="-12876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86400"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2604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701510" y="7071096"/>
            <a:ext cx="1729879" cy="2187204"/>
          </a:xfrm>
          <a:custGeom>
            <a:avLst/>
            <a:gdLst/>
            <a:ahLst/>
            <a:cxnLst/>
            <a:rect r="r" b="b" t="t" l="l"/>
            <a:pathLst>
              <a:path h="2187204" w="1729879">
                <a:moveTo>
                  <a:pt x="0" y="0"/>
                </a:moveTo>
                <a:lnTo>
                  <a:pt x="1729880" y="0"/>
                </a:lnTo>
                <a:lnTo>
                  <a:pt x="1729880" y="2187204"/>
                </a:lnTo>
                <a:lnTo>
                  <a:pt x="0" y="21872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115867" y="2975032"/>
            <a:ext cx="2271679" cy="553464"/>
          </a:xfrm>
          <a:custGeom>
            <a:avLst/>
            <a:gdLst/>
            <a:ahLst/>
            <a:cxnLst/>
            <a:rect r="r" b="b" t="t" l="l"/>
            <a:pathLst>
              <a:path h="553464" w="2271679">
                <a:moveTo>
                  <a:pt x="0" y="0"/>
                </a:moveTo>
                <a:lnTo>
                  <a:pt x="2271679" y="0"/>
                </a:lnTo>
                <a:lnTo>
                  <a:pt x="2271679" y="553463"/>
                </a:lnTo>
                <a:lnTo>
                  <a:pt x="0" y="5534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273448" y="1131427"/>
            <a:ext cx="3428063" cy="8126873"/>
          </a:xfrm>
          <a:custGeom>
            <a:avLst/>
            <a:gdLst/>
            <a:ahLst/>
            <a:cxnLst/>
            <a:rect r="r" b="b" t="t" l="l"/>
            <a:pathLst>
              <a:path h="8126873" w="3428063">
                <a:moveTo>
                  <a:pt x="0" y="0"/>
                </a:moveTo>
                <a:lnTo>
                  <a:pt x="3428062" y="0"/>
                </a:lnTo>
                <a:lnTo>
                  <a:pt x="3428062" y="8126873"/>
                </a:lnTo>
                <a:lnTo>
                  <a:pt x="0" y="81268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142080" y="5143500"/>
            <a:ext cx="3778135" cy="4114800"/>
          </a:xfrm>
          <a:custGeom>
            <a:avLst/>
            <a:gdLst/>
            <a:ahLst/>
            <a:cxnLst/>
            <a:rect r="r" b="b" t="t" l="l"/>
            <a:pathLst>
              <a:path h="4114800" w="3778135">
                <a:moveTo>
                  <a:pt x="0" y="0"/>
                </a:moveTo>
                <a:lnTo>
                  <a:pt x="3778134" y="0"/>
                </a:lnTo>
                <a:lnTo>
                  <a:pt x="3778134"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6472306" y="8164698"/>
            <a:ext cx="592106" cy="1100198"/>
          </a:xfrm>
          <a:custGeom>
            <a:avLst/>
            <a:gdLst/>
            <a:ahLst/>
            <a:cxnLst/>
            <a:rect r="r" b="b" t="t" l="l"/>
            <a:pathLst>
              <a:path h="1100198" w="592106">
                <a:moveTo>
                  <a:pt x="0" y="0"/>
                </a:moveTo>
                <a:lnTo>
                  <a:pt x="592106" y="0"/>
                </a:lnTo>
                <a:lnTo>
                  <a:pt x="592106" y="1100198"/>
                </a:lnTo>
                <a:lnTo>
                  <a:pt x="0" y="110019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7221856" y="8395114"/>
            <a:ext cx="345275" cy="863186"/>
          </a:xfrm>
          <a:custGeom>
            <a:avLst/>
            <a:gdLst/>
            <a:ahLst/>
            <a:cxnLst/>
            <a:rect r="r" b="b" t="t" l="l"/>
            <a:pathLst>
              <a:path h="863186" w="345275">
                <a:moveTo>
                  <a:pt x="0" y="0"/>
                </a:moveTo>
                <a:lnTo>
                  <a:pt x="345274" y="0"/>
                </a:lnTo>
                <a:lnTo>
                  <a:pt x="345274" y="863186"/>
                </a:lnTo>
                <a:lnTo>
                  <a:pt x="0" y="86318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6467126" y="5790287"/>
            <a:ext cx="3813440" cy="3439030"/>
          </a:xfrm>
          <a:custGeom>
            <a:avLst/>
            <a:gdLst/>
            <a:ahLst/>
            <a:cxnLst/>
            <a:rect r="r" b="b" t="t" l="l"/>
            <a:pathLst>
              <a:path h="3439030" w="3813440">
                <a:moveTo>
                  <a:pt x="0" y="0"/>
                </a:moveTo>
                <a:lnTo>
                  <a:pt x="3813440" y="0"/>
                </a:lnTo>
                <a:lnTo>
                  <a:pt x="3813440" y="3439029"/>
                </a:lnTo>
                <a:lnTo>
                  <a:pt x="0" y="343902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2" id="12"/>
          <p:cNvSpPr txBox="true"/>
          <p:nvPr/>
        </p:nvSpPr>
        <p:spPr>
          <a:xfrm rot="0">
            <a:off x="6027571" y="931402"/>
            <a:ext cx="8516562" cy="1303772"/>
          </a:xfrm>
          <a:prstGeom prst="rect">
            <a:avLst/>
          </a:prstGeom>
        </p:spPr>
        <p:txBody>
          <a:bodyPr anchor="t" rtlCol="false" tIns="0" lIns="0" bIns="0" rIns="0">
            <a:spAutoFit/>
          </a:bodyPr>
          <a:lstStyle/>
          <a:p>
            <a:pPr algn="l">
              <a:lnSpc>
                <a:spcPts val="10240"/>
              </a:lnSpc>
              <a:spcBef>
                <a:spcPct val="0"/>
              </a:spcBef>
            </a:pPr>
            <a:r>
              <a:rPr lang="en-US" sz="7314">
                <a:solidFill>
                  <a:srgbClr val="FFFFFF"/>
                </a:solidFill>
                <a:latin typeface="Brick Sans"/>
                <a:ea typeface="Brick Sans"/>
                <a:cs typeface="Brick Sans"/>
                <a:sym typeface="Brick Sans"/>
              </a:rPr>
              <a:t>FUTURE SCOPE</a:t>
            </a:r>
          </a:p>
        </p:txBody>
      </p:sp>
      <p:sp>
        <p:nvSpPr>
          <p:cNvPr name="TextBox 13" id="13"/>
          <p:cNvSpPr txBox="true"/>
          <p:nvPr/>
        </p:nvSpPr>
        <p:spPr>
          <a:xfrm rot="0">
            <a:off x="5863796" y="2879782"/>
            <a:ext cx="10943405" cy="5037307"/>
          </a:xfrm>
          <a:prstGeom prst="rect">
            <a:avLst/>
          </a:prstGeom>
        </p:spPr>
        <p:txBody>
          <a:bodyPr anchor="t" rtlCol="false" tIns="0" lIns="0" bIns="0" rIns="0">
            <a:spAutoFit/>
          </a:bodyPr>
          <a:lstStyle/>
          <a:p>
            <a:pPr algn="l" marL="467513" indent="-233757" lvl="1">
              <a:lnSpc>
                <a:spcPts val="3031"/>
              </a:lnSpc>
              <a:buFont typeface="Arial"/>
              <a:buChar char="•"/>
            </a:pPr>
            <a:r>
              <a:rPr lang="en-US" sz="2165">
                <a:solidFill>
                  <a:srgbClr val="FFFFFF"/>
                </a:solidFill>
                <a:latin typeface="Gill Sans Light"/>
                <a:ea typeface="Gill Sans Light"/>
                <a:cs typeface="Gill Sans Light"/>
                <a:sym typeface="Gill Sans Light"/>
              </a:rPr>
              <a:t>We are planning to add the following optimizations in the future  :</a:t>
            </a:r>
          </a:p>
          <a:p>
            <a:pPr algn="l" marL="935027" indent="-311676" lvl="2">
              <a:lnSpc>
                <a:spcPts val="3031"/>
              </a:lnSpc>
              <a:buFont typeface="Arial"/>
              <a:buChar char="⚬"/>
            </a:pPr>
            <a:r>
              <a:rPr lang="en-US" sz="2165">
                <a:solidFill>
                  <a:srgbClr val="FFFFFF"/>
                </a:solidFill>
                <a:latin typeface="Gill Sans Light"/>
                <a:ea typeface="Gill Sans Light"/>
                <a:cs typeface="Gill Sans Light"/>
                <a:sym typeface="Gill Sans Light"/>
              </a:rPr>
              <a:t>Using SIMD vectorization will allow improvements in almost all the stages </a:t>
            </a:r>
          </a:p>
          <a:p>
            <a:pPr algn="l" marL="935027" indent="-311676" lvl="2">
              <a:lnSpc>
                <a:spcPts val="3031"/>
              </a:lnSpc>
              <a:buFont typeface="Arial"/>
              <a:buChar char="⚬"/>
            </a:pPr>
            <a:r>
              <a:rPr lang="en-US" sz="2165">
                <a:solidFill>
                  <a:srgbClr val="FFFFFF"/>
                </a:solidFill>
                <a:latin typeface="Gill Sans Light"/>
                <a:ea typeface="Gill Sans Light"/>
                <a:cs typeface="Gill Sans Light"/>
                <a:sym typeface="Gill Sans Light"/>
              </a:rPr>
              <a:t>BFS optimization</a:t>
            </a:r>
          </a:p>
          <a:p>
            <a:pPr algn="l" marL="1402540" indent="-350635" lvl="3">
              <a:lnSpc>
                <a:spcPts val="3031"/>
              </a:lnSpc>
              <a:buFont typeface="Arial"/>
              <a:buChar char="￭"/>
            </a:pPr>
            <a:r>
              <a:rPr lang="en-US" sz="2165">
                <a:solidFill>
                  <a:srgbClr val="FFFFFF"/>
                </a:solidFill>
                <a:latin typeface="Gill Sans Light"/>
                <a:ea typeface="Gill Sans Light"/>
                <a:cs typeface="Gill Sans Light"/>
                <a:sym typeface="Gill Sans Light"/>
              </a:rPr>
              <a:t>Instead of using the normal algoithm an optimized version can be used for this case </a:t>
            </a:r>
          </a:p>
          <a:p>
            <a:pPr algn="l" marL="1402540" indent="-350635" lvl="3">
              <a:lnSpc>
                <a:spcPts val="3031"/>
              </a:lnSpc>
              <a:buFont typeface="Arial"/>
              <a:buChar char="￭"/>
            </a:pPr>
            <a:r>
              <a:rPr lang="en-US" sz="2165">
                <a:solidFill>
                  <a:srgbClr val="FFFFFF"/>
                </a:solidFill>
                <a:latin typeface="Gill Sans Light"/>
                <a:ea typeface="Gill Sans Light"/>
                <a:cs typeface="Gill Sans Light"/>
                <a:sym typeface="Gill Sans Light"/>
              </a:rPr>
              <a:t>Using top down BFS for early levels and bottom-up BFS for  larger levels</a:t>
            </a:r>
          </a:p>
          <a:p>
            <a:pPr algn="l" marL="1402540" indent="-350635" lvl="3">
              <a:lnSpc>
                <a:spcPts val="3031"/>
              </a:lnSpc>
              <a:buFont typeface="Arial"/>
              <a:buChar char="￭"/>
            </a:pPr>
            <a:r>
              <a:rPr lang="en-US" sz="2165">
                <a:solidFill>
                  <a:srgbClr val="FFFFFF"/>
                </a:solidFill>
                <a:latin typeface="Gill Sans Light"/>
                <a:ea typeface="Gill Sans Light"/>
                <a:cs typeface="Gill Sans Light"/>
                <a:sym typeface="Gill Sans Light"/>
              </a:rPr>
              <a:t>This will reduce edge examination by around 2-3x </a:t>
            </a:r>
          </a:p>
          <a:p>
            <a:pPr algn="l">
              <a:lnSpc>
                <a:spcPts val="3031"/>
              </a:lnSpc>
            </a:pPr>
          </a:p>
          <a:p>
            <a:pPr algn="l" marL="467513" indent="-233757" lvl="1">
              <a:lnSpc>
                <a:spcPts val="3031"/>
              </a:lnSpc>
              <a:buFont typeface="Arial"/>
              <a:buChar char="•"/>
            </a:pPr>
            <a:r>
              <a:rPr lang="en-US" sz="2165">
                <a:solidFill>
                  <a:srgbClr val="FFFFFF"/>
                </a:solidFill>
                <a:latin typeface="Gill Sans Light"/>
                <a:ea typeface="Gill Sans Light"/>
                <a:cs typeface="Gill Sans Light"/>
                <a:sym typeface="Gill Sans Light"/>
              </a:rPr>
              <a:t>Switching to a GPU based implementation will change the resuts completely</a:t>
            </a:r>
          </a:p>
          <a:p>
            <a:pPr algn="l" marL="935027" indent="-311676" lvl="2">
              <a:lnSpc>
                <a:spcPts val="3031"/>
              </a:lnSpc>
              <a:buFont typeface="Arial"/>
              <a:buChar char="⚬"/>
            </a:pPr>
            <a:r>
              <a:rPr lang="en-US" sz="2165">
                <a:solidFill>
                  <a:srgbClr val="FFFFFF"/>
                </a:solidFill>
                <a:latin typeface="Gill Sans Light"/>
                <a:ea typeface="Gill Sans Light"/>
                <a:cs typeface="Gill Sans Light"/>
                <a:sym typeface="Gill Sans Light"/>
              </a:rPr>
              <a:t>Due to having 1000s of cores, better memory bandwidth, Texture units and Tensore cores the speedup of our project if implemented through CUDA will improve by around 18x with easy, (This is based on 4060 and approximate number of operations performed)’</a:t>
            </a:r>
          </a:p>
          <a:p>
            <a:pPr algn="l" marL="935027" indent="-311676" lvl="2">
              <a:lnSpc>
                <a:spcPts val="3031"/>
              </a:lnSpc>
              <a:buFont typeface="Arial"/>
              <a:buChar char="⚬"/>
            </a:pPr>
            <a:r>
              <a:rPr lang="en-US" sz="2165">
                <a:solidFill>
                  <a:srgbClr val="FFFFFF"/>
                </a:solidFill>
                <a:latin typeface="Gill Sans Light"/>
                <a:ea typeface="Gill Sans Light"/>
                <a:cs typeface="Gill Sans Light"/>
                <a:sym typeface="Gill Sans Light"/>
              </a:rPr>
              <a:t>This also enables us to create real time proc gen which opens a new world of possibilities in game development</a:t>
            </a:r>
          </a:p>
        </p:txBody>
      </p:sp>
      <p:sp>
        <p:nvSpPr>
          <p:cNvPr name="Freeform 14" id="14"/>
          <p:cNvSpPr/>
          <p:nvPr/>
        </p:nvSpPr>
        <p:spPr>
          <a:xfrm flipH="false" flipV="false" rot="0">
            <a:off x="-743244" y="1586629"/>
            <a:ext cx="1927502" cy="872633"/>
          </a:xfrm>
          <a:custGeom>
            <a:avLst/>
            <a:gdLst/>
            <a:ahLst/>
            <a:cxnLst/>
            <a:rect r="r" b="b" t="t" l="l"/>
            <a:pathLst>
              <a:path h="872633" w="1927502">
                <a:moveTo>
                  <a:pt x="0" y="0"/>
                </a:moveTo>
                <a:lnTo>
                  <a:pt x="1927502" y="0"/>
                </a:lnTo>
                <a:lnTo>
                  <a:pt x="1927502" y="872632"/>
                </a:lnTo>
                <a:lnTo>
                  <a:pt x="0" y="87263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false" flipV="false" rot="0">
            <a:off x="17145661" y="695111"/>
            <a:ext cx="1927502" cy="872633"/>
          </a:xfrm>
          <a:custGeom>
            <a:avLst/>
            <a:gdLst/>
            <a:ahLst/>
            <a:cxnLst/>
            <a:rect r="r" b="b" t="t" l="l"/>
            <a:pathLst>
              <a:path h="872633" w="1927502">
                <a:moveTo>
                  <a:pt x="0" y="0"/>
                </a:moveTo>
                <a:lnTo>
                  <a:pt x="1927502" y="0"/>
                </a:lnTo>
                <a:lnTo>
                  <a:pt x="1927502" y="872632"/>
                </a:lnTo>
                <a:lnTo>
                  <a:pt x="0" y="87263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41240"/>
        </a:solidFill>
      </p:bgPr>
    </p:bg>
    <p:spTree>
      <p:nvGrpSpPr>
        <p:cNvPr id="1" name=""/>
        <p:cNvGrpSpPr/>
        <p:nvPr/>
      </p:nvGrpSpPr>
      <p:grpSpPr>
        <a:xfrm>
          <a:off x="0" y="0"/>
          <a:ext cx="0" cy="0"/>
          <a:chOff x="0" y="0"/>
          <a:chExt cx="0" cy="0"/>
        </a:xfrm>
      </p:grpSpPr>
      <p:sp>
        <p:nvSpPr>
          <p:cNvPr name="Freeform 2" id="2"/>
          <p:cNvSpPr/>
          <p:nvPr/>
        </p:nvSpPr>
        <p:spPr>
          <a:xfrm flipH="false" flipV="false" rot="0">
            <a:off x="-12876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86400"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2604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028700" y="2744612"/>
            <a:ext cx="677751" cy="67775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3D8C"/>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grpSp>
        <p:nvGrpSpPr>
          <p:cNvPr name="Group 8" id="8"/>
          <p:cNvGrpSpPr/>
          <p:nvPr/>
        </p:nvGrpSpPr>
        <p:grpSpPr>
          <a:xfrm rot="0">
            <a:off x="1028700" y="4506842"/>
            <a:ext cx="677751" cy="67775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7D30"/>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grpSp>
        <p:nvGrpSpPr>
          <p:cNvPr name="Group 11" id="11"/>
          <p:cNvGrpSpPr/>
          <p:nvPr/>
        </p:nvGrpSpPr>
        <p:grpSpPr>
          <a:xfrm rot="0">
            <a:off x="1028700" y="6269072"/>
            <a:ext cx="677751" cy="67775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AD16"/>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sp>
        <p:nvSpPr>
          <p:cNvPr name="Freeform 14" id="14"/>
          <p:cNvSpPr/>
          <p:nvPr/>
        </p:nvSpPr>
        <p:spPr>
          <a:xfrm flipH="false" flipV="false" rot="0">
            <a:off x="-427314" y="7875064"/>
            <a:ext cx="5357603" cy="1383236"/>
          </a:xfrm>
          <a:custGeom>
            <a:avLst/>
            <a:gdLst/>
            <a:ahLst/>
            <a:cxnLst/>
            <a:rect r="r" b="b" t="t" l="l"/>
            <a:pathLst>
              <a:path h="1383236" w="5357603">
                <a:moveTo>
                  <a:pt x="0" y="0"/>
                </a:moveTo>
                <a:lnTo>
                  <a:pt x="5357603" y="0"/>
                </a:lnTo>
                <a:lnTo>
                  <a:pt x="5357603" y="1383236"/>
                </a:lnTo>
                <a:lnTo>
                  <a:pt x="0" y="13832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6502799" y="3279845"/>
            <a:ext cx="1195691" cy="5978455"/>
          </a:xfrm>
          <a:custGeom>
            <a:avLst/>
            <a:gdLst/>
            <a:ahLst/>
            <a:cxnLst/>
            <a:rect r="r" b="b" t="t" l="l"/>
            <a:pathLst>
              <a:path h="5978455" w="1195691">
                <a:moveTo>
                  <a:pt x="0" y="0"/>
                </a:moveTo>
                <a:lnTo>
                  <a:pt x="1195691" y="0"/>
                </a:lnTo>
                <a:lnTo>
                  <a:pt x="1195691" y="5978455"/>
                </a:lnTo>
                <a:lnTo>
                  <a:pt x="0" y="59784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5731191" y="4990386"/>
            <a:ext cx="853440" cy="4267200"/>
          </a:xfrm>
          <a:custGeom>
            <a:avLst/>
            <a:gdLst/>
            <a:ahLst/>
            <a:cxnLst/>
            <a:rect r="r" b="b" t="t" l="l"/>
            <a:pathLst>
              <a:path h="4267200" w="853440">
                <a:moveTo>
                  <a:pt x="0" y="0"/>
                </a:moveTo>
                <a:lnTo>
                  <a:pt x="853440" y="0"/>
                </a:lnTo>
                <a:lnTo>
                  <a:pt x="853440" y="4267200"/>
                </a:lnTo>
                <a:lnTo>
                  <a:pt x="0" y="42672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5142681" y="6488380"/>
            <a:ext cx="554959" cy="2774796"/>
          </a:xfrm>
          <a:custGeom>
            <a:avLst/>
            <a:gdLst/>
            <a:ahLst/>
            <a:cxnLst/>
            <a:rect r="r" b="b" t="t" l="l"/>
            <a:pathLst>
              <a:path h="2774796" w="554959">
                <a:moveTo>
                  <a:pt x="0" y="0"/>
                </a:moveTo>
                <a:lnTo>
                  <a:pt x="554959" y="0"/>
                </a:lnTo>
                <a:lnTo>
                  <a:pt x="554959" y="2774797"/>
                </a:lnTo>
                <a:lnTo>
                  <a:pt x="0" y="27747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true" flipV="false" rot="0">
            <a:off x="9507210" y="7870188"/>
            <a:ext cx="739485" cy="1388112"/>
          </a:xfrm>
          <a:custGeom>
            <a:avLst/>
            <a:gdLst/>
            <a:ahLst/>
            <a:cxnLst/>
            <a:rect r="r" b="b" t="t" l="l"/>
            <a:pathLst>
              <a:path h="1388112" w="739485">
                <a:moveTo>
                  <a:pt x="739485" y="0"/>
                </a:moveTo>
                <a:lnTo>
                  <a:pt x="0" y="0"/>
                </a:lnTo>
                <a:lnTo>
                  <a:pt x="0" y="1388112"/>
                </a:lnTo>
                <a:lnTo>
                  <a:pt x="739485" y="1388112"/>
                </a:lnTo>
                <a:lnTo>
                  <a:pt x="739485"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true" flipV="false" rot="0">
            <a:off x="8477231" y="7649138"/>
            <a:ext cx="866022" cy="1609162"/>
          </a:xfrm>
          <a:custGeom>
            <a:avLst/>
            <a:gdLst/>
            <a:ahLst/>
            <a:cxnLst/>
            <a:rect r="r" b="b" t="t" l="l"/>
            <a:pathLst>
              <a:path h="1609162" w="866022">
                <a:moveTo>
                  <a:pt x="866022" y="0"/>
                </a:moveTo>
                <a:lnTo>
                  <a:pt x="0" y="0"/>
                </a:lnTo>
                <a:lnTo>
                  <a:pt x="0" y="1609162"/>
                </a:lnTo>
                <a:lnTo>
                  <a:pt x="866022" y="1609162"/>
                </a:lnTo>
                <a:lnTo>
                  <a:pt x="866022"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0" id="20"/>
          <p:cNvSpPr/>
          <p:nvPr/>
        </p:nvSpPr>
        <p:spPr>
          <a:xfrm flipH="false" flipV="false" rot="0">
            <a:off x="5261707" y="7870188"/>
            <a:ext cx="893440" cy="1388112"/>
          </a:xfrm>
          <a:custGeom>
            <a:avLst/>
            <a:gdLst/>
            <a:ahLst/>
            <a:cxnLst/>
            <a:rect r="r" b="b" t="t" l="l"/>
            <a:pathLst>
              <a:path h="1388112" w="893440">
                <a:moveTo>
                  <a:pt x="0" y="0"/>
                </a:moveTo>
                <a:lnTo>
                  <a:pt x="893439" y="0"/>
                </a:lnTo>
                <a:lnTo>
                  <a:pt x="893439" y="1388112"/>
                </a:lnTo>
                <a:lnTo>
                  <a:pt x="0" y="138811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1" id="21"/>
          <p:cNvSpPr/>
          <p:nvPr/>
        </p:nvSpPr>
        <p:spPr>
          <a:xfrm flipH="false" flipV="false" rot="0">
            <a:off x="6338442" y="7875064"/>
            <a:ext cx="893440" cy="1388112"/>
          </a:xfrm>
          <a:custGeom>
            <a:avLst/>
            <a:gdLst/>
            <a:ahLst/>
            <a:cxnLst/>
            <a:rect r="r" b="b" t="t" l="l"/>
            <a:pathLst>
              <a:path h="1388112" w="893440">
                <a:moveTo>
                  <a:pt x="0" y="0"/>
                </a:moveTo>
                <a:lnTo>
                  <a:pt x="893439" y="0"/>
                </a:lnTo>
                <a:lnTo>
                  <a:pt x="893439" y="1388113"/>
                </a:lnTo>
                <a:lnTo>
                  <a:pt x="0" y="138811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2" id="22"/>
          <p:cNvSpPr/>
          <p:nvPr/>
        </p:nvSpPr>
        <p:spPr>
          <a:xfrm flipH="false" flipV="false" rot="0">
            <a:off x="11985030" y="7977198"/>
            <a:ext cx="1414576" cy="1285978"/>
          </a:xfrm>
          <a:custGeom>
            <a:avLst/>
            <a:gdLst/>
            <a:ahLst/>
            <a:cxnLst/>
            <a:rect r="r" b="b" t="t" l="l"/>
            <a:pathLst>
              <a:path h="1285978" w="1414576">
                <a:moveTo>
                  <a:pt x="0" y="0"/>
                </a:moveTo>
                <a:lnTo>
                  <a:pt x="1414576" y="0"/>
                </a:lnTo>
                <a:lnTo>
                  <a:pt x="1414576" y="1285979"/>
                </a:lnTo>
                <a:lnTo>
                  <a:pt x="0" y="12859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3" id="23"/>
          <p:cNvSpPr/>
          <p:nvPr/>
        </p:nvSpPr>
        <p:spPr>
          <a:xfrm flipH="false" flipV="false" rot="0">
            <a:off x="16584631" y="1964303"/>
            <a:ext cx="1032026" cy="1032026"/>
          </a:xfrm>
          <a:custGeom>
            <a:avLst/>
            <a:gdLst/>
            <a:ahLst/>
            <a:cxnLst/>
            <a:rect r="r" b="b" t="t" l="l"/>
            <a:pathLst>
              <a:path h="1032026" w="1032026">
                <a:moveTo>
                  <a:pt x="0" y="0"/>
                </a:moveTo>
                <a:lnTo>
                  <a:pt x="1032026" y="0"/>
                </a:lnTo>
                <a:lnTo>
                  <a:pt x="1032026" y="1032026"/>
                </a:lnTo>
                <a:lnTo>
                  <a:pt x="0" y="103202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24" id="24"/>
          <p:cNvSpPr txBox="true"/>
          <p:nvPr/>
        </p:nvSpPr>
        <p:spPr>
          <a:xfrm rot="0">
            <a:off x="1028700" y="58876"/>
            <a:ext cx="8684651" cy="2053441"/>
          </a:xfrm>
          <a:prstGeom prst="rect">
            <a:avLst/>
          </a:prstGeom>
        </p:spPr>
        <p:txBody>
          <a:bodyPr anchor="t" rtlCol="false" tIns="0" lIns="0" bIns="0" rIns="0">
            <a:spAutoFit/>
          </a:bodyPr>
          <a:lstStyle/>
          <a:p>
            <a:pPr algn="l">
              <a:lnSpc>
                <a:spcPts val="8093"/>
              </a:lnSpc>
              <a:spcBef>
                <a:spcPct val="0"/>
              </a:spcBef>
            </a:pPr>
            <a:r>
              <a:rPr lang="en-US" sz="5780">
                <a:solidFill>
                  <a:srgbClr val="FFFFFF"/>
                </a:solidFill>
                <a:latin typeface="Brick Sans"/>
                <a:ea typeface="Brick Sans"/>
                <a:cs typeface="Brick Sans"/>
                <a:sym typeface="Brick Sans"/>
              </a:rPr>
              <a:t>OPENMP PARALLELIZATION</a:t>
            </a:r>
          </a:p>
        </p:txBody>
      </p:sp>
      <p:sp>
        <p:nvSpPr>
          <p:cNvPr name="TextBox 25" id="25"/>
          <p:cNvSpPr txBox="true"/>
          <p:nvPr/>
        </p:nvSpPr>
        <p:spPr>
          <a:xfrm rot="0">
            <a:off x="1915386" y="2766940"/>
            <a:ext cx="11303552" cy="556895"/>
          </a:xfrm>
          <a:prstGeom prst="rect">
            <a:avLst/>
          </a:prstGeom>
        </p:spPr>
        <p:txBody>
          <a:bodyPr anchor="t" rtlCol="false" tIns="0" lIns="0" bIns="0" rIns="0">
            <a:spAutoFit/>
          </a:bodyPr>
          <a:lstStyle/>
          <a:p>
            <a:pPr algn="l" marL="0" indent="0" lvl="0">
              <a:lnSpc>
                <a:spcPts val="4480"/>
              </a:lnSpc>
              <a:spcBef>
                <a:spcPct val="0"/>
              </a:spcBef>
            </a:pPr>
            <a:r>
              <a:rPr lang="en-US" sz="3200" strike="noStrike" u="none">
                <a:solidFill>
                  <a:srgbClr val="FFFFFF"/>
                </a:solidFill>
                <a:latin typeface="Brick Sans"/>
                <a:ea typeface="Brick Sans"/>
                <a:cs typeface="Brick Sans"/>
                <a:sym typeface="Brick Sans"/>
              </a:rPr>
              <a:t>HYDAULIC EROSION</a:t>
            </a:r>
          </a:p>
        </p:txBody>
      </p:sp>
      <p:sp>
        <p:nvSpPr>
          <p:cNvPr name="TextBox 26" id="26"/>
          <p:cNvSpPr txBox="true"/>
          <p:nvPr/>
        </p:nvSpPr>
        <p:spPr>
          <a:xfrm rot="0">
            <a:off x="1119520" y="2920610"/>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FFFFFF"/>
                </a:solidFill>
                <a:latin typeface="Open Sans Bold"/>
                <a:ea typeface="Open Sans Bold"/>
                <a:cs typeface="Open Sans Bold"/>
                <a:sym typeface="Open Sans Bold"/>
              </a:rPr>
              <a:t>01</a:t>
            </a:r>
          </a:p>
        </p:txBody>
      </p:sp>
      <p:sp>
        <p:nvSpPr>
          <p:cNvPr name="TextBox 27" id="27"/>
          <p:cNvSpPr txBox="true"/>
          <p:nvPr/>
        </p:nvSpPr>
        <p:spPr>
          <a:xfrm rot="0">
            <a:off x="1915386" y="6291400"/>
            <a:ext cx="11706149" cy="556895"/>
          </a:xfrm>
          <a:prstGeom prst="rect">
            <a:avLst/>
          </a:prstGeom>
        </p:spPr>
        <p:txBody>
          <a:bodyPr anchor="t" rtlCol="false" tIns="0" lIns="0" bIns="0" rIns="0">
            <a:spAutoFit/>
          </a:bodyPr>
          <a:lstStyle/>
          <a:p>
            <a:pPr algn="l" marL="0" indent="0" lvl="0">
              <a:lnSpc>
                <a:spcPts val="4480"/>
              </a:lnSpc>
              <a:spcBef>
                <a:spcPct val="0"/>
              </a:spcBef>
            </a:pPr>
            <a:r>
              <a:rPr lang="en-US" sz="3200" strike="noStrike" u="none">
                <a:solidFill>
                  <a:srgbClr val="FFFFFF"/>
                </a:solidFill>
                <a:latin typeface="Brick Sans"/>
                <a:ea typeface="Brick Sans"/>
                <a:cs typeface="Brick Sans"/>
                <a:sym typeface="Brick Sans"/>
              </a:rPr>
              <a:t>BIOME CLASSIFICATION</a:t>
            </a:r>
          </a:p>
        </p:txBody>
      </p:sp>
      <p:sp>
        <p:nvSpPr>
          <p:cNvPr name="TextBox 28" id="28"/>
          <p:cNvSpPr txBox="true"/>
          <p:nvPr/>
        </p:nvSpPr>
        <p:spPr>
          <a:xfrm rot="0">
            <a:off x="1119520" y="4682840"/>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FFFFFF"/>
                </a:solidFill>
                <a:latin typeface="Open Sans Bold"/>
                <a:ea typeface="Open Sans Bold"/>
                <a:cs typeface="Open Sans Bold"/>
                <a:sym typeface="Open Sans Bold"/>
              </a:rPr>
              <a:t>02</a:t>
            </a:r>
          </a:p>
        </p:txBody>
      </p:sp>
      <p:sp>
        <p:nvSpPr>
          <p:cNvPr name="TextBox 29" id="29"/>
          <p:cNvSpPr txBox="true"/>
          <p:nvPr/>
        </p:nvSpPr>
        <p:spPr>
          <a:xfrm rot="0">
            <a:off x="1915386" y="4529170"/>
            <a:ext cx="10484476" cy="556895"/>
          </a:xfrm>
          <a:prstGeom prst="rect">
            <a:avLst/>
          </a:prstGeom>
        </p:spPr>
        <p:txBody>
          <a:bodyPr anchor="t" rtlCol="false" tIns="0" lIns="0" bIns="0" rIns="0">
            <a:spAutoFit/>
          </a:bodyPr>
          <a:lstStyle/>
          <a:p>
            <a:pPr algn="l" marL="0" indent="0" lvl="0">
              <a:lnSpc>
                <a:spcPts val="4480"/>
              </a:lnSpc>
              <a:spcBef>
                <a:spcPct val="0"/>
              </a:spcBef>
            </a:pPr>
            <a:r>
              <a:rPr lang="en-US" sz="3200" strike="noStrike" u="none">
                <a:solidFill>
                  <a:srgbClr val="FFFFFF"/>
                </a:solidFill>
                <a:latin typeface="Brick Sans"/>
                <a:ea typeface="Brick Sans"/>
                <a:cs typeface="Brick Sans"/>
                <a:sym typeface="Brick Sans"/>
              </a:rPr>
              <a:t>RIVER GENERATION</a:t>
            </a:r>
          </a:p>
        </p:txBody>
      </p:sp>
      <p:sp>
        <p:nvSpPr>
          <p:cNvPr name="TextBox 30" id="30"/>
          <p:cNvSpPr txBox="true"/>
          <p:nvPr/>
        </p:nvSpPr>
        <p:spPr>
          <a:xfrm rot="0">
            <a:off x="1119520" y="6445070"/>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FFFFFF"/>
                </a:solidFill>
                <a:latin typeface="Open Sans Bold"/>
                <a:ea typeface="Open Sans Bold"/>
                <a:cs typeface="Open Sans Bold"/>
                <a:sym typeface="Open Sans Bold"/>
              </a:rPr>
              <a:t>03</a:t>
            </a:r>
          </a:p>
        </p:txBody>
      </p:sp>
      <p:sp>
        <p:nvSpPr>
          <p:cNvPr name="Freeform 31" id="31"/>
          <p:cNvSpPr/>
          <p:nvPr/>
        </p:nvSpPr>
        <p:spPr>
          <a:xfrm flipH="false" flipV="false" rot="0">
            <a:off x="15048648" y="3608673"/>
            <a:ext cx="1032026" cy="1032026"/>
          </a:xfrm>
          <a:custGeom>
            <a:avLst/>
            <a:gdLst/>
            <a:ahLst/>
            <a:cxnLst/>
            <a:rect r="r" b="b" t="t" l="l"/>
            <a:pathLst>
              <a:path h="1032026" w="1032026">
                <a:moveTo>
                  <a:pt x="0" y="0"/>
                </a:moveTo>
                <a:lnTo>
                  <a:pt x="1032026" y="0"/>
                </a:lnTo>
                <a:lnTo>
                  <a:pt x="1032026" y="1032026"/>
                </a:lnTo>
                <a:lnTo>
                  <a:pt x="0" y="103202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32" id="32"/>
          <p:cNvSpPr/>
          <p:nvPr/>
        </p:nvSpPr>
        <p:spPr>
          <a:xfrm flipH="false" flipV="false" rot="0">
            <a:off x="10331114" y="1558853"/>
            <a:ext cx="2271679" cy="553464"/>
          </a:xfrm>
          <a:custGeom>
            <a:avLst/>
            <a:gdLst/>
            <a:ahLst/>
            <a:cxnLst/>
            <a:rect r="r" b="b" t="t" l="l"/>
            <a:pathLst>
              <a:path h="553464" w="2271679">
                <a:moveTo>
                  <a:pt x="0" y="0"/>
                </a:moveTo>
                <a:lnTo>
                  <a:pt x="2271679" y="0"/>
                </a:lnTo>
                <a:lnTo>
                  <a:pt x="2271679" y="553464"/>
                </a:lnTo>
                <a:lnTo>
                  <a:pt x="0" y="55346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33" id="33"/>
          <p:cNvSpPr/>
          <p:nvPr/>
        </p:nvSpPr>
        <p:spPr>
          <a:xfrm flipH="false" flipV="false" rot="0">
            <a:off x="13805355" y="656935"/>
            <a:ext cx="1642337" cy="743531"/>
          </a:xfrm>
          <a:custGeom>
            <a:avLst/>
            <a:gdLst/>
            <a:ahLst/>
            <a:cxnLst/>
            <a:rect r="r" b="b" t="t" l="l"/>
            <a:pathLst>
              <a:path h="743531" w="1642337">
                <a:moveTo>
                  <a:pt x="0" y="0"/>
                </a:moveTo>
                <a:lnTo>
                  <a:pt x="1642337" y="0"/>
                </a:lnTo>
                <a:lnTo>
                  <a:pt x="1642337" y="743530"/>
                </a:lnTo>
                <a:lnTo>
                  <a:pt x="0" y="74353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34" id="34"/>
          <p:cNvSpPr/>
          <p:nvPr/>
        </p:nvSpPr>
        <p:spPr>
          <a:xfrm flipH="true" flipV="false" rot="0">
            <a:off x="-821169" y="1028700"/>
            <a:ext cx="1642337" cy="743531"/>
          </a:xfrm>
          <a:custGeom>
            <a:avLst/>
            <a:gdLst/>
            <a:ahLst/>
            <a:cxnLst/>
            <a:rect r="r" b="b" t="t" l="l"/>
            <a:pathLst>
              <a:path h="743531" w="1642337">
                <a:moveTo>
                  <a:pt x="1642338" y="0"/>
                </a:moveTo>
                <a:lnTo>
                  <a:pt x="0" y="0"/>
                </a:lnTo>
                <a:lnTo>
                  <a:pt x="0" y="743531"/>
                </a:lnTo>
                <a:lnTo>
                  <a:pt x="1642338" y="743531"/>
                </a:lnTo>
                <a:lnTo>
                  <a:pt x="1642338"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41240"/>
        </a:solidFill>
      </p:bgPr>
    </p:bg>
    <p:spTree>
      <p:nvGrpSpPr>
        <p:cNvPr id="1" name=""/>
        <p:cNvGrpSpPr/>
        <p:nvPr/>
      </p:nvGrpSpPr>
      <p:grpSpPr>
        <a:xfrm>
          <a:off x="0" y="0"/>
          <a:ext cx="0" cy="0"/>
          <a:chOff x="0" y="0"/>
          <a:chExt cx="0" cy="0"/>
        </a:xfrm>
      </p:grpSpPr>
      <p:sp>
        <p:nvSpPr>
          <p:cNvPr name="Freeform 2" id="2"/>
          <p:cNvSpPr/>
          <p:nvPr/>
        </p:nvSpPr>
        <p:spPr>
          <a:xfrm flipH="false" flipV="false" rot="0">
            <a:off x="-12876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86400"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2604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115863" y="6477899"/>
            <a:ext cx="2143437" cy="2780401"/>
          </a:xfrm>
          <a:custGeom>
            <a:avLst/>
            <a:gdLst/>
            <a:ahLst/>
            <a:cxnLst/>
            <a:rect r="r" b="b" t="t" l="l"/>
            <a:pathLst>
              <a:path h="2780401" w="2143437">
                <a:moveTo>
                  <a:pt x="0" y="0"/>
                </a:moveTo>
                <a:lnTo>
                  <a:pt x="2143437" y="0"/>
                </a:lnTo>
                <a:lnTo>
                  <a:pt x="2143437" y="2780401"/>
                </a:lnTo>
                <a:lnTo>
                  <a:pt x="0" y="27804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028700" y="6477899"/>
            <a:ext cx="2143437" cy="2780401"/>
          </a:xfrm>
          <a:custGeom>
            <a:avLst/>
            <a:gdLst/>
            <a:ahLst/>
            <a:cxnLst/>
            <a:rect r="r" b="b" t="t" l="l"/>
            <a:pathLst>
              <a:path h="2780401" w="2143437">
                <a:moveTo>
                  <a:pt x="2143437" y="0"/>
                </a:moveTo>
                <a:lnTo>
                  <a:pt x="0" y="0"/>
                </a:lnTo>
                <a:lnTo>
                  <a:pt x="0" y="2780401"/>
                </a:lnTo>
                <a:lnTo>
                  <a:pt x="2143437" y="2780401"/>
                </a:lnTo>
                <a:lnTo>
                  <a:pt x="214343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738128" y="51401"/>
            <a:ext cx="2063140" cy="5535254"/>
          </a:xfrm>
          <a:custGeom>
            <a:avLst/>
            <a:gdLst/>
            <a:ahLst/>
            <a:cxnLst/>
            <a:rect r="r" b="b" t="t" l="l"/>
            <a:pathLst>
              <a:path h="5535254" w="2063140">
                <a:moveTo>
                  <a:pt x="0" y="0"/>
                </a:moveTo>
                <a:lnTo>
                  <a:pt x="2063140" y="0"/>
                </a:lnTo>
                <a:lnTo>
                  <a:pt x="2063140" y="5535253"/>
                </a:lnTo>
                <a:lnTo>
                  <a:pt x="0" y="55352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779968" y="51401"/>
            <a:ext cx="2063140" cy="5535254"/>
          </a:xfrm>
          <a:custGeom>
            <a:avLst/>
            <a:gdLst/>
            <a:ahLst/>
            <a:cxnLst/>
            <a:rect r="r" b="b" t="t" l="l"/>
            <a:pathLst>
              <a:path h="5535254" w="2063140">
                <a:moveTo>
                  <a:pt x="2063140" y="0"/>
                </a:moveTo>
                <a:lnTo>
                  <a:pt x="0" y="0"/>
                </a:lnTo>
                <a:lnTo>
                  <a:pt x="0" y="5535253"/>
                </a:lnTo>
                <a:lnTo>
                  <a:pt x="2063140" y="5535253"/>
                </a:lnTo>
                <a:lnTo>
                  <a:pt x="206314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3902209" y="7744556"/>
            <a:ext cx="586930" cy="1467326"/>
          </a:xfrm>
          <a:custGeom>
            <a:avLst/>
            <a:gdLst/>
            <a:ahLst/>
            <a:cxnLst/>
            <a:rect r="r" b="b" t="t" l="l"/>
            <a:pathLst>
              <a:path h="1467326" w="586930">
                <a:moveTo>
                  <a:pt x="0" y="0"/>
                </a:moveTo>
                <a:lnTo>
                  <a:pt x="586930" y="0"/>
                </a:lnTo>
                <a:lnTo>
                  <a:pt x="586930" y="1467326"/>
                </a:lnTo>
                <a:lnTo>
                  <a:pt x="0" y="14673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5316016" y="7744556"/>
            <a:ext cx="586930" cy="1467326"/>
          </a:xfrm>
          <a:custGeom>
            <a:avLst/>
            <a:gdLst/>
            <a:ahLst/>
            <a:cxnLst/>
            <a:rect r="r" b="b" t="t" l="l"/>
            <a:pathLst>
              <a:path h="1467326" w="586930">
                <a:moveTo>
                  <a:pt x="0" y="0"/>
                </a:moveTo>
                <a:lnTo>
                  <a:pt x="586931" y="0"/>
                </a:lnTo>
                <a:lnTo>
                  <a:pt x="586931" y="1467326"/>
                </a:lnTo>
                <a:lnTo>
                  <a:pt x="0" y="14673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6729824" y="7744556"/>
            <a:ext cx="586930" cy="1467326"/>
          </a:xfrm>
          <a:custGeom>
            <a:avLst/>
            <a:gdLst/>
            <a:ahLst/>
            <a:cxnLst/>
            <a:rect r="r" b="b" t="t" l="l"/>
            <a:pathLst>
              <a:path h="1467326" w="586930">
                <a:moveTo>
                  <a:pt x="0" y="0"/>
                </a:moveTo>
                <a:lnTo>
                  <a:pt x="586930" y="0"/>
                </a:lnTo>
                <a:lnTo>
                  <a:pt x="586930" y="1467326"/>
                </a:lnTo>
                <a:lnTo>
                  <a:pt x="0" y="14673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8143631" y="7744556"/>
            <a:ext cx="586930" cy="1467326"/>
          </a:xfrm>
          <a:custGeom>
            <a:avLst/>
            <a:gdLst/>
            <a:ahLst/>
            <a:cxnLst/>
            <a:rect r="r" b="b" t="t" l="l"/>
            <a:pathLst>
              <a:path h="1467326" w="586930">
                <a:moveTo>
                  <a:pt x="0" y="0"/>
                </a:moveTo>
                <a:lnTo>
                  <a:pt x="586930" y="0"/>
                </a:lnTo>
                <a:lnTo>
                  <a:pt x="586930" y="1467326"/>
                </a:lnTo>
                <a:lnTo>
                  <a:pt x="0" y="14673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true" flipV="false" rot="0">
            <a:off x="9557439" y="7744556"/>
            <a:ext cx="586930" cy="1467326"/>
          </a:xfrm>
          <a:custGeom>
            <a:avLst/>
            <a:gdLst/>
            <a:ahLst/>
            <a:cxnLst/>
            <a:rect r="r" b="b" t="t" l="l"/>
            <a:pathLst>
              <a:path h="1467326" w="586930">
                <a:moveTo>
                  <a:pt x="586930" y="0"/>
                </a:moveTo>
                <a:lnTo>
                  <a:pt x="0" y="0"/>
                </a:lnTo>
                <a:lnTo>
                  <a:pt x="0" y="1467326"/>
                </a:lnTo>
                <a:lnTo>
                  <a:pt x="586930" y="1467326"/>
                </a:lnTo>
                <a:lnTo>
                  <a:pt x="58693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true" flipV="false" rot="0">
            <a:off x="10971246" y="7744556"/>
            <a:ext cx="586930" cy="1467326"/>
          </a:xfrm>
          <a:custGeom>
            <a:avLst/>
            <a:gdLst/>
            <a:ahLst/>
            <a:cxnLst/>
            <a:rect r="r" b="b" t="t" l="l"/>
            <a:pathLst>
              <a:path h="1467326" w="586930">
                <a:moveTo>
                  <a:pt x="586930" y="0"/>
                </a:moveTo>
                <a:lnTo>
                  <a:pt x="0" y="0"/>
                </a:lnTo>
                <a:lnTo>
                  <a:pt x="0" y="1467326"/>
                </a:lnTo>
                <a:lnTo>
                  <a:pt x="586930" y="1467326"/>
                </a:lnTo>
                <a:lnTo>
                  <a:pt x="58693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true" flipV="false" rot="0">
            <a:off x="12385053" y="7744556"/>
            <a:ext cx="586930" cy="1467326"/>
          </a:xfrm>
          <a:custGeom>
            <a:avLst/>
            <a:gdLst/>
            <a:ahLst/>
            <a:cxnLst/>
            <a:rect r="r" b="b" t="t" l="l"/>
            <a:pathLst>
              <a:path h="1467326" w="586930">
                <a:moveTo>
                  <a:pt x="586931" y="0"/>
                </a:moveTo>
                <a:lnTo>
                  <a:pt x="0" y="0"/>
                </a:lnTo>
                <a:lnTo>
                  <a:pt x="0" y="1467326"/>
                </a:lnTo>
                <a:lnTo>
                  <a:pt x="586931" y="1467326"/>
                </a:lnTo>
                <a:lnTo>
                  <a:pt x="586931"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true" flipV="false" rot="0">
            <a:off x="13798861" y="7744556"/>
            <a:ext cx="586930" cy="1467326"/>
          </a:xfrm>
          <a:custGeom>
            <a:avLst/>
            <a:gdLst/>
            <a:ahLst/>
            <a:cxnLst/>
            <a:rect r="r" b="b" t="t" l="l"/>
            <a:pathLst>
              <a:path h="1467326" w="586930">
                <a:moveTo>
                  <a:pt x="586930" y="0"/>
                </a:moveTo>
                <a:lnTo>
                  <a:pt x="0" y="0"/>
                </a:lnTo>
                <a:lnTo>
                  <a:pt x="0" y="1467326"/>
                </a:lnTo>
                <a:lnTo>
                  <a:pt x="586930" y="1467326"/>
                </a:lnTo>
                <a:lnTo>
                  <a:pt x="58693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0">
            <a:off x="1630529" y="1391480"/>
            <a:ext cx="2271679" cy="553464"/>
          </a:xfrm>
          <a:custGeom>
            <a:avLst/>
            <a:gdLst/>
            <a:ahLst/>
            <a:cxnLst/>
            <a:rect r="r" b="b" t="t" l="l"/>
            <a:pathLst>
              <a:path h="553464" w="2271679">
                <a:moveTo>
                  <a:pt x="0" y="0"/>
                </a:moveTo>
                <a:lnTo>
                  <a:pt x="2271680" y="0"/>
                </a:lnTo>
                <a:lnTo>
                  <a:pt x="2271680" y="553463"/>
                </a:lnTo>
                <a:lnTo>
                  <a:pt x="0" y="5534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8" id="18"/>
          <p:cNvSpPr/>
          <p:nvPr/>
        </p:nvSpPr>
        <p:spPr>
          <a:xfrm flipH="true" flipV="false" rot="0">
            <a:off x="14389130" y="1391480"/>
            <a:ext cx="2271679" cy="553464"/>
          </a:xfrm>
          <a:custGeom>
            <a:avLst/>
            <a:gdLst/>
            <a:ahLst/>
            <a:cxnLst/>
            <a:rect r="r" b="b" t="t" l="l"/>
            <a:pathLst>
              <a:path h="553464" w="2271679">
                <a:moveTo>
                  <a:pt x="2271680" y="0"/>
                </a:moveTo>
                <a:lnTo>
                  <a:pt x="0" y="0"/>
                </a:lnTo>
                <a:lnTo>
                  <a:pt x="0" y="553463"/>
                </a:lnTo>
                <a:lnTo>
                  <a:pt x="2271680" y="553463"/>
                </a:lnTo>
                <a:lnTo>
                  <a:pt x="227168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4069940" y="523299"/>
            <a:ext cx="969775" cy="439044"/>
          </a:xfrm>
          <a:custGeom>
            <a:avLst/>
            <a:gdLst/>
            <a:ahLst/>
            <a:cxnLst/>
            <a:rect r="r" b="b" t="t" l="l"/>
            <a:pathLst>
              <a:path h="439044" w="969775">
                <a:moveTo>
                  <a:pt x="0" y="0"/>
                </a:moveTo>
                <a:lnTo>
                  <a:pt x="969775" y="0"/>
                </a:lnTo>
                <a:lnTo>
                  <a:pt x="969775" y="439044"/>
                </a:lnTo>
                <a:lnTo>
                  <a:pt x="0" y="43904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true" flipV="false" rot="0">
            <a:off x="12801600" y="523299"/>
            <a:ext cx="969775" cy="439044"/>
          </a:xfrm>
          <a:custGeom>
            <a:avLst/>
            <a:gdLst/>
            <a:ahLst/>
            <a:cxnLst/>
            <a:rect r="r" b="b" t="t" l="l"/>
            <a:pathLst>
              <a:path h="439044" w="969775">
                <a:moveTo>
                  <a:pt x="969775" y="0"/>
                </a:moveTo>
                <a:lnTo>
                  <a:pt x="0" y="0"/>
                </a:lnTo>
                <a:lnTo>
                  <a:pt x="0" y="439044"/>
                </a:lnTo>
                <a:lnTo>
                  <a:pt x="969775" y="439044"/>
                </a:lnTo>
                <a:lnTo>
                  <a:pt x="969775"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1" id="21"/>
          <p:cNvSpPr txBox="true"/>
          <p:nvPr/>
        </p:nvSpPr>
        <p:spPr>
          <a:xfrm rot="0">
            <a:off x="3379245" y="2246400"/>
            <a:ext cx="10702633" cy="4929999"/>
          </a:xfrm>
          <a:prstGeom prst="rect">
            <a:avLst/>
          </a:prstGeom>
        </p:spPr>
        <p:txBody>
          <a:bodyPr anchor="t" rtlCol="false" tIns="0" lIns="0" bIns="0" rIns="0">
            <a:spAutoFit/>
          </a:bodyPr>
          <a:lstStyle/>
          <a:p>
            <a:pPr algn="ctr">
              <a:lnSpc>
                <a:spcPts val="12966"/>
              </a:lnSpc>
              <a:spcBef>
                <a:spcPct val="0"/>
              </a:spcBef>
            </a:pPr>
            <a:r>
              <a:rPr lang="en-US" sz="9261">
                <a:solidFill>
                  <a:srgbClr val="FFFFFF"/>
                </a:solidFill>
                <a:latin typeface="Brick Sans"/>
                <a:ea typeface="Brick Sans"/>
                <a:cs typeface="Brick Sans"/>
                <a:sym typeface="Brick Sans"/>
              </a:rPr>
              <a:t>RESULTS AND ANALYSIS (2048  X 2048 )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41240"/>
        </a:solidFill>
      </p:bgPr>
    </p:bg>
    <p:spTree>
      <p:nvGrpSpPr>
        <p:cNvPr id="1" name=""/>
        <p:cNvGrpSpPr/>
        <p:nvPr/>
      </p:nvGrpSpPr>
      <p:grpSpPr>
        <a:xfrm>
          <a:off x="0" y="0"/>
          <a:ext cx="0" cy="0"/>
          <a:chOff x="0" y="0"/>
          <a:chExt cx="0" cy="0"/>
        </a:xfrm>
      </p:grpSpPr>
      <p:sp>
        <p:nvSpPr>
          <p:cNvPr name="Freeform 2" id="2"/>
          <p:cNvSpPr/>
          <p:nvPr/>
        </p:nvSpPr>
        <p:spPr>
          <a:xfrm flipH="false" flipV="false" rot="0">
            <a:off x="-12876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86400"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2604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115863" y="6477899"/>
            <a:ext cx="2143437" cy="2780401"/>
          </a:xfrm>
          <a:custGeom>
            <a:avLst/>
            <a:gdLst/>
            <a:ahLst/>
            <a:cxnLst/>
            <a:rect r="r" b="b" t="t" l="l"/>
            <a:pathLst>
              <a:path h="2780401" w="2143437">
                <a:moveTo>
                  <a:pt x="0" y="0"/>
                </a:moveTo>
                <a:lnTo>
                  <a:pt x="2143437" y="0"/>
                </a:lnTo>
                <a:lnTo>
                  <a:pt x="2143437" y="2780401"/>
                </a:lnTo>
                <a:lnTo>
                  <a:pt x="0" y="27804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028700" y="6477899"/>
            <a:ext cx="2143437" cy="2780401"/>
          </a:xfrm>
          <a:custGeom>
            <a:avLst/>
            <a:gdLst/>
            <a:ahLst/>
            <a:cxnLst/>
            <a:rect r="r" b="b" t="t" l="l"/>
            <a:pathLst>
              <a:path h="2780401" w="2143437">
                <a:moveTo>
                  <a:pt x="2143437" y="0"/>
                </a:moveTo>
                <a:lnTo>
                  <a:pt x="0" y="0"/>
                </a:lnTo>
                <a:lnTo>
                  <a:pt x="0" y="2780401"/>
                </a:lnTo>
                <a:lnTo>
                  <a:pt x="2143437" y="2780401"/>
                </a:lnTo>
                <a:lnTo>
                  <a:pt x="214343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738128" y="51401"/>
            <a:ext cx="2063140" cy="5535254"/>
          </a:xfrm>
          <a:custGeom>
            <a:avLst/>
            <a:gdLst/>
            <a:ahLst/>
            <a:cxnLst/>
            <a:rect r="r" b="b" t="t" l="l"/>
            <a:pathLst>
              <a:path h="5535254" w="2063140">
                <a:moveTo>
                  <a:pt x="0" y="0"/>
                </a:moveTo>
                <a:lnTo>
                  <a:pt x="2063140" y="0"/>
                </a:lnTo>
                <a:lnTo>
                  <a:pt x="2063140" y="5535253"/>
                </a:lnTo>
                <a:lnTo>
                  <a:pt x="0" y="55352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779968" y="51401"/>
            <a:ext cx="2063140" cy="5535254"/>
          </a:xfrm>
          <a:custGeom>
            <a:avLst/>
            <a:gdLst/>
            <a:ahLst/>
            <a:cxnLst/>
            <a:rect r="r" b="b" t="t" l="l"/>
            <a:pathLst>
              <a:path h="5535254" w="2063140">
                <a:moveTo>
                  <a:pt x="2063140" y="0"/>
                </a:moveTo>
                <a:lnTo>
                  <a:pt x="0" y="0"/>
                </a:lnTo>
                <a:lnTo>
                  <a:pt x="0" y="5535253"/>
                </a:lnTo>
                <a:lnTo>
                  <a:pt x="2063140" y="5535253"/>
                </a:lnTo>
                <a:lnTo>
                  <a:pt x="206314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3902209" y="7744556"/>
            <a:ext cx="586930" cy="1467326"/>
          </a:xfrm>
          <a:custGeom>
            <a:avLst/>
            <a:gdLst/>
            <a:ahLst/>
            <a:cxnLst/>
            <a:rect r="r" b="b" t="t" l="l"/>
            <a:pathLst>
              <a:path h="1467326" w="586930">
                <a:moveTo>
                  <a:pt x="0" y="0"/>
                </a:moveTo>
                <a:lnTo>
                  <a:pt x="586930" y="0"/>
                </a:lnTo>
                <a:lnTo>
                  <a:pt x="586930" y="1467326"/>
                </a:lnTo>
                <a:lnTo>
                  <a:pt x="0" y="14673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5316016" y="7744556"/>
            <a:ext cx="586930" cy="1467326"/>
          </a:xfrm>
          <a:custGeom>
            <a:avLst/>
            <a:gdLst/>
            <a:ahLst/>
            <a:cxnLst/>
            <a:rect r="r" b="b" t="t" l="l"/>
            <a:pathLst>
              <a:path h="1467326" w="586930">
                <a:moveTo>
                  <a:pt x="0" y="0"/>
                </a:moveTo>
                <a:lnTo>
                  <a:pt x="586931" y="0"/>
                </a:lnTo>
                <a:lnTo>
                  <a:pt x="586931" y="1467326"/>
                </a:lnTo>
                <a:lnTo>
                  <a:pt x="0" y="14673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6729824" y="7744556"/>
            <a:ext cx="586930" cy="1467326"/>
          </a:xfrm>
          <a:custGeom>
            <a:avLst/>
            <a:gdLst/>
            <a:ahLst/>
            <a:cxnLst/>
            <a:rect r="r" b="b" t="t" l="l"/>
            <a:pathLst>
              <a:path h="1467326" w="586930">
                <a:moveTo>
                  <a:pt x="0" y="0"/>
                </a:moveTo>
                <a:lnTo>
                  <a:pt x="586930" y="0"/>
                </a:lnTo>
                <a:lnTo>
                  <a:pt x="586930" y="1467326"/>
                </a:lnTo>
                <a:lnTo>
                  <a:pt x="0" y="14673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8143631" y="7744556"/>
            <a:ext cx="586930" cy="1467326"/>
          </a:xfrm>
          <a:custGeom>
            <a:avLst/>
            <a:gdLst/>
            <a:ahLst/>
            <a:cxnLst/>
            <a:rect r="r" b="b" t="t" l="l"/>
            <a:pathLst>
              <a:path h="1467326" w="586930">
                <a:moveTo>
                  <a:pt x="0" y="0"/>
                </a:moveTo>
                <a:lnTo>
                  <a:pt x="586930" y="0"/>
                </a:lnTo>
                <a:lnTo>
                  <a:pt x="586930" y="1467326"/>
                </a:lnTo>
                <a:lnTo>
                  <a:pt x="0" y="14673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true" flipV="false" rot="0">
            <a:off x="9557439" y="7744556"/>
            <a:ext cx="586930" cy="1467326"/>
          </a:xfrm>
          <a:custGeom>
            <a:avLst/>
            <a:gdLst/>
            <a:ahLst/>
            <a:cxnLst/>
            <a:rect r="r" b="b" t="t" l="l"/>
            <a:pathLst>
              <a:path h="1467326" w="586930">
                <a:moveTo>
                  <a:pt x="586930" y="0"/>
                </a:moveTo>
                <a:lnTo>
                  <a:pt x="0" y="0"/>
                </a:lnTo>
                <a:lnTo>
                  <a:pt x="0" y="1467326"/>
                </a:lnTo>
                <a:lnTo>
                  <a:pt x="586930" y="1467326"/>
                </a:lnTo>
                <a:lnTo>
                  <a:pt x="58693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true" flipV="false" rot="0">
            <a:off x="10971246" y="7744556"/>
            <a:ext cx="586930" cy="1467326"/>
          </a:xfrm>
          <a:custGeom>
            <a:avLst/>
            <a:gdLst/>
            <a:ahLst/>
            <a:cxnLst/>
            <a:rect r="r" b="b" t="t" l="l"/>
            <a:pathLst>
              <a:path h="1467326" w="586930">
                <a:moveTo>
                  <a:pt x="586930" y="0"/>
                </a:moveTo>
                <a:lnTo>
                  <a:pt x="0" y="0"/>
                </a:lnTo>
                <a:lnTo>
                  <a:pt x="0" y="1467326"/>
                </a:lnTo>
                <a:lnTo>
                  <a:pt x="586930" y="1467326"/>
                </a:lnTo>
                <a:lnTo>
                  <a:pt x="58693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true" flipV="false" rot="0">
            <a:off x="12385053" y="7744556"/>
            <a:ext cx="586930" cy="1467326"/>
          </a:xfrm>
          <a:custGeom>
            <a:avLst/>
            <a:gdLst/>
            <a:ahLst/>
            <a:cxnLst/>
            <a:rect r="r" b="b" t="t" l="l"/>
            <a:pathLst>
              <a:path h="1467326" w="586930">
                <a:moveTo>
                  <a:pt x="586931" y="0"/>
                </a:moveTo>
                <a:lnTo>
                  <a:pt x="0" y="0"/>
                </a:lnTo>
                <a:lnTo>
                  <a:pt x="0" y="1467326"/>
                </a:lnTo>
                <a:lnTo>
                  <a:pt x="586931" y="1467326"/>
                </a:lnTo>
                <a:lnTo>
                  <a:pt x="586931"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true" flipV="false" rot="0">
            <a:off x="13798861" y="7744556"/>
            <a:ext cx="586930" cy="1467326"/>
          </a:xfrm>
          <a:custGeom>
            <a:avLst/>
            <a:gdLst/>
            <a:ahLst/>
            <a:cxnLst/>
            <a:rect r="r" b="b" t="t" l="l"/>
            <a:pathLst>
              <a:path h="1467326" w="586930">
                <a:moveTo>
                  <a:pt x="586930" y="0"/>
                </a:moveTo>
                <a:lnTo>
                  <a:pt x="0" y="0"/>
                </a:lnTo>
                <a:lnTo>
                  <a:pt x="0" y="1467326"/>
                </a:lnTo>
                <a:lnTo>
                  <a:pt x="586930" y="1467326"/>
                </a:lnTo>
                <a:lnTo>
                  <a:pt x="58693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0">
            <a:off x="1630529" y="1391480"/>
            <a:ext cx="2271679" cy="553464"/>
          </a:xfrm>
          <a:custGeom>
            <a:avLst/>
            <a:gdLst/>
            <a:ahLst/>
            <a:cxnLst/>
            <a:rect r="r" b="b" t="t" l="l"/>
            <a:pathLst>
              <a:path h="553464" w="2271679">
                <a:moveTo>
                  <a:pt x="0" y="0"/>
                </a:moveTo>
                <a:lnTo>
                  <a:pt x="2271680" y="0"/>
                </a:lnTo>
                <a:lnTo>
                  <a:pt x="2271680" y="553463"/>
                </a:lnTo>
                <a:lnTo>
                  <a:pt x="0" y="5534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8" id="18"/>
          <p:cNvSpPr/>
          <p:nvPr/>
        </p:nvSpPr>
        <p:spPr>
          <a:xfrm flipH="true" flipV="false" rot="0">
            <a:off x="14389130" y="1391480"/>
            <a:ext cx="2271679" cy="553464"/>
          </a:xfrm>
          <a:custGeom>
            <a:avLst/>
            <a:gdLst/>
            <a:ahLst/>
            <a:cxnLst/>
            <a:rect r="r" b="b" t="t" l="l"/>
            <a:pathLst>
              <a:path h="553464" w="2271679">
                <a:moveTo>
                  <a:pt x="2271680" y="0"/>
                </a:moveTo>
                <a:lnTo>
                  <a:pt x="0" y="0"/>
                </a:lnTo>
                <a:lnTo>
                  <a:pt x="0" y="553463"/>
                </a:lnTo>
                <a:lnTo>
                  <a:pt x="2271680" y="553463"/>
                </a:lnTo>
                <a:lnTo>
                  <a:pt x="227168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4069940" y="523299"/>
            <a:ext cx="969775" cy="439044"/>
          </a:xfrm>
          <a:custGeom>
            <a:avLst/>
            <a:gdLst/>
            <a:ahLst/>
            <a:cxnLst/>
            <a:rect r="r" b="b" t="t" l="l"/>
            <a:pathLst>
              <a:path h="439044" w="969775">
                <a:moveTo>
                  <a:pt x="0" y="0"/>
                </a:moveTo>
                <a:lnTo>
                  <a:pt x="969775" y="0"/>
                </a:lnTo>
                <a:lnTo>
                  <a:pt x="969775" y="439044"/>
                </a:lnTo>
                <a:lnTo>
                  <a:pt x="0" y="43904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true" flipV="false" rot="0">
            <a:off x="12801600" y="523299"/>
            <a:ext cx="969775" cy="439044"/>
          </a:xfrm>
          <a:custGeom>
            <a:avLst/>
            <a:gdLst/>
            <a:ahLst/>
            <a:cxnLst/>
            <a:rect r="r" b="b" t="t" l="l"/>
            <a:pathLst>
              <a:path h="439044" w="969775">
                <a:moveTo>
                  <a:pt x="969775" y="0"/>
                </a:moveTo>
                <a:lnTo>
                  <a:pt x="0" y="0"/>
                </a:lnTo>
                <a:lnTo>
                  <a:pt x="0" y="439044"/>
                </a:lnTo>
                <a:lnTo>
                  <a:pt x="969775" y="439044"/>
                </a:lnTo>
                <a:lnTo>
                  <a:pt x="969775"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1" id="21"/>
          <p:cNvSpPr/>
          <p:nvPr/>
        </p:nvSpPr>
        <p:spPr>
          <a:xfrm flipH="false" flipV="false" rot="0">
            <a:off x="3902209" y="2080490"/>
            <a:ext cx="10780612" cy="5528519"/>
          </a:xfrm>
          <a:custGeom>
            <a:avLst/>
            <a:gdLst/>
            <a:ahLst/>
            <a:cxnLst/>
            <a:rect r="r" b="b" t="t" l="l"/>
            <a:pathLst>
              <a:path h="5528519" w="10780612">
                <a:moveTo>
                  <a:pt x="0" y="0"/>
                </a:moveTo>
                <a:lnTo>
                  <a:pt x="10780611" y="0"/>
                </a:lnTo>
                <a:lnTo>
                  <a:pt x="10780611" y="5528519"/>
                </a:lnTo>
                <a:lnTo>
                  <a:pt x="0" y="552851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41240"/>
        </a:solidFill>
      </p:bgPr>
    </p:bg>
    <p:spTree>
      <p:nvGrpSpPr>
        <p:cNvPr id="1" name=""/>
        <p:cNvGrpSpPr/>
        <p:nvPr/>
      </p:nvGrpSpPr>
      <p:grpSpPr>
        <a:xfrm>
          <a:off x="0" y="0"/>
          <a:ext cx="0" cy="0"/>
          <a:chOff x="0" y="0"/>
          <a:chExt cx="0" cy="0"/>
        </a:xfrm>
      </p:grpSpPr>
      <p:sp>
        <p:nvSpPr>
          <p:cNvPr name="Freeform 2" id="2"/>
          <p:cNvSpPr/>
          <p:nvPr/>
        </p:nvSpPr>
        <p:spPr>
          <a:xfrm flipH="false" flipV="false" rot="0">
            <a:off x="-12876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86400"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2604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115863" y="6477899"/>
            <a:ext cx="2143437" cy="2780401"/>
          </a:xfrm>
          <a:custGeom>
            <a:avLst/>
            <a:gdLst/>
            <a:ahLst/>
            <a:cxnLst/>
            <a:rect r="r" b="b" t="t" l="l"/>
            <a:pathLst>
              <a:path h="2780401" w="2143437">
                <a:moveTo>
                  <a:pt x="0" y="0"/>
                </a:moveTo>
                <a:lnTo>
                  <a:pt x="2143437" y="0"/>
                </a:lnTo>
                <a:lnTo>
                  <a:pt x="2143437" y="2780401"/>
                </a:lnTo>
                <a:lnTo>
                  <a:pt x="0" y="27804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028700" y="6477899"/>
            <a:ext cx="2143437" cy="2780401"/>
          </a:xfrm>
          <a:custGeom>
            <a:avLst/>
            <a:gdLst/>
            <a:ahLst/>
            <a:cxnLst/>
            <a:rect r="r" b="b" t="t" l="l"/>
            <a:pathLst>
              <a:path h="2780401" w="2143437">
                <a:moveTo>
                  <a:pt x="2143437" y="0"/>
                </a:moveTo>
                <a:lnTo>
                  <a:pt x="0" y="0"/>
                </a:lnTo>
                <a:lnTo>
                  <a:pt x="0" y="2780401"/>
                </a:lnTo>
                <a:lnTo>
                  <a:pt x="2143437" y="2780401"/>
                </a:lnTo>
                <a:lnTo>
                  <a:pt x="214343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738128" y="51401"/>
            <a:ext cx="2063140" cy="5535254"/>
          </a:xfrm>
          <a:custGeom>
            <a:avLst/>
            <a:gdLst/>
            <a:ahLst/>
            <a:cxnLst/>
            <a:rect r="r" b="b" t="t" l="l"/>
            <a:pathLst>
              <a:path h="5535254" w="2063140">
                <a:moveTo>
                  <a:pt x="0" y="0"/>
                </a:moveTo>
                <a:lnTo>
                  <a:pt x="2063140" y="0"/>
                </a:lnTo>
                <a:lnTo>
                  <a:pt x="2063140" y="5535253"/>
                </a:lnTo>
                <a:lnTo>
                  <a:pt x="0" y="55352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779968" y="51401"/>
            <a:ext cx="2063140" cy="5535254"/>
          </a:xfrm>
          <a:custGeom>
            <a:avLst/>
            <a:gdLst/>
            <a:ahLst/>
            <a:cxnLst/>
            <a:rect r="r" b="b" t="t" l="l"/>
            <a:pathLst>
              <a:path h="5535254" w="2063140">
                <a:moveTo>
                  <a:pt x="2063140" y="0"/>
                </a:moveTo>
                <a:lnTo>
                  <a:pt x="0" y="0"/>
                </a:lnTo>
                <a:lnTo>
                  <a:pt x="0" y="5535253"/>
                </a:lnTo>
                <a:lnTo>
                  <a:pt x="2063140" y="5535253"/>
                </a:lnTo>
                <a:lnTo>
                  <a:pt x="206314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3902209" y="7744556"/>
            <a:ext cx="586930" cy="1467326"/>
          </a:xfrm>
          <a:custGeom>
            <a:avLst/>
            <a:gdLst/>
            <a:ahLst/>
            <a:cxnLst/>
            <a:rect r="r" b="b" t="t" l="l"/>
            <a:pathLst>
              <a:path h="1467326" w="586930">
                <a:moveTo>
                  <a:pt x="0" y="0"/>
                </a:moveTo>
                <a:lnTo>
                  <a:pt x="586930" y="0"/>
                </a:lnTo>
                <a:lnTo>
                  <a:pt x="586930" y="1467326"/>
                </a:lnTo>
                <a:lnTo>
                  <a:pt x="0" y="14673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5316016" y="7744556"/>
            <a:ext cx="586930" cy="1467326"/>
          </a:xfrm>
          <a:custGeom>
            <a:avLst/>
            <a:gdLst/>
            <a:ahLst/>
            <a:cxnLst/>
            <a:rect r="r" b="b" t="t" l="l"/>
            <a:pathLst>
              <a:path h="1467326" w="586930">
                <a:moveTo>
                  <a:pt x="0" y="0"/>
                </a:moveTo>
                <a:lnTo>
                  <a:pt x="586931" y="0"/>
                </a:lnTo>
                <a:lnTo>
                  <a:pt x="586931" y="1467326"/>
                </a:lnTo>
                <a:lnTo>
                  <a:pt x="0" y="14673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6729824" y="7744556"/>
            <a:ext cx="586930" cy="1467326"/>
          </a:xfrm>
          <a:custGeom>
            <a:avLst/>
            <a:gdLst/>
            <a:ahLst/>
            <a:cxnLst/>
            <a:rect r="r" b="b" t="t" l="l"/>
            <a:pathLst>
              <a:path h="1467326" w="586930">
                <a:moveTo>
                  <a:pt x="0" y="0"/>
                </a:moveTo>
                <a:lnTo>
                  <a:pt x="586930" y="0"/>
                </a:lnTo>
                <a:lnTo>
                  <a:pt x="586930" y="1467326"/>
                </a:lnTo>
                <a:lnTo>
                  <a:pt x="0" y="14673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8143631" y="7744556"/>
            <a:ext cx="586930" cy="1467326"/>
          </a:xfrm>
          <a:custGeom>
            <a:avLst/>
            <a:gdLst/>
            <a:ahLst/>
            <a:cxnLst/>
            <a:rect r="r" b="b" t="t" l="l"/>
            <a:pathLst>
              <a:path h="1467326" w="586930">
                <a:moveTo>
                  <a:pt x="0" y="0"/>
                </a:moveTo>
                <a:lnTo>
                  <a:pt x="586930" y="0"/>
                </a:lnTo>
                <a:lnTo>
                  <a:pt x="586930" y="1467326"/>
                </a:lnTo>
                <a:lnTo>
                  <a:pt x="0" y="14673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true" flipV="false" rot="0">
            <a:off x="9557439" y="7744556"/>
            <a:ext cx="586930" cy="1467326"/>
          </a:xfrm>
          <a:custGeom>
            <a:avLst/>
            <a:gdLst/>
            <a:ahLst/>
            <a:cxnLst/>
            <a:rect r="r" b="b" t="t" l="l"/>
            <a:pathLst>
              <a:path h="1467326" w="586930">
                <a:moveTo>
                  <a:pt x="586930" y="0"/>
                </a:moveTo>
                <a:lnTo>
                  <a:pt x="0" y="0"/>
                </a:lnTo>
                <a:lnTo>
                  <a:pt x="0" y="1467326"/>
                </a:lnTo>
                <a:lnTo>
                  <a:pt x="586930" y="1467326"/>
                </a:lnTo>
                <a:lnTo>
                  <a:pt x="58693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true" flipV="false" rot="0">
            <a:off x="10971246" y="7744556"/>
            <a:ext cx="586930" cy="1467326"/>
          </a:xfrm>
          <a:custGeom>
            <a:avLst/>
            <a:gdLst/>
            <a:ahLst/>
            <a:cxnLst/>
            <a:rect r="r" b="b" t="t" l="l"/>
            <a:pathLst>
              <a:path h="1467326" w="586930">
                <a:moveTo>
                  <a:pt x="586930" y="0"/>
                </a:moveTo>
                <a:lnTo>
                  <a:pt x="0" y="0"/>
                </a:lnTo>
                <a:lnTo>
                  <a:pt x="0" y="1467326"/>
                </a:lnTo>
                <a:lnTo>
                  <a:pt x="586930" y="1467326"/>
                </a:lnTo>
                <a:lnTo>
                  <a:pt x="58693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true" flipV="false" rot="0">
            <a:off x="12385053" y="7744556"/>
            <a:ext cx="586930" cy="1467326"/>
          </a:xfrm>
          <a:custGeom>
            <a:avLst/>
            <a:gdLst/>
            <a:ahLst/>
            <a:cxnLst/>
            <a:rect r="r" b="b" t="t" l="l"/>
            <a:pathLst>
              <a:path h="1467326" w="586930">
                <a:moveTo>
                  <a:pt x="586931" y="0"/>
                </a:moveTo>
                <a:lnTo>
                  <a:pt x="0" y="0"/>
                </a:lnTo>
                <a:lnTo>
                  <a:pt x="0" y="1467326"/>
                </a:lnTo>
                <a:lnTo>
                  <a:pt x="586931" y="1467326"/>
                </a:lnTo>
                <a:lnTo>
                  <a:pt x="586931"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true" flipV="false" rot="0">
            <a:off x="13798861" y="7744556"/>
            <a:ext cx="586930" cy="1467326"/>
          </a:xfrm>
          <a:custGeom>
            <a:avLst/>
            <a:gdLst/>
            <a:ahLst/>
            <a:cxnLst/>
            <a:rect r="r" b="b" t="t" l="l"/>
            <a:pathLst>
              <a:path h="1467326" w="586930">
                <a:moveTo>
                  <a:pt x="586930" y="0"/>
                </a:moveTo>
                <a:lnTo>
                  <a:pt x="0" y="0"/>
                </a:lnTo>
                <a:lnTo>
                  <a:pt x="0" y="1467326"/>
                </a:lnTo>
                <a:lnTo>
                  <a:pt x="586930" y="1467326"/>
                </a:lnTo>
                <a:lnTo>
                  <a:pt x="58693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0">
            <a:off x="1630529" y="1391480"/>
            <a:ext cx="2271679" cy="553464"/>
          </a:xfrm>
          <a:custGeom>
            <a:avLst/>
            <a:gdLst/>
            <a:ahLst/>
            <a:cxnLst/>
            <a:rect r="r" b="b" t="t" l="l"/>
            <a:pathLst>
              <a:path h="553464" w="2271679">
                <a:moveTo>
                  <a:pt x="0" y="0"/>
                </a:moveTo>
                <a:lnTo>
                  <a:pt x="2271680" y="0"/>
                </a:lnTo>
                <a:lnTo>
                  <a:pt x="2271680" y="553463"/>
                </a:lnTo>
                <a:lnTo>
                  <a:pt x="0" y="5534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8" id="18"/>
          <p:cNvSpPr/>
          <p:nvPr/>
        </p:nvSpPr>
        <p:spPr>
          <a:xfrm flipH="true" flipV="false" rot="0">
            <a:off x="14389130" y="1391480"/>
            <a:ext cx="2271679" cy="553464"/>
          </a:xfrm>
          <a:custGeom>
            <a:avLst/>
            <a:gdLst/>
            <a:ahLst/>
            <a:cxnLst/>
            <a:rect r="r" b="b" t="t" l="l"/>
            <a:pathLst>
              <a:path h="553464" w="2271679">
                <a:moveTo>
                  <a:pt x="2271680" y="0"/>
                </a:moveTo>
                <a:lnTo>
                  <a:pt x="0" y="0"/>
                </a:lnTo>
                <a:lnTo>
                  <a:pt x="0" y="553463"/>
                </a:lnTo>
                <a:lnTo>
                  <a:pt x="2271680" y="553463"/>
                </a:lnTo>
                <a:lnTo>
                  <a:pt x="227168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4069940" y="523299"/>
            <a:ext cx="969775" cy="439044"/>
          </a:xfrm>
          <a:custGeom>
            <a:avLst/>
            <a:gdLst/>
            <a:ahLst/>
            <a:cxnLst/>
            <a:rect r="r" b="b" t="t" l="l"/>
            <a:pathLst>
              <a:path h="439044" w="969775">
                <a:moveTo>
                  <a:pt x="0" y="0"/>
                </a:moveTo>
                <a:lnTo>
                  <a:pt x="969775" y="0"/>
                </a:lnTo>
                <a:lnTo>
                  <a:pt x="969775" y="439044"/>
                </a:lnTo>
                <a:lnTo>
                  <a:pt x="0" y="43904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true" flipV="false" rot="0">
            <a:off x="12801600" y="523299"/>
            <a:ext cx="969775" cy="439044"/>
          </a:xfrm>
          <a:custGeom>
            <a:avLst/>
            <a:gdLst/>
            <a:ahLst/>
            <a:cxnLst/>
            <a:rect r="r" b="b" t="t" l="l"/>
            <a:pathLst>
              <a:path h="439044" w="969775">
                <a:moveTo>
                  <a:pt x="969775" y="0"/>
                </a:moveTo>
                <a:lnTo>
                  <a:pt x="0" y="0"/>
                </a:lnTo>
                <a:lnTo>
                  <a:pt x="0" y="439044"/>
                </a:lnTo>
                <a:lnTo>
                  <a:pt x="969775" y="439044"/>
                </a:lnTo>
                <a:lnTo>
                  <a:pt x="969775"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1" id="21"/>
          <p:cNvSpPr/>
          <p:nvPr/>
        </p:nvSpPr>
        <p:spPr>
          <a:xfrm flipH="false" flipV="false" rot="0">
            <a:off x="2766369" y="1944943"/>
            <a:ext cx="11974652" cy="6140847"/>
          </a:xfrm>
          <a:custGeom>
            <a:avLst/>
            <a:gdLst/>
            <a:ahLst/>
            <a:cxnLst/>
            <a:rect r="r" b="b" t="t" l="l"/>
            <a:pathLst>
              <a:path h="6140847" w="11974652">
                <a:moveTo>
                  <a:pt x="0" y="0"/>
                </a:moveTo>
                <a:lnTo>
                  <a:pt x="11974653" y="0"/>
                </a:lnTo>
                <a:lnTo>
                  <a:pt x="11974653" y="6140848"/>
                </a:lnTo>
                <a:lnTo>
                  <a:pt x="0" y="614084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41240"/>
        </a:solidFill>
      </p:bgPr>
    </p:bg>
    <p:spTree>
      <p:nvGrpSpPr>
        <p:cNvPr id="1" name=""/>
        <p:cNvGrpSpPr/>
        <p:nvPr/>
      </p:nvGrpSpPr>
      <p:grpSpPr>
        <a:xfrm>
          <a:off x="0" y="0"/>
          <a:ext cx="0" cy="0"/>
          <a:chOff x="0" y="0"/>
          <a:chExt cx="0" cy="0"/>
        </a:xfrm>
      </p:grpSpPr>
      <p:sp>
        <p:nvSpPr>
          <p:cNvPr name="Freeform 2" id="2"/>
          <p:cNvSpPr/>
          <p:nvPr/>
        </p:nvSpPr>
        <p:spPr>
          <a:xfrm flipH="false" flipV="false" rot="0">
            <a:off x="-12876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86400"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2604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115863" y="6477899"/>
            <a:ext cx="2143437" cy="2780401"/>
          </a:xfrm>
          <a:custGeom>
            <a:avLst/>
            <a:gdLst/>
            <a:ahLst/>
            <a:cxnLst/>
            <a:rect r="r" b="b" t="t" l="l"/>
            <a:pathLst>
              <a:path h="2780401" w="2143437">
                <a:moveTo>
                  <a:pt x="0" y="0"/>
                </a:moveTo>
                <a:lnTo>
                  <a:pt x="2143437" y="0"/>
                </a:lnTo>
                <a:lnTo>
                  <a:pt x="2143437" y="2780401"/>
                </a:lnTo>
                <a:lnTo>
                  <a:pt x="0" y="27804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028700" y="6477899"/>
            <a:ext cx="2143437" cy="2780401"/>
          </a:xfrm>
          <a:custGeom>
            <a:avLst/>
            <a:gdLst/>
            <a:ahLst/>
            <a:cxnLst/>
            <a:rect r="r" b="b" t="t" l="l"/>
            <a:pathLst>
              <a:path h="2780401" w="2143437">
                <a:moveTo>
                  <a:pt x="2143437" y="0"/>
                </a:moveTo>
                <a:lnTo>
                  <a:pt x="0" y="0"/>
                </a:lnTo>
                <a:lnTo>
                  <a:pt x="0" y="2780401"/>
                </a:lnTo>
                <a:lnTo>
                  <a:pt x="2143437" y="2780401"/>
                </a:lnTo>
                <a:lnTo>
                  <a:pt x="214343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738128" y="51401"/>
            <a:ext cx="2063140" cy="5535254"/>
          </a:xfrm>
          <a:custGeom>
            <a:avLst/>
            <a:gdLst/>
            <a:ahLst/>
            <a:cxnLst/>
            <a:rect r="r" b="b" t="t" l="l"/>
            <a:pathLst>
              <a:path h="5535254" w="2063140">
                <a:moveTo>
                  <a:pt x="0" y="0"/>
                </a:moveTo>
                <a:lnTo>
                  <a:pt x="2063140" y="0"/>
                </a:lnTo>
                <a:lnTo>
                  <a:pt x="2063140" y="5535253"/>
                </a:lnTo>
                <a:lnTo>
                  <a:pt x="0" y="55352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779968" y="51401"/>
            <a:ext cx="2063140" cy="5535254"/>
          </a:xfrm>
          <a:custGeom>
            <a:avLst/>
            <a:gdLst/>
            <a:ahLst/>
            <a:cxnLst/>
            <a:rect r="r" b="b" t="t" l="l"/>
            <a:pathLst>
              <a:path h="5535254" w="2063140">
                <a:moveTo>
                  <a:pt x="2063140" y="0"/>
                </a:moveTo>
                <a:lnTo>
                  <a:pt x="0" y="0"/>
                </a:lnTo>
                <a:lnTo>
                  <a:pt x="0" y="5535253"/>
                </a:lnTo>
                <a:lnTo>
                  <a:pt x="2063140" y="5535253"/>
                </a:lnTo>
                <a:lnTo>
                  <a:pt x="206314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3483009" y="7744556"/>
            <a:ext cx="586930" cy="1467326"/>
          </a:xfrm>
          <a:custGeom>
            <a:avLst/>
            <a:gdLst/>
            <a:ahLst/>
            <a:cxnLst/>
            <a:rect r="r" b="b" t="t" l="l"/>
            <a:pathLst>
              <a:path h="1467326" w="586930">
                <a:moveTo>
                  <a:pt x="0" y="0"/>
                </a:moveTo>
                <a:lnTo>
                  <a:pt x="586931" y="0"/>
                </a:lnTo>
                <a:lnTo>
                  <a:pt x="586931" y="1467326"/>
                </a:lnTo>
                <a:lnTo>
                  <a:pt x="0" y="14673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4746249" y="7744556"/>
            <a:ext cx="586930" cy="1467326"/>
          </a:xfrm>
          <a:custGeom>
            <a:avLst/>
            <a:gdLst/>
            <a:ahLst/>
            <a:cxnLst/>
            <a:rect r="r" b="b" t="t" l="l"/>
            <a:pathLst>
              <a:path h="1467326" w="586930">
                <a:moveTo>
                  <a:pt x="0" y="0"/>
                </a:moveTo>
                <a:lnTo>
                  <a:pt x="586931" y="0"/>
                </a:lnTo>
                <a:lnTo>
                  <a:pt x="586931" y="1467326"/>
                </a:lnTo>
                <a:lnTo>
                  <a:pt x="0" y="14673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false" rot="0">
            <a:off x="12993022" y="7744556"/>
            <a:ext cx="586930" cy="1467326"/>
          </a:xfrm>
          <a:custGeom>
            <a:avLst/>
            <a:gdLst/>
            <a:ahLst/>
            <a:cxnLst/>
            <a:rect r="r" b="b" t="t" l="l"/>
            <a:pathLst>
              <a:path h="1467326" w="586930">
                <a:moveTo>
                  <a:pt x="586931" y="0"/>
                </a:moveTo>
                <a:lnTo>
                  <a:pt x="0" y="0"/>
                </a:lnTo>
                <a:lnTo>
                  <a:pt x="0" y="1467326"/>
                </a:lnTo>
                <a:lnTo>
                  <a:pt x="586931" y="1467326"/>
                </a:lnTo>
                <a:lnTo>
                  <a:pt x="586931"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true" flipV="false" rot="0">
            <a:off x="14174170" y="7744556"/>
            <a:ext cx="586930" cy="1467326"/>
          </a:xfrm>
          <a:custGeom>
            <a:avLst/>
            <a:gdLst/>
            <a:ahLst/>
            <a:cxnLst/>
            <a:rect r="r" b="b" t="t" l="l"/>
            <a:pathLst>
              <a:path h="1467326" w="586930">
                <a:moveTo>
                  <a:pt x="586930" y="0"/>
                </a:moveTo>
                <a:lnTo>
                  <a:pt x="0" y="0"/>
                </a:lnTo>
                <a:lnTo>
                  <a:pt x="0" y="1467326"/>
                </a:lnTo>
                <a:lnTo>
                  <a:pt x="586930" y="1467326"/>
                </a:lnTo>
                <a:lnTo>
                  <a:pt x="58693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1630529" y="1391480"/>
            <a:ext cx="2271679" cy="553464"/>
          </a:xfrm>
          <a:custGeom>
            <a:avLst/>
            <a:gdLst/>
            <a:ahLst/>
            <a:cxnLst/>
            <a:rect r="r" b="b" t="t" l="l"/>
            <a:pathLst>
              <a:path h="553464" w="2271679">
                <a:moveTo>
                  <a:pt x="0" y="0"/>
                </a:moveTo>
                <a:lnTo>
                  <a:pt x="2271680" y="0"/>
                </a:lnTo>
                <a:lnTo>
                  <a:pt x="2271680" y="553463"/>
                </a:lnTo>
                <a:lnTo>
                  <a:pt x="0" y="5534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true" flipV="false" rot="0">
            <a:off x="14389130" y="1391480"/>
            <a:ext cx="2271679" cy="553464"/>
          </a:xfrm>
          <a:custGeom>
            <a:avLst/>
            <a:gdLst/>
            <a:ahLst/>
            <a:cxnLst/>
            <a:rect r="r" b="b" t="t" l="l"/>
            <a:pathLst>
              <a:path h="553464" w="2271679">
                <a:moveTo>
                  <a:pt x="2271680" y="0"/>
                </a:moveTo>
                <a:lnTo>
                  <a:pt x="0" y="0"/>
                </a:lnTo>
                <a:lnTo>
                  <a:pt x="0" y="553463"/>
                </a:lnTo>
                <a:lnTo>
                  <a:pt x="2271680" y="553463"/>
                </a:lnTo>
                <a:lnTo>
                  <a:pt x="227168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5" id="15"/>
          <p:cNvSpPr/>
          <p:nvPr/>
        </p:nvSpPr>
        <p:spPr>
          <a:xfrm flipH="false" flipV="false" rot="0">
            <a:off x="4069940" y="523299"/>
            <a:ext cx="969775" cy="439044"/>
          </a:xfrm>
          <a:custGeom>
            <a:avLst/>
            <a:gdLst/>
            <a:ahLst/>
            <a:cxnLst/>
            <a:rect r="r" b="b" t="t" l="l"/>
            <a:pathLst>
              <a:path h="439044" w="969775">
                <a:moveTo>
                  <a:pt x="0" y="0"/>
                </a:moveTo>
                <a:lnTo>
                  <a:pt x="969775" y="0"/>
                </a:lnTo>
                <a:lnTo>
                  <a:pt x="969775" y="439044"/>
                </a:lnTo>
                <a:lnTo>
                  <a:pt x="0" y="43904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6" id="16"/>
          <p:cNvSpPr/>
          <p:nvPr/>
        </p:nvSpPr>
        <p:spPr>
          <a:xfrm flipH="true" flipV="false" rot="0">
            <a:off x="12801600" y="523299"/>
            <a:ext cx="969775" cy="439044"/>
          </a:xfrm>
          <a:custGeom>
            <a:avLst/>
            <a:gdLst/>
            <a:ahLst/>
            <a:cxnLst/>
            <a:rect r="r" b="b" t="t" l="l"/>
            <a:pathLst>
              <a:path h="439044" w="969775">
                <a:moveTo>
                  <a:pt x="969775" y="0"/>
                </a:moveTo>
                <a:lnTo>
                  <a:pt x="0" y="0"/>
                </a:lnTo>
                <a:lnTo>
                  <a:pt x="0" y="439044"/>
                </a:lnTo>
                <a:lnTo>
                  <a:pt x="969775" y="439044"/>
                </a:lnTo>
                <a:lnTo>
                  <a:pt x="969775"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7" id="17"/>
          <p:cNvSpPr/>
          <p:nvPr/>
        </p:nvSpPr>
        <p:spPr>
          <a:xfrm flipH="false" flipV="false" rot="0">
            <a:off x="4201893" y="1391480"/>
            <a:ext cx="9617514" cy="6576078"/>
          </a:xfrm>
          <a:custGeom>
            <a:avLst/>
            <a:gdLst/>
            <a:ahLst/>
            <a:cxnLst/>
            <a:rect r="r" b="b" t="t" l="l"/>
            <a:pathLst>
              <a:path h="6576078" w="9617514">
                <a:moveTo>
                  <a:pt x="0" y="0"/>
                </a:moveTo>
                <a:lnTo>
                  <a:pt x="9617514" y="0"/>
                </a:lnTo>
                <a:lnTo>
                  <a:pt x="9617514" y="6576077"/>
                </a:lnTo>
                <a:lnTo>
                  <a:pt x="0" y="657607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8" id="18"/>
          <p:cNvSpPr/>
          <p:nvPr/>
        </p:nvSpPr>
        <p:spPr>
          <a:xfrm flipH="false" flipV="false" rot="0">
            <a:off x="5647505" y="7967557"/>
            <a:ext cx="7154095" cy="711600"/>
          </a:xfrm>
          <a:custGeom>
            <a:avLst/>
            <a:gdLst/>
            <a:ahLst/>
            <a:cxnLst/>
            <a:rect r="r" b="b" t="t" l="l"/>
            <a:pathLst>
              <a:path h="711600" w="7154095">
                <a:moveTo>
                  <a:pt x="0" y="0"/>
                </a:moveTo>
                <a:lnTo>
                  <a:pt x="7154095" y="0"/>
                </a:lnTo>
                <a:lnTo>
                  <a:pt x="7154095" y="711600"/>
                </a:lnTo>
                <a:lnTo>
                  <a:pt x="0" y="711600"/>
                </a:lnTo>
                <a:lnTo>
                  <a:pt x="0" y="0"/>
                </a:lnTo>
                <a:close/>
              </a:path>
            </a:pathLst>
          </a:custGeom>
          <a:blipFill>
            <a:blip r:embed="rId16"/>
            <a:stretch>
              <a:fillRect l="0" t="0" r="-291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41240"/>
        </a:solidFill>
      </p:bgPr>
    </p:bg>
    <p:spTree>
      <p:nvGrpSpPr>
        <p:cNvPr id="1" name=""/>
        <p:cNvGrpSpPr/>
        <p:nvPr/>
      </p:nvGrpSpPr>
      <p:grpSpPr>
        <a:xfrm>
          <a:off x="0" y="0"/>
          <a:ext cx="0" cy="0"/>
          <a:chOff x="0" y="0"/>
          <a:chExt cx="0" cy="0"/>
        </a:xfrm>
      </p:grpSpPr>
      <p:sp>
        <p:nvSpPr>
          <p:cNvPr name="Freeform 2" id="2"/>
          <p:cNvSpPr/>
          <p:nvPr/>
        </p:nvSpPr>
        <p:spPr>
          <a:xfrm flipH="false" flipV="false" rot="0">
            <a:off x="-12876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86400"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2604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6358892" y="1953812"/>
            <a:ext cx="3081166" cy="7304488"/>
          </a:xfrm>
          <a:custGeom>
            <a:avLst/>
            <a:gdLst/>
            <a:ahLst/>
            <a:cxnLst/>
            <a:rect r="r" b="b" t="t" l="l"/>
            <a:pathLst>
              <a:path h="7304488" w="3081166">
                <a:moveTo>
                  <a:pt x="3081166" y="0"/>
                </a:moveTo>
                <a:lnTo>
                  <a:pt x="0" y="0"/>
                </a:lnTo>
                <a:lnTo>
                  <a:pt x="0" y="7304488"/>
                </a:lnTo>
                <a:lnTo>
                  <a:pt x="3081166" y="7304488"/>
                </a:lnTo>
                <a:lnTo>
                  <a:pt x="308116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04315" y="3992904"/>
            <a:ext cx="5723256" cy="5265396"/>
          </a:xfrm>
          <a:custGeom>
            <a:avLst/>
            <a:gdLst/>
            <a:ahLst/>
            <a:cxnLst/>
            <a:rect r="r" b="b" t="t" l="l"/>
            <a:pathLst>
              <a:path h="5265396" w="5723256">
                <a:moveTo>
                  <a:pt x="0" y="0"/>
                </a:moveTo>
                <a:lnTo>
                  <a:pt x="5723256" y="0"/>
                </a:lnTo>
                <a:lnTo>
                  <a:pt x="5723256" y="5265396"/>
                </a:lnTo>
                <a:lnTo>
                  <a:pt x="0" y="52653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false" rot="0">
            <a:off x="0" y="7395447"/>
            <a:ext cx="1436090" cy="1862853"/>
          </a:xfrm>
          <a:custGeom>
            <a:avLst/>
            <a:gdLst/>
            <a:ahLst/>
            <a:cxnLst/>
            <a:rect r="r" b="b" t="t" l="l"/>
            <a:pathLst>
              <a:path h="1862853" w="1436090">
                <a:moveTo>
                  <a:pt x="1436090" y="0"/>
                </a:moveTo>
                <a:lnTo>
                  <a:pt x="0" y="0"/>
                </a:lnTo>
                <a:lnTo>
                  <a:pt x="0" y="1862853"/>
                </a:lnTo>
                <a:lnTo>
                  <a:pt x="1436090" y="1862853"/>
                </a:lnTo>
                <a:lnTo>
                  <a:pt x="143609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5440641" y="7734323"/>
            <a:ext cx="586930" cy="1467326"/>
          </a:xfrm>
          <a:custGeom>
            <a:avLst/>
            <a:gdLst/>
            <a:ahLst/>
            <a:cxnLst/>
            <a:rect r="r" b="b" t="t" l="l"/>
            <a:pathLst>
              <a:path h="1467326" w="586930">
                <a:moveTo>
                  <a:pt x="0" y="0"/>
                </a:moveTo>
                <a:lnTo>
                  <a:pt x="586930" y="0"/>
                </a:lnTo>
                <a:lnTo>
                  <a:pt x="586930" y="1467326"/>
                </a:lnTo>
                <a:lnTo>
                  <a:pt x="0" y="14673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6420354" y="3530666"/>
            <a:ext cx="9938538" cy="1562091"/>
          </a:xfrm>
          <a:prstGeom prst="rect">
            <a:avLst/>
          </a:prstGeom>
        </p:spPr>
        <p:txBody>
          <a:bodyPr anchor="t" rtlCol="false" tIns="0" lIns="0" bIns="0" rIns="0">
            <a:spAutoFit/>
          </a:bodyPr>
          <a:lstStyle/>
          <a:p>
            <a:pPr algn="l">
              <a:lnSpc>
                <a:spcPts val="12194"/>
              </a:lnSpc>
              <a:spcBef>
                <a:spcPct val="0"/>
              </a:spcBef>
            </a:pPr>
            <a:r>
              <a:rPr lang="en-US" sz="8710">
                <a:solidFill>
                  <a:srgbClr val="FFFFFF"/>
                </a:solidFill>
                <a:latin typeface="Brick Sans"/>
                <a:ea typeface="Brick Sans"/>
                <a:cs typeface="Brick Sans"/>
                <a:sym typeface="Brick Sans"/>
              </a:rPr>
              <a:t>CONCLUSION</a:t>
            </a:r>
          </a:p>
        </p:txBody>
      </p:sp>
      <p:sp>
        <p:nvSpPr>
          <p:cNvPr name="Freeform 10" id="10"/>
          <p:cNvSpPr/>
          <p:nvPr/>
        </p:nvSpPr>
        <p:spPr>
          <a:xfrm flipH="false" flipV="false" rot="0">
            <a:off x="-434562" y="3778316"/>
            <a:ext cx="2271679" cy="553464"/>
          </a:xfrm>
          <a:custGeom>
            <a:avLst/>
            <a:gdLst/>
            <a:ahLst/>
            <a:cxnLst/>
            <a:rect r="r" b="b" t="t" l="l"/>
            <a:pathLst>
              <a:path h="553464" w="2271679">
                <a:moveTo>
                  <a:pt x="0" y="0"/>
                </a:moveTo>
                <a:lnTo>
                  <a:pt x="2271679" y="0"/>
                </a:lnTo>
                <a:lnTo>
                  <a:pt x="2271679" y="553464"/>
                </a:lnTo>
                <a:lnTo>
                  <a:pt x="0" y="55346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0">
            <a:off x="1483443" y="589656"/>
            <a:ext cx="969775" cy="439044"/>
          </a:xfrm>
          <a:custGeom>
            <a:avLst/>
            <a:gdLst/>
            <a:ahLst/>
            <a:cxnLst/>
            <a:rect r="r" b="b" t="t" l="l"/>
            <a:pathLst>
              <a:path h="439044" w="969775">
                <a:moveTo>
                  <a:pt x="0" y="0"/>
                </a:moveTo>
                <a:lnTo>
                  <a:pt x="969775" y="0"/>
                </a:lnTo>
                <a:lnTo>
                  <a:pt x="969775" y="439044"/>
                </a:lnTo>
                <a:lnTo>
                  <a:pt x="0" y="43904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2" id="12"/>
          <p:cNvSpPr/>
          <p:nvPr/>
        </p:nvSpPr>
        <p:spPr>
          <a:xfrm flipH="false" flipV="false" rot="0">
            <a:off x="9785416" y="532446"/>
            <a:ext cx="2271679" cy="553464"/>
          </a:xfrm>
          <a:custGeom>
            <a:avLst/>
            <a:gdLst/>
            <a:ahLst/>
            <a:cxnLst/>
            <a:rect r="r" b="b" t="t" l="l"/>
            <a:pathLst>
              <a:path h="553464" w="2271679">
                <a:moveTo>
                  <a:pt x="0" y="0"/>
                </a:moveTo>
                <a:lnTo>
                  <a:pt x="2271679" y="0"/>
                </a:lnTo>
                <a:lnTo>
                  <a:pt x="2271679" y="553464"/>
                </a:lnTo>
                <a:lnTo>
                  <a:pt x="0" y="55346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true" flipV="false" rot="0">
            <a:off x="17615590" y="646866"/>
            <a:ext cx="969775" cy="439044"/>
          </a:xfrm>
          <a:custGeom>
            <a:avLst/>
            <a:gdLst/>
            <a:ahLst/>
            <a:cxnLst/>
            <a:rect r="r" b="b" t="t" l="l"/>
            <a:pathLst>
              <a:path h="439044" w="969775">
                <a:moveTo>
                  <a:pt x="969775" y="0"/>
                </a:moveTo>
                <a:lnTo>
                  <a:pt x="0" y="0"/>
                </a:lnTo>
                <a:lnTo>
                  <a:pt x="0" y="439044"/>
                </a:lnTo>
                <a:lnTo>
                  <a:pt x="969775" y="439044"/>
                </a:lnTo>
                <a:lnTo>
                  <a:pt x="969775"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141240"/>
        </a:solidFill>
      </p:bgPr>
    </p:bg>
    <p:spTree>
      <p:nvGrpSpPr>
        <p:cNvPr id="1" name=""/>
        <p:cNvGrpSpPr/>
        <p:nvPr/>
      </p:nvGrpSpPr>
      <p:grpSpPr>
        <a:xfrm>
          <a:off x="0" y="0"/>
          <a:ext cx="0" cy="0"/>
          <a:chOff x="0" y="0"/>
          <a:chExt cx="0" cy="0"/>
        </a:xfrm>
      </p:grpSpPr>
      <p:sp>
        <p:nvSpPr>
          <p:cNvPr name="TextBox 2" id="2"/>
          <p:cNvSpPr txBox="true"/>
          <p:nvPr/>
        </p:nvSpPr>
        <p:spPr>
          <a:xfrm rot="0">
            <a:off x="3450201" y="1617512"/>
            <a:ext cx="11387597" cy="6253474"/>
          </a:xfrm>
          <a:prstGeom prst="rect">
            <a:avLst/>
          </a:prstGeom>
        </p:spPr>
        <p:txBody>
          <a:bodyPr anchor="t" rtlCol="false" tIns="0" lIns="0" bIns="0" rIns="0">
            <a:spAutoFit/>
          </a:bodyPr>
          <a:lstStyle/>
          <a:p>
            <a:pPr algn="ctr">
              <a:lnSpc>
                <a:spcPts val="24115"/>
              </a:lnSpc>
            </a:pPr>
            <a:r>
              <a:rPr lang="en-US" sz="18988">
                <a:solidFill>
                  <a:srgbClr val="FFFFFF"/>
                </a:solidFill>
                <a:latin typeface="Brick Sans"/>
                <a:ea typeface="Brick Sans"/>
                <a:cs typeface="Brick Sans"/>
                <a:sym typeface="Brick Sans"/>
              </a:rPr>
              <a:t>THANK YOU</a:t>
            </a:r>
          </a:p>
        </p:txBody>
      </p:sp>
      <p:sp>
        <p:nvSpPr>
          <p:cNvPr name="Freeform 3" id="3"/>
          <p:cNvSpPr/>
          <p:nvPr/>
        </p:nvSpPr>
        <p:spPr>
          <a:xfrm flipH="false" flipV="false" rot="0">
            <a:off x="-12876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486400"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22604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23801" y="1810243"/>
            <a:ext cx="3439941" cy="838095"/>
          </a:xfrm>
          <a:custGeom>
            <a:avLst/>
            <a:gdLst/>
            <a:ahLst/>
            <a:cxnLst/>
            <a:rect r="r" b="b" t="t" l="l"/>
            <a:pathLst>
              <a:path h="838095" w="3439941">
                <a:moveTo>
                  <a:pt x="0" y="0"/>
                </a:moveTo>
                <a:lnTo>
                  <a:pt x="3439941" y="0"/>
                </a:lnTo>
                <a:lnTo>
                  <a:pt x="3439941" y="838095"/>
                </a:lnTo>
                <a:lnTo>
                  <a:pt x="0" y="8380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0">
            <a:off x="15371860" y="1810243"/>
            <a:ext cx="3439941" cy="838095"/>
          </a:xfrm>
          <a:custGeom>
            <a:avLst/>
            <a:gdLst/>
            <a:ahLst/>
            <a:cxnLst/>
            <a:rect r="r" b="b" t="t" l="l"/>
            <a:pathLst>
              <a:path h="838095" w="3439941">
                <a:moveTo>
                  <a:pt x="3439941" y="0"/>
                </a:moveTo>
                <a:lnTo>
                  <a:pt x="0" y="0"/>
                </a:lnTo>
                <a:lnTo>
                  <a:pt x="0" y="838095"/>
                </a:lnTo>
                <a:lnTo>
                  <a:pt x="3439941" y="838095"/>
                </a:lnTo>
                <a:lnTo>
                  <a:pt x="343994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3635899" y="495581"/>
            <a:ext cx="1468503" cy="664832"/>
          </a:xfrm>
          <a:custGeom>
            <a:avLst/>
            <a:gdLst/>
            <a:ahLst/>
            <a:cxnLst/>
            <a:rect r="r" b="b" t="t" l="l"/>
            <a:pathLst>
              <a:path h="664832" w="1468503">
                <a:moveTo>
                  <a:pt x="0" y="0"/>
                </a:moveTo>
                <a:lnTo>
                  <a:pt x="1468503" y="0"/>
                </a:lnTo>
                <a:lnTo>
                  <a:pt x="1468503" y="664832"/>
                </a:lnTo>
                <a:lnTo>
                  <a:pt x="0" y="6648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true" flipV="false" rot="0">
            <a:off x="13183598" y="495581"/>
            <a:ext cx="1468503" cy="664832"/>
          </a:xfrm>
          <a:custGeom>
            <a:avLst/>
            <a:gdLst/>
            <a:ahLst/>
            <a:cxnLst/>
            <a:rect r="r" b="b" t="t" l="l"/>
            <a:pathLst>
              <a:path h="664832" w="1468503">
                <a:moveTo>
                  <a:pt x="1468503" y="0"/>
                </a:moveTo>
                <a:lnTo>
                  <a:pt x="0" y="0"/>
                </a:lnTo>
                <a:lnTo>
                  <a:pt x="0" y="664832"/>
                </a:lnTo>
                <a:lnTo>
                  <a:pt x="1468503" y="664832"/>
                </a:lnTo>
                <a:lnTo>
                  <a:pt x="146850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509194" y="4937221"/>
            <a:ext cx="4791519" cy="4321079"/>
          </a:xfrm>
          <a:custGeom>
            <a:avLst/>
            <a:gdLst/>
            <a:ahLst/>
            <a:cxnLst/>
            <a:rect r="r" b="b" t="t" l="l"/>
            <a:pathLst>
              <a:path h="4321079" w="4791519">
                <a:moveTo>
                  <a:pt x="0" y="0"/>
                </a:moveTo>
                <a:lnTo>
                  <a:pt x="4791519" y="0"/>
                </a:lnTo>
                <a:lnTo>
                  <a:pt x="4791519" y="4321079"/>
                </a:lnTo>
                <a:lnTo>
                  <a:pt x="0" y="43210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false" rot="0">
            <a:off x="12987287" y="4937221"/>
            <a:ext cx="4791519" cy="4321079"/>
          </a:xfrm>
          <a:custGeom>
            <a:avLst/>
            <a:gdLst/>
            <a:ahLst/>
            <a:cxnLst/>
            <a:rect r="r" b="b" t="t" l="l"/>
            <a:pathLst>
              <a:path h="4321079" w="4791519">
                <a:moveTo>
                  <a:pt x="4791519" y="0"/>
                </a:moveTo>
                <a:lnTo>
                  <a:pt x="0" y="0"/>
                </a:lnTo>
                <a:lnTo>
                  <a:pt x="0" y="4321079"/>
                </a:lnTo>
                <a:lnTo>
                  <a:pt x="4791519" y="4321079"/>
                </a:lnTo>
                <a:lnTo>
                  <a:pt x="4791519"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5445554" y="7790974"/>
            <a:ext cx="586930" cy="1467326"/>
          </a:xfrm>
          <a:custGeom>
            <a:avLst/>
            <a:gdLst/>
            <a:ahLst/>
            <a:cxnLst/>
            <a:rect r="r" b="b" t="t" l="l"/>
            <a:pathLst>
              <a:path h="1467326" w="586930">
                <a:moveTo>
                  <a:pt x="0" y="0"/>
                </a:moveTo>
                <a:lnTo>
                  <a:pt x="586931" y="0"/>
                </a:lnTo>
                <a:lnTo>
                  <a:pt x="586931" y="1467326"/>
                </a:lnTo>
                <a:lnTo>
                  <a:pt x="0" y="14673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true" flipV="false" rot="0">
            <a:off x="12255515" y="7790974"/>
            <a:ext cx="586930" cy="1467326"/>
          </a:xfrm>
          <a:custGeom>
            <a:avLst/>
            <a:gdLst/>
            <a:ahLst/>
            <a:cxnLst/>
            <a:rect r="r" b="b" t="t" l="l"/>
            <a:pathLst>
              <a:path h="1467326" w="586930">
                <a:moveTo>
                  <a:pt x="586931" y="0"/>
                </a:moveTo>
                <a:lnTo>
                  <a:pt x="0" y="0"/>
                </a:lnTo>
                <a:lnTo>
                  <a:pt x="0" y="1467326"/>
                </a:lnTo>
                <a:lnTo>
                  <a:pt x="586931" y="1467326"/>
                </a:lnTo>
                <a:lnTo>
                  <a:pt x="586931"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41240"/>
        </a:solidFill>
      </p:bgPr>
    </p:bg>
    <p:spTree>
      <p:nvGrpSpPr>
        <p:cNvPr id="1" name=""/>
        <p:cNvGrpSpPr/>
        <p:nvPr/>
      </p:nvGrpSpPr>
      <p:grpSpPr>
        <a:xfrm>
          <a:off x="0" y="0"/>
          <a:ext cx="0" cy="0"/>
          <a:chOff x="0" y="0"/>
          <a:chExt cx="0" cy="0"/>
        </a:xfrm>
      </p:grpSpPr>
      <p:sp>
        <p:nvSpPr>
          <p:cNvPr name="Freeform 2" id="2"/>
          <p:cNvSpPr/>
          <p:nvPr/>
        </p:nvSpPr>
        <p:spPr>
          <a:xfrm flipH="false" flipV="false" rot="0">
            <a:off x="-12876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86400"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2604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509737" y="5347829"/>
            <a:ext cx="2214511" cy="4114800"/>
          </a:xfrm>
          <a:custGeom>
            <a:avLst/>
            <a:gdLst/>
            <a:ahLst/>
            <a:cxnLst/>
            <a:rect r="r" b="b" t="t" l="l"/>
            <a:pathLst>
              <a:path h="4114800" w="2214511">
                <a:moveTo>
                  <a:pt x="2214511" y="0"/>
                </a:moveTo>
                <a:lnTo>
                  <a:pt x="0" y="0"/>
                </a:lnTo>
                <a:lnTo>
                  <a:pt x="0" y="4114800"/>
                </a:lnTo>
                <a:lnTo>
                  <a:pt x="2214511" y="4114800"/>
                </a:lnTo>
                <a:lnTo>
                  <a:pt x="221451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875670" y="7217589"/>
            <a:ext cx="898016" cy="2245040"/>
          </a:xfrm>
          <a:custGeom>
            <a:avLst/>
            <a:gdLst/>
            <a:ahLst/>
            <a:cxnLst/>
            <a:rect r="r" b="b" t="t" l="l"/>
            <a:pathLst>
              <a:path h="2245040" w="898016">
                <a:moveTo>
                  <a:pt x="0" y="0"/>
                </a:moveTo>
                <a:lnTo>
                  <a:pt x="898016" y="0"/>
                </a:lnTo>
                <a:lnTo>
                  <a:pt x="898016" y="2245040"/>
                </a:lnTo>
                <a:lnTo>
                  <a:pt x="0" y="22450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5113116" y="4751531"/>
            <a:ext cx="5015931" cy="4523458"/>
          </a:xfrm>
          <a:custGeom>
            <a:avLst/>
            <a:gdLst/>
            <a:ahLst/>
            <a:cxnLst/>
            <a:rect r="r" b="b" t="t" l="l"/>
            <a:pathLst>
              <a:path h="4523458" w="5015931">
                <a:moveTo>
                  <a:pt x="0" y="0"/>
                </a:moveTo>
                <a:lnTo>
                  <a:pt x="5015932" y="0"/>
                </a:lnTo>
                <a:lnTo>
                  <a:pt x="5015932" y="4523458"/>
                </a:lnTo>
                <a:lnTo>
                  <a:pt x="0" y="45234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1953958" y="365047"/>
            <a:ext cx="15845383" cy="942190"/>
          </a:xfrm>
          <a:prstGeom prst="rect">
            <a:avLst/>
          </a:prstGeom>
        </p:spPr>
        <p:txBody>
          <a:bodyPr anchor="t" rtlCol="false" tIns="0" lIns="0" bIns="0" rIns="0">
            <a:spAutoFit/>
          </a:bodyPr>
          <a:lstStyle/>
          <a:p>
            <a:pPr algn="l">
              <a:lnSpc>
                <a:spcPts val="7393"/>
              </a:lnSpc>
              <a:spcBef>
                <a:spcPct val="0"/>
              </a:spcBef>
            </a:pPr>
            <a:r>
              <a:rPr lang="en-US" sz="5280">
                <a:solidFill>
                  <a:srgbClr val="FFFFFF"/>
                </a:solidFill>
                <a:latin typeface="Brick Sans"/>
                <a:ea typeface="Brick Sans"/>
                <a:cs typeface="Brick Sans"/>
                <a:sym typeface="Brick Sans"/>
              </a:rPr>
              <a:t>PROJECT OVERVIEW AND ABSTRACT</a:t>
            </a:r>
          </a:p>
        </p:txBody>
      </p:sp>
      <p:sp>
        <p:nvSpPr>
          <p:cNvPr name="TextBox 9" id="9"/>
          <p:cNvSpPr txBox="true"/>
          <p:nvPr/>
        </p:nvSpPr>
        <p:spPr>
          <a:xfrm rot="0">
            <a:off x="1322242" y="1917766"/>
            <a:ext cx="13582003" cy="6745825"/>
          </a:xfrm>
          <a:prstGeom prst="rect">
            <a:avLst/>
          </a:prstGeom>
        </p:spPr>
        <p:txBody>
          <a:bodyPr anchor="t" rtlCol="false" tIns="0" lIns="0" bIns="0" rIns="0">
            <a:spAutoFit/>
          </a:bodyPr>
          <a:lstStyle/>
          <a:p>
            <a:pPr algn="l" marL="627316" indent="-313658" lvl="1">
              <a:lnSpc>
                <a:spcPts val="4067"/>
              </a:lnSpc>
              <a:buFont typeface="Arial"/>
              <a:buChar char="•"/>
            </a:pPr>
            <a:r>
              <a:rPr lang="en-US" sz="2905">
                <a:solidFill>
                  <a:srgbClr val="FFFFFF"/>
                </a:solidFill>
                <a:latin typeface="Gill Sans Light"/>
                <a:ea typeface="Gill Sans Light"/>
                <a:cs typeface="Gill Sans Light"/>
                <a:sym typeface="Gill Sans Light"/>
              </a:rPr>
              <a:t>This project focuses on creating and parallelizing a procedural terrain generation system that simulates realistic landscapes using Voronoi based heightmap generation with Fractal Brownian Motion, particle based hydraulic erosion simulation, flow accumulation based river generation, climate/moisture map creation, biome classification, and density based object placement</a:t>
            </a:r>
          </a:p>
          <a:p>
            <a:pPr algn="l">
              <a:lnSpc>
                <a:spcPts val="4067"/>
              </a:lnSpc>
            </a:pPr>
          </a:p>
          <a:p>
            <a:pPr algn="l" marL="627316" indent="-313658" lvl="1">
              <a:lnSpc>
                <a:spcPts val="4067"/>
              </a:lnSpc>
              <a:buFont typeface="Arial"/>
              <a:buChar char="•"/>
            </a:pPr>
            <a:r>
              <a:rPr lang="en-US" sz="2905">
                <a:solidFill>
                  <a:srgbClr val="FFFFFF"/>
                </a:solidFill>
                <a:latin typeface="Gill Sans Light"/>
                <a:ea typeface="Gill Sans Light"/>
                <a:cs typeface="Gill Sans Light"/>
                <a:sym typeface="Gill Sans Light"/>
              </a:rPr>
              <a:t>The terrain generation process involves calculations across millions of independent points, making it perfect for parallelization. Analysis showed a speedup of 1.8x to 6.7x on large terrains, which used multi parallel BFS, thread local buffer accumulation, and other algorithms</a:t>
            </a:r>
          </a:p>
          <a:p>
            <a:pPr algn="l">
              <a:lnSpc>
                <a:spcPts val="4067"/>
              </a:lnSpc>
            </a:pPr>
          </a:p>
          <a:p>
            <a:pPr algn="l" marL="627316" indent="-313658" lvl="1">
              <a:lnSpc>
                <a:spcPts val="4067"/>
              </a:lnSpc>
              <a:buFont typeface="Arial"/>
              <a:buChar char="•"/>
            </a:pPr>
            <a:r>
              <a:rPr lang="en-US" sz="2905">
                <a:solidFill>
                  <a:srgbClr val="FFFFFF"/>
                </a:solidFill>
                <a:latin typeface="Gill Sans Light"/>
                <a:ea typeface="Gill Sans Light"/>
                <a:cs typeface="Gill Sans Light"/>
                <a:sym typeface="Gill Sans Light"/>
              </a:rPr>
              <a:t>The final output is the ppm files of River Map, Height Map and the Biome Map which can be then just used directly in a GameEngine to generate the terrain</a:t>
            </a:r>
          </a:p>
        </p:txBody>
      </p:sp>
      <p:sp>
        <p:nvSpPr>
          <p:cNvPr name="Freeform 10" id="10"/>
          <p:cNvSpPr/>
          <p:nvPr/>
        </p:nvSpPr>
        <p:spPr>
          <a:xfrm flipH="true" flipV="false" rot="0">
            <a:off x="17065089" y="696284"/>
            <a:ext cx="1468503" cy="664832"/>
          </a:xfrm>
          <a:custGeom>
            <a:avLst/>
            <a:gdLst/>
            <a:ahLst/>
            <a:cxnLst/>
            <a:rect r="r" b="b" t="t" l="l"/>
            <a:pathLst>
              <a:path h="664832" w="1468503">
                <a:moveTo>
                  <a:pt x="1468504" y="0"/>
                </a:moveTo>
                <a:lnTo>
                  <a:pt x="0" y="0"/>
                </a:lnTo>
                <a:lnTo>
                  <a:pt x="0" y="664832"/>
                </a:lnTo>
                <a:lnTo>
                  <a:pt x="1468504" y="664832"/>
                </a:lnTo>
                <a:lnTo>
                  <a:pt x="1468504"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16152579" y="1946445"/>
            <a:ext cx="1468503" cy="664832"/>
          </a:xfrm>
          <a:custGeom>
            <a:avLst/>
            <a:gdLst/>
            <a:ahLst/>
            <a:cxnLst/>
            <a:rect r="r" b="b" t="t" l="l"/>
            <a:pathLst>
              <a:path h="664832" w="1468503">
                <a:moveTo>
                  <a:pt x="0" y="0"/>
                </a:moveTo>
                <a:lnTo>
                  <a:pt x="1468503" y="0"/>
                </a:lnTo>
                <a:lnTo>
                  <a:pt x="1468503" y="664831"/>
                </a:lnTo>
                <a:lnTo>
                  <a:pt x="0" y="66483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277913" y="507922"/>
            <a:ext cx="2137522" cy="520778"/>
          </a:xfrm>
          <a:custGeom>
            <a:avLst/>
            <a:gdLst/>
            <a:ahLst/>
            <a:cxnLst/>
            <a:rect r="r" b="b" t="t" l="l"/>
            <a:pathLst>
              <a:path h="520778" w="2137522">
                <a:moveTo>
                  <a:pt x="0" y="0"/>
                </a:moveTo>
                <a:lnTo>
                  <a:pt x="2137522" y="0"/>
                </a:lnTo>
                <a:lnTo>
                  <a:pt x="2137522" y="520778"/>
                </a:lnTo>
                <a:lnTo>
                  <a:pt x="0" y="5207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true" flipV="false" rot="0">
            <a:off x="-1346674" y="3121384"/>
            <a:ext cx="2137522" cy="520778"/>
          </a:xfrm>
          <a:custGeom>
            <a:avLst/>
            <a:gdLst/>
            <a:ahLst/>
            <a:cxnLst/>
            <a:rect r="r" b="b" t="t" l="l"/>
            <a:pathLst>
              <a:path h="520778" w="2137522">
                <a:moveTo>
                  <a:pt x="2137522" y="0"/>
                </a:moveTo>
                <a:lnTo>
                  <a:pt x="0" y="0"/>
                </a:lnTo>
                <a:lnTo>
                  <a:pt x="0" y="520778"/>
                </a:lnTo>
                <a:lnTo>
                  <a:pt x="2137522" y="520778"/>
                </a:lnTo>
                <a:lnTo>
                  <a:pt x="2137522"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41240"/>
        </a:solidFill>
      </p:bgPr>
    </p:bg>
    <p:spTree>
      <p:nvGrpSpPr>
        <p:cNvPr id="1" name=""/>
        <p:cNvGrpSpPr/>
        <p:nvPr/>
      </p:nvGrpSpPr>
      <p:grpSpPr>
        <a:xfrm>
          <a:off x="0" y="0"/>
          <a:ext cx="0" cy="0"/>
          <a:chOff x="0" y="0"/>
          <a:chExt cx="0" cy="0"/>
        </a:xfrm>
      </p:grpSpPr>
      <p:sp>
        <p:nvSpPr>
          <p:cNvPr name="Freeform 2" id="2"/>
          <p:cNvSpPr/>
          <p:nvPr/>
        </p:nvSpPr>
        <p:spPr>
          <a:xfrm flipH="false" flipV="false" rot="0">
            <a:off x="-12876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86400"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2604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76702" y="2896397"/>
            <a:ext cx="2683566" cy="6361903"/>
          </a:xfrm>
          <a:custGeom>
            <a:avLst/>
            <a:gdLst/>
            <a:ahLst/>
            <a:cxnLst/>
            <a:rect r="r" b="b" t="t" l="l"/>
            <a:pathLst>
              <a:path h="6361903" w="2683566">
                <a:moveTo>
                  <a:pt x="0" y="0"/>
                </a:moveTo>
                <a:lnTo>
                  <a:pt x="2683567" y="0"/>
                </a:lnTo>
                <a:lnTo>
                  <a:pt x="2683567" y="6361903"/>
                </a:lnTo>
                <a:lnTo>
                  <a:pt x="0" y="63619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15677674" y="2896397"/>
            <a:ext cx="2683566" cy="6361903"/>
          </a:xfrm>
          <a:custGeom>
            <a:avLst/>
            <a:gdLst/>
            <a:ahLst/>
            <a:cxnLst/>
            <a:rect r="r" b="b" t="t" l="l"/>
            <a:pathLst>
              <a:path h="6361903" w="2683566">
                <a:moveTo>
                  <a:pt x="2683566" y="0"/>
                </a:moveTo>
                <a:lnTo>
                  <a:pt x="0" y="0"/>
                </a:lnTo>
                <a:lnTo>
                  <a:pt x="0" y="6361903"/>
                </a:lnTo>
                <a:lnTo>
                  <a:pt x="2683566" y="6361903"/>
                </a:lnTo>
                <a:lnTo>
                  <a:pt x="268356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898483" y="-199431"/>
            <a:ext cx="2063140" cy="5535254"/>
          </a:xfrm>
          <a:custGeom>
            <a:avLst/>
            <a:gdLst/>
            <a:ahLst/>
            <a:cxnLst/>
            <a:rect r="r" b="b" t="t" l="l"/>
            <a:pathLst>
              <a:path h="5535254" w="2063140">
                <a:moveTo>
                  <a:pt x="0" y="0"/>
                </a:moveTo>
                <a:lnTo>
                  <a:pt x="2063140" y="0"/>
                </a:lnTo>
                <a:lnTo>
                  <a:pt x="2063140" y="5535254"/>
                </a:lnTo>
                <a:lnTo>
                  <a:pt x="0" y="55352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034440" y="-822683"/>
            <a:ext cx="2063140" cy="5535254"/>
          </a:xfrm>
          <a:custGeom>
            <a:avLst/>
            <a:gdLst/>
            <a:ahLst/>
            <a:cxnLst/>
            <a:rect r="r" b="b" t="t" l="l"/>
            <a:pathLst>
              <a:path h="5535254" w="2063140">
                <a:moveTo>
                  <a:pt x="2063140" y="0"/>
                </a:moveTo>
                <a:lnTo>
                  <a:pt x="0" y="0"/>
                </a:lnTo>
                <a:lnTo>
                  <a:pt x="0" y="5535253"/>
                </a:lnTo>
                <a:lnTo>
                  <a:pt x="2063140" y="5535253"/>
                </a:lnTo>
                <a:lnTo>
                  <a:pt x="206314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3478666" y="7235213"/>
            <a:ext cx="2199007" cy="2023087"/>
          </a:xfrm>
          <a:custGeom>
            <a:avLst/>
            <a:gdLst/>
            <a:ahLst/>
            <a:cxnLst/>
            <a:rect r="r" b="b" t="t" l="l"/>
            <a:pathLst>
              <a:path h="2023087" w="2199007">
                <a:moveTo>
                  <a:pt x="0" y="0"/>
                </a:moveTo>
                <a:lnTo>
                  <a:pt x="2199008" y="0"/>
                </a:lnTo>
                <a:lnTo>
                  <a:pt x="2199008" y="2023087"/>
                </a:lnTo>
                <a:lnTo>
                  <a:pt x="0" y="202308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false" rot="0">
            <a:off x="2606865" y="7235213"/>
            <a:ext cx="2199007" cy="2023087"/>
          </a:xfrm>
          <a:custGeom>
            <a:avLst/>
            <a:gdLst/>
            <a:ahLst/>
            <a:cxnLst/>
            <a:rect r="r" b="b" t="t" l="l"/>
            <a:pathLst>
              <a:path h="2023087" w="2199007">
                <a:moveTo>
                  <a:pt x="2199007" y="0"/>
                </a:moveTo>
                <a:lnTo>
                  <a:pt x="0" y="0"/>
                </a:lnTo>
                <a:lnTo>
                  <a:pt x="0" y="2023087"/>
                </a:lnTo>
                <a:lnTo>
                  <a:pt x="2199007" y="2023087"/>
                </a:lnTo>
                <a:lnTo>
                  <a:pt x="2199007"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892448" y="1822349"/>
            <a:ext cx="2271679" cy="553464"/>
          </a:xfrm>
          <a:custGeom>
            <a:avLst/>
            <a:gdLst/>
            <a:ahLst/>
            <a:cxnLst/>
            <a:rect r="r" b="b" t="t" l="l"/>
            <a:pathLst>
              <a:path h="553464" w="2271679">
                <a:moveTo>
                  <a:pt x="0" y="0"/>
                </a:moveTo>
                <a:lnTo>
                  <a:pt x="2271679" y="0"/>
                </a:lnTo>
                <a:lnTo>
                  <a:pt x="2271679" y="553463"/>
                </a:lnTo>
                <a:lnTo>
                  <a:pt x="0" y="5534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true" flipV="false" rot="0">
            <a:off x="15153685" y="1391480"/>
            <a:ext cx="2271679" cy="553464"/>
          </a:xfrm>
          <a:custGeom>
            <a:avLst/>
            <a:gdLst/>
            <a:ahLst/>
            <a:cxnLst/>
            <a:rect r="r" b="b" t="t" l="l"/>
            <a:pathLst>
              <a:path h="553464" w="2271679">
                <a:moveTo>
                  <a:pt x="2271680" y="0"/>
                </a:moveTo>
                <a:lnTo>
                  <a:pt x="0" y="0"/>
                </a:lnTo>
                <a:lnTo>
                  <a:pt x="0" y="553463"/>
                </a:lnTo>
                <a:lnTo>
                  <a:pt x="2271680" y="553463"/>
                </a:lnTo>
                <a:lnTo>
                  <a:pt x="227168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892448" y="742821"/>
            <a:ext cx="969775" cy="439044"/>
          </a:xfrm>
          <a:custGeom>
            <a:avLst/>
            <a:gdLst/>
            <a:ahLst/>
            <a:cxnLst/>
            <a:rect r="r" b="b" t="t" l="l"/>
            <a:pathLst>
              <a:path h="439044" w="969775">
                <a:moveTo>
                  <a:pt x="0" y="0"/>
                </a:moveTo>
                <a:lnTo>
                  <a:pt x="969775" y="0"/>
                </a:lnTo>
                <a:lnTo>
                  <a:pt x="969775" y="439043"/>
                </a:lnTo>
                <a:lnTo>
                  <a:pt x="0" y="43904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true" flipV="false" rot="0">
            <a:off x="16289525" y="303777"/>
            <a:ext cx="969775" cy="439044"/>
          </a:xfrm>
          <a:custGeom>
            <a:avLst/>
            <a:gdLst/>
            <a:ahLst/>
            <a:cxnLst/>
            <a:rect r="r" b="b" t="t" l="l"/>
            <a:pathLst>
              <a:path h="439044" w="969775">
                <a:moveTo>
                  <a:pt x="969775" y="0"/>
                </a:moveTo>
                <a:lnTo>
                  <a:pt x="0" y="0"/>
                </a:lnTo>
                <a:lnTo>
                  <a:pt x="0" y="439044"/>
                </a:lnTo>
                <a:lnTo>
                  <a:pt x="969775" y="439044"/>
                </a:lnTo>
                <a:lnTo>
                  <a:pt x="969775"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3164127" y="2416101"/>
            <a:ext cx="12436419" cy="4819112"/>
          </a:xfrm>
          <a:custGeom>
            <a:avLst/>
            <a:gdLst/>
            <a:ahLst/>
            <a:cxnLst/>
            <a:rect r="r" b="b" t="t" l="l"/>
            <a:pathLst>
              <a:path h="4819112" w="12436419">
                <a:moveTo>
                  <a:pt x="0" y="0"/>
                </a:moveTo>
                <a:lnTo>
                  <a:pt x="12436419" y="0"/>
                </a:lnTo>
                <a:lnTo>
                  <a:pt x="12436419" y="4819112"/>
                </a:lnTo>
                <a:lnTo>
                  <a:pt x="0" y="4819112"/>
                </a:lnTo>
                <a:lnTo>
                  <a:pt x="0" y="0"/>
                </a:lnTo>
                <a:close/>
              </a:path>
            </a:pathLst>
          </a:custGeom>
          <a:blipFill>
            <a:blip r:embed="rId14"/>
            <a:stretch>
              <a:fillRect l="0" t="0" r="0" b="0"/>
            </a:stretch>
          </a:blipFill>
        </p:spPr>
      </p:sp>
      <p:sp>
        <p:nvSpPr>
          <p:cNvPr name="TextBox 16" id="16"/>
          <p:cNvSpPr txBox="true"/>
          <p:nvPr/>
        </p:nvSpPr>
        <p:spPr>
          <a:xfrm rot="0">
            <a:off x="3164127" y="37077"/>
            <a:ext cx="11989559" cy="1637837"/>
          </a:xfrm>
          <a:prstGeom prst="rect">
            <a:avLst/>
          </a:prstGeom>
        </p:spPr>
        <p:txBody>
          <a:bodyPr anchor="t" rtlCol="false" tIns="0" lIns="0" bIns="0" rIns="0">
            <a:spAutoFit/>
          </a:bodyPr>
          <a:lstStyle/>
          <a:p>
            <a:pPr algn="ctr">
              <a:lnSpc>
                <a:spcPts val="12625"/>
              </a:lnSpc>
              <a:spcBef>
                <a:spcPct val="0"/>
              </a:spcBef>
            </a:pPr>
            <a:r>
              <a:rPr lang="en-US" sz="9018">
                <a:solidFill>
                  <a:srgbClr val="FFFFFF"/>
                </a:solidFill>
                <a:latin typeface="Brick Sans"/>
                <a:ea typeface="Brick Sans"/>
                <a:cs typeface="Brick Sans"/>
                <a:sym typeface="Brick Sans"/>
              </a:rPr>
              <a:t>ARCHITECTURE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41240"/>
        </a:solidFill>
      </p:bgPr>
    </p:bg>
    <p:spTree>
      <p:nvGrpSpPr>
        <p:cNvPr id="1" name=""/>
        <p:cNvGrpSpPr/>
        <p:nvPr/>
      </p:nvGrpSpPr>
      <p:grpSpPr>
        <a:xfrm>
          <a:off x="0" y="0"/>
          <a:ext cx="0" cy="0"/>
          <a:chOff x="0" y="0"/>
          <a:chExt cx="0" cy="0"/>
        </a:xfrm>
      </p:grpSpPr>
      <p:sp>
        <p:nvSpPr>
          <p:cNvPr name="Freeform 2" id="2"/>
          <p:cNvSpPr/>
          <p:nvPr/>
        </p:nvSpPr>
        <p:spPr>
          <a:xfrm flipH="false" flipV="false" rot="0">
            <a:off x="-1287629" y="9493126"/>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86400" y="9493126"/>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260429" y="9493126"/>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303950" y="-57210"/>
            <a:ext cx="2271679" cy="553464"/>
          </a:xfrm>
          <a:custGeom>
            <a:avLst/>
            <a:gdLst/>
            <a:ahLst/>
            <a:cxnLst/>
            <a:rect r="r" b="b" t="t" l="l"/>
            <a:pathLst>
              <a:path h="553464" w="2271679">
                <a:moveTo>
                  <a:pt x="0" y="0"/>
                </a:moveTo>
                <a:lnTo>
                  <a:pt x="2271679" y="0"/>
                </a:lnTo>
                <a:lnTo>
                  <a:pt x="2271679" y="553464"/>
                </a:lnTo>
                <a:lnTo>
                  <a:pt x="0" y="5534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228854" y="1267649"/>
            <a:ext cx="7765750" cy="8229600"/>
          </a:xfrm>
          <a:custGeom>
            <a:avLst/>
            <a:gdLst/>
            <a:ahLst/>
            <a:cxnLst/>
            <a:rect r="r" b="b" t="t" l="l"/>
            <a:pathLst>
              <a:path h="8229600" w="7765750">
                <a:moveTo>
                  <a:pt x="0" y="0"/>
                </a:moveTo>
                <a:lnTo>
                  <a:pt x="7765750" y="0"/>
                </a:lnTo>
                <a:lnTo>
                  <a:pt x="7765750" y="8229600"/>
                </a:lnTo>
                <a:lnTo>
                  <a:pt x="0" y="82296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3802358" y="7218389"/>
            <a:ext cx="1232028" cy="2312681"/>
          </a:xfrm>
          <a:custGeom>
            <a:avLst/>
            <a:gdLst/>
            <a:ahLst/>
            <a:cxnLst/>
            <a:rect r="r" b="b" t="t" l="l"/>
            <a:pathLst>
              <a:path h="2312681" w="1232028">
                <a:moveTo>
                  <a:pt x="0" y="0"/>
                </a:moveTo>
                <a:lnTo>
                  <a:pt x="1232028" y="0"/>
                </a:lnTo>
                <a:lnTo>
                  <a:pt x="1232028" y="2312681"/>
                </a:lnTo>
                <a:lnTo>
                  <a:pt x="0" y="23126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2480905" y="6860612"/>
            <a:ext cx="1442846" cy="2680963"/>
          </a:xfrm>
          <a:custGeom>
            <a:avLst/>
            <a:gdLst/>
            <a:ahLst/>
            <a:cxnLst/>
            <a:rect r="r" b="b" t="t" l="l"/>
            <a:pathLst>
              <a:path h="2680963" w="1442846">
                <a:moveTo>
                  <a:pt x="0" y="0"/>
                </a:moveTo>
                <a:lnTo>
                  <a:pt x="1442845" y="0"/>
                </a:lnTo>
                <a:lnTo>
                  <a:pt x="1442845" y="2680963"/>
                </a:lnTo>
                <a:lnTo>
                  <a:pt x="0" y="26809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5274313" y="7252209"/>
            <a:ext cx="898016" cy="2245040"/>
          </a:xfrm>
          <a:custGeom>
            <a:avLst/>
            <a:gdLst/>
            <a:ahLst/>
            <a:cxnLst/>
            <a:rect r="r" b="b" t="t" l="l"/>
            <a:pathLst>
              <a:path h="2245040" w="898016">
                <a:moveTo>
                  <a:pt x="0" y="0"/>
                </a:moveTo>
                <a:lnTo>
                  <a:pt x="898016" y="0"/>
                </a:lnTo>
                <a:lnTo>
                  <a:pt x="898016" y="2245040"/>
                </a:lnTo>
                <a:lnTo>
                  <a:pt x="0" y="224504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0" id="10"/>
          <p:cNvSpPr txBox="true"/>
          <p:nvPr/>
        </p:nvSpPr>
        <p:spPr>
          <a:xfrm rot="0">
            <a:off x="1572244" y="229494"/>
            <a:ext cx="10275322" cy="1291423"/>
          </a:xfrm>
          <a:prstGeom prst="rect">
            <a:avLst/>
          </a:prstGeom>
        </p:spPr>
        <p:txBody>
          <a:bodyPr anchor="t" rtlCol="false" tIns="0" lIns="0" bIns="0" rIns="0">
            <a:spAutoFit/>
          </a:bodyPr>
          <a:lstStyle/>
          <a:p>
            <a:pPr algn="l">
              <a:lnSpc>
                <a:spcPts val="10037"/>
              </a:lnSpc>
              <a:spcBef>
                <a:spcPct val="0"/>
              </a:spcBef>
            </a:pPr>
            <a:r>
              <a:rPr lang="en-US" sz="7169">
                <a:solidFill>
                  <a:srgbClr val="FFFFFF"/>
                </a:solidFill>
                <a:latin typeface="Brick Sans"/>
                <a:ea typeface="Brick Sans"/>
                <a:cs typeface="Brick Sans"/>
                <a:sym typeface="Brick Sans"/>
              </a:rPr>
              <a:t>IMPLEMENTATION</a:t>
            </a:r>
          </a:p>
        </p:txBody>
      </p:sp>
      <p:sp>
        <p:nvSpPr>
          <p:cNvPr name="TextBox 11" id="11"/>
          <p:cNvSpPr txBox="true"/>
          <p:nvPr/>
        </p:nvSpPr>
        <p:spPr>
          <a:xfrm rot="0">
            <a:off x="1566350" y="1712352"/>
            <a:ext cx="11914765" cy="516891"/>
          </a:xfrm>
          <a:prstGeom prst="rect">
            <a:avLst/>
          </a:prstGeom>
        </p:spPr>
        <p:txBody>
          <a:bodyPr anchor="t" rtlCol="false" tIns="0" lIns="0" bIns="0" rIns="0">
            <a:spAutoFit/>
          </a:bodyPr>
          <a:lstStyle/>
          <a:p>
            <a:pPr algn="l" marL="0" indent="0" lvl="0">
              <a:lnSpc>
                <a:spcPts val="4059"/>
              </a:lnSpc>
              <a:spcBef>
                <a:spcPct val="0"/>
              </a:spcBef>
            </a:pPr>
            <a:r>
              <a:rPr lang="en-US" sz="2899">
                <a:solidFill>
                  <a:srgbClr val="FFFFFF"/>
                </a:solidFill>
                <a:latin typeface="Brick Sans"/>
                <a:ea typeface="Brick Sans"/>
                <a:cs typeface="Brick Sans"/>
                <a:sym typeface="Brick Sans"/>
              </a:rPr>
              <a:t>PROJECT FILES</a:t>
            </a:r>
            <a:r>
              <a:rPr lang="en-US" sz="2899" strike="noStrike" u="none">
                <a:solidFill>
                  <a:srgbClr val="FFFFFF"/>
                </a:solidFill>
                <a:latin typeface="Brick Sans"/>
                <a:ea typeface="Brick Sans"/>
                <a:cs typeface="Brick Sans"/>
                <a:sym typeface="Brick Sans"/>
              </a:rPr>
              <a:t>  (MOST IMPORTANT):</a:t>
            </a:r>
          </a:p>
        </p:txBody>
      </p:sp>
      <p:sp>
        <p:nvSpPr>
          <p:cNvPr name="Freeform 12" id="12"/>
          <p:cNvSpPr/>
          <p:nvPr/>
        </p:nvSpPr>
        <p:spPr>
          <a:xfrm flipH="true" flipV="false" rot="0">
            <a:off x="242391" y="7252209"/>
            <a:ext cx="898016" cy="2245040"/>
          </a:xfrm>
          <a:custGeom>
            <a:avLst/>
            <a:gdLst/>
            <a:ahLst/>
            <a:cxnLst/>
            <a:rect r="r" b="b" t="t" l="l"/>
            <a:pathLst>
              <a:path h="2245040" w="898016">
                <a:moveTo>
                  <a:pt x="898016" y="0"/>
                </a:moveTo>
                <a:lnTo>
                  <a:pt x="0" y="0"/>
                </a:lnTo>
                <a:lnTo>
                  <a:pt x="0" y="2245040"/>
                </a:lnTo>
                <a:lnTo>
                  <a:pt x="898016" y="2245040"/>
                </a:lnTo>
                <a:lnTo>
                  <a:pt x="898016"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0">
            <a:off x="-1005156" y="685611"/>
            <a:ext cx="2271679" cy="553464"/>
          </a:xfrm>
          <a:custGeom>
            <a:avLst/>
            <a:gdLst/>
            <a:ahLst/>
            <a:cxnLst/>
            <a:rect r="r" b="b" t="t" l="l"/>
            <a:pathLst>
              <a:path h="553464" w="2271679">
                <a:moveTo>
                  <a:pt x="0" y="0"/>
                </a:moveTo>
                <a:lnTo>
                  <a:pt x="2271679" y="0"/>
                </a:lnTo>
                <a:lnTo>
                  <a:pt x="2271679" y="553463"/>
                </a:lnTo>
                <a:lnTo>
                  <a:pt x="0" y="5534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9857487" y="0"/>
            <a:ext cx="969775" cy="439044"/>
          </a:xfrm>
          <a:custGeom>
            <a:avLst/>
            <a:gdLst/>
            <a:ahLst/>
            <a:cxnLst/>
            <a:rect r="r" b="b" t="t" l="l"/>
            <a:pathLst>
              <a:path h="439044" w="969775">
                <a:moveTo>
                  <a:pt x="0" y="0"/>
                </a:moveTo>
                <a:lnTo>
                  <a:pt x="969775" y="0"/>
                </a:lnTo>
                <a:lnTo>
                  <a:pt x="969775" y="439044"/>
                </a:lnTo>
                <a:lnTo>
                  <a:pt x="0" y="43904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5" id="15"/>
          <p:cNvSpPr txBox="true"/>
          <p:nvPr/>
        </p:nvSpPr>
        <p:spPr>
          <a:xfrm rot="0">
            <a:off x="1266523" y="2411153"/>
            <a:ext cx="12214591" cy="7081973"/>
          </a:xfrm>
          <a:prstGeom prst="rect">
            <a:avLst/>
          </a:prstGeom>
        </p:spPr>
        <p:txBody>
          <a:bodyPr anchor="t" rtlCol="false" tIns="0" lIns="0" bIns="0" rIns="0">
            <a:spAutoFit/>
          </a:bodyPr>
          <a:lstStyle/>
          <a:p>
            <a:pPr algn="l" marL="442666" indent="-221333" lvl="1">
              <a:lnSpc>
                <a:spcPts val="2870"/>
              </a:lnSpc>
              <a:buFont typeface="Arial"/>
              <a:buChar char="•"/>
            </a:pPr>
            <a:r>
              <a:rPr lang="en-US" b="true" sz="2050" u="sng">
                <a:solidFill>
                  <a:srgbClr val="FFFFFF"/>
                </a:solidFill>
                <a:latin typeface="Gill Sans Medium"/>
                <a:ea typeface="Gill Sans Medium"/>
                <a:cs typeface="Gill Sans Medium"/>
                <a:sym typeface="Gill Sans Medium"/>
              </a:rPr>
              <a:t>BiomeClassifi</a:t>
            </a:r>
            <a:r>
              <a:rPr lang="en-US" b="true" sz="2050" u="sng">
                <a:solidFill>
                  <a:srgbClr val="FFFFFF"/>
                </a:solidFill>
                <a:latin typeface="Gill Sans Medium"/>
                <a:ea typeface="Gill Sans Medium"/>
                <a:cs typeface="Gill Sans Medium"/>
                <a:sym typeface="Gill Sans Medium"/>
              </a:rPr>
              <a:t>er.h</a:t>
            </a:r>
            <a:r>
              <a:rPr lang="en-US" b="true" sz="2050">
                <a:solidFill>
                  <a:srgbClr val="FFFFFF"/>
                </a:solidFill>
                <a:latin typeface="Gill Sans Medium"/>
                <a:ea typeface="Gill Sans Medium"/>
                <a:cs typeface="Gill Sans Medium"/>
                <a:sym typeface="Gill Sans Medium"/>
              </a:rPr>
              <a:t>, BiomeHelpers.h, BiomeSystem.h </a:t>
            </a:r>
          </a:p>
          <a:p>
            <a:pPr algn="l" marL="761586" indent="-253862" lvl="2">
              <a:lnSpc>
                <a:spcPts val="2469"/>
              </a:lnSpc>
              <a:buFont typeface="Arial"/>
              <a:buChar char="⚬"/>
            </a:pPr>
            <a:r>
              <a:rPr lang="en-US" b="true" sz="1763">
                <a:solidFill>
                  <a:srgbClr val="FFFFFF"/>
                </a:solidFill>
                <a:latin typeface="Gill Sans Medium"/>
                <a:ea typeface="Gill Sans Medium"/>
                <a:cs typeface="Gill Sans Medium"/>
                <a:sym typeface="Gill Sans Medium"/>
              </a:rPr>
              <a:t>Biome definitions, classification algorithms, and utilities</a:t>
            </a:r>
          </a:p>
          <a:p>
            <a:pPr algn="l">
              <a:lnSpc>
                <a:spcPts val="2870"/>
              </a:lnSpc>
            </a:pPr>
          </a:p>
          <a:p>
            <a:pPr algn="l" marL="442666" indent="-221333" lvl="1">
              <a:lnSpc>
                <a:spcPts val="2870"/>
              </a:lnSpc>
              <a:buFont typeface="Arial"/>
              <a:buChar char="•"/>
            </a:pPr>
            <a:r>
              <a:rPr lang="en-US" b="true" sz="2050" u="sng">
                <a:solidFill>
                  <a:srgbClr val="FFFFFF"/>
                </a:solidFill>
                <a:latin typeface="Gill Sans Medium"/>
                <a:ea typeface="Gill Sans Medium"/>
                <a:cs typeface="Gill Sans Medium"/>
                <a:sym typeface="Gill Sans Medium"/>
              </a:rPr>
              <a:t>HydraulicErosion.h</a:t>
            </a:r>
            <a:r>
              <a:rPr lang="en-US" b="true" sz="2050">
                <a:solidFill>
                  <a:srgbClr val="FFFFFF"/>
                </a:solidFill>
                <a:latin typeface="Gill Sans Medium"/>
                <a:ea typeface="Gill Sans Medium"/>
                <a:cs typeface="Gill Sans Medium"/>
                <a:sym typeface="Gill Sans Medium"/>
              </a:rPr>
              <a:t>, ErosionParams.h </a:t>
            </a:r>
          </a:p>
          <a:p>
            <a:pPr algn="l" marL="885332" indent="-295111" lvl="2">
              <a:lnSpc>
                <a:spcPts val="2870"/>
              </a:lnSpc>
              <a:buFont typeface="Arial"/>
              <a:buChar char="⚬"/>
            </a:pPr>
            <a:r>
              <a:rPr lang="en-US" b="true" sz="2050">
                <a:solidFill>
                  <a:srgbClr val="FFFFFF"/>
                </a:solidFill>
                <a:latin typeface="Gill Sans Medium"/>
                <a:ea typeface="Gill Sans Medium"/>
                <a:cs typeface="Gill Sans Medium"/>
                <a:sym typeface="Gill Sans Medium"/>
              </a:rPr>
              <a:t>Particle-based erosion simulation system</a:t>
            </a:r>
          </a:p>
          <a:p>
            <a:pPr algn="l">
              <a:lnSpc>
                <a:spcPts val="2870"/>
              </a:lnSpc>
            </a:pPr>
          </a:p>
          <a:p>
            <a:pPr algn="l" marL="442666" indent="-221333" lvl="1">
              <a:lnSpc>
                <a:spcPts val="2870"/>
              </a:lnSpc>
              <a:buFont typeface="Arial"/>
              <a:buChar char="•"/>
            </a:pPr>
            <a:r>
              <a:rPr lang="en-US" b="true" sz="2050" u="sng">
                <a:solidFill>
                  <a:srgbClr val="FFFFFF"/>
                </a:solidFill>
                <a:latin typeface="Gill Sans Medium"/>
                <a:ea typeface="Gill Sans Medium"/>
                <a:cs typeface="Gill Sans Medium"/>
                <a:sym typeface="Gill Sans Medium"/>
              </a:rPr>
              <a:t>PerlinNoise.h</a:t>
            </a:r>
            <a:r>
              <a:rPr lang="en-US" b="true" sz="2050">
                <a:solidFill>
                  <a:srgbClr val="FFFFFF"/>
                </a:solidFill>
                <a:latin typeface="Gill Sans Medium"/>
                <a:ea typeface="Gill Sans Medium"/>
                <a:cs typeface="Gill Sans Medium"/>
                <a:sym typeface="Gill Sans Medium"/>
              </a:rPr>
              <a:t>, WorldType_Voronoi.h</a:t>
            </a:r>
          </a:p>
          <a:p>
            <a:pPr algn="l" marL="885332" indent="-295111" lvl="2">
              <a:lnSpc>
                <a:spcPts val="2870"/>
              </a:lnSpc>
              <a:buFont typeface="Arial"/>
              <a:buChar char="⚬"/>
            </a:pPr>
            <a:r>
              <a:rPr lang="en-US" b="true" sz="2050">
                <a:solidFill>
                  <a:srgbClr val="FFFFFF"/>
                </a:solidFill>
                <a:latin typeface="Gill Sans Medium"/>
                <a:ea typeface="Gill Sans Medium"/>
                <a:cs typeface="Gill Sans Medium"/>
                <a:sym typeface="Gill Sans Medium"/>
              </a:rPr>
              <a:t> Noise generation and heightmap creation</a:t>
            </a:r>
          </a:p>
          <a:p>
            <a:pPr algn="l">
              <a:lnSpc>
                <a:spcPts val="2870"/>
              </a:lnSpc>
            </a:pPr>
          </a:p>
          <a:p>
            <a:pPr algn="l" marL="442666" indent="-221333" lvl="1">
              <a:lnSpc>
                <a:spcPts val="2870"/>
              </a:lnSpc>
              <a:buFont typeface="Arial"/>
              <a:buChar char="•"/>
            </a:pPr>
            <a:r>
              <a:rPr lang="en-US" b="true" sz="2050" u="sng">
                <a:solidFill>
                  <a:srgbClr val="FFFFFF"/>
                </a:solidFill>
                <a:latin typeface="Gill Sans Medium"/>
                <a:ea typeface="Gill Sans Medium"/>
                <a:cs typeface="Gill Sans Medium"/>
                <a:sym typeface="Gill Sans Medium"/>
              </a:rPr>
              <a:t>RiverGenerator.h</a:t>
            </a:r>
            <a:r>
              <a:rPr lang="en-US" b="true" sz="2050">
                <a:solidFill>
                  <a:srgbClr val="FFFFFF"/>
                </a:solidFill>
                <a:latin typeface="Gill Sans Medium"/>
                <a:ea typeface="Gill Sans Medium"/>
                <a:cs typeface="Gill Sans Medium"/>
                <a:sym typeface="Gill Sans Medium"/>
              </a:rPr>
              <a:t> </a:t>
            </a:r>
          </a:p>
          <a:p>
            <a:pPr algn="l" marL="885332" indent="-295111" lvl="2">
              <a:lnSpc>
                <a:spcPts val="2870"/>
              </a:lnSpc>
              <a:buFont typeface="Arial"/>
              <a:buChar char="⚬"/>
            </a:pPr>
            <a:r>
              <a:rPr lang="en-US" b="true" sz="2050">
                <a:solidFill>
                  <a:srgbClr val="FFFFFF"/>
                </a:solidFill>
                <a:latin typeface="Gill Sans Medium"/>
                <a:ea typeface="Gill Sans Medium"/>
                <a:cs typeface="Gill Sans Medium"/>
                <a:sym typeface="Gill Sans Medium"/>
              </a:rPr>
              <a:t>Flow direction, accumulation and river carving</a:t>
            </a:r>
          </a:p>
          <a:p>
            <a:pPr algn="l">
              <a:lnSpc>
                <a:spcPts val="2870"/>
              </a:lnSpc>
            </a:pPr>
          </a:p>
          <a:p>
            <a:pPr algn="l" marL="442666" indent="-221333" lvl="1">
              <a:lnSpc>
                <a:spcPts val="2870"/>
              </a:lnSpc>
              <a:buFont typeface="Arial"/>
              <a:buChar char="•"/>
            </a:pPr>
            <a:r>
              <a:rPr lang="en-US" b="true" sz="2050" u="sng">
                <a:solidFill>
                  <a:srgbClr val="FFFFFF"/>
                </a:solidFill>
                <a:latin typeface="Gill Sans Medium"/>
                <a:ea typeface="Gill Sans Medium"/>
                <a:cs typeface="Gill Sans Medium"/>
                <a:sym typeface="Gill Sans Medium"/>
              </a:rPr>
              <a:t>ObjectPlacer.h </a:t>
            </a:r>
          </a:p>
          <a:p>
            <a:pPr algn="l" marL="885332" indent="-295111" lvl="2">
              <a:lnSpc>
                <a:spcPts val="2870"/>
              </a:lnSpc>
              <a:buFont typeface="Arial"/>
              <a:buChar char="⚬"/>
            </a:pPr>
            <a:r>
              <a:rPr lang="en-US" b="true" sz="2050">
                <a:solidFill>
                  <a:srgbClr val="FFFFFF"/>
                </a:solidFill>
                <a:latin typeface="Gill Sans Medium"/>
                <a:ea typeface="Gill Sans Medium"/>
                <a:cs typeface="Gill Sans Medium"/>
                <a:sym typeface="Gill Sans Medium"/>
              </a:rPr>
              <a:t>Biome-based object distribution system</a:t>
            </a:r>
          </a:p>
          <a:p>
            <a:pPr algn="l">
              <a:lnSpc>
                <a:spcPts val="2870"/>
              </a:lnSpc>
            </a:pPr>
          </a:p>
          <a:p>
            <a:pPr algn="l" marL="442666" indent="-221333" lvl="1">
              <a:lnSpc>
                <a:spcPts val="2870"/>
              </a:lnSpc>
              <a:buFont typeface="Arial"/>
              <a:buChar char="•"/>
            </a:pPr>
            <a:r>
              <a:rPr lang="en-US" b="true" sz="2050" u="sng">
                <a:solidFill>
                  <a:srgbClr val="FFFFFF"/>
                </a:solidFill>
                <a:latin typeface="Gill Sans Medium"/>
                <a:ea typeface="Gill Sans Medium"/>
                <a:cs typeface="Gill Sans Medium"/>
                <a:sym typeface="Gill Sans Medium"/>
              </a:rPr>
              <a:t>Types.h</a:t>
            </a:r>
            <a:r>
              <a:rPr lang="en-US" b="true" sz="2050">
                <a:solidFill>
                  <a:srgbClr val="FFFFFF"/>
                </a:solidFill>
                <a:latin typeface="Gill Sans Medium"/>
                <a:ea typeface="Gill Sans Medium"/>
                <a:cs typeface="Gill Sans Medium"/>
                <a:sym typeface="Gill Sans Medium"/>
              </a:rPr>
              <a:t> </a:t>
            </a:r>
          </a:p>
          <a:p>
            <a:pPr algn="l" marL="885332" indent="-295111" lvl="2">
              <a:lnSpc>
                <a:spcPts val="2870"/>
              </a:lnSpc>
              <a:buFont typeface="Arial"/>
              <a:buChar char="⚬"/>
            </a:pPr>
            <a:r>
              <a:rPr lang="en-US" b="true" sz="2050">
                <a:solidFill>
                  <a:srgbClr val="FFFFFF"/>
                </a:solidFill>
                <a:latin typeface="Gill Sans Medium"/>
                <a:ea typeface="Gill Sans Medium"/>
                <a:cs typeface="Gill Sans Medium"/>
                <a:sym typeface="Gill Sans Medium"/>
              </a:rPr>
              <a:t>Custom data structures (Grid2D&lt;T&gt;)</a:t>
            </a:r>
          </a:p>
          <a:p>
            <a:pPr algn="l">
              <a:lnSpc>
                <a:spcPts val="2870"/>
              </a:lnSpc>
            </a:pPr>
          </a:p>
          <a:p>
            <a:pPr algn="l" marL="442666" indent="-221333" lvl="1">
              <a:lnSpc>
                <a:spcPts val="2870"/>
              </a:lnSpc>
              <a:buFont typeface="Arial"/>
              <a:buChar char="•"/>
            </a:pPr>
            <a:r>
              <a:rPr lang="en-US" b="true" sz="2050" u="sng">
                <a:solidFill>
                  <a:srgbClr val="FFFFFF"/>
                </a:solidFill>
                <a:latin typeface="Gill Sans Medium"/>
                <a:ea typeface="Gill Sans Medium"/>
                <a:cs typeface="Gill Sans Medium"/>
                <a:sym typeface="Gill Sans Medium"/>
              </a:rPr>
              <a:t>util.h</a:t>
            </a:r>
            <a:r>
              <a:rPr lang="en-US" b="true" sz="2050">
                <a:solidFill>
                  <a:srgbClr val="FFFFFF"/>
                </a:solidFill>
                <a:latin typeface="Gill Sans Medium"/>
                <a:ea typeface="Gill Sans Medium"/>
                <a:cs typeface="Gill Sans Medium"/>
                <a:sym typeface="Gill Sans Medium"/>
              </a:rPr>
              <a:t> </a:t>
            </a:r>
          </a:p>
          <a:p>
            <a:pPr algn="l" marL="885332" indent="-295111" lvl="2">
              <a:lnSpc>
                <a:spcPts val="2870"/>
              </a:lnSpc>
              <a:buFont typeface="Arial"/>
              <a:buChar char="⚬"/>
            </a:pPr>
            <a:r>
              <a:rPr lang="en-US" b="true" sz="2050">
                <a:solidFill>
                  <a:srgbClr val="FFFFFF"/>
                </a:solidFill>
                <a:latin typeface="Gill Sans Medium"/>
                <a:ea typeface="Gill Sans Medium"/>
                <a:cs typeface="Gill Sans Medium"/>
                <a:sym typeface="Gill Sans Medium"/>
              </a:rPr>
              <a:t>Utility functions, image writers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41240"/>
        </a:solidFill>
      </p:bgPr>
    </p:bg>
    <p:spTree>
      <p:nvGrpSpPr>
        <p:cNvPr id="1" name=""/>
        <p:cNvGrpSpPr/>
        <p:nvPr/>
      </p:nvGrpSpPr>
      <p:grpSpPr>
        <a:xfrm>
          <a:off x="0" y="0"/>
          <a:ext cx="0" cy="0"/>
          <a:chOff x="0" y="0"/>
          <a:chExt cx="0" cy="0"/>
        </a:xfrm>
      </p:grpSpPr>
      <p:sp>
        <p:nvSpPr>
          <p:cNvPr name="Freeform 2" id="2"/>
          <p:cNvSpPr/>
          <p:nvPr/>
        </p:nvSpPr>
        <p:spPr>
          <a:xfrm flipH="false" flipV="false" rot="0">
            <a:off x="-1287629" y="9493126"/>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86400" y="9493126"/>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260429" y="9493126"/>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303950" y="-57210"/>
            <a:ext cx="2271679" cy="553464"/>
          </a:xfrm>
          <a:custGeom>
            <a:avLst/>
            <a:gdLst/>
            <a:ahLst/>
            <a:cxnLst/>
            <a:rect r="r" b="b" t="t" l="l"/>
            <a:pathLst>
              <a:path h="553464" w="2271679">
                <a:moveTo>
                  <a:pt x="0" y="0"/>
                </a:moveTo>
                <a:lnTo>
                  <a:pt x="2271679" y="0"/>
                </a:lnTo>
                <a:lnTo>
                  <a:pt x="2271679" y="553464"/>
                </a:lnTo>
                <a:lnTo>
                  <a:pt x="0" y="5534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405000" y="1267649"/>
            <a:ext cx="7765750" cy="8229600"/>
          </a:xfrm>
          <a:custGeom>
            <a:avLst/>
            <a:gdLst/>
            <a:ahLst/>
            <a:cxnLst/>
            <a:rect r="r" b="b" t="t" l="l"/>
            <a:pathLst>
              <a:path h="8229600" w="7765750">
                <a:moveTo>
                  <a:pt x="0" y="0"/>
                </a:moveTo>
                <a:lnTo>
                  <a:pt x="7765750" y="0"/>
                </a:lnTo>
                <a:lnTo>
                  <a:pt x="7765750" y="8229600"/>
                </a:lnTo>
                <a:lnTo>
                  <a:pt x="0" y="82296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5978504" y="7218389"/>
            <a:ext cx="1232028" cy="2312681"/>
          </a:xfrm>
          <a:custGeom>
            <a:avLst/>
            <a:gdLst/>
            <a:ahLst/>
            <a:cxnLst/>
            <a:rect r="r" b="b" t="t" l="l"/>
            <a:pathLst>
              <a:path h="2312681" w="1232028">
                <a:moveTo>
                  <a:pt x="0" y="0"/>
                </a:moveTo>
                <a:lnTo>
                  <a:pt x="1232028" y="0"/>
                </a:lnTo>
                <a:lnTo>
                  <a:pt x="1232028" y="2312681"/>
                </a:lnTo>
                <a:lnTo>
                  <a:pt x="0" y="23126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4657051" y="6860612"/>
            <a:ext cx="1442846" cy="2680963"/>
          </a:xfrm>
          <a:custGeom>
            <a:avLst/>
            <a:gdLst/>
            <a:ahLst/>
            <a:cxnLst/>
            <a:rect r="r" b="b" t="t" l="l"/>
            <a:pathLst>
              <a:path h="2680963" w="1442846">
                <a:moveTo>
                  <a:pt x="0" y="0"/>
                </a:moveTo>
                <a:lnTo>
                  <a:pt x="1442846" y="0"/>
                </a:lnTo>
                <a:lnTo>
                  <a:pt x="1442846" y="2680963"/>
                </a:lnTo>
                <a:lnTo>
                  <a:pt x="0" y="26809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7450459" y="7252209"/>
            <a:ext cx="898016" cy="2245040"/>
          </a:xfrm>
          <a:custGeom>
            <a:avLst/>
            <a:gdLst/>
            <a:ahLst/>
            <a:cxnLst/>
            <a:rect r="r" b="b" t="t" l="l"/>
            <a:pathLst>
              <a:path h="2245040" w="898016">
                <a:moveTo>
                  <a:pt x="0" y="0"/>
                </a:moveTo>
                <a:lnTo>
                  <a:pt x="898016" y="0"/>
                </a:lnTo>
                <a:lnTo>
                  <a:pt x="898016" y="2245040"/>
                </a:lnTo>
                <a:lnTo>
                  <a:pt x="0" y="224504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0" id="10"/>
          <p:cNvSpPr txBox="true"/>
          <p:nvPr/>
        </p:nvSpPr>
        <p:spPr>
          <a:xfrm rot="0">
            <a:off x="1572244" y="229494"/>
            <a:ext cx="10275322" cy="1291423"/>
          </a:xfrm>
          <a:prstGeom prst="rect">
            <a:avLst/>
          </a:prstGeom>
        </p:spPr>
        <p:txBody>
          <a:bodyPr anchor="t" rtlCol="false" tIns="0" lIns="0" bIns="0" rIns="0">
            <a:spAutoFit/>
          </a:bodyPr>
          <a:lstStyle/>
          <a:p>
            <a:pPr algn="l">
              <a:lnSpc>
                <a:spcPts val="10037"/>
              </a:lnSpc>
              <a:spcBef>
                <a:spcPct val="0"/>
              </a:spcBef>
            </a:pPr>
            <a:r>
              <a:rPr lang="en-US" sz="7169">
                <a:solidFill>
                  <a:srgbClr val="FFFFFF"/>
                </a:solidFill>
                <a:latin typeface="Brick Sans"/>
                <a:ea typeface="Brick Sans"/>
                <a:cs typeface="Brick Sans"/>
                <a:sym typeface="Brick Sans"/>
              </a:rPr>
              <a:t>IMPLEMENTATION</a:t>
            </a:r>
          </a:p>
        </p:txBody>
      </p:sp>
      <p:sp>
        <p:nvSpPr>
          <p:cNvPr name="Freeform 11" id="11"/>
          <p:cNvSpPr/>
          <p:nvPr/>
        </p:nvSpPr>
        <p:spPr>
          <a:xfrm flipH="true" flipV="false" rot="0">
            <a:off x="242391" y="7252209"/>
            <a:ext cx="898016" cy="2245040"/>
          </a:xfrm>
          <a:custGeom>
            <a:avLst/>
            <a:gdLst/>
            <a:ahLst/>
            <a:cxnLst/>
            <a:rect r="r" b="b" t="t" l="l"/>
            <a:pathLst>
              <a:path h="2245040" w="898016">
                <a:moveTo>
                  <a:pt x="898016" y="0"/>
                </a:moveTo>
                <a:lnTo>
                  <a:pt x="0" y="0"/>
                </a:lnTo>
                <a:lnTo>
                  <a:pt x="0" y="2245040"/>
                </a:lnTo>
                <a:lnTo>
                  <a:pt x="898016" y="2245040"/>
                </a:lnTo>
                <a:lnTo>
                  <a:pt x="898016"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005156" y="685611"/>
            <a:ext cx="2271679" cy="553464"/>
          </a:xfrm>
          <a:custGeom>
            <a:avLst/>
            <a:gdLst/>
            <a:ahLst/>
            <a:cxnLst/>
            <a:rect r="r" b="b" t="t" l="l"/>
            <a:pathLst>
              <a:path h="553464" w="2271679">
                <a:moveTo>
                  <a:pt x="0" y="0"/>
                </a:moveTo>
                <a:lnTo>
                  <a:pt x="2271679" y="0"/>
                </a:lnTo>
                <a:lnTo>
                  <a:pt x="2271679" y="553463"/>
                </a:lnTo>
                <a:lnTo>
                  <a:pt x="0" y="5534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9857487" y="0"/>
            <a:ext cx="969775" cy="439044"/>
          </a:xfrm>
          <a:custGeom>
            <a:avLst/>
            <a:gdLst/>
            <a:ahLst/>
            <a:cxnLst/>
            <a:rect r="r" b="b" t="t" l="l"/>
            <a:pathLst>
              <a:path h="439044" w="969775">
                <a:moveTo>
                  <a:pt x="0" y="0"/>
                </a:moveTo>
                <a:lnTo>
                  <a:pt x="969775" y="0"/>
                </a:lnTo>
                <a:lnTo>
                  <a:pt x="969775" y="439044"/>
                </a:lnTo>
                <a:lnTo>
                  <a:pt x="0" y="43904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4" id="14"/>
          <p:cNvSpPr/>
          <p:nvPr/>
        </p:nvSpPr>
        <p:spPr>
          <a:xfrm flipH="false" flipV="false" rot="0">
            <a:off x="6027571" y="5463980"/>
            <a:ext cx="3904630" cy="3904630"/>
          </a:xfrm>
          <a:custGeom>
            <a:avLst/>
            <a:gdLst/>
            <a:ahLst/>
            <a:cxnLst/>
            <a:rect r="r" b="b" t="t" l="l"/>
            <a:pathLst>
              <a:path h="3904630" w="3904630">
                <a:moveTo>
                  <a:pt x="0" y="0"/>
                </a:moveTo>
                <a:lnTo>
                  <a:pt x="3904630" y="0"/>
                </a:lnTo>
                <a:lnTo>
                  <a:pt x="3904630" y="3904630"/>
                </a:lnTo>
                <a:lnTo>
                  <a:pt x="0" y="3904630"/>
                </a:lnTo>
                <a:lnTo>
                  <a:pt x="0" y="0"/>
                </a:lnTo>
                <a:close/>
              </a:path>
            </a:pathLst>
          </a:custGeom>
          <a:blipFill>
            <a:blip r:embed="rId16"/>
            <a:stretch>
              <a:fillRect l="0" t="0" r="0" b="0"/>
            </a:stretch>
          </a:blipFill>
        </p:spPr>
      </p:sp>
      <p:sp>
        <p:nvSpPr>
          <p:cNvPr name="TextBox 15" id="15"/>
          <p:cNvSpPr txBox="true"/>
          <p:nvPr/>
        </p:nvSpPr>
        <p:spPr>
          <a:xfrm rot="0">
            <a:off x="1566350" y="1712352"/>
            <a:ext cx="11914765" cy="516891"/>
          </a:xfrm>
          <a:prstGeom prst="rect">
            <a:avLst/>
          </a:prstGeom>
        </p:spPr>
        <p:txBody>
          <a:bodyPr anchor="t" rtlCol="false" tIns="0" lIns="0" bIns="0" rIns="0">
            <a:spAutoFit/>
          </a:bodyPr>
          <a:lstStyle/>
          <a:p>
            <a:pPr algn="l" marL="0" indent="0" lvl="0">
              <a:lnSpc>
                <a:spcPts val="4059"/>
              </a:lnSpc>
              <a:spcBef>
                <a:spcPct val="0"/>
              </a:spcBef>
            </a:pPr>
            <a:r>
              <a:rPr lang="en-US" sz="2899">
                <a:solidFill>
                  <a:srgbClr val="FFFFFF"/>
                </a:solidFill>
                <a:latin typeface="Brick Sans"/>
                <a:ea typeface="Brick Sans"/>
                <a:cs typeface="Brick Sans"/>
                <a:sym typeface="Brick Sans"/>
              </a:rPr>
              <a:t>MAIN CODE FLOW</a:t>
            </a:r>
          </a:p>
        </p:txBody>
      </p:sp>
      <p:sp>
        <p:nvSpPr>
          <p:cNvPr name="TextBox 16" id="16"/>
          <p:cNvSpPr txBox="true"/>
          <p:nvPr/>
        </p:nvSpPr>
        <p:spPr>
          <a:xfrm rot="0">
            <a:off x="1566350" y="2410217"/>
            <a:ext cx="11838650" cy="2929247"/>
          </a:xfrm>
          <a:prstGeom prst="rect">
            <a:avLst/>
          </a:prstGeom>
        </p:spPr>
        <p:txBody>
          <a:bodyPr anchor="t" rtlCol="false" tIns="0" lIns="0" bIns="0" rIns="0">
            <a:spAutoFit/>
          </a:bodyPr>
          <a:lstStyle/>
          <a:p>
            <a:pPr algn="just" marL="442666" indent="-221333" lvl="1">
              <a:lnSpc>
                <a:spcPts val="2870"/>
              </a:lnSpc>
              <a:spcBef>
                <a:spcPct val="0"/>
              </a:spcBef>
              <a:buFont typeface="Arial"/>
              <a:buChar char="•"/>
            </a:pPr>
            <a:r>
              <a:rPr lang="en-US" sz="2050" strike="noStrike">
                <a:solidFill>
                  <a:srgbClr val="FFFFFF"/>
                </a:solidFill>
                <a:latin typeface="Gill Sans Light"/>
                <a:ea typeface="Gill Sans Light"/>
                <a:cs typeface="Gill Sans Light"/>
                <a:sym typeface="Gill Sans Light"/>
              </a:rPr>
              <a:t>The jsons are read,  which contain the configs of the world we are trying to generate</a:t>
            </a:r>
          </a:p>
          <a:p>
            <a:pPr algn="just" marL="442666" indent="-221333" lvl="1">
              <a:lnSpc>
                <a:spcPts val="2870"/>
              </a:lnSpc>
              <a:spcBef>
                <a:spcPct val="0"/>
              </a:spcBef>
              <a:buFont typeface="Arial"/>
              <a:buChar char="•"/>
            </a:pPr>
            <a:r>
              <a:rPr lang="en-US" sz="2050">
                <a:solidFill>
                  <a:srgbClr val="FFFFFF"/>
                </a:solidFill>
                <a:latin typeface="Gill Sans Light"/>
                <a:ea typeface="Gill Sans Light"/>
                <a:cs typeface="Gill Sans Light"/>
                <a:sym typeface="Gill Sans Light"/>
              </a:rPr>
              <a:t>Using the config values, a Voronoi Map is created</a:t>
            </a:r>
          </a:p>
          <a:p>
            <a:pPr algn="just" marL="885331" indent="-295110" lvl="2">
              <a:lnSpc>
                <a:spcPts val="2870"/>
              </a:lnSpc>
              <a:spcBef>
                <a:spcPct val="0"/>
              </a:spcBef>
              <a:buFont typeface="Arial"/>
              <a:buChar char="⚬"/>
            </a:pPr>
            <a:r>
              <a:rPr lang="en-US" sz="2050">
                <a:solidFill>
                  <a:srgbClr val="FFFFFF"/>
                </a:solidFill>
                <a:latin typeface="Gill Sans Light"/>
                <a:ea typeface="Gill Sans Light"/>
                <a:cs typeface="Gill Sans Light"/>
                <a:sym typeface="Gill Sans Light"/>
              </a:rPr>
              <a:t>We first create random plates on the map, each with its own position, height, and weight scale</a:t>
            </a:r>
          </a:p>
          <a:p>
            <a:pPr algn="just" marL="885331" indent="-295110" lvl="2">
              <a:lnSpc>
                <a:spcPts val="2870"/>
              </a:lnSpc>
              <a:spcBef>
                <a:spcPct val="0"/>
              </a:spcBef>
              <a:buFont typeface="Arial"/>
              <a:buChar char="⚬"/>
            </a:pPr>
            <a:r>
              <a:rPr lang="en-US" sz="2050">
                <a:solidFill>
                  <a:srgbClr val="FFFFFF"/>
                </a:solidFill>
                <a:latin typeface="Gill Sans Light"/>
                <a:ea typeface="Gill Sans Light"/>
                <a:cs typeface="Gill Sans Light"/>
                <a:sym typeface="Gill Sans Light"/>
              </a:rPr>
              <a:t>For every pixel, it we find the closest and second closest plate to make sure the plates are smooht at boundaries</a:t>
            </a:r>
          </a:p>
          <a:p>
            <a:pPr algn="just" marL="885331" indent="-295110" lvl="2">
              <a:lnSpc>
                <a:spcPts val="2870"/>
              </a:lnSpc>
              <a:spcBef>
                <a:spcPct val="0"/>
              </a:spcBef>
              <a:buFont typeface="Arial"/>
              <a:buChar char="⚬"/>
            </a:pPr>
            <a:r>
              <a:rPr lang="en-US" sz="2050">
                <a:solidFill>
                  <a:srgbClr val="FFFFFF"/>
                </a:solidFill>
                <a:latin typeface="Gill Sans Light"/>
                <a:ea typeface="Gill Sans Light"/>
                <a:cs typeface="Gill Sans Light"/>
                <a:sym typeface="Gill Sans Light"/>
              </a:rPr>
              <a:t>Then we use this to generate height with FBM noise for natural detail, applies a contrast curve, and normalizes the result to 0–1</a:t>
            </a:r>
          </a:p>
          <a:p>
            <a:pPr algn="just" marL="442666" indent="-221333" lvl="1">
              <a:lnSpc>
                <a:spcPts val="2870"/>
              </a:lnSpc>
              <a:spcBef>
                <a:spcPct val="0"/>
              </a:spcBef>
              <a:buFont typeface="Arial"/>
              <a:buChar char="•"/>
            </a:pPr>
            <a:r>
              <a:rPr lang="en-US" sz="2050">
                <a:solidFill>
                  <a:srgbClr val="FFFFFF"/>
                </a:solidFill>
                <a:latin typeface="Gill Sans Light"/>
                <a:ea typeface="Gill Sans Light"/>
                <a:cs typeface="Gill Sans Light"/>
                <a:sym typeface="Gill Sans Light"/>
              </a:rPr>
              <a:t>After this process is over we have the heightmap which is ready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41240"/>
        </a:solidFill>
      </p:bgPr>
    </p:bg>
    <p:spTree>
      <p:nvGrpSpPr>
        <p:cNvPr id="1" name=""/>
        <p:cNvGrpSpPr/>
        <p:nvPr/>
      </p:nvGrpSpPr>
      <p:grpSpPr>
        <a:xfrm>
          <a:off x="0" y="0"/>
          <a:ext cx="0" cy="0"/>
          <a:chOff x="0" y="0"/>
          <a:chExt cx="0" cy="0"/>
        </a:xfrm>
      </p:grpSpPr>
      <p:sp>
        <p:nvSpPr>
          <p:cNvPr name="Freeform 2" id="2"/>
          <p:cNvSpPr/>
          <p:nvPr/>
        </p:nvSpPr>
        <p:spPr>
          <a:xfrm flipH="false" flipV="false" rot="0">
            <a:off x="-1287629" y="9493126"/>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86400" y="9493126"/>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260429" y="9493126"/>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303950" y="-57210"/>
            <a:ext cx="2271679" cy="553464"/>
          </a:xfrm>
          <a:custGeom>
            <a:avLst/>
            <a:gdLst/>
            <a:ahLst/>
            <a:cxnLst/>
            <a:rect r="r" b="b" t="t" l="l"/>
            <a:pathLst>
              <a:path h="553464" w="2271679">
                <a:moveTo>
                  <a:pt x="0" y="0"/>
                </a:moveTo>
                <a:lnTo>
                  <a:pt x="2271679" y="0"/>
                </a:lnTo>
                <a:lnTo>
                  <a:pt x="2271679" y="553464"/>
                </a:lnTo>
                <a:lnTo>
                  <a:pt x="0" y="5534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405000" y="1267649"/>
            <a:ext cx="7765750" cy="8229600"/>
          </a:xfrm>
          <a:custGeom>
            <a:avLst/>
            <a:gdLst/>
            <a:ahLst/>
            <a:cxnLst/>
            <a:rect r="r" b="b" t="t" l="l"/>
            <a:pathLst>
              <a:path h="8229600" w="7765750">
                <a:moveTo>
                  <a:pt x="0" y="0"/>
                </a:moveTo>
                <a:lnTo>
                  <a:pt x="7765750" y="0"/>
                </a:lnTo>
                <a:lnTo>
                  <a:pt x="7765750" y="8229600"/>
                </a:lnTo>
                <a:lnTo>
                  <a:pt x="0" y="82296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5978504" y="7218389"/>
            <a:ext cx="1232028" cy="2312681"/>
          </a:xfrm>
          <a:custGeom>
            <a:avLst/>
            <a:gdLst/>
            <a:ahLst/>
            <a:cxnLst/>
            <a:rect r="r" b="b" t="t" l="l"/>
            <a:pathLst>
              <a:path h="2312681" w="1232028">
                <a:moveTo>
                  <a:pt x="0" y="0"/>
                </a:moveTo>
                <a:lnTo>
                  <a:pt x="1232028" y="0"/>
                </a:lnTo>
                <a:lnTo>
                  <a:pt x="1232028" y="2312681"/>
                </a:lnTo>
                <a:lnTo>
                  <a:pt x="0" y="23126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4657051" y="6860612"/>
            <a:ext cx="1442846" cy="2680963"/>
          </a:xfrm>
          <a:custGeom>
            <a:avLst/>
            <a:gdLst/>
            <a:ahLst/>
            <a:cxnLst/>
            <a:rect r="r" b="b" t="t" l="l"/>
            <a:pathLst>
              <a:path h="2680963" w="1442846">
                <a:moveTo>
                  <a:pt x="0" y="0"/>
                </a:moveTo>
                <a:lnTo>
                  <a:pt x="1442846" y="0"/>
                </a:lnTo>
                <a:lnTo>
                  <a:pt x="1442846" y="2680963"/>
                </a:lnTo>
                <a:lnTo>
                  <a:pt x="0" y="26809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7450459" y="7252209"/>
            <a:ext cx="898016" cy="2245040"/>
          </a:xfrm>
          <a:custGeom>
            <a:avLst/>
            <a:gdLst/>
            <a:ahLst/>
            <a:cxnLst/>
            <a:rect r="r" b="b" t="t" l="l"/>
            <a:pathLst>
              <a:path h="2245040" w="898016">
                <a:moveTo>
                  <a:pt x="0" y="0"/>
                </a:moveTo>
                <a:lnTo>
                  <a:pt x="898016" y="0"/>
                </a:lnTo>
                <a:lnTo>
                  <a:pt x="898016" y="2245040"/>
                </a:lnTo>
                <a:lnTo>
                  <a:pt x="0" y="224504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0" id="10"/>
          <p:cNvSpPr txBox="true"/>
          <p:nvPr/>
        </p:nvSpPr>
        <p:spPr>
          <a:xfrm rot="0">
            <a:off x="1572244" y="229494"/>
            <a:ext cx="10275322" cy="1291423"/>
          </a:xfrm>
          <a:prstGeom prst="rect">
            <a:avLst/>
          </a:prstGeom>
        </p:spPr>
        <p:txBody>
          <a:bodyPr anchor="t" rtlCol="false" tIns="0" lIns="0" bIns="0" rIns="0">
            <a:spAutoFit/>
          </a:bodyPr>
          <a:lstStyle/>
          <a:p>
            <a:pPr algn="l">
              <a:lnSpc>
                <a:spcPts val="10037"/>
              </a:lnSpc>
              <a:spcBef>
                <a:spcPct val="0"/>
              </a:spcBef>
            </a:pPr>
            <a:r>
              <a:rPr lang="en-US" sz="7169">
                <a:solidFill>
                  <a:srgbClr val="FFFFFF"/>
                </a:solidFill>
                <a:latin typeface="Brick Sans"/>
                <a:ea typeface="Brick Sans"/>
                <a:cs typeface="Brick Sans"/>
                <a:sym typeface="Brick Sans"/>
              </a:rPr>
              <a:t>IMPLEMENTATION</a:t>
            </a:r>
          </a:p>
        </p:txBody>
      </p:sp>
      <p:sp>
        <p:nvSpPr>
          <p:cNvPr name="Freeform 11" id="11"/>
          <p:cNvSpPr/>
          <p:nvPr/>
        </p:nvSpPr>
        <p:spPr>
          <a:xfrm flipH="true" flipV="false" rot="0">
            <a:off x="242391" y="7252209"/>
            <a:ext cx="898016" cy="2245040"/>
          </a:xfrm>
          <a:custGeom>
            <a:avLst/>
            <a:gdLst/>
            <a:ahLst/>
            <a:cxnLst/>
            <a:rect r="r" b="b" t="t" l="l"/>
            <a:pathLst>
              <a:path h="2245040" w="898016">
                <a:moveTo>
                  <a:pt x="898016" y="0"/>
                </a:moveTo>
                <a:lnTo>
                  <a:pt x="0" y="0"/>
                </a:lnTo>
                <a:lnTo>
                  <a:pt x="0" y="2245040"/>
                </a:lnTo>
                <a:lnTo>
                  <a:pt x="898016" y="2245040"/>
                </a:lnTo>
                <a:lnTo>
                  <a:pt x="898016"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005156" y="685611"/>
            <a:ext cx="2271679" cy="553464"/>
          </a:xfrm>
          <a:custGeom>
            <a:avLst/>
            <a:gdLst/>
            <a:ahLst/>
            <a:cxnLst/>
            <a:rect r="r" b="b" t="t" l="l"/>
            <a:pathLst>
              <a:path h="553464" w="2271679">
                <a:moveTo>
                  <a:pt x="0" y="0"/>
                </a:moveTo>
                <a:lnTo>
                  <a:pt x="2271679" y="0"/>
                </a:lnTo>
                <a:lnTo>
                  <a:pt x="2271679" y="553463"/>
                </a:lnTo>
                <a:lnTo>
                  <a:pt x="0" y="5534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9857487" y="0"/>
            <a:ext cx="969775" cy="439044"/>
          </a:xfrm>
          <a:custGeom>
            <a:avLst/>
            <a:gdLst/>
            <a:ahLst/>
            <a:cxnLst/>
            <a:rect r="r" b="b" t="t" l="l"/>
            <a:pathLst>
              <a:path h="439044" w="969775">
                <a:moveTo>
                  <a:pt x="0" y="0"/>
                </a:moveTo>
                <a:lnTo>
                  <a:pt x="969775" y="0"/>
                </a:lnTo>
                <a:lnTo>
                  <a:pt x="969775" y="439044"/>
                </a:lnTo>
                <a:lnTo>
                  <a:pt x="0" y="43904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4" id="14"/>
          <p:cNvSpPr/>
          <p:nvPr/>
        </p:nvSpPr>
        <p:spPr>
          <a:xfrm flipH="false" flipV="false" rot="0">
            <a:off x="1893014" y="4146144"/>
            <a:ext cx="4730552" cy="4730552"/>
          </a:xfrm>
          <a:custGeom>
            <a:avLst/>
            <a:gdLst/>
            <a:ahLst/>
            <a:cxnLst/>
            <a:rect r="r" b="b" t="t" l="l"/>
            <a:pathLst>
              <a:path h="4730552" w="4730552">
                <a:moveTo>
                  <a:pt x="0" y="0"/>
                </a:moveTo>
                <a:lnTo>
                  <a:pt x="4730552" y="0"/>
                </a:lnTo>
                <a:lnTo>
                  <a:pt x="4730552" y="4730552"/>
                </a:lnTo>
                <a:lnTo>
                  <a:pt x="0" y="4730552"/>
                </a:lnTo>
                <a:lnTo>
                  <a:pt x="0" y="0"/>
                </a:lnTo>
                <a:close/>
              </a:path>
            </a:pathLst>
          </a:custGeom>
          <a:blipFill>
            <a:blip r:embed="rId16"/>
            <a:stretch>
              <a:fillRect l="0" t="0" r="0" b="0"/>
            </a:stretch>
          </a:blipFill>
        </p:spPr>
      </p:sp>
      <p:sp>
        <p:nvSpPr>
          <p:cNvPr name="Freeform 15" id="15"/>
          <p:cNvSpPr/>
          <p:nvPr/>
        </p:nvSpPr>
        <p:spPr>
          <a:xfrm flipH="false" flipV="false" rot="0">
            <a:off x="8064903" y="4139999"/>
            <a:ext cx="4736697" cy="4736697"/>
          </a:xfrm>
          <a:custGeom>
            <a:avLst/>
            <a:gdLst/>
            <a:ahLst/>
            <a:cxnLst/>
            <a:rect r="r" b="b" t="t" l="l"/>
            <a:pathLst>
              <a:path h="4736697" w="4736697">
                <a:moveTo>
                  <a:pt x="0" y="0"/>
                </a:moveTo>
                <a:lnTo>
                  <a:pt x="4736697" y="0"/>
                </a:lnTo>
                <a:lnTo>
                  <a:pt x="4736697" y="4736697"/>
                </a:lnTo>
                <a:lnTo>
                  <a:pt x="0" y="4736697"/>
                </a:lnTo>
                <a:lnTo>
                  <a:pt x="0" y="0"/>
                </a:lnTo>
                <a:close/>
              </a:path>
            </a:pathLst>
          </a:custGeom>
          <a:blipFill>
            <a:blip r:embed="rId17"/>
            <a:stretch>
              <a:fillRect l="0" t="0" r="0" b="0"/>
            </a:stretch>
          </a:blipFill>
        </p:spPr>
      </p:sp>
      <p:sp>
        <p:nvSpPr>
          <p:cNvPr name="TextBox 16" id="16"/>
          <p:cNvSpPr txBox="true"/>
          <p:nvPr/>
        </p:nvSpPr>
        <p:spPr>
          <a:xfrm rot="0">
            <a:off x="1566350" y="1712352"/>
            <a:ext cx="11914765" cy="516891"/>
          </a:xfrm>
          <a:prstGeom prst="rect">
            <a:avLst/>
          </a:prstGeom>
        </p:spPr>
        <p:txBody>
          <a:bodyPr anchor="t" rtlCol="false" tIns="0" lIns="0" bIns="0" rIns="0">
            <a:spAutoFit/>
          </a:bodyPr>
          <a:lstStyle/>
          <a:p>
            <a:pPr algn="l" marL="0" indent="0" lvl="0">
              <a:lnSpc>
                <a:spcPts val="4059"/>
              </a:lnSpc>
              <a:spcBef>
                <a:spcPct val="0"/>
              </a:spcBef>
            </a:pPr>
            <a:r>
              <a:rPr lang="en-US" sz="2899">
                <a:solidFill>
                  <a:srgbClr val="FFFFFF"/>
                </a:solidFill>
                <a:latin typeface="Brick Sans"/>
                <a:ea typeface="Brick Sans"/>
                <a:cs typeface="Brick Sans"/>
                <a:sym typeface="Brick Sans"/>
              </a:rPr>
              <a:t>MAIN CODE FLOW</a:t>
            </a:r>
          </a:p>
        </p:txBody>
      </p:sp>
      <p:sp>
        <p:nvSpPr>
          <p:cNvPr name="TextBox 17" id="17"/>
          <p:cNvSpPr txBox="true"/>
          <p:nvPr/>
        </p:nvSpPr>
        <p:spPr>
          <a:xfrm rot="0">
            <a:off x="1566350" y="2410217"/>
            <a:ext cx="11838650" cy="1228717"/>
          </a:xfrm>
          <a:prstGeom prst="rect">
            <a:avLst/>
          </a:prstGeom>
        </p:spPr>
        <p:txBody>
          <a:bodyPr anchor="t" rtlCol="false" tIns="0" lIns="0" bIns="0" rIns="0">
            <a:spAutoFit/>
          </a:bodyPr>
          <a:lstStyle/>
          <a:p>
            <a:pPr algn="just" marL="485845" indent="-242922" lvl="1">
              <a:lnSpc>
                <a:spcPts val="3150"/>
              </a:lnSpc>
              <a:buFont typeface="Arial"/>
              <a:buChar char="•"/>
            </a:pPr>
            <a:r>
              <a:rPr lang="en-US" sz="2250">
                <a:solidFill>
                  <a:srgbClr val="FFFFFF"/>
                </a:solidFill>
                <a:latin typeface="Gill Sans Light"/>
                <a:ea typeface="Gill Sans Light"/>
                <a:cs typeface="Gill Sans Light"/>
                <a:sym typeface="Gill Sans Light"/>
              </a:rPr>
              <a:t>Now, a moisture map is created using a PerlinNoise vector, which is then used to classify Biomes</a:t>
            </a:r>
          </a:p>
          <a:p>
            <a:pPr algn="just" marL="485845" indent="-242922" lvl="1">
              <a:lnSpc>
                <a:spcPts val="3150"/>
              </a:lnSpc>
              <a:spcBef>
                <a:spcPct val="0"/>
              </a:spcBef>
              <a:buFont typeface="Arial"/>
              <a:buChar char="•"/>
            </a:pPr>
            <a:r>
              <a:rPr lang="en-US" sz="2250">
                <a:solidFill>
                  <a:srgbClr val="FFFFFF"/>
                </a:solidFill>
                <a:latin typeface="Gill Sans Light"/>
                <a:ea typeface="Gill Sans Light"/>
                <a:cs typeface="Gill Sans Light"/>
                <a:sym typeface="Gill Sans Light"/>
              </a:rPr>
              <a:t>Using the new moisture map and the Height Map generated, a basic biome classification is done in order to show the progress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41240"/>
        </a:solidFill>
      </p:bgPr>
    </p:bg>
    <p:spTree>
      <p:nvGrpSpPr>
        <p:cNvPr id="1" name=""/>
        <p:cNvGrpSpPr/>
        <p:nvPr/>
      </p:nvGrpSpPr>
      <p:grpSpPr>
        <a:xfrm>
          <a:off x="0" y="0"/>
          <a:ext cx="0" cy="0"/>
          <a:chOff x="0" y="0"/>
          <a:chExt cx="0" cy="0"/>
        </a:xfrm>
      </p:grpSpPr>
      <p:sp>
        <p:nvSpPr>
          <p:cNvPr name="Freeform 2" id="2"/>
          <p:cNvSpPr/>
          <p:nvPr/>
        </p:nvSpPr>
        <p:spPr>
          <a:xfrm flipH="false" flipV="false" rot="0">
            <a:off x="-1287629" y="9493126"/>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86400" y="9493126"/>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260429" y="9493126"/>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303950" y="-57210"/>
            <a:ext cx="2271679" cy="553464"/>
          </a:xfrm>
          <a:custGeom>
            <a:avLst/>
            <a:gdLst/>
            <a:ahLst/>
            <a:cxnLst/>
            <a:rect r="r" b="b" t="t" l="l"/>
            <a:pathLst>
              <a:path h="553464" w="2271679">
                <a:moveTo>
                  <a:pt x="0" y="0"/>
                </a:moveTo>
                <a:lnTo>
                  <a:pt x="2271679" y="0"/>
                </a:lnTo>
                <a:lnTo>
                  <a:pt x="2271679" y="553464"/>
                </a:lnTo>
                <a:lnTo>
                  <a:pt x="0" y="5534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405000" y="1267649"/>
            <a:ext cx="7765750" cy="8229600"/>
          </a:xfrm>
          <a:custGeom>
            <a:avLst/>
            <a:gdLst/>
            <a:ahLst/>
            <a:cxnLst/>
            <a:rect r="r" b="b" t="t" l="l"/>
            <a:pathLst>
              <a:path h="8229600" w="7765750">
                <a:moveTo>
                  <a:pt x="0" y="0"/>
                </a:moveTo>
                <a:lnTo>
                  <a:pt x="7765750" y="0"/>
                </a:lnTo>
                <a:lnTo>
                  <a:pt x="7765750" y="8229600"/>
                </a:lnTo>
                <a:lnTo>
                  <a:pt x="0" y="82296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5978504" y="7218389"/>
            <a:ext cx="1232028" cy="2312681"/>
          </a:xfrm>
          <a:custGeom>
            <a:avLst/>
            <a:gdLst/>
            <a:ahLst/>
            <a:cxnLst/>
            <a:rect r="r" b="b" t="t" l="l"/>
            <a:pathLst>
              <a:path h="2312681" w="1232028">
                <a:moveTo>
                  <a:pt x="0" y="0"/>
                </a:moveTo>
                <a:lnTo>
                  <a:pt x="1232028" y="0"/>
                </a:lnTo>
                <a:lnTo>
                  <a:pt x="1232028" y="2312681"/>
                </a:lnTo>
                <a:lnTo>
                  <a:pt x="0" y="23126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4657051" y="6860612"/>
            <a:ext cx="1442846" cy="2680963"/>
          </a:xfrm>
          <a:custGeom>
            <a:avLst/>
            <a:gdLst/>
            <a:ahLst/>
            <a:cxnLst/>
            <a:rect r="r" b="b" t="t" l="l"/>
            <a:pathLst>
              <a:path h="2680963" w="1442846">
                <a:moveTo>
                  <a:pt x="0" y="0"/>
                </a:moveTo>
                <a:lnTo>
                  <a:pt x="1442846" y="0"/>
                </a:lnTo>
                <a:lnTo>
                  <a:pt x="1442846" y="2680963"/>
                </a:lnTo>
                <a:lnTo>
                  <a:pt x="0" y="26809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7450459" y="7252209"/>
            <a:ext cx="898016" cy="2245040"/>
          </a:xfrm>
          <a:custGeom>
            <a:avLst/>
            <a:gdLst/>
            <a:ahLst/>
            <a:cxnLst/>
            <a:rect r="r" b="b" t="t" l="l"/>
            <a:pathLst>
              <a:path h="2245040" w="898016">
                <a:moveTo>
                  <a:pt x="0" y="0"/>
                </a:moveTo>
                <a:lnTo>
                  <a:pt x="898016" y="0"/>
                </a:lnTo>
                <a:lnTo>
                  <a:pt x="898016" y="2245040"/>
                </a:lnTo>
                <a:lnTo>
                  <a:pt x="0" y="224504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0" id="10"/>
          <p:cNvSpPr txBox="true"/>
          <p:nvPr/>
        </p:nvSpPr>
        <p:spPr>
          <a:xfrm rot="0">
            <a:off x="1572244" y="229494"/>
            <a:ext cx="10275322" cy="1291423"/>
          </a:xfrm>
          <a:prstGeom prst="rect">
            <a:avLst/>
          </a:prstGeom>
        </p:spPr>
        <p:txBody>
          <a:bodyPr anchor="t" rtlCol="false" tIns="0" lIns="0" bIns="0" rIns="0">
            <a:spAutoFit/>
          </a:bodyPr>
          <a:lstStyle/>
          <a:p>
            <a:pPr algn="l">
              <a:lnSpc>
                <a:spcPts val="10037"/>
              </a:lnSpc>
              <a:spcBef>
                <a:spcPct val="0"/>
              </a:spcBef>
            </a:pPr>
            <a:r>
              <a:rPr lang="en-US" sz="7169">
                <a:solidFill>
                  <a:srgbClr val="FFFFFF"/>
                </a:solidFill>
                <a:latin typeface="Brick Sans"/>
                <a:ea typeface="Brick Sans"/>
                <a:cs typeface="Brick Sans"/>
                <a:sym typeface="Brick Sans"/>
              </a:rPr>
              <a:t>IMPLEMENTATION</a:t>
            </a:r>
          </a:p>
        </p:txBody>
      </p:sp>
      <p:sp>
        <p:nvSpPr>
          <p:cNvPr name="Freeform 11" id="11"/>
          <p:cNvSpPr/>
          <p:nvPr/>
        </p:nvSpPr>
        <p:spPr>
          <a:xfrm flipH="true" flipV="false" rot="0">
            <a:off x="242391" y="7252209"/>
            <a:ext cx="898016" cy="2245040"/>
          </a:xfrm>
          <a:custGeom>
            <a:avLst/>
            <a:gdLst/>
            <a:ahLst/>
            <a:cxnLst/>
            <a:rect r="r" b="b" t="t" l="l"/>
            <a:pathLst>
              <a:path h="2245040" w="898016">
                <a:moveTo>
                  <a:pt x="898016" y="0"/>
                </a:moveTo>
                <a:lnTo>
                  <a:pt x="0" y="0"/>
                </a:lnTo>
                <a:lnTo>
                  <a:pt x="0" y="2245040"/>
                </a:lnTo>
                <a:lnTo>
                  <a:pt x="898016" y="2245040"/>
                </a:lnTo>
                <a:lnTo>
                  <a:pt x="898016"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005156" y="685611"/>
            <a:ext cx="2271679" cy="553464"/>
          </a:xfrm>
          <a:custGeom>
            <a:avLst/>
            <a:gdLst/>
            <a:ahLst/>
            <a:cxnLst/>
            <a:rect r="r" b="b" t="t" l="l"/>
            <a:pathLst>
              <a:path h="553464" w="2271679">
                <a:moveTo>
                  <a:pt x="0" y="0"/>
                </a:moveTo>
                <a:lnTo>
                  <a:pt x="2271679" y="0"/>
                </a:lnTo>
                <a:lnTo>
                  <a:pt x="2271679" y="553463"/>
                </a:lnTo>
                <a:lnTo>
                  <a:pt x="0" y="5534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9857487" y="0"/>
            <a:ext cx="969775" cy="439044"/>
          </a:xfrm>
          <a:custGeom>
            <a:avLst/>
            <a:gdLst/>
            <a:ahLst/>
            <a:cxnLst/>
            <a:rect r="r" b="b" t="t" l="l"/>
            <a:pathLst>
              <a:path h="439044" w="969775">
                <a:moveTo>
                  <a:pt x="0" y="0"/>
                </a:moveTo>
                <a:lnTo>
                  <a:pt x="969775" y="0"/>
                </a:lnTo>
                <a:lnTo>
                  <a:pt x="969775" y="439044"/>
                </a:lnTo>
                <a:lnTo>
                  <a:pt x="0" y="43904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4" id="14"/>
          <p:cNvSpPr/>
          <p:nvPr/>
        </p:nvSpPr>
        <p:spPr>
          <a:xfrm flipH="false" flipV="false" rot="0">
            <a:off x="3613684" y="5698438"/>
            <a:ext cx="3530964" cy="3530964"/>
          </a:xfrm>
          <a:custGeom>
            <a:avLst/>
            <a:gdLst/>
            <a:ahLst/>
            <a:cxnLst/>
            <a:rect r="r" b="b" t="t" l="l"/>
            <a:pathLst>
              <a:path h="3530964" w="3530964">
                <a:moveTo>
                  <a:pt x="0" y="0"/>
                </a:moveTo>
                <a:lnTo>
                  <a:pt x="3530964" y="0"/>
                </a:lnTo>
                <a:lnTo>
                  <a:pt x="3530964" y="3530964"/>
                </a:lnTo>
                <a:lnTo>
                  <a:pt x="0" y="3530964"/>
                </a:lnTo>
                <a:lnTo>
                  <a:pt x="0" y="0"/>
                </a:lnTo>
                <a:close/>
              </a:path>
            </a:pathLst>
          </a:custGeom>
          <a:blipFill>
            <a:blip r:embed="rId16"/>
            <a:stretch>
              <a:fillRect l="0" t="0" r="0" b="0"/>
            </a:stretch>
          </a:blipFill>
        </p:spPr>
      </p:sp>
      <p:sp>
        <p:nvSpPr>
          <p:cNvPr name="Freeform 15" id="15"/>
          <p:cNvSpPr/>
          <p:nvPr/>
        </p:nvSpPr>
        <p:spPr>
          <a:xfrm flipH="false" flipV="false" rot="0">
            <a:off x="7926262" y="5698438"/>
            <a:ext cx="3559862" cy="3559862"/>
          </a:xfrm>
          <a:custGeom>
            <a:avLst/>
            <a:gdLst/>
            <a:ahLst/>
            <a:cxnLst/>
            <a:rect r="r" b="b" t="t" l="l"/>
            <a:pathLst>
              <a:path h="3559862" w="3559862">
                <a:moveTo>
                  <a:pt x="0" y="0"/>
                </a:moveTo>
                <a:lnTo>
                  <a:pt x="3559862" y="0"/>
                </a:lnTo>
                <a:lnTo>
                  <a:pt x="3559862" y="3559862"/>
                </a:lnTo>
                <a:lnTo>
                  <a:pt x="0" y="3559862"/>
                </a:lnTo>
                <a:lnTo>
                  <a:pt x="0" y="0"/>
                </a:lnTo>
                <a:close/>
              </a:path>
            </a:pathLst>
          </a:custGeom>
          <a:blipFill>
            <a:blip r:embed="rId17"/>
            <a:stretch>
              <a:fillRect l="0" t="0" r="0" b="0"/>
            </a:stretch>
          </a:blipFill>
        </p:spPr>
      </p:sp>
      <p:sp>
        <p:nvSpPr>
          <p:cNvPr name="TextBox 16" id="16"/>
          <p:cNvSpPr txBox="true"/>
          <p:nvPr/>
        </p:nvSpPr>
        <p:spPr>
          <a:xfrm rot="0">
            <a:off x="1572244" y="1578534"/>
            <a:ext cx="11914765" cy="516891"/>
          </a:xfrm>
          <a:prstGeom prst="rect">
            <a:avLst/>
          </a:prstGeom>
        </p:spPr>
        <p:txBody>
          <a:bodyPr anchor="t" rtlCol="false" tIns="0" lIns="0" bIns="0" rIns="0">
            <a:spAutoFit/>
          </a:bodyPr>
          <a:lstStyle/>
          <a:p>
            <a:pPr algn="l" marL="0" indent="0" lvl="0">
              <a:lnSpc>
                <a:spcPts val="4059"/>
              </a:lnSpc>
              <a:spcBef>
                <a:spcPct val="0"/>
              </a:spcBef>
            </a:pPr>
            <a:r>
              <a:rPr lang="en-US" sz="2899">
                <a:solidFill>
                  <a:srgbClr val="FFFFFF"/>
                </a:solidFill>
                <a:latin typeface="Brick Sans"/>
                <a:ea typeface="Brick Sans"/>
                <a:cs typeface="Brick Sans"/>
                <a:sym typeface="Brick Sans"/>
              </a:rPr>
              <a:t>MAIN CODE FLOW</a:t>
            </a:r>
          </a:p>
        </p:txBody>
      </p:sp>
      <p:sp>
        <p:nvSpPr>
          <p:cNvPr name="TextBox 17" id="17"/>
          <p:cNvSpPr txBox="true"/>
          <p:nvPr/>
        </p:nvSpPr>
        <p:spPr>
          <a:xfrm rot="0">
            <a:off x="1566350" y="2143517"/>
            <a:ext cx="11838650" cy="3291197"/>
          </a:xfrm>
          <a:prstGeom prst="rect">
            <a:avLst/>
          </a:prstGeom>
        </p:spPr>
        <p:txBody>
          <a:bodyPr anchor="t" rtlCol="false" tIns="0" lIns="0" bIns="0" rIns="0">
            <a:spAutoFit/>
          </a:bodyPr>
          <a:lstStyle/>
          <a:p>
            <a:pPr algn="just" marL="442666" indent="-221333" lvl="1">
              <a:lnSpc>
                <a:spcPts val="2870"/>
              </a:lnSpc>
              <a:buFont typeface="Arial"/>
              <a:buChar char="•"/>
            </a:pPr>
            <a:r>
              <a:rPr lang="en-US" sz="2050">
                <a:solidFill>
                  <a:srgbClr val="FFFFFF"/>
                </a:solidFill>
                <a:latin typeface="Gill Sans Light"/>
                <a:ea typeface="Gill Sans Light"/>
                <a:cs typeface="Gill Sans Light"/>
                <a:sym typeface="Gill Sans Light"/>
              </a:rPr>
              <a:t>Now we start with Hydraulic Erosion, which generates a new detailed terrain with features :</a:t>
            </a:r>
          </a:p>
          <a:p>
            <a:pPr algn="just" marL="885331" indent="-295110" lvl="2">
              <a:lnSpc>
                <a:spcPts val="2870"/>
              </a:lnSpc>
              <a:buFont typeface="Arial"/>
              <a:buChar char="⚬"/>
            </a:pPr>
            <a:r>
              <a:rPr lang="en-US" sz="2050">
                <a:solidFill>
                  <a:srgbClr val="FFFFFF"/>
                </a:solidFill>
                <a:latin typeface="Gill Sans Light"/>
                <a:ea typeface="Gill Sans Light"/>
                <a:cs typeface="Gill Sans Light"/>
                <a:sym typeface="Gill Sans Light"/>
              </a:rPr>
              <a:t>We start with approximately (.4*x*y) droplets, which are placed at random (x,y) positions across the map with their own PRNG determined values such as speed, intertia etc</a:t>
            </a:r>
          </a:p>
          <a:p>
            <a:pPr algn="just" marL="885331" indent="-295110" lvl="2">
              <a:lnSpc>
                <a:spcPts val="2870"/>
              </a:lnSpc>
              <a:buFont typeface="Arial"/>
              <a:buChar char="⚬"/>
            </a:pPr>
            <a:r>
              <a:rPr lang="en-US" sz="2050">
                <a:solidFill>
                  <a:srgbClr val="FFFFFF"/>
                </a:solidFill>
                <a:latin typeface="Gill Sans Light"/>
                <a:ea typeface="Gill Sans Light"/>
                <a:cs typeface="Gill Sans Light"/>
                <a:sym typeface="Gill Sans Light"/>
              </a:rPr>
              <a:t>Each droplet is simulated per step which calculates the amount of height eroded, while at each step the droplet evaporates a little bit and sediments a little bit</a:t>
            </a:r>
          </a:p>
          <a:p>
            <a:pPr algn="just" marL="885331" indent="-295110" lvl="2">
              <a:lnSpc>
                <a:spcPts val="2870"/>
              </a:lnSpc>
              <a:buFont typeface="Arial"/>
              <a:buChar char="⚬"/>
            </a:pPr>
            <a:r>
              <a:rPr lang="en-US" sz="2050">
                <a:solidFill>
                  <a:srgbClr val="FFFFFF"/>
                </a:solidFill>
                <a:latin typeface="Gill Sans Light"/>
                <a:ea typeface="Gill Sans Light"/>
                <a:cs typeface="Gill Sans Light"/>
                <a:sym typeface="Gill Sans Light"/>
              </a:rPr>
              <a:t>Each droplet’s downhill potential is calculated which is then used to calculate the new speed, the slope and the sediment capacity its carrying</a:t>
            </a:r>
          </a:p>
          <a:p>
            <a:pPr algn="just" marL="885331" indent="-295110" lvl="2">
              <a:lnSpc>
                <a:spcPts val="2870"/>
              </a:lnSpc>
              <a:buFont typeface="Arial"/>
              <a:buChar char="⚬"/>
            </a:pPr>
            <a:r>
              <a:rPr lang="en-US" sz="2050">
                <a:solidFill>
                  <a:srgbClr val="FFFFFF"/>
                </a:solidFill>
                <a:latin typeface="Gill Sans Light"/>
                <a:ea typeface="Gill Sans Light"/>
                <a:cs typeface="Gill Sans Light"/>
                <a:sym typeface="Gill Sans Light"/>
              </a:rPr>
              <a:t>It starts depositing once it reaches the point where it cannot carry any more sediment</a:t>
            </a:r>
          </a:p>
          <a:p>
            <a:pPr algn="just" marL="885331" indent="-295110" lvl="2">
              <a:lnSpc>
                <a:spcPts val="2870"/>
              </a:lnSpc>
              <a:spcBef>
                <a:spcPct val="0"/>
              </a:spcBef>
              <a:buFont typeface="Arial"/>
              <a:buChar char="⚬"/>
            </a:pPr>
            <a:r>
              <a:rPr lang="en-US" sz="2050">
                <a:solidFill>
                  <a:srgbClr val="FFFFFF"/>
                </a:solidFill>
                <a:latin typeface="Gill Sans Light"/>
                <a:ea typeface="Gill Sans Light"/>
                <a:cs typeface="Gill Sans Light"/>
                <a:sym typeface="Gill Sans Light"/>
              </a:rPr>
              <a:t>Finally once the droplets are finished, each droplet contributes its changes to the main Heightmap</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41240"/>
        </a:solidFill>
      </p:bgPr>
    </p:bg>
    <p:spTree>
      <p:nvGrpSpPr>
        <p:cNvPr id="1" name=""/>
        <p:cNvGrpSpPr/>
        <p:nvPr/>
      </p:nvGrpSpPr>
      <p:grpSpPr>
        <a:xfrm>
          <a:off x="0" y="0"/>
          <a:ext cx="0" cy="0"/>
          <a:chOff x="0" y="0"/>
          <a:chExt cx="0" cy="0"/>
        </a:xfrm>
      </p:grpSpPr>
      <p:sp>
        <p:nvSpPr>
          <p:cNvPr name="Freeform 2" id="2"/>
          <p:cNvSpPr/>
          <p:nvPr/>
        </p:nvSpPr>
        <p:spPr>
          <a:xfrm flipH="false" flipV="false" rot="0">
            <a:off x="-1287629" y="9493126"/>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86400" y="9493126"/>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260429" y="9493126"/>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303950" y="-57210"/>
            <a:ext cx="2271679" cy="553464"/>
          </a:xfrm>
          <a:custGeom>
            <a:avLst/>
            <a:gdLst/>
            <a:ahLst/>
            <a:cxnLst/>
            <a:rect r="r" b="b" t="t" l="l"/>
            <a:pathLst>
              <a:path h="553464" w="2271679">
                <a:moveTo>
                  <a:pt x="0" y="0"/>
                </a:moveTo>
                <a:lnTo>
                  <a:pt x="2271679" y="0"/>
                </a:lnTo>
                <a:lnTo>
                  <a:pt x="2271679" y="553464"/>
                </a:lnTo>
                <a:lnTo>
                  <a:pt x="0" y="5534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405000" y="1267649"/>
            <a:ext cx="7765750" cy="8229600"/>
          </a:xfrm>
          <a:custGeom>
            <a:avLst/>
            <a:gdLst/>
            <a:ahLst/>
            <a:cxnLst/>
            <a:rect r="r" b="b" t="t" l="l"/>
            <a:pathLst>
              <a:path h="8229600" w="7765750">
                <a:moveTo>
                  <a:pt x="0" y="0"/>
                </a:moveTo>
                <a:lnTo>
                  <a:pt x="7765750" y="0"/>
                </a:lnTo>
                <a:lnTo>
                  <a:pt x="7765750" y="8229600"/>
                </a:lnTo>
                <a:lnTo>
                  <a:pt x="0" y="82296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5978504" y="7218389"/>
            <a:ext cx="1232028" cy="2312681"/>
          </a:xfrm>
          <a:custGeom>
            <a:avLst/>
            <a:gdLst/>
            <a:ahLst/>
            <a:cxnLst/>
            <a:rect r="r" b="b" t="t" l="l"/>
            <a:pathLst>
              <a:path h="2312681" w="1232028">
                <a:moveTo>
                  <a:pt x="0" y="0"/>
                </a:moveTo>
                <a:lnTo>
                  <a:pt x="1232028" y="0"/>
                </a:lnTo>
                <a:lnTo>
                  <a:pt x="1232028" y="2312681"/>
                </a:lnTo>
                <a:lnTo>
                  <a:pt x="0" y="23126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4657051" y="6860612"/>
            <a:ext cx="1442846" cy="2680963"/>
          </a:xfrm>
          <a:custGeom>
            <a:avLst/>
            <a:gdLst/>
            <a:ahLst/>
            <a:cxnLst/>
            <a:rect r="r" b="b" t="t" l="l"/>
            <a:pathLst>
              <a:path h="2680963" w="1442846">
                <a:moveTo>
                  <a:pt x="0" y="0"/>
                </a:moveTo>
                <a:lnTo>
                  <a:pt x="1442846" y="0"/>
                </a:lnTo>
                <a:lnTo>
                  <a:pt x="1442846" y="2680963"/>
                </a:lnTo>
                <a:lnTo>
                  <a:pt x="0" y="268096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7450459" y="7252209"/>
            <a:ext cx="898016" cy="2245040"/>
          </a:xfrm>
          <a:custGeom>
            <a:avLst/>
            <a:gdLst/>
            <a:ahLst/>
            <a:cxnLst/>
            <a:rect r="r" b="b" t="t" l="l"/>
            <a:pathLst>
              <a:path h="2245040" w="898016">
                <a:moveTo>
                  <a:pt x="0" y="0"/>
                </a:moveTo>
                <a:lnTo>
                  <a:pt x="898016" y="0"/>
                </a:lnTo>
                <a:lnTo>
                  <a:pt x="898016" y="2245040"/>
                </a:lnTo>
                <a:lnTo>
                  <a:pt x="0" y="224504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0" id="10"/>
          <p:cNvSpPr txBox="true"/>
          <p:nvPr/>
        </p:nvSpPr>
        <p:spPr>
          <a:xfrm rot="0">
            <a:off x="1572244" y="229494"/>
            <a:ext cx="10275322" cy="1291423"/>
          </a:xfrm>
          <a:prstGeom prst="rect">
            <a:avLst/>
          </a:prstGeom>
        </p:spPr>
        <p:txBody>
          <a:bodyPr anchor="t" rtlCol="false" tIns="0" lIns="0" bIns="0" rIns="0">
            <a:spAutoFit/>
          </a:bodyPr>
          <a:lstStyle/>
          <a:p>
            <a:pPr algn="l">
              <a:lnSpc>
                <a:spcPts val="10037"/>
              </a:lnSpc>
              <a:spcBef>
                <a:spcPct val="0"/>
              </a:spcBef>
            </a:pPr>
            <a:r>
              <a:rPr lang="en-US" sz="7169">
                <a:solidFill>
                  <a:srgbClr val="FFFFFF"/>
                </a:solidFill>
                <a:latin typeface="Brick Sans"/>
                <a:ea typeface="Brick Sans"/>
                <a:cs typeface="Brick Sans"/>
                <a:sym typeface="Brick Sans"/>
              </a:rPr>
              <a:t>IMPLEMENTATION</a:t>
            </a:r>
          </a:p>
        </p:txBody>
      </p:sp>
      <p:sp>
        <p:nvSpPr>
          <p:cNvPr name="Freeform 11" id="11"/>
          <p:cNvSpPr/>
          <p:nvPr/>
        </p:nvSpPr>
        <p:spPr>
          <a:xfrm flipH="true" flipV="false" rot="0">
            <a:off x="242391" y="7252209"/>
            <a:ext cx="898016" cy="2245040"/>
          </a:xfrm>
          <a:custGeom>
            <a:avLst/>
            <a:gdLst/>
            <a:ahLst/>
            <a:cxnLst/>
            <a:rect r="r" b="b" t="t" l="l"/>
            <a:pathLst>
              <a:path h="2245040" w="898016">
                <a:moveTo>
                  <a:pt x="898016" y="0"/>
                </a:moveTo>
                <a:lnTo>
                  <a:pt x="0" y="0"/>
                </a:lnTo>
                <a:lnTo>
                  <a:pt x="0" y="2245040"/>
                </a:lnTo>
                <a:lnTo>
                  <a:pt x="898016" y="2245040"/>
                </a:lnTo>
                <a:lnTo>
                  <a:pt x="898016"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1005156" y="685611"/>
            <a:ext cx="2271679" cy="553464"/>
          </a:xfrm>
          <a:custGeom>
            <a:avLst/>
            <a:gdLst/>
            <a:ahLst/>
            <a:cxnLst/>
            <a:rect r="r" b="b" t="t" l="l"/>
            <a:pathLst>
              <a:path h="553464" w="2271679">
                <a:moveTo>
                  <a:pt x="0" y="0"/>
                </a:moveTo>
                <a:lnTo>
                  <a:pt x="2271679" y="0"/>
                </a:lnTo>
                <a:lnTo>
                  <a:pt x="2271679" y="553463"/>
                </a:lnTo>
                <a:lnTo>
                  <a:pt x="0" y="5534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9857487" y="0"/>
            <a:ext cx="969775" cy="439044"/>
          </a:xfrm>
          <a:custGeom>
            <a:avLst/>
            <a:gdLst/>
            <a:ahLst/>
            <a:cxnLst/>
            <a:rect r="r" b="b" t="t" l="l"/>
            <a:pathLst>
              <a:path h="439044" w="969775">
                <a:moveTo>
                  <a:pt x="0" y="0"/>
                </a:moveTo>
                <a:lnTo>
                  <a:pt x="969775" y="0"/>
                </a:lnTo>
                <a:lnTo>
                  <a:pt x="969775" y="439044"/>
                </a:lnTo>
                <a:lnTo>
                  <a:pt x="0" y="43904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4" id="14"/>
          <p:cNvSpPr/>
          <p:nvPr/>
        </p:nvSpPr>
        <p:spPr>
          <a:xfrm flipH="false" flipV="false" rot="0">
            <a:off x="1945779" y="3436968"/>
            <a:ext cx="4764126" cy="4764126"/>
          </a:xfrm>
          <a:custGeom>
            <a:avLst/>
            <a:gdLst/>
            <a:ahLst/>
            <a:cxnLst/>
            <a:rect r="r" b="b" t="t" l="l"/>
            <a:pathLst>
              <a:path h="4764126" w="4764126">
                <a:moveTo>
                  <a:pt x="0" y="0"/>
                </a:moveTo>
                <a:lnTo>
                  <a:pt x="4764126" y="0"/>
                </a:lnTo>
                <a:lnTo>
                  <a:pt x="4764126" y="4764126"/>
                </a:lnTo>
                <a:lnTo>
                  <a:pt x="0" y="4764126"/>
                </a:lnTo>
                <a:lnTo>
                  <a:pt x="0" y="0"/>
                </a:lnTo>
                <a:close/>
              </a:path>
            </a:pathLst>
          </a:custGeom>
          <a:blipFill>
            <a:blip r:embed="rId16"/>
            <a:stretch>
              <a:fillRect l="0" t="0" r="0" b="0"/>
            </a:stretch>
          </a:blipFill>
        </p:spPr>
      </p:sp>
      <p:sp>
        <p:nvSpPr>
          <p:cNvPr name="Freeform 15" id="15"/>
          <p:cNvSpPr/>
          <p:nvPr/>
        </p:nvSpPr>
        <p:spPr>
          <a:xfrm flipH="false" flipV="false" rot="0">
            <a:off x="8037474" y="3436968"/>
            <a:ext cx="4764126" cy="4764126"/>
          </a:xfrm>
          <a:custGeom>
            <a:avLst/>
            <a:gdLst/>
            <a:ahLst/>
            <a:cxnLst/>
            <a:rect r="r" b="b" t="t" l="l"/>
            <a:pathLst>
              <a:path h="4764126" w="4764126">
                <a:moveTo>
                  <a:pt x="0" y="0"/>
                </a:moveTo>
                <a:lnTo>
                  <a:pt x="4764126" y="0"/>
                </a:lnTo>
                <a:lnTo>
                  <a:pt x="4764126" y="4764126"/>
                </a:lnTo>
                <a:lnTo>
                  <a:pt x="0" y="4764126"/>
                </a:lnTo>
                <a:lnTo>
                  <a:pt x="0" y="0"/>
                </a:lnTo>
                <a:close/>
              </a:path>
            </a:pathLst>
          </a:custGeom>
          <a:blipFill>
            <a:blip r:embed="rId17"/>
            <a:stretch>
              <a:fillRect l="0" t="0" r="0" b="0"/>
            </a:stretch>
          </a:blipFill>
        </p:spPr>
      </p:sp>
      <p:sp>
        <p:nvSpPr>
          <p:cNvPr name="TextBox 16" id="16"/>
          <p:cNvSpPr txBox="true"/>
          <p:nvPr/>
        </p:nvSpPr>
        <p:spPr>
          <a:xfrm rot="0">
            <a:off x="1572244" y="1578534"/>
            <a:ext cx="11914765" cy="516891"/>
          </a:xfrm>
          <a:prstGeom prst="rect">
            <a:avLst/>
          </a:prstGeom>
        </p:spPr>
        <p:txBody>
          <a:bodyPr anchor="t" rtlCol="false" tIns="0" lIns="0" bIns="0" rIns="0">
            <a:spAutoFit/>
          </a:bodyPr>
          <a:lstStyle/>
          <a:p>
            <a:pPr algn="l" marL="0" indent="0" lvl="0">
              <a:lnSpc>
                <a:spcPts val="4059"/>
              </a:lnSpc>
              <a:spcBef>
                <a:spcPct val="0"/>
              </a:spcBef>
            </a:pPr>
            <a:r>
              <a:rPr lang="en-US" sz="2899">
                <a:solidFill>
                  <a:srgbClr val="FFFFFF"/>
                </a:solidFill>
                <a:latin typeface="Brick Sans"/>
                <a:ea typeface="Brick Sans"/>
                <a:cs typeface="Brick Sans"/>
                <a:sym typeface="Brick Sans"/>
              </a:rPr>
              <a:t>MAIN CODE FLOW</a:t>
            </a:r>
          </a:p>
        </p:txBody>
      </p:sp>
      <p:sp>
        <p:nvSpPr>
          <p:cNvPr name="TextBox 17" id="17"/>
          <p:cNvSpPr txBox="true"/>
          <p:nvPr/>
        </p:nvSpPr>
        <p:spPr>
          <a:xfrm rot="0">
            <a:off x="1566350" y="2143517"/>
            <a:ext cx="11838650" cy="395597"/>
          </a:xfrm>
          <a:prstGeom prst="rect">
            <a:avLst/>
          </a:prstGeom>
        </p:spPr>
        <p:txBody>
          <a:bodyPr anchor="t" rtlCol="false" tIns="0" lIns="0" bIns="0" rIns="0">
            <a:spAutoFit/>
          </a:bodyPr>
          <a:lstStyle/>
          <a:p>
            <a:pPr algn="just" marL="442666" indent="-221333" lvl="1">
              <a:lnSpc>
                <a:spcPts val="2870"/>
              </a:lnSpc>
              <a:spcBef>
                <a:spcPct val="0"/>
              </a:spcBef>
              <a:buFont typeface="Arial"/>
              <a:buChar char="•"/>
            </a:pPr>
            <a:r>
              <a:rPr lang="en-US" sz="2050">
                <a:solidFill>
                  <a:srgbClr val="FFFFFF"/>
                </a:solidFill>
                <a:latin typeface="Gill Sans Light"/>
                <a:ea typeface="Gill Sans Light"/>
                <a:cs typeface="Gill Sans Light"/>
                <a:sym typeface="Gill Sans Light"/>
              </a:rPr>
              <a:t>Now with the updated Heightmaps, another Biome Classification is done to show the changes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41240"/>
        </a:solidFill>
      </p:bgPr>
    </p:bg>
    <p:spTree>
      <p:nvGrpSpPr>
        <p:cNvPr id="1" name=""/>
        <p:cNvGrpSpPr/>
        <p:nvPr/>
      </p:nvGrpSpPr>
      <p:grpSpPr>
        <a:xfrm>
          <a:off x="0" y="0"/>
          <a:ext cx="0" cy="0"/>
          <a:chOff x="0" y="0"/>
          <a:chExt cx="0" cy="0"/>
        </a:xfrm>
      </p:grpSpPr>
      <p:sp>
        <p:nvSpPr>
          <p:cNvPr name="Freeform 2" id="2"/>
          <p:cNvSpPr/>
          <p:nvPr/>
        </p:nvSpPr>
        <p:spPr>
          <a:xfrm flipH="false" flipV="false" rot="0">
            <a:off x="-1287629" y="9493126"/>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86400" y="9493126"/>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260429" y="9493126"/>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303950" y="-57210"/>
            <a:ext cx="2271679" cy="553464"/>
          </a:xfrm>
          <a:custGeom>
            <a:avLst/>
            <a:gdLst/>
            <a:ahLst/>
            <a:cxnLst/>
            <a:rect r="r" b="b" t="t" l="l"/>
            <a:pathLst>
              <a:path h="553464" w="2271679">
                <a:moveTo>
                  <a:pt x="0" y="0"/>
                </a:moveTo>
                <a:lnTo>
                  <a:pt x="2271679" y="0"/>
                </a:lnTo>
                <a:lnTo>
                  <a:pt x="2271679" y="553464"/>
                </a:lnTo>
                <a:lnTo>
                  <a:pt x="0" y="5534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981370" y="7194294"/>
            <a:ext cx="1306630" cy="2427859"/>
          </a:xfrm>
          <a:custGeom>
            <a:avLst/>
            <a:gdLst/>
            <a:ahLst/>
            <a:cxnLst/>
            <a:rect r="r" b="b" t="t" l="l"/>
            <a:pathLst>
              <a:path h="2427859" w="1306630">
                <a:moveTo>
                  <a:pt x="0" y="0"/>
                </a:moveTo>
                <a:lnTo>
                  <a:pt x="1306630" y="0"/>
                </a:lnTo>
                <a:lnTo>
                  <a:pt x="1306630" y="2427859"/>
                </a:lnTo>
                <a:lnTo>
                  <a:pt x="0" y="24278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572244" y="229494"/>
            <a:ext cx="10275322" cy="1291423"/>
          </a:xfrm>
          <a:prstGeom prst="rect">
            <a:avLst/>
          </a:prstGeom>
        </p:spPr>
        <p:txBody>
          <a:bodyPr anchor="t" rtlCol="false" tIns="0" lIns="0" bIns="0" rIns="0">
            <a:spAutoFit/>
          </a:bodyPr>
          <a:lstStyle/>
          <a:p>
            <a:pPr algn="l">
              <a:lnSpc>
                <a:spcPts val="10037"/>
              </a:lnSpc>
              <a:spcBef>
                <a:spcPct val="0"/>
              </a:spcBef>
            </a:pPr>
            <a:r>
              <a:rPr lang="en-US" sz="7169">
                <a:solidFill>
                  <a:srgbClr val="FFFFFF"/>
                </a:solidFill>
                <a:latin typeface="Brick Sans"/>
                <a:ea typeface="Brick Sans"/>
                <a:cs typeface="Brick Sans"/>
                <a:sym typeface="Brick Sans"/>
              </a:rPr>
              <a:t>IMPLEMENTATION</a:t>
            </a:r>
          </a:p>
        </p:txBody>
      </p:sp>
      <p:sp>
        <p:nvSpPr>
          <p:cNvPr name="Freeform 8" id="8"/>
          <p:cNvSpPr/>
          <p:nvPr/>
        </p:nvSpPr>
        <p:spPr>
          <a:xfrm flipH="true" flipV="false" rot="0">
            <a:off x="130684" y="8459540"/>
            <a:ext cx="413434" cy="1033586"/>
          </a:xfrm>
          <a:custGeom>
            <a:avLst/>
            <a:gdLst/>
            <a:ahLst/>
            <a:cxnLst/>
            <a:rect r="r" b="b" t="t" l="l"/>
            <a:pathLst>
              <a:path h="1033586" w="413434">
                <a:moveTo>
                  <a:pt x="413434" y="0"/>
                </a:moveTo>
                <a:lnTo>
                  <a:pt x="0" y="0"/>
                </a:lnTo>
                <a:lnTo>
                  <a:pt x="0" y="1033586"/>
                </a:lnTo>
                <a:lnTo>
                  <a:pt x="413434" y="1033586"/>
                </a:lnTo>
                <a:lnTo>
                  <a:pt x="413434"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005156" y="685611"/>
            <a:ext cx="2271679" cy="553464"/>
          </a:xfrm>
          <a:custGeom>
            <a:avLst/>
            <a:gdLst/>
            <a:ahLst/>
            <a:cxnLst/>
            <a:rect r="r" b="b" t="t" l="l"/>
            <a:pathLst>
              <a:path h="553464" w="2271679">
                <a:moveTo>
                  <a:pt x="0" y="0"/>
                </a:moveTo>
                <a:lnTo>
                  <a:pt x="2271679" y="0"/>
                </a:lnTo>
                <a:lnTo>
                  <a:pt x="2271679" y="553463"/>
                </a:lnTo>
                <a:lnTo>
                  <a:pt x="0" y="5534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9857487" y="0"/>
            <a:ext cx="969775" cy="439044"/>
          </a:xfrm>
          <a:custGeom>
            <a:avLst/>
            <a:gdLst/>
            <a:ahLst/>
            <a:cxnLst/>
            <a:rect r="r" b="b" t="t" l="l"/>
            <a:pathLst>
              <a:path h="439044" w="969775">
                <a:moveTo>
                  <a:pt x="0" y="0"/>
                </a:moveTo>
                <a:lnTo>
                  <a:pt x="969775" y="0"/>
                </a:lnTo>
                <a:lnTo>
                  <a:pt x="969775" y="439044"/>
                </a:lnTo>
                <a:lnTo>
                  <a:pt x="0" y="43904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5788128" y="2731139"/>
            <a:ext cx="11838650" cy="4738997"/>
          </a:xfrm>
          <a:prstGeom prst="rect">
            <a:avLst/>
          </a:prstGeom>
        </p:spPr>
        <p:txBody>
          <a:bodyPr anchor="t" rtlCol="false" tIns="0" lIns="0" bIns="0" rIns="0">
            <a:spAutoFit/>
          </a:bodyPr>
          <a:lstStyle/>
          <a:p>
            <a:pPr algn="just" marL="442666" indent="-221333" lvl="1">
              <a:lnSpc>
                <a:spcPts val="2870"/>
              </a:lnSpc>
              <a:buFont typeface="Arial"/>
              <a:buChar char="•"/>
            </a:pPr>
            <a:r>
              <a:rPr lang="en-US" sz="2050">
                <a:solidFill>
                  <a:srgbClr val="FFFFFF"/>
                </a:solidFill>
                <a:latin typeface="Gill Sans Light"/>
                <a:ea typeface="Gill Sans Light"/>
                <a:cs typeface="Gill Sans Light"/>
                <a:sym typeface="Gill Sans Light"/>
              </a:rPr>
              <a:t>Now finally using the updated Heightmaps, we generate Rivers to finish the terrain, which then modifies the heightmap and the biomes to generate the final output :</a:t>
            </a:r>
          </a:p>
          <a:p>
            <a:pPr algn="just" marL="885331" indent="-295110" lvl="2">
              <a:lnSpc>
                <a:spcPts val="2870"/>
              </a:lnSpc>
              <a:buFont typeface="Arial"/>
              <a:buChar char="⚬"/>
            </a:pPr>
            <a:r>
              <a:rPr lang="en-US" sz="2050">
                <a:solidFill>
                  <a:srgbClr val="FFFFFF"/>
                </a:solidFill>
                <a:latin typeface="Gill Sans Light"/>
                <a:ea typeface="Gill Sans Light"/>
                <a:cs typeface="Gill Sans Light"/>
                <a:sym typeface="Gill Sans Light"/>
              </a:rPr>
              <a:t>The flow direction, flow accumulation and rivermask maps are created,</a:t>
            </a:r>
          </a:p>
          <a:p>
            <a:pPr algn="just" marL="885331" indent="-295110" lvl="2">
              <a:lnSpc>
                <a:spcPts val="2870"/>
              </a:lnSpc>
              <a:buFont typeface="Arial"/>
              <a:buChar char="⚬"/>
            </a:pPr>
            <a:r>
              <a:rPr lang="en-US" sz="2050">
                <a:solidFill>
                  <a:srgbClr val="FFFFFF"/>
                </a:solidFill>
                <a:latin typeface="Gill Sans Light"/>
                <a:ea typeface="Gill Sans Light"/>
                <a:cs typeface="Gill Sans Light"/>
                <a:sym typeface="Gill Sans Light"/>
              </a:rPr>
              <a:t>Now for each cell, the 8 neighbors are checked and the one with the highest downhill slope is picked, and is stored in the flow direction</a:t>
            </a:r>
          </a:p>
          <a:p>
            <a:pPr algn="just" marL="885331" indent="-295110" lvl="2">
              <a:lnSpc>
                <a:spcPts val="2870"/>
              </a:lnSpc>
              <a:buFont typeface="Arial"/>
              <a:buChar char="⚬"/>
            </a:pPr>
            <a:r>
              <a:rPr lang="en-US" sz="2050">
                <a:solidFill>
                  <a:srgbClr val="FFFFFF"/>
                </a:solidFill>
                <a:latin typeface="Gill Sans Light"/>
                <a:ea typeface="Gill Sans Light"/>
                <a:cs typeface="Gill Sans Light"/>
                <a:sym typeface="Gill Sans Light"/>
              </a:rPr>
              <a:t>Now for each cell, the cells are processed from descending heights to simulate the process of water flowing from the highest point to lowest point, and each cell starts with 1 unit of water which is then slowly adds it to the cell it points to and finally the total upstream water is stored somewhere</a:t>
            </a:r>
          </a:p>
          <a:p>
            <a:pPr algn="just" marL="885331" indent="-295110" lvl="2">
              <a:lnSpc>
                <a:spcPts val="2870"/>
              </a:lnSpc>
              <a:buFont typeface="Arial"/>
              <a:buChar char="⚬"/>
            </a:pPr>
            <a:r>
              <a:rPr lang="en-US" sz="2050">
                <a:solidFill>
                  <a:srgbClr val="FFFFFF"/>
                </a:solidFill>
                <a:latin typeface="Gill Sans Light"/>
                <a:ea typeface="Gill Sans Light"/>
                <a:cs typeface="Gill Sans Light"/>
                <a:sym typeface="Gill Sans Light"/>
              </a:rPr>
              <a:t>Now for each cell which has more than the river threshhold, it is marked as a rivercell in the rivermask map</a:t>
            </a:r>
          </a:p>
          <a:p>
            <a:pPr algn="just" marL="885331" indent="-295110" lvl="2">
              <a:lnSpc>
                <a:spcPts val="2870"/>
              </a:lnSpc>
              <a:buFont typeface="Arial"/>
              <a:buChar char="⚬"/>
            </a:pPr>
            <a:r>
              <a:rPr lang="en-US" sz="2050">
                <a:solidFill>
                  <a:srgbClr val="FFFFFF"/>
                </a:solidFill>
                <a:latin typeface="Gill Sans Light"/>
                <a:ea typeface="Gill Sans Light"/>
                <a:cs typeface="Gill Sans Light"/>
                <a:sym typeface="Gill Sans Light"/>
              </a:rPr>
              <a:t>Now we perform a BFS from all the rivercells to and a distance map is updated for every cell to its nearest river cell</a:t>
            </a:r>
          </a:p>
          <a:p>
            <a:pPr algn="just" marL="885331" indent="-295110" lvl="2">
              <a:lnSpc>
                <a:spcPts val="2870"/>
              </a:lnSpc>
              <a:spcBef>
                <a:spcPct val="0"/>
              </a:spcBef>
              <a:buFont typeface="Arial"/>
              <a:buChar char="⚬"/>
            </a:pPr>
            <a:r>
              <a:rPr lang="en-US" sz="2050">
                <a:solidFill>
                  <a:srgbClr val="FFFFFF"/>
                </a:solidFill>
                <a:latin typeface="Gill Sans Light"/>
                <a:ea typeface="Gill Sans Light"/>
                <a:cs typeface="Gill Sans Light"/>
                <a:sym typeface="Gill Sans Light"/>
              </a:rPr>
              <a:t>Finally the cells with proper distance is carved as river and the heightmap is modified to show the carving of the river which is a gradient</a:t>
            </a:r>
          </a:p>
        </p:txBody>
      </p:sp>
      <p:sp>
        <p:nvSpPr>
          <p:cNvPr name="Freeform 12" id="12"/>
          <p:cNvSpPr/>
          <p:nvPr/>
        </p:nvSpPr>
        <p:spPr>
          <a:xfrm flipH="false" flipV="false" rot="0">
            <a:off x="544118" y="2655478"/>
            <a:ext cx="5244009" cy="5244009"/>
          </a:xfrm>
          <a:custGeom>
            <a:avLst/>
            <a:gdLst/>
            <a:ahLst/>
            <a:cxnLst/>
            <a:rect r="r" b="b" t="t" l="l"/>
            <a:pathLst>
              <a:path h="5244009" w="5244009">
                <a:moveTo>
                  <a:pt x="0" y="0"/>
                </a:moveTo>
                <a:lnTo>
                  <a:pt x="5244010" y="0"/>
                </a:lnTo>
                <a:lnTo>
                  <a:pt x="5244010" y="5244009"/>
                </a:lnTo>
                <a:lnTo>
                  <a:pt x="0" y="5244009"/>
                </a:lnTo>
                <a:lnTo>
                  <a:pt x="0" y="0"/>
                </a:lnTo>
                <a:close/>
              </a:path>
            </a:pathLst>
          </a:custGeom>
          <a:blipFill>
            <a:blip r:embed="rId12"/>
            <a:stretch>
              <a:fillRect l="0" t="0" r="0" b="0"/>
            </a:stretch>
          </a:blipFill>
        </p:spPr>
      </p:sp>
      <p:sp>
        <p:nvSpPr>
          <p:cNvPr name="TextBox 13" id="13"/>
          <p:cNvSpPr txBox="true"/>
          <p:nvPr/>
        </p:nvSpPr>
        <p:spPr>
          <a:xfrm rot="0">
            <a:off x="1572244" y="1578534"/>
            <a:ext cx="11914765" cy="516891"/>
          </a:xfrm>
          <a:prstGeom prst="rect">
            <a:avLst/>
          </a:prstGeom>
        </p:spPr>
        <p:txBody>
          <a:bodyPr anchor="t" rtlCol="false" tIns="0" lIns="0" bIns="0" rIns="0">
            <a:spAutoFit/>
          </a:bodyPr>
          <a:lstStyle/>
          <a:p>
            <a:pPr algn="l" marL="0" indent="0" lvl="0">
              <a:lnSpc>
                <a:spcPts val="4059"/>
              </a:lnSpc>
              <a:spcBef>
                <a:spcPct val="0"/>
              </a:spcBef>
            </a:pPr>
            <a:r>
              <a:rPr lang="en-US" sz="2899">
                <a:solidFill>
                  <a:srgbClr val="FFFFFF"/>
                </a:solidFill>
                <a:latin typeface="Brick Sans"/>
                <a:ea typeface="Brick Sans"/>
                <a:cs typeface="Brick Sans"/>
                <a:sym typeface="Brick Sans"/>
              </a:rPr>
              <a:t>MAIN CODE FLOW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DAG26dtcl9A</dc:identifier>
  <dcterms:modified xsi:type="dcterms:W3CDTF">2011-08-01T06:04:30Z</dcterms:modified>
  <cp:revision>1</cp:revision>
  <dc:title>Game</dc:title>
</cp:coreProperties>
</file>