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4" r:id="rId2"/>
    <p:sldId id="356" r:id="rId3"/>
    <p:sldId id="257" r:id="rId4"/>
    <p:sldId id="350" r:id="rId5"/>
    <p:sldId id="357" r:id="rId6"/>
    <p:sldId id="358" r:id="rId7"/>
    <p:sldId id="359" r:id="rId8"/>
    <p:sldId id="351" r:id="rId9"/>
    <p:sldId id="360" r:id="rId10"/>
    <p:sldId id="361" r:id="rId11"/>
    <p:sldId id="352" r:id="rId12"/>
    <p:sldId id="362" r:id="rId13"/>
    <p:sldId id="363" r:id="rId14"/>
    <p:sldId id="364" r:id="rId15"/>
    <p:sldId id="365" r:id="rId16"/>
    <p:sldId id="366" r:id="rId17"/>
    <p:sldId id="353" r:id="rId18"/>
    <p:sldId id="367" r:id="rId19"/>
    <p:sldId id="368" r:id="rId20"/>
    <p:sldId id="369" r:id="rId21"/>
    <p:sldId id="370" r:id="rId22"/>
    <p:sldId id="354" r:id="rId23"/>
    <p:sldId id="371" r:id="rId24"/>
    <p:sldId id="372" r:id="rId25"/>
    <p:sldId id="373" r:id="rId26"/>
    <p:sldId id="355" r:id="rId27"/>
    <p:sldId id="374" r:id="rId28"/>
    <p:sldId id="375" r:id="rId29"/>
    <p:sldId id="376" r:id="rId30"/>
    <p:sldId id="2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2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95FE-6D83-4E46-9901-51FA8399A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EF923-EB73-47FB-A4EC-8160555DB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54166-3FCD-4DC5-958F-E4FE7561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F5D0C-603E-4F8E-A239-BC0783F3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8DB8-D85F-4278-93EC-1A626ED0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9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3597-639C-422F-A9C7-BA43FCB9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DCE6D-78A7-4876-9FF0-1FE2CF7A8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A421-BA36-4207-A133-F24A3069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6101-AB05-4082-97C1-66150777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F99F-C247-46DA-9B09-EAEF511F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9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A1F7B-82F0-4600-9F52-14023AEA5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413B1-9C4F-4FB6-A1CE-06B2B7C9C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2BA4-CBC1-42DC-BF95-83A7F1AD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CCEE9-E851-4B46-957A-2342FA22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5F94-AD75-45DA-B8C0-87184BE2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7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F8FE-81E8-411F-AFA3-684C8757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2145-CAC1-4F9C-84A2-69E28D0C8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AAF6F-9903-4162-8E84-0CDA808B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89E77-852E-441D-AD18-F1E26C75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FE263-625A-403B-8877-6E7F0232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5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90A7-71E0-4259-BAFD-15A926BA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96CA8-EBE1-4D56-A8AC-AB44A1BAF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A002-4F18-4F61-B262-2368F0B9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AF0F8-8D04-4E2D-9BCC-C60385FF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5ACF3-29C0-4FD3-9EB8-A3CAC220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4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DFE7-E0F1-4A45-AA90-CE7EA2E9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256C-B28D-41B1-B141-51E9552D7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4789-3040-46F0-94BA-EF75D1C13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F3ECA-0082-47F6-9D34-F4DEDABB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C7136-92AF-4453-B789-AC48FDF0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5215C-364E-46B0-AC76-8665A2F4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8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63E0-68A2-4E7C-9ACE-5D7C08D2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D3D8-BA18-4394-9B99-D6673002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A516B-7C67-471D-907A-FEB0B39B0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5BB0C-CC6A-42A7-AA95-31DDB87A5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E7A57-3AF0-42AD-BAFC-02AA11358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860C2-2BAE-4E67-B535-D1649BB0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B20AD-802C-4F79-8D75-E2C657FC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3A8EA-9CBF-4A5A-9637-BDB207E0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3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2201-9ABD-41FC-B41C-02258CB8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50AA4-F758-483F-84B5-85EED025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E3765-5603-448A-A9F9-F13F6157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B7735-C640-4FEA-B135-D1EE21C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5DBA0-1C56-4361-8CF7-BC1727F7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E6A4B-C386-42AF-9572-49A5FC80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AA89F-CDB8-4AD7-B214-7F4A55B6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5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C10C-E2B6-41ED-AA6A-572C0D22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0661-5079-482B-AD55-E253C67E4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AF1C1-0EC0-43CD-9527-FC2DA9BB4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90F3A-15C6-43C4-9AA9-B3691FA7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16809-4B7B-42FD-A060-5B3AF5E8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B9D4B-0B3B-4B44-9D55-57AF36A3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9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D993-09B5-49CD-B321-4F4A8177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ACB53-0679-44B5-A9FD-B8012F0D5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E7EBD-AD69-4595-805B-0836C4E17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C1FE2-16AB-439E-A84B-056459B3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A7925-02EA-4D31-9879-5F1ECE0F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BD3F4-2F68-435D-A83D-A0D7E830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1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E1CFD-C3DB-4814-8BFF-7417D7C0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D8553-6827-458D-AB88-628AA062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46DC9-E15D-4CF8-928B-9EEB722CF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38FC-622E-4D2D-A43C-10DE679A3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C612-7A92-4984-8994-06C922C0D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6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9E0310-EE2C-40E6-AFC5-4FE71A74A56B}"/>
              </a:ext>
            </a:extLst>
          </p:cNvPr>
          <p:cNvSpPr txBox="1"/>
          <p:nvPr/>
        </p:nvSpPr>
        <p:spPr>
          <a:xfrm>
            <a:off x="561976" y="3821432"/>
            <a:ext cx="11163300" cy="2585323"/>
          </a:xfrm>
          <a:prstGeom prst="rect">
            <a:avLst/>
          </a:prstGeo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effectLst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Your Instructor: </a:t>
            </a:r>
            <a:b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              Judy Richardson</a:t>
            </a:r>
          </a:p>
          <a:p>
            <a:endParaRPr lang="en-US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15F3C6-17E0-4840-BE05-F8703AA5B4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00613" y="3981229"/>
            <a:ext cx="2023593" cy="2132277"/>
          </a:xfrm>
          <a:prstGeom prst="rect">
            <a:avLst/>
          </a:prstGeom>
          <a:effectLst>
            <a:softEdge rad="304800"/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4840C28-F336-49EB-8FE5-CA95F8858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4" y="523875"/>
            <a:ext cx="11163302" cy="3297556"/>
          </a:xfr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 fontScale="25000" lnSpcReduction="20000"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</a:rPr>
              <a:t>   </a:t>
            </a:r>
          </a:p>
          <a:p>
            <a:pPr algn="l"/>
            <a:endParaRPr lang="en-US" sz="21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37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sz="26400" b="1" dirty="0">
                <a:solidFill>
                  <a:srgbClr val="462006"/>
                </a:solidFill>
              </a:rPr>
              <a:t>Simple Retrieval </a:t>
            </a:r>
            <a:br>
              <a:rPr lang="en-US" sz="26400" b="1" dirty="0">
                <a:solidFill>
                  <a:srgbClr val="462006"/>
                </a:solidFill>
              </a:rPr>
            </a:br>
            <a:r>
              <a:rPr lang="en-US" sz="26400" b="1" dirty="0">
                <a:solidFill>
                  <a:srgbClr val="462006"/>
                </a:solidFill>
              </a:rPr>
              <a:t>Queries</a:t>
            </a:r>
            <a:br>
              <a:rPr lang="en-US" sz="18500" b="1" dirty="0">
                <a:solidFill>
                  <a:srgbClr val="462006"/>
                </a:solidFill>
              </a:rPr>
            </a:br>
            <a:r>
              <a:rPr lang="en-US" sz="26400" b="1" dirty="0">
                <a:solidFill>
                  <a:srgbClr val="462006"/>
                </a:solidFill>
              </a:rPr>
              <a:t>in MySQL Workbench </a:t>
            </a:r>
            <a:endParaRPr lang="en-US" sz="18500" b="1" dirty="0">
              <a:solidFill>
                <a:srgbClr val="462006"/>
              </a:solidFill>
            </a:endParaRPr>
          </a:p>
          <a:p>
            <a:pPr algn="l"/>
            <a:r>
              <a:rPr lang="en-US" sz="8800" b="1" dirty="0"/>
              <a:t>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4FB975-A274-4BD9-87FA-95922F662726}"/>
              </a:ext>
            </a:extLst>
          </p:cNvPr>
          <p:cNvSpPr/>
          <p:nvPr/>
        </p:nvSpPr>
        <p:spPr>
          <a:xfrm>
            <a:off x="561976" y="523873"/>
            <a:ext cx="11163300" cy="5882881"/>
          </a:xfrm>
          <a:custGeom>
            <a:avLst/>
            <a:gdLst>
              <a:gd name="connsiteX0" fmla="*/ 0 w 11163300"/>
              <a:gd name="connsiteY0" fmla="*/ 0 h 5882881"/>
              <a:gd name="connsiteX1" fmla="*/ 586073 w 11163300"/>
              <a:gd name="connsiteY1" fmla="*/ 0 h 5882881"/>
              <a:gd name="connsiteX2" fmla="*/ 948880 w 11163300"/>
              <a:gd name="connsiteY2" fmla="*/ 0 h 5882881"/>
              <a:gd name="connsiteX3" fmla="*/ 1869853 w 11163300"/>
              <a:gd name="connsiteY3" fmla="*/ 0 h 5882881"/>
              <a:gd name="connsiteX4" fmla="*/ 2455926 w 11163300"/>
              <a:gd name="connsiteY4" fmla="*/ 0 h 5882881"/>
              <a:gd name="connsiteX5" fmla="*/ 3041999 w 11163300"/>
              <a:gd name="connsiteY5" fmla="*/ 0 h 5882881"/>
              <a:gd name="connsiteX6" fmla="*/ 3962972 w 11163300"/>
              <a:gd name="connsiteY6" fmla="*/ 0 h 5882881"/>
              <a:gd name="connsiteX7" fmla="*/ 4437412 w 11163300"/>
              <a:gd name="connsiteY7" fmla="*/ 0 h 5882881"/>
              <a:gd name="connsiteX8" fmla="*/ 5358384 w 11163300"/>
              <a:gd name="connsiteY8" fmla="*/ 0 h 5882881"/>
              <a:gd name="connsiteX9" fmla="*/ 6279356 w 11163300"/>
              <a:gd name="connsiteY9" fmla="*/ 0 h 5882881"/>
              <a:gd name="connsiteX10" fmla="*/ 6977063 w 11163300"/>
              <a:gd name="connsiteY10" fmla="*/ 0 h 5882881"/>
              <a:gd name="connsiteX11" fmla="*/ 7898035 w 11163300"/>
              <a:gd name="connsiteY11" fmla="*/ 0 h 5882881"/>
              <a:gd name="connsiteX12" fmla="*/ 8484108 w 11163300"/>
              <a:gd name="connsiteY12" fmla="*/ 0 h 5882881"/>
              <a:gd name="connsiteX13" fmla="*/ 9070181 w 11163300"/>
              <a:gd name="connsiteY13" fmla="*/ 0 h 5882881"/>
              <a:gd name="connsiteX14" fmla="*/ 9879521 w 11163300"/>
              <a:gd name="connsiteY14" fmla="*/ 0 h 5882881"/>
              <a:gd name="connsiteX15" fmla="*/ 10465594 w 11163300"/>
              <a:gd name="connsiteY15" fmla="*/ 0 h 5882881"/>
              <a:gd name="connsiteX16" fmla="*/ 11163300 w 11163300"/>
              <a:gd name="connsiteY16" fmla="*/ 0 h 5882881"/>
              <a:gd name="connsiteX17" fmla="*/ 11163300 w 11163300"/>
              <a:gd name="connsiteY17" fmla="*/ 771311 h 5882881"/>
              <a:gd name="connsiteX18" fmla="*/ 11163300 w 11163300"/>
              <a:gd name="connsiteY18" fmla="*/ 1483793 h 5882881"/>
              <a:gd name="connsiteX19" fmla="*/ 11163300 w 11163300"/>
              <a:gd name="connsiteY19" fmla="*/ 2196276 h 5882881"/>
              <a:gd name="connsiteX20" fmla="*/ 11163300 w 11163300"/>
              <a:gd name="connsiteY20" fmla="*/ 2673443 h 5882881"/>
              <a:gd name="connsiteX21" fmla="*/ 11163300 w 11163300"/>
              <a:gd name="connsiteY21" fmla="*/ 3209438 h 5882881"/>
              <a:gd name="connsiteX22" fmla="*/ 11163300 w 11163300"/>
              <a:gd name="connsiteY22" fmla="*/ 3921921 h 5882881"/>
              <a:gd name="connsiteX23" fmla="*/ 11163300 w 11163300"/>
              <a:gd name="connsiteY23" fmla="*/ 4516745 h 5882881"/>
              <a:gd name="connsiteX24" fmla="*/ 11163300 w 11163300"/>
              <a:gd name="connsiteY24" fmla="*/ 5052741 h 5882881"/>
              <a:gd name="connsiteX25" fmla="*/ 11163300 w 11163300"/>
              <a:gd name="connsiteY25" fmla="*/ 5882881 h 5882881"/>
              <a:gd name="connsiteX26" fmla="*/ 10465594 w 11163300"/>
              <a:gd name="connsiteY26" fmla="*/ 5882881 h 5882881"/>
              <a:gd name="connsiteX27" fmla="*/ 9767888 w 11163300"/>
              <a:gd name="connsiteY27" fmla="*/ 5882881 h 5882881"/>
              <a:gd name="connsiteX28" fmla="*/ 9293447 w 11163300"/>
              <a:gd name="connsiteY28" fmla="*/ 5882881 h 5882881"/>
              <a:gd name="connsiteX29" fmla="*/ 8484108 w 11163300"/>
              <a:gd name="connsiteY29" fmla="*/ 5882881 h 5882881"/>
              <a:gd name="connsiteX30" fmla="*/ 8009668 w 11163300"/>
              <a:gd name="connsiteY30" fmla="*/ 5882881 h 5882881"/>
              <a:gd name="connsiteX31" fmla="*/ 7200329 w 11163300"/>
              <a:gd name="connsiteY31" fmla="*/ 5882881 h 5882881"/>
              <a:gd name="connsiteX32" fmla="*/ 6837521 w 11163300"/>
              <a:gd name="connsiteY32" fmla="*/ 5882881 h 5882881"/>
              <a:gd name="connsiteX33" fmla="*/ 6028182 w 11163300"/>
              <a:gd name="connsiteY33" fmla="*/ 5882881 h 5882881"/>
              <a:gd name="connsiteX34" fmla="*/ 5553742 w 11163300"/>
              <a:gd name="connsiteY34" fmla="*/ 5882881 h 5882881"/>
              <a:gd name="connsiteX35" fmla="*/ 5190935 w 11163300"/>
              <a:gd name="connsiteY35" fmla="*/ 5882881 h 5882881"/>
              <a:gd name="connsiteX36" fmla="*/ 4716494 w 11163300"/>
              <a:gd name="connsiteY36" fmla="*/ 5882881 h 5882881"/>
              <a:gd name="connsiteX37" fmla="*/ 3907155 w 11163300"/>
              <a:gd name="connsiteY37" fmla="*/ 5882881 h 5882881"/>
              <a:gd name="connsiteX38" fmla="*/ 3432715 w 11163300"/>
              <a:gd name="connsiteY38" fmla="*/ 5882881 h 5882881"/>
              <a:gd name="connsiteX39" fmla="*/ 3069908 w 11163300"/>
              <a:gd name="connsiteY39" fmla="*/ 5882881 h 5882881"/>
              <a:gd name="connsiteX40" fmla="*/ 2595467 w 11163300"/>
              <a:gd name="connsiteY40" fmla="*/ 5882881 h 5882881"/>
              <a:gd name="connsiteX41" fmla="*/ 2009394 w 11163300"/>
              <a:gd name="connsiteY41" fmla="*/ 5882881 h 5882881"/>
              <a:gd name="connsiteX42" fmla="*/ 1311688 w 11163300"/>
              <a:gd name="connsiteY42" fmla="*/ 5882881 h 5882881"/>
              <a:gd name="connsiteX43" fmla="*/ 837248 w 11163300"/>
              <a:gd name="connsiteY43" fmla="*/ 5882881 h 5882881"/>
              <a:gd name="connsiteX44" fmla="*/ 0 w 11163300"/>
              <a:gd name="connsiteY44" fmla="*/ 5882881 h 5882881"/>
              <a:gd name="connsiteX45" fmla="*/ 0 w 11163300"/>
              <a:gd name="connsiteY45" fmla="*/ 5229228 h 5882881"/>
              <a:gd name="connsiteX46" fmla="*/ 0 w 11163300"/>
              <a:gd name="connsiteY46" fmla="*/ 4575574 h 5882881"/>
              <a:gd name="connsiteX47" fmla="*/ 0 w 11163300"/>
              <a:gd name="connsiteY47" fmla="*/ 3921921 h 5882881"/>
              <a:gd name="connsiteX48" fmla="*/ 0 w 11163300"/>
              <a:gd name="connsiteY48" fmla="*/ 3268267 h 5882881"/>
              <a:gd name="connsiteX49" fmla="*/ 0 w 11163300"/>
              <a:gd name="connsiteY49" fmla="*/ 2673443 h 5882881"/>
              <a:gd name="connsiteX50" fmla="*/ 0 w 11163300"/>
              <a:gd name="connsiteY50" fmla="*/ 1960960 h 5882881"/>
              <a:gd name="connsiteX51" fmla="*/ 0 w 11163300"/>
              <a:gd name="connsiteY51" fmla="*/ 1307307 h 5882881"/>
              <a:gd name="connsiteX52" fmla="*/ 0 w 11163300"/>
              <a:gd name="connsiteY52" fmla="*/ 0 h 588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163300" h="5882881" extrusionOk="0">
                <a:moveTo>
                  <a:pt x="0" y="0"/>
                </a:moveTo>
                <a:cubicBezTo>
                  <a:pt x="226561" y="1882"/>
                  <a:pt x="365077" y="-22376"/>
                  <a:pt x="586073" y="0"/>
                </a:cubicBezTo>
                <a:cubicBezTo>
                  <a:pt x="807069" y="22376"/>
                  <a:pt x="773135" y="-881"/>
                  <a:pt x="948880" y="0"/>
                </a:cubicBezTo>
                <a:cubicBezTo>
                  <a:pt x="1124625" y="881"/>
                  <a:pt x="1462100" y="23700"/>
                  <a:pt x="1869853" y="0"/>
                </a:cubicBezTo>
                <a:cubicBezTo>
                  <a:pt x="2277606" y="-23700"/>
                  <a:pt x="2251912" y="-6019"/>
                  <a:pt x="2455926" y="0"/>
                </a:cubicBezTo>
                <a:cubicBezTo>
                  <a:pt x="2659940" y="6019"/>
                  <a:pt x="2771256" y="24191"/>
                  <a:pt x="3041999" y="0"/>
                </a:cubicBezTo>
                <a:cubicBezTo>
                  <a:pt x="3312742" y="-24191"/>
                  <a:pt x="3524753" y="12267"/>
                  <a:pt x="3962972" y="0"/>
                </a:cubicBezTo>
                <a:cubicBezTo>
                  <a:pt x="4401191" y="-12267"/>
                  <a:pt x="4294608" y="-16863"/>
                  <a:pt x="4437412" y="0"/>
                </a:cubicBezTo>
                <a:cubicBezTo>
                  <a:pt x="4580216" y="16863"/>
                  <a:pt x="5063976" y="24914"/>
                  <a:pt x="5358384" y="0"/>
                </a:cubicBezTo>
                <a:cubicBezTo>
                  <a:pt x="5652792" y="-24914"/>
                  <a:pt x="5935346" y="15294"/>
                  <a:pt x="6279356" y="0"/>
                </a:cubicBezTo>
                <a:cubicBezTo>
                  <a:pt x="6623366" y="-15294"/>
                  <a:pt x="6772137" y="-31284"/>
                  <a:pt x="6977063" y="0"/>
                </a:cubicBezTo>
                <a:cubicBezTo>
                  <a:pt x="7181989" y="31284"/>
                  <a:pt x="7665635" y="36659"/>
                  <a:pt x="7898035" y="0"/>
                </a:cubicBezTo>
                <a:cubicBezTo>
                  <a:pt x="8130435" y="-36659"/>
                  <a:pt x="8333497" y="25246"/>
                  <a:pt x="8484108" y="0"/>
                </a:cubicBezTo>
                <a:cubicBezTo>
                  <a:pt x="8634719" y="-25246"/>
                  <a:pt x="8780638" y="6577"/>
                  <a:pt x="9070181" y="0"/>
                </a:cubicBezTo>
                <a:cubicBezTo>
                  <a:pt x="9359724" y="-6577"/>
                  <a:pt x="9659659" y="-5448"/>
                  <a:pt x="9879521" y="0"/>
                </a:cubicBezTo>
                <a:cubicBezTo>
                  <a:pt x="10099383" y="5448"/>
                  <a:pt x="10213649" y="-14396"/>
                  <a:pt x="10465594" y="0"/>
                </a:cubicBezTo>
                <a:cubicBezTo>
                  <a:pt x="10717539" y="14396"/>
                  <a:pt x="10892236" y="-25671"/>
                  <a:pt x="11163300" y="0"/>
                </a:cubicBezTo>
                <a:cubicBezTo>
                  <a:pt x="11194094" y="324993"/>
                  <a:pt x="11174314" y="611601"/>
                  <a:pt x="11163300" y="771311"/>
                </a:cubicBezTo>
                <a:cubicBezTo>
                  <a:pt x="11152286" y="931021"/>
                  <a:pt x="11148043" y="1318544"/>
                  <a:pt x="11163300" y="1483793"/>
                </a:cubicBezTo>
                <a:cubicBezTo>
                  <a:pt x="11178557" y="1649042"/>
                  <a:pt x="11168604" y="1955293"/>
                  <a:pt x="11163300" y="2196276"/>
                </a:cubicBezTo>
                <a:cubicBezTo>
                  <a:pt x="11157996" y="2437259"/>
                  <a:pt x="11170621" y="2482408"/>
                  <a:pt x="11163300" y="2673443"/>
                </a:cubicBezTo>
                <a:cubicBezTo>
                  <a:pt x="11155979" y="2864478"/>
                  <a:pt x="11147579" y="3098500"/>
                  <a:pt x="11163300" y="3209438"/>
                </a:cubicBezTo>
                <a:cubicBezTo>
                  <a:pt x="11179021" y="3320376"/>
                  <a:pt x="11160740" y="3625220"/>
                  <a:pt x="11163300" y="3921921"/>
                </a:cubicBezTo>
                <a:cubicBezTo>
                  <a:pt x="11165860" y="4218622"/>
                  <a:pt x="11182079" y="4262431"/>
                  <a:pt x="11163300" y="4516745"/>
                </a:cubicBezTo>
                <a:cubicBezTo>
                  <a:pt x="11144521" y="4771059"/>
                  <a:pt x="11187603" y="4833140"/>
                  <a:pt x="11163300" y="5052741"/>
                </a:cubicBezTo>
                <a:cubicBezTo>
                  <a:pt x="11138997" y="5272342"/>
                  <a:pt x="11152501" y="5474242"/>
                  <a:pt x="11163300" y="5882881"/>
                </a:cubicBezTo>
                <a:cubicBezTo>
                  <a:pt x="10915939" y="5907461"/>
                  <a:pt x="10620697" y="5876090"/>
                  <a:pt x="10465594" y="5882881"/>
                </a:cubicBezTo>
                <a:cubicBezTo>
                  <a:pt x="10310491" y="5889672"/>
                  <a:pt x="10052356" y="5886804"/>
                  <a:pt x="9767888" y="5882881"/>
                </a:cubicBezTo>
                <a:cubicBezTo>
                  <a:pt x="9483420" y="5878958"/>
                  <a:pt x="9439459" y="5903166"/>
                  <a:pt x="9293447" y="5882881"/>
                </a:cubicBezTo>
                <a:cubicBezTo>
                  <a:pt x="9147435" y="5862596"/>
                  <a:pt x="8855169" y="5881301"/>
                  <a:pt x="8484108" y="5882881"/>
                </a:cubicBezTo>
                <a:cubicBezTo>
                  <a:pt x="8113047" y="5884461"/>
                  <a:pt x="8116794" y="5867835"/>
                  <a:pt x="8009668" y="5882881"/>
                </a:cubicBezTo>
                <a:cubicBezTo>
                  <a:pt x="7902542" y="5897927"/>
                  <a:pt x="7587728" y="5842496"/>
                  <a:pt x="7200329" y="5882881"/>
                </a:cubicBezTo>
                <a:cubicBezTo>
                  <a:pt x="6812930" y="5923266"/>
                  <a:pt x="6985727" y="5871374"/>
                  <a:pt x="6837521" y="5882881"/>
                </a:cubicBezTo>
                <a:cubicBezTo>
                  <a:pt x="6689315" y="5894388"/>
                  <a:pt x="6399792" y="5854685"/>
                  <a:pt x="6028182" y="5882881"/>
                </a:cubicBezTo>
                <a:cubicBezTo>
                  <a:pt x="5656572" y="5911077"/>
                  <a:pt x="5790945" y="5871005"/>
                  <a:pt x="5553742" y="5882881"/>
                </a:cubicBezTo>
                <a:cubicBezTo>
                  <a:pt x="5316539" y="5894757"/>
                  <a:pt x="5331589" y="5896795"/>
                  <a:pt x="5190935" y="5882881"/>
                </a:cubicBezTo>
                <a:cubicBezTo>
                  <a:pt x="5050281" y="5868967"/>
                  <a:pt x="4838851" y="5891705"/>
                  <a:pt x="4716494" y="5882881"/>
                </a:cubicBezTo>
                <a:cubicBezTo>
                  <a:pt x="4594137" y="5874057"/>
                  <a:pt x="4099857" y="5907373"/>
                  <a:pt x="3907155" y="5882881"/>
                </a:cubicBezTo>
                <a:cubicBezTo>
                  <a:pt x="3714453" y="5858389"/>
                  <a:pt x="3535850" y="5868340"/>
                  <a:pt x="3432715" y="5882881"/>
                </a:cubicBezTo>
                <a:cubicBezTo>
                  <a:pt x="3329580" y="5897422"/>
                  <a:pt x="3238263" y="5896778"/>
                  <a:pt x="3069908" y="5882881"/>
                </a:cubicBezTo>
                <a:cubicBezTo>
                  <a:pt x="2901553" y="5868984"/>
                  <a:pt x="2800602" y="5860699"/>
                  <a:pt x="2595467" y="5882881"/>
                </a:cubicBezTo>
                <a:cubicBezTo>
                  <a:pt x="2390332" y="5905063"/>
                  <a:pt x="2249544" y="5880572"/>
                  <a:pt x="2009394" y="5882881"/>
                </a:cubicBezTo>
                <a:cubicBezTo>
                  <a:pt x="1769244" y="5885190"/>
                  <a:pt x="1531743" y="5882381"/>
                  <a:pt x="1311688" y="5882881"/>
                </a:cubicBezTo>
                <a:cubicBezTo>
                  <a:pt x="1091633" y="5883381"/>
                  <a:pt x="983115" y="5895704"/>
                  <a:pt x="837248" y="5882881"/>
                </a:cubicBezTo>
                <a:cubicBezTo>
                  <a:pt x="691381" y="5870058"/>
                  <a:pt x="275843" y="5904682"/>
                  <a:pt x="0" y="5882881"/>
                </a:cubicBezTo>
                <a:cubicBezTo>
                  <a:pt x="21864" y="5614543"/>
                  <a:pt x="2210" y="5418044"/>
                  <a:pt x="0" y="5229228"/>
                </a:cubicBezTo>
                <a:cubicBezTo>
                  <a:pt x="-2210" y="5040412"/>
                  <a:pt x="24702" y="4782745"/>
                  <a:pt x="0" y="4575574"/>
                </a:cubicBezTo>
                <a:cubicBezTo>
                  <a:pt x="-24702" y="4368403"/>
                  <a:pt x="-6641" y="4138764"/>
                  <a:pt x="0" y="3921921"/>
                </a:cubicBezTo>
                <a:cubicBezTo>
                  <a:pt x="6641" y="3705078"/>
                  <a:pt x="-6973" y="3552764"/>
                  <a:pt x="0" y="3268267"/>
                </a:cubicBezTo>
                <a:cubicBezTo>
                  <a:pt x="6973" y="2983770"/>
                  <a:pt x="29036" y="2950769"/>
                  <a:pt x="0" y="2673443"/>
                </a:cubicBezTo>
                <a:cubicBezTo>
                  <a:pt x="-29036" y="2396117"/>
                  <a:pt x="10451" y="2145403"/>
                  <a:pt x="0" y="1960960"/>
                </a:cubicBezTo>
                <a:cubicBezTo>
                  <a:pt x="-10451" y="1776517"/>
                  <a:pt x="9522" y="1623644"/>
                  <a:pt x="0" y="1307307"/>
                </a:cubicBezTo>
                <a:cubicBezTo>
                  <a:pt x="-9522" y="990970"/>
                  <a:pt x="18463" y="352635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5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91629"/>
            <a:ext cx="11201398" cy="960093"/>
          </a:xfr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17475" cap="rnd" cmpd="sng"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462006"/>
                </a:solidFill>
                <a:latin typeface="+mn-lt"/>
              </a:rPr>
              <a:t>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C93A6-5A87-4112-96D5-53305D4543C8}"/>
              </a:ext>
            </a:extLst>
          </p:cNvPr>
          <p:cNvSpPr txBox="1"/>
          <p:nvPr/>
        </p:nvSpPr>
        <p:spPr>
          <a:xfrm>
            <a:off x="714375" y="1643063"/>
            <a:ext cx="1047273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Controls which columns appear in the results</a:t>
            </a:r>
          </a:p>
          <a:p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Controls the order in which the columns appear</a:t>
            </a:r>
          </a:p>
          <a:p>
            <a:endParaRPr lang="en-US" sz="4400" dirty="0"/>
          </a:p>
          <a:p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6493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457200"/>
            <a:ext cx="11437210" cy="3986212"/>
          </a:xfr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462006"/>
                </a:solidFill>
                <a:latin typeface="+mn-lt"/>
              </a:rPr>
              <a:t>Task 4: The WHERE Clause</a:t>
            </a:r>
            <a:br>
              <a:rPr lang="en-US" sz="8800" b="1" dirty="0">
                <a:solidFill>
                  <a:srgbClr val="462006"/>
                </a:solidFill>
                <a:latin typeface="+mn-lt"/>
              </a:rPr>
            </a:br>
            <a:r>
              <a:rPr lang="en-US" sz="4000" b="1" dirty="0">
                <a:solidFill>
                  <a:srgbClr val="462006"/>
                </a:solidFill>
                <a:latin typeface="+mn-lt"/>
              </a:rPr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FF9AA4-F838-4F9C-9724-048714E728C4}"/>
              </a:ext>
            </a:extLst>
          </p:cNvPr>
          <p:cNvSpPr txBox="1">
            <a:spLocks/>
          </p:cNvSpPr>
          <p:nvPr/>
        </p:nvSpPr>
        <p:spPr>
          <a:xfrm>
            <a:off x="342833" y="4443413"/>
            <a:ext cx="11437209" cy="2061332"/>
          </a:xfrm>
          <a:prstGeom prst="rect">
            <a:avLst/>
          </a:prstGeo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b="1" dirty="0"/>
          </a:p>
          <a:p>
            <a:r>
              <a:rPr lang="en-US" sz="5400" b="1" i="1" dirty="0">
                <a:solidFill>
                  <a:srgbClr val="462006"/>
                </a:solidFill>
              </a:rPr>
              <a:t>Simple Retrieval Queries in </a:t>
            </a:r>
            <a:br>
              <a:rPr lang="en-US" sz="5400" b="1" i="1" dirty="0">
                <a:solidFill>
                  <a:srgbClr val="462006"/>
                </a:solidFill>
              </a:rPr>
            </a:br>
            <a:r>
              <a:rPr lang="en-US" sz="5400" b="1" i="1" dirty="0">
                <a:solidFill>
                  <a:srgbClr val="462006"/>
                </a:solidFill>
              </a:rPr>
              <a:t>MySQL Workbench</a:t>
            </a:r>
            <a:r>
              <a:rPr lang="en-US" sz="2800" b="1" dirty="0">
                <a:solidFill>
                  <a:srgbClr val="462006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94472-0350-4065-8AF7-CB4D28EFA518}"/>
              </a:ext>
            </a:extLst>
          </p:cNvPr>
          <p:cNvSpPr/>
          <p:nvPr/>
        </p:nvSpPr>
        <p:spPr>
          <a:xfrm>
            <a:off x="411956" y="457200"/>
            <a:ext cx="11368086" cy="6047546"/>
          </a:xfrm>
          <a:custGeom>
            <a:avLst/>
            <a:gdLst>
              <a:gd name="connsiteX0" fmla="*/ 0 w 11368086"/>
              <a:gd name="connsiteY0" fmla="*/ 0 h 6047546"/>
              <a:gd name="connsiteX1" fmla="*/ 555030 w 11368086"/>
              <a:gd name="connsiteY1" fmla="*/ 0 h 6047546"/>
              <a:gd name="connsiteX2" fmla="*/ 882698 w 11368086"/>
              <a:gd name="connsiteY2" fmla="*/ 0 h 6047546"/>
              <a:gd name="connsiteX3" fmla="*/ 1778771 w 11368086"/>
              <a:gd name="connsiteY3" fmla="*/ 0 h 6047546"/>
              <a:gd name="connsiteX4" fmla="*/ 2333801 w 11368086"/>
              <a:gd name="connsiteY4" fmla="*/ 0 h 6047546"/>
              <a:gd name="connsiteX5" fmla="*/ 2888831 w 11368086"/>
              <a:gd name="connsiteY5" fmla="*/ 0 h 6047546"/>
              <a:gd name="connsiteX6" fmla="*/ 3784904 w 11368086"/>
              <a:gd name="connsiteY6" fmla="*/ 0 h 6047546"/>
              <a:gd name="connsiteX7" fmla="*/ 4226253 w 11368086"/>
              <a:gd name="connsiteY7" fmla="*/ 0 h 6047546"/>
              <a:gd name="connsiteX8" fmla="*/ 5122326 w 11368086"/>
              <a:gd name="connsiteY8" fmla="*/ 0 h 6047546"/>
              <a:gd name="connsiteX9" fmla="*/ 6018398 w 11368086"/>
              <a:gd name="connsiteY9" fmla="*/ 0 h 6047546"/>
              <a:gd name="connsiteX10" fmla="*/ 6687109 w 11368086"/>
              <a:gd name="connsiteY10" fmla="*/ 0 h 6047546"/>
              <a:gd name="connsiteX11" fmla="*/ 7583182 w 11368086"/>
              <a:gd name="connsiteY11" fmla="*/ 0 h 6047546"/>
              <a:gd name="connsiteX12" fmla="*/ 8138212 w 11368086"/>
              <a:gd name="connsiteY12" fmla="*/ 0 h 6047546"/>
              <a:gd name="connsiteX13" fmla="*/ 8693242 w 11368086"/>
              <a:gd name="connsiteY13" fmla="*/ 0 h 6047546"/>
              <a:gd name="connsiteX14" fmla="*/ 9475634 w 11368086"/>
              <a:gd name="connsiteY14" fmla="*/ 0 h 6047546"/>
              <a:gd name="connsiteX15" fmla="*/ 10030664 w 11368086"/>
              <a:gd name="connsiteY15" fmla="*/ 0 h 6047546"/>
              <a:gd name="connsiteX16" fmla="*/ 11368086 w 11368086"/>
              <a:gd name="connsiteY16" fmla="*/ 0 h 6047546"/>
              <a:gd name="connsiteX17" fmla="*/ 11368086 w 11368086"/>
              <a:gd name="connsiteY17" fmla="*/ 792900 h 6047546"/>
              <a:gd name="connsiteX18" fmla="*/ 11368086 w 11368086"/>
              <a:gd name="connsiteY18" fmla="*/ 1525325 h 6047546"/>
              <a:gd name="connsiteX19" fmla="*/ 11368086 w 11368086"/>
              <a:gd name="connsiteY19" fmla="*/ 2257751 h 6047546"/>
              <a:gd name="connsiteX20" fmla="*/ 11368086 w 11368086"/>
              <a:gd name="connsiteY20" fmla="*/ 2748274 h 6047546"/>
              <a:gd name="connsiteX21" fmla="*/ 11368086 w 11368086"/>
              <a:gd name="connsiteY21" fmla="*/ 3299272 h 6047546"/>
              <a:gd name="connsiteX22" fmla="*/ 11368086 w 11368086"/>
              <a:gd name="connsiteY22" fmla="*/ 4031697 h 6047546"/>
              <a:gd name="connsiteX23" fmla="*/ 11368086 w 11368086"/>
              <a:gd name="connsiteY23" fmla="*/ 4643171 h 6047546"/>
              <a:gd name="connsiteX24" fmla="*/ 11368086 w 11368086"/>
              <a:gd name="connsiteY24" fmla="*/ 5194170 h 6047546"/>
              <a:gd name="connsiteX25" fmla="*/ 11368086 w 11368086"/>
              <a:gd name="connsiteY25" fmla="*/ 6047546 h 6047546"/>
              <a:gd name="connsiteX26" fmla="*/ 10699375 w 11368086"/>
              <a:gd name="connsiteY26" fmla="*/ 6047546 h 6047546"/>
              <a:gd name="connsiteX27" fmla="*/ 10030664 w 11368086"/>
              <a:gd name="connsiteY27" fmla="*/ 6047546 h 6047546"/>
              <a:gd name="connsiteX28" fmla="*/ 9589315 w 11368086"/>
              <a:gd name="connsiteY28" fmla="*/ 6047546 h 6047546"/>
              <a:gd name="connsiteX29" fmla="*/ 8806923 w 11368086"/>
              <a:gd name="connsiteY29" fmla="*/ 6047546 h 6047546"/>
              <a:gd name="connsiteX30" fmla="*/ 8365574 w 11368086"/>
              <a:gd name="connsiteY30" fmla="*/ 6047546 h 6047546"/>
              <a:gd name="connsiteX31" fmla="*/ 7583182 w 11368086"/>
              <a:gd name="connsiteY31" fmla="*/ 6047546 h 6047546"/>
              <a:gd name="connsiteX32" fmla="*/ 7255514 w 11368086"/>
              <a:gd name="connsiteY32" fmla="*/ 6047546 h 6047546"/>
              <a:gd name="connsiteX33" fmla="*/ 6473122 w 11368086"/>
              <a:gd name="connsiteY33" fmla="*/ 6047546 h 6047546"/>
              <a:gd name="connsiteX34" fmla="*/ 6031773 w 11368086"/>
              <a:gd name="connsiteY34" fmla="*/ 6047546 h 6047546"/>
              <a:gd name="connsiteX35" fmla="*/ 5704104 w 11368086"/>
              <a:gd name="connsiteY35" fmla="*/ 6047546 h 6047546"/>
              <a:gd name="connsiteX36" fmla="*/ 5262755 w 11368086"/>
              <a:gd name="connsiteY36" fmla="*/ 6047546 h 6047546"/>
              <a:gd name="connsiteX37" fmla="*/ 4480363 w 11368086"/>
              <a:gd name="connsiteY37" fmla="*/ 6047546 h 6047546"/>
              <a:gd name="connsiteX38" fmla="*/ 4039014 w 11368086"/>
              <a:gd name="connsiteY38" fmla="*/ 6047546 h 6047546"/>
              <a:gd name="connsiteX39" fmla="*/ 3711346 w 11368086"/>
              <a:gd name="connsiteY39" fmla="*/ 6047546 h 6047546"/>
              <a:gd name="connsiteX40" fmla="*/ 3269997 w 11368086"/>
              <a:gd name="connsiteY40" fmla="*/ 6047546 h 6047546"/>
              <a:gd name="connsiteX41" fmla="*/ 2714966 w 11368086"/>
              <a:gd name="connsiteY41" fmla="*/ 6047546 h 6047546"/>
              <a:gd name="connsiteX42" fmla="*/ 2046255 w 11368086"/>
              <a:gd name="connsiteY42" fmla="*/ 6047546 h 6047546"/>
              <a:gd name="connsiteX43" fmla="*/ 1604906 w 11368086"/>
              <a:gd name="connsiteY43" fmla="*/ 6047546 h 6047546"/>
              <a:gd name="connsiteX44" fmla="*/ 708834 w 11368086"/>
              <a:gd name="connsiteY44" fmla="*/ 6047546 h 6047546"/>
              <a:gd name="connsiteX45" fmla="*/ 0 w 11368086"/>
              <a:gd name="connsiteY45" fmla="*/ 6047546 h 6047546"/>
              <a:gd name="connsiteX46" fmla="*/ 0 w 11368086"/>
              <a:gd name="connsiteY46" fmla="*/ 5254646 h 6047546"/>
              <a:gd name="connsiteX47" fmla="*/ 0 w 11368086"/>
              <a:gd name="connsiteY47" fmla="*/ 4582696 h 6047546"/>
              <a:gd name="connsiteX48" fmla="*/ 0 w 11368086"/>
              <a:gd name="connsiteY48" fmla="*/ 3910746 h 6047546"/>
              <a:gd name="connsiteX49" fmla="*/ 0 w 11368086"/>
              <a:gd name="connsiteY49" fmla="*/ 3299272 h 6047546"/>
              <a:gd name="connsiteX50" fmla="*/ 0 w 11368086"/>
              <a:gd name="connsiteY50" fmla="*/ 2566847 h 6047546"/>
              <a:gd name="connsiteX51" fmla="*/ 0 w 11368086"/>
              <a:gd name="connsiteY51" fmla="*/ 1894898 h 6047546"/>
              <a:gd name="connsiteX52" fmla="*/ 0 w 11368086"/>
              <a:gd name="connsiteY52" fmla="*/ 1101997 h 6047546"/>
              <a:gd name="connsiteX53" fmla="*/ 0 w 11368086"/>
              <a:gd name="connsiteY53" fmla="*/ 0 h 604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368086" h="6047546" extrusionOk="0">
                <a:moveTo>
                  <a:pt x="0" y="0"/>
                </a:moveTo>
                <a:cubicBezTo>
                  <a:pt x="200221" y="19504"/>
                  <a:pt x="312837" y="-17892"/>
                  <a:pt x="555030" y="0"/>
                </a:cubicBezTo>
                <a:cubicBezTo>
                  <a:pt x="797223" y="17892"/>
                  <a:pt x="790522" y="-6060"/>
                  <a:pt x="882698" y="0"/>
                </a:cubicBezTo>
                <a:cubicBezTo>
                  <a:pt x="974874" y="6060"/>
                  <a:pt x="1368542" y="-36158"/>
                  <a:pt x="1778771" y="0"/>
                </a:cubicBezTo>
                <a:cubicBezTo>
                  <a:pt x="2189000" y="36158"/>
                  <a:pt x="2090067" y="5486"/>
                  <a:pt x="2333801" y="0"/>
                </a:cubicBezTo>
                <a:cubicBezTo>
                  <a:pt x="2577535" y="-5486"/>
                  <a:pt x="2616496" y="-23506"/>
                  <a:pt x="2888831" y="0"/>
                </a:cubicBezTo>
                <a:cubicBezTo>
                  <a:pt x="3161166" y="23506"/>
                  <a:pt x="3354119" y="39896"/>
                  <a:pt x="3784904" y="0"/>
                </a:cubicBezTo>
                <a:cubicBezTo>
                  <a:pt x="4215689" y="-39896"/>
                  <a:pt x="4114728" y="21070"/>
                  <a:pt x="4226253" y="0"/>
                </a:cubicBezTo>
                <a:cubicBezTo>
                  <a:pt x="4337778" y="-21070"/>
                  <a:pt x="4850024" y="-43209"/>
                  <a:pt x="5122326" y="0"/>
                </a:cubicBezTo>
                <a:cubicBezTo>
                  <a:pt x="5394628" y="43209"/>
                  <a:pt x="5766925" y="-37544"/>
                  <a:pt x="6018398" y="0"/>
                </a:cubicBezTo>
                <a:cubicBezTo>
                  <a:pt x="6269871" y="37544"/>
                  <a:pt x="6545989" y="-1424"/>
                  <a:pt x="6687109" y="0"/>
                </a:cubicBezTo>
                <a:cubicBezTo>
                  <a:pt x="6828229" y="1424"/>
                  <a:pt x="7168962" y="-1692"/>
                  <a:pt x="7583182" y="0"/>
                </a:cubicBezTo>
                <a:cubicBezTo>
                  <a:pt x="7997402" y="1692"/>
                  <a:pt x="8002068" y="20238"/>
                  <a:pt x="8138212" y="0"/>
                </a:cubicBezTo>
                <a:cubicBezTo>
                  <a:pt x="8274356" y="-20238"/>
                  <a:pt x="8513751" y="12002"/>
                  <a:pt x="8693242" y="0"/>
                </a:cubicBezTo>
                <a:cubicBezTo>
                  <a:pt x="8872733" y="-12002"/>
                  <a:pt x="9197206" y="16353"/>
                  <a:pt x="9475634" y="0"/>
                </a:cubicBezTo>
                <a:cubicBezTo>
                  <a:pt x="9754062" y="-16353"/>
                  <a:pt x="9915998" y="-12719"/>
                  <a:pt x="10030664" y="0"/>
                </a:cubicBezTo>
                <a:cubicBezTo>
                  <a:pt x="10145330" y="12719"/>
                  <a:pt x="10914065" y="-52901"/>
                  <a:pt x="11368086" y="0"/>
                </a:cubicBezTo>
                <a:cubicBezTo>
                  <a:pt x="11391401" y="176054"/>
                  <a:pt x="11392072" y="551499"/>
                  <a:pt x="11368086" y="792900"/>
                </a:cubicBezTo>
                <a:cubicBezTo>
                  <a:pt x="11344100" y="1034301"/>
                  <a:pt x="11387928" y="1192233"/>
                  <a:pt x="11368086" y="1525325"/>
                </a:cubicBezTo>
                <a:cubicBezTo>
                  <a:pt x="11348244" y="1858417"/>
                  <a:pt x="11341485" y="1994430"/>
                  <a:pt x="11368086" y="2257751"/>
                </a:cubicBezTo>
                <a:cubicBezTo>
                  <a:pt x="11394687" y="2521072"/>
                  <a:pt x="11382116" y="2637951"/>
                  <a:pt x="11368086" y="2748274"/>
                </a:cubicBezTo>
                <a:cubicBezTo>
                  <a:pt x="11354056" y="2858597"/>
                  <a:pt x="11341487" y="3162680"/>
                  <a:pt x="11368086" y="3299272"/>
                </a:cubicBezTo>
                <a:cubicBezTo>
                  <a:pt x="11394685" y="3435864"/>
                  <a:pt x="11390960" y="3673952"/>
                  <a:pt x="11368086" y="4031697"/>
                </a:cubicBezTo>
                <a:cubicBezTo>
                  <a:pt x="11345212" y="4389442"/>
                  <a:pt x="11367520" y="4517512"/>
                  <a:pt x="11368086" y="4643171"/>
                </a:cubicBezTo>
                <a:cubicBezTo>
                  <a:pt x="11368652" y="4768830"/>
                  <a:pt x="11366792" y="4953106"/>
                  <a:pt x="11368086" y="5194170"/>
                </a:cubicBezTo>
                <a:cubicBezTo>
                  <a:pt x="11369380" y="5435234"/>
                  <a:pt x="11385693" y="5738909"/>
                  <a:pt x="11368086" y="6047546"/>
                </a:cubicBezTo>
                <a:cubicBezTo>
                  <a:pt x="11229752" y="6038857"/>
                  <a:pt x="10841325" y="6073279"/>
                  <a:pt x="10699375" y="6047546"/>
                </a:cubicBezTo>
                <a:cubicBezTo>
                  <a:pt x="10557425" y="6021813"/>
                  <a:pt x="10271850" y="6073191"/>
                  <a:pt x="10030664" y="6047546"/>
                </a:cubicBezTo>
                <a:cubicBezTo>
                  <a:pt x="9789478" y="6021901"/>
                  <a:pt x="9805156" y="6037101"/>
                  <a:pt x="9589315" y="6047546"/>
                </a:cubicBezTo>
                <a:cubicBezTo>
                  <a:pt x="9373474" y="6057991"/>
                  <a:pt x="8965539" y="6086313"/>
                  <a:pt x="8806923" y="6047546"/>
                </a:cubicBezTo>
                <a:cubicBezTo>
                  <a:pt x="8648307" y="6008779"/>
                  <a:pt x="8530374" y="6063418"/>
                  <a:pt x="8365574" y="6047546"/>
                </a:cubicBezTo>
                <a:cubicBezTo>
                  <a:pt x="8200774" y="6031674"/>
                  <a:pt x="7873244" y="6070186"/>
                  <a:pt x="7583182" y="6047546"/>
                </a:cubicBezTo>
                <a:cubicBezTo>
                  <a:pt x="7293120" y="6024906"/>
                  <a:pt x="7395218" y="6036512"/>
                  <a:pt x="7255514" y="6047546"/>
                </a:cubicBezTo>
                <a:cubicBezTo>
                  <a:pt x="7115810" y="6058580"/>
                  <a:pt x="6706469" y="6052360"/>
                  <a:pt x="6473122" y="6047546"/>
                </a:cubicBezTo>
                <a:cubicBezTo>
                  <a:pt x="6239775" y="6042732"/>
                  <a:pt x="6139122" y="6040591"/>
                  <a:pt x="6031773" y="6047546"/>
                </a:cubicBezTo>
                <a:cubicBezTo>
                  <a:pt x="5924424" y="6054501"/>
                  <a:pt x="5858965" y="6038515"/>
                  <a:pt x="5704104" y="6047546"/>
                </a:cubicBezTo>
                <a:cubicBezTo>
                  <a:pt x="5549243" y="6056577"/>
                  <a:pt x="5424647" y="6046566"/>
                  <a:pt x="5262755" y="6047546"/>
                </a:cubicBezTo>
                <a:cubicBezTo>
                  <a:pt x="5100863" y="6048526"/>
                  <a:pt x="4774754" y="6080242"/>
                  <a:pt x="4480363" y="6047546"/>
                </a:cubicBezTo>
                <a:cubicBezTo>
                  <a:pt x="4185972" y="6014850"/>
                  <a:pt x="4235055" y="6064629"/>
                  <a:pt x="4039014" y="6047546"/>
                </a:cubicBezTo>
                <a:cubicBezTo>
                  <a:pt x="3842973" y="6030463"/>
                  <a:pt x="3846378" y="6049574"/>
                  <a:pt x="3711346" y="6047546"/>
                </a:cubicBezTo>
                <a:cubicBezTo>
                  <a:pt x="3576314" y="6045518"/>
                  <a:pt x="3445580" y="6027139"/>
                  <a:pt x="3269997" y="6047546"/>
                </a:cubicBezTo>
                <a:cubicBezTo>
                  <a:pt x="3094414" y="6067953"/>
                  <a:pt x="2859128" y="6026065"/>
                  <a:pt x="2714966" y="6047546"/>
                </a:cubicBezTo>
                <a:cubicBezTo>
                  <a:pt x="2570804" y="6069027"/>
                  <a:pt x="2374304" y="6028595"/>
                  <a:pt x="2046255" y="6047546"/>
                </a:cubicBezTo>
                <a:cubicBezTo>
                  <a:pt x="1718206" y="6066497"/>
                  <a:pt x="1772893" y="6066239"/>
                  <a:pt x="1604906" y="6047546"/>
                </a:cubicBezTo>
                <a:cubicBezTo>
                  <a:pt x="1436919" y="6028853"/>
                  <a:pt x="983950" y="6043311"/>
                  <a:pt x="708834" y="6047546"/>
                </a:cubicBezTo>
                <a:cubicBezTo>
                  <a:pt x="433718" y="6051781"/>
                  <a:pt x="183110" y="6048604"/>
                  <a:pt x="0" y="6047546"/>
                </a:cubicBezTo>
                <a:cubicBezTo>
                  <a:pt x="-2622" y="5865953"/>
                  <a:pt x="31140" y="5599696"/>
                  <a:pt x="0" y="5254646"/>
                </a:cubicBezTo>
                <a:cubicBezTo>
                  <a:pt x="-31140" y="4909596"/>
                  <a:pt x="-18890" y="4886663"/>
                  <a:pt x="0" y="4582696"/>
                </a:cubicBezTo>
                <a:cubicBezTo>
                  <a:pt x="18890" y="4278729"/>
                  <a:pt x="20931" y="4187405"/>
                  <a:pt x="0" y="3910746"/>
                </a:cubicBezTo>
                <a:cubicBezTo>
                  <a:pt x="-20931" y="3634087"/>
                  <a:pt x="-23038" y="3526578"/>
                  <a:pt x="0" y="3299272"/>
                </a:cubicBezTo>
                <a:cubicBezTo>
                  <a:pt x="23038" y="3071966"/>
                  <a:pt x="22828" y="2829841"/>
                  <a:pt x="0" y="2566847"/>
                </a:cubicBezTo>
                <a:cubicBezTo>
                  <a:pt x="-22828" y="2303854"/>
                  <a:pt x="6328" y="2089520"/>
                  <a:pt x="0" y="1894898"/>
                </a:cubicBezTo>
                <a:cubicBezTo>
                  <a:pt x="-6328" y="1700276"/>
                  <a:pt x="-22961" y="1439235"/>
                  <a:pt x="0" y="1101997"/>
                </a:cubicBezTo>
                <a:cubicBezTo>
                  <a:pt x="22961" y="764759"/>
                  <a:pt x="23917" y="252540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91629"/>
            <a:ext cx="11201398" cy="960093"/>
          </a:xfr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17475" cap="rnd" cmpd="sng"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462006"/>
                </a:solidFill>
                <a:latin typeface="+mn-lt"/>
              </a:rPr>
              <a:t>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C93A6-5A87-4112-96D5-53305D4543C8}"/>
              </a:ext>
            </a:extLst>
          </p:cNvPr>
          <p:cNvSpPr txBox="1"/>
          <p:nvPr/>
        </p:nvSpPr>
        <p:spPr>
          <a:xfrm>
            <a:off x="714375" y="1643063"/>
            <a:ext cx="104727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Controls which rows appear in the results</a:t>
            </a:r>
          </a:p>
          <a:p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Data values are case sensitive in most DBMS</a:t>
            </a:r>
          </a:p>
          <a:p>
            <a:endParaRPr lang="en-US" sz="4400" dirty="0"/>
          </a:p>
          <a:p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358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91629"/>
            <a:ext cx="11201398" cy="960093"/>
          </a:xfr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17475" cap="rnd" cmpd="sng"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462006"/>
                </a:solidFill>
                <a:latin typeface="+mn-lt"/>
              </a:rPr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C93A6-5A87-4112-96D5-53305D4543C8}"/>
              </a:ext>
            </a:extLst>
          </p:cNvPr>
          <p:cNvSpPr txBox="1"/>
          <p:nvPr/>
        </p:nvSpPr>
        <p:spPr>
          <a:xfrm>
            <a:off x="714375" y="1643063"/>
            <a:ext cx="104727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010C82-226D-415B-B30D-1E0A71517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61240"/>
              </p:ext>
            </p:extLst>
          </p:nvPr>
        </p:nvGraphicFramePr>
        <p:xfrm>
          <a:off x="1228725" y="1800225"/>
          <a:ext cx="9086850" cy="424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532">
                  <a:extLst>
                    <a:ext uri="{9D8B030D-6E8A-4147-A177-3AD203B41FA5}">
                      <a16:colId xmlns:a16="http://schemas.microsoft.com/office/drawing/2014/main" val="472663876"/>
                    </a:ext>
                  </a:extLst>
                </a:gridCol>
                <a:gridCol w="7365318">
                  <a:extLst>
                    <a:ext uri="{9D8B030D-6E8A-4147-A177-3AD203B41FA5}">
                      <a16:colId xmlns:a16="http://schemas.microsoft.com/office/drawing/2014/main" val="921473734"/>
                    </a:ext>
                  </a:extLst>
                </a:gridCol>
              </a:tblGrid>
              <a:tr h="848678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081911"/>
                  </a:ext>
                </a:extLst>
              </a:tr>
              <a:tr h="84867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760541"/>
                  </a:ext>
                </a:extLst>
              </a:tr>
              <a:tr h="84867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8556"/>
                  </a:ext>
                </a:extLst>
              </a:tr>
              <a:tr h="84867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03383"/>
                  </a:ext>
                </a:extLst>
              </a:tr>
              <a:tr h="84867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225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81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91629"/>
            <a:ext cx="11201398" cy="960093"/>
          </a:xfr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17475" cap="rnd" cmpd="sng"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462006"/>
                </a:solidFill>
                <a:latin typeface="+mn-lt"/>
              </a:rPr>
              <a:t>More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C93A6-5A87-4112-96D5-53305D4543C8}"/>
              </a:ext>
            </a:extLst>
          </p:cNvPr>
          <p:cNvSpPr txBox="1"/>
          <p:nvPr/>
        </p:nvSpPr>
        <p:spPr>
          <a:xfrm>
            <a:off x="714375" y="1643063"/>
            <a:ext cx="104727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010C82-226D-415B-B30D-1E0A71517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177035"/>
              </p:ext>
            </p:extLst>
          </p:nvPr>
        </p:nvGraphicFramePr>
        <p:xfrm>
          <a:off x="1257300" y="1957388"/>
          <a:ext cx="9701213" cy="406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490">
                  <a:extLst>
                    <a:ext uri="{9D8B030D-6E8A-4147-A177-3AD203B41FA5}">
                      <a16:colId xmlns:a16="http://schemas.microsoft.com/office/drawing/2014/main" val="472663876"/>
                    </a:ext>
                  </a:extLst>
                </a:gridCol>
                <a:gridCol w="6464723">
                  <a:extLst>
                    <a:ext uri="{9D8B030D-6E8A-4147-A177-3AD203B41FA5}">
                      <a16:colId xmlns:a16="http://schemas.microsoft.com/office/drawing/2014/main" val="921473734"/>
                    </a:ext>
                  </a:extLst>
                </a:gridCol>
              </a:tblGrid>
              <a:tr h="812588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081911"/>
                  </a:ext>
                </a:extLst>
              </a:tr>
              <a:tr h="81258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Between…and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Range of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760541"/>
                  </a:ext>
                </a:extLst>
              </a:tr>
              <a:tr h="81258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Contains a null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8556"/>
                  </a:ext>
                </a:extLst>
              </a:tr>
              <a:tr h="81258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Is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Doesn’t contain a null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03383"/>
                  </a:ext>
                </a:extLst>
              </a:tr>
              <a:tr h="81258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Is similar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225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445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91629"/>
            <a:ext cx="11201398" cy="960093"/>
          </a:xfr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17475" cap="rnd" cmpd="sng"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462006"/>
                </a:solidFill>
                <a:latin typeface="+mn-lt"/>
              </a:rPr>
              <a:t>Your turn: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C93A6-5A87-4112-96D5-53305D4543C8}"/>
              </a:ext>
            </a:extLst>
          </p:cNvPr>
          <p:cNvSpPr txBox="1"/>
          <p:nvPr/>
        </p:nvSpPr>
        <p:spPr>
          <a:xfrm>
            <a:off x="1014412" y="2300622"/>
            <a:ext cx="104727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select </a:t>
            </a:r>
            <a:r>
              <a:rPr lang="en-US" sz="5400" dirty="0" err="1"/>
              <a:t>invoiceid</a:t>
            </a:r>
            <a:r>
              <a:rPr lang="en-US" sz="5400" dirty="0"/>
              <a:t>, total, </a:t>
            </a:r>
            <a:r>
              <a:rPr lang="en-US" sz="5400" dirty="0" err="1"/>
              <a:t>invoicedate</a:t>
            </a:r>
            <a:endParaRPr lang="en-US" sz="5400" dirty="0"/>
          </a:p>
          <a:p>
            <a:r>
              <a:rPr lang="en-US" sz="5400" dirty="0"/>
              <a:t>  from invoice</a:t>
            </a:r>
          </a:p>
          <a:p>
            <a:r>
              <a:rPr lang="en-US" sz="5400" dirty="0"/>
              <a:t>   where </a:t>
            </a:r>
            <a:r>
              <a:rPr lang="en-US" sz="5400" dirty="0" err="1"/>
              <a:t>invoicedate</a:t>
            </a:r>
            <a:r>
              <a:rPr lang="en-US" sz="5400" dirty="0"/>
              <a:t> between </a:t>
            </a:r>
          </a:p>
          <a:p>
            <a:r>
              <a:rPr lang="en-US" sz="5400" dirty="0"/>
              <a:t>     '2010-07-01' and '2010-09-30'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32353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91629"/>
            <a:ext cx="11201398" cy="960093"/>
          </a:xfr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17475" cap="rnd" cmpd="sng"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462006"/>
                </a:solidFill>
                <a:latin typeface="+mn-lt"/>
              </a:rPr>
              <a:t>Your turn: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C93A6-5A87-4112-96D5-53305D4543C8}"/>
              </a:ext>
            </a:extLst>
          </p:cNvPr>
          <p:cNvSpPr txBox="1"/>
          <p:nvPr/>
        </p:nvSpPr>
        <p:spPr>
          <a:xfrm>
            <a:off x="985837" y="1943434"/>
            <a:ext cx="104727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select company, address, city, </a:t>
            </a:r>
            <a:br>
              <a:rPr lang="en-US" sz="6000" dirty="0"/>
            </a:br>
            <a:r>
              <a:rPr lang="en-US" sz="6000" dirty="0"/>
              <a:t>   state, country </a:t>
            </a:r>
          </a:p>
          <a:p>
            <a:r>
              <a:rPr lang="en-US" sz="6000" dirty="0"/>
              <a:t>   from customer </a:t>
            </a:r>
          </a:p>
          <a:p>
            <a:r>
              <a:rPr lang="en-US" sz="6000" dirty="0"/>
              <a:t>where company is not null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71201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457200"/>
            <a:ext cx="11437210" cy="3986212"/>
          </a:xfr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>
            <a:normAutofit fontScale="90000"/>
          </a:bodyPr>
          <a:lstStyle/>
          <a:p>
            <a:r>
              <a:rPr lang="en-US" sz="8800" b="1" dirty="0">
                <a:solidFill>
                  <a:srgbClr val="462006"/>
                </a:solidFill>
                <a:latin typeface="+mn-lt"/>
              </a:rPr>
              <a:t>Task 5: The Combination WHERE Clause</a:t>
            </a:r>
            <a:br>
              <a:rPr lang="en-US" sz="8800" b="1" dirty="0">
                <a:solidFill>
                  <a:srgbClr val="462006"/>
                </a:solidFill>
                <a:latin typeface="+mn-lt"/>
              </a:rPr>
            </a:br>
            <a:r>
              <a:rPr lang="en-US" sz="4000" b="1" dirty="0">
                <a:solidFill>
                  <a:srgbClr val="462006"/>
                </a:solidFill>
                <a:latin typeface="+mn-lt"/>
              </a:rPr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FF9AA4-F838-4F9C-9724-048714E728C4}"/>
              </a:ext>
            </a:extLst>
          </p:cNvPr>
          <p:cNvSpPr txBox="1">
            <a:spLocks/>
          </p:cNvSpPr>
          <p:nvPr/>
        </p:nvSpPr>
        <p:spPr>
          <a:xfrm>
            <a:off x="342833" y="4443413"/>
            <a:ext cx="11437209" cy="2061332"/>
          </a:xfrm>
          <a:prstGeom prst="rect">
            <a:avLst/>
          </a:prstGeo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b="1" dirty="0"/>
          </a:p>
          <a:p>
            <a:r>
              <a:rPr lang="en-US" sz="5400" b="1" i="1" dirty="0">
                <a:solidFill>
                  <a:srgbClr val="462006"/>
                </a:solidFill>
              </a:rPr>
              <a:t>Simple Retrieval Queries in </a:t>
            </a:r>
            <a:br>
              <a:rPr lang="en-US" sz="5400" b="1" i="1" dirty="0">
                <a:solidFill>
                  <a:srgbClr val="462006"/>
                </a:solidFill>
              </a:rPr>
            </a:br>
            <a:r>
              <a:rPr lang="en-US" sz="5400" b="1" i="1" dirty="0">
                <a:solidFill>
                  <a:srgbClr val="462006"/>
                </a:solidFill>
              </a:rPr>
              <a:t>MySQL Workbench</a:t>
            </a:r>
            <a:r>
              <a:rPr lang="en-US" sz="2800" b="1" dirty="0">
                <a:solidFill>
                  <a:srgbClr val="462006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94472-0350-4065-8AF7-CB4D28EFA518}"/>
              </a:ext>
            </a:extLst>
          </p:cNvPr>
          <p:cNvSpPr/>
          <p:nvPr/>
        </p:nvSpPr>
        <p:spPr>
          <a:xfrm>
            <a:off x="411956" y="457200"/>
            <a:ext cx="11368086" cy="6047546"/>
          </a:xfrm>
          <a:custGeom>
            <a:avLst/>
            <a:gdLst>
              <a:gd name="connsiteX0" fmla="*/ 0 w 11368086"/>
              <a:gd name="connsiteY0" fmla="*/ 0 h 6047546"/>
              <a:gd name="connsiteX1" fmla="*/ 555030 w 11368086"/>
              <a:gd name="connsiteY1" fmla="*/ 0 h 6047546"/>
              <a:gd name="connsiteX2" fmla="*/ 882698 w 11368086"/>
              <a:gd name="connsiteY2" fmla="*/ 0 h 6047546"/>
              <a:gd name="connsiteX3" fmla="*/ 1778771 w 11368086"/>
              <a:gd name="connsiteY3" fmla="*/ 0 h 6047546"/>
              <a:gd name="connsiteX4" fmla="*/ 2333801 w 11368086"/>
              <a:gd name="connsiteY4" fmla="*/ 0 h 6047546"/>
              <a:gd name="connsiteX5" fmla="*/ 2888831 w 11368086"/>
              <a:gd name="connsiteY5" fmla="*/ 0 h 6047546"/>
              <a:gd name="connsiteX6" fmla="*/ 3784904 w 11368086"/>
              <a:gd name="connsiteY6" fmla="*/ 0 h 6047546"/>
              <a:gd name="connsiteX7" fmla="*/ 4226253 w 11368086"/>
              <a:gd name="connsiteY7" fmla="*/ 0 h 6047546"/>
              <a:gd name="connsiteX8" fmla="*/ 5122326 w 11368086"/>
              <a:gd name="connsiteY8" fmla="*/ 0 h 6047546"/>
              <a:gd name="connsiteX9" fmla="*/ 6018398 w 11368086"/>
              <a:gd name="connsiteY9" fmla="*/ 0 h 6047546"/>
              <a:gd name="connsiteX10" fmla="*/ 6687109 w 11368086"/>
              <a:gd name="connsiteY10" fmla="*/ 0 h 6047546"/>
              <a:gd name="connsiteX11" fmla="*/ 7583182 w 11368086"/>
              <a:gd name="connsiteY11" fmla="*/ 0 h 6047546"/>
              <a:gd name="connsiteX12" fmla="*/ 8138212 w 11368086"/>
              <a:gd name="connsiteY12" fmla="*/ 0 h 6047546"/>
              <a:gd name="connsiteX13" fmla="*/ 8693242 w 11368086"/>
              <a:gd name="connsiteY13" fmla="*/ 0 h 6047546"/>
              <a:gd name="connsiteX14" fmla="*/ 9475634 w 11368086"/>
              <a:gd name="connsiteY14" fmla="*/ 0 h 6047546"/>
              <a:gd name="connsiteX15" fmla="*/ 10030664 w 11368086"/>
              <a:gd name="connsiteY15" fmla="*/ 0 h 6047546"/>
              <a:gd name="connsiteX16" fmla="*/ 11368086 w 11368086"/>
              <a:gd name="connsiteY16" fmla="*/ 0 h 6047546"/>
              <a:gd name="connsiteX17" fmla="*/ 11368086 w 11368086"/>
              <a:gd name="connsiteY17" fmla="*/ 792900 h 6047546"/>
              <a:gd name="connsiteX18" fmla="*/ 11368086 w 11368086"/>
              <a:gd name="connsiteY18" fmla="*/ 1525325 h 6047546"/>
              <a:gd name="connsiteX19" fmla="*/ 11368086 w 11368086"/>
              <a:gd name="connsiteY19" fmla="*/ 2257751 h 6047546"/>
              <a:gd name="connsiteX20" fmla="*/ 11368086 w 11368086"/>
              <a:gd name="connsiteY20" fmla="*/ 2748274 h 6047546"/>
              <a:gd name="connsiteX21" fmla="*/ 11368086 w 11368086"/>
              <a:gd name="connsiteY21" fmla="*/ 3299272 h 6047546"/>
              <a:gd name="connsiteX22" fmla="*/ 11368086 w 11368086"/>
              <a:gd name="connsiteY22" fmla="*/ 4031697 h 6047546"/>
              <a:gd name="connsiteX23" fmla="*/ 11368086 w 11368086"/>
              <a:gd name="connsiteY23" fmla="*/ 4643171 h 6047546"/>
              <a:gd name="connsiteX24" fmla="*/ 11368086 w 11368086"/>
              <a:gd name="connsiteY24" fmla="*/ 5194170 h 6047546"/>
              <a:gd name="connsiteX25" fmla="*/ 11368086 w 11368086"/>
              <a:gd name="connsiteY25" fmla="*/ 6047546 h 6047546"/>
              <a:gd name="connsiteX26" fmla="*/ 10699375 w 11368086"/>
              <a:gd name="connsiteY26" fmla="*/ 6047546 h 6047546"/>
              <a:gd name="connsiteX27" fmla="*/ 10030664 w 11368086"/>
              <a:gd name="connsiteY27" fmla="*/ 6047546 h 6047546"/>
              <a:gd name="connsiteX28" fmla="*/ 9589315 w 11368086"/>
              <a:gd name="connsiteY28" fmla="*/ 6047546 h 6047546"/>
              <a:gd name="connsiteX29" fmla="*/ 8806923 w 11368086"/>
              <a:gd name="connsiteY29" fmla="*/ 6047546 h 6047546"/>
              <a:gd name="connsiteX30" fmla="*/ 8365574 w 11368086"/>
              <a:gd name="connsiteY30" fmla="*/ 6047546 h 6047546"/>
              <a:gd name="connsiteX31" fmla="*/ 7583182 w 11368086"/>
              <a:gd name="connsiteY31" fmla="*/ 6047546 h 6047546"/>
              <a:gd name="connsiteX32" fmla="*/ 7255514 w 11368086"/>
              <a:gd name="connsiteY32" fmla="*/ 6047546 h 6047546"/>
              <a:gd name="connsiteX33" fmla="*/ 6473122 w 11368086"/>
              <a:gd name="connsiteY33" fmla="*/ 6047546 h 6047546"/>
              <a:gd name="connsiteX34" fmla="*/ 6031773 w 11368086"/>
              <a:gd name="connsiteY34" fmla="*/ 6047546 h 6047546"/>
              <a:gd name="connsiteX35" fmla="*/ 5704104 w 11368086"/>
              <a:gd name="connsiteY35" fmla="*/ 6047546 h 6047546"/>
              <a:gd name="connsiteX36" fmla="*/ 5262755 w 11368086"/>
              <a:gd name="connsiteY36" fmla="*/ 6047546 h 6047546"/>
              <a:gd name="connsiteX37" fmla="*/ 4480363 w 11368086"/>
              <a:gd name="connsiteY37" fmla="*/ 6047546 h 6047546"/>
              <a:gd name="connsiteX38" fmla="*/ 4039014 w 11368086"/>
              <a:gd name="connsiteY38" fmla="*/ 6047546 h 6047546"/>
              <a:gd name="connsiteX39" fmla="*/ 3711346 w 11368086"/>
              <a:gd name="connsiteY39" fmla="*/ 6047546 h 6047546"/>
              <a:gd name="connsiteX40" fmla="*/ 3269997 w 11368086"/>
              <a:gd name="connsiteY40" fmla="*/ 6047546 h 6047546"/>
              <a:gd name="connsiteX41" fmla="*/ 2714966 w 11368086"/>
              <a:gd name="connsiteY41" fmla="*/ 6047546 h 6047546"/>
              <a:gd name="connsiteX42" fmla="*/ 2046255 w 11368086"/>
              <a:gd name="connsiteY42" fmla="*/ 6047546 h 6047546"/>
              <a:gd name="connsiteX43" fmla="*/ 1604906 w 11368086"/>
              <a:gd name="connsiteY43" fmla="*/ 6047546 h 6047546"/>
              <a:gd name="connsiteX44" fmla="*/ 708834 w 11368086"/>
              <a:gd name="connsiteY44" fmla="*/ 6047546 h 6047546"/>
              <a:gd name="connsiteX45" fmla="*/ 0 w 11368086"/>
              <a:gd name="connsiteY45" fmla="*/ 6047546 h 6047546"/>
              <a:gd name="connsiteX46" fmla="*/ 0 w 11368086"/>
              <a:gd name="connsiteY46" fmla="*/ 5254646 h 6047546"/>
              <a:gd name="connsiteX47" fmla="*/ 0 w 11368086"/>
              <a:gd name="connsiteY47" fmla="*/ 4582696 h 6047546"/>
              <a:gd name="connsiteX48" fmla="*/ 0 w 11368086"/>
              <a:gd name="connsiteY48" fmla="*/ 3910746 h 6047546"/>
              <a:gd name="connsiteX49" fmla="*/ 0 w 11368086"/>
              <a:gd name="connsiteY49" fmla="*/ 3299272 h 6047546"/>
              <a:gd name="connsiteX50" fmla="*/ 0 w 11368086"/>
              <a:gd name="connsiteY50" fmla="*/ 2566847 h 6047546"/>
              <a:gd name="connsiteX51" fmla="*/ 0 w 11368086"/>
              <a:gd name="connsiteY51" fmla="*/ 1894898 h 6047546"/>
              <a:gd name="connsiteX52" fmla="*/ 0 w 11368086"/>
              <a:gd name="connsiteY52" fmla="*/ 1101997 h 6047546"/>
              <a:gd name="connsiteX53" fmla="*/ 0 w 11368086"/>
              <a:gd name="connsiteY53" fmla="*/ 0 h 604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368086" h="6047546" extrusionOk="0">
                <a:moveTo>
                  <a:pt x="0" y="0"/>
                </a:moveTo>
                <a:cubicBezTo>
                  <a:pt x="200221" y="19504"/>
                  <a:pt x="312837" y="-17892"/>
                  <a:pt x="555030" y="0"/>
                </a:cubicBezTo>
                <a:cubicBezTo>
                  <a:pt x="797223" y="17892"/>
                  <a:pt x="790522" y="-6060"/>
                  <a:pt x="882698" y="0"/>
                </a:cubicBezTo>
                <a:cubicBezTo>
                  <a:pt x="974874" y="6060"/>
                  <a:pt x="1368542" y="-36158"/>
                  <a:pt x="1778771" y="0"/>
                </a:cubicBezTo>
                <a:cubicBezTo>
                  <a:pt x="2189000" y="36158"/>
                  <a:pt x="2090067" y="5486"/>
                  <a:pt x="2333801" y="0"/>
                </a:cubicBezTo>
                <a:cubicBezTo>
                  <a:pt x="2577535" y="-5486"/>
                  <a:pt x="2616496" y="-23506"/>
                  <a:pt x="2888831" y="0"/>
                </a:cubicBezTo>
                <a:cubicBezTo>
                  <a:pt x="3161166" y="23506"/>
                  <a:pt x="3354119" y="39896"/>
                  <a:pt x="3784904" y="0"/>
                </a:cubicBezTo>
                <a:cubicBezTo>
                  <a:pt x="4215689" y="-39896"/>
                  <a:pt x="4114728" y="21070"/>
                  <a:pt x="4226253" y="0"/>
                </a:cubicBezTo>
                <a:cubicBezTo>
                  <a:pt x="4337778" y="-21070"/>
                  <a:pt x="4850024" y="-43209"/>
                  <a:pt x="5122326" y="0"/>
                </a:cubicBezTo>
                <a:cubicBezTo>
                  <a:pt x="5394628" y="43209"/>
                  <a:pt x="5766925" y="-37544"/>
                  <a:pt x="6018398" y="0"/>
                </a:cubicBezTo>
                <a:cubicBezTo>
                  <a:pt x="6269871" y="37544"/>
                  <a:pt x="6545989" y="-1424"/>
                  <a:pt x="6687109" y="0"/>
                </a:cubicBezTo>
                <a:cubicBezTo>
                  <a:pt x="6828229" y="1424"/>
                  <a:pt x="7168962" y="-1692"/>
                  <a:pt x="7583182" y="0"/>
                </a:cubicBezTo>
                <a:cubicBezTo>
                  <a:pt x="7997402" y="1692"/>
                  <a:pt x="8002068" y="20238"/>
                  <a:pt x="8138212" y="0"/>
                </a:cubicBezTo>
                <a:cubicBezTo>
                  <a:pt x="8274356" y="-20238"/>
                  <a:pt x="8513751" y="12002"/>
                  <a:pt x="8693242" y="0"/>
                </a:cubicBezTo>
                <a:cubicBezTo>
                  <a:pt x="8872733" y="-12002"/>
                  <a:pt x="9197206" y="16353"/>
                  <a:pt x="9475634" y="0"/>
                </a:cubicBezTo>
                <a:cubicBezTo>
                  <a:pt x="9754062" y="-16353"/>
                  <a:pt x="9915998" y="-12719"/>
                  <a:pt x="10030664" y="0"/>
                </a:cubicBezTo>
                <a:cubicBezTo>
                  <a:pt x="10145330" y="12719"/>
                  <a:pt x="10914065" y="-52901"/>
                  <a:pt x="11368086" y="0"/>
                </a:cubicBezTo>
                <a:cubicBezTo>
                  <a:pt x="11391401" y="176054"/>
                  <a:pt x="11392072" y="551499"/>
                  <a:pt x="11368086" y="792900"/>
                </a:cubicBezTo>
                <a:cubicBezTo>
                  <a:pt x="11344100" y="1034301"/>
                  <a:pt x="11387928" y="1192233"/>
                  <a:pt x="11368086" y="1525325"/>
                </a:cubicBezTo>
                <a:cubicBezTo>
                  <a:pt x="11348244" y="1858417"/>
                  <a:pt x="11341485" y="1994430"/>
                  <a:pt x="11368086" y="2257751"/>
                </a:cubicBezTo>
                <a:cubicBezTo>
                  <a:pt x="11394687" y="2521072"/>
                  <a:pt x="11382116" y="2637951"/>
                  <a:pt x="11368086" y="2748274"/>
                </a:cubicBezTo>
                <a:cubicBezTo>
                  <a:pt x="11354056" y="2858597"/>
                  <a:pt x="11341487" y="3162680"/>
                  <a:pt x="11368086" y="3299272"/>
                </a:cubicBezTo>
                <a:cubicBezTo>
                  <a:pt x="11394685" y="3435864"/>
                  <a:pt x="11390960" y="3673952"/>
                  <a:pt x="11368086" y="4031697"/>
                </a:cubicBezTo>
                <a:cubicBezTo>
                  <a:pt x="11345212" y="4389442"/>
                  <a:pt x="11367520" y="4517512"/>
                  <a:pt x="11368086" y="4643171"/>
                </a:cubicBezTo>
                <a:cubicBezTo>
                  <a:pt x="11368652" y="4768830"/>
                  <a:pt x="11366792" y="4953106"/>
                  <a:pt x="11368086" y="5194170"/>
                </a:cubicBezTo>
                <a:cubicBezTo>
                  <a:pt x="11369380" y="5435234"/>
                  <a:pt x="11385693" y="5738909"/>
                  <a:pt x="11368086" y="6047546"/>
                </a:cubicBezTo>
                <a:cubicBezTo>
                  <a:pt x="11229752" y="6038857"/>
                  <a:pt x="10841325" y="6073279"/>
                  <a:pt x="10699375" y="6047546"/>
                </a:cubicBezTo>
                <a:cubicBezTo>
                  <a:pt x="10557425" y="6021813"/>
                  <a:pt x="10271850" y="6073191"/>
                  <a:pt x="10030664" y="6047546"/>
                </a:cubicBezTo>
                <a:cubicBezTo>
                  <a:pt x="9789478" y="6021901"/>
                  <a:pt x="9805156" y="6037101"/>
                  <a:pt x="9589315" y="6047546"/>
                </a:cubicBezTo>
                <a:cubicBezTo>
                  <a:pt x="9373474" y="6057991"/>
                  <a:pt x="8965539" y="6086313"/>
                  <a:pt x="8806923" y="6047546"/>
                </a:cubicBezTo>
                <a:cubicBezTo>
                  <a:pt x="8648307" y="6008779"/>
                  <a:pt x="8530374" y="6063418"/>
                  <a:pt x="8365574" y="6047546"/>
                </a:cubicBezTo>
                <a:cubicBezTo>
                  <a:pt x="8200774" y="6031674"/>
                  <a:pt x="7873244" y="6070186"/>
                  <a:pt x="7583182" y="6047546"/>
                </a:cubicBezTo>
                <a:cubicBezTo>
                  <a:pt x="7293120" y="6024906"/>
                  <a:pt x="7395218" y="6036512"/>
                  <a:pt x="7255514" y="6047546"/>
                </a:cubicBezTo>
                <a:cubicBezTo>
                  <a:pt x="7115810" y="6058580"/>
                  <a:pt x="6706469" y="6052360"/>
                  <a:pt x="6473122" y="6047546"/>
                </a:cubicBezTo>
                <a:cubicBezTo>
                  <a:pt x="6239775" y="6042732"/>
                  <a:pt x="6139122" y="6040591"/>
                  <a:pt x="6031773" y="6047546"/>
                </a:cubicBezTo>
                <a:cubicBezTo>
                  <a:pt x="5924424" y="6054501"/>
                  <a:pt x="5858965" y="6038515"/>
                  <a:pt x="5704104" y="6047546"/>
                </a:cubicBezTo>
                <a:cubicBezTo>
                  <a:pt x="5549243" y="6056577"/>
                  <a:pt x="5424647" y="6046566"/>
                  <a:pt x="5262755" y="6047546"/>
                </a:cubicBezTo>
                <a:cubicBezTo>
                  <a:pt x="5100863" y="6048526"/>
                  <a:pt x="4774754" y="6080242"/>
                  <a:pt x="4480363" y="6047546"/>
                </a:cubicBezTo>
                <a:cubicBezTo>
                  <a:pt x="4185972" y="6014850"/>
                  <a:pt x="4235055" y="6064629"/>
                  <a:pt x="4039014" y="6047546"/>
                </a:cubicBezTo>
                <a:cubicBezTo>
                  <a:pt x="3842973" y="6030463"/>
                  <a:pt x="3846378" y="6049574"/>
                  <a:pt x="3711346" y="6047546"/>
                </a:cubicBezTo>
                <a:cubicBezTo>
                  <a:pt x="3576314" y="6045518"/>
                  <a:pt x="3445580" y="6027139"/>
                  <a:pt x="3269997" y="6047546"/>
                </a:cubicBezTo>
                <a:cubicBezTo>
                  <a:pt x="3094414" y="6067953"/>
                  <a:pt x="2859128" y="6026065"/>
                  <a:pt x="2714966" y="6047546"/>
                </a:cubicBezTo>
                <a:cubicBezTo>
                  <a:pt x="2570804" y="6069027"/>
                  <a:pt x="2374304" y="6028595"/>
                  <a:pt x="2046255" y="6047546"/>
                </a:cubicBezTo>
                <a:cubicBezTo>
                  <a:pt x="1718206" y="6066497"/>
                  <a:pt x="1772893" y="6066239"/>
                  <a:pt x="1604906" y="6047546"/>
                </a:cubicBezTo>
                <a:cubicBezTo>
                  <a:pt x="1436919" y="6028853"/>
                  <a:pt x="983950" y="6043311"/>
                  <a:pt x="708834" y="6047546"/>
                </a:cubicBezTo>
                <a:cubicBezTo>
                  <a:pt x="433718" y="6051781"/>
                  <a:pt x="183110" y="6048604"/>
                  <a:pt x="0" y="6047546"/>
                </a:cubicBezTo>
                <a:cubicBezTo>
                  <a:pt x="-2622" y="5865953"/>
                  <a:pt x="31140" y="5599696"/>
                  <a:pt x="0" y="5254646"/>
                </a:cubicBezTo>
                <a:cubicBezTo>
                  <a:pt x="-31140" y="4909596"/>
                  <a:pt x="-18890" y="4886663"/>
                  <a:pt x="0" y="4582696"/>
                </a:cubicBezTo>
                <a:cubicBezTo>
                  <a:pt x="18890" y="4278729"/>
                  <a:pt x="20931" y="4187405"/>
                  <a:pt x="0" y="3910746"/>
                </a:cubicBezTo>
                <a:cubicBezTo>
                  <a:pt x="-20931" y="3634087"/>
                  <a:pt x="-23038" y="3526578"/>
                  <a:pt x="0" y="3299272"/>
                </a:cubicBezTo>
                <a:cubicBezTo>
                  <a:pt x="23038" y="3071966"/>
                  <a:pt x="22828" y="2829841"/>
                  <a:pt x="0" y="2566847"/>
                </a:cubicBezTo>
                <a:cubicBezTo>
                  <a:pt x="-22828" y="2303854"/>
                  <a:pt x="6328" y="2089520"/>
                  <a:pt x="0" y="1894898"/>
                </a:cubicBezTo>
                <a:cubicBezTo>
                  <a:pt x="-6328" y="1700276"/>
                  <a:pt x="-22961" y="1439235"/>
                  <a:pt x="0" y="1101997"/>
                </a:cubicBezTo>
                <a:cubicBezTo>
                  <a:pt x="22961" y="764759"/>
                  <a:pt x="23917" y="252540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07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91629"/>
            <a:ext cx="11201398" cy="960093"/>
          </a:xfr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17475" cap="rnd" cmpd="sng"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462006"/>
                </a:solidFill>
                <a:latin typeface="+mn-lt"/>
              </a:rPr>
              <a:t>Testing a WHERE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5400" dirty="0"/>
              <a:t>One row at a time…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807C0F-B403-4DC2-8D9B-CF34DB6C7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24" y="3186457"/>
            <a:ext cx="10804551" cy="305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0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91629"/>
            <a:ext cx="11201398" cy="960093"/>
          </a:xfr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17475" cap="rnd" cmpd="sng"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462006"/>
                </a:solidFill>
                <a:latin typeface="+mn-lt"/>
              </a:rPr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C93A6-5A87-4112-96D5-53305D4543C8}"/>
              </a:ext>
            </a:extLst>
          </p:cNvPr>
          <p:cNvSpPr txBox="1"/>
          <p:nvPr/>
        </p:nvSpPr>
        <p:spPr>
          <a:xfrm>
            <a:off x="714375" y="1643063"/>
            <a:ext cx="104727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010C82-226D-415B-B30D-1E0A71517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79148"/>
              </p:ext>
            </p:extLst>
          </p:nvPr>
        </p:nvGraphicFramePr>
        <p:xfrm>
          <a:off x="1257300" y="1957388"/>
          <a:ext cx="970121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325">
                  <a:extLst>
                    <a:ext uri="{9D8B030D-6E8A-4147-A177-3AD203B41FA5}">
                      <a16:colId xmlns:a16="http://schemas.microsoft.com/office/drawing/2014/main" val="472663876"/>
                    </a:ext>
                  </a:extLst>
                </a:gridCol>
                <a:gridCol w="8243888">
                  <a:extLst>
                    <a:ext uri="{9D8B030D-6E8A-4147-A177-3AD203B41FA5}">
                      <a16:colId xmlns:a16="http://schemas.microsoft.com/office/drawing/2014/main" val="921473734"/>
                    </a:ext>
                  </a:extLst>
                </a:gridCol>
              </a:tblGrid>
              <a:tr h="812588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081911"/>
                  </a:ext>
                </a:extLst>
              </a:tr>
              <a:tr h="812588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All of the conditions must be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760541"/>
                  </a:ext>
                </a:extLst>
              </a:tr>
              <a:tr h="812588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At least one of the conditions must be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8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76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91629"/>
            <a:ext cx="11201398" cy="960093"/>
          </a:xfr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17475" cap="rnd" cmpd="sng"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462006"/>
                </a:solidFill>
                <a:latin typeface="+mn-lt"/>
              </a:rPr>
              <a:t>Example of a Query: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A78676-9762-4436-8812-DA2FE56E0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996" y="1642953"/>
            <a:ext cx="7097486" cy="4731657"/>
          </a:xfrm>
          <a:prstGeom prst="rect">
            <a:avLst/>
          </a:prstGeom>
          <a:ln w="92075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1204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91629"/>
            <a:ext cx="11201398" cy="960093"/>
          </a:xfr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17475" cap="rnd" cmpd="sng"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462006"/>
                </a:solidFill>
                <a:latin typeface="+mn-lt"/>
              </a:rPr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C93A6-5A87-4112-96D5-53305D4543C8}"/>
              </a:ext>
            </a:extLst>
          </p:cNvPr>
          <p:cNvSpPr txBox="1"/>
          <p:nvPr/>
        </p:nvSpPr>
        <p:spPr>
          <a:xfrm>
            <a:off x="850105" y="1469626"/>
            <a:ext cx="104727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select </a:t>
            </a:r>
            <a:r>
              <a:rPr lang="en-US" sz="5400" dirty="0" err="1"/>
              <a:t>customerid</a:t>
            </a:r>
            <a:r>
              <a:rPr lang="en-US" sz="5400" dirty="0"/>
              <a:t>, </a:t>
            </a:r>
            <a:r>
              <a:rPr lang="en-US" sz="5400" dirty="0" err="1"/>
              <a:t>billingcountry</a:t>
            </a:r>
            <a:r>
              <a:rPr lang="en-US" sz="5400" dirty="0"/>
              <a:t>, total</a:t>
            </a:r>
          </a:p>
          <a:p>
            <a:r>
              <a:rPr lang="en-US" sz="5400" dirty="0"/>
              <a:t>from invoice</a:t>
            </a:r>
          </a:p>
          <a:p>
            <a:r>
              <a:rPr lang="en-US" sz="5400" dirty="0"/>
              <a:t>  where </a:t>
            </a:r>
            <a:r>
              <a:rPr lang="en-US" sz="5400" dirty="0" err="1"/>
              <a:t>BillingCountry</a:t>
            </a:r>
            <a:r>
              <a:rPr lang="en-US" sz="5400" dirty="0"/>
              <a:t> = 'France'    </a:t>
            </a:r>
          </a:p>
          <a:p>
            <a:r>
              <a:rPr lang="en-US" sz="5400" dirty="0"/>
              <a:t>          or </a:t>
            </a:r>
            <a:r>
              <a:rPr lang="en-US" sz="5400" dirty="0" err="1"/>
              <a:t>BillingCountry</a:t>
            </a:r>
            <a:r>
              <a:rPr lang="en-US" sz="5400" dirty="0"/>
              <a:t> = 'Ireland’   </a:t>
            </a:r>
          </a:p>
          <a:p>
            <a:r>
              <a:rPr lang="en-US" sz="5400" dirty="0"/>
              <a:t>          and total &gt; 5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7548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91629"/>
            <a:ext cx="11201398" cy="960093"/>
          </a:xfr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17475" cap="rnd" cmpd="sng"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462006"/>
                </a:solidFill>
                <a:latin typeface="+mn-lt"/>
              </a:rPr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C93A6-5A87-4112-96D5-53305D4543C8}"/>
              </a:ext>
            </a:extLst>
          </p:cNvPr>
          <p:cNvSpPr txBox="1"/>
          <p:nvPr/>
        </p:nvSpPr>
        <p:spPr>
          <a:xfrm>
            <a:off x="850105" y="1469626"/>
            <a:ext cx="104727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select </a:t>
            </a:r>
            <a:r>
              <a:rPr lang="en-US" sz="5400" dirty="0" err="1"/>
              <a:t>customerid</a:t>
            </a:r>
            <a:r>
              <a:rPr lang="en-US" sz="5400" dirty="0"/>
              <a:t>, </a:t>
            </a:r>
            <a:r>
              <a:rPr lang="en-US" sz="5400" dirty="0" err="1"/>
              <a:t>billingcountry</a:t>
            </a:r>
            <a:r>
              <a:rPr lang="en-US" sz="5400" dirty="0"/>
              <a:t>, total</a:t>
            </a:r>
          </a:p>
          <a:p>
            <a:r>
              <a:rPr lang="en-US" sz="5400" dirty="0"/>
              <a:t>from invoice</a:t>
            </a:r>
          </a:p>
          <a:p>
            <a:r>
              <a:rPr lang="en-US" sz="5400" dirty="0"/>
              <a:t>  where (</a:t>
            </a:r>
            <a:r>
              <a:rPr lang="en-US" sz="5400" dirty="0" err="1"/>
              <a:t>BillingCountry</a:t>
            </a:r>
            <a:r>
              <a:rPr lang="en-US" sz="5400" dirty="0"/>
              <a:t> = 'France'    </a:t>
            </a:r>
          </a:p>
          <a:p>
            <a:r>
              <a:rPr lang="en-US" sz="5400" dirty="0"/>
              <a:t>          or </a:t>
            </a:r>
            <a:r>
              <a:rPr lang="en-US" sz="5400" dirty="0" err="1"/>
              <a:t>BillingCountry</a:t>
            </a:r>
            <a:r>
              <a:rPr lang="en-US" sz="5400" dirty="0"/>
              <a:t> = 'Ireland’)   </a:t>
            </a:r>
          </a:p>
          <a:p>
            <a:r>
              <a:rPr lang="en-US" sz="5400" dirty="0"/>
              <a:t>          and total &gt; 5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36360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457200"/>
            <a:ext cx="11437210" cy="3986212"/>
          </a:xfr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462006"/>
                </a:solidFill>
                <a:latin typeface="+mn-lt"/>
              </a:rPr>
              <a:t>Task 6: The </a:t>
            </a:r>
            <a:br>
              <a:rPr lang="en-US" sz="8800" b="1" dirty="0">
                <a:solidFill>
                  <a:srgbClr val="462006"/>
                </a:solidFill>
                <a:latin typeface="+mn-lt"/>
              </a:rPr>
            </a:br>
            <a:r>
              <a:rPr lang="en-US" sz="8800" b="1" dirty="0">
                <a:solidFill>
                  <a:srgbClr val="462006"/>
                </a:solidFill>
                <a:latin typeface="+mn-lt"/>
              </a:rPr>
              <a:t>ORDER BY Clause</a:t>
            </a:r>
            <a:br>
              <a:rPr lang="en-US" sz="8800" b="1" dirty="0">
                <a:solidFill>
                  <a:srgbClr val="462006"/>
                </a:solidFill>
                <a:latin typeface="+mn-lt"/>
              </a:rPr>
            </a:br>
            <a:r>
              <a:rPr lang="en-US" sz="4000" b="1" dirty="0">
                <a:solidFill>
                  <a:srgbClr val="462006"/>
                </a:solidFill>
                <a:latin typeface="+mn-lt"/>
              </a:rPr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FF9AA4-F838-4F9C-9724-048714E728C4}"/>
              </a:ext>
            </a:extLst>
          </p:cNvPr>
          <p:cNvSpPr txBox="1">
            <a:spLocks/>
          </p:cNvSpPr>
          <p:nvPr/>
        </p:nvSpPr>
        <p:spPr>
          <a:xfrm>
            <a:off x="342833" y="4443413"/>
            <a:ext cx="11437209" cy="2061332"/>
          </a:xfrm>
          <a:prstGeom prst="rect">
            <a:avLst/>
          </a:prstGeo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b="1" dirty="0"/>
          </a:p>
          <a:p>
            <a:r>
              <a:rPr lang="en-US" sz="5400" b="1" i="1" dirty="0">
                <a:solidFill>
                  <a:srgbClr val="462006"/>
                </a:solidFill>
              </a:rPr>
              <a:t>Simple Retrieval Queries in </a:t>
            </a:r>
            <a:br>
              <a:rPr lang="en-US" sz="5400" b="1" i="1" dirty="0">
                <a:solidFill>
                  <a:srgbClr val="462006"/>
                </a:solidFill>
              </a:rPr>
            </a:br>
            <a:r>
              <a:rPr lang="en-US" sz="5400" b="1" i="1" dirty="0">
                <a:solidFill>
                  <a:srgbClr val="462006"/>
                </a:solidFill>
              </a:rPr>
              <a:t>MySQL Workbench</a:t>
            </a:r>
            <a:r>
              <a:rPr lang="en-US" sz="2800" b="1" dirty="0">
                <a:solidFill>
                  <a:srgbClr val="462006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94472-0350-4065-8AF7-CB4D28EFA518}"/>
              </a:ext>
            </a:extLst>
          </p:cNvPr>
          <p:cNvSpPr/>
          <p:nvPr/>
        </p:nvSpPr>
        <p:spPr>
          <a:xfrm>
            <a:off x="411956" y="457200"/>
            <a:ext cx="11368086" cy="6047546"/>
          </a:xfrm>
          <a:custGeom>
            <a:avLst/>
            <a:gdLst>
              <a:gd name="connsiteX0" fmla="*/ 0 w 11368086"/>
              <a:gd name="connsiteY0" fmla="*/ 0 h 6047546"/>
              <a:gd name="connsiteX1" fmla="*/ 555030 w 11368086"/>
              <a:gd name="connsiteY1" fmla="*/ 0 h 6047546"/>
              <a:gd name="connsiteX2" fmla="*/ 882698 w 11368086"/>
              <a:gd name="connsiteY2" fmla="*/ 0 h 6047546"/>
              <a:gd name="connsiteX3" fmla="*/ 1778771 w 11368086"/>
              <a:gd name="connsiteY3" fmla="*/ 0 h 6047546"/>
              <a:gd name="connsiteX4" fmla="*/ 2333801 w 11368086"/>
              <a:gd name="connsiteY4" fmla="*/ 0 h 6047546"/>
              <a:gd name="connsiteX5" fmla="*/ 2888831 w 11368086"/>
              <a:gd name="connsiteY5" fmla="*/ 0 h 6047546"/>
              <a:gd name="connsiteX6" fmla="*/ 3784904 w 11368086"/>
              <a:gd name="connsiteY6" fmla="*/ 0 h 6047546"/>
              <a:gd name="connsiteX7" fmla="*/ 4226253 w 11368086"/>
              <a:gd name="connsiteY7" fmla="*/ 0 h 6047546"/>
              <a:gd name="connsiteX8" fmla="*/ 5122326 w 11368086"/>
              <a:gd name="connsiteY8" fmla="*/ 0 h 6047546"/>
              <a:gd name="connsiteX9" fmla="*/ 6018398 w 11368086"/>
              <a:gd name="connsiteY9" fmla="*/ 0 h 6047546"/>
              <a:gd name="connsiteX10" fmla="*/ 6687109 w 11368086"/>
              <a:gd name="connsiteY10" fmla="*/ 0 h 6047546"/>
              <a:gd name="connsiteX11" fmla="*/ 7583182 w 11368086"/>
              <a:gd name="connsiteY11" fmla="*/ 0 h 6047546"/>
              <a:gd name="connsiteX12" fmla="*/ 8138212 w 11368086"/>
              <a:gd name="connsiteY12" fmla="*/ 0 h 6047546"/>
              <a:gd name="connsiteX13" fmla="*/ 8693242 w 11368086"/>
              <a:gd name="connsiteY13" fmla="*/ 0 h 6047546"/>
              <a:gd name="connsiteX14" fmla="*/ 9475634 w 11368086"/>
              <a:gd name="connsiteY14" fmla="*/ 0 h 6047546"/>
              <a:gd name="connsiteX15" fmla="*/ 10030664 w 11368086"/>
              <a:gd name="connsiteY15" fmla="*/ 0 h 6047546"/>
              <a:gd name="connsiteX16" fmla="*/ 11368086 w 11368086"/>
              <a:gd name="connsiteY16" fmla="*/ 0 h 6047546"/>
              <a:gd name="connsiteX17" fmla="*/ 11368086 w 11368086"/>
              <a:gd name="connsiteY17" fmla="*/ 792900 h 6047546"/>
              <a:gd name="connsiteX18" fmla="*/ 11368086 w 11368086"/>
              <a:gd name="connsiteY18" fmla="*/ 1525325 h 6047546"/>
              <a:gd name="connsiteX19" fmla="*/ 11368086 w 11368086"/>
              <a:gd name="connsiteY19" fmla="*/ 2257751 h 6047546"/>
              <a:gd name="connsiteX20" fmla="*/ 11368086 w 11368086"/>
              <a:gd name="connsiteY20" fmla="*/ 2748274 h 6047546"/>
              <a:gd name="connsiteX21" fmla="*/ 11368086 w 11368086"/>
              <a:gd name="connsiteY21" fmla="*/ 3299272 h 6047546"/>
              <a:gd name="connsiteX22" fmla="*/ 11368086 w 11368086"/>
              <a:gd name="connsiteY22" fmla="*/ 4031697 h 6047546"/>
              <a:gd name="connsiteX23" fmla="*/ 11368086 w 11368086"/>
              <a:gd name="connsiteY23" fmla="*/ 4643171 h 6047546"/>
              <a:gd name="connsiteX24" fmla="*/ 11368086 w 11368086"/>
              <a:gd name="connsiteY24" fmla="*/ 5194170 h 6047546"/>
              <a:gd name="connsiteX25" fmla="*/ 11368086 w 11368086"/>
              <a:gd name="connsiteY25" fmla="*/ 6047546 h 6047546"/>
              <a:gd name="connsiteX26" fmla="*/ 10699375 w 11368086"/>
              <a:gd name="connsiteY26" fmla="*/ 6047546 h 6047546"/>
              <a:gd name="connsiteX27" fmla="*/ 10030664 w 11368086"/>
              <a:gd name="connsiteY27" fmla="*/ 6047546 h 6047546"/>
              <a:gd name="connsiteX28" fmla="*/ 9589315 w 11368086"/>
              <a:gd name="connsiteY28" fmla="*/ 6047546 h 6047546"/>
              <a:gd name="connsiteX29" fmla="*/ 8806923 w 11368086"/>
              <a:gd name="connsiteY29" fmla="*/ 6047546 h 6047546"/>
              <a:gd name="connsiteX30" fmla="*/ 8365574 w 11368086"/>
              <a:gd name="connsiteY30" fmla="*/ 6047546 h 6047546"/>
              <a:gd name="connsiteX31" fmla="*/ 7583182 w 11368086"/>
              <a:gd name="connsiteY31" fmla="*/ 6047546 h 6047546"/>
              <a:gd name="connsiteX32" fmla="*/ 7255514 w 11368086"/>
              <a:gd name="connsiteY32" fmla="*/ 6047546 h 6047546"/>
              <a:gd name="connsiteX33" fmla="*/ 6473122 w 11368086"/>
              <a:gd name="connsiteY33" fmla="*/ 6047546 h 6047546"/>
              <a:gd name="connsiteX34" fmla="*/ 6031773 w 11368086"/>
              <a:gd name="connsiteY34" fmla="*/ 6047546 h 6047546"/>
              <a:gd name="connsiteX35" fmla="*/ 5704104 w 11368086"/>
              <a:gd name="connsiteY35" fmla="*/ 6047546 h 6047546"/>
              <a:gd name="connsiteX36" fmla="*/ 5262755 w 11368086"/>
              <a:gd name="connsiteY36" fmla="*/ 6047546 h 6047546"/>
              <a:gd name="connsiteX37" fmla="*/ 4480363 w 11368086"/>
              <a:gd name="connsiteY37" fmla="*/ 6047546 h 6047546"/>
              <a:gd name="connsiteX38" fmla="*/ 4039014 w 11368086"/>
              <a:gd name="connsiteY38" fmla="*/ 6047546 h 6047546"/>
              <a:gd name="connsiteX39" fmla="*/ 3711346 w 11368086"/>
              <a:gd name="connsiteY39" fmla="*/ 6047546 h 6047546"/>
              <a:gd name="connsiteX40" fmla="*/ 3269997 w 11368086"/>
              <a:gd name="connsiteY40" fmla="*/ 6047546 h 6047546"/>
              <a:gd name="connsiteX41" fmla="*/ 2714966 w 11368086"/>
              <a:gd name="connsiteY41" fmla="*/ 6047546 h 6047546"/>
              <a:gd name="connsiteX42" fmla="*/ 2046255 w 11368086"/>
              <a:gd name="connsiteY42" fmla="*/ 6047546 h 6047546"/>
              <a:gd name="connsiteX43" fmla="*/ 1604906 w 11368086"/>
              <a:gd name="connsiteY43" fmla="*/ 6047546 h 6047546"/>
              <a:gd name="connsiteX44" fmla="*/ 708834 w 11368086"/>
              <a:gd name="connsiteY44" fmla="*/ 6047546 h 6047546"/>
              <a:gd name="connsiteX45" fmla="*/ 0 w 11368086"/>
              <a:gd name="connsiteY45" fmla="*/ 6047546 h 6047546"/>
              <a:gd name="connsiteX46" fmla="*/ 0 w 11368086"/>
              <a:gd name="connsiteY46" fmla="*/ 5254646 h 6047546"/>
              <a:gd name="connsiteX47" fmla="*/ 0 w 11368086"/>
              <a:gd name="connsiteY47" fmla="*/ 4582696 h 6047546"/>
              <a:gd name="connsiteX48" fmla="*/ 0 w 11368086"/>
              <a:gd name="connsiteY48" fmla="*/ 3910746 h 6047546"/>
              <a:gd name="connsiteX49" fmla="*/ 0 w 11368086"/>
              <a:gd name="connsiteY49" fmla="*/ 3299272 h 6047546"/>
              <a:gd name="connsiteX50" fmla="*/ 0 w 11368086"/>
              <a:gd name="connsiteY50" fmla="*/ 2566847 h 6047546"/>
              <a:gd name="connsiteX51" fmla="*/ 0 w 11368086"/>
              <a:gd name="connsiteY51" fmla="*/ 1894898 h 6047546"/>
              <a:gd name="connsiteX52" fmla="*/ 0 w 11368086"/>
              <a:gd name="connsiteY52" fmla="*/ 1101997 h 6047546"/>
              <a:gd name="connsiteX53" fmla="*/ 0 w 11368086"/>
              <a:gd name="connsiteY53" fmla="*/ 0 h 604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368086" h="6047546" extrusionOk="0">
                <a:moveTo>
                  <a:pt x="0" y="0"/>
                </a:moveTo>
                <a:cubicBezTo>
                  <a:pt x="200221" y="19504"/>
                  <a:pt x="312837" y="-17892"/>
                  <a:pt x="555030" y="0"/>
                </a:cubicBezTo>
                <a:cubicBezTo>
                  <a:pt x="797223" y="17892"/>
                  <a:pt x="790522" y="-6060"/>
                  <a:pt x="882698" y="0"/>
                </a:cubicBezTo>
                <a:cubicBezTo>
                  <a:pt x="974874" y="6060"/>
                  <a:pt x="1368542" y="-36158"/>
                  <a:pt x="1778771" y="0"/>
                </a:cubicBezTo>
                <a:cubicBezTo>
                  <a:pt x="2189000" y="36158"/>
                  <a:pt x="2090067" y="5486"/>
                  <a:pt x="2333801" y="0"/>
                </a:cubicBezTo>
                <a:cubicBezTo>
                  <a:pt x="2577535" y="-5486"/>
                  <a:pt x="2616496" y="-23506"/>
                  <a:pt x="2888831" y="0"/>
                </a:cubicBezTo>
                <a:cubicBezTo>
                  <a:pt x="3161166" y="23506"/>
                  <a:pt x="3354119" y="39896"/>
                  <a:pt x="3784904" y="0"/>
                </a:cubicBezTo>
                <a:cubicBezTo>
                  <a:pt x="4215689" y="-39896"/>
                  <a:pt x="4114728" y="21070"/>
                  <a:pt x="4226253" y="0"/>
                </a:cubicBezTo>
                <a:cubicBezTo>
                  <a:pt x="4337778" y="-21070"/>
                  <a:pt x="4850024" y="-43209"/>
                  <a:pt x="5122326" y="0"/>
                </a:cubicBezTo>
                <a:cubicBezTo>
                  <a:pt x="5394628" y="43209"/>
                  <a:pt x="5766925" y="-37544"/>
                  <a:pt x="6018398" y="0"/>
                </a:cubicBezTo>
                <a:cubicBezTo>
                  <a:pt x="6269871" y="37544"/>
                  <a:pt x="6545989" y="-1424"/>
                  <a:pt x="6687109" y="0"/>
                </a:cubicBezTo>
                <a:cubicBezTo>
                  <a:pt x="6828229" y="1424"/>
                  <a:pt x="7168962" y="-1692"/>
                  <a:pt x="7583182" y="0"/>
                </a:cubicBezTo>
                <a:cubicBezTo>
                  <a:pt x="7997402" y="1692"/>
                  <a:pt x="8002068" y="20238"/>
                  <a:pt x="8138212" y="0"/>
                </a:cubicBezTo>
                <a:cubicBezTo>
                  <a:pt x="8274356" y="-20238"/>
                  <a:pt x="8513751" y="12002"/>
                  <a:pt x="8693242" y="0"/>
                </a:cubicBezTo>
                <a:cubicBezTo>
                  <a:pt x="8872733" y="-12002"/>
                  <a:pt x="9197206" y="16353"/>
                  <a:pt x="9475634" y="0"/>
                </a:cubicBezTo>
                <a:cubicBezTo>
                  <a:pt x="9754062" y="-16353"/>
                  <a:pt x="9915998" y="-12719"/>
                  <a:pt x="10030664" y="0"/>
                </a:cubicBezTo>
                <a:cubicBezTo>
                  <a:pt x="10145330" y="12719"/>
                  <a:pt x="10914065" y="-52901"/>
                  <a:pt x="11368086" y="0"/>
                </a:cubicBezTo>
                <a:cubicBezTo>
                  <a:pt x="11391401" y="176054"/>
                  <a:pt x="11392072" y="551499"/>
                  <a:pt x="11368086" y="792900"/>
                </a:cubicBezTo>
                <a:cubicBezTo>
                  <a:pt x="11344100" y="1034301"/>
                  <a:pt x="11387928" y="1192233"/>
                  <a:pt x="11368086" y="1525325"/>
                </a:cubicBezTo>
                <a:cubicBezTo>
                  <a:pt x="11348244" y="1858417"/>
                  <a:pt x="11341485" y="1994430"/>
                  <a:pt x="11368086" y="2257751"/>
                </a:cubicBezTo>
                <a:cubicBezTo>
                  <a:pt x="11394687" y="2521072"/>
                  <a:pt x="11382116" y="2637951"/>
                  <a:pt x="11368086" y="2748274"/>
                </a:cubicBezTo>
                <a:cubicBezTo>
                  <a:pt x="11354056" y="2858597"/>
                  <a:pt x="11341487" y="3162680"/>
                  <a:pt x="11368086" y="3299272"/>
                </a:cubicBezTo>
                <a:cubicBezTo>
                  <a:pt x="11394685" y="3435864"/>
                  <a:pt x="11390960" y="3673952"/>
                  <a:pt x="11368086" y="4031697"/>
                </a:cubicBezTo>
                <a:cubicBezTo>
                  <a:pt x="11345212" y="4389442"/>
                  <a:pt x="11367520" y="4517512"/>
                  <a:pt x="11368086" y="4643171"/>
                </a:cubicBezTo>
                <a:cubicBezTo>
                  <a:pt x="11368652" y="4768830"/>
                  <a:pt x="11366792" y="4953106"/>
                  <a:pt x="11368086" y="5194170"/>
                </a:cubicBezTo>
                <a:cubicBezTo>
                  <a:pt x="11369380" y="5435234"/>
                  <a:pt x="11385693" y="5738909"/>
                  <a:pt x="11368086" y="6047546"/>
                </a:cubicBezTo>
                <a:cubicBezTo>
                  <a:pt x="11229752" y="6038857"/>
                  <a:pt x="10841325" y="6073279"/>
                  <a:pt x="10699375" y="6047546"/>
                </a:cubicBezTo>
                <a:cubicBezTo>
                  <a:pt x="10557425" y="6021813"/>
                  <a:pt x="10271850" y="6073191"/>
                  <a:pt x="10030664" y="6047546"/>
                </a:cubicBezTo>
                <a:cubicBezTo>
                  <a:pt x="9789478" y="6021901"/>
                  <a:pt x="9805156" y="6037101"/>
                  <a:pt x="9589315" y="6047546"/>
                </a:cubicBezTo>
                <a:cubicBezTo>
                  <a:pt x="9373474" y="6057991"/>
                  <a:pt x="8965539" y="6086313"/>
                  <a:pt x="8806923" y="6047546"/>
                </a:cubicBezTo>
                <a:cubicBezTo>
                  <a:pt x="8648307" y="6008779"/>
                  <a:pt x="8530374" y="6063418"/>
                  <a:pt x="8365574" y="6047546"/>
                </a:cubicBezTo>
                <a:cubicBezTo>
                  <a:pt x="8200774" y="6031674"/>
                  <a:pt x="7873244" y="6070186"/>
                  <a:pt x="7583182" y="6047546"/>
                </a:cubicBezTo>
                <a:cubicBezTo>
                  <a:pt x="7293120" y="6024906"/>
                  <a:pt x="7395218" y="6036512"/>
                  <a:pt x="7255514" y="6047546"/>
                </a:cubicBezTo>
                <a:cubicBezTo>
                  <a:pt x="7115810" y="6058580"/>
                  <a:pt x="6706469" y="6052360"/>
                  <a:pt x="6473122" y="6047546"/>
                </a:cubicBezTo>
                <a:cubicBezTo>
                  <a:pt x="6239775" y="6042732"/>
                  <a:pt x="6139122" y="6040591"/>
                  <a:pt x="6031773" y="6047546"/>
                </a:cubicBezTo>
                <a:cubicBezTo>
                  <a:pt x="5924424" y="6054501"/>
                  <a:pt x="5858965" y="6038515"/>
                  <a:pt x="5704104" y="6047546"/>
                </a:cubicBezTo>
                <a:cubicBezTo>
                  <a:pt x="5549243" y="6056577"/>
                  <a:pt x="5424647" y="6046566"/>
                  <a:pt x="5262755" y="6047546"/>
                </a:cubicBezTo>
                <a:cubicBezTo>
                  <a:pt x="5100863" y="6048526"/>
                  <a:pt x="4774754" y="6080242"/>
                  <a:pt x="4480363" y="6047546"/>
                </a:cubicBezTo>
                <a:cubicBezTo>
                  <a:pt x="4185972" y="6014850"/>
                  <a:pt x="4235055" y="6064629"/>
                  <a:pt x="4039014" y="6047546"/>
                </a:cubicBezTo>
                <a:cubicBezTo>
                  <a:pt x="3842973" y="6030463"/>
                  <a:pt x="3846378" y="6049574"/>
                  <a:pt x="3711346" y="6047546"/>
                </a:cubicBezTo>
                <a:cubicBezTo>
                  <a:pt x="3576314" y="6045518"/>
                  <a:pt x="3445580" y="6027139"/>
                  <a:pt x="3269997" y="6047546"/>
                </a:cubicBezTo>
                <a:cubicBezTo>
                  <a:pt x="3094414" y="6067953"/>
                  <a:pt x="2859128" y="6026065"/>
                  <a:pt x="2714966" y="6047546"/>
                </a:cubicBezTo>
                <a:cubicBezTo>
                  <a:pt x="2570804" y="6069027"/>
                  <a:pt x="2374304" y="6028595"/>
                  <a:pt x="2046255" y="6047546"/>
                </a:cubicBezTo>
                <a:cubicBezTo>
                  <a:pt x="1718206" y="6066497"/>
                  <a:pt x="1772893" y="6066239"/>
                  <a:pt x="1604906" y="6047546"/>
                </a:cubicBezTo>
                <a:cubicBezTo>
                  <a:pt x="1436919" y="6028853"/>
                  <a:pt x="983950" y="6043311"/>
                  <a:pt x="708834" y="6047546"/>
                </a:cubicBezTo>
                <a:cubicBezTo>
                  <a:pt x="433718" y="6051781"/>
                  <a:pt x="183110" y="6048604"/>
                  <a:pt x="0" y="6047546"/>
                </a:cubicBezTo>
                <a:cubicBezTo>
                  <a:pt x="-2622" y="5865953"/>
                  <a:pt x="31140" y="5599696"/>
                  <a:pt x="0" y="5254646"/>
                </a:cubicBezTo>
                <a:cubicBezTo>
                  <a:pt x="-31140" y="4909596"/>
                  <a:pt x="-18890" y="4886663"/>
                  <a:pt x="0" y="4582696"/>
                </a:cubicBezTo>
                <a:cubicBezTo>
                  <a:pt x="18890" y="4278729"/>
                  <a:pt x="20931" y="4187405"/>
                  <a:pt x="0" y="3910746"/>
                </a:cubicBezTo>
                <a:cubicBezTo>
                  <a:pt x="-20931" y="3634087"/>
                  <a:pt x="-23038" y="3526578"/>
                  <a:pt x="0" y="3299272"/>
                </a:cubicBezTo>
                <a:cubicBezTo>
                  <a:pt x="23038" y="3071966"/>
                  <a:pt x="22828" y="2829841"/>
                  <a:pt x="0" y="2566847"/>
                </a:cubicBezTo>
                <a:cubicBezTo>
                  <a:pt x="-22828" y="2303854"/>
                  <a:pt x="6328" y="2089520"/>
                  <a:pt x="0" y="1894898"/>
                </a:cubicBezTo>
                <a:cubicBezTo>
                  <a:pt x="-6328" y="1700276"/>
                  <a:pt x="-22961" y="1439235"/>
                  <a:pt x="0" y="1101997"/>
                </a:cubicBezTo>
                <a:cubicBezTo>
                  <a:pt x="22961" y="764759"/>
                  <a:pt x="23917" y="252540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03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91629"/>
            <a:ext cx="11201398" cy="960093"/>
          </a:xfr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17475" cap="rnd" cmpd="sng"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462006"/>
                </a:solidFill>
                <a:latin typeface="+mn-lt"/>
              </a:rPr>
              <a:t>Order of the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C93A6-5A87-4112-96D5-53305D4543C8}"/>
              </a:ext>
            </a:extLst>
          </p:cNvPr>
          <p:cNvSpPr txBox="1"/>
          <p:nvPr/>
        </p:nvSpPr>
        <p:spPr>
          <a:xfrm>
            <a:off x="850105" y="1469626"/>
            <a:ext cx="104727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Rows are typically stored in the order in which they were input.</a:t>
            </a:r>
          </a:p>
          <a:p>
            <a:endParaRPr lang="en-US" sz="5400" dirty="0"/>
          </a:p>
          <a:p>
            <a:r>
              <a:rPr lang="en-US" sz="5400" dirty="0"/>
              <a:t>Sorting only changes the way they display in the result grid.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5858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91629"/>
            <a:ext cx="11201398" cy="960093"/>
          </a:xfr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17475" cap="rnd" cmpd="sng"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462006"/>
                </a:solidFill>
                <a:latin typeface="+mn-lt"/>
              </a:rPr>
              <a:t>About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C93A6-5A87-4112-96D5-53305D4543C8}"/>
              </a:ext>
            </a:extLst>
          </p:cNvPr>
          <p:cNvSpPr txBox="1"/>
          <p:nvPr/>
        </p:nvSpPr>
        <p:spPr>
          <a:xfrm>
            <a:off x="850105" y="1469626"/>
            <a:ext cx="1047273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You can sort by a column that isn’t in the SELECT statement.</a:t>
            </a:r>
          </a:p>
          <a:p>
            <a:endParaRPr lang="en-US" sz="2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You can sort by multiple columns.</a:t>
            </a:r>
          </a:p>
          <a:p>
            <a:r>
              <a:rPr lang="en-US" sz="2400" dirty="0"/>
              <a:t>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You can combine sorting with filtering.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41847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91629"/>
            <a:ext cx="11201398" cy="960093"/>
          </a:xfr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17475" cap="rnd" cmpd="sng"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462006"/>
                </a:solidFill>
                <a:latin typeface="+mn-lt"/>
              </a:rPr>
              <a:t>Sample Sort and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C93A6-5A87-4112-96D5-53305D4543C8}"/>
              </a:ext>
            </a:extLst>
          </p:cNvPr>
          <p:cNvSpPr txBox="1"/>
          <p:nvPr/>
        </p:nvSpPr>
        <p:spPr>
          <a:xfrm>
            <a:off x="850105" y="1469626"/>
            <a:ext cx="104727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select </a:t>
            </a:r>
            <a:r>
              <a:rPr lang="en-US" sz="4800" dirty="0" err="1"/>
              <a:t>CustomerID</a:t>
            </a:r>
            <a:r>
              <a:rPr lang="en-US" sz="4800" dirty="0"/>
              <a:t>, </a:t>
            </a:r>
            <a:r>
              <a:rPr lang="en-US" sz="4800" dirty="0" err="1"/>
              <a:t>BillingCountry</a:t>
            </a:r>
            <a:r>
              <a:rPr lang="en-US" sz="4800" dirty="0"/>
              <a:t>, Total</a:t>
            </a:r>
          </a:p>
          <a:p>
            <a:r>
              <a:rPr lang="en-US" sz="4800" dirty="0"/>
              <a:t>   from invoice</a:t>
            </a:r>
          </a:p>
          <a:p>
            <a:r>
              <a:rPr lang="en-US" sz="4800" dirty="0"/>
              <a:t>  where </a:t>
            </a:r>
            <a:r>
              <a:rPr lang="en-US" sz="4800" dirty="0" err="1"/>
              <a:t>BillingCountry</a:t>
            </a:r>
            <a:r>
              <a:rPr lang="en-US" sz="4800" dirty="0"/>
              <a:t> in </a:t>
            </a:r>
          </a:p>
          <a:p>
            <a:r>
              <a:rPr lang="en-US" sz="4800" dirty="0"/>
              <a:t>             ('</a:t>
            </a:r>
            <a:r>
              <a:rPr lang="en-US" sz="4800" dirty="0" err="1"/>
              <a:t>Norway','USA','Ireland</a:t>
            </a:r>
            <a:r>
              <a:rPr lang="en-US" sz="4800" dirty="0"/>
              <a:t>')    </a:t>
            </a:r>
          </a:p>
          <a:p>
            <a:r>
              <a:rPr lang="en-US" sz="4800" dirty="0"/>
              <a:t>   and total &lt; 10   </a:t>
            </a:r>
          </a:p>
          <a:p>
            <a:r>
              <a:rPr lang="en-US" sz="4800" dirty="0"/>
              <a:t>order by </a:t>
            </a:r>
            <a:r>
              <a:rPr lang="en-US" sz="4800" dirty="0" err="1"/>
              <a:t>billingcountry</a:t>
            </a:r>
            <a:r>
              <a:rPr lang="en-US" sz="4800" dirty="0"/>
              <a:t>, total desc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55367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457200"/>
            <a:ext cx="11437210" cy="3650974"/>
          </a:xfr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462006"/>
                </a:solidFill>
                <a:latin typeface="+mn-lt"/>
              </a:rPr>
              <a:t>Task 7: Temporary Columns</a:t>
            </a:r>
            <a:r>
              <a:rPr lang="en-US" sz="4000" b="1" dirty="0">
                <a:solidFill>
                  <a:srgbClr val="462006"/>
                </a:solidFill>
                <a:latin typeface="+mn-lt"/>
              </a:rPr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FF9AA4-F838-4F9C-9724-048714E728C4}"/>
              </a:ext>
            </a:extLst>
          </p:cNvPr>
          <p:cNvSpPr txBox="1">
            <a:spLocks/>
          </p:cNvSpPr>
          <p:nvPr/>
        </p:nvSpPr>
        <p:spPr>
          <a:xfrm>
            <a:off x="342833" y="4108174"/>
            <a:ext cx="11437209" cy="2396571"/>
          </a:xfrm>
          <a:prstGeom prst="rect">
            <a:avLst/>
          </a:prstGeo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b="1" dirty="0"/>
          </a:p>
          <a:p>
            <a:r>
              <a:rPr lang="en-US" sz="5400" b="1" i="1" dirty="0">
                <a:solidFill>
                  <a:srgbClr val="462006"/>
                </a:solidFill>
              </a:rPr>
              <a:t>Simple Retrieval Queries in </a:t>
            </a:r>
            <a:br>
              <a:rPr lang="en-US" sz="5400" b="1" i="1" dirty="0">
                <a:solidFill>
                  <a:srgbClr val="462006"/>
                </a:solidFill>
              </a:rPr>
            </a:br>
            <a:r>
              <a:rPr lang="en-US" sz="5400" b="1" i="1" dirty="0">
                <a:solidFill>
                  <a:srgbClr val="462006"/>
                </a:solidFill>
              </a:rPr>
              <a:t>MySQL Workbench</a:t>
            </a:r>
            <a:r>
              <a:rPr lang="en-US" sz="2800" b="1" dirty="0">
                <a:solidFill>
                  <a:srgbClr val="462006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94472-0350-4065-8AF7-CB4D28EFA518}"/>
              </a:ext>
            </a:extLst>
          </p:cNvPr>
          <p:cNvSpPr/>
          <p:nvPr/>
        </p:nvSpPr>
        <p:spPr>
          <a:xfrm>
            <a:off x="411956" y="457200"/>
            <a:ext cx="11368086" cy="6047546"/>
          </a:xfrm>
          <a:custGeom>
            <a:avLst/>
            <a:gdLst>
              <a:gd name="connsiteX0" fmla="*/ 0 w 11368086"/>
              <a:gd name="connsiteY0" fmla="*/ 0 h 6047546"/>
              <a:gd name="connsiteX1" fmla="*/ 555030 w 11368086"/>
              <a:gd name="connsiteY1" fmla="*/ 0 h 6047546"/>
              <a:gd name="connsiteX2" fmla="*/ 882698 w 11368086"/>
              <a:gd name="connsiteY2" fmla="*/ 0 h 6047546"/>
              <a:gd name="connsiteX3" fmla="*/ 1778771 w 11368086"/>
              <a:gd name="connsiteY3" fmla="*/ 0 h 6047546"/>
              <a:gd name="connsiteX4" fmla="*/ 2333801 w 11368086"/>
              <a:gd name="connsiteY4" fmla="*/ 0 h 6047546"/>
              <a:gd name="connsiteX5" fmla="*/ 2888831 w 11368086"/>
              <a:gd name="connsiteY5" fmla="*/ 0 h 6047546"/>
              <a:gd name="connsiteX6" fmla="*/ 3784904 w 11368086"/>
              <a:gd name="connsiteY6" fmla="*/ 0 h 6047546"/>
              <a:gd name="connsiteX7" fmla="*/ 4226253 w 11368086"/>
              <a:gd name="connsiteY7" fmla="*/ 0 h 6047546"/>
              <a:gd name="connsiteX8" fmla="*/ 5122326 w 11368086"/>
              <a:gd name="connsiteY8" fmla="*/ 0 h 6047546"/>
              <a:gd name="connsiteX9" fmla="*/ 6018398 w 11368086"/>
              <a:gd name="connsiteY9" fmla="*/ 0 h 6047546"/>
              <a:gd name="connsiteX10" fmla="*/ 6687109 w 11368086"/>
              <a:gd name="connsiteY10" fmla="*/ 0 h 6047546"/>
              <a:gd name="connsiteX11" fmla="*/ 7583182 w 11368086"/>
              <a:gd name="connsiteY11" fmla="*/ 0 h 6047546"/>
              <a:gd name="connsiteX12" fmla="*/ 8138212 w 11368086"/>
              <a:gd name="connsiteY12" fmla="*/ 0 h 6047546"/>
              <a:gd name="connsiteX13" fmla="*/ 8693242 w 11368086"/>
              <a:gd name="connsiteY13" fmla="*/ 0 h 6047546"/>
              <a:gd name="connsiteX14" fmla="*/ 9475634 w 11368086"/>
              <a:gd name="connsiteY14" fmla="*/ 0 h 6047546"/>
              <a:gd name="connsiteX15" fmla="*/ 10030664 w 11368086"/>
              <a:gd name="connsiteY15" fmla="*/ 0 h 6047546"/>
              <a:gd name="connsiteX16" fmla="*/ 11368086 w 11368086"/>
              <a:gd name="connsiteY16" fmla="*/ 0 h 6047546"/>
              <a:gd name="connsiteX17" fmla="*/ 11368086 w 11368086"/>
              <a:gd name="connsiteY17" fmla="*/ 792900 h 6047546"/>
              <a:gd name="connsiteX18" fmla="*/ 11368086 w 11368086"/>
              <a:gd name="connsiteY18" fmla="*/ 1525325 h 6047546"/>
              <a:gd name="connsiteX19" fmla="*/ 11368086 w 11368086"/>
              <a:gd name="connsiteY19" fmla="*/ 2257751 h 6047546"/>
              <a:gd name="connsiteX20" fmla="*/ 11368086 w 11368086"/>
              <a:gd name="connsiteY20" fmla="*/ 2748274 h 6047546"/>
              <a:gd name="connsiteX21" fmla="*/ 11368086 w 11368086"/>
              <a:gd name="connsiteY21" fmla="*/ 3299272 h 6047546"/>
              <a:gd name="connsiteX22" fmla="*/ 11368086 w 11368086"/>
              <a:gd name="connsiteY22" fmla="*/ 4031697 h 6047546"/>
              <a:gd name="connsiteX23" fmla="*/ 11368086 w 11368086"/>
              <a:gd name="connsiteY23" fmla="*/ 4643171 h 6047546"/>
              <a:gd name="connsiteX24" fmla="*/ 11368086 w 11368086"/>
              <a:gd name="connsiteY24" fmla="*/ 5194170 h 6047546"/>
              <a:gd name="connsiteX25" fmla="*/ 11368086 w 11368086"/>
              <a:gd name="connsiteY25" fmla="*/ 6047546 h 6047546"/>
              <a:gd name="connsiteX26" fmla="*/ 10699375 w 11368086"/>
              <a:gd name="connsiteY26" fmla="*/ 6047546 h 6047546"/>
              <a:gd name="connsiteX27" fmla="*/ 10030664 w 11368086"/>
              <a:gd name="connsiteY27" fmla="*/ 6047546 h 6047546"/>
              <a:gd name="connsiteX28" fmla="*/ 9589315 w 11368086"/>
              <a:gd name="connsiteY28" fmla="*/ 6047546 h 6047546"/>
              <a:gd name="connsiteX29" fmla="*/ 8806923 w 11368086"/>
              <a:gd name="connsiteY29" fmla="*/ 6047546 h 6047546"/>
              <a:gd name="connsiteX30" fmla="*/ 8365574 w 11368086"/>
              <a:gd name="connsiteY30" fmla="*/ 6047546 h 6047546"/>
              <a:gd name="connsiteX31" fmla="*/ 7583182 w 11368086"/>
              <a:gd name="connsiteY31" fmla="*/ 6047546 h 6047546"/>
              <a:gd name="connsiteX32" fmla="*/ 7255514 w 11368086"/>
              <a:gd name="connsiteY32" fmla="*/ 6047546 h 6047546"/>
              <a:gd name="connsiteX33" fmla="*/ 6473122 w 11368086"/>
              <a:gd name="connsiteY33" fmla="*/ 6047546 h 6047546"/>
              <a:gd name="connsiteX34" fmla="*/ 6031773 w 11368086"/>
              <a:gd name="connsiteY34" fmla="*/ 6047546 h 6047546"/>
              <a:gd name="connsiteX35" fmla="*/ 5704104 w 11368086"/>
              <a:gd name="connsiteY35" fmla="*/ 6047546 h 6047546"/>
              <a:gd name="connsiteX36" fmla="*/ 5262755 w 11368086"/>
              <a:gd name="connsiteY36" fmla="*/ 6047546 h 6047546"/>
              <a:gd name="connsiteX37" fmla="*/ 4480363 w 11368086"/>
              <a:gd name="connsiteY37" fmla="*/ 6047546 h 6047546"/>
              <a:gd name="connsiteX38" fmla="*/ 4039014 w 11368086"/>
              <a:gd name="connsiteY38" fmla="*/ 6047546 h 6047546"/>
              <a:gd name="connsiteX39" fmla="*/ 3711346 w 11368086"/>
              <a:gd name="connsiteY39" fmla="*/ 6047546 h 6047546"/>
              <a:gd name="connsiteX40" fmla="*/ 3269997 w 11368086"/>
              <a:gd name="connsiteY40" fmla="*/ 6047546 h 6047546"/>
              <a:gd name="connsiteX41" fmla="*/ 2714966 w 11368086"/>
              <a:gd name="connsiteY41" fmla="*/ 6047546 h 6047546"/>
              <a:gd name="connsiteX42" fmla="*/ 2046255 w 11368086"/>
              <a:gd name="connsiteY42" fmla="*/ 6047546 h 6047546"/>
              <a:gd name="connsiteX43" fmla="*/ 1604906 w 11368086"/>
              <a:gd name="connsiteY43" fmla="*/ 6047546 h 6047546"/>
              <a:gd name="connsiteX44" fmla="*/ 708834 w 11368086"/>
              <a:gd name="connsiteY44" fmla="*/ 6047546 h 6047546"/>
              <a:gd name="connsiteX45" fmla="*/ 0 w 11368086"/>
              <a:gd name="connsiteY45" fmla="*/ 6047546 h 6047546"/>
              <a:gd name="connsiteX46" fmla="*/ 0 w 11368086"/>
              <a:gd name="connsiteY46" fmla="*/ 5254646 h 6047546"/>
              <a:gd name="connsiteX47" fmla="*/ 0 w 11368086"/>
              <a:gd name="connsiteY47" fmla="*/ 4582696 h 6047546"/>
              <a:gd name="connsiteX48" fmla="*/ 0 w 11368086"/>
              <a:gd name="connsiteY48" fmla="*/ 3910746 h 6047546"/>
              <a:gd name="connsiteX49" fmla="*/ 0 w 11368086"/>
              <a:gd name="connsiteY49" fmla="*/ 3299272 h 6047546"/>
              <a:gd name="connsiteX50" fmla="*/ 0 w 11368086"/>
              <a:gd name="connsiteY50" fmla="*/ 2566847 h 6047546"/>
              <a:gd name="connsiteX51" fmla="*/ 0 w 11368086"/>
              <a:gd name="connsiteY51" fmla="*/ 1894898 h 6047546"/>
              <a:gd name="connsiteX52" fmla="*/ 0 w 11368086"/>
              <a:gd name="connsiteY52" fmla="*/ 1101997 h 6047546"/>
              <a:gd name="connsiteX53" fmla="*/ 0 w 11368086"/>
              <a:gd name="connsiteY53" fmla="*/ 0 h 604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368086" h="6047546" extrusionOk="0">
                <a:moveTo>
                  <a:pt x="0" y="0"/>
                </a:moveTo>
                <a:cubicBezTo>
                  <a:pt x="200221" y="19504"/>
                  <a:pt x="312837" y="-17892"/>
                  <a:pt x="555030" y="0"/>
                </a:cubicBezTo>
                <a:cubicBezTo>
                  <a:pt x="797223" y="17892"/>
                  <a:pt x="790522" y="-6060"/>
                  <a:pt x="882698" y="0"/>
                </a:cubicBezTo>
                <a:cubicBezTo>
                  <a:pt x="974874" y="6060"/>
                  <a:pt x="1368542" y="-36158"/>
                  <a:pt x="1778771" y="0"/>
                </a:cubicBezTo>
                <a:cubicBezTo>
                  <a:pt x="2189000" y="36158"/>
                  <a:pt x="2090067" y="5486"/>
                  <a:pt x="2333801" y="0"/>
                </a:cubicBezTo>
                <a:cubicBezTo>
                  <a:pt x="2577535" y="-5486"/>
                  <a:pt x="2616496" y="-23506"/>
                  <a:pt x="2888831" y="0"/>
                </a:cubicBezTo>
                <a:cubicBezTo>
                  <a:pt x="3161166" y="23506"/>
                  <a:pt x="3354119" y="39896"/>
                  <a:pt x="3784904" y="0"/>
                </a:cubicBezTo>
                <a:cubicBezTo>
                  <a:pt x="4215689" y="-39896"/>
                  <a:pt x="4114728" y="21070"/>
                  <a:pt x="4226253" y="0"/>
                </a:cubicBezTo>
                <a:cubicBezTo>
                  <a:pt x="4337778" y="-21070"/>
                  <a:pt x="4850024" y="-43209"/>
                  <a:pt x="5122326" y="0"/>
                </a:cubicBezTo>
                <a:cubicBezTo>
                  <a:pt x="5394628" y="43209"/>
                  <a:pt x="5766925" y="-37544"/>
                  <a:pt x="6018398" y="0"/>
                </a:cubicBezTo>
                <a:cubicBezTo>
                  <a:pt x="6269871" y="37544"/>
                  <a:pt x="6545989" y="-1424"/>
                  <a:pt x="6687109" y="0"/>
                </a:cubicBezTo>
                <a:cubicBezTo>
                  <a:pt x="6828229" y="1424"/>
                  <a:pt x="7168962" y="-1692"/>
                  <a:pt x="7583182" y="0"/>
                </a:cubicBezTo>
                <a:cubicBezTo>
                  <a:pt x="7997402" y="1692"/>
                  <a:pt x="8002068" y="20238"/>
                  <a:pt x="8138212" y="0"/>
                </a:cubicBezTo>
                <a:cubicBezTo>
                  <a:pt x="8274356" y="-20238"/>
                  <a:pt x="8513751" y="12002"/>
                  <a:pt x="8693242" y="0"/>
                </a:cubicBezTo>
                <a:cubicBezTo>
                  <a:pt x="8872733" y="-12002"/>
                  <a:pt x="9197206" y="16353"/>
                  <a:pt x="9475634" y="0"/>
                </a:cubicBezTo>
                <a:cubicBezTo>
                  <a:pt x="9754062" y="-16353"/>
                  <a:pt x="9915998" y="-12719"/>
                  <a:pt x="10030664" y="0"/>
                </a:cubicBezTo>
                <a:cubicBezTo>
                  <a:pt x="10145330" y="12719"/>
                  <a:pt x="10914065" y="-52901"/>
                  <a:pt x="11368086" y="0"/>
                </a:cubicBezTo>
                <a:cubicBezTo>
                  <a:pt x="11391401" y="176054"/>
                  <a:pt x="11392072" y="551499"/>
                  <a:pt x="11368086" y="792900"/>
                </a:cubicBezTo>
                <a:cubicBezTo>
                  <a:pt x="11344100" y="1034301"/>
                  <a:pt x="11387928" y="1192233"/>
                  <a:pt x="11368086" y="1525325"/>
                </a:cubicBezTo>
                <a:cubicBezTo>
                  <a:pt x="11348244" y="1858417"/>
                  <a:pt x="11341485" y="1994430"/>
                  <a:pt x="11368086" y="2257751"/>
                </a:cubicBezTo>
                <a:cubicBezTo>
                  <a:pt x="11394687" y="2521072"/>
                  <a:pt x="11382116" y="2637951"/>
                  <a:pt x="11368086" y="2748274"/>
                </a:cubicBezTo>
                <a:cubicBezTo>
                  <a:pt x="11354056" y="2858597"/>
                  <a:pt x="11341487" y="3162680"/>
                  <a:pt x="11368086" y="3299272"/>
                </a:cubicBezTo>
                <a:cubicBezTo>
                  <a:pt x="11394685" y="3435864"/>
                  <a:pt x="11390960" y="3673952"/>
                  <a:pt x="11368086" y="4031697"/>
                </a:cubicBezTo>
                <a:cubicBezTo>
                  <a:pt x="11345212" y="4389442"/>
                  <a:pt x="11367520" y="4517512"/>
                  <a:pt x="11368086" y="4643171"/>
                </a:cubicBezTo>
                <a:cubicBezTo>
                  <a:pt x="11368652" y="4768830"/>
                  <a:pt x="11366792" y="4953106"/>
                  <a:pt x="11368086" y="5194170"/>
                </a:cubicBezTo>
                <a:cubicBezTo>
                  <a:pt x="11369380" y="5435234"/>
                  <a:pt x="11385693" y="5738909"/>
                  <a:pt x="11368086" y="6047546"/>
                </a:cubicBezTo>
                <a:cubicBezTo>
                  <a:pt x="11229752" y="6038857"/>
                  <a:pt x="10841325" y="6073279"/>
                  <a:pt x="10699375" y="6047546"/>
                </a:cubicBezTo>
                <a:cubicBezTo>
                  <a:pt x="10557425" y="6021813"/>
                  <a:pt x="10271850" y="6073191"/>
                  <a:pt x="10030664" y="6047546"/>
                </a:cubicBezTo>
                <a:cubicBezTo>
                  <a:pt x="9789478" y="6021901"/>
                  <a:pt x="9805156" y="6037101"/>
                  <a:pt x="9589315" y="6047546"/>
                </a:cubicBezTo>
                <a:cubicBezTo>
                  <a:pt x="9373474" y="6057991"/>
                  <a:pt x="8965539" y="6086313"/>
                  <a:pt x="8806923" y="6047546"/>
                </a:cubicBezTo>
                <a:cubicBezTo>
                  <a:pt x="8648307" y="6008779"/>
                  <a:pt x="8530374" y="6063418"/>
                  <a:pt x="8365574" y="6047546"/>
                </a:cubicBezTo>
                <a:cubicBezTo>
                  <a:pt x="8200774" y="6031674"/>
                  <a:pt x="7873244" y="6070186"/>
                  <a:pt x="7583182" y="6047546"/>
                </a:cubicBezTo>
                <a:cubicBezTo>
                  <a:pt x="7293120" y="6024906"/>
                  <a:pt x="7395218" y="6036512"/>
                  <a:pt x="7255514" y="6047546"/>
                </a:cubicBezTo>
                <a:cubicBezTo>
                  <a:pt x="7115810" y="6058580"/>
                  <a:pt x="6706469" y="6052360"/>
                  <a:pt x="6473122" y="6047546"/>
                </a:cubicBezTo>
                <a:cubicBezTo>
                  <a:pt x="6239775" y="6042732"/>
                  <a:pt x="6139122" y="6040591"/>
                  <a:pt x="6031773" y="6047546"/>
                </a:cubicBezTo>
                <a:cubicBezTo>
                  <a:pt x="5924424" y="6054501"/>
                  <a:pt x="5858965" y="6038515"/>
                  <a:pt x="5704104" y="6047546"/>
                </a:cubicBezTo>
                <a:cubicBezTo>
                  <a:pt x="5549243" y="6056577"/>
                  <a:pt x="5424647" y="6046566"/>
                  <a:pt x="5262755" y="6047546"/>
                </a:cubicBezTo>
                <a:cubicBezTo>
                  <a:pt x="5100863" y="6048526"/>
                  <a:pt x="4774754" y="6080242"/>
                  <a:pt x="4480363" y="6047546"/>
                </a:cubicBezTo>
                <a:cubicBezTo>
                  <a:pt x="4185972" y="6014850"/>
                  <a:pt x="4235055" y="6064629"/>
                  <a:pt x="4039014" y="6047546"/>
                </a:cubicBezTo>
                <a:cubicBezTo>
                  <a:pt x="3842973" y="6030463"/>
                  <a:pt x="3846378" y="6049574"/>
                  <a:pt x="3711346" y="6047546"/>
                </a:cubicBezTo>
                <a:cubicBezTo>
                  <a:pt x="3576314" y="6045518"/>
                  <a:pt x="3445580" y="6027139"/>
                  <a:pt x="3269997" y="6047546"/>
                </a:cubicBezTo>
                <a:cubicBezTo>
                  <a:pt x="3094414" y="6067953"/>
                  <a:pt x="2859128" y="6026065"/>
                  <a:pt x="2714966" y="6047546"/>
                </a:cubicBezTo>
                <a:cubicBezTo>
                  <a:pt x="2570804" y="6069027"/>
                  <a:pt x="2374304" y="6028595"/>
                  <a:pt x="2046255" y="6047546"/>
                </a:cubicBezTo>
                <a:cubicBezTo>
                  <a:pt x="1718206" y="6066497"/>
                  <a:pt x="1772893" y="6066239"/>
                  <a:pt x="1604906" y="6047546"/>
                </a:cubicBezTo>
                <a:cubicBezTo>
                  <a:pt x="1436919" y="6028853"/>
                  <a:pt x="983950" y="6043311"/>
                  <a:pt x="708834" y="6047546"/>
                </a:cubicBezTo>
                <a:cubicBezTo>
                  <a:pt x="433718" y="6051781"/>
                  <a:pt x="183110" y="6048604"/>
                  <a:pt x="0" y="6047546"/>
                </a:cubicBezTo>
                <a:cubicBezTo>
                  <a:pt x="-2622" y="5865953"/>
                  <a:pt x="31140" y="5599696"/>
                  <a:pt x="0" y="5254646"/>
                </a:cubicBezTo>
                <a:cubicBezTo>
                  <a:pt x="-31140" y="4909596"/>
                  <a:pt x="-18890" y="4886663"/>
                  <a:pt x="0" y="4582696"/>
                </a:cubicBezTo>
                <a:cubicBezTo>
                  <a:pt x="18890" y="4278729"/>
                  <a:pt x="20931" y="4187405"/>
                  <a:pt x="0" y="3910746"/>
                </a:cubicBezTo>
                <a:cubicBezTo>
                  <a:pt x="-20931" y="3634087"/>
                  <a:pt x="-23038" y="3526578"/>
                  <a:pt x="0" y="3299272"/>
                </a:cubicBezTo>
                <a:cubicBezTo>
                  <a:pt x="23038" y="3071966"/>
                  <a:pt x="22828" y="2829841"/>
                  <a:pt x="0" y="2566847"/>
                </a:cubicBezTo>
                <a:cubicBezTo>
                  <a:pt x="-22828" y="2303854"/>
                  <a:pt x="6328" y="2089520"/>
                  <a:pt x="0" y="1894898"/>
                </a:cubicBezTo>
                <a:cubicBezTo>
                  <a:pt x="-6328" y="1700276"/>
                  <a:pt x="-22961" y="1439235"/>
                  <a:pt x="0" y="1101997"/>
                </a:cubicBezTo>
                <a:cubicBezTo>
                  <a:pt x="22961" y="764759"/>
                  <a:pt x="23917" y="252540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10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91629"/>
            <a:ext cx="11201398" cy="960093"/>
          </a:xfr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17475" cap="rnd" cmpd="sng"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462006"/>
                </a:solidFill>
                <a:latin typeface="+mn-lt"/>
              </a:rPr>
              <a:t>Calculating a New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C93A6-5A87-4112-96D5-53305D4543C8}"/>
              </a:ext>
            </a:extLst>
          </p:cNvPr>
          <p:cNvSpPr txBox="1"/>
          <p:nvPr/>
        </p:nvSpPr>
        <p:spPr>
          <a:xfrm>
            <a:off x="850105" y="1469626"/>
            <a:ext cx="104727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Does the calculation on each row</a:t>
            </a:r>
          </a:p>
          <a:p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Displays the calculation result as a new column</a:t>
            </a:r>
          </a:p>
          <a:p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Does NOT change the contents of the table</a:t>
            </a:r>
          </a:p>
        </p:txBody>
      </p:sp>
    </p:spTree>
    <p:extLst>
      <p:ext uri="{BB962C8B-B14F-4D97-AF65-F5344CB8AC3E}">
        <p14:creationId xmlns:p14="http://schemas.microsoft.com/office/powerpoint/2010/main" val="2719995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91629"/>
            <a:ext cx="11201398" cy="960093"/>
          </a:xfr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17475" cap="rnd" cmpd="sng"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462006"/>
                </a:solidFill>
                <a:latin typeface="+mn-lt"/>
              </a:rPr>
              <a:t>Calculating a New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C93A6-5A87-4112-96D5-53305D4543C8}"/>
              </a:ext>
            </a:extLst>
          </p:cNvPr>
          <p:cNvSpPr txBox="1"/>
          <p:nvPr/>
        </p:nvSpPr>
        <p:spPr>
          <a:xfrm>
            <a:off x="850105" y="1469626"/>
            <a:ext cx="104727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SELECT </a:t>
            </a:r>
            <a:r>
              <a:rPr lang="en-US" sz="5400" dirty="0" err="1"/>
              <a:t>CustomerID</a:t>
            </a:r>
            <a:r>
              <a:rPr lang="en-US" sz="5400" dirty="0"/>
              <a:t>, Total, </a:t>
            </a:r>
          </a:p>
          <a:p>
            <a:r>
              <a:rPr lang="en-US" sz="5400" dirty="0"/>
              <a:t>  (Total * .9) as 'Discounted Total’</a:t>
            </a:r>
          </a:p>
          <a:p>
            <a:r>
              <a:rPr lang="en-US" sz="5400" dirty="0"/>
              <a:t>  from Invoice</a:t>
            </a:r>
          </a:p>
          <a:p>
            <a:r>
              <a:rPr lang="en-US" sz="5400" dirty="0"/>
              <a:t>   where </a:t>
            </a:r>
            <a:r>
              <a:rPr lang="en-US" sz="5400" dirty="0" err="1"/>
              <a:t>invoicedate</a:t>
            </a:r>
            <a:r>
              <a:rPr lang="en-US" sz="5400" dirty="0"/>
              <a:t> between </a:t>
            </a:r>
          </a:p>
          <a:p>
            <a:r>
              <a:rPr lang="en-US" sz="5400" dirty="0"/>
              <a:t>      '2013-12-01' and '2013-12-30'</a:t>
            </a:r>
          </a:p>
        </p:txBody>
      </p:sp>
    </p:spTree>
    <p:extLst>
      <p:ext uri="{BB962C8B-B14F-4D97-AF65-F5344CB8AC3E}">
        <p14:creationId xmlns:p14="http://schemas.microsoft.com/office/powerpoint/2010/main" val="3535608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91629"/>
            <a:ext cx="11201398" cy="960093"/>
          </a:xfr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17475" cap="rnd" cmpd="sng"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462006"/>
                </a:solidFill>
                <a:latin typeface="+mn-lt"/>
              </a:rPr>
              <a:t>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C93A6-5A87-4112-96D5-53305D4543C8}"/>
              </a:ext>
            </a:extLst>
          </p:cNvPr>
          <p:cNvSpPr txBox="1"/>
          <p:nvPr/>
        </p:nvSpPr>
        <p:spPr>
          <a:xfrm>
            <a:off x="850105" y="1469626"/>
            <a:ext cx="104727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SELECT – determines columns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WHERE – determines rows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ORDER BY – determines sequence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Calculated Columns – provide temporary data columns</a:t>
            </a:r>
          </a:p>
        </p:txBody>
      </p:sp>
    </p:spTree>
    <p:extLst>
      <p:ext uri="{BB962C8B-B14F-4D97-AF65-F5344CB8AC3E}">
        <p14:creationId xmlns:p14="http://schemas.microsoft.com/office/powerpoint/2010/main" val="135555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457200"/>
            <a:ext cx="11437210" cy="3986212"/>
          </a:xfr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462006"/>
                </a:solidFill>
                <a:latin typeface="+mn-lt"/>
              </a:rPr>
              <a:t>Task 1: Tables in </a:t>
            </a:r>
            <a:br>
              <a:rPr lang="en-US" sz="8800" b="1" dirty="0">
                <a:solidFill>
                  <a:srgbClr val="462006"/>
                </a:solidFill>
                <a:latin typeface="+mn-lt"/>
              </a:rPr>
            </a:br>
            <a:r>
              <a:rPr lang="en-US" sz="8800" b="1" dirty="0">
                <a:solidFill>
                  <a:srgbClr val="462006"/>
                </a:solidFill>
                <a:latin typeface="+mn-lt"/>
              </a:rPr>
              <a:t>MySQL Workbench</a:t>
            </a:r>
            <a:br>
              <a:rPr lang="en-US" sz="8800" b="1" dirty="0">
                <a:solidFill>
                  <a:srgbClr val="462006"/>
                </a:solidFill>
                <a:latin typeface="+mn-lt"/>
              </a:rPr>
            </a:br>
            <a:r>
              <a:rPr lang="en-US" sz="4000" b="1" dirty="0">
                <a:solidFill>
                  <a:srgbClr val="462006"/>
                </a:solidFill>
                <a:latin typeface="+mn-lt"/>
              </a:rPr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FF9AA4-F838-4F9C-9724-048714E728C4}"/>
              </a:ext>
            </a:extLst>
          </p:cNvPr>
          <p:cNvSpPr txBox="1">
            <a:spLocks/>
          </p:cNvSpPr>
          <p:nvPr/>
        </p:nvSpPr>
        <p:spPr>
          <a:xfrm>
            <a:off x="342833" y="4443413"/>
            <a:ext cx="11437209" cy="2061332"/>
          </a:xfrm>
          <a:prstGeom prst="rect">
            <a:avLst/>
          </a:prstGeo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b="1" dirty="0"/>
          </a:p>
          <a:p>
            <a:r>
              <a:rPr lang="en-US" sz="5400" b="1" i="1" dirty="0">
                <a:solidFill>
                  <a:srgbClr val="462006"/>
                </a:solidFill>
              </a:rPr>
              <a:t>Simple Retrieval Queries in </a:t>
            </a:r>
            <a:br>
              <a:rPr lang="en-US" sz="5400" b="1" i="1" dirty="0">
                <a:solidFill>
                  <a:srgbClr val="462006"/>
                </a:solidFill>
              </a:rPr>
            </a:br>
            <a:r>
              <a:rPr lang="en-US" sz="5400" b="1" i="1" dirty="0">
                <a:solidFill>
                  <a:srgbClr val="462006"/>
                </a:solidFill>
              </a:rPr>
              <a:t>MySQL Workbench</a:t>
            </a:r>
            <a:r>
              <a:rPr lang="en-US" sz="2800" b="1" dirty="0">
                <a:solidFill>
                  <a:srgbClr val="462006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94472-0350-4065-8AF7-CB4D28EFA518}"/>
              </a:ext>
            </a:extLst>
          </p:cNvPr>
          <p:cNvSpPr/>
          <p:nvPr/>
        </p:nvSpPr>
        <p:spPr>
          <a:xfrm>
            <a:off x="411956" y="457200"/>
            <a:ext cx="11368086" cy="6047546"/>
          </a:xfrm>
          <a:custGeom>
            <a:avLst/>
            <a:gdLst>
              <a:gd name="connsiteX0" fmla="*/ 0 w 11368086"/>
              <a:gd name="connsiteY0" fmla="*/ 0 h 6047546"/>
              <a:gd name="connsiteX1" fmla="*/ 555030 w 11368086"/>
              <a:gd name="connsiteY1" fmla="*/ 0 h 6047546"/>
              <a:gd name="connsiteX2" fmla="*/ 882698 w 11368086"/>
              <a:gd name="connsiteY2" fmla="*/ 0 h 6047546"/>
              <a:gd name="connsiteX3" fmla="*/ 1778771 w 11368086"/>
              <a:gd name="connsiteY3" fmla="*/ 0 h 6047546"/>
              <a:gd name="connsiteX4" fmla="*/ 2333801 w 11368086"/>
              <a:gd name="connsiteY4" fmla="*/ 0 h 6047546"/>
              <a:gd name="connsiteX5" fmla="*/ 2888831 w 11368086"/>
              <a:gd name="connsiteY5" fmla="*/ 0 h 6047546"/>
              <a:gd name="connsiteX6" fmla="*/ 3784904 w 11368086"/>
              <a:gd name="connsiteY6" fmla="*/ 0 h 6047546"/>
              <a:gd name="connsiteX7" fmla="*/ 4226253 w 11368086"/>
              <a:gd name="connsiteY7" fmla="*/ 0 h 6047546"/>
              <a:gd name="connsiteX8" fmla="*/ 5122326 w 11368086"/>
              <a:gd name="connsiteY8" fmla="*/ 0 h 6047546"/>
              <a:gd name="connsiteX9" fmla="*/ 6018398 w 11368086"/>
              <a:gd name="connsiteY9" fmla="*/ 0 h 6047546"/>
              <a:gd name="connsiteX10" fmla="*/ 6687109 w 11368086"/>
              <a:gd name="connsiteY10" fmla="*/ 0 h 6047546"/>
              <a:gd name="connsiteX11" fmla="*/ 7583182 w 11368086"/>
              <a:gd name="connsiteY11" fmla="*/ 0 h 6047546"/>
              <a:gd name="connsiteX12" fmla="*/ 8138212 w 11368086"/>
              <a:gd name="connsiteY12" fmla="*/ 0 h 6047546"/>
              <a:gd name="connsiteX13" fmla="*/ 8693242 w 11368086"/>
              <a:gd name="connsiteY13" fmla="*/ 0 h 6047546"/>
              <a:gd name="connsiteX14" fmla="*/ 9475634 w 11368086"/>
              <a:gd name="connsiteY14" fmla="*/ 0 h 6047546"/>
              <a:gd name="connsiteX15" fmla="*/ 10030664 w 11368086"/>
              <a:gd name="connsiteY15" fmla="*/ 0 h 6047546"/>
              <a:gd name="connsiteX16" fmla="*/ 11368086 w 11368086"/>
              <a:gd name="connsiteY16" fmla="*/ 0 h 6047546"/>
              <a:gd name="connsiteX17" fmla="*/ 11368086 w 11368086"/>
              <a:gd name="connsiteY17" fmla="*/ 792900 h 6047546"/>
              <a:gd name="connsiteX18" fmla="*/ 11368086 w 11368086"/>
              <a:gd name="connsiteY18" fmla="*/ 1525325 h 6047546"/>
              <a:gd name="connsiteX19" fmla="*/ 11368086 w 11368086"/>
              <a:gd name="connsiteY19" fmla="*/ 2257751 h 6047546"/>
              <a:gd name="connsiteX20" fmla="*/ 11368086 w 11368086"/>
              <a:gd name="connsiteY20" fmla="*/ 2748274 h 6047546"/>
              <a:gd name="connsiteX21" fmla="*/ 11368086 w 11368086"/>
              <a:gd name="connsiteY21" fmla="*/ 3299272 h 6047546"/>
              <a:gd name="connsiteX22" fmla="*/ 11368086 w 11368086"/>
              <a:gd name="connsiteY22" fmla="*/ 4031697 h 6047546"/>
              <a:gd name="connsiteX23" fmla="*/ 11368086 w 11368086"/>
              <a:gd name="connsiteY23" fmla="*/ 4643171 h 6047546"/>
              <a:gd name="connsiteX24" fmla="*/ 11368086 w 11368086"/>
              <a:gd name="connsiteY24" fmla="*/ 5194170 h 6047546"/>
              <a:gd name="connsiteX25" fmla="*/ 11368086 w 11368086"/>
              <a:gd name="connsiteY25" fmla="*/ 6047546 h 6047546"/>
              <a:gd name="connsiteX26" fmla="*/ 10699375 w 11368086"/>
              <a:gd name="connsiteY26" fmla="*/ 6047546 h 6047546"/>
              <a:gd name="connsiteX27" fmla="*/ 10030664 w 11368086"/>
              <a:gd name="connsiteY27" fmla="*/ 6047546 h 6047546"/>
              <a:gd name="connsiteX28" fmla="*/ 9589315 w 11368086"/>
              <a:gd name="connsiteY28" fmla="*/ 6047546 h 6047546"/>
              <a:gd name="connsiteX29" fmla="*/ 8806923 w 11368086"/>
              <a:gd name="connsiteY29" fmla="*/ 6047546 h 6047546"/>
              <a:gd name="connsiteX30" fmla="*/ 8365574 w 11368086"/>
              <a:gd name="connsiteY30" fmla="*/ 6047546 h 6047546"/>
              <a:gd name="connsiteX31" fmla="*/ 7583182 w 11368086"/>
              <a:gd name="connsiteY31" fmla="*/ 6047546 h 6047546"/>
              <a:gd name="connsiteX32" fmla="*/ 7255514 w 11368086"/>
              <a:gd name="connsiteY32" fmla="*/ 6047546 h 6047546"/>
              <a:gd name="connsiteX33" fmla="*/ 6473122 w 11368086"/>
              <a:gd name="connsiteY33" fmla="*/ 6047546 h 6047546"/>
              <a:gd name="connsiteX34" fmla="*/ 6031773 w 11368086"/>
              <a:gd name="connsiteY34" fmla="*/ 6047546 h 6047546"/>
              <a:gd name="connsiteX35" fmla="*/ 5704104 w 11368086"/>
              <a:gd name="connsiteY35" fmla="*/ 6047546 h 6047546"/>
              <a:gd name="connsiteX36" fmla="*/ 5262755 w 11368086"/>
              <a:gd name="connsiteY36" fmla="*/ 6047546 h 6047546"/>
              <a:gd name="connsiteX37" fmla="*/ 4480363 w 11368086"/>
              <a:gd name="connsiteY37" fmla="*/ 6047546 h 6047546"/>
              <a:gd name="connsiteX38" fmla="*/ 4039014 w 11368086"/>
              <a:gd name="connsiteY38" fmla="*/ 6047546 h 6047546"/>
              <a:gd name="connsiteX39" fmla="*/ 3711346 w 11368086"/>
              <a:gd name="connsiteY39" fmla="*/ 6047546 h 6047546"/>
              <a:gd name="connsiteX40" fmla="*/ 3269997 w 11368086"/>
              <a:gd name="connsiteY40" fmla="*/ 6047546 h 6047546"/>
              <a:gd name="connsiteX41" fmla="*/ 2714966 w 11368086"/>
              <a:gd name="connsiteY41" fmla="*/ 6047546 h 6047546"/>
              <a:gd name="connsiteX42" fmla="*/ 2046255 w 11368086"/>
              <a:gd name="connsiteY42" fmla="*/ 6047546 h 6047546"/>
              <a:gd name="connsiteX43" fmla="*/ 1604906 w 11368086"/>
              <a:gd name="connsiteY43" fmla="*/ 6047546 h 6047546"/>
              <a:gd name="connsiteX44" fmla="*/ 708834 w 11368086"/>
              <a:gd name="connsiteY44" fmla="*/ 6047546 h 6047546"/>
              <a:gd name="connsiteX45" fmla="*/ 0 w 11368086"/>
              <a:gd name="connsiteY45" fmla="*/ 6047546 h 6047546"/>
              <a:gd name="connsiteX46" fmla="*/ 0 w 11368086"/>
              <a:gd name="connsiteY46" fmla="*/ 5254646 h 6047546"/>
              <a:gd name="connsiteX47" fmla="*/ 0 w 11368086"/>
              <a:gd name="connsiteY47" fmla="*/ 4582696 h 6047546"/>
              <a:gd name="connsiteX48" fmla="*/ 0 w 11368086"/>
              <a:gd name="connsiteY48" fmla="*/ 3910746 h 6047546"/>
              <a:gd name="connsiteX49" fmla="*/ 0 w 11368086"/>
              <a:gd name="connsiteY49" fmla="*/ 3299272 h 6047546"/>
              <a:gd name="connsiteX50" fmla="*/ 0 w 11368086"/>
              <a:gd name="connsiteY50" fmla="*/ 2566847 h 6047546"/>
              <a:gd name="connsiteX51" fmla="*/ 0 w 11368086"/>
              <a:gd name="connsiteY51" fmla="*/ 1894898 h 6047546"/>
              <a:gd name="connsiteX52" fmla="*/ 0 w 11368086"/>
              <a:gd name="connsiteY52" fmla="*/ 1101997 h 6047546"/>
              <a:gd name="connsiteX53" fmla="*/ 0 w 11368086"/>
              <a:gd name="connsiteY53" fmla="*/ 0 h 604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368086" h="6047546" extrusionOk="0">
                <a:moveTo>
                  <a:pt x="0" y="0"/>
                </a:moveTo>
                <a:cubicBezTo>
                  <a:pt x="200221" y="19504"/>
                  <a:pt x="312837" y="-17892"/>
                  <a:pt x="555030" y="0"/>
                </a:cubicBezTo>
                <a:cubicBezTo>
                  <a:pt x="797223" y="17892"/>
                  <a:pt x="790522" y="-6060"/>
                  <a:pt x="882698" y="0"/>
                </a:cubicBezTo>
                <a:cubicBezTo>
                  <a:pt x="974874" y="6060"/>
                  <a:pt x="1368542" y="-36158"/>
                  <a:pt x="1778771" y="0"/>
                </a:cubicBezTo>
                <a:cubicBezTo>
                  <a:pt x="2189000" y="36158"/>
                  <a:pt x="2090067" y="5486"/>
                  <a:pt x="2333801" y="0"/>
                </a:cubicBezTo>
                <a:cubicBezTo>
                  <a:pt x="2577535" y="-5486"/>
                  <a:pt x="2616496" y="-23506"/>
                  <a:pt x="2888831" y="0"/>
                </a:cubicBezTo>
                <a:cubicBezTo>
                  <a:pt x="3161166" y="23506"/>
                  <a:pt x="3354119" y="39896"/>
                  <a:pt x="3784904" y="0"/>
                </a:cubicBezTo>
                <a:cubicBezTo>
                  <a:pt x="4215689" y="-39896"/>
                  <a:pt x="4114728" y="21070"/>
                  <a:pt x="4226253" y="0"/>
                </a:cubicBezTo>
                <a:cubicBezTo>
                  <a:pt x="4337778" y="-21070"/>
                  <a:pt x="4850024" y="-43209"/>
                  <a:pt x="5122326" y="0"/>
                </a:cubicBezTo>
                <a:cubicBezTo>
                  <a:pt x="5394628" y="43209"/>
                  <a:pt x="5766925" y="-37544"/>
                  <a:pt x="6018398" y="0"/>
                </a:cubicBezTo>
                <a:cubicBezTo>
                  <a:pt x="6269871" y="37544"/>
                  <a:pt x="6545989" y="-1424"/>
                  <a:pt x="6687109" y="0"/>
                </a:cubicBezTo>
                <a:cubicBezTo>
                  <a:pt x="6828229" y="1424"/>
                  <a:pt x="7168962" y="-1692"/>
                  <a:pt x="7583182" y="0"/>
                </a:cubicBezTo>
                <a:cubicBezTo>
                  <a:pt x="7997402" y="1692"/>
                  <a:pt x="8002068" y="20238"/>
                  <a:pt x="8138212" y="0"/>
                </a:cubicBezTo>
                <a:cubicBezTo>
                  <a:pt x="8274356" y="-20238"/>
                  <a:pt x="8513751" y="12002"/>
                  <a:pt x="8693242" y="0"/>
                </a:cubicBezTo>
                <a:cubicBezTo>
                  <a:pt x="8872733" y="-12002"/>
                  <a:pt x="9197206" y="16353"/>
                  <a:pt x="9475634" y="0"/>
                </a:cubicBezTo>
                <a:cubicBezTo>
                  <a:pt x="9754062" y="-16353"/>
                  <a:pt x="9915998" y="-12719"/>
                  <a:pt x="10030664" y="0"/>
                </a:cubicBezTo>
                <a:cubicBezTo>
                  <a:pt x="10145330" y="12719"/>
                  <a:pt x="10914065" y="-52901"/>
                  <a:pt x="11368086" y="0"/>
                </a:cubicBezTo>
                <a:cubicBezTo>
                  <a:pt x="11391401" y="176054"/>
                  <a:pt x="11392072" y="551499"/>
                  <a:pt x="11368086" y="792900"/>
                </a:cubicBezTo>
                <a:cubicBezTo>
                  <a:pt x="11344100" y="1034301"/>
                  <a:pt x="11387928" y="1192233"/>
                  <a:pt x="11368086" y="1525325"/>
                </a:cubicBezTo>
                <a:cubicBezTo>
                  <a:pt x="11348244" y="1858417"/>
                  <a:pt x="11341485" y="1994430"/>
                  <a:pt x="11368086" y="2257751"/>
                </a:cubicBezTo>
                <a:cubicBezTo>
                  <a:pt x="11394687" y="2521072"/>
                  <a:pt x="11382116" y="2637951"/>
                  <a:pt x="11368086" y="2748274"/>
                </a:cubicBezTo>
                <a:cubicBezTo>
                  <a:pt x="11354056" y="2858597"/>
                  <a:pt x="11341487" y="3162680"/>
                  <a:pt x="11368086" y="3299272"/>
                </a:cubicBezTo>
                <a:cubicBezTo>
                  <a:pt x="11394685" y="3435864"/>
                  <a:pt x="11390960" y="3673952"/>
                  <a:pt x="11368086" y="4031697"/>
                </a:cubicBezTo>
                <a:cubicBezTo>
                  <a:pt x="11345212" y="4389442"/>
                  <a:pt x="11367520" y="4517512"/>
                  <a:pt x="11368086" y="4643171"/>
                </a:cubicBezTo>
                <a:cubicBezTo>
                  <a:pt x="11368652" y="4768830"/>
                  <a:pt x="11366792" y="4953106"/>
                  <a:pt x="11368086" y="5194170"/>
                </a:cubicBezTo>
                <a:cubicBezTo>
                  <a:pt x="11369380" y="5435234"/>
                  <a:pt x="11385693" y="5738909"/>
                  <a:pt x="11368086" y="6047546"/>
                </a:cubicBezTo>
                <a:cubicBezTo>
                  <a:pt x="11229752" y="6038857"/>
                  <a:pt x="10841325" y="6073279"/>
                  <a:pt x="10699375" y="6047546"/>
                </a:cubicBezTo>
                <a:cubicBezTo>
                  <a:pt x="10557425" y="6021813"/>
                  <a:pt x="10271850" y="6073191"/>
                  <a:pt x="10030664" y="6047546"/>
                </a:cubicBezTo>
                <a:cubicBezTo>
                  <a:pt x="9789478" y="6021901"/>
                  <a:pt x="9805156" y="6037101"/>
                  <a:pt x="9589315" y="6047546"/>
                </a:cubicBezTo>
                <a:cubicBezTo>
                  <a:pt x="9373474" y="6057991"/>
                  <a:pt x="8965539" y="6086313"/>
                  <a:pt x="8806923" y="6047546"/>
                </a:cubicBezTo>
                <a:cubicBezTo>
                  <a:pt x="8648307" y="6008779"/>
                  <a:pt x="8530374" y="6063418"/>
                  <a:pt x="8365574" y="6047546"/>
                </a:cubicBezTo>
                <a:cubicBezTo>
                  <a:pt x="8200774" y="6031674"/>
                  <a:pt x="7873244" y="6070186"/>
                  <a:pt x="7583182" y="6047546"/>
                </a:cubicBezTo>
                <a:cubicBezTo>
                  <a:pt x="7293120" y="6024906"/>
                  <a:pt x="7395218" y="6036512"/>
                  <a:pt x="7255514" y="6047546"/>
                </a:cubicBezTo>
                <a:cubicBezTo>
                  <a:pt x="7115810" y="6058580"/>
                  <a:pt x="6706469" y="6052360"/>
                  <a:pt x="6473122" y="6047546"/>
                </a:cubicBezTo>
                <a:cubicBezTo>
                  <a:pt x="6239775" y="6042732"/>
                  <a:pt x="6139122" y="6040591"/>
                  <a:pt x="6031773" y="6047546"/>
                </a:cubicBezTo>
                <a:cubicBezTo>
                  <a:pt x="5924424" y="6054501"/>
                  <a:pt x="5858965" y="6038515"/>
                  <a:pt x="5704104" y="6047546"/>
                </a:cubicBezTo>
                <a:cubicBezTo>
                  <a:pt x="5549243" y="6056577"/>
                  <a:pt x="5424647" y="6046566"/>
                  <a:pt x="5262755" y="6047546"/>
                </a:cubicBezTo>
                <a:cubicBezTo>
                  <a:pt x="5100863" y="6048526"/>
                  <a:pt x="4774754" y="6080242"/>
                  <a:pt x="4480363" y="6047546"/>
                </a:cubicBezTo>
                <a:cubicBezTo>
                  <a:pt x="4185972" y="6014850"/>
                  <a:pt x="4235055" y="6064629"/>
                  <a:pt x="4039014" y="6047546"/>
                </a:cubicBezTo>
                <a:cubicBezTo>
                  <a:pt x="3842973" y="6030463"/>
                  <a:pt x="3846378" y="6049574"/>
                  <a:pt x="3711346" y="6047546"/>
                </a:cubicBezTo>
                <a:cubicBezTo>
                  <a:pt x="3576314" y="6045518"/>
                  <a:pt x="3445580" y="6027139"/>
                  <a:pt x="3269997" y="6047546"/>
                </a:cubicBezTo>
                <a:cubicBezTo>
                  <a:pt x="3094414" y="6067953"/>
                  <a:pt x="2859128" y="6026065"/>
                  <a:pt x="2714966" y="6047546"/>
                </a:cubicBezTo>
                <a:cubicBezTo>
                  <a:pt x="2570804" y="6069027"/>
                  <a:pt x="2374304" y="6028595"/>
                  <a:pt x="2046255" y="6047546"/>
                </a:cubicBezTo>
                <a:cubicBezTo>
                  <a:pt x="1718206" y="6066497"/>
                  <a:pt x="1772893" y="6066239"/>
                  <a:pt x="1604906" y="6047546"/>
                </a:cubicBezTo>
                <a:cubicBezTo>
                  <a:pt x="1436919" y="6028853"/>
                  <a:pt x="983950" y="6043311"/>
                  <a:pt x="708834" y="6047546"/>
                </a:cubicBezTo>
                <a:cubicBezTo>
                  <a:pt x="433718" y="6051781"/>
                  <a:pt x="183110" y="6048604"/>
                  <a:pt x="0" y="6047546"/>
                </a:cubicBezTo>
                <a:cubicBezTo>
                  <a:pt x="-2622" y="5865953"/>
                  <a:pt x="31140" y="5599696"/>
                  <a:pt x="0" y="5254646"/>
                </a:cubicBezTo>
                <a:cubicBezTo>
                  <a:pt x="-31140" y="4909596"/>
                  <a:pt x="-18890" y="4886663"/>
                  <a:pt x="0" y="4582696"/>
                </a:cubicBezTo>
                <a:cubicBezTo>
                  <a:pt x="18890" y="4278729"/>
                  <a:pt x="20931" y="4187405"/>
                  <a:pt x="0" y="3910746"/>
                </a:cubicBezTo>
                <a:cubicBezTo>
                  <a:pt x="-20931" y="3634087"/>
                  <a:pt x="-23038" y="3526578"/>
                  <a:pt x="0" y="3299272"/>
                </a:cubicBezTo>
                <a:cubicBezTo>
                  <a:pt x="23038" y="3071966"/>
                  <a:pt x="22828" y="2829841"/>
                  <a:pt x="0" y="2566847"/>
                </a:cubicBezTo>
                <a:cubicBezTo>
                  <a:pt x="-22828" y="2303854"/>
                  <a:pt x="6328" y="2089520"/>
                  <a:pt x="0" y="1894898"/>
                </a:cubicBezTo>
                <a:cubicBezTo>
                  <a:pt x="-6328" y="1700276"/>
                  <a:pt x="-22961" y="1439235"/>
                  <a:pt x="0" y="1101997"/>
                </a:cubicBezTo>
                <a:cubicBezTo>
                  <a:pt x="22961" y="764759"/>
                  <a:pt x="23917" y="252540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66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964" y="348026"/>
            <a:ext cx="11368086" cy="2808129"/>
          </a:xfr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  <a:scene3d>
            <a:camera prst="perspectiveFront"/>
            <a:lightRig rig="threePt" dir="t"/>
          </a:scene3d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</a:t>
            </a:r>
            <a:r>
              <a:rPr lang="en-US" sz="6600" b="1" dirty="0">
                <a:solidFill>
                  <a:srgbClr val="462006"/>
                </a:solidFill>
                <a:latin typeface="+mn-lt"/>
              </a:rPr>
              <a:t>Congratulations        </a:t>
            </a:r>
            <a:br>
              <a:rPr lang="en-US" sz="6600" b="1" dirty="0">
                <a:solidFill>
                  <a:srgbClr val="462006"/>
                </a:solidFill>
                <a:latin typeface="+mn-lt"/>
              </a:rPr>
            </a:br>
            <a:r>
              <a:rPr lang="en-US" sz="6600" b="1" dirty="0">
                <a:solidFill>
                  <a:srgbClr val="462006"/>
                </a:solidFill>
                <a:latin typeface="+mn-lt"/>
              </a:rPr>
              <a:t>        on completing</a:t>
            </a:r>
            <a:endParaRPr lang="en-US" sz="8000" b="1" dirty="0">
              <a:solidFill>
                <a:srgbClr val="462006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40C28-F336-49EB-8FE5-CA95F8858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964" y="3156155"/>
            <a:ext cx="11368087" cy="3019358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 fontScale="25000" lnSpcReduction="20000"/>
          </a:bodyPr>
          <a:lstStyle/>
          <a:p>
            <a:br>
              <a:rPr lang="en-US" sz="3600" b="1" dirty="0"/>
            </a:br>
            <a:endParaRPr lang="en-US" sz="3600" b="1" dirty="0"/>
          </a:p>
          <a:p>
            <a:pPr algn="l"/>
            <a:r>
              <a:rPr lang="en-US" sz="8000" b="1" dirty="0"/>
              <a:t>  </a:t>
            </a:r>
          </a:p>
          <a:p>
            <a:pPr algn="l"/>
            <a:r>
              <a:rPr lang="en-US" sz="28800" b="1" dirty="0"/>
              <a:t> </a:t>
            </a:r>
            <a:r>
              <a:rPr lang="en-US" sz="28800" b="1" dirty="0">
                <a:solidFill>
                  <a:srgbClr val="462006"/>
                </a:solidFill>
              </a:rPr>
              <a:t>Simple Retrieval Queries </a:t>
            </a:r>
            <a:br>
              <a:rPr lang="en-US" sz="28800" b="1" dirty="0">
                <a:solidFill>
                  <a:srgbClr val="462006"/>
                </a:solidFill>
              </a:rPr>
            </a:br>
            <a:r>
              <a:rPr lang="en-US" sz="28800" b="1" dirty="0">
                <a:solidFill>
                  <a:srgbClr val="462006"/>
                </a:solidFill>
              </a:rPr>
              <a:t>    in MySQL Workbench</a:t>
            </a:r>
            <a:br>
              <a:rPr lang="en-US" sz="10400" b="1" dirty="0"/>
            </a:br>
            <a:r>
              <a:rPr lang="en-US" sz="10400" b="1" dirty="0"/>
              <a:t> </a:t>
            </a:r>
          </a:p>
          <a:p>
            <a:endParaRPr lang="en-US" sz="7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147B2-8B86-489C-BAD0-3BB6E1B81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426" y="450962"/>
            <a:ext cx="3757610" cy="33923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4FB975-A274-4BD9-87FA-95922F662726}"/>
              </a:ext>
            </a:extLst>
          </p:cNvPr>
          <p:cNvSpPr/>
          <p:nvPr/>
        </p:nvSpPr>
        <p:spPr>
          <a:xfrm>
            <a:off x="411957" y="348026"/>
            <a:ext cx="11368086" cy="5827487"/>
          </a:xfrm>
          <a:custGeom>
            <a:avLst/>
            <a:gdLst>
              <a:gd name="connsiteX0" fmla="*/ 0 w 11368086"/>
              <a:gd name="connsiteY0" fmla="*/ 0 h 5827487"/>
              <a:gd name="connsiteX1" fmla="*/ 555030 w 11368086"/>
              <a:gd name="connsiteY1" fmla="*/ 0 h 5827487"/>
              <a:gd name="connsiteX2" fmla="*/ 882698 w 11368086"/>
              <a:gd name="connsiteY2" fmla="*/ 0 h 5827487"/>
              <a:gd name="connsiteX3" fmla="*/ 1778771 w 11368086"/>
              <a:gd name="connsiteY3" fmla="*/ 0 h 5827487"/>
              <a:gd name="connsiteX4" fmla="*/ 2333801 w 11368086"/>
              <a:gd name="connsiteY4" fmla="*/ 0 h 5827487"/>
              <a:gd name="connsiteX5" fmla="*/ 2888831 w 11368086"/>
              <a:gd name="connsiteY5" fmla="*/ 0 h 5827487"/>
              <a:gd name="connsiteX6" fmla="*/ 3784904 w 11368086"/>
              <a:gd name="connsiteY6" fmla="*/ 0 h 5827487"/>
              <a:gd name="connsiteX7" fmla="*/ 4226253 w 11368086"/>
              <a:gd name="connsiteY7" fmla="*/ 0 h 5827487"/>
              <a:gd name="connsiteX8" fmla="*/ 5122326 w 11368086"/>
              <a:gd name="connsiteY8" fmla="*/ 0 h 5827487"/>
              <a:gd name="connsiteX9" fmla="*/ 6018398 w 11368086"/>
              <a:gd name="connsiteY9" fmla="*/ 0 h 5827487"/>
              <a:gd name="connsiteX10" fmla="*/ 6687109 w 11368086"/>
              <a:gd name="connsiteY10" fmla="*/ 0 h 5827487"/>
              <a:gd name="connsiteX11" fmla="*/ 7583182 w 11368086"/>
              <a:gd name="connsiteY11" fmla="*/ 0 h 5827487"/>
              <a:gd name="connsiteX12" fmla="*/ 8138212 w 11368086"/>
              <a:gd name="connsiteY12" fmla="*/ 0 h 5827487"/>
              <a:gd name="connsiteX13" fmla="*/ 8693242 w 11368086"/>
              <a:gd name="connsiteY13" fmla="*/ 0 h 5827487"/>
              <a:gd name="connsiteX14" fmla="*/ 9475634 w 11368086"/>
              <a:gd name="connsiteY14" fmla="*/ 0 h 5827487"/>
              <a:gd name="connsiteX15" fmla="*/ 10030664 w 11368086"/>
              <a:gd name="connsiteY15" fmla="*/ 0 h 5827487"/>
              <a:gd name="connsiteX16" fmla="*/ 11368086 w 11368086"/>
              <a:gd name="connsiteY16" fmla="*/ 0 h 5827487"/>
              <a:gd name="connsiteX17" fmla="*/ 11368086 w 11368086"/>
              <a:gd name="connsiteY17" fmla="*/ 764048 h 5827487"/>
              <a:gd name="connsiteX18" fmla="*/ 11368086 w 11368086"/>
              <a:gd name="connsiteY18" fmla="*/ 1469822 h 5827487"/>
              <a:gd name="connsiteX19" fmla="*/ 11368086 w 11368086"/>
              <a:gd name="connsiteY19" fmla="*/ 2175595 h 5827487"/>
              <a:gd name="connsiteX20" fmla="*/ 11368086 w 11368086"/>
              <a:gd name="connsiteY20" fmla="*/ 2648269 h 5827487"/>
              <a:gd name="connsiteX21" fmla="*/ 11368086 w 11368086"/>
              <a:gd name="connsiteY21" fmla="*/ 3179218 h 5827487"/>
              <a:gd name="connsiteX22" fmla="*/ 11368086 w 11368086"/>
              <a:gd name="connsiteY22" fmla="*/ 3884991 h 5827487"/>
              <a:gd name="connsiteX23" fmla="*/ 11368086 w 11368086"/>
              <a:gd name="connsiteY23" fmla="*/ 4474215 h 5827487"/>
              <a:gd name="connsiteX24" fmla="*/ 11368086 w 11368086"/>
              <a:gd name="connsiteY24" fmla="*/ 5005164 h 5827487"/>
              <a:gd name="connsiteX25" fmla="*/ 11368086 w 11368086"/>
              <a:gd name="connsiteY25" fmla="*/ 5827487 h 5827487"/>
              <a:gd name="connsiteX26" fmla="*/ 10699375 w 11368086"/>
              <a:gd name="connsiteY26" fmla="*/ 5827487 h 5827487"/>
              <a:gd name="connsiteX27" fmla="*/ 10030664 w 11368086"/>
              <a:gd name="connsiteY27" fmla="*/ 5827487 h 5827487"/>
              <a:gd name="connsiteX28" fmla="*/ 9589315 w 11368086"/>
              <a:gd name="connsiteY28" fmla="*/ 5827487 h 5827487"/>
              <a:gd name="connsiteX29" fmla="*/ 8806923 w 11368086"/>
              <a:gd name="connsiteY29" fmla="*/ 5827487 h 5827487"/>
              <a:gd name="connsiteX30" fmla="*/ 8365574 w 11368086"/>
              <a:gd name="connsiteY30" fmla="*/ 5827487 h 5827487"/>
              <a:gd name="connsiteX31" fmla="*/ 7583182 w 11368086"/>
              <a:gd name="connsiteY31" fmla="*/ 5827487 h 5827487"/>
              <a:gd name="connsiteX32" fmla="*/ 7255514 w 11368086"/>
              <a:gd name="connsiteY32" fmla="*/ 5827487 h 5827487"/>
              <a:gd name="connsiteX33" fmla="*/ 6473122 w 11368086"/>
              <a:gd name="connsiteY33" fmla="*/ 5827487 h 5827487"/>
              <a:gd name="connsiteX34" fmla="*/ 6031773 w 11368086"/>
              <a:gd name="connsiteY34" fmla="*/ 5827487 h 5827487"/>
              <a:gd name="connsiteX35" fmla="*/ 5704104 w 11368086"/>
              <a:gd name="connsiteY35" fmla="*/ 5827487 h 5827487"/>
              <a:gd name="connsiteX36" fmla="*/ 5262755 w 11368086"/>
              <a:gd name="connsiteY36" fmla="*/ 5827487 h 5827487"/>
              <a:gd name="connsiteX37" fmla="*/ 4480363 w 11368086"/>
              <a:gd name="connsiteY37" fmla="*/ 5827487 h 5827487"/>
              <a:gd name="connsiteX38" fmla="*/ 4039014 w 11368086"/>
              <a:gd name="connsiteY38" fmla="*/ 5827487 h 5827487"/>
              <a:gd name="connsiteX39" fmla="*/ 3711346 w 11368086"/>
              <a:gd name="connsiteY39" fmla="*/ 5827487 h 5827487"/>
              <a:gd name="connsiteX40" fmla="*/ 3269997 w 11368086"/>
              <a:gd name="connsiteY40" fmla="*/ 5827487 h 5827487"/>
              <a:gd name="connsiteX41" fmla="*/ 2714966 w 11368086"/>
              <a:gd name="connsiteY41" fmla="*/ 5827487 h 5827487"/>
              <a:gd name="connsiteX42" fmla="*/ 2046255 w 11368086"/>
              <a:gd name="connsiteY42" fmla="*/ 5827487 h 5827487"/>
              <a:gd name="connsiteX43" fmla="*/ 1604906 w 11368086"/>
              <a:gd name="connsiteY43" fmla="*/ 5827487 h 5827487"/>
              <a:gd name="connsiteX44" fmla="*/ 708834 w 11368086"/>
              <a:gd name="connsiteY44" fmla="*/ 5827487 h 5827487"/>
              <a:gd name="connsiteX45" fmla="*/ 0 w 11368086"/>
              <a:gd name="connsiteY45" fmla="*/ 5827487 h 5827487"/>
              <a:gd name="connsiteX46" fmla="*/ 0 w 11368086"/>
              <a:gd name="connsiteY46" fmla="*/ 5063439 h 5827487"/>
              <a:gd name="connsiteX47" fmla="*/ 0 w 11368086"/>
              <a:gd name="connsiteY47" fmla="*/ 4415940 h 5827487"/>
              <a:gd name="connsiteX48" fmla="*/ 0 w 11368086"/>
              <a:gd name="connsiteY48" fmla="*/ 3768442 h 5827487"/>
              <a:gd name="connsiteX49" fmla="*/ 0 w 11368086"/>
              <a:gd name="connsiteY49" fmla="*/ 3179218 h 5827487"/>
              <a:gd name="connsiteX50" fmla="*/ 0 w 11368086"/>
              <a:gd name="connsiteY50" fmla="*/ 2473444 h 5827487"/>
              <a:gd name="connsiteX51" fmla="*/ 0 w 11368086"/>
              <a:gd name="connsiteY51" fmla="*/ 1825946 h 5827487"/>
              <a:gd name="connsiteX52" fmla="*/ 0 w 11368086"/>
              <a:gd name="connsiteY52" fmla="*/ 1061898 h 5827487"/>
              <a:gd name="connsiteX53" fmla="*/ 0 w 11368086"/>
              <a:gd name="connsiteY53" fmla="*/ 0 h 582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368086" h="5827487" extrusionOk="0">
                <a:moveTo>
                  <a:pt x="0" y="0"/>
                </a:moveTo>
                <a:cubicBezTo>
                  <a:pt x="200221" y="19504"/>
                  <a:pt x="312837" y="-17892"/>
                  <a:pt x="555030" y="0"/>
                </a:cubicBezTo>
                <a:cubicBezTo>
                  <a:pt x="797223" y="17892"/>
                  <a:pt x="790522" y="-6060"/>
                  <a:pt x="882698" y="0"/>
                </a:cubicBezTo>
                <a:cubicBezTo>
                  <a:pt x="974874" y="6060"/>
                  <a:pt x="1368542" y="-36158"/>
                  <a:pt x="1778771" y="0"/>
                </a:cubicBezTo>
                <a:cubicBezTo>
                  <a:pt x="2189000" y="36158"/>
                  <a:pt x="2090067" y="5486"/>
                  <a:pt x="2333801" y="0"/>
                </a:cubicBezTo>
                <a:cubicBezTo>
                  <a:pt x="2577535" y="-5486"/>
                  <a:pt x="2616496" y="-23506"/>
                  <a:pt x="2888831" y="0"/>
                </a:cubicBezTo>
                <a:cubicBezTo>
                  <a:pt x="3161166" y="23506"/>
                  <a:pt x="3354119" y="39896"/>
                  <a:pt x="3784904" y="0"/>
                </a:cubicBezTo>
                <a:cubicBezTo>
                  <a:pt x="4215689" y="-39896"/>
                  <a:pt x="4114728" y="21070"/>
                  <a:pt x="4226253" y="0"/>
                </a:cubicBezTo>
                <a:cubicBezTo>
                  <a:pt x="4337778" y="-21070"/>
                  <a:pt x="4850024" y="-43209"/>
                  <a:pt x="5122326" y="0"/>
                </a:cubicBezTo>
                <a:cubicBezTo>
                  <a:pt x="5394628" y="43209"/>
                  <a:pt x="5766925" y="-37544"/>
                  <a:pt x="6018398" y="0"/>
                </a:cubicBezTo>
                <a:cubicBezTo>
                  <a:pt x="6269871" y="37544"/>
                  <a:pt x="6545989" y="-1424"/>
                  <a:pt x="6687109" y="0"/>
                </a:cubicBezTo>
                <a:cubicBezTo>
                  <a:pt x="6828229" y="1424"/>
                  <a:pt x="7168962" y="-1692"/>
                  <a:pt x="7583182" y="0"/>
                </a:cubicBezTo>
                <a:cubicBezTo>
                  <a:pt x="7997402" y="1692"/>
                  <a:pt x="8002068" y="20238"/>
                  <a:pt x="8138212" y="0"/>
                </a:cubicBezTo>
                <a:cubicBezTo>
                  <a:pt x="8274356" y="-20238"/>
                  <a:pt x="8513751" y="12002"/>
                  <a:pt x="8693242" y="0"/>
                </a:cubicBezTo>
                <a:cubicBezTo>
                  <a:pt x="8872733" y="-12002"/>
                  <a:pt x="9197206" y="16353"/>
                  <a:pt x="9475634" y="0"/>
                </a:cubicBezTo>
                <a:cubicBezTo>
                  <a:pt x="9754062" y="-16353"/>
                  <a:pt x="9915998" y="-12719"/>
                  <a:pt x="10030664" y="0"/>
                </a:cubicBezTo>
                <a:cubicBezTo>
                  <a:pt x="10145330" y="12719"/>
                  <a:pt x="10914065" y="-52901"/>
                  <a:pt x="11368086" y="0"/>
                </a:cubicBezTo>
                <a:cubicBezTo>
                  <a:pt x="11351285" y="252629"/>
                  <a:pt x="11378580" y="608750"/>
                  <a:pt x="11368086" y="764048"/>
                </a:cubicBezTo>
                <a:cubicBezTo>
                  <a:pt x="11357592" y="919346"/>
                  <a:pt x="11383931" y="1231314"/>
                  <a:pt x="11368086" y="1469822"/>
                </a:cubicBezTo>
                <a:cubicBezTo>
                  <a:pt x="11352241" y="1708330"/>
                  <a:pt x="11398483" y="1843446"/>
                  <a:pt x="11368086" y="2175595"/>
                </a:cubicBezTo>
                <a:cubicBezTo>
                  <a:pt x="11337689" y="2507744"/>
                  <a:pt x="11362564" y="2475858"/>
                  <a:pt x="11368086" y="2648269"/>
                </a:cubicBezTo>
                <a:cubicBezTo>
                  <a:pt x="11373608" y="2820680"/>
                  <a:pt x="11386299" y="2999075"/>
                  <a:pt x="11368086" y="3179218"/>
                </a:cubicBezTo>
                <a:cubicBezTo>
                  <a:pt x="11349873" y="3359361"/>
                  <a:pt x="11364070" y="3723032"/>
                  <a:pt x="11368086" y="3884991"/>
                </a:cubicBezTo>
                <a:cubicBezTo>
                  <a:pt x="11372102" y="4046950"/>
                  <a:pt x="11364601" y="4236441"/>
                  <a:pt x="11368086" y="4474215"/>
                </a:cubicBezTo>
                <a:cubicBezTo>
                  <a:pt x="11371571" y="4711989"/>
                  <a:pt x="11355962" y="4842657"/>
                  <a:pt x="11368086" y="5005164"/>
                </a:cubicBezTo>
                <a:cubicBezTo>
                  <a:pt x="11380210" y="5167671"/>
                  <a:pt x="11342192" y="5594214"/>
                  <a:pt x="11368086" y="5827487"/>
                </a:cubicBezTo>
                <a:cubicBezTo>
                  <a:pt x="11229752" y="5818798"/>
                  <a:pt x="10841325" y="5853220"/>
                  <a:pt x="10699375" y="5827487"/>
                </a:cubicBezTo>
                <a:cubicBezTo>
                  <a:pt x="10557425" y="5801754"/>
                  <a:pt x="10271850" y="5853132"/>
                  <a:pt x="10030664" y="5827487"/>
                </a:cubicBezTo>
                <a:cubicBezTo>
                  <a:pt x="9789478" y="5801842"/>
                  <a:pt x="9805156" y="5817042"/>
                  <a:pt x="9589315" y="5827487"/>
                </a:cubicBezTo>
                <a:cubicBezTo>
                  <a:pt x="9373474" y="5837932"/>
                  <a:pt x="8965539" y="5866254"/>
                  <a:pt x="8806923" y="5827487"/>
                </a:cubicBezTo>
                <a:cubicBezTo>
                  <a:pt x="8648307" y="5788720"/>
                  <a:pt x="8530374" y="5843359"/>
                  <a:pt x="8365574" y="5827487"/>
                </a:cubicBezTo>
                <a:cubicBezTo>
                  <a:pt x="8200774" y="5811615"/>
                  <a:pt x="7873244" y="5850127"/>
                  <a:pt x="7583182" y="5827487"/>
                </a:cubicBezTo>
                <a:cubicBezTo>
                  <a:pt x="7293120" y="5804847"/>
                  <a:pt x="7395218" y="5816453"/>
                  <a:pt x="7255514" y="5827487"/>
                </a:cubicBezTo>
                <a:cubicBezTo>
                  <a:pt x="7115810" y="5838521"/>
                  <a:pt x="6706469" y="5832301"/>
                  <a:pt x="6473122" y="5827487"/>
                </a:cubicBezTo>
                <a:cubicBezTo>
                  <a:pt x="6239775" y="5822673"/>
                  <a:pt x="6139122" y="5820532"/>
                  <a:pt x="6031773" y="5827487"/>
                </a:cubicBezTo>
                <a:cubicBezTo>
                  <a:pt x="5924424" y="5834442"/>
                  <a:pt x="5858965" y="5818456"/>
                  <a:pt x="5704104" y="5827487"/>
                </a:cubicBezTo>
                <a:cubicBezTo>
                  <a:pt x="5549243" y="5836518"/>
                  <a:pt x="5424647" y="5826507"/>
                  <a:pt x="5262755" y="5827487"/>
                </a:cubicBezTo>
                <a:cubicBezTo>
                  <a:pt x="5100863" y="5828467"/>
                  <a:pt x="4774754" y="5860183"/>
                  <a:pt x="4480363" y="5827487"/>
                </a:cubicBezTo>
                <a:cubicBezTo>
                  <a:pt x="4185972" y="5794791"/>
                  <a:pt x="4235055" y="5844570"/>
                  <a:pt x="4039014" y="5827487"/>
                </a:cubicBezTo>
                <a:cubicBezTo>
                  <a:pt x="3842973" y="5810404"/>
                  <a:pt x="3846378" y="5829515"/>
                  <a:pt x="3711346" y="5827487"/>
                </a:cubicBezTo>
                <a:cubicBezTo>
                  <a:pt x="3576314" y="5825459"/>
                  <a:pt x="3445580" y="5807080"/>
                  <a:pt x="3269997" y="5827487"/>
                </a:cubicBezTo>
                <a:cubicBezTo>
                  <a:pt x="3094414" y="5847894"/>
                  <a:pt x="2859128" y="5806006"/>
                  <a:pt x="2714966" y="5827487"/>
                </a:cubicBezTo>
                <a:cubicBezTo>
                  <a:pt x="2570804" y="5848968"/>
                  <a:pt x="2374304" y="5808536"/>
                  <a:pt x="2046255" y="5827487"/>
                </a:cubicBezTo>
                <a:cubicBezTo>
                  <a:pt x="1718206" y="5846438"/>
                  <a:pt x="1772893" y="5846180"/>
                  <a:pt x="1604906" y="5827487"/>
                </a:cubicBezTo>
                <a:cubicBezTo>
                  <a:pt x="1436919" y="5808794"/>
                  <a:pt x="983950" y="5823252"/>
                  <a:pt x="708834" y="5827487"/>
                </a:cubicBezTo>
                <a:cubicBezTo>
                  <a:pt x="433718" y="5831722"/>
                  <a:pt x="183110" y="5828545"/>
                  <a:pt x="0" y="5827487"/>
                </a:cubicBezTo>
                <a:cubicBezTo>
                  <a:pt x="-17679" y="5544445"/>
                  <a:pt x="24507" y="5399730"/>
                  <a:pt x="0" y="5063439"/>
                </a:cubicBezTo>
                <a:cubicBezTo>
                  <a:pt x="-24507" y="4727148"/>
                  <a:pt x="-21613" y="4616022"/>
                  <a:pt x="0" y="4415940"/>
                </a:cubicBezTo>
                <a:cubicBezTo>
                  <a:pt x="21613" y="4215858"/>
                  <a:pt x="30566" y="4028323"/>
                  <a:pt x="0" y="3768442"/>
                </a:cubicBezTo>
                <a:cubicBezTo>
                  <a:pt x="-30566" y="3508561"/>
                  <a:pt x="-6519" y="3304521"/>
                  <a:pt x="0" y="3179218"/>
                </a:cubicBezTo>
                <a:cubicBezTo>
                  <a:pt x="6519" y="3053915"/>
                  <a:pt x="-13103" y="2794882"/>
                  <a:pt x="0" y="2473444"/>
                </a:cubicBezTo>
                <a:cubicBezTo>
                  <a:pt x="13103" y="2152006"/>
                  <a:pt x="31925" y="2059007"/>
                  <a:pt x="0" y="1825946"/>
                </a:cubicBezTo>
                <a:cubicBezTo>
                  <a:pt x="-31925" y="1592885"/>
                  <a:pt x="-34284" y="1406701"/>
                  <a:pt x="0" y="1061898"/>
                </a:cubicBezTo>
                <a:cubicBezTo>
                  <a:pt x="34284" y="717095"/>
                  <a:pt x="-9716" y="472817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8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457200"/>
            <a:ext cx="11437210" cy="3986212"/>
          </a:xfr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462006"/>
                </a:solidFill>
                <a:latin typeface="+mn-lt"/>
              </a:rPr>
              <a:t>Task 2: Queries in MySQL Workbench</a:t>
            </a:r>
            <a:br>
              <a:rPr lang="en-US" sz="8800" b="1" dirty="0">
                <a:solidFill>
                  <a:srgbClr val="462006"/>
                </a:solidFill>
                <a:latin typeface="+mn-lt"/>
              </a:rPr>
            </a:br>
            <a:r>
              <a:rPr lang="en-US" sz="4000" b="1" dirty="0">
                <a:solidFill>
                  <a:srgbClr val="462006"/>
                </a:solidFill>
                <a:latin typeface="+mn-lt"/>
              </a:rPr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FF9AA4-F838-4F9C-9724-048714E728C4}"/>
              </a:ext>
            </a:extLst>
          </p:cNvPr>
          <p:cNvSpPr txBox="1">
            <a:spLocks/>
          </p:cNvSpPr>
          <p:nvPr/>
        </p:nvSpPr>
        <p:spPr>
          <a:xfrm>
            <a:off x="342833" y="4443413"/>
            <a:ext cx="11437209" cy="2061332"/>
          </a:xfrm>
          <a:prstGeom prst="rect">
            <a:avLst/>
          </a:prstGeo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b="1" dirty="0"/>
          </a:p>
          <a:p>
            <a:r>
              <a:rPr lang="en-US" sz="5400" b="1" i="1" dirty="0">
                <a:solidFill>
                  <a:srgbClr val="462006"/>
                </a:solidFill>
              </a:rPr>
              <a:t>Simple Retrieval Queries in </a:t>
            </a:r>
            <a:br>
              <a:rPr lang="en-US" sz="5400" b="1" i="1" dirty="0">
                <a:solidFill>
                  <a:srgbClr val="462006"/>
                </a:solidFill>
              </a:rPr>
            </a:br>
            <a:r>
              <a:rPr lang="en-US" sz="5400" b="1" i="1" dirty="0">
                <a:solidFill>
                  <a:srgbClr val="462006"/>
                </a:solidFill>
              </a:rPr>
              <a:t>MySQL Workbench</a:t>
            </a:r>
            <a:r>
              <a:rPr lang="en-US" sz="2800" b="1" dirty="0">
                <a:solidFill>
                  <a:srgbClr val="462006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94472-0350-4065-8AF7-CB4D28EFA518}"/>
              </a:ext>
            </a:extLst>
          </p:cNvPr>
          <p:cNvSpPr/>
          <p:nvPr/>
        </p:nvSpPr>
        <p:spPr>
          <a:xfrm>
            <a:off x="411956" y="457200"/>
            <a:ext cx="11368086" cy="6047546"/>
          </a:xfrm>
          <a:custGeom>
            <a:avLst/>
            <a:gdLst>
              <a:gd name="connsiteX0" fmla="*/ 0 w 11368086"/>
              <a:gd name="connsiteY0" fmla="*/ 0 h 6047546"/>
              <a:gd name="connsiteX1" fmla="*/ 555030 w 11368086"/>
              <a:gd name="connsiteY1" fmla="*/ 0 h 6047546"/>
              <a:gd name="connsiteX2" fmla="*/ 882698 w 11368086"/>
              <a:gd name="connsiteY2" fmla="*/ 0 h 6047546"/>
              <a:gd name="connsiteX3" fmla="*/ 1778771 w 11368086"/>
              <a:gd name="connsiteY3" fmla="*/ 0 h 6047546"/>
              <a:gd name="connsiteX4" fmla="*/ 2333801 w 11368086"/>
              <a:gd name="connsiteY4" fmla="*/ 0 h 6047546"/>
              <a:gd name="connsiteX5" fmla="*/ 2888831 w 11368086"/>
              <a:gd name="connsiteY5" fmla="*/ 0 h 6047546"/>
              <a:gd name="connsiteX6" fmla="*/ 3784904 w 11368086"/>
              <a:gd name="connsiteY6" fmla="*/ 0 h 6047546"/>
              <a:gd name="connsiteX7" fmla="*/ 4226253 w 11368086"/>
              <a:gd name="connsiteY7" fmla="*/ 0 h 6047546"/>
              <a:gd name="connsiteX8" fmla="*/ 5122326 w 11368086"/>
              <a:gd name="connsiteY8" fmla="*/ 0 h 6047546"/>
              <a:gd name="connsiteX9" fmla="*/ 6018398 w 11368086"/>
              <a:gd name="connsiteY9" fmla="*/ 0 h 6047546"/>
              <a:gd name="connsiteX10" fmla="*/ 6687109 w 11368086"/>
              <a:gd name="connsiteY10" fmla="*/ 0 h 6047546"/>
              <a:gd name="connsiteX11" fmla="*/ 7583182 w 11368086"/>
              <a:gd name="connsiteY11" fmla="*/ 0 h 6047546"/>
              <a:gd name="connsiteX12" fmla="*/ 8138212 w 11368086"/>
              <a:gd name="connsiteY12" fmla="*/ 0 h 6047546"/>
              <a:gd name="connsiteX13" fmla="*/ 8693242 w 11368086"/>
              <a:gd name="connsiteY13" fmla="*/ 0 h 6047546"/>
              <a:gd name="connsiteX14" fmla="*/ 9475634 w 11368086"/>
              <a:gd name="connsiteY14" fmla="*/ 0 h 6047546"/>
              <a:gd name="connsiteX15" fmla="*/ 10030664 w 11368086"/>
              <a:gd name="connsiteY15" fmla="*/ 0 h 6047546"/>
              <a:gd name="connsiteX16" fmla="*/ 11368086 w 11368086"/>
              <a:gd name="connsiteY16" fmla="*/ 0 h 6047546"/>
              <a:gd name="connsiteX17" fmla="*/ 11368086 w 11368086"/>
              <a:gd name="connsiteY17" fmla="*/ 792900 h 6047546"/>
              <a:gd name="connsiteX18" fmla="*/ 11368086 w 11368086"/>
              <a:gd name="connsiteY18" fmla="*/ 1525325 h 6047546"/>
              <a:gd name="connsiteX19" fmla="*/ 11368086 w 11368086"/>
              <a:gd name="connsiteY19" fmla="*/ 2257751 h 6047546"/>
              <a:gd name="connsiteX20" fmla="*/ 11368086 w 11368086"/>
              <a:gd name="connsiteY20" fmla="*/ 2748274 h 6047546"/>
              <a:gd name="connsiteX21" fmla="*/ 11368086 w 11368086"/>
              <a:gd name="connsiteY21" fmla="*/ 3299272 h 6047546"/>
              <a:gd name="connsiteX22" fmla="*/ 11368086 w 11368086"/>
              <a:gd name="connsiteY22" fmla="*/ 4031697 h 6047546"/>
              <a:gd name="connsiteX23" fmla="*/ 11368086 w 11368086"/>
              <a:gd name="connsiteY23" fmla="*/ 4643171 h 6047546"/>
              <a:gd name="connsiteX24" fmla="*/ 11368086 w 11368086"/>
              <a:gd name="connsiteY24" fmla="*/ 5194170 h 6047546"/>
              <a:gd name="connsiteX25" fmla="*/ 11368086 w 11368086"/>
              <a:gd name="connsiteY25" fmla="*/ 6047546 h 6047546"/>
              <a:gd name="connsiteX26" fmla="*/ 10699375 w 11368086"/>
              <a:gd name="connsiteY26" fmla="*/ 6047546 h 6047546"/>
              <a:gd name="connsiteX27" fmla="*/ 10030664 w 11368086"/>
              <a:gd name="connsiteY27" fmla="*/ 6047546 h 6047546"/>
              <a:gd name="connsiteX28" fmla="*/ 9589315 w 11368086"/>
              <a:gd name="connsiteY28" fmla="*/ 6047546 h 6047546"/>
              <a:gd name="connsiteX29" fmla="*/ 8806923 w 11368086"/>
              <a:gd name="connsiteY29" fmla="*/ 6047546 h 6047546"/>
              <a:gd name="connsiteX30" fmla="*/ 8365574 w 11368086"/>
              <a:gd name="connsiteY30" fmla="*/ 6047546 h 6047546"/>
              <a:gd name="connsiteX31" fmla="*/ 7583182 w 11368086"/>
              <a:gd name="connsiteY31" fmla="*/ 6047546 h 6047546"/>
              <a:gd name="connsiteX32" fmla="*/ 7255514 w 11368086"/>
              <a:gd name="connsiteY32" fmla="*/ 6047546 h 6047546"/>
              <a:gd name="connsiteX33" fmla="*/ 6473122 w 11368086"/>
              <a:gd name="connsiteY33" fmla="*/ 6047546 h 6047546"/>
              <a:gd name="connsiteX34" fmla="*/ 6031773 w 11368086"/>
              <a:gd name="connsiteY34" fmla="*/ 6047546 h 6047546"/>
              <a:gd name="connsiteX35" fmla="*/ 5704104 w 11368086"/>
              <a:gd name="connsiteY35" fmla="*/ 6047546 h 6047546"/>
              <a:gd name="connsiteX36" fmla="*/ 5262755 w 11368086"/>
              <a:gd name="connsiteY36" fmla="*/ 6047546 h 6047546"/>
              <a:gd name="connsiteX37" fmla="*/ 4480363 w 11368086"/>
              <a:gd name="connsiteY37" fmla="*/ 6047546 h 6047546"/>
              <a:gd name="connsiteX38" fmla="*/ 4039014 w 11368086"/>
              <a:gd name="connsiteY38" fmla="*/ 6047546 h 6047546"/>
              <a:gd name="connsiteX39" fmla="*/ 3711346 w 11368086"/>
              <a:gd name="connsiteY39" fmla="*/ 6047546 h 6047546"/>
              <a:gd name="connsiteX40" fmla="*/ 3269997 w 11368086"/>
              <a:gd name="connsiteY40" fmla="*/ 6047546 h 6047546"/>
              <a:gd name="connsiteX41" fmla="*/ 2714966 w 11368086"/>
              <a:gd name="connsiteY41" fmla="*/ 6047546 h 6047546"/>
              <a:gd name="connsiteX42" fmla="*/ 2046255 w 11368086"/>
              <a:gd name="connsiteY42" fmla="*/ 6047546 h 6047546"/>
              <a:gd name="connsiteX43" fmla="*/ 1604906 w 11368086"/>
              <a:gd name="connsiteY43" fmla="*/ 6047546 h 6047546"/>
              <a:gd name="connsiteX44" fmla="*/ 708834 w 11368086"/>
              <a:gd name="connsiteY44" fmla="*/ 6047546 h 6047546"/>
              <a:gd name="connsiteX45" fmla="*/ 0 w 11368086"/>
              <a:gd name="connsiteY45" fmla="*/ 6047546 h 6047546"/>
              <a:gd name="connsiteX46" fmla="*/ 0 w 11368086"/>
              <a:gd name="connsiteY46" fmla="*/ 5254646 h 6047546"/>
              <a:gd name="connsiteX47" fmla="*/ 0 w 11368086"/>
              <a:gd name="connsiteY47" fmla="*/ 4582696 h 6047546"/>
              <a:gd name="connsiteX48" fmla="*/ 0 w 11368086"/>
              <a:gd name="connsiteY48" fmla="*/ 3910746 h 6047546"/>
              <a:gd name="connsiteX49" fmla="*/ 0 w 11368086"/>
              <a:gd name="connsiteY49" fmla="*/ 3299272 h 6047546"/>
              <a:gd name="connsiteX50" fmla="*/ 0 w 11368086"/>
              <a:gd name="connsiteY50" fmla="*/ 2566847 h 6047546"/>
              <a:gd name="connsiteX51" fmla="*/ 0 w 11368086"/>
              <a:gd name="connsiteY51" fmla="*/ 1894898 h 6047546"/>
              <a:gd name="connsiteX52" fmla="*/ 0 w 11368086"/>
              <a:gd name="connsiteY52" fmla="*/ 1101997 h 6047546"/>
              <a:gd name="connsiteX53" fmla="*/ 0 w 11368086"/>
              <a:gd name="connsiteY53" fmla="*/ 0 h 604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368086" h="6047546" extrusionOk="0">
                <a:moveTo>
                  <a:pt x="0" y="0"/>
                </a:moveTo>
                <a:cubicBezTo>
                  <a:pt x="200221" y="19504"/>
                  <a:pt x="312837" y="-17892"/>
                  <a:pt x="555030" y="0"/>
                </a:cubicBezTo>
                <a:cubicBezTo>
                  <a:pt x="797223" y="17892"/>
                  <a:pt x="790522" y="-6060"/>
                  <a:pt x="882698" y="0"/>
                </a:cubicBezTo>
                <a:cubicBezTo>
                  <a:pt x="974874" y="6060"/>
                  <a:pt x="1368542" y="-36158"/>
                  <a:pt x="1778771" y="0"/>
                </a:cubicBezTo>
                <a:cubicBezTo>
                  <a:pt x="2189000" y="36158"/>
                  <a:pt x="2090067" y="5486"/>
                  <a:pt x="2333801" y="0"/>
                </a:cubicBezTo>
                <a:cubicBezTo>
                  <a:pt x="2577535" y="-5486"/>
                  <a:pt x="2616496" y="-23506"/>
                  <a:pt x="2888831" y="0"/>
                </a:cubicBezTo>
                <a:cubicBezTo>
                  <a:pt x="3161166" y="23506"/>
                  <a:pt x="3354119" y="39896"/>
                  <a:pt x="3784904" y="0"/>
                </a:cubicBezTo>
                <a:cubicBezTo>
                  <a:pt x="4215689" y="-39896"/>
                  <a:pt x="4114728" y="21070"/>
                  <a:pt x="4226253" y="0"/>
                </a:cubicBezTo>
                <a:cubicBezTo>
                  <a:pt x="4337778" y="-21070"/>
                  <a:pt x="4850024" y="-43209"/>
                  <a:pt x="5122326" y="0"/>
                </a:cubicBezTo>
                <a:cubicBezTo>
                  <a:pt x="5394628" y="43209"/>
                  <a:pt x="5766925" y="-37544"/>
                  <a:pt x="6018398" y="0"/>
                </a:cubicBezTo>
                <a:cubicBezTo>
                  <a:pt x="6269871" y="37544"/>
                  <a:pt x="6545989" y="-1424"/>
                  <a:pt x="6687109" y="0"/>
                </a:cubicBezTo>
                <a:cubicBezTo>
                  <a:pt x="6828229" y="1424"/>
                  <a:pt x="7168962" y="-1692"/>
                  <a:pt x="7583182" y="0"/>
                </a:cubicBezTo>
                <a:cubicBezTo>
                  <a:pt x="7997402" y="1692"/>
                  <a:pt x="8002068" y="20238"/>
                  <a:pt x="8138212" y="0"/>
                </a:cubicBezTo>
                <a:cubicBezTo>
                  <a:pt x="8274356" y="-20238"/>
                  <a:pt x="8513751" y="12002"/>
                  <a:pt x="8693242" y="0"/>
                </a:cubicBezTo>
                <a:cubicBezTo>
                  <a:pt x="8872733" y="-12002"/>
                  <a:pt x="9197206" y="16353"/>
                  <a:pt x="9475634" y="0"/>
                </a:cubicBezTo>
                <a:cubicBezTo>
                  <a:pt x="9754062" y="-16353"/>
                  <a:pt x="9915998" y="-12719"/>
                  <a:pt x="10030664" y="0"/>
                </a:cubicBezTo>
                <a:cubicBezTo>
                  <a:pt x="10145330" y="12719"/>
                  <a:pt x="10914065" y="-52901"/>
                  <a:pt x="11368086" y="0"/>
                </a:cubicBezTo>
                <a:cubicBezTo>
                  <a:pt x="11391401" y="176054"/>
                  <a:pt x="11392072" y="551499"/>
                  <a:pt x="11368086" y="792900"/>
                </a:cubicBezTo>
                <a:cubicBezTo>
                  <a:pt x="11344100" y="1034301"/>
                  <a:pt x="11387928" y="1192233"/>
                  <a:pt x="11368086" y="1525325"/>
                </a:cubicBezTo>
                <a:cubicBezTo>
                  <a:pt x="11348244" y="1858417"/>
                  <a:pt x="11341485" y="1994430"/>
                  <a:pt x="11368086" y="2257751"/>
                </a:cubicBezTo>
                <a:cubicBezTo>
                  <a:pt x="11394687" y="2521072"/>
                  <a:pt x="11382116" y="2637951"/>
                  <a:pt x="11368086" y="2748274"/>
                </a:cubicBezTo>
                <a:cubicBezTo>
                  <a:pt x="11354056" y="2858597"/>
                  <a:pt x="11341487" y="3162680"/>
                  <a:pt x="11368086" y="3299272"/>
                </a:cubicBezTo>
                <a:cubicBezTo>
                  <a:pt x="11394685" y="3435864"/>
                  <a:pt x="11390960" y="3673952"/>
                  <a:pt x="11368086" y="4031697"/>
                </a:cubicBezTo>
                <a:cubicBezTo>
                  <a:pt x="11345212" y="4389442"/>
                  <a:pt x="11367520" y="4517512"/>
                  <a:pt x="11368086" y="4643171"/>
                </a:cubicBezTo>
                <a:cubicBezTo>
                  <a:pt x="11368652" y="4768830"/>
                  <a:pt x="11366792" y="4953106"/>
                  <a:pt x="11368086" y="5194170"/>
                </a:cubicBezTo>
                <a:cubicBezTo>
                  <a:pt x="11369380" y="5435234"/>
                  <a:pt x="11385693" y="5738909"/>
                  <a:pt x="11368086" y="6047546"/>
                </a:cubicBezTo>
                <a:cubicBezTo>
                  <a:pt x="11229752" y="6038857"/>
                  <a:pt x="10841325" y="6073279"/>
                  <a:pt x="10699375" y="6047546"/>
                </a:cubicBezTo>
                <a:cubicBezTo>
                  <a:pt x="10557425" y="6021813"/>
                  <a:pt x="10271850" y="6073191"/>
                  <a:pt x="10030664" y="6047546"/>
                </a:cubicBezTo>
                <a:cubicBezTo>
                  <a:pt x="9789478" y="6021901"/>
                  <a:pt x="9805156" y="6037101"/>
                  <a:pt x="9589315" y="6047546"/>
                </a:cubicBezTo>
                <a:cubicBezTo>
                  <a:pt x="9373474" y="6057991"/>
                  <a:pt x="8965539" y="6086313"/>
                  <a:pt x="8806923" y="6047546"/>
                </a:cubicBezTo>
                <a:cubicBezTo>
                  <a:pt x="8648307" y="6008779"/>
                  <a:pt x="8530374" y="6063418"/>
                  <a:pt x="8365574" y="6047546"/>
                </a:cubicBezTo>
                <a:cubicBezTo>
                  <a:pt x="8200774" y="6031674"/>
                  <a:pt x="7873244" y="6070186"/>
                  <a:pt x="7583182" y="6047546"/>
                </a:cubicBezTo>
                <a:cubicBezTo>
                  <a:pt x="7293120" y="6024906"/>
                  <a:pt x="7395218" y="6036512"/>
                  <a:pt x="7255514" y="6047546"/>
                </a:cubicBezTo>
                <a:cubicBezTo>
                  <a:pt x="7115810" y="6058580"/>
                  <a:pt x="6706469" y="6052360"/>
                  <a:pt x="6473122" y="6047546"/>
                </a:cubicBezTo>
                <a:cubicBezTo>
                  <a:pt x="6239775" y="6042732"/>
                  <a:pt x="6139122" y="6040591"/>
                  <a:pt x="6031773" y="6047546"/>
                </a:cubicBezTo>
                <a:cubicBezTo>
                  <a:pt x="5924424" y="6054501"/>
                  <a:pt x="5858965" y="6038515"/>
                  <a:pt x="5704104" y="6047546"/>
                </a:cubicBezTo>
                <a:cubicBezTo>
                  <a:pt x="5549243" y="6056577"/>
                  <a:pt x="5424647" y="6046566"/>
                  <a:pt x="5262755" y="6047546"/>
                </a:cubicBezTo>
                <a:cubicBezTo>
                  <a:pt x="5100863" y="6048526"/>
                  <a:pt x="4774754" y="6080242"/>
                  <a:pt x="4480363" y="6047546"/>
                </a:cubicBezTo>
                <a:cubicBezTo>
                  <a:pt x="4185972" y="6014850"/>
                  <a:pt x="4235055" y="6064629"/>
                  <a:pt x="4039014" y="6047546"/>
                </a:cubicBezTo>
                <a:cubicBezTo>
                  <a:pt x="3842973" y="6030463"/>
                  <a:pt x="3846378" y="6049574"/>
                  <a:pt x="3711346" y="6047546"/>
                </a:cubicBezTo>
                <a:cubicBezTo>
                  <a:pt x="3576314" y="6045518"/>
                  <a:pt x="3445580" y="6027139"/>
                  <a:pt x="3269997" y="6047546"/>
                </a:cubicBezTo>
                <a:cubicBezTo>
                  <a:pt x="3094414" y="6067953"/>
                  <a:pt x="2859128" y="6026065"/>
                  <a:pt x="2714966" y="6047546"/>
                </a:cubicBezTo>
                <a:cubicBezTo>
                  <a:pt x="2570804" y="6069027"/>
                  <a:pt x="2374304" y="6028595"/>
                  <a:pt x="2046255" y="6047546"/>
                </a:cubicBezTo>
                <a:cubicBezTo>
                  <a:pt x="1718206" y="6066497"/>
                  <a:pt x="1772893" y="6066239"/>
                  <a:pt x="1604906" y="6047546"/>
                </a:cubicBezTo>
                <a:cubicBezTo>
                  <a:pt x="1436919" y="6028853"/>
                  <a:pt x="983950" y="6043311"/>
                  <a:pt x="708834" y="6047546"/>
                </a:cubicBezTo>
                <a:cubicBezTo>
                  <a:pt x="433718" y="6051781"/>
                  <a:pt x="183110" y="6048604"/>
                  <a:pt x="0" y="6047546"/>
                </a:cubicBezTo>
                <a:cubicBezTo>
                  <a:pt x="-2622" y="5865953"/>
                  <a:pt x="31140" y="5599696"/>
                  <a:pt x="0" y="5254646"/>
                </a:cubicBezTo>
                <a:cubicBezTo>
                  <a:pt x="-31140" y="4909596"/>
                  <a:pt x="-18890" y="4886663"/>
                  <a:pt x="0" y="4582696"/>
                </a:cubicBezTo>
                <a:cubicBezTo>
                  <a:pt x="18890" y="4278729"/>
                  <a:pt x="20931" y="4187405"/>
                  <a:pt x="0" y="3910746"/>
                </a:cubicBezTo>
                <a:cubicBezTo>
                  <a:pt x="-20931" y="3634087"/>
                  <a:pt x="-23038" y="3526578"/>
                  <a:pt x="0" y="3299272"/>
                </a:cubicBezTo>
                <a:cubicBezTo>
                  <a:pt x="23038" y="3071966"/>
                  <a:pt x="22828" y="2829841"/>
                  <a:pt x="0" y="2566847"/>
                </a:cubicBezTo>
                <a:cubicBezTo>
                  <a:pt x="-22828" y="2303854"/>
                  <a:pt x="6328" y="2089520"/>
                  <a:pt x="0" y="1894898"/>
                </a:cubicBezTo>
                <a:cubicBezTo>
                  <a:pt x="-6328" y="1700276"/>
                  <a:pt x="-22961" y="1439235"/>
                  <a:pt x="0" y="1101997"/>
                </a:cubicBezTo>
                <a:cubicBezTo>
                  <a:pt x="22961" y="764759"/>
                  <a:pt x="23917" y="252540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8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91629"/>
            <a:ext cx="11201398" cy="960093"/>
          </a:xfr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17475" cap="rnd" cmpd="sng"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462006"/>
                </a:solidFill>
                <a:latin typeface="+mn-lt"/>
              </a:rPr>
              <a:t>What is a retrieval query?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C93A6-5A87-4112-96D5-53305D4543C8}"/>
              </a:ext>
            </a:extLst>
          </p:cNvPr>
          <p:cNvSpPr txBox="1"/>
          <p:nvPr/>
        </p:nvSpPr>
        <p:spPr>
          <a:xfrm>
            <a:off x="714375" y="1643063"/>
            <a:ext cx="1047273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A user has a request/requirement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Show me a list of customers from California</a:t>
            </a:r>
          </a:p>
          <a:p>
            <a:pPr lvl="1"/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A query is the SQL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 that retrieves data from the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 and produces the output to satisfy that request</a:t>
            </a:r>
          </a:p>
        </p:txBody>
      </p:sp>
    </p:spTree>
    <p:extLst>
      <p:ext uri="{BB962C8B-B14F-4D97-AF65-F5344CB8AC3E}">
        <p14:creationId xmlns:p14="http://schemas.microsoft.com/office/powerpoint/2010/main" val="408467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91629"/>
            <a:ext cx="11201398" cy="960093"/>
          </a:xfr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17475" cap="rnd" cmpd="sng"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462006"/>
                </a:solidFill>
                <a:latin typeface="+mn-lt"/>
              </a:rPr>
              <a:t>What can a retrieval query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C93A6-5A87-4112-96D5-53305D4543C8}"/>
              </a:ext>
            </a:extLst>
          </p:cNvPr>
          <p:cNvSpPr txBox="1"/>
          <p:nvPr/>
        </p:nvSpPr>
        <p:spPr>
          <a:xfrm>
            <a:off x="714375" y="1643063"/>
            <a:ext cx="1047273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It fetches/reads/retrieves data from a table and displays it according to our instructions.</a:t>
            </a:r>
          </a:p>
          <a:p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It cannot modify the layout of a table.</a:t>
            </a:r>
          </a:p>
          <a:p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It cannot add, delete, or modify data in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1467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91629"/>
            <a:ext cx="11201398" cy="960093"/>
          </a:xfr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17475" cap="rnd" cmpd="sng"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462006"/>
                </a:solidFill>
                <a:latin typeface="+mn-lt"/>
              </a:rPr>
              <a:t>Embedded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C93A6-5A87-4112-96D5-53305D4543C8}"/>
              </a:ext>
            </a:extLst>
          </p:cNvPr>
          <p:cNvSpPr txBox="1"/>
          <p:nvPr/>
        </p:nvSpPr>
        <p:spPr>
          <a:xfrm>
            <a:off x="714375" y="1643063"/>
            <a:ext cx="104727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An SQL query can be embedded into another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SQL fetches the data, while the other language formats it on a web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9290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801-7290-43C7-BF18-05BA273DC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3" y="457200"/>
            <a:ext cx="11437210" cy="3986212"/>
          </a:xfrm>
          <a:solidFill>
            <a:schemeClr val="bg1">
              <a:lumMod val="95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462006"/>
                </a:solidFill>
                <a:latin typeface="+mn-lt"/>
              </a:rPr>
              <a:t>Task 3: The SELECT Statement</a:t>
            </a:r>
            <a:br>
              <a:rPr lang="en-US" sz="8800" b="1" dirty="0">
                <a:solidFill>
                  <a:srgbClr val="462006"/>
                </a:solidFill>
                <a:latin typeface="+mn-lt"/>
              </a:rPr>
            </a:br>
            <a:r>
              <a:rPr lang="en-US" sz="4000" b="1" dirty="0">
                <a:solidFill>
                  <a:srgbClr val="462006"/>
                </a:solidFill>
                <a:latin typeface="+mn-lt"/>
              </a:rPr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FF9AA4-F838-4F9C-9724-048714E728C4}"/>
              </a:ext>
            </a:extLst>
          </p:cNvPr>
          <p:cNvSpPr txBox="1">
            <a:spLocks/>
          </p:cNvSpPr>
          <p:nvPr/>
        </p:nvSpPr>
        <p:spPr>
          <a:xfrm>
            <a:off x="342833" y="4443413"/>
            <a:ext cx="11437209" cy="2061332"/>
          </a:xfrm>
          <a:prstGeom prst="rect">
            <a:avLst/>
          </a:prstGeo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b="1" dirty="0"/>
          </a:p>
          <a:p>
            <a:r>
              <a:rPr lang="en-US" sz="5400" b="1" i="1" dirty="0">
                <a:solidFill>
                  <a:srgbClr val="462006"/>
                </a:solidFill>
              </a:rPr>
              <a:t>Simple Retrieval Queries in </a:t>
            </a:r>
            <a:br>
              <a:rPr lang="en-US" sz="5400" b="1" i="1" dirty="0">
                <a:solidFill>
                  <a:srgbClr val="462006"/>
                </a:solidFill>
              </a:rPr>
            </a:br>
            <a:r>
              <a:rPr lang="en-US" sz="5400" b="1" i="1" dirty="0">
                <a:solidFill>
                  <a:srgbClr val="462006"/>
                </a:solidFill>
              </a:rPr>
              <a:t>MySQL Workbench</a:t>
            </a:r>
            <a:r>
              <a:rPr lang="en-US" sz="2800" b="1" dirty="0">
                <a:solidFill>
                  <a:srgbClr val="462006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94472-0350-4065-8AF7-CB4D28EFA518}"/>
              </a:ext>
            </a:extLst>
          </p:cNvPr>
          <p:cNvSpPr/>
          <p:nvPr/>
        </p:nvSpPr>
        <p:spPr>
          <a:xfrm>
            <a:off x="411956" y="457200"/>
            <a:ext cx="11368086" cy="6047546"/>
          </a:xfrm>
          <a:custGeom>
            <a:avLst/>
            <a:gdLst>
              <a:gd name="connsiteX0" fmla="*/ 0 w 11368086"/>
              <a:gd name="connsiteY0" fmla="*/ 0 h 6047546"/>
              <a:gd name="connsiteX1" fmla="*/ 555030 w 11368086"/>
              <a:gd name="connsiteY1" fmla="*/ 0 h 6047546"/>
              <a:gd name="connsiteX2" fmla="*/ 882698 w 11368086"/>
              <a:gd name="connsiteY2" fmla="*/ 0 h 6047546"/>
              <a:gd name="connsiteX3" fmla="*/ 1778771 w 11368086"/>
              <a:gd name="connsiteY3" fmla="*/ 0 h 6047546"/>
              <a:gd name="connsiteX4" fmla="*/ 2333801 w 11368086"/>
              <a:gd name="connsiteY4" fmla="*/ 0 h 6047546"/>
              <a:gd name="connsiteX5" fmla="*/ 2888831 w 11368086"/>
              <a:gd name="connsiteY5" fmla="*/ 0 h 6047546"/>
              <a:gd name="connsiteX6" fmla="*/ 3784904 w 11368086"/>
              <a:gd name="connsiteY6" fmla="*/ 0 h 6047546"/>
              <a:gd name="connsiteX7" fmla="*/ 4226253 w 11368086"/>
              <a:gd name="connsiteY7" fmla="*/ 0 h 6047546"/>
              <a:gd name="connsiteX8" fmla="*/ 5122326 w 11368086"/>
              <a:gd name="connsiteY8" fmla="*/ 0 h 6047546"/>
              <a:gd name="connsiteX9" fmla="*/ 6018398 w 11368086"/>
              <a:gd name="connsiteY9" fmla="*/ 0 h 6047546"/>
              <a:gd name="connsiteX10" fmla="*/ 6687109 w 11368086"/>
              <a:gd name="connsiteY10" fmla="*/ 0 h 6047546"/>
              <a:gd name="connsiteX11" fmla="*/ 7583182 w 11368086"/>
              <a:gd name="connsiteY11" fmla="*/ 0 h 6047546"/>
              <a:gd name="connsiteX12" fmla="*/ 8138212 w 11368086"/>
              <a:gd name="connsiteY12" fmla="*/ 0 h 6047546"/>
              <a:gd name="connsiteX13" fmla="*/ 8693242 w 11368086"/>
              <a:gd name="connsiteY13" fmla="*/ 0 h 6047546"/>
              <a:gd name="connsiteX14" fmla="*/ 9475634 w 11368086"/>
              <a:gd name="connsiteY14" fmla="*/ 0 h 6047546"/>
              <a:gd name="connsiteX15" fmla="*/ 10030664 w 11368086"/>
              <a:gd name="connsiteY15" fmla="*/ 0 h 6047546"/>
              <a:gd name="connsiteX16" fmla="*/ 11368086 w 11368086"/>
              <a:gd name="connsiteY16" fmla="*/ 0 h 6047546"/>
              <a:gd name="connsiteX17" fmla="*/ 11368086 w 11368086"/>
              <a:gd name="connsiteY17" fmla="*/ 792900 h 6047546"/>
              <a:gd name="connsiteX18" fmla="*/ 11368086 w 11368086"/>
              <a:gd name="connsiteY18" fmla="*/ 1525325 h 6047546"/>
              <a:gd name="connsiteX19" fmla="*/ 11368086 w 11368086"/>
              <a:gd name="connsiteY19" fmla="*/ 2257751 h 6047546"/>
              <a:gd name="connsiteX20" fmla="*/ 11368086 w 11368086"/>
              <a:gd name="connsiteY20" fmla="*/ 2748274 h 6047546"/>
              <a:gd name="connsiteX21" fmla="*/ 11368086 w 11368086"/>
              <a:gd name="connsiteY21" fmla="*/ 3299272 h 6047546"/>
              <a:gd name="connsiteX22" fmla="*/ 11368086 w 11368086"/>
              <a:gd name="connsiteY22" fmla="*/ 4031697 h 6047546"/>
              <a:gd name="connsiteX23" fmla="*/ 11368086 w 11368086"/>
              <a:gd name="connsiteY23" fmla="*/ 4643171 h 6047546"/>
              <a:gd name="connsiteX24" fmla="*/ 11368086 w 11368086"/>
              <a:gd name="connsiteY24" fmla="*/ 5194170 h 6047546"/>
              <a:gd name="connsiteX25" fmla="*/ 11368086 w 11368086"/>
              <a:gd name="connsiteY25" fmla="*/ 6047546 h 6047546"/>
              <a:gd name="connsiteX26" fmla="*/ 10699375 w 11368086"/>
              <a:gd name="connsiteY26" fmla="*/ 6047546 h 6047546"/>
              <a:gd name="connsiteX27" fmla="*/ 10030664 w 11368086"/>
              <a:gd name="connsiteY27" fmla="*/ 6047546 h 6047546"/>
              <a:gd name="connsiteX28" fmla="*/ 9589315 w 11368086"/>
              <a:gd name="connsiteY28" fmla="*/ 6047546 h 6047546"/>
              <a:gd name="connsiteX29" fmla="*/ 8806923 w 11368086"/>
              <a:gd name="connsiteY29" fmla="*/ 6047546 h 6047546"/>
              <a:gd name="connsiteX30" fmla="*/ 8365574 w 11368086"/>
              <a:gd name="connsiteY30" fmla="*/ 6047546 h 6047546"/>
              <a:gd name="connsiteX31" fmla="*/ 7583182 w 11368086"/>
              <a:gd name="connsiteY31" fmla="*/ 6047546 h 6047546"/>
              <a:gd name="connsiteX32" fmla="*/ 7255514 w 11368086"/>
              <a:gd name="connsiteY32" fmla="*/ 6047546 h 6047546"/>
              <a:gd name="connsiteX33" fmla="*/ 6473122 w 11368086"/>
              <a:gd name="connsiteY33" fmla="*/ 6047546 h 6047546"/>
              <a:gd name="connsiteX34" fmla="*/ 6031773 w 11368086"/>
              <a:gd name="connsiteY34" fmla="*/ 6047546 h 6047546"/>
              <a:gd name="connsiteX35" fmla="*/ 5704104 w 11368086"/>
              <a:gd name="connsiteY35" fmla="*/ 6047546 h 6047546"/>
              <a:gd name="connsiteX36" fmla="*/ 5262755 w 11368086"/>
              <a:gd name="connsiteY36" fmla="*/ 6047546 h 6047546"/>
              <a:gd name="connsiteX37" fmla="*/ 4480363 w 11368086"/>
              <a:gd name="connsiteY37" fmla="*/ 6047546 h 6047546"/>
              <a:gd name="connsiteX38" fmla="*/ 4039014 w 11368086"/>
              <a:gd name="connsiteY38" fmla="*/ 6047546 h 6047546"/>
              <a:gd name="connsiteX39" fmla="*/ 3711346 w 11368086"/>
              <a:gd name="connsiteY39" fmla="*/ 6047546 h 6047546"/>
              <a:gd name="connsiteX40" fmla="*/ 3269997 w 11368086"/>
              <a:gd name="connsiteY40" fmla="*/ 6047546 h 6047546"/>
              <a:gd name="connsiteX41" fmla="*/ 2714966 w 11368086"/>
              <a:gd name="connsiteY41" fmla="*/ 6047546 h 6047546"/>
              <a:gd name="connsiteX42" fmla="*/ 2046255 w 11368086"/>
              <a:gd name="connsiteY42" fmla="*/ 6047546 h 6047546"/>
              <a:gd name="connsiteX43" fmla="*/ 1604906 w 11368086"/>
              <a:gd name="connsiteY43" fmla="*/ 6047546 h 6047546"/>
              <a:gd name="connsiteX44" fmla="*/ 708834 w 11368086"/>
              <a:gd name="connsiteY44" fmla="*/ 6047546 h 6047546"/>
              <a:gd name="connsiteX45" fmla="*/ 0 w 11368086"/>
              <a:gd name="connsiteY45" fmla="*/ 6047546 h 6047546"/>
              <a:gd name="connsiteX46" fmla="*/ 0 w 11368086"/>
              <a:gd name="connsiteY46" fmla="*/ 5254646 h 6047546"/>
              <a:gd name="connsiteX47" fmla="*/ 0 w 11368086"/>
              <a:gd name="connsiteY47" fmla="*/ 4582696 h 6047546"/>
              <a:gd name="connsiteX48" fmla="*/ 0 w 11368086"/>
              <a:gd name="connsiteY48" fmla="*/ 3910746 h 6047546"/>
              <a:gd name="connsiteX49" fmla="*/ 0 w 11368086"/>
              <a:gd name="connsiteY49" fmla="*/ 3299272 h 6047546"/>
              <a:gd name="connsiteX50" fmla="*/ 0 w 11368086"/>
              <a:gd name="connsiteY50" fmla="*/ 2566847 h 6047546"/>
              <a:gd name="connsiteX51" fmla="*/ 0 w 11368086"/>
              <a:gd name="connsiteY51" fmla="*/ 1894898 h 6047546"/>
              <a:gd name="connsiteX52" fmla="*/ 0 w 11368086"/>
              <a:gd name="connsiteY52" fmla="*/ 1101997 h 6047546"/>
              <a:gd name="connsiteX53" fmla="*/ 0 w 11368086"/>
              <a:gd name="connsiteY53" fmla="*/ 0 h 604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368086" h="6047546" extrusionOk="0">
                <a:moveTo>
                  <a:pt x="0" y="0"/>
                </a:moveTo>
                <a:cubicBezTo>
                  <a:pt x="200221" y="19504"/>
                  <a:pt x="312837" y="-17892"/>
                  <a:pt x="555030" y="0"/>
                </a:cubicBezTo>
                <a:cubicBezTo>
                  <a:pt x="797223" y="17892"/>
                  <a:pt x="790522" y="-6060"/>
                  <a:pt x="882698" y="0"/>
                </a:cubicBezTo>
                <a:cubicBezTo>
                  <a:pt x="974874" y="6060"/>
                  <a:pt x="1368542" y="-36158"/>
                  <a:pt x="1778771" y="0"/>
                </a:cubicBezTo>
                <a:cubicBezTo>
                  <a:pt x="2189000" y="36158"/>
                  <a:pt x="2090067" y="5486"/>
                  <a:pt x="2333801" y="0"/>
                </a:cubicBezTo>
                <a:cubicBezTo>
                  <a:pt x="2577535" y="-5486"/>
                  <a:pt x="2616496" y="-23506"/>
                  <a:pt x="2888831" y="0"/>
                </a:cubicBezTo>
                <a:cubicBezTo>
                  <a:pt x="3161166" y="23506"/>
                  <a:pt x="3354119" y="39896"/>
                  <a:pt x="3784904" y="0"/>
                </a:cubicBezTo>
                <a:cubicBezTo>
                  <a:pt x="4215689" y="-39896"/>
                  <a:pt x="4114728" y="21070"/>
                  <a:pt x="4226253" y="0"/>
                </a:cubicBezTo>
                <a:cubicBezTo>
                  <a:pt x="4337778" y="-21070"/>
                  <a:pt x="4850024" y="-43209"/>
                  <a:pt x="5122326" y="0"/>
                </a:cubicBezTo>
                <a:cubicBezTo>
                  <a:pt x="5394628" y="43209"/>
                  <a:pt x="5766925" y="-37544"/>
                  <a:pt x="6018398" y="0"/>
                </a:cubicBezTo>
                <a:cubicBezTo>
                  <a:pt x="6269871" y="37544"/>
                  <a:pt x="6545989" y="-1424"/>
                  <a:pt x="6687109" y="0"/>
                </a:cubicBezTo>
                <a:cubicBezTo>
                  <a:pt x="6828229" y="1424"/>
                  <a:pt x="7168962" y="-1692"/>
                  <a:pt x="7583182" y="0"/>
                </a:cubicBezTo>
                <a:cubicBezTo>
                  <a:pt x="7997402" y="1692"/>
                  <a:pt x="8002068" y="20238"/>
                  <a:pt x="8138212" y="0"/>
                </a:cubicBezTo>
                <a:cubicBezTo>
                  <a:pt x="8274356" y="-20238"/>
                  <a:pt x="8513751" y="12002"/>
                  <a:pt x="8693242" y="0"/>
                </a:cubicBezTo>
                <a:cubicBezTo>
                  <a:pt x="8872733" y="-12002"/>
                  <a:pt x="9197206" y="16353"/>
                  <a:pt x="9475634" y="0"/>
                </a:cubicBezTo>
                <a:cubicBezTo>
                  <a:pt x="9754062" y="-16353"/>
                  <a:pt x="9915998" y="-12719"/>
                  <a:pt x="10030664" y="0"/>
                </a:cubicBezTo>
                <a:cubicBezTo>
                  <a:pt x="10145330" y="12719"/>
                  <a:pt x="10914065" y="-52901"/>
                  <a:pt x="11368086" y="0"/>
                </a:cubicBezTo>
                <a:cubicBezTo>
                  <a:pt x="11391401" y="176054"/>
                  <a:pt x="11392072" y="551499"/>
                  <a:pt x="11368086" y="792900"/>
                </a:cubicBezTo>
                <a:cubicBezTo>
                  <a:pt x="11344100" y="1034301"/>
                  <a:pt x="11387928" y="1192233"/>
                  <a:pt x="11368086" y="1525325"/>
                </a:cubicBezTo>
                <a:cubicBezTo>
                  <a:pt x="11348244" y="1858417"/>
                  <a:pt x="11341485" y="1994430"/>
                  <a:pt x="11368086" y="2257751"/>
                </a:cubicBezTo>
                <a:cubicBezTo>
                  <a:pt x="11394687" y="2521072"/>
                  <a:pt x="11382116" y="2637951"/>
                  <a:pt x="11368086" y="2748274"/>
                </a:cubicBezTo>
                <a:cubicBezTo>
                  <a:pt x="11354056" y="2858597"/>
                  <a:pt x="11341487" y="3162680"/>
                  <a:pt x="11368086" y="3299272"/>
                </a:cubicBezTo>
                <a:cubicBezTo>
                  <a:pt x="11394685" y="3435864"/>
                  <a:pt x="11390960" y="3673952"/>
                  <a:pt x="11368086" y="4031697"/>
                </a:cubicBezTo>
                <a:cubicBezTo>
                  <a:pt x="11345212" y="4389442"/>
                  <a:pt x="11367520" y="4517512"/>
                  <a:pt x="11368086" y="4643171"/>
                </a:cubicBezTo>
                <a:cubicBezTo>
                  <a:pt x="11368652" y="4768830"/>
                  <a:pt x="11366792" y="4953106"/>
                  <a:pt x="11368086" y="5194170"/>
                </a:cubicBezTo>
                <a:cubicBezTo>
                  <a:pt x="11369380" y="5435234"/>
                  <a:pt x="11385693" y="5738909"/>
                  <a:pt x="11368086" y="6047546"/>
                </a:cubicBezTo>
                <a:cubicBezTo>
                  <a:pt x="11229752" y="6038857"/>
                  <a:pt x="10841325" y="6073279"/>
                  <a:pt x="10699375" y="6047546"/>
                </a:cubicBezTo>
                <a:cubicBezTo>
                  <a:pt x="10557425" y="6021813"/>
                  <a:pt x="10271850" y="6073191"/>
                  <a:pt x="10030664" y="6047546"/>
                </a:cubicBezTo>
                <a:cubicBezTo>
                  <a:pt x="9789478" y="6021901"/>
                  <a:pt x="9805156" y="6037101"/>
                  <a:pt x="9589315" y="6047546"/>
                </a:cubicBezTo>
                <a:cubicBezTo>
                  <a:pt x="9373474" y="6057991"/>
                  <a:pt x="8965539" y="6086313"/>
                  <a:pt x="8806923" y="6047546"/>
                </a:cubicBezTo>
                <a:cubicBezTo>
                  <a:pt x="8648307" y="6008779"/>
                  <a:pt x="8530374" y="6063418"/>
                  <a:pt x="8365574" y="6047546"/>
                </a:cubicBezTo>
                <a:cubicBezTo>
                  <a:pt x="8200774" y="6031674"/>
                  <a:pt x="7873244" y="6070186"/>
                  <a:pt x="7583182" y="6047546"/>
                </a:cubicBezTo>
                <a:cubicBezTo>
                  <a:pt x="7293120" y="6024906"/>
                  <a:pt x="7395218" y="6036512"/>
                  <a:pt x="7255514" y="6047546"/>
                </a:cubicBezTo>
                <a:cubicBezTo>
                  <a:pt x="7115810" y="6058580"/>
                  <a:pt x="6706469" y="6052360"/>
                  <a:pt x="6473122" y="6047546"/>
                </a:cubicBezTo>
                <a:cubicBezTo>
                  <a:pt x="6239775" y="6042732"/>
                  <a:pt x="6139122" y="6040591"/>
                  <a:pt x="6031773" y="6047546"/>
                </a:cubicBezTo>
                <a:cubicBezTo>
                  <a:pt x="5924424" y="6054501"/>
                  <a:pt x="5858965" y="6038515"/>
                  <a:pt x="5704104" y="6047546"/>
                </a:cubicBezTo>
                <a:cubicBezTo>
                  <a:pt x="5549243" y="6056577"/>
                  <a:pt x="5424647" y="6046566"/>
                  <a:pt x="5262755" y="6047546"/>
                </a:cubicBezTo>
                <a:cubicBezTo>
                  <a:pt x="5100863" y="6048526"/>
                  <a:pt x="4774754" y="6080242"/>
                  <a:pt x="4480363" y="6047546"/>
                </a:cubicBezTo>
                <a:cubicBezTo>
                  <a:pt x="4185972" y="6014850"/>
                  <a:pt x="4235055" y="6064629"/>
                  <a:pt x="4039014" y="6047546"/>
                </a:cubicBezTo>
                <a:cubicBezTo>
                  <a:pt x="3842973" y="6030463"/>
                  <a:pt x="3846378" y="6049574"/>
                  <a:pt x="3711346" y="6047546"/>
                </a:cubicBezTo>
                <a:cubicBezTo>
                  <a:pt x="3576314" y="6045518"/>
                  <a:pt x="3445580" y="6027139"/>
                  <a:pt x="3269997" y="6047546"/>
                </a:cubicBezTo>
                <a:cubicBezTo>
                  <a:pt x="3094414" y="6067953"/>
                  <a:pt x="2859128" y="6026065"/>
                  <a:pt x="2714966" y="6047546"/>
                </a:cubicBezTo>
                <a:cubicBezTo>
                  <a:pt x="2570804" y="6069027"/>
                  <a:pt x="2374304" y="6028595"/>
                  <a:pt x="2046255" y="6047546"/>
                </a:cubicBezTo>
                <a:cubicBezTo>
                  <a:pt x="1718206" y="6066497"/>
                  <a:pt x="1772893" y="6066239"/>
                  <a:pt x="1604906" y="6047546"/>
                </a:cubicBezTo>
                <a:cubicBezTo>
                  <a:pt x="1436919" y="6028853"/>
                  <a:pt x="983950" y="6043311"/>
                  <a:pt x="708834" y="6047546"/>
                </a:cubicBezTo>
                <a:cubicBezTo>
                  <a:pt x="433718" y="6051781"/>
                  <a:pt x="183110" y="6048604"/>
                  <a:pt x="0" y="6047546"/>
                </a:cubicBezTo>
                <a:cubicBezTo>
                  <a:pt x="-2622" y="5865953"/>
                  <a:pt x="31140" y="5599696"/>
                  <a:pt x="0" y="5254646"/>
                </a:cubicBezTo>
                <a:cubicBezTo>
                  <a:pt x="-31140" y="4909596"/>
                  <a:pt x="-18890" y="4886663"/>
                  <a:pt x="0" y="4582696"/>
                </a:cubicBezTo>
                <a:cubicBezTo>
                  <a:pt x="18890" y="4278729"/>
                  <a:pt x="20931" y="4187405"/>
                  <a:pt x="0" y="3910746"/>
                </a:cubicBezTo>
                <a:cubicBezTo>
                  <a:pt x="-20931" y="3634087"/>
                  <a:pt x="-23038" y="3526578"/>
                  <a:pt x="0" y="3299272"/>
                </a:cubicBezTo>
                <a:cubicBezTo>
                  <a:pt x="23038" y="3071966"/>
                  <a:pt x="22828" y="2829841"/>
                  <a:pt x="0" y="2566847"/>
                </a:cubicBezTo>
                <a:cubicBezTo>
                  <a:pt x="-22828" y="2303854"/>
                  <a:pt x="6328" y="2089520"/>
                  <a:pt x="0" y="1894898"/>
                </a:cubicBezTo>
                <a:cubicBezTo>
                  <a:pt x="-6328" y="1700276"/>
                  <a:pt x="-22961" y="1439235"/>
                  <a:pt x="0" y="1101997"/>
                </a:cubicBezTo>
                <a:cubicBezTo>
                  <a:pt x="22961" y="764759"/>
                  <a:pt x="23917" y="252540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6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CF40-45B4-44B8-BD6A-7E8ACD9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91629"/>
            <a:ext cx="11201398" cy="960093"/>
          </a:xfrm>
          <a:blipFill>
            <a:blip r:embed="rId2">
              <a:alphaModFix amt="82000"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17475" cap="rnd" cmpd="sng"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6">
                <a:lumMod val="50000"/>
                <a:alpha val="40000"/>
              </a:schemeClr>
            </a:glow>
            <a:softEdge rad="31750"/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462006"/>
                </a:solidFill>
                <a:latin typeface="+mn-lt"/>
              </a:rPr>
              <a:t>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180-E5BA-4277-A03E-59275A8C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51722"/>
            <a:ext cx="11210924" cy="5314121"/>
          </a:xfr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C93A6-5A87-4112-96D5-53305D4543C8}"/>
              </a:ext>
            </a:extLst>
          </p:cNvPr>
          <p:cNvSpPr txBox="1"/>
          <p:nvPr/>
        </p:nvSpPr>
        <p:spPr>
          <a:xfrm>
            <a:off x="714375" y="1643063"/>
            <a:ext cx="1047273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The SQL statement that begins a retrieval query</a:t>
            </a:r>
          </a:p>
          <a:p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Specifies the columns requested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/>
              <a:t>Using “*” indicates all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Includes a FROM clause to specify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/>
          </a:p>
          <a:p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427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18637</TotalTime>
  <Words>687</Words>
  <Application>Microsoft Office PowerPoint</Application>
  <PresentationFormat>Widescreen</PresentationFormat>
  <Paragraphs>154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Example of a Query:</vt:lpstr>
      <vt:lpstr>Task 1: Tables in  MySQL Workbench  </vt:lpstr>
      <vt:lpstr>Task 2: Queries in MySQL Workbench  </vt:lpstr>
      <vt:lpstr>What is a retrieval query?</vt:lpstr>
      <vt:lpstr>What can a retrieval query do?</vt:lpstr>
      <vt:lpstr>Embedded Queries</vt:lpstr>
      <vt:lpstr>Task 3: The SELECT Statement  </vt:lpstr>
      <vt:lpstr>SELECT statement</vt:lpstr>
      <vt:lpstr>SELECT statement</vt:lpstr>
      <vt:lpstr>Task 4: The WHERE Clause  </vt:lpstr>
      <vt:lpstr>WHERE Clause</vt:lpstr>
      <vt:lpstr>Comparison Operators</vt:lpstr>
      <vt:lpstr>More Comparison Operators</vt:lpstr>
      <vt:lpstr>Your turn:</vt:lpstr>
      <vt:lpstr>Your turn:</vt:lpstr>
      <vt:lpstr>Task 5: The Combination WHERE Clause  </vt:lpstr>
      <vt:lpstr>Testing a WHERE condition</vt:lpstr>
      <vt:lpstr>Logical Operators</vt:lpstr>
      <vt:lpstr>Logical Operators</vt:lpstr>
      <vt:lpstr>Logical Operators</vt:lpstr>
      <vt:lpstr>Task 6: The  ORDER BY Clause  </vt:lpstr>
      <vt:lpstr>Order of the rows</vt:lpstr>
      <vt:lpstr>About sorting</vt:lpstr>
      <vt:lpstr>Sample Sort and Filter</vt:lpstr>
      <vt:lpstr>Task 7: Temporary Columns </vt:lpstr>
      <vt:lpstr>Calculating a New Field</vt:lpstr>
      <vt:lpstr>Calculating a New Field</vt:lpstr>
      <vt:lpstr>Summary:</vt:lpstr>
      <vt:lpstr>  Congratulations                 on completing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Judy Richardson</dc:creator>
  <cp:lastModifiedBy>Judy Richardson</cp:lastModifiedBy>
  <cp:revision>237</cp:revision>
  <dcterms:created xsi:type="dcterms:W3CDTF">2020-05-06T23:34:27Z</dcterms:created>
  <dcterms:modified xsi:type="dcterms:W3CDTF">2020-07-15T17:52:40Z</dcterms:modified>
</cp:coreProperties>
</file>