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8" r:id="rId6"/>
    <p:sldId id="289" r:id="rId7"/>
    <p:sldId id="290" r:id="rId8"/>
    <p:sldId id="291" r:id="rId9"/>
    <p:sldId id="292" r:id="rId10"/>
    <p:sldId id="293"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Specific</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dgm:spPr/>
      <dgm:t>
        <a:bodyPr/>
        <a:lstStyle/>
        <a:p>
          <a:r>
            <a:rPr lang="en-US" dirty="0"/>
            <a:t>This states that the intended outcome concisely and explicitly as possible</a:t>
          </a:r>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Measurable</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en-US" dirty="0"/>
            <a:t>It should be clear what a team needs to do to achieve the objective. The measures may be descriptive yes/no, quantitative or provide a range</a:t>
          </a:r>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Achievable</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dirty="0"/>
            <a:t>Achieving the objective should be within the team’s control and influence.</a:t>
          </a:r>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D59A6E49-80F2-47F2-A3F1-A7D3C1042B7A}">
      <dgm:prSet/>
      <dgm:spPr/>
      <dgm:t>
        <a:bodyPr/>
        <a:lstStyle/>
        <a:p>
          <a:r>
            <a:rPr lang="en-US" dirty="0"/>
            <a:t>Realistic</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B37999E7-C394-42CA-9788-025667B2F148}">
      <dgm:prSet/>
      <dgm:spPr/>
      <dgm:t>
        <a:bodyPr/>
        <a:lstStyle/>
        <a:p>
          <a:r>
            <a:rPr lang="en-US" dirty="0"/>
            <a:t>Recognize the factors that cannot be controlled( </a:t>
          </a:r>
          <a:r>
            <a:rPr lang="en-US" dirty="0" err="1"/>
            <a:t>Eg</a:t>
          </a:r>
          <a:r>
            <a:rPr lang="en-US" dirty="0"/>
            <a:t>: Try to avoid the happy path assumptions)</a:t>
          </a:r>
        </a:p>
      </dgm:t>
    </dgm:pt>
    <dgm:pt modelId="{4E4B7B64-9855-4792-8CF8-036E24B99347}" type="parTrans" cxnId="{60F2516C-41F3-4218-A1D1-062B64CCA51C}">
      <dgm:prSet/>
      <dgm:spPr/>
      <dgm:t>
        <a:bodyPr/>
        <a:lstStyle/>
        <a:p>
          <a:endParaRPr lang="en-US"/>
        </a:p>
      </dgm:t>
    </dgm:pt>
    <dgm:pt modelId="{B2DC8013-B540-4718-801F-00BFBC13037A}" type="sibTrans" cxnId="{60F2516C-41F3-4218-A1D1-062B64CCA51C}">
      <dgm:prSet/>
      <dgm:spPr/>
      <dgm:t>
        <a:bodyPr/>
        <a:lstStyle/>
        <a:p>
          <a:endParaRPr lang="en-US"/>
        </a:p>
      </dgm:t>
    </dgm:pt>
    <dgm:pt modelId="{8AE324F7-386D-45A2-868A-242E22B37484}">
      <dgm:prSet/>
      <dgm:spPr/>
      <dgm:t>
        <a:bodyPr/>
        <a:lstStyle/>
        <a:p>
          <a:r>
            <a:rPr lang="en-US" dirty="0"/>
            <a:t>Time-bound</a:t>
          </a:r>
        </a:p>
      </dgm:t>
    </dgm:pt>
    <dgm:pt modelId="{234A76A7-017C-468D-B6C6-6AE5595F0A60}" type="parTrans" cxnId="{3558A59D-7369-44E9-904F-FA6F4D04C070}">
      <dgm:prSet/>
      <dgm:spPr/>
      <dgm:t>
        <a:bodyPr/>
        <a:lstStyle/>
        <a:p>
          <a:endParaRPr lang="en-US"/>
        </a:p>
      </dgm:t>
    </dgm:pt>
    <dgm:pt modelId="{EC9BCBCD-EFC8-4290-B863-734E9A2158AC}" type="sibTrans" cxnId="{3558A59D-7369-44E9-904F-FA6F4D04C070}">
      <dgm:prSet/>
      <dgm:spPr/>
      <dgm:t>
        <a:bodyPr/>
        <a:lstStyle/>
        <a:p>
          <a:endParaRPr lang="en-US"/>
        </a:p>
      </dgm:t>
    </dgm:pt>
    <dgm:pt modelId="{F2C5946E-96AC-4D5A-B458-7D2B25514DE6}">
      <dgm:prSet/>
      <dgm:spPr/>
      <dgm:t>
        <a:bodyPr/>
        <a:lstStyle/>
        <a:p>
          <a:r>
            <a:rPr lang="en-US" dirty="0"/>
            <a:t>The time period for the achievement/sprint goal must be with in the PI, and therefore all objectives must be scoped appropriately.</a:t>
          </a:r>
        </a:p>
      </dgm:t>
    </dgm:pt>
    <dgm:pt modelId="{00377DCE-90FB-46C7-8AA2-8160B9C8E411}" type="parTrans" cxnId="{1AC5888B-5F0A-4CE7-8F69-58ACC0AA1100}">
      <dgm:prSet/>
      <dgm:spPr/>
      <dgm:t>
        <a:bodyPr/>
        <a:lstStyle/>
        <a:p>
          <a:endParaRPr lang="en-US"/>
        </a:p>
      </dgm:t>
    </dgm:pt>
    <dgm:pt modelId="{A191672C-E826-4D12-AE04-B7C722E1DAD5}" type="sibTrans" cxnId="{1AC5888B-5F0A-4CE7-8F69-58ACC0AA1100}">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5">
        <dgm:presLayoutVars>
          <dgm:chMax val="0"/>
          <dgm:chPref val="0"/>
        </dgm:presLayoutVars>
      </dgm:prSet>
      <dgm:spPr/>
    </dgm:pt>
    <dgm:pt modelId="{356E000D-F109-45EB-B501-4B78AA5C433C}" type="pres">
      <dgm:prSet presAssocID="{59A0B26A-2973-451B-9ADA-6468D9C1A82E}" presName="parTx" presStyleLbl="alignNode1" presStyleIdx="0" presStyleCnt="5">
        <dgm:presLayoutVars>
          <dgm:chMax val="0"/>
          <dgm:chPref val="0"/>
          <dgm:bulletEnabled val="1"/>
        </dgm:presLayoutVars>
      </dgm:prSet>
      <dgm:spPr/>
    </dgm:pt>
    <dgm:pt modelId="{690A1E60-14A3-48E2-969A-2D37B614EB37}" type="pres">
      <dgm:prSet presAssocID="{59A0B26A-2973-451B-9ADA-6468D9C1A82E}" presName="desTx" presStyleLbl="revTx" presStyleIdx="0" presStyleCnt="5">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5">
        <dgm:presLayoutVars>
          <dgm:chMax val="0"/>
          <dgm:chPref val="0"/>
        </dgm:presLayoutVars>
      </dgm:prSet>
      <dgm:spPr/>
    </dgm:pt>
    <dgm:pt modelId="{E71F2D5D-B2F9-4DA3-A66A-9C6CCF024E35}" type="pres">
      <dgm:prSet presAssocID="{8159643A-818D-4545-AFE5-29FC064B1AAA}" presName="parTx" presStyleLbl="alignNode1" presStyleIdx="1" presStyleCnt="5">
        <dgm:presLayoutVars>
          <dgm:chMax val="0"/>
          <dgm:chPref val="0"/>
          <dgm:bulletEnabled val="1"/>
        </dgm:presLayoutVars>
      </dgm:prSet>
      <dgm:spPr/>
    </dgm:pt>
    <dgm:pt modelId="{76F87B8F-7B70-4B8F-BD86-BC83CD9F0297}" type="pres">
      <dgm:prSet presAssocID="{8159643A-818D-4545-AFE5-29FC064B1AAA}" presName="desTx" presStyleLbl="revTx" presStyleIdx="1" presStyleCnt="5">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5">
        <dgm:presLayoutVars>
          <dgm:chMax val="0"/>
          <dgm:chPref val="0"/>
        </dgm:presLayoutVars>
      </dgm:prSet>
      <dgm:spPr/>
    </dgm:pt>
    <dgm:pt modelId="{FCBE03BB-10EF-463F-ADE9-2490921E2F01}" type="pres">
      <dgm:prSet presAssocID="{11173297-B697-4A11-9EAC-E45317C547A3}" presName="parTx" presStyleLbl="alignNode1" presStyleIdx="2" presStyleCnt="5">
        <dgm:presLayoutVars>
          <dgm:chMax val="0"/>
          <dgm:chPref val="0"/>
          <dgm:bulletEnabled val="1"/>
        </dgm:presLayoutVars>
      </dgm:prSet>
      <dgm:spPr/>
    </dgm:pt>
    <dgm:pt modelId="{499DECC5-47AF-4CB1-BCD3-F288444FFD05}" type="pres">
      <dgm:prSet presAssocID="{11173297-B697-4A11-9EAC-E45317C547A3}" presName="desTx" presStyleLbl="revTx" presStyleIdx="2" presStyleCnt="5">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3" presStyleCnt="5">
        <dgm:presLayoutVars>
          <dgm:chMax val="0"/>
          <dgm:chPref val="0"/>
        </dgm:presLayoutVars>
      </dgm:prSet>
      <dgm:spPr/>
    </dgm:pt>
    <dgm:pt modelId="{8CE5514B-799A-4B97-A4CE-949CED117359}" type="pres">
      <dgm:prSet presAssocID="{D59A6E49-80F2-47F2-A3F1-A7D3C1042B7A}" presName="parTx" presStyleLbl="alignNode1" presStyleIdx="3" presStyleCnt="5">
        <dgm:presLayoutVars>
          <dgm:chMax val="0"/>
          <dgm:chPref val="0"/>
          <dgm:bulletEnabled val="1"/>
        </dgm:presLayoutVars>
      </dgm:prSet>
      <dgm:spPr/>
    </dgm:pt>
    <dgm:pt modelId="{26E75E88-EED9-45B9-B2E1-7CF90983F84F}" type="pres">
      <dgm:prSet presAssocID="{D59A6E49-80F2-47F2-A3F1-A7D3C1042B7A}" presName="desTx" presStyleLbl="revTx" presStyleIdx="3" presStyleCnt="5">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4" presStyleCnt="5">
        <dgm:presLayoutVars>
          <dgm:chMax val="0"/>
          <dgm:chPref val="0"/>
        </dgm:presLayoutVars>
      </dgm:prSet>
      <dgm:spPr/>
    </dgm:pt>
    <dgm:pt modelId="{507DCF5B-980F-4E37-B5EB-2E84D9C6B52F}" type="pres">
      <dgm:prSet presAssocID="{8AE324F7-386D-45A2-868A-242E22B37484}" presName="parTx" presStyleLbl="alignNode1" presStyleIdx="4" presStyleCnt="5">
        <dgm:presLayoutVars>
          <dgm:chMax val="0"/>
          <dgm:chPref val="0"/>
          <dgm:bulletEnabled val="1"/>
        </dgm:presLayoutVars>
      </dgm:prSet>
      <dgm:spPr/>
    </dgm:pt>
    <dgm:pt modelId="{EEA84B30-BE1D-4937-8B3F-F60859618187}" type="pres">
      <dgm:prSet presAssocID="{8AE324F7-386D-45A2-868A-242E22B37484}" presName="desTx" presStyleLbl="revTx" presStyleIdx="4" presStyleCnt="5">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60F2516C-41F3-4218-A1D1-062B64CCA51C}" srcId="{D59A6E49-80F2-47F2-A3F1-A7D3C1042B7A}" destId="{B37999E7-C394-42CA-9788-025667B2F148}" srcOrd="0" destOrd="0" parTransId="{4E4B7B64-9855-4792-8CF8-036E24B99347}" sibTransId="{B2DC8013-B540-4718-801F-00BFBC13037A}"/>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050C9254-2664-45D0-A7C0-16D1E600B953}" type="presOf" srcId="{D59A6E49-80F2-47F2-A3F1-A7D3C1042B7A}" destId="{8CE5514B-799A-4B97-A4CE-949CED117359}"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4A7EFD87-320F-45A4-8133-759E7A6020E6}" type="presOf" srcId="{B37999E7-C394-42CA-9788-025667B2F148}" destId="{26E75E88-EED9-45B9-B2E1-7CF90983F84F}"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3558A59D-7369-44E9-904F-FA6F4D04C070}" srcId="{AAD4E0A1-2FAA-4C4F-A963-A18676DD2709}" destId="{8AE324F7-386D-45A2-868A-242E22B37484}" srcOrd="4" destOrd="0" parTransId="{234A76A7-017C-468D-B6C6-6AE5595F0A60}" sibTransId="{EC9BCBCD-EFC8-4290-B863-734E9A2158AC}"/>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3" destOrd="0" parTransId="{0F0347E2-53BF-4AF0-BE04-E562E9D07F8C}" sibTransId="{7E011706-AE0C-4AA0-B690-E8284D94C1FB}"/>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D08F1D36-1DBD-4A90-B35A-11CB6AB70837}" type="presParOf" srcId="{783BA2EA-8436-4CCE-A39E-6BCF5238143F}" destId="{33C0640E-1908-43E2-A30D-C597CD2E5C45}" srcOrd="6"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7" destOrd="0" presId="urn:microsoft.com/office/officeart/2016/7/layout/AccentHomeChevronProcess"/>
    <dgm:cxn modelId="{9CDD98A5-3C45-403C-8FFA-C5E45A5D72EC}" type="presParOf" srcId="{783BA2EA-8436-4CCE-A39E-6BCF5238143F}" destId="{1B1FFA15-18C7-4FA1-8E23-8A3F31C302EB}" srcOrd="8"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Scrum Master</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dgm:spPr/>
      <dgm:t>
        <a:bodyPr/>
        <a:lstStyle/>
        <a:p>
          <a:pPr>
            <a:buFont typeface="Arial" panose="020B0604020202020204" pitchFamily="34" charset="0"/>
            <a:buChar char="•"/>
          </a:pPr>
          <a:r>
            <a:rPr lang="en-US" dirty="0"/>
            <a:t>1. Facilitator who encourages self-organized from Development team.</a:t>
          </a:r>
          <a:br>
            <a:rPr lang="en-US" dirty="0"/>
          </a:br>
          <a:r>
            <a:rPr lang="en-US" dirty="0"/>
            <a:t>2. Enables close cooperation across roles and functions.</a:t>
          </a:r>
          <a:br>
            <a:rPr lang="en-US" dirty="0"/>
          </a:br>
          <a:r>
            <a:rPr lang="en-US" dirty="0"/>
            <a:t>3. Addresses resource issues</a:t>
          </a:r>
          <a:br>
            <a:rPr lang="en-US" dirty="0"/>
          </a:br>
          <a:r>
            <a:rPr lang="en-US" dirty="0"/>
            <a:t>4. Protect the team and remove impediments.</a:t>
          </a:r>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Product Owner</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en-US" dirty="0"/>
            <a:t>1. Management of Product Backlog.</a:t>
          </a:r>
          <a:br>
            <a:rPr lang="en-US" dirty="0"/>
          </a:br>
          <a:r>
            <a:rPr lang="en-US" dirty="0"/>
            <a:t>2. Analysis of Product Vision. </a:t>
          </a:r>
          <a:br>
            <a:rPr lang="en-US" dirty="0"/>
          </a:br>
          <a:r>
            <a:rPr lang="en-US" dirty="0"/>
            <a:t>3. Coordinating with Scrum master. </a:t>
          </a:r>
          <a:br>
            <a:rPr lang="en-US" dirty="0"/>
          </a:br>
          <a:r>
            <a:rPr lang="en-US" dirty="0"/>
            <a:t>4. Modulating the development team. </a:t>
          </a:r>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The Development Team</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dirty="0"/>
            <a:t>1. The team builds the product</a:t>
          </a:r>
          <a:br>
            <a:rPr lang="en-US" dirty="0"/>
          </a:br>
          <a:r>
            <a:rPr lang="en-US" dirty="0"/>
            <a:t>2. Self-organizing with a very high degree of autonomy and accountability</a:t>
          </a:r>
          <a:br>
            <a:rPr lang="en-US" dirty="0"/>
          </a:br>
          <a:r>
            <a:rPr lang="en-US" dirty="0"/>
            <a:t>3. The team decides how many items to be in sprint and how best to accomplish the goal</a:t>
          </a:r>
          <a:br>
            <a:rPr lang="en-US" dirty="0"/>
          </a:br>
          <a:r>
            <a:rPr lang="en-US" dirty="0"/>
            <a:t>4. The team is cross-functional and take collective decisions.</a:t>
          </a:r>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3">
        <dgm:presLayoutVars>
          <dgm:chMax val="0"/>
          <dgm:chPref val="0"/>
        </dgm:presLayoutVars>
      </dgm:prSet>
      <dgm:spPr/>
    </dgm:pt>
    <dgm:pt modelId="{356E000D-F109-45EB-B501-4B78AA5C433C}" type="pres">
      <dgm:prSet presAssocID="{59A0B26A-2973-451B-9ADA-6468D9C1A82E}" presName="parTx" presStyleLbl="alignNode1" presStyleIdx="0" presStyleCnt="3">
        <dgm:presLayoutVars>
          <dgm:chMax val="0"/>
          <dgm:chPref val="0"/>
          <dgm:bulletEnabled val="1"/>
        </dgm:presLayoutVars>
      </dgm:prSet>
      <dgm:spPr/>
    </dgm:pt>
    <dgm:pt modelId="{690A1E60-14A3-48E2-969A-2D37B614EB37}" type="pres">
      <dgm:prSet presAssocID="{59A0B26A-2973-451B-9ADA-6468D9C1A82E}" presName="desTx" presStyleLbl="revTx" presStyleIdx="0" presStyleCnt="3">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3">
        <dgm:presLayoutVars>
          <dgm:chMax val="0"/>
          <dgm:chPref val="0"/>
        </dgm:presLayoutVars>
      </dgm:prSet>
      <dgm:spPr/>
    </dgm:pt>
    <dgm:pt modelId="{E71F2D5D-B2F9-4DA3-A66A-9C6CCF024E35}" type="pres">
      <dgm:prSet presAssocID="{8159643A-818D-4545-AFE5-29FC064B1AAA}" presName="parTx" presStyleLbl="alignNode1" presStyleIdx="1" presStyleCnt="3">
        <dgm:presLayoutVars>
          <dgm:chMax val="0"/>
          <dgm:chPref val="0"/>
          <dgm:bulletEnabled val="1"/>
        </dgm:presLayoutVars>
      </dgm:prSet>
      <dgm:spPr/>
    </dgm:pt>
    <dgm:pt modelId="{76F87B8F-7B70-4B8F-BD86-BC83CD9F0297}" type="pres">
      <dgm:prSet presAssocID="{8159643A-818D-4545-AFE5-29FC064B1AAA}" presName="desTx" presStyleLbl="revTx" presStyleIdx="1" presStyleCnt="3">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3">
        <dgm:presLayoutVars>
          <dgm:chMax val="0"/>
          <dgm:chPref val="0"/>
        </dgm:presLayoutVars>
      </dgm:prSet>
      <dgm:spPr/>
    </dgm:pt>
    <dgm:pt modelId="{FCBE03BB-10EF-463F-ADE9-2490921E2F01}" type="pres">
      <dgm:prSet presAssocID="{11173297-B697-4A11-9EAC-E45317C547A3}" presName="parTx" presStyleLbl="alignNode1" presStyleIdx="2" presStyleCnt="3">
        <dgm:presLayoutVars>
          <dgm:chMax val="0"/>
          <dgm:chPref val="0"/>
          <dgm:bulletEnabled val="1"/>
        </dgm:presLayoutVars>
      </dgm:prSet>
      <dgm:spPr/>
    </dgm:pt>
    <dgm:pt modelId="{499DECC5-47AF-4CB1-BCD3-F288444FFD05}" type="pres">
      <dgm:prSet presAssocID="{11173297-B697-4A11-9EAC-E45317C547A3}" presName="desTx" presStyleLbl="revTx" presStyleIdx="2" presStyleCnt="3">
        <dgm:presLayoutVars>
          <dgm:chMax val="0"/>
          <dgm:chPref val="0"/>
          <dgm:bulletEnabled val="1"/>
        </dgm:presLayoutVars>
      </dgm:prSet>
      <dgm:spPr/>
    </dgm:pt>
    <dgm:pt modelId="{303CC2BE-542F-4C56-82EF-DBD9BE5FA7D0}" type="pres">
      <dgm:prSet presAssocID="{11173297-B697-4A11-9EAC-E45317C547A3}"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Sprint Goal Success</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dgm:spPr/>
      <dgm:t>
        <a:bodyPr/>
        <a:lstStyle/>
        <a:p>
          <a:r>
            <a:rPr lang="en-US" b="0" i="0" dirty="0"/>
            <a:t>By defining sprint goals and then measuring how many sprints met the goal, we get a qualitative assessment of a scrum team’s work. Not just how many story points are completed, but how frequently the objectives of the business are met.</a:t>
          </a:r>
          <a:endParaRPr lang="en-US" dirty="0"/>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Escaped defects and defect Density</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en-US" dirty="0"/>
            <a:t>Escaped defects is a crucial metric that shows how many bugs were experienced by users in production. Ideally, a scrum team should fully test stories and completely avoid escaped defects. In reality, this rarely happens, but the trend of escaped defects is a good signal of product quality.</a:t>
          </a:r>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Team Velocity</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dirty="0"/>
            <a:t>Velocity is a subjective measure (based on each team’s definition of story points) that captures the team’s progress. Trying to artificially increase velocity can act to erode trust and reduce transparency between teams and management.</a:t>
          </a:r>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D59A6E49-80F2-47F2-A3F1-A7D3C1042B7A}">
      <dgm:prSet/>
      <dgm:spPr/>
      <dgm:t>
        <a:bodyPr/>
        <a:lstStyle/>
        <a:p>
          <a:r>
            <a:rPr lang="en-US" dirty="0"/>
            <a:t>Sprint Burndown</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B37999E7-C394-42CA-9788-025667B2F148}">
      <dgm:prSet/>
      <dgm:spPr/>
      <dgm:t>
        <a:bodyPr/>
        <a:lstStyle/>
        <a:p>
          <a:r>
            <a:rPr lang="en-US" dirty="0"/>
            <a:t>The sprint burndown chart is the classic representation of progress within a sprint. It shows the number of hours remaining to complete the stories planned for the current sprint, for each day during the sprint. </a:t>
          </a:r>
        </a:p>
      </dgm:t>
    </dgm:pt>
    <dgm:pt modelId="{4E4B7B64-9855-4792-8CF8-036E24B99347}" type="parTrans" cxnId="{60F2516C-41F3-4218-A1D1-062B64CCA51C}">
      <dgm:prSet/>
      <dgm:spPr/>
      <dgm:t>
        <a:bodyPr/>
        <a:lstStyle/>
        <a:p>
          <a:endParaRPr lang="en-US"/>
        </a:p>
      </dgm:t>
    </dgm:pt>
    <dgm:pt modelId="{B2DC8013-B540-4718-801F-00BFBC13037A}" type="sibTrans" cxnId="{60F2516C-41F3-4218-A1D1-062B64CCA51C}">
      <dgm:prSet/>
      <dgm:spPr/>
      <dgm:t>
        <a:bodyPr/>
        <a:lstStyle/>
        <a:p>
          <a:endParaRPr lang="en-US"/>
        </a:p>
      </dgm:t>
    </dgm:pt>
    <dgm:pt modelId="{8AE324F7-386D-45A2-868A-242E22B37484}">
      <dgm:prSet/>
      <dgm:spPr/>
      <dgm:t>
        <a:bodyPr/>
        <a:lstStyle/>
        <a:p>
          <a:r>
            <a:rPr lang="en-US" dirty="0"/>
            <a:t>Customer Satisfaction</a:t>
          </a:r>
        </a:p>
      </dgm:t>
    </dgm:pt>
    <dgm:pt modelId="{234A76A7-017C-468D-B6C6-6AE5595F0A60}" type="parTrans" cxnId="{3558A59D-7369-44E9-904F-FA6F4D04C070}">
      <dgm:prSet/>
      <dgm:spPr/>
      <dgm:t>
        <a:bodyPr/>
        <a:lstStyle/>
        <a:p>
          <a:endParaRPr lang="en-US"/>
        </a:p>
      </dgm:t>
    </dgm:pt>
    <dgm:pt modelId="{EC9BCBCD-EFC8-4290-B863-734E9A2158AC}" type="sibTrans" cxnId="{3558A59D-7369-44E9-904F-FA6F4D04C070}">
      <dgm:prSet/>
      <dgm:spPr/>
      <dgm:t>
        <a:bodyPr/>
        <a:lstStyle/>
        <a:p>
          <a:endParaRPr lang="en-US"/>
        </a:p>
      </dgm:t>
    </dgm:pt>
    <dgm:pt modelId="{F2C5946E-96AC-4D5A-B458-7D2B25514DE6}">
      <dgm:prSet/>
      <dgm:spPr/>
      <dgm:t>
        <a:bodyPr/>
        <a:lstStyle/>
        <a:p>
          <a:r>
            <a:rPr lang="en-US" dirty="0"/>
            <a:t>Using a consistent customer satisfaction metric and measuring it for every release indicates whether the scrum team is meeting its end goal—to provide value to customers.</a:t>
          </a:r>
        </a:p>
      </dgm:t>
    </dgm:pt>
    <dgm:pt modelId="{00377DCE-90FB-46C7-8AA2-8160B9C8E411}" type="parTrans" cxnId="{1AC5888B-5F0A-4CE7-8F69-58ACC0AA1100}">
      <dgm:prSet/>
      <dgm:spPr/>
      <dgm:t>
        <a:bodyPr/>
        <a:lstStyle/>
        <a:p>
          <a:endParaRPr lang="en-US"/>
        </a:p>
      </dgm:t>
    </dgm:pt>
    <dgm:pt modelId="{A191672C-E826-4D12-AE04-B7C722E1DAD5}" type="sibTrans" cxnId="{1AC5888B-5F0A-4CE7-8F69-58ACC0AA1100}">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5">
        <dgm:presLayoutVars>
          <dgm:chMax val="0"/>
          <dgm:chPref val="0"/>
        </dgm:presLayoutVars>
      </dgm:prSet>
      <dgm:spPr/>
    </dgm:pt>
    <dgm:pt modelId="{356E000D-F109-45EB-B501-4B78AA5C433C}" type="pres">
      <dgm:prSet presAssocID="{59A0B26A-2973-451B-9ADA-6468D9C1A82E}" presName="parTx" presStyleLbl="alignNode1" presStyleIdx="0" presStyleCnt="5">
        <dgm:presLayoutVars>
          <dgm:chMax val="0"/>
          <dgm:chPref val="0"/>
          <dgm:bulletEnabled val="1"/>
        </dgm:presLayoutVars>
      </dgm:prSet>
      <dgm:spPr/>
    </dgm:pt>
    <dgm:pt modelId="{690A1E60-14A3-48E2-969A-2D37B614EB37}" type="pres">
      <dgm:prSet presAssocID="{59A0B26A-2973-451B-9ADA-6468D9C1A82E}" presName="desTx" presStyleLbl="revTx" presStyleIdx="0" presStyleCnt="5">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5">
        <dgm:presLayoutVars>
          <dgm:chMax val="0"/>
          <dgm:chPref val="0"/>
        </dgm:presLayoutVars>
      </dgm:prSet>
      <dgm:spPr/>
    </dgm:pt>
    <dgm:pt modelId="{E71F2D5D-B2F9-4DA3-A66A-9C6CCF024E35}" type="pres">
      <dgm:prSet presAssocID="{8159643A-818D-4545-AFE5-29FC064B1AAA}" presName="parTx" presStyleLbl="alignNode1" presStyleIdx="1" presStyleCnt="5">
        <dgm:presLayoutVars>
          <dgm:chMax val="0"/>
          <dgm:chPref val="0"/>
          <dgm:bulletEnabled val="1"/>
        </dgm:presLayoutVars>
      </dgm:prSet>
      <dgm:spPr/>
    </dgm:pt>
    <dgm:pt modelId="{76F87B8F-7B70-4B8F-BD86-BC83CD9F0297}" type="pres">
      <dgm:prSet presAssocID="{8159643A-818D-4545-AFE5-29FC064B1AAA}" presName="desTx" presStyleLbl="revTx" presStyleIdx="1" presStyleCnt="5">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5">
        <dgm:presLayoutVars>
          <dgm:chMax val="0"/>
          <dgm:chPref val="0"/>
        </dgm:presLayoutVars>
      </dgm:prSet>
      <dgm:spPr/>
    </dgm:pt>
    <dgm:pt modelId="{FCBE03BB-10EF-463F-ADE9-2490921E2F01}" type="pres">
      <dgm:prSet presAssocID="{11173297-B697-4A11-9EAC-E45317C547A3}" presName="parTx" presStyleLbl="alignNode1" presStyleIdx="2" presStyleCnt="5">
        <dgm:presLayoutVars>
          <dgm:chMax val="0"/>
          <dgm:chPref val="0"/>
          <dgm:bulletEnabled val="1"/>
        </dgm:presLayoutVars>
      </dgm:prSet>
      <dgm:spPr/>
    </dgm:pt>
    <dgm:pt modelId="{499DECC5-47AF-4CB1-BCD3-F288444FFD05}" type="pres">
      <dgm:prSet presAssocID="{11173297-B697-4A11-9EAC-E45317C547A3}" presName="desTx" presStyleLbl="revTx" presStyleIdx="2" presStyleCnt="5">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3" presStyleCnt="5">
        <dgm:presLayoutVars>
          <dgm:chMax val="0"/>
          <dgm:chPref val="0"/>
        </dgm:presLayoutVars>
      </dgm:prSet>
      <dgm:spPr/>
    </dgm:pt>
    <dgm:pt modelId="{8CE5514B-799A-4B97-A4CE-949CED117359}" type="pres">
      <dgm:prSet presAssocID="{D59A6E49-80F2-47F2-A3F1-A7D3C1042B7A}" presName="parTx" presStyleLbl="alignNode1" presStyleIdx="3" presStyleCnt="5">
        <dgm:presLayoutVars>
          <dgm:chMax val="0"/>
          <dgm:chPref val="0"/>
          <dgm:bulletEnabled val="1"/>
        </dgm:presLayoutVars>
      </dgm:prSet>
      <dgm:spPr/>
    </dgm:pt>
    <dgm:pt modelId="{26E75E88-EED9-45B9-B2E1-7CF90983F84F}" type="pres">
      <dgm:prSet presAssocID="{D59A6E49-80F2-47F2-A3F1-A7D3C1042B7A}" presName="desTx" presStyleLbl="revTx" presStyleIdx="3" presStyleCnt="5">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4" presStyleCnt="5">
        <dgm:presLayoutVars>
          <dgm:chMax val="0"/>
          <dgm:chPref val="0"/>
        </dgm:presLayoutVars>
      </dgm:prSet>
      <dgm:spPr/>
    </dgm:pt>
    <dgm:pt modelId="{507DCF5B-980F-4E37-B5EB-2E84D9C6B52F}" type="pres">
      <dgm:prSet presAssocID="{8AE324F7-386D-45A2-868A-242E22B37484}" presName="parTx" presStyleLbl="alignNode1" presStyleIdx="4" presStyleCnt="5">
        <dgm:presLayoutVars>
          <dgm:chMax val="0"/>
          <dgm:chPref val="0"/>
          <dgm:bulletEnabled val="1"/>
        </dgm:presLayoutVars>
      </dgm:prSet>
      <dgm:spPr/>
    </dgm:pt>
    <dgm:pt modelId="{EEA84B30-BE1D-4937-8B3F-F60859618187}" type="pres">
      <dgm:prSet presAssocID="{8AE324F7-386D-45A2-868A-242E22B37484}" presName="desTx" presStyleLbl="revTx" presStyleIdx="4" presStyleCnt="5">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60F2516C-41F3-4218-A1D1-062B64CCA51C}" srcId="{D59A6E49-80F2-47F2-A3F1-A7D3C1042B7A}" destId="{B37999E7-C394-42CA-9788-025667B2F148}" srcOrd="0" destOrd="0" parTransId="{4E4B7B64-9855-4792-8CF8-036E24B99347}" sibTransId="{B2DC8013-B540-4718-801F-00BFBC13037A}"/>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050C9254-2664-45D0-A7C0-16D1E600B953}" type="presOf" srcId="{D59A6E49-80F2-47F2-A3F1-A7D3C1042B7A}" destId="{8CE5514B-799A-4B97-A4CE-949CED117359}"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4A7EFD87-320F-45A4-8133-759E7A6020E6}" type="presOf" srcId="{B37999E7-C394-42CA-9788-025667B2F148}" destId="{26E75E88-EED9-45B9-B2E1-7CF90983F84F}"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3558A59D-7369-44E9-904F-FA6F4D04C070}" srcId="{AAD4E0A1-2FAA-4C4F-A963-A18676DD2709}" destId="{8AE324F7-386D-45A2-868A-242E22B37484}" srcOrd="4" destOrd="0" parTransId="{234A76A7-017C-468D-B6C6-6AE5595F0A60}" sibTransId="{EC9BCBCD-EFC8-4290-B863-734E9A2158AC}"/>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3" destOrd="0" parTransId="{0F0347E2-53BF-4AF0-BE04-E562E9D07F8C}" sibTransId="{7E011706-AE0C-4AA0-B690-E8284D94C1FB}"/>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D08F1D36-1DBD-4A90-B35A-11CB6AB70837}" type="presParOf" srcId="{783BA2EA-8436-4CCE-A39E-6BCF5238143F}" destId="{33C0640E-1908-43E2-A30D-C597CD2E5C45}" srcOrd="6"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7" destOrd="0" presId="urn:microsoft.com/office/officeart/2016/7/layout/AccentHomeChevronProcess"/>
    <dgm:cxn modelId="{9CDD98A5-3C45-403C-8FFA-C5E45A5D72EC}" type="presParOf" srcId="{783BA2EA-8436-4CCE-A39E-6BCF5238143F}" destId="{1B1FFA15-18C7-4FA1-8E23-8A3F31C302EB}" srcOrd="8"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Daily Scrum and Retrospective</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dgm:spPr/>
      <dgm:t>
        <a:bodyPr/>
        <a:lstStyle/>
        <a:p>
          <a:pPr>
            <a:buFont typeface="Arial" panose="020B0604020202020204" pitchFamily="34" charset="0"/>
            <a:buChar char="•"/>
          </a:pPr>
          <a:r>
            <a:rPr lang="en-US" dirty="0"/>
            <a:t>These two scrum events, if carried out regularly with well-documented conclusions, can provide an important qualitative measurement of team progress and process health.</a:t>
          </a:r>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Team Satisfaction</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en-US" b="0" i="0" dirty="0"/>
            <a:t>Surveying the scrum team periodically to see how satisfied they are with their work can provide warning signals about culture issues, team conflicts or process issues.</a:t>
          </a:r>
          <a:endParaRPr lang="en-US" dirty="0"/>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The Team Member Turnover</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b="0" i="0" dirty="0"/>
            <a:t>Low turnover (replacement of team members) in a scrum team indicates a healthy environment, while high turnover could indicate the opposite. Also contrast this metric with overall company turnover, which can impact the scrum team.</a:t>
          </a:r>
          <a:endParaRPr lang="en-US" dirty="0"/>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3">
        <dgm:presLayoutVars>
          <dgm:chMax val="0"/>
          <dgm:chPref val="0"/>
        </dgm:presLayoutVars>
      </dgm:prSet>
      <dgm:spPr/>
    </dgm:pt>
    <dgm:pt modelId="{356E000D-F109-45EB-B501-4B78AA5C433C}" type="pres">
      <dgm:prSet presAssocID="{59A0B26A-2973-451B-9ADA-6468D9C1A82E}" presName="parTx" presStyleLbl="alignNode1" presStyleIdx="0" presStyleCnt="3">
        <dgm:presLayoutVars>
          <dgm:chMax val="0"/>
          <dgm:chPref val="0"/>
          <dgm:bulletEnabled val="1"/>
        </dgm:presLayoutVars>
      </dgm:prSet>
      <dgm:spPr/>
    </dgm:pt>
    <dgm:pt modelId="{690A1E60-14A3-48E2-969A-2D37B614EB37}" type="pres">
      <dgm:prSet presAssocID="{59A0B26A-2973-451B-9ADA-6468D9C1A82E}" presName="desTx" presStyleLbl="revTx" presStyleIdx="0" presStyleCnt="3">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3">
        <dgm:presLayoutVars>
          <dgm:chMax val="0"/>
          <dgm:chPref val="0"/>
        </dgm:presLayoutVars>
      </dgm:prSet>
      <dgm:spPr/>
    </dgm:pt>
    <dgm:pt modelId="{E71F2D5D-B2F9-4DA3-A66A-9C6CCF024E35}" type="pres">
      <dgm:prSet presAssocID="{8159643A-818D-4545-AFE5-29FC064B1AAA}" presName="parTx" presStyleLbl="alignNode1" presStyleIdx="1" presStyleCnt="3">
        <dgm:presLayoutVars>
          <dgm:chMax val="0"/>
          <dgm:chPref val="0"/>
          <dgm:bulletEnabled val="1"/>
        </dgm:presLayoutVars>
      </dgm:prSet>
      <dgm:spPr/>
    </dgm:pt>
    <dgm:pt modelId="{76F87B8F-7B70-4B8F-BD86-BC83CD9F0297}" type="pres">
      <dgm:prSet presAssocID="{8159643A-818D-4545-AFE5-29FC064B1AAA}" presName="desTx" presStyleLbl="revTx" presStyleIdx="1" presStyleCnt="3">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3">
        <dgm:presLayoutVars>
          <dgm:chMax val="0"/>
          <dgm:chPref val="0"/>
        </dgm:presLayoutVars>
      </dgm:prSet>
      <dgm:spPr/>
    </dgm:pt>
    <dgm:pt modelId="{FCBE03BB-10EF-463F-ADE9-2490921E2F01}" type="pres">
      <dgm:prSet presAssocID="{11173297-B697-4A11-9EAC-E45317C547A3}" presName="parTx" presStyleLbl="alignNode1" presStyleIdx="2" presStyleCnt="3">
        <dgm:presLayoutVars>
          <dgm:chMax val="0"/>
          <dgm:chPref val="0"/>
          <dgm:bulletEnabled val="1"/>
        </dgm:presLayoutVars>
      </dgm:prSet>
      <dgm:spPr/>
    </dgm:pt>
    <dgm:pt modelId="{499DECC5-47AF-4CB1-BCD3-F288444FFD05}" type="pres">
      <dgm:prSet presAssocID="{11173297-B697-4A11-9EAC-E45317C547A3}" presName="desTx" presStyleLbl="revTx" presStyleIdx="2" presStyleCnt="3">
        <dgm:presLayoutVars>
          <dgm:chMax val="0"/>
          <dgm:chPref val="0"/>
          <dgm:bulletEnabled val="1"/>
        </dgm:presLayoutVars>
      </dgm:prSet>
      <dgm:spPr/>
    </dgm:pt>
    <dgm:pt modelId="{303CC2BE-542F-4C56-82EF-DBD9BE5FA7D0}" type="pres">
      <dgm:prSet presAssocID="{11173297-B697-4A11-9EAC-E45317C547A3}"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a:lstStyle/>
        <a:p>
          <a:endParaRPr lang="en-US"/>
        </a:p>
      </dgm:t>
    </dgm:pt>
    <dgm:pt modelId="{59A0B26A-2973-451B-9ADA-6468D9C1A82E}">
      <dgm:prSet/>
      <dgm:spPr/>
      <dgm:t>
        <a:bodyPr/>
        <a:lstStyle/>
        <a:p>
          <a:r>
            <a:rPr lang="en-US" dirty="0"/>
            <a:t>Sprint and release burndown</a:t>
          </a:r>
        </a:p>
      </dgm:t>
    </dgm:pt>
    <dgm:pt modelId="{485F4D2F-583A-4E49-8439-7E9505C9635E}" type="parTrans" cxnId="{3B32756D-B3E5-411D-8FF5-9443D03E0512}">
      <dgm:prSet/>
      <dgm:spPr/>
      <dgm:t>
        <a:bodyPr/>
        <a:lstStyle/>
        <a:p>
          <a:endParaRPr lang="en-US"/>
        </a:p>
      </dgm:t>
    </dgm:pt>
    <dgm:pt modelId="{82DF06A8-49E6-4C50-8190-748A5D28FD6E}" type="sibTrans" cxnId="{3B32756D-B3E5-411D-8FF5-9443D03E0512}">
      <dgm:prSet/>
      <dgm:spPr/>
      <dgm:t>
        <a:bodyPr/>
        <a:lstStyle/>
        <a:p>
          <a:endParaRPr lang="en-US"/>
        </a:p>
      </dgm:t>
    </dgm:pt>
    <dgm:pt modelId="{EFA50C6C-022A-4BE7-B363-CC5944231205}">
      <dgm:prSet/>
      <dgm:spPr/>
      <dgm:t>
        <a:bodyPr/>
        <a:lstStyle/>
        <a:p>
          <a:r>
            <a:rPr lang="en-US" b="0" i="0" dirty="0"/>
            <a:t>Gives stakeholders a view of your progress at a glance.</a:t>
          </a:r>
          <a:endParaRPr lang="en-US" dirty="0"/>
        </a:p>
      </dgm:t>
    </dgm:pt>
    <dgm:pt modelId="{2DCDB026-5A6D-4F6F-854C-5F88D23D2A99}" type="parTrans" cxnId="{F7E24D59-9532-4E70-A381-FD77E8E3792F}">
      <dgm:prSet/>
      <dgm:spPr/>
      <dgm:t>
        <a:bodyPr/>
        <a:lstStyle/>
        <a:p>
          <a:endParaRPr lang="en-US"/>
        </a:p>
      </dgm:t>
    </dgm:pt>
    <dgm:pt modelId="{1640FBF7-6D83-46D6-9A14-66833FCD0185}" type="sibTrans" cxnId="{F7E24D59-9532-4E70-A381-FD77E8E3792F}">
      <dgm:prSet/>
      <dgm:spPr/>
      <dgm:t>
        <a:bodyPr/>
        <a:lstStyle/>
        <a:p>
          <a:endParaRPr lang="en-US"/>
        </a:p>
      </dgm:t>
    </dgm:pt>
    <dgm:pt modelId="{8159643A-818D-4545-AFE5-29FC064B1AAA}">
      <dgm:prSet/>
      <dgm:spPr/>
      <dgm:t>
        <a:bodyPr/>
        <a:lstStyle/>
        <a:p>
          <a:r>
            <a:rPr lang="en-US" dirty="0"/>
            <a:t>Sprint Velocity</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A5F3A565-F1A9-4263-BA1F-374C68AB041C}">
      <dgm:prSet/>
      <dgm:spPr/>
      <dgm:t>
        <a:bodyPr/>
        <a:lstStyle/>
        <a:p>
          <a:r>
            <a:rPr lang="en-US" b="0" i="0" dirty="0"/>
            <a:t>A historic review of how much value you have been delivering.</a:t>
          </a:r>
          <a:endParaRPr lang="en-US" dirty="0"/>
        </a:p>
      </dgm:t>
    </dgm:pt>
    <dgm:pt modelId="{BC9CEAF5-0740-4D16-9B53-CFBE32998C15}" type="parTrans" cxnId="{5674DB32-52A8-4AD6-91A2-851D4F5D774E}">
      <dgm:prSet/>
      <dgm:spPr/>
      <dgm:t>
        <a:bodyPr/>
        <a:lstStyle/>
        <a:p>
          <a:endParaRPr lang="en-US"/>
        </a:p>
      </dgm:t>
    </dgm:pt>
    <dgm:pt modelId="{E138BD27-CD5F-4B72-9EE7-AFCFDA324151}" type="sibTrans" cxnId="{5674DB32-52A8-4AD6-91A2-851D4F5D774E}">
      <dgm:prSet/>
      <dgm:spPr/>
      <dgm:t>
        <a:bodyPr/>
        <a:lstStyle/>
        <a:p>
          <a:endParaRPr lang="en-US"/>
        </a:p>
      </dgm:t>
    </dgm:pt>
    <dgm:pt modelId="{11173297-B697-4A11-9EAC-E45317C547A3}">
      <dgm:prSet/>
      <dgm:spPr/>
      <dgm:t>
        <a:bodyPr/>
        <a:lstStyle/>
        <a:p>
          <a:r>
            <a:rPr lang="en-US" dirty="0"/>
            <a:t>Scope Change</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388BDCB2-DCDF-44F3-8324-AEB38FDDBDD1}">
      <dgm:prSet/>
      <dgm:spPr/>
      <dgm:t>
        <a:bodyPr/>
        <a:lstStyle/>
        <a:p>
          <a:r>
            <a:rPr lang="en-US" b="0" i="0" dirty="0"/>
            <a:t>The number of stories added to the project during the release, which is often a cause of delays (many agile tools can show this automatically).</a:t>
          </a:r>
          <a:endParaRPr lang="en-US" dirty="0"/>
        </a:p>
      </dgm:t>
    </dgm:pt>
    <dgm:pt modelId="{37941136-BD0B-4BA2-AB30-C59B281AC064}" type="parTrans" cxnId="{F7EA216A-8EED-4AEA-8470-B1B8F045C9C9}">
      <dgm:prSet/>
      <dgm:spPr/>
      <dgm:t>
        <a:bodyPr/>
        <a:lstStyle/>
        <a:p>
          <a:endParaRPr lang="en-US"/>
        </a:p>
      </dgm:t>
    </dgm:pt>
    <dgm:pt modelId="{3E43BD3A-DE7D-4F87-8DF8-BE45D9E99A98}" type="sibTrans" cxnId="{F7EA216A-8EED-4AEA-8470-B1B8F045C9C9}">
      <dgm:prSet/>
      <dgm:spPr/>
      <dgm:t>
        <a:bodyPr/>
        <a:lstStyle/>
        <a:p>
          <a:endParaRPr lang="en-US"/>
        </a:p>
      </dgm:t>
    </dgm:pt>
    <dgm:pt modelId="{D59A6E49-80F2-47F2-A3F1-A7D3C1042B7A}">
      <dgm:prSet/>
      <dgm:spPr/>
      <dgm:t>
        <a:bodyPr/>
        <a:lstStyle/>
        <a:p>
          <a:r>
            <a:rPr lang="en-US" dirty="0"/>
            <a:t>Team Capacity</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B37999E7-C394-42CA-9788-025667B2F148}">
      <dgm:prSet/>
      <dgm:spPr/>
      <dgm:t>
        <a:bodyPr/>
        <a:lstStyle/>
        <a:p>
          <a:r>
            <a:rPr lang="en-US" b="0" i="0" dirty="0"/>
            <a:t>How many developers are on the team full time? Has work capacity been affected by vacations or sick leave? Developers pulled off to side projects?</a:t>
          </a:r>
          <a:endParaRPr lang="en-US" dirty="0"/>
        </a:p>
      </dgm:t>
    </dgm:pt>
    <dgm:pt modelId="{4E4B7B64-9855-4792-8CF8-036E24B99347}" type="parTrans" cxnId="{60F2516C-41F3-4218-A1D1-062B64CCA51C}">
      <dgm:prSet/>
      <dgm:spPr/>
      <dgm:t>
        <a:bodyPr/>
        <a:lstStyle/>
        <a:p>
          <a:endParaRPr lang="en-US"/>
        </a:p>
      </dgm:t>
    </dgm:pt>
    <dgm:pt modelId="{B2DC8013-B540-4718-801F-00BFBC13037A}" type="sibTrans" cxnId="{60F2516C-41F3-4218-A1D1-062B64CCA51C}">
      <dgm:prSet/>
      <dgm:spPr/>
      <dgm:t>
        <a:bodyPr/>
        <a:lstStyle/>
        <a:p>
          <a:endParaRPr lang="en-US"/>
        </a:p>
      </dgm:t>
    </dgm:pt>
    <dgm:pt modelId="{8AE324F7-386D-45A2-868A-242E22B37484}">
      <dgm:prSet/>
      <dgm:spPr/>
      <dgm:t>
        <a:bodyPr/>
        <a:lstStyle/>
        <a:p>
          <a:r>
            <a:rPr lang="en-US" dirty="0"/>
            <a:t>Escaped defects</a:t>
          </a:r>
        </a:p>
      </dgm:t>
    </dgm:pt>
    <dgm:pt modelId="{EC9BCBCD-EFC8-4290-B863-734E9A2158AC}" type="sibTrans" cxnId="{3558A59D-7369-44E9-904F-FA6F4D04C070}">
      <dgm:prSet/>
      <dgm:spPr/>
      <dgm:t>
        <a:bodyPr/>
        <a:lstStyle/>
        <a:p>
          <a:endParaRPr lang="en-US"/>
        </a:p>
      </dgm:t>
    </dgm:pt>
    <dgm:pt modelId="{234A76A7-017C-468D-B6C6-6AE5595F0A60}" type="parTrans" cxnId="{3558A59D-7369-44E9-904F-FA6F4D04C070}">
      <dgm:prSet/>
      <dgm:spPr/>
      <dgm:t>
        <a:bodyPr/>
        <a:lstStyle/>
        <a:p>
          <a:endParaRPr lang="en-US"/>
        </a:p>
      </dgm:t>
    </dgm:pt>
    <dgm:pt modelId="{F2C5946E-96AC-4D5A-B458-7D2B25514DE6}">
      <dgm:prSet/>
      <dgm:spPr/>
      <dgm:t>
        <a:bodyPr/>
        <a:lstStyle/>
        <a:p>
          <a:r>
            <a:rPr lang="en-US" b="0" i="0" dirty="0"/>
            <a:t>This provides a picture of how your software is faring in production.</a:t>
          </a:r>
          <a:endParaRPr lang="en-US" dirty="0"/>
        </a:p>
      </dgm:t>
    </dgm:pt>
    <dgm:pt modelId="{A191672C-E826-4D12-AE04-B7C722E1DAD5}" type="sibTrans" cxnId="{1AC5888B-5F0A-4CE7-8F69-58ACC0AA1100}">
      <dgm:prSet/>
      <dgm:spPr/>
      <dgm:t>
        <a:bodyPr/>
        <a:lstStyle/>
        <a:p>
          <a:endParaRPr lang="en-US"/>
        </a:p>
      </dgm:t>
    </dgm:pt>
    <dgm:pt modelId="{00377DCE-90FB-46C7-8AA2-8160B9C8E411}" type="parTrans" cxnId="{1AC5888B-5F0A-4CE7-8F69-58ACC0AA1100}">
      <dgm:prSet/>
      <dgm:spPr/>
      <dgm:t>
        <a:bodyPr/>
        <a:lstStyle/>
        <a:p>
          <a:endParaRPr lang="en-US"/>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5">
        <dgm:presLayoutVars>
          <dgm:chMax val="0"/>
          <dgm:chPref val="0"/>
        </dgm:presLayoutVars>
      </dgm:prSet>
      <dgm:spPr/>
    </dgm:pt>
    <dgm:pt modelId="{356E000D-F109-45EB-B501-4B78AA5C433C}" type="pres">
      <dgm:prSet presAssocID="{59A0B26A-2973-451B-9ADA-6468D9C1A82E}" presName="parTx" presStyleLbl="alignNode1" presStyleIdx="0" presStyleCnt="5">
        <dgm:presLayoutVars>
          <dgm:chMax val="0"/>
          <dgm:chPref val="0"/>
          <dgm:bulletEnabled val="1"/>
        </dgm:presLayoutVars>
      </dgm:prSet>
      <dgm:spPr/>
    </dgm:pt>
    <dgm:pt modelId="{690A1E60-14A3-48E2-969A-2D37B614EB37}" type="pres">
      <dgm:prSet presAssocID="{59A0B26A-2973-451B-9ADA-6468D9C1A82E}" presName="desTx" presStyleLbl="revTx" presStyleIdx="0" presStyleCnt="5">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5">
        <dgm:presLayoutVars>
          <dgm:chMax val="0"/>
          <dgm:chPref val="0"/>
        </dgm:presLayoutVars>
      </dgm:prSet>
      <dgm:spPr/>
    </dgm:pt>
    <dgm:pt modelId="{E71F2D5D-B2F9-4DA3-A66A-9C6CCF024E35}" type="pres">
      <dgm:prSet presAssocID="{8159643A-818D-4545-AFE5-29FC064B1AAA}" presName="parTx" presStyleLbl="alignNode1" presStyleIdx="1" presStyleCnt="5">
        <dgm:presLayoutVars>
          <dgm:chMax val="0"/>
          <dgm:chPref val="0"/>
          <dgm:bulletEnabled val="1"/>
        </dgm:presLayoutVars>
      </dgm:prSet>
      <dgm:spPr/>
    </dgm:pt>
    <dgm:pt modelId="{76F87B8F-7B70-4B8F-BD86-BC83CD9F0297}" type="pres">
      <dgm:prSet presAssocID="{8159643A-818D-4545-AFE5-29FC064B1AAA}" presName="desTx" presStyleLbl="revTx" presStyleIdx="1" presStyleCnt="5">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5">
        <dgm:presLayoutVars>
          <dgm:chMax val="0"/>
          <dgm:chPref val="0"/>
        </dgm:presLayoutVars>
      </dgm:prSet>
      <dgm:spPr/>
    </dgm:pt>
    <dgm:pt modelId="{FCBE03BB-10EF-463F-ADE9-2490921E2F01}" type="pres">
      <dgm:prSet presAssocID="{11173297-B697-4A11-9EAC-E45317C547A3}" presName="parTx" presStyleLbl="alignNode1" presStyleIdx="2" presStyleCnt="5">
        <dgm:presLayoutVars>
          <dgm:chMax val="0"/>
          <dgm:chPref val="0"/>
          <dgm:bulletEnabled val="1"/>
        </dgm:presLayoutVars>
      </dgm:prSet>
      <dgm:spPr/>
    </dgm:pt>
    <dgm:pt modelId="{499DECC5-47AF-4CB1-BCD3-F288444FFD05}" type="pres">
      <dgm:prSet presAssocID="{11173297-B697-4A11-9EAC-E45317C547A3}" presName="desTx" presStyleLbl="revTx" presStyleIdx="2" presStyleCnt="5">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3" presStyleCnt="5">
        <dgm:presLayoutVars>
          <dgm:chMax val="0"/>
          <dgm:chPref val="0"/>
        </dgm:presLayoutVars>
      </dgm:prSet>
      <dgm:spPr/>
    </dgm:pt>
    <dgm:pt modelId="{8CE5514B-799A-4B97-A4CE-949CED117359}" type="pres">
      <dgm:prSet presAssocID="{D59A6E49-80F2-47F2-A3F1-A7D3C1042B7A}" presName="parTx" presStyleLbl="alignNode1" presStyleIdx="3" presStyleCnt="5">
        <dgm:presLayoutVars>
          <dgm:chMax val="0"/>
          <dgm:chPref val="0"/>
          <dgm:bulletEnabled val="1"/>
        </dgm:presLayoutVars>
      </dgm:prSet>
      <dgm:spPr/>
    </dgm:pt>
    <dgm:pt modelId="{26E75E88-EED9-45B9-B2E1-7CF90983F84F}" type="pres">
      <dgm:prSet presAssocID="{D59A6E49-80F2-47F2-A3F1-A7D3C1042B7A}" presName="desTx" presStyleLbl="revTx" presStyleIdx="3" presStyleCnt="5">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4" presStyleCnt="5">
        <dgm:presLayoutVars>
          <dgm:chMax val="0"/>
          <dgm:chPref val="0"/>
        </dgm:presLayoutVars>
      </dgm:prSet>
      <dgm:spPr/>
    </dgm:pt>
    <dgm:pt modelId="{507DCF5B-980F-4E37-B5EB-2E84D9C6B52F}" type="pres">
      <dgm:prSet presAssocID="{8AE324F7-386D-45A2-868A-242E22B37484}" presName="parTx" presStyleLbl="alignNode1" presStyleIdx="4" presStyleCnt="5">
        <dgm:presLayoutVars>
          <dgm:chMax val="0"/>
          <dgm:chPref val="0"/>
          <dgm:bulletEnabled val="1"/>
        </dgm:presLayoutVars>
      </dgm:prSet>
      <dgm:spPr/>
    </dgm:pt>
    <dgm:pt modelId="{EEA84B30-BE1D-4937-8B3F-F60859618187}" type="pres">
      <dgm:prSet presAssocID="{8AE324F7-386D-45A2-868A-242E22B37484}" presName="desTx" presStyleLbl="revTx" presStyleIdx="4" presStyleCnt="5">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60F2516C-41F3-4218-A1D1-062B64CCA51C}" srcId="{D59A6E49-80F2-47F2-A3F1-A7D3C1042B7A}" destId="{B37999E7-C394-42CA-9788-025667B2F148}" srcOrd="0" destOrd="0" parTransId="{4E4B7B64-9855-4792-8CF8-036E24B99347}" sibTransId="{B2DC8013-B540-4718-801F-00BFBC13037A}"/>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050C9254-2664-45D0-A7C0-16D1E600B953}" type="presOf" srcId="{D59A6E49-80F2-47F2-A3F1-A7D3C1042B7A}" destId="{8CE5514B-799A-4B97-A4CE-949CED117359}"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BB331587-E8E0-4EB4-A73E-6C4FBC78406B}" type="presOf" srcId="{A5F3A565-F1A9-4263-BA1F-374C68AB041C}" destId="{76F87B8F-7B70-4B8F-BD86-BC83CD9F0297}" srcOrd="0" destOrd="0" presId="urn:microsoft.com/office/officeart/2016/7/layout/AccentHomeChevronProcess"/>
    <dgm:cxn modelId="{4A7EFD87-320F-45A4-8133-759E7A6020E6}" type="presOf" srcId="{B37999E7-C394-42CA-9788-025667B2F148}" destId="{26E75E88-EED9-45B9-B2E1-7CF90983F84F}"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3558A59D-7369-44E9-904F-FA6F4D04C070}" srcId="{AAD4E0A1-2FAA-4C4F-A963-A18676DD2709}" destId="{8AE324F7-386D-45A2-868A-242E22B37484}" srcOrd="4" destOrd="0" parTransId="{234A76A7-017C-468D-B6C6-6AE5595F0A60}" sibTransId="{EC9BCBCD-EFC8-4290-B863-734E9A2158AC}"/>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3" destOrd="0" parTransId="{0F0347E2-53BF-4AF0-BE04-E562E9D07F8C}" sibTransId="{7E011706-AE0C-4AA0-B690-E8284D94C1FB}"/>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D08F1D36-1DBD-4A90-B35A-11CB6AB70837}" type="presParOf" srcId="{783BA2EA-8436-4CCE-A39E-6BCF5238143F}" destId="{33C0640E-1908-43E2-A30D-C597CD2E5C45}" srcOrd="6"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7" destOrd="0" presId="urn:microsoft.com/office/officeart/2016/7/layout/AccentHomeChevronProcess"/>
    <dgm:cxn modelId="{9CDD98A5-3C45-403C-8FFA-C5E45A5D72EC}" type="presParOf" srcId="{783BA2EA-8436-4CCE-A39E-6BCF5238143F}" destId="{1B1FFA15-18C7-4FA1-8E23-8A3F31C302EB}" srcOrd="8"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764178"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2154" y="2479282"/>
          <a:ext cx="2297008" cy="572142"/>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Specific</a:t>
          </a:r>
        </a:p>
      </dsp:txBody>
      <dsp:txXfrm>
        <a:off x="2154" y="2479282"/>
        <a:ext cx="2225490" cy="572142"/>
      </dsp:txXfrm>
    </dsp:sp>
    <dsp:sp modelId="{690A1E60-14A3-48E2-969A-2D37B614EB37}">
      <dsp:nvSpPr>
        <dsp:cNvPr id="0" name=""/>
        <dsp:cNvSpPr/>
      </dsp:nvSpPr>
      <dsp:spPr>
        <a:xfrm>
          <a:off x="185914" y="873112"/>
          <a:ext cx="1865171" cy="149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This states that the intended outcome concisely and explicitly as possible</a:t>
          </a:r>
        </a:p>
      </dsp:txBody>
      <dsp:txXfrm>
        <a:off x="185914" y="873112"/>
        <a:ext cx="1865171" cy="1495913"/>
      </dsp:txXfrm>
    </dsp:sp>
    <dsp:sp modelId="{CC632145-1148-4956-9088-B915D0D0FD99}">
      <dsp:nvSpPr>
        <dsp:cNvPr id="0" name=""/>
        <dsp:cNvSpPr/>
      </dsp:nvSpPr>
      <dsp:spPr>
        <a:xfrm rot="5400000">
          <a:off x="1417979"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2184312"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Measurable</a:t>
          </a:r>
        </a:p>
      </dsp:txBody>
      <dsp:txXfrm>
        <a:off x="2327348" y="2479282"/>
        <a:ext cx="2010937" cy="572142"/>
      </dsp:txXfrm>
    </dsp:sp>
    <dsp:sp modelId="{76F87B8F-7B70-4B8F-BD86-BC83CD9F0297}">
      <dsp:nvSpPr>
        <dsp:cNvPr id="0" name=""/>
        <dsp:cNvSpPr/>
      </dsp:nvSpPr>
      <dsp:spPr>
        <a:xfrm>
          <a:off x="2368073"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It should be clear what a team needs to do to achieve the objective. The measures may be descriptive yes/no, quantitative or provide a range</a:t>
          </a:r>
        </a:p>
      </dsp:txBody>
      <dsp:txXfrm>
        <a:off x="2368073" y="873112"/>
        <a:ext cx="1865171" cy="1076732"/>
      </dsp:txXfrm>
    </dsp:sp>
    <dsp:sp modelId="{5C7AB7EB-E74C-4AF9-873D-5493F7962F03}">
      <dsp:nvSpPr>
        <dsp:cNvPr id="0" name=""/>
        <dsp:cNvSpPr/>
      </dsp:nvSpPr>
      <dsp:spPr>
        <a:xfrm rot="5400000">
          <a:off x="3600137"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4366470"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Achievable</a:t>
          </a:r>
        </a:p>
      </dsp:txBody>
      <dsp:txXfrm>
        <a:off x="4509506" y="2479282"/>
        <a:ext cx="2010937" cy="572142"/>
      </dsp:txXfrm>
    </dsp:sp>
    <dsp:sp modelId="{499DECC5-47AF-4CB1-BCD3-F288444FFD05}">
      <dsp:nvSpPr>
        <dsp:cNvPr id="0" name=""/>
        <dsp:cNvSpPr/>
      </dsp:nvSpPr>
      <dsp:spPr>
        <a:xfrm>
          <a:off x="4550231"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Achieving the objective should be within the team’s control and influence.</a:t>
          </a:r>
        </a:p>
      </dsp:txBody>
      <dsp:txXfrm>
        <a:off x="4550231" y="873112"/>
        <a:ext cx="1865171" cy="1076732"/>
      </dsp:txXfrm>
    </dsp:sp>
    <dsp:sp modelId="{D45698BB-B312-4969-9C62-8B658A7BE04B}">
      <dsp:nvSpPr>
        <dsp:cNvPr id="0" name=""/>
        <dsp:cNvSpPr/>
      </dsp:nvSpPr>
      <dsp:spPr>
        <a:xfrm rot="5400000">
          <a:off x="5782296"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5514B-799A-4B97-A4CE-949CED117359}">
      <dsp:nvSpPr>
        <dsp:cNvPr id="0" name=""/>
        <dsp:cNvSpPr/>
      </dsp:nvSpPr>
      <dsp:spPr>
        <a:xfrm>
          <a:off x="6548628"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Realistic</a:t>
          </a:r>
        </a:p>
      </dsp:txBody>
      <dsp:txXfrm>
        <a:off x="6691664" y="2479282"/>
        <a:ext cx="2010937" cy="572142"/>
      </dsp:txXfrm>
    </dsp:sp>
    <dsp:sp modelId="{26E75E88-EED9-45B9-B2E1-7CF90983F84F}">
      <dsp:nvSpPr>
        <dsp:cNvPr id="0" name=""/>
        <dsp:cNvSpPr/>
      </dsp:nvSpPr>
      <dsp:spPr>
        <a:xfrm>
          <a:off x="6732389"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Recognize the factors that cannot be controlled( </a:t>
          </a:r>
          <a:r>
            <a:rPr lang="en-US" sz="1200" kern="1200" dirty="0" err="1"/>
            <a:t>Eg</a:t>
          </a:r>
          <a:r>
            <a:rPr lang="en-US" sz="1200" kern="1200" dirty="0"/>
            <a:t>: Try to avoid the happy path assumptions)</a:t>
          </a:r>
        </a:p>
      </dsp:txBody>
      <dsp:txXfrm>
        <a:off x="6732389" y="873112"/>
        <a:ext cx="1865171" cy="1076732"/>
      </dsp:txXfrm>
    </dsp:sp>
    <dsp:sp modelId="{736EA73E-CF05-45B4-A946-DC09155D617E}">
      <dsp:nvSpPr>
        <dsp:cNvPr id="0" name=""/>
        <dsp:cNvSpPr/>
      </dsp:nvSpPr>
      <dsp:spPr>
        <a:xfrm rot="5400000">
          <a:off x="7964454" y="1529189"/>
          <a:ext cx="1716426"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8730787" y="2479282"/>
          <a:ext cx="2297008"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Time-bound</a:t>
          </a:r>
        </a:p>
      </dsp:txBody>
      <dsp:txXfrm>
        <a:off x="8873823" y="2479282"/>
        <a:ext cx="2010937" cy="572142"/>
      </dsp:txXfrm>
    </dsp:sp>
    <dsp:sp modelId="{EEA84B30-BE1D-4937-8B3F-F60859618187}">
      <dsp:nvSpPr>
        <dsp:cNvPr id="0" name=""/>
        <dsp:cNvSpPr/>
      </dsp:nvSpPr>
      <dsp:spPr>
        <a:xfrm>
          <a:off x="8914547" y="873112"/>
          <a:ext cx="1865171" cy="107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The time period for the achievement/sprint goal must be with in the PI, and therefore all objectives must be scoped appropriately.</a:t>
          </a:r>
        </a:p>
      </dsp:txBody>
      <dsp:txXfrm>
        <a:off x="8914547" y="873112"/>
        <a:ext cx="1865171" cy="107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695063" y="1455128"/>
          <a:ext cx="1699482" cy="299876"/>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4739" y="2454808"/>
          <a:ext cx="3748459" cy="566494"/>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Scrum Master</a:t>
          </a:r>
        </a:p>
      </dsp:txBody>
      <dsp:txXfrm>
        <a:off x="4739" y="2454808"/>
        <a:ext cx="3677647" cy="566494"/>
      </dsp:txXfrm>
    </dsp:sp>
    <dsp:sp modelId="{690A1E60-14A3-48E2-969A-2D37B614EB37}">
      <dsp:nvSpPr>
        <dsp:cNvPr id="0" name=""/>
        <dsp:cNvSpPr/>
      </dsp:nvSpPr>
      <dsp:spPr>
        <a:xfrm>
          <a:off x="304616" y="935251"/>
          <a:ext cx="3043749" cy="99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kern="1200" dirty="0"/>
            <a:t>1. Facilitator who encourages self-organized from Development team.</a:t>
          </a:r>
          <a:br>
            <a:rPr lang="en-US" sz="1100" kern="1200" dirty="0"/>
          </a:br>
          <a:r>
            <a:rPr lang="en-US" sz="1100" kern="1200" dirty="0"/>
            <a:t>2. Enables close cooperation across roles and functions.</a:t>
          </a:r>
          <a:br>
            <a:rPr lang="en-US" sz="1100" kern="1200" dirty="0"/>
          </a:br>
          <a:r>
            <a:rPr lang="en-US" sz="1100" kern="1200" dirty="0"/>
            <a:t>3. Addresses resource issues</a:t>
          </a:r>
          <a:br>
            <a:rPr lang="en-US" sz="1100" kern="1200" dirty="0"/>
          </a:br>
          <a:r>
            <a:rPr lang="en-US" sz="1100" kern="1200" dirty="0"/>
            <a:t>4. Protect the team and remove impediments.</a:t>
          </a:r>
        </a:p>
      </dsp:txBody>
      <dsp:txXfrm>
        <a:off x="304616" y="935251"/>
        <a:ext cx="3043749" cy="990118"/>
      </dsp:txXfrm>
    </dsp:sp>
    <dsp:sp modelId="{CC632145-1148-4956-9088-B915D0D0FD99}">
      <dsp:nvSpPr>
        <dsp:cNvPr id="0" name=""/>
        <dsp:cNvSpPr/>
      </dsp:nvSpPr>
      <dsp:spPr>
        <a:xfrm rot="5400000">
          <a:off x="2940942" y="1455128"/>
          <a:ext cx="1699482" cy="299876"/>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3640745" y="2454808"/>
          <a:ext cx="3748459" cy="566494"/>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Product Owner</a:t>
          </a:r>
        </a:p>
      </dsp:txBody>
      <dsp:txXfrm>
        <a:off x="3782369" y="2454808"/>
        <a:ext cx="3465212" cy="566494"/>
      </dsp:txXfrm>
    </dsp:sp>
    <dsp:sp modelId="{76F87B8F-7B70-4B8F-BD86-BC83CD9F0297}">
      <dsp:nvSpPr>
        <dsp:cNvPr id="0" name=""/>
        <dsp:cNvSpPr/>
      </dsp:nvSpPr>
      <dsp:spPr>
        <a:xfrm>
          <a:off x="3940621" y="935251"/>
          <a:ext cx="3043749" cy="99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1. Management of Product Backlog.</a:t>
          </a:r>
          <a:br>
            <a:rPr lang="en-US" sz="1100" kern="1200" dirty="0"/>
          </a:br>
          <a:r>
            <a:rPr lang="en-US" sz="1100" kern="1200" dirty="0"/>
            <a:t>2. Analysis of Product Vision. </a:t>
          </a:r>
          <a:br>
            <a:rPr lang="en-US" sz="1100" kern="1200" dirty="0"/>
          </a:br>
          <a:r>
            <a:rPr lang="en-US" sz="1100" kern="1200" dirty="0"/>
            <a:t>3. Coordinating with Scrum master. </a:t>
          </a:r>
          <a:br>
            <a:rPr lang="en-US" sz="1100" kern="1200" dirty="0"/>
          </a:br>
          <a:r>
            <a:rPr lang="en-US" sz="1100" kern="1200" dirty="0"/>
            <a:t>4. Modulating the development team. </a:t>
          </a:r>
        </a:p>
      </dsp:txBody>
      <dsp:txXfrm>
        <a:off x="3940621" y="935251"/>
        <a:ext cx="3043749" cy="990118"/>
      </dsp:txXfrm>
    </dsp:sp>
    <dsp:sp modelId="{5C7AB7EB-E74C-4AF9-873D-5493F7962F03}">
      <dsp:nvSpPr>
        <dsp:cNvPr id="0" name=""/>
        <dsp:cNvSpPr/>
      </dsp:nvSpPr>
      <dsp:spPr>
        <a:xfrm rot="5400000">
          <a:off x="6576948" y="1455128"/>
          <a:ext cx="1699482" cy="299876"/>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7276750" y="2454808"/>
          <a:ext cx="3748459" cy="566494"/>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The Development Team</a:t>
          </a:r>
        </a:p>
      </dsp:txBody>
      <dsp:txXfrm>
        <a:off x="7418374" y="2454808"/>
        <a:ext cx="3465212" cy="566494"/>
      </dsp:txXfrm>
    </dsp:sp>
    <dsp:sp modelId="{499DECC5-47AF-4CB1-BCD3-F288444FFD05}">
      <dsp:nvSpPr>
        <dsp:cNvPr id="0" name=""/>
        <dsp:cNvSpPr/>
      </dsp:nvSpPr>
      <dsp:spPr>
        <a:xfrm>
          <a:off x="7576627" y="935251"/>
          <a:ext cx="3043749" cy="99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1. The team builds the product</a:t>
          </a:r>
          <a:br>
            <a:rPr lang="en-US" sz="1100" kern="1200" dirty="0"/>
          </a:br>
          <a:r>
            <a:rPr lang="en-US" sz="1100" kern="1200" dirty="0"/>
            <a:t>2. Self-organizing with a very high degree of autonomy and accountability</a:t>
          </a:r>
          <a:br>
            <a:rPr lang="en-US" sz="1100" kern="1200" dirty="0"/>
          </a:br>
          <a:r>
            <a:rPr lang="en-US" sz="1100" kern="1200" dirty="0"/>
            <a:t>3. The team decides how many items to be in sprint and how best to accomplish the goal</a:t>
          </a:r>
          <a:br>
            <a:rPr lang="en-US" sz="1100" kern="1200" dirty="0"/>
          </a:br>
          <a:r>
            <a:rPr lang="en-US" sz="1100" kern="1200" dirty="0"/>
            <a:t>4. The team is cross-functional and take collective decisions.</a:t>
          </a:r>
        </a:p>
      </dsp:txBody>
      <dsp:txXfrm>
        <a:off x="7576627" y="935251"/>
        <a:ext cx="3043749" cy="990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765694"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2154" y="2483661"/>
          <a:ext cx="2297008" cy="573152"/>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Sprint Goal Success</a:t>
          </a:r>
        </a:p>
      </dsp:txBody>
      <dsp:txXfrm>
        <a:off x="2154" y="2483661"/>
        <a:ext cx="2225364" cy="573152"/>
      </dsp:txXfrm>
    </dsp:sp>
    <dsp:sp modelId="{690A1E60-14A3-48E2-969A-2D37B614EB37}">
      <dsp:nvSpPr>
        <dsp:cNvPr id="0" name=""/>
        <dsp:cNvSpPr/>
      </dsp:nvSpPr>
      <dsp:spPr>
        <a:xfrm>
          <a:off x="185914" y="874459"/>
          <a:ext cx="1865171" cy="149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dirty="0"/>
            <a:t>By defining sprint goals and then measuring how many sprints met the goal, we get a qualitative assessment of a scrum team’s work. Not just how many story points are completed, but how frequently the objectives of the business are met.</a:t>
          </a:r>
          <a:endParaRPr lang="en-US" sz="1100" kern="1200" dirty="0"/>
        </a:p>
      </dsp:txBody>
      <dsp:txXfrm>
        <a:off x="185914" y="874459"/>
        <a:ext cx="1865171" cy="1498944"/>
      </dsp:txXfrm>
    </dsp:sp>
    <dsp:sp modelId="{CC632145-1148-4956-9088-B915D0D0FD99}">
      <dsp:nvSpPr>
        <dsp:cNvPr id="0" name=""/>
        <dsp:cNvSpPr/>
      </dsp:nvSpPr>
      <dsp:spPr>
        <a:xfrm rot="5400000">
          <a:off x="1416464"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2184312" y="2483661"/>
          <a:ext cx="2297008" cy="57315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Escaped defects and defect Density</a:t>
          </a:r>
        </a:p>
      </dsp:txBody>
      <dsp:txXfrm>
        <a:off x="2327600" y="2483661"/>
        <a:ext cx="2010432" cy="573152"/>
      </dsp:txXfrm>
    </dsp:sp>
    <dsp:sp modelId="{76F87B8F-7B70-4B8F-BD86-BC83CD9F0297}">
      <dsp:nvSpPr>
        <dsp:cNvPr id="0" name=""/>
        <dsp:cNvSpPr/>
      </dsp:nvSpPr>
      <dsp:spPr>
        <a:xfrm>
          <a:off x="2368073"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Escaped defects is a crucial metric that shows how many bugs were experienced by users in production. Ideally, a scrum team should fully test stories and completely avoid escaped defects. In reality, this rarely happens, but the trend of escaped defects is a good signal of product quality.</a:t>
          </a:r>
        </a:p>
      </dsp:txBody>
      <dsp:txXfrm>
        <a:off x="2368073" y="874459"/>
        <a:ext cx="1865171" cy="1079763"/>
      </dsp:txXfrm>
    </dsp:sp>
    <dsp:sp modelId="{5C7AB7EB-E74C-4AF9-873D-5493F7962F03}">
      <dsp:nvSpPr>
        <dsp:cNvPr id="0" name=""/>
        <dsp:cNvSpPr/>
      </dsp:nvSpPr>
      <dsp:spPr>
        <a:xfrm rot="5400000">
          <a:off x="3598622"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4366470" y="2483661"/>
          <a:ext cx="2297008" cy="57315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Team Velocity</a:t>
          </a:r>
        </a:p>
      </dsp:txBody>
      <dsp:txXfrm>
        <a:off x="4509758" y="2483661"/>
        <a:ext cx="2010432" cy="573152"/>
      </dsp:txXfrm>
    </dsp:sp>
    <dsp:sp modelId="{499DECC5-47AF-4CB1-BCD3-F288444FFD05}">
      <dsp:nvSpPr>
        <dsp:cNvPr id="0" name=""/>
        <dsp:cNvSpPr/>
      </dsp:nvSpPr>
      <dsp:spPr>
        <a:xfrm>
          <a:off x="4550231"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Velocity is a subjective measure (based on each team’s definition of story points) that captures the team’s progress. Trying to artificially increase velocity can act to erode trust and reduce transparency between teams and management.</a:t>
          </a:r>
        </a:p>
      </dsp:txBody>
      <dsp:txXfrm>
        <a:off x="4550231" y="874459"/>
        <a:ext cx="1865171" cy="1079763"/>
      </dsp:txXfrm>
    </dsp:sp>
    <dsp:sp modelId="{D45698BB-B312-4969-9C62-8B658A7BE04B}">
      <dsp:nvSpPr>
        <dsp:cNvPr id="0" name=""/>
        <dsp:cNvSpPr/>
      </dsp:nvSpPr>
      <dsp:spPr>
        <a:xfrm rot="5400000">
          <a:off x="5780780"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5514B-799A-4B97-A4CE-949CED117359}">
      <dsp:nvSpPr>
        <dsp:cNvPr id="0" name=""/>
        <dsp:cNvSpPr/>
      </dsp:nvSpPr>
      <dsp:spPr>
        <a:xfrm>
          <a:off x="6548628" y="2483661"/>
          <a:ext cx="2297008" cy="57315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Sprint Burndown</a:t>
          </a:r>
        </a:p>
      </dsp:txBody>
      <dsp:txXfrm>
        <a:off x="6691916" y="2483661"/>
        <a:ext cx="2010432" cy="573152"/>
      </dsp:txXfrm>
    </dsp:sp>
    <dsp:sp modelId="{26E75E88-EED9-45B9-B2E1-7CF90983F84F}">
      <dsp:nvSpPr>
        <dsp:cNvPr id="0" name=""/>
        <dsp:cNvSpPr/>
      </dsp:nvSpPr>
      <dsp:spPr>
        <a:xfrm>
          <a:off x="6732389"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The sprint burndown chart is the classic representation of progress within a sprint. It shows the number of hours remaining to complete the stories planned for the current sprint, for each day during the sprint. </a:t>
          </a:r>
        </a:p>
      </dsp:txBody>
      <dsp:txXfrm>
        <a:off x="6732389" y="874459"/>
        <a:ext cx="1865171" cy="1079763"/>
      </dsp:txXfrm>
    </dsp:sp>
    <dsp:sp modelId="{736EA73E-CF05-45B4-A946-DC09155D617E}">
      <dsp:nvSpPr>
        <dsp:cNvPr id="0" name=""/>
        <dsp:cNvSpPr/>
      </dsp:nvSpPr>
      <dsp:spPr>
        <a:xfrm rot="5400000">
          <a:off x="7962938"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8730787" y="2483661"/>
          <a:ext cx="2297008" cy="57315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Customer Satisfaction</a:t>
          </a:r>
        </a:p>
      </dsp:txBody>
      <dsp:txXfrm>
        <a:off x="8874075" y="2483661"/>
        <a:ext cx="2010432" cy="573152"/>
      </dsp:txXfrm>
    </dsp:sp>
    <dsp:sp modelId="{EEA84B30-BE1D-4937-8B3F-F60859618187}">
      <dsp:nvSpPr>
        <dsp:cNvPr id="0" name=""/>
        <dsp:cNvSpPr/>
      </dsp:nvSpPr>
      <dsp:spPr>
        <a:xfrm>
          <a:off x="8914547"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Using a consistent customer satisfaction metric and measuring it for every release indicates whether the scrum team is meeting its end goal—to provide value to customers.</a:t>
          </a:r>
        </a:p>
      </dsp:txBody>
      <dsp:txXfrm>
        <a:off x="8914547" y="874459"/>
        <a:ext cx="1865171" cy="1079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695063" y="1455128"/>
          <a:ext cx="1699482" cy="299876"/>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4739" y="2454808"/>
          <a:ext cx="3748459" cy="566494"/>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Daily Scrum and Retrospective</a:t>
          </a:r>
        </a:p>
      </dsp:txBody>
      <dsp:txXfrm>
        <a:off x="4739" y="2454808"/>
        <a:ext cx="3677647" cy="566494"/>
      </dsp:txXfrm>
    </dsp:sp>
    <dsp:sp modelId="{690A1E60-14A3-48E2-969A-2D37B614EB37}">
      <dsp:nvSpPr>
        <dsp:cNvPr id="0" name=""/>
        <dsp:cNvSpPr/>
      </dsp:nvSpPr>
      <dsp:spPr>
        <a:xfrm>
          <a:off x="304616" y="935251"/>
          <a:ext cx="3043749" cy="133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dirty="0"/>
            <a:t>These two scrum events, if carried out regularly with well-documented conclusions, can provide an important qualitative measurement of team progress and process health.</a:t>
          </a:r>
        </a:p>
      </dsp:txBody>
      <dsp:txXfrm>
        <a:off x="304616" y="935251"/>
        <a:ext cx="3043749" cy="1339630"/>
      </dsp:txXfrm>
    </dsp:sp>
    <dsp:sp modelId="{CC632145-1148-4956-9088-B915D0D0FD99}">
      <dsp:nvSpPr>
        <dsp:cNvPr id="0" name=""/>
        <dsp:cNvSpPr/>
      </dsp:nvSpPr>
      <dsp:spPr>
        <a:xfrm rot="5400000">
          <a:off x="2940942" y="1455128"/>
          <a:ext cx="1699482" cy="299876"/>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3640745" y="2454808"/>
          <a:ext cx="3748459" cy="566494"/>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Team Satisfaction</a:t>
          </a:r>
        </a:p>
      </dsp:txBody>
      <dsp:txXfrm>
        <a:off x="3782369" y="2454808"/>
        <a:ext cx="3465212" cy="566494"/>
      </dsp:txXfrm>
    </dsp:sp>
    <dsp:sp modelId="{76F87B8F-7B70-4B8F-BD86-BC83CD9F0297}">
      <dsp:nvSpPr>
        <dsp:cNvPr id="0" name=""/>
        <dsp:cNvSpPr/>
      </dsp:nvSpPr>
      <dsp:spPr>
        <a:xfrm>
          <a:off x="3940621" y="935251"/>
          <a:ext cx="3043749" cy="133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kern="1200" dirty="0"/>
            <a:t>Surveying the scrum team periodically to see how satisfied they are with their work can provide warning signals about culture issues, team conflicts or process issues.</a:t>
          </a:r>
          <a:endParaRPr lang="en-US" sz="1200" kern="1200" dirty="0"/>
        </a:p>
      </dsp:txBody>
      <dsp:txXfrm>
        <a:off x="3940621" y="935251"/>
        <a:ext cx="3043749" cy="1339630"/>
      </dsp:txXfrm>
    </dsp:sp>
    <dsp:sp modelId="{5C7AB7EB-E74C-4AF9-873D-5493F7962F03}">
      <dsp:nvSpPr>
        <dsp:cNvPr id="0" name=""/>
        <dsp:cNvSpPr/>
      </dsp:nvSpPr>
      <dsp:spPr>
        <a:xfrm rot="5400000">
          <a:off x="6576948" y="1455128"/>
          <a:ext cx="1699482" cy="299876"/>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7276750" y="2454808"/>
          <a:ext cx="3748459" cy="566494"/>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dirty="0"/>
            <a:t>The Team Member Turnover</a:t>
          </a:r>
        </a:p>
      </dsp:txBody>
      <dsp:txXfrm>
        <a:off x="7418374" y="2454808"/>
        <a:ext cx="3465212" cy="566494"/>
      </dsp:txXfrm>
    </dsp:sp>
    <dsp:sp modelId="{499DECC5-47AF-4CB1-BCD3-F288444FFD05}">
      <dsp:nvSpPr>
        <dsp:cNvPr id="0" name=""/>
        <dsp:cNvSpPr/>
      </dsp:nvSpPr>
      <dsp:spPr>
        <a:xfrm>
          <a:off x="7576627" y="935251"/>
          <a:ext cx="3043749" cy="99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kern="1200" dirty="0"/>
            <a:t>Low turnover (replacement of team members) in a scrum team indicates a healthy environment, while high turnover could indicate the opposite. Also contrast this metric with overall company turnover, which can impact the scrum team.</a:t>
          </a:r>
          <a:endParaRPr lang="en-US" sz="1200" kern="1200" dirty="0"/>
        </a:p>
      </dsp:txBody>
      <dsp:txXfrm>
        <a:off x="7576627" y="935251"/>
        <a:ext cx="3043749" cy="9901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765694"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2154" y="2483661"/>
          <a:ext cx="2297008" cy="573152"/>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Sprint and release burndown</a:t>
          </a:r>
        </a:p>
      </dsp:txBody>
      <dsp:txXfrm>
        <a:off x="2154" y="2483661"/>
        <a:ext cx="2225364" cy="573152"/>
      </dsp:txXfrm>
    </dsp:sp>
    <dsp:sp modelId="{690A1E60-14A3-48E2-969A-2D37B614EB37}">
      <dsp:nvSpPr>
        <dsp:cNvPr id="0" name=""/>
        <dsp:cNvSpPr/>
      </dsp:nvSpPr>
      <dsp:spPr>
        <a:xfrm>
          <a:off x="185914"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dirty="0"/>
            <a:t>Gives stakeholders a view of your progress at a glance.</a:t>
          </a:r>
          <a:endParaRPr lang="en-US" sz="1300" kern="1200" dirty="0"/>
        </a:p>
      </dsp:txBody>
      <dsp:txXfrm>
        <a:off x="185914" y="874459"/>
        <a:ext cx="1865171" cy="1079763"/>
      </dsp:txXfrm>
    </dsp:sp>
    <dsp:sp modelId="{CC632145-1148-4956-9088-B915D0D0FD99}">
      <dsp:nvSpPr>
        <dsp:cNvPr id="0" name=""/>
        <dsp:cNvSpPr/>
      </dsp:nvSpPr>
      <dsp:spPr>
        <a:xfrm rot="5400000">
          <a:off x="1416464"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2184312" y="2483661"/>
          <a:ext cx="2297008" cy="57315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Sprint Velocity</a:t>
          </a:r>
        </a:p>
      </dsp:txBody>
      <dsp:txXfrm>
        <a:off x="2327600" y="2483661"/>
        <a:ext cx="2010432" cy="573152"/>
      </dsp:txXfrm>
    </dsp:sp>
    <dsp:sp modelId="{76F87B8F-7B70-4B8F-BD86-BC83CD9F0297}">
      <dsp:nvSpPr>
        <dsp:cNvPr id="0" name=""/>
        <dsp:cNvSpPr/>
      </dsp:nvSpPr>
      <dsp:spPr>
        <a:xfrm>
          <a:off x="2368073"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dirty="0"/>
            <a:t>A historic review of how much value you have been delivering.</a:t>
          </a:r>
          <a:endParaRPr lang="en-US" sz="1300" kern="1200" dirty="0"/>
        </a:p>
      </dsp:txBody>
      <dsp:txXfrm>
        <a:off x="2368073" y="874459"/>
        <a:ext cx="1865171" cy="1079763"/>
      </dsp:txXfrm>
    </dsp:sp>
    <dsp:sp modelId="{5C7AB7EB-E74C-4AF9-873D-5493F7962F03}">
      <dsp:nvSpPr>
        <dsp:cNvPr id="0" name=""/>
        <dsp:cNvSpPr/>
      </dsp:nvSpPr>
      <dsp:spPr>
        <a:xfrm rot="5400000">
          <a:off x="3598622"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4366470" y="2483661"/>
          <a:ext cx="2297008" cy="57315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Scope Change</a:t>
          </a:r>
        </a:p>
      </dsp:txBody>
      <dsp:txXfrm>
        <a:off x="4509758" y="2483661"/>
        <a:ext cx="2010432" cy="573152"/>
      </dsp:txXfrm>
    </dsp:sp>
    <dsp:sp modelId="{499DECC5-47AF-4CB1-BCD3-F288444FFD05}">
      <dsp:nvSpPr>
        <dsp:cNvPr id="0" name=""/>
        <dsp:cNvSpPr/>
      </dsp:nvSpPr>
      <dsp:spPr>
        <a:xfrm>
          <a:off x="4550231"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dirty="0"/>
            <a:t>The number of stories added to the project during the release, which is often a cause of delays (many agile tools can show this automatically).</a:t>
          </a:r>
          <a:endParaRPr lang="en-US" sz="1300" kern="1200" dirty="0"/>
        </a:p>
      </dsp:txBody>
      <dsp:txXfrm>
        <a:off x="4550231" y="874459"/>
        <a:ext cx="1865171" cy="1079763"/>
      </dsp:txXfrm>
    </dsp:sp>
    <dsp:sp modelId="{D45698BB-B312-4969-9C62-8B658A7BE04B}">
      <dsp:nvSpPr>
        <dsp:cNvPr id="0" name=""/>
        <dsp:cNvSpPr/>
      </dsp:nvSpPr>
      <dsp:spPr>
        <a:xfrm rot="5400000">
          <a:off x="5780780"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5514B-799A-4B97-A4CE-949CED117359}">
      <dsp:nvSpPr>
        <dsp:cNvPr id="0" name=""/>
        <dsp:cNvSpPr/>
      </dsp:nvSpPr>
      <dsp:spPr>
        <a:xfrm>
          <a:off x="6548628" y="2483661"/>
          <a:ext cx="2297008" cy="57315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Team Capacity</a:t>
          </a:r>
        </a:p>
      </dsp:txBody>
      <dsp:txXfrm>
        <a:off x="6691916" y="2483661"/>
        <a:ext cx="2010432" cy="573152"/>
      </dsp:txXfrm>
    </dsp:sp>
    <dsp:sp modelId="{26E75E88-EED9-45B9-B2E1-7CF90983F84F}">
      <dsp:nvSpPr>
        <dsp:cNvPr id="0" name=""/>
        <dsp:cNvSpPr/>
      </dsp:nvSpPr>
      <dsp:spPr>
        <a:xfrm>
          <a:off x="6732389"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dirty="0"/>
            <a:t>How many developers are on the team full time? Has work capacity been affected by vacations or sick leave? Developers pulled off to side projects?</a:t>
          </a:r>
          <a:endParaRPr lang="en-US" sz="1300" kern="1200" dirty="0"/>
        </a:p>
      </dsp:txBody>
      <dsp:txXfrm>
        <a:off x="6732389" y="874459"/>
        <a:ext cx="1865171" cy="1079763"/>
      </dsp:txXfrm>
    </dsp:sp>
    <dsp:sp modelId="{736EA73E-CF05-45B4-A946-DC09155D617E}">
      <dsp:nvSpPr>
        <dsp:cNvPr id="0" name=""/>
        <dsp:cNvSpPr/>
      </dsp:nvSpPr>
      <dsp:spPr>
        <a:xfrm rot="5400000">
          <a:off x="7962938" y="1532051"/>
          <a:ext cx="1719457" cy="183760"/>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8730787" y="2483661"/>
          <a:ext cx="2297008" cy="57315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Escaped defects</a:t>
          </a:r>
        </a:p>
      </dsp:txBody>
      <dsp:txXfrm>
        <a:off x="8874075" y="2483661"/>
        <a:ext cx="2010432" cy="573152"/>
      </dsp:txXfrm>
    </dsp:sp>
    <dsp:sp modelId="{EEA84B30-BE1D-4937-8B3F-F60859618187}">
      <dsp:nvSpPr>
        <dsp:cNvPr id="0" name=""/>
        <dsp:cNvSpPr/>
      </dsp:nvSpPr>
      <dsp:spPr>
        <a:xfrm>
          <a:off x="8914547" y="874459"/>
          <a:ext cx="1865171" cy="10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dirty="0"/>
            <a:t>This provides a picture of how your software is faring in production.</a:t>
          </a:r>
          <a:endParaRPr lang="en-US" sz="1300" kern="1200" dirty="0"/>
        </a:p>
      </dsp:txBody>
      <dsp:txXfrm>
        <a:off x="8914547" y="874459"/>
        <a:ext cx="1865171" cy="1079763"/>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2800" dirty="0">
                <a:solidFill>
                  <a:srgbClr val="FFFFFF"/>
                </a:solidFill>
                <a:latin typeface="Calibri" panose="020F0502020204030204" pitchFamily="34" charset="0"/>
                <a:cs typeface="Calibri" panose="020F0502020204030204" pitchFamily="34" charset="0"/>
              </a:rPr>
              <a:t>Introduction to </a:t>
            </a:r>
            <a:r>
              <a:rPr lang="en-US" b="1" dirty="0">
                <a:solidFill>
                  <a:srgbClr val="FFFFFF"/>
                </a:solidFill>
                <a:latin typeface="Calibri" panose="020F0502020204030204" pitchFamily="34" charset="0"/>
                <a:cs typeface="Calibri" panose="020F0502020204030204" pitchFamily="34" charset="0"/>
              </a:rPr>
              <a:t>Agile</a:t>
            </a:r>
            <a:endParaRPr lang="en-US" sz="3600" b="1" dirty="0">
              <a:solidFill>
                <a:srgbClr val="FFFFFF"/>
              </a:solidFill>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Vipin M C – Scrum Master</a:t>
            </a:r>
          </a:p>
        </p:txBody>
      </p:sp>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chor="ctr">
            <a:normAutofit/>
          </a:bodyPr>
          <a:lstStyle/>
          <a:p>
            <a:r>
              <a:rPr lang="en-US" dirty="0">
                <a:solidFill>
                  <a:schemeClr val="tx1">
                    <a:lumMod val="85000"/>
                    <a:lumOff val="15000"/>
                  </a:schemeClr>
                </a:solidFill>
              </a:rPr>
              <a:t>What is Agile?</a:t>
            </a:r>
          </a:p>
        </p:txBody>
      </p:sp>
      <p:sp>
        <p:nvSpPr>
          <p:cNvPr id="6" name="TextBox 5">
            <a:extLst>
              <a:ext uri="{FF2B5EF4-FFF2-40B4-BE49-F238E27FC236}">
                <a16:creationId xmlns:a16="http://schemas.microsoft.com/office/drawing/2014/main" id="{ED122E82-0B3E-4502-8296-3A1D1FA64B27}"/>
              </a:ext>
            </a:extLst>
          </p:cNvPr>
          <p:cNvSpPr txBox="1"/>
          <p:nvPr/>
        </p:nvSpPr>
        <p:spPr>
          <a:xfrm>
            <a:off x="665825" y="1997474"/>
            <a:ext cx="105555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Agile is a time-boxed, iterative approach to the software delivery that builds software incrementally from the start of the project, instead of trying to deliver it all at once near the end.</a:t>
            </a:r>
            <a:br>
              <a:rPr lang="en-US" dirty="0"/>
            </a:br>
            <a:endParaRPr lang="en-US" dirty="0"/>
          </a:p>
          <a:p>
            <a:pPr marL="285750" indent="-285750">
              <a:buFont typeface="Arial" panose="020B0604020202020204" pitchFamily="34" charset="0"/>
              <a:buChar char="•"/>
            </a:pPr>
            <a:r>
              <a:rPr lang="en-US" dirty="0"/>
              <a:t>The Agile methodology is a way to manage a project by breaking it up into several phases. It involves constant collaboration with stakeholders and continuous improvement at every stage. Once the work begins, the team’s cycle through a process of planning, executing, and evaluating.</a:t>
            </a:r>
            <a:endParaRPr lang="en-IN" dirty="0"/>
          </a:p>
        </p:txBody>
      </p:sp>
      <p:pic>
        <p:nvPicPr>
          <p:cNvPr id="8" name="Picture 7">
            <a:extLst>
              <a:ext uri="{FF2B5EF4-FFF2-40B4-BE49-F238E27FC236}">
                <a16:creationId xmlns:a16="http://schemas.microsoft.com/office/drawing/2014/main" id="{2A237513-368A-4431-A3C2-F3E2D706E683}"/>
              </a:ext>
            </a:extLst>
          </p:cNvPr>
          <p:cNvPicPr>
            <a:picLocks noChangeAspect="1"/>
          </p:cNvPicPr>
          <p:nvPr/>
        </p:nvPicPr>
        <p:blipFill>
          <a:blip r:embed="rId2"/>
          <a:stretch>
            <a:fillRect/>
          </a:stretch>
        </p:blipFill>
        <p:spPr>
          <a:xfrm>
            <a:off x="3948251" y="4257860"/>
            <a:ext cx="3638550" cy="1733550"/>
          </a:xfrm>
          <a:prstGeom prst="rect">
            <a:avLst/>
          </a:prstGeom>
        </p:spPr>
      </p:pic>
    </p:spTree>
    <p:extLst>
      <p:ext uri="{BB962C8B-B14F-4D97-AF65-F5344CB8AC3E}">
        <p14:creationId xmlns:p14="http://schemas.microsoft.com/office/powerpoint/2010/main" val="396609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Art timeline">
            <a:extLst>
              <a:ext uri="{FF2B5EF4-FFF2-40B4-BE49-F238E27FC236}">
                <a16:creationId xmlns:a16="http://schemas.microsoft.com/office/drawing/2014/main" id="{3482D096-AEF7-42A2-9733-8437ACF545D2}"/>
              </a:ext>
            </a:extLst>
          </p:cNvPr>
          <p:cNvGraphicFramePr>
            <a:graphicFrameLocks noGrp="1"/>
          </p:cNvGraphicFramePr>
          <p:nvPr>
            <p:ph idx="1"/>
            <p:extLst>
              <p:ext uri="{D42A27DB-BD31-4B8C-83A1-F6EECF244321}">
                <p14:modId xmlns:p14="http://schemas.microsoft.com/office/powerpoint/2010/main" val="355713355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7B5B3AC9-D667-4889-BD1C-5B838CC7639A}"/>
              </a:ext>
            </a:extLst>
          </p:cNvPr>
          <p:cNvSpPr txBox="1">
            <a:spLocks/>
          </p:cNvSpPr>
          <p:nvPr/>
        </p:nvSpPr>
        <p:spPr>
          <a:xfrm>
            <a:off x="589903" y="702156"/>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85000"/>
                    <a:lumOff val="15000"/>
                  </a:schemeClr>
                </a:solidFill>
              </a:rPr>
              <a:t>Key Objectives of Agile Team.</a:t>
            </a:r>
          </a:p>
        </p:txBody>
      </p:sp>
      <p:sp>
        <p:nvSpPr>
          <p:cNvPr id="2" name="TextBox 1">
            <a:extLst>
              <a:ext uri="{FF2B5EF4-FFF2-40B4-BE49-F238E27FC236}">
                <a16:creationId xmlns:a16="http://schemas.microsoft.com/office/drawing/2014/main" id="{DC7E600C-7C1B-4EEA-9C05-C858788C69A8}"/>
              </a:ext>
            </a:extLst>
          </p:cNvPr>
          <p:cNvSpPr txBox="1"/>
          <p:nvPr/>
        </p:nvSpPr>
        <p:spPr>
          <a:xfrm>
            <a:off x="630313" y="1775534"/>
            <a:ext cx="10218198" cy="646331"/>
          </a:xfrm>
          <a:prstGeom prst="rect">
            <a:avLst/>
          </a:prstGeom>
          <a:noFill/>
        </p:spPr>
        <p:txBody>
          <a:bodyPr wrap="square" rtlCol="0">
            <a:spAutoFit/>
          </a:bodyPr>
          <a:lstStyle/>
          <a:p>
            <a:r>
              <a:rPr lang="en-US" dirty="0"/>
              <a:t>The team objectives are a summary of a team’s plan for the PI. They are critically important. The teams make their objectives to be SMART</a:t>
            </a:r>
            <a:endParaRPr lang="en-IN" dirty="0"/>
          </a:p>
        </p:txBody>
      </p:sp>
    </p:spTree>
    <p:extLst>
      <p:ext uri="{BB962C8B-B14F-4D97-AF65-F5344CB8AC3E}">
        <p14:creationId xmlns:p14="http://schemas.microsoft.com/office/powerpoint/2010/main" val="124447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Art timeline">
            <a:extLst>
              <a:ext uri="{FF2B5EF4-FFF2-40B4-BE49-F238E27FC236}">
                <a16:creationId xmlns:a16="http://schemas.microsoft.com/office/drawing/2014/main" id="{3482D096-AEF7-42A2-9733-8437ACF545D2}"/>
              </a:ext>
            </a:extLst>
          </p:cNvPr>
          <p:cNvGraphicFramePr>
            <a:graphicFrameLocks noGrp="1"/>
          </p:cNvGraphicFramePr>
          <p:nvPr>
            <p:ph idx="1"/>
            <p:extLst>
              <p:ext uri="{D42A27DB-BD31-4B8C-83A1-F6EECF244321}">
                <p14:modId xmlns:p14="http://schemas.microsoft.com/office/powerpoint/2010/main" val="3881747768"/>
              </p:ext>
            </p:extLst>
          </p:nvPr>
        </p:nvGraphicFramePr>
        <p:xfrm>
          <a:off x="581025" y="2379216"/>
          <a:ext cx="11029950" cy="3776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7B5B3AC9-D667-4889-BD1C-5B838CC7639A}"/>
              </a:ext>
            </a:extLst>
          </p:cNvPr>
          <p:cNvSpPr txBox="1">
            <a:spLocks/>
          </p:cNvSpPr>
          <p:nvPr/>
        </p:nvSpPr>
        <p:spPr>
          <a:xfrm>
            <a:off x="589903" y="702156"/>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85000"/>
                    <a:lumOff val="15000"/>
                  </a:schemeClr>
                </a:solidFill>
              </a:rPr>
              <a:t>Key Roles in agile team</a:t>
            </a:r>
          </a:p>
        </p:txBody>
      </p:sp>
      <p:sp>
        <p:nvSpPr>
          <p:cNvPr id="2" name="TextBox 1">
            <a:extLst>
              <a:ext uri="{FF2B5EF4-FFF2-40B4-BE49-F238E27FC236}">
                <a16:creationId xmlns:a16="http://schemas.microsoft.com/office/drawing/2014/main" id="{DC7E600C-7C1B-4EEA-9C05-C858788C69A8}"/>
              </a:ext>
            </a:extLst>
          </p:cNvPr>
          <p:cNvSpPr txBox="1"/>
          <p:nvPr/>
        </p:nvSpPr>
        <p:spPr>
          <a:xfrm>
            <a:off x="630313" y="1775534"/>
            <a:ext cx="10218198" cy="646331"/>
          </a:xfrm>
          <a:prstGeom prst="rect">
            <a:avLst/>
          </a:prstGeom>
          <a:noFill/>
        </p:spPr>
        <p:txBody>
          <a:bodyPr wrap="square" rtlCol="0">
            <a:spAutoFit/>
          </a:bodyPr>
          <a:lstStyle/>
          <a:p>
            <a:r>
              <a:rPr lang="en-US" dirty="0"/>
              <a:t>The agile team has 3 roles which are Scrum Master, Product Owner and The Development Team. The roles and responsibilities are mentioned below.</a:t>
            </a:r>
            <a:endParaRPr lang="en-IN" dirty="0"/>
          </a:p>
        </p:txBody>
      </p:sp>
    </p:spTree>
    <p:extLst>
      <p:ext uri="{BB962C8B-B14F-4D97-AF65-F5344CB8AC3E}">
        <p14:creationId xmlns:p14="http://schemas.microsoft.com/office/powerpoint/2010/main" val="271512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5B3AC9-D667-4889-BD1C-5B838CC7639A}"/>
              </a:ext>
            </a:extLst>
          </p:cNvPr>
          <p:cNvSpPr txBox="1">
            <a:spLocks/>
          </p:cNvSpPr>
          <p:nvPr/>
        </p:nvSpPr>
        <p:spPr>
          <a:xfrm>
            <a:off x="589903" y="702156"/>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85000"/>
                    <a:lumOff val="15000"/>
                  </a:schemeClr>
                </a:solidFill>
              </a:rPr>
              <a:t>KPI’s that ensures the objectives are met successfully</a:t>
            </a:r>
          </a:p>
        </p:txBody>
      </p:sp>
      <p:sp>
        <p:nvSpPr>
          <p:cNvPr id="2" name="TextBox 1">
            <a:extLst>
              <a:ext uri="{FF2B5EF4-FFF2-40B4-BE49-F238E27FC236}">
                <a16:creationId xmlns:a16="http://schemas.microsoft.com/office/drawing/2014/main" id="{DC7E600C-7C1B-4EEA-9C05-C858788C69A8}"/>
              </a:ext>
            </a:extLst>
          </p:cNvPr>
          <p:cNvSpPr txBox="1"/>
          <p:nvPr/>
        </p:nvSpPr>
        <p:spPr>
          <a:xfrm>
            <a:off x="630313" y="1775534"/>
            <a:ext cx="10218198" cy="646331"/>
          </a:xfrm>
          <a:prstGeom prst="rect">
            <a:avLst/>
          </a:prstGeom>
          <a:noFill/>
        </p:spPr>
        <p:txBody>
          <a:bodyPr wrap="square" rtlCol="0">
            <a:spAutoFit/>
          </a:bodyPr>
          <a:lstStyle/>
          <a:p>
            <a:r>
              <a:rPr lang="en-US" i="0" dirty="0">
                <a:solidFill>
                  <a:srgbClr val="202124"/>
                </a:solidFill>
                <a:effectLst/>
                <a:latin typeface="arial" panose="020B0604020202020204" pitchFamily="34" charset="0"/>
              </a:rPr>
              <a:t>The following metrics can help measure the work done by scrum teams and value delivered to customers:</a:t>
            </a:r>
            <a:endParaRPr lang="en-IN" dirty="0"/>
          </a:p>
        </p:txBody>
      </p:sp>
      <p:graphicFrame>
        <p:nvGraphicFramePr>
          <p:cNvPr id="7" name="Content Placeholder 2" descr="SmartArt timeline">
            <a:extLst>
              <a:ext uri="{FF2B5EF4-FFF2-40B4-BE49-F238E27FC236}">
                <a16:creationId xmlns:a16="http://schemas.microsoft.com/office/drawing/2014/main" id="{6635D676-DD22-4032-9466-80DB9D4266BC}"/>
              </a:ext>
            </a:extLst>
          </p:cNvPr>
          <p:cNvGraphicFramePr>
            <a:graphicFrameLocks noGrp="1"/>
          </p:cNvGraphicFramePr>
          <p:nvPr>
            <p:ph idx="1"/>
            <p:extLst>
              <p:ext uri="{D42A27DB-BD31-4B8C-83A1-F6EECF244321}">
                <p14:modId xmlns:p14="http://schemas.microsoft.com/office/powerpoint/2010/main" val="3016602605"/>
              </p:ext>
            </p:extLst>
          </p:nvPr>
        </p:nvGraphicFramePr>
        <p:xfrm>
          <a:off x="581025" y="2334827"/>
          <a:ext cx="11029950" cy="3821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22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5B3AC9-D667-4889-BD1C-5B838CC7639A}"/>
              </a:ext>
            </a:extLst>
          </p:cNvPr>
          <p:cNvSpPr txBox="1">
            <a:spLocks/>
          </p:cNvSpPr>
          <p:nvPr/>
        </p:nvSpPr>
        <p:spPr>
          <a:xfrm>
            <a:off x="589903" y="702156"/>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85000"/>
                    <a:lumOff val="15000"/>
                  </a:schemeClr>
                </a:solidFill>
              </a:rPr>
              <a:t>Measure KPIs and processes/tools</a:t>
            </a:r>
          </a:p>
        </p:txBody>
      </p:sp>
      <p:sp>
        <p:nvSpPr>
          <p:cNvPr id="2" name="TextBox 1">
            <a:extLst>
              <a:ext uri="{FF2B5EF4-FFF2-40B4-BE49-F238E27FC236}">
                <a16:creationId xmlns:a16="http://schemas.microsoft.com/office/drawing/2014/main" id="{DC7E600C-7C1B-4EEA-9C05-C858788C69A8}"/>
              </a:ext>
            </a:extLst>
          </p:cNvPr>
          <p:cNvSpPr txBox="1"/>
          <p:nvPr/>
        </p:nvSpPr>
        <p:spPr>
          <a:xfrm>
            <a:off x="630313" y="1775534"/>
            <a:ext cx="10218198" cy="646331"/>
          </a:xfrm>
          <a:prstGeom prst="rect">
            <a:avLst/>
          </a:prstGeom>
          <a:noFill/>
        </p:spPr>
        <p:txBody>
          <a:bodyPr wrap="square" rtlCol="0">
            <a:spAutoFit/>
          </a:bodyPr>
          <a:lstStyle/>
          <a:p>
            <a:r>
              <a:rPr lang="en-US" i="0" dirty="0">
                <a:solidFill>
                  <a:srgbClr val="202124"/>
                </a:solidFill>
                <a:effectLst/>
                <a:latin typeface="arial" panose="020B0604020202020204" pitchFamily="34" charset="0"/>
              </a:rPr>
              <a:t>These metrics can help a scrum team monitor its activity and identify problems early on, before they impact development:</a:t>
            </a:r>
            <a:endParaRPr lang="en-IN" dirty="0"/>
          </a:p>
        </p:txBody>
      </p:sp>
      <p:graphicFrame>
        <p:nvGraphicFramePr>
          <p:cNvPr id="9" name="Content Placeholder 2" descr="SmartArt timeline">
            <a:extLst>
              <a:ext uri="{FF2B5EF4-FFF2-40B4-BE49-F238E27FC236}">
                <a16:creationId xmlns:a16="http://schemas.microsoft.com/office/drawing/2014/main" id="{9B2A0F53-A3FB-4C03-992F-367FAFE9AAC2}"/>
              </a:ext>
            </a:extLst>
          </p:cNvPr>
          <p:cNvGraphicFramePr>
            <a:graphicFrameLocks noGrp="1"/>
          </p:cNvGraphicFramePr>
          <p:nvPr>
            <p:ph idx="1"/>
            <p:extLst>
              <p:ext uri="{D42A27DB-BD31-4B8C-83A1-F6EECF244321}">
                <p14:modId xmlns:p14="http://schemas.microsoft.com/office/powerpoint/2010/main" val="685340652"/>
              </p:ext>
            </p:extLst>
          </p:nvPr>
        </p:nvGraphicFramePr>
        <p:xfrm>
          <a:off x="581025" y="2379216"/>
          <a:ext cx="11029950" cy="3776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57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5B3AC9-D667-4889-BD1C-5B838CC7639A}"/>
              </a:ext>
            </a:extLst>
          </p:cNvPr>
          <p:cNvSpPr txBox="1">
            <a:spLocks/>
          </p:cNvSpPr>
          <p:nvPr/>
        </p:nvSpPr>
        <p:spPr>
          <a:xfrm>
            <a:off x="589903" y="702156"/>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85000"/>
                    <a:lumOff val="15000"/>
                  </a:schemeClr>
                </a:solidFill>
              </a:rPr>
              <a:t>Measure KPIs and processes/tools</a:t>
            </a:r>
          </a:p>
        </p:txBody>
      </p:sp>
      <p:sp>
        <p:nvSpPr>
          <p:cNvPr id="2" name="TextBox 1">
            <a:extLst>
              <a:ext uri="{FF2B5EF4-FFF2-40B4-BE49-F238E27FC236}">
                <a16:creationId xmlns:a16="http://schemas.microsoft.com/office/drawing/2014/main" id="{DC7E600C-7C1B-4EEA-9C05-C858788C69A8}"/>
              </a:ext>
            </a:extLst>
          </p:cNvPr>
          <p:cNvSpPr txBox="1"/>
          <p:nvPr/>
        </p:nvSpPr>
        <p:spPr>
          <a:xfrm>
            <a:off x="630313" y="1775534"/>
            <a:ext cx="10218198" cy="923330"/>
          </a:xfrm>
          <a:prstGeom prst="rect">
            <a:avLst/>
          </a:prstGeom>
          <a:noFill/>
        </p:spPr>
        <p:txBody>
          <a:bodyPr wrap="square" rtlCol="0">
            <a:spAutoFit/>
          </a:bodyPr>
          <a:lstStyle/>
          <a:p>
            <a:r>
              <a:rPr lang="en-US" i="0" dirty="0">
                <a:solidFill>
                  <a:srgbClr val="202124"/>
                </a:solidFill>
                <a:effectLst/>
                <a:latin typeface="arial" panose="020B0604020202020204" pitchFamily="34" charset="0"/>
              </a:rPr>
              <a:t>The most important thing stakeholders need to know about the scrum project is whether it is on track. The following metrics might help communicate this and explain deviations from the expected project path: We generally share the board and show case and share the excel sometimes too.</a:t>
            </a:r>
            <a:endParaRPr lang="en-IN" dirty="0"/>
          </a:p>
        </p:txBody>
      </p:sp>
      <p:graphicFrame>
        <p:nvGraphicFramePr>
          <p:cNvPr id="7" name="Content Placeholder 2" descr="SmartArt timeline">
            <a:extLst>
              <a:ext uri="{FF2B5EF4-FFF2-40B4-BE49-F238E27FC236}">
                <a16:creationId xmlns:a16="http://schemas.microsoft.com/office/drawing/2014/main" id="{979A139D-D058-41B4-AAE7-5E7DE3D9FB0A}"/>
              </a:ext>
            </a:extLst>
          </p:cNvPr>
          <p:cNvGraphicFramePr>
            <a:graphicFrameLocks noGrp="1"/>
          </p:cNvGraphicFramePr>
          <p:nvPr>
            <p:ph idx="1"/>
            <p:extLst>
              <p:ext uri="{D42A27DB-BD31-4B8C-83A1-F6EECF244321}">
                <p14:modId xmlns:p14="http://schemas.microsoft.com/office/powerpoint/2010/main" val="192906198"/>
              </p:ext>
            </p:extLst>
          </p:nvPr>
        </p:nvGraphicFramePr>
        <p:xfrm>
          <a:off x="581025" y="2334827"/>
          <a:ext cx="11029950" cy="3821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6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5B3AC9-D667-4889-BD1C-5B838CC7639A}"/>
              </a:ext>
            </a:extLst>
          </p:cNvPr>
          <p:cNvSpPr txBox="1">
            <a:spLocks/>
          </p:cNvSpPr>
          <p:nvPr/>
        </p:nvSpPr>
        <p:spPr>
          <a:xfrm>
            <a:off x="394594" y="3036983"/>
            <a:ext cx="11029616" cy="1188720"/>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lumMod val="85000"/>
                    <a:lumOff val="15000"/>
                  </a:schemeClr>
                </a:solidFill>
              </a:rPr>
              <a:t>Thank You</a:t>
            </a:r>
          </a:p>
        </p:txBody>
      </p:sp>
    </p:spTree>
    <p:extLst>
      <p:ext uri="{BB962C8B-B14F-4D97-AF65-F5344CB8AC3E}">
        <p14:creationId xmlns:p14="http://schemas.microsoft.com/office/powerpoint/2010/main" val="1722685639"/>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{2522038F-1D25-494D-991F-C8C0512EF6A9}tf67061901_win32</Template>
  <TotalTime>8887</TotalTime>
  <Words>930</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vt:lpstr>
      <vt:lpstr>Calibri</vt:lpstr>
      <vt:lpstr>Franklin Gothic Book</vt:lpstr>
      <vt:lpstr>Franklin Gothic Demi</vt:lpstr>
      <vt:lpstr>Gill Sans MT</vt:lpstr>
      <vt:lpstr>Wingdings 2</vt:lpstr>
      <vt:lpstr>DividendVTI</vt:lpstr>
      <vt:lpstr>Introduction to Agile</vt:lpstr>
      <vt:lpstr>What is Agile?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Agile</dc:title>
  <dc:creator>Vipin Chandran</dc:creator>
  <cp:lastModifiedBy>Vipin Chandran</cp:lastModifiedBy>
  <cp:revision>3</cp:revision>
  <dcterms:created xsi:type="dcterms:W3CDTF">2022-04-19T10:43:15Z</dcterms:created>
  <dcterms:modified xsi:type="dcterms:W3CDTF">2022-04-27T09:03:59Z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