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2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5" r:id="rId11"/>
    <p:sldId id="264" r:id="rId12"/>
    <p:sldId id="266" r:id="rId13"/>
    <p:sldId id="262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n-US" sz="1000" i="1" smtClean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1000" b="1" smtClean="0">
                <a:solidFill>
                  <a:srgbClr val="000000"/>
                </a:solidFill>
                <a:latin typeface="Times New Roman"/>
              </a:rPr>
              <a:t>INTERNAL</a:t>
            </a:r>
            <a:endParaRPr lang="en-US" sz="1000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2B558-316D-45C5-ACC2-53B1F452AE4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1000" b="1" i="1" smtClean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1000" b="1" smtClean="0">
                <a:solidFill>
                  <a:srgbClr val="000000"/>
                </a:solidFill>
                <a:latin typeface="Times New Roman"/>
              </a:rPr>
              <a:t>INTERNAL</a:t>
            </a:r>
            <a:endParaRPr lang="en-US" sz="1000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729D-0016-46CF-A20F-711E065F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8199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lang="en-US" sz="1000" b="0" i="1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00A6B-6F3F-44F9-966C-75278A47756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1000" b="1" i="1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39CE7-A0A9-48A5-99FE-281A2F8B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7919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01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5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80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5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9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9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0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413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2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02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4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2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3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6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0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5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6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E9CDCF-F052-47BA-9A98-D2FDEEC9141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78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8001000" cy="260985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Opening 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Indian 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Restaurant in Bucharest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By </a:t>
            </a:r>
            <a:r>
              <a:rPr lang="en-US" sz="2400" b="1" dirty="0" smtClean="0">
                <a:solidFill>
                  <a:schemeClr val="tx1"/>
                </a:solidFill>
              </a:rPr>
              <a:t>Vipin Nair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December</a:t>
            </a:r>
            <a:r>
              <a:rPr lang="en-US" sz="2400" b="1" dirty="0" smtClean="0">
                <a:solidFill>
                  <a:schemeClr val="tx1"/>
                </a:solidFill>
              </a:rPr>
              <a:t> 2020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5048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7696200" cy="3374992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Cluster 2 suffers from restaurant. Especially there is no </a:t>
            </a:r>
            <a:r>
              <a:rPr lang="en-US" sz="2600" dirty="0" smtClean="0"/>
              <a:t>Indian </a:t>
            </a:r>
            <a:r>
              <a:rPr lang="en-US" sz="2600" dirty="0"/>
              <a:t>restaurant in west part </a:t>
            </a:r>
            <a:r>
              <a:rPr lang="en-US" sz="2600" dirty="0" smtClean="0"/>
              <a:t>of Cluster </a:t>
            </a:r>
            <a:r>
              <a:rPr lang="en-US" sz="2600" dirty="0"/>
              <a:t>2 . </a:t>
            </a:r>
            <a:r>
              <a:rPr lang="en-US" sz="2600" dirty="0" smtClean="0"/>
              <a:t>This area may be thought as new restaurant location </a:t>
            </a:r>
          </a:p>
          <a:p>
            <a:endParaRPr lang="en-US" sz="2600" dirty="0" smtClean="0"/>
          </a:p>
          <a:p>
            <a:r>
              <a:rPr lang="en-US" sz="2600" dirty="0" smtClean="0"/>
              <a:t>Cluster </a:t>
            </a:r>
            <a:r>
              <a:rPr lang="en-US" sz="2600" dirty="0"/>
              <a:t>0 especially likes </a:t>
            </a:r>
            <a:r>
              <a:rPr lang="en-US" sz="2600" dirty="0" smtClean="0"/>
              <a:t>Italian </a:t>
            </a:r>
            <a:r>
              <a:rPr lang="en-US" sz="2600" dirty="0"/>
              <a:t>tastes , may be </a:t>
            </a:r>
            <a:r>
              <a:rPr lang="en-US" sz="2600" dirty="0" smtClean="0"/>
              <a:t>these neighborhoods will </a:t>
            </a:r>
            <a:r>
              <a:rPr lang="en-US" sz="2600" dirty="0"/>
              <a:t>not like </a:t>
            </a:r>
            <a:r>
              <a:rPr lang="en-US" sz="2600" dirty="0" smtClean="0"/>
              <a:t>Indian </a:t>
            </a:r>
            <a:r>
              <a:rPr lang="en-US" sz="2600" dirty="0"/>
              <a:t>tastes . 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/>
              <a:t>Cluster 1, 2, 3 are centers full of restaurants as we saw in the heat map</a:t>
            </a:r>
            <a:r>
              <a:rPr lang="en-US" sz="2600" dirty="0" smtClean="0"/>
              <a:t>. So we cannot think about these areas </a:t>
            </a:r>
            <a:endParaRPr lang="en-US" sz="2600" dirty="0"/>
          </a:p>
          <a:p>
            <a:pPr marL="64008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6270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4648200" cy="4365592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</a:t>
            </a:r>
            <a:r>
              <a:rPr lang="en-US" dirty="0" err="1" smtClean="0"/>
              <a:t>Regie</a:t>
            </a:r>
            <a:r>
              <a:rPr lang="en-US" dirty="0" smtClean="0"/>
              <a:t> , since west part of Bucharest has not </a:t>
            </a:r>
            <a:r>
              <a:rPr lang="en-US" dirty="0" smtClean="0"/>
              <a:t>Indian </a:t>
            </a:r>
            <a:r>
              <a:rPr lang="en-US" dirty="0" smtClean="0"/>
              <a:t>restaurant and </a:t>
            </a:r>
            <a:r>
              <a:rPr lang="en-US" dirty="0" err="1" smtClean="0"/>
              <a:t>Regie</a:t>
            </a:r>
            <a:r>
              <a:rPr lang="en-US" dirty="0" smtClean="0"/>
              <a:t> is close to center . </a:t>
            </a:r>
            <a:r>
              <a:rPr lang="en-US" dirty="0" err="1" smtClean="0"/>
              <a:t>Regie</a:t>
            </a:r>
            <a:r>
              <a:rPr lang="en-US" dirty="0" smtClean="0"/>
              <a:t> is red cluster which is same with the other 2 red markers having </a:t>
            </a:r>
            <a:r>
              <a:rPr lang="en-US" dirty="0" smtClean="0"/>
              <a:t>Indian </a:t>
            </a:r>
            <a:r>
              <a:rPr lang="en-US" dirty="0" smtClean="0"/>
              <a:t>restaurant. Red clusters populations may like </a:t>
            </a:r>
            <a:r>
              <a:rPr lang="en-US" dirty="0" smtClean="0"/>
              <a:t>Indian </a:t>
            </a:r>
            <a:r>
              <a:rPr lang="en-US" dirty="0" smtClean="0"/>
              <a:t>food.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Bucharest-</a:t>
            </a:r>
            <a:r>
              <a:rPr lang="en-US" dirty="0" err="1" smtClean="0"/>
              <a:t>noi</a:t>
            </a:r>
            <a:r>
              <a:rPr lang="en-US" dirty="0" smtClean="0"/>
              <a:t> , since west part of Bucharest has not </a:t>
            </a:r>
            <a:r>
              <a:rPr lang="en-US" dirty="0" smtClean="0"/>
              <a:t>Indian </a:t>
            </a:r>
            <a:r>
              <a:rPr lang="en-US" dirty="0" smtClean="0"/>
              <a:t>restaurant and even not too much restaurant after 6 km distance to center . One restaurant will be good for this area.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</a:t>
            </a:r>
            <a:r>
              <a:rPr lang="en-US" dirty="0" err="1" smtClean="0"/>
              <a:t>Crangasi</a:t>
            </a:r>
            <a:r>
              <a:rPr lang="en-US" dirty="0" smtClean="0"/>
              <a:t> , since </a:t>
            </a:r>
            <a:r>
              <a:rPr lang="en-US" dirty="0" err="1" smtClean="0"/>
              <a:t>Crangasi</a:t>
            </a:r>
            <a:r>
              <a:rPr lang="en-US" dirty="0" smtClean="0"/>
              <a:t>  and west part of Bucharest has not </a:t>
            </a:r>
            <a:r>
              <a:rPr lang="en-US" dirty="0" smtClean="0"/>
              <a:t>Indian </a:t>
            </a:r>
            <a:r>
              <a:rPr lang="en-US" dirty="0" smtClean="0"/>
              <a:t>restaurant and from bar chart we can see that this neighborhood has not too much restaurant. Also this neighborhood is in Sector 6 and this sector has biggest population which will handle one more restaurant </a:t>
            </a:r>
          </a:p>
          <a:p>
            <a:pPr lvl="0"/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</a:t>
            </a:r>
            <a:r>
              <a:rPr lang="en-US" dirty="0" err="1" smtClean="0"/>
              <a:t>Tineretului</a:t>
            </a:r>
            <a:r>
              <a:rPr lang="en-US" dirty="0" smtClean="0"/>
              <a:t> , since </a:t>
            </a:r>
            <a:r>
              <a:rPr lang="en-US" dirty="0" err="1" smtClean="0"/>
              <a:t>Tineretului</a:t>
            </a:r>
            <a:r>
              <a:rPr lang="en-US" dirty="0" smtClean="0"/>
              <a:t> has not </a:t>
            </a:r>
            <a:r>
              <a:rPr lang="en-US" dirty="0" smtClean="0"/>
              <a:t>Indian </a:t>
            </a:r>
            <a:r>
              <a:rPr lang="en-US" dirty="0" smtClean="0"/>
              <a:t>restaurant and from bar chart we can see that this neighborhood has not too much restaurant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endParaRPr lang="en-US" i="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6564746"/>
            <a:ext cx="8001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05000"/>
            <a:ext cx="3818105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9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7524" y="2286000"/>
            <a:ext cx="3657600" cy="180660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000" dirty="0" smtClean="0"/>
              <a:t>Thank You</a:t>
            </a:r>
            <a:r>
              <a:rPr lang="en-US" sz="4000" dirty="0" smtClean="0"/>
              <a:t>…</a:t>
            </a:r>
            <a:endParaRPr lang="en-US" sz="4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1566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5638800" cy="1399032"/>
          </a:xfrm>
        </p:spPr>
        <p:txBody>
          <a:bodyPr/>
          <a:lstStyle/>
          <a:p>
            <a:pPr algn="ctr"/>
            <a:r>
              <a:rPr lang="en-US" dirty="0"/>
              <a:t>Business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5638800" cy="482279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Bucharest is the capital and </a:t>
            </a:r>
            <a:r>
              <a:rPr lang="en-US" sz="2800" dirty="0" smtClean="0"/>
              <a:t>biggest </a:t>
            </a:r>
            <a:r>
              <a:rPr lang="en-US" sz="2800" dirty="0"/>
              <a:t>city of Romania, as well as its cultural, industrial, and financial </a:t>
            </a:r>
            <a:r>
              <a:rPr lang="en-US" sz="2800" dirty="0" smtClean="0"/>
              <a:t>center having </a:t>
            </a:r>
            <a:r>
              <a:rPr lang="en-US" sz="2800" dirty="0"/>
              <a:t>1.883.425(2018) </a:t>
            </a:r>
            <a:r>
              <a:rPr lang="en-US" sz="2800" dirty="0" smtClean="0"/>
              <a:t>population.</a:t>
            </a:r>
          </a:p>
          <a:p>
            <a:pPr marL="64008" indent="0">
              <a:buNone/>
            </a:pPr>
            <a:r>
              <a:rPr lang="en-US" sz="2800" dirty="0" smtClean="0"/>
              <a:t> </a:t>
            </a:r>
          </a:p>
          <a:p>
            <a:r>
              <a:rPr lang="en-US" sz="2800" dirty="0" smtClean="0"/>
              <a:t>Opening new </a:t>
            </a:r>
            <a:r>
              <a:rPr lang="en-US" sz="2800" dirty="0" smtClean="0"/>
              <a:t>Indian </a:t>
            </a:r>
            <a:r>
              <a:rPr lang="en-US" sz="2800" dirty="0" smtClean="0"/>
              <a:t>restaurant </a:t>
            </a:r>
            <a:r>
              <a:rPr lang="en-US" sz="2800" dirty="0"/>
              <a:t>in </a:t>
            </a:r>
            <a:r>
              <a:rPr lang="en-US" sz="2800" dirty="0" smtClean="0"/>
              <a:t>Bucharest may be profitable </a:t>
            </a:r>
            <a:r>
              <a:rPr lang="en-US" sz="2800" dirty="0"/>
              <a:t>for restaurant owner.  </a:t>
            </a:r>
            <a:r>
              <a:rPr lang="en-US" sz="2800" dirty="0" smtClean="0"/>
              <a:t>Our problem is Where </a:t>
            </a:r>
            <a:r>
              <a:rPr lang="en-US" sz="2800" dirty="0"/>
              <a:t>to open </a:t>
            </a:r>
            <a:r>
              <a:rPr lang="en-US" sz="2800" dirty="0" smtClean="0"/>
              <a:t>Indian</a:t>
            </a:r>
            <a:r>
              <a:rPr lang="en-US" sz="2800" dirty="0" smtClean="0"/>
              <a:t> </a:t>
            </a:r>
            <a:r>
              <a:rPr lang="en-US" sz="2800" dirty="0" smtClean="0"/>
              <a:t>restaurant </a:t>
            </a:r>
            <a:r>
              <a:rPr lang="en-US" sz="2800" dirty="0"/>
              <a:t>in </a:t>
            </a:r>
            <a:r>
              <a:rPr lang="en-US" sz="2800" dirty="0" smtClean="0"/>
              <a:t>Bucharest?</a:t>
            </a:r>
            <a:endParaRPr lang="en-US" sz="2800" dirty="0"/>
          </a:p>
          <a:p>
            <a:pPr marL="64008" indent="0"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7967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I get the </a:t>
            </a:r>
            <a:r>
              <a:rPr lang="en-US" dirty="0" smtClean="0"/>
              <a:t>neighborhood data </a:t>
            </a:r>
            <a:r>
              <a:rPr lang="en-US" dirty="0"/>
              <a:t>of Bucharest from </a:t>
            </a:r>
            <a:r>
              <a:rPr lang="en-US" dirty="0" smtClean="0"/>
              <a:t>Wikipedia</a:t>
            </a:r>
          </a:p>
          <a:p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/>
              <a:t>get the neighborhood data of Bucharest from </a:t>
            </a:r>
            <a:r>
              <a:rPr lang="en-US" dirty="0" smtClean="0"/>
              <a:t>Wikipedia</a:t>
            </a:r>
          </a:p>
          <a:p>
            <a:pPr marL="64008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I use python geocoder library to get geographical coordinates of neighborhoods</a:t>
            </a:r>
          </a:p>
          <a:p>
            <a:pPr marL="64008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I </a:t>
            </a:r>
            <a:r>
              <a:rPr lang="en-US" dirty="0"/>
              <a:t>use </a:t>
            </a:r>
            <a:r>
              <a:rPr lang="en-US" b="1" dirty="0"/>
              <a:t>Foursquare API</a:t>
            </a:r>
            <a:r>
              <a:rPr lang="en-US" dirty="0"/>
              <a:t> </a:t>
            </a:r>
            <a:r>
              <a:rPr lang="en-US" b="1" dirty="0"/>
              <a:t>venues explore</a:t>
            </a:r>
            <a:r>
              <a:rPr lang="en-US" dirty="0"/>
              <a:t> method to get the venues of given neighborhoods of </a:t>
            </a:r>
            <a:r>
              <a:rPr lang="en-US" dirty="0" smtClean="0"/>
              <a:t>Bucharest.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 use </a:t>
            </a:r>
            <a:r>
              <a:rPr lang="en-US" b="1" dirty="0"/>
              <a:t>Foursquare API venues method </a:t>
            </a:r>
            <a:r>
              <a:rPr lang="en-US" dirty="0"/>
              <a:t>to get ranks and likes of restaurants by given venue </a:t>
            </a:r>
            <a:r>
              <a:rPr lang="en-US" dirty="0" smtClean="0"/>
              <a:t>id.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2176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46999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800" dirty="0"/>
              <a:t>I took neighborhood from </a:t>
            </a:r>
            <a:r>
              <a:rPr lang="en-US" sz="2800" dirty="0" err="1"/>
              <a:t>wikipedia</a:t>
            </a:r>
            <a:r>
              <a:rPr lang="en-US" sz="2800" dirty="0"/>
              <a:t>  and put blue dots on Bucharest map to see centers of neighborhoods. There are </a:t>
            </a:r>
            <a:r>
              <a:rPr lang="en-US" sz="2800" b="1" dirty="0"/>
              <a:t>40</a:t>
            </a:r>
            <a:r>
              <a:rPr lang="en-US" sz="2800" dirty="0"/>
              <a:t> neighborhoods in Bucharest 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endParaRPr lang="en-US" i="0" dirty="0"/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034473" y="3352801"/>
            <a:ext cx="3537528" cy="32004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6564746"/>
            <a:ext cx="8001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sz="2800" dirty="0"/>
              <a:t>By using Foursquare API I got venues </a:t>
            </a:r>
            <a:r>
              <a:rPr lang="en-US" sz="2800" b="1" dirty="0"/>
              <a:t>1 km</a:t>
            </a:r>
            <a:r>
              <a:rPr lang="en-US" sz="2800" dirty="0"/>
              <a:t> around center of each neighborhood with limit </a:t>
            </a:r>
            <a:r>
              <a:rPr lang="en-US" sz="2800" b="1" dirty="0"/>
              <a:t>100 venue</a:t>
            </a:r>
            <a:r>
              <a:rPr lang="en-US" sz="2800" dirty="0"/>
              <a:t>. I merged data with Neighborhood data. </a:t>
            </a:r>
            <a:endParaRPr lang="en-US" sz="2800" dirty="0" smtClean="0"/>
          </a:p>
          <a:p>
            <a:pPr lvl="0"/>
            <a:endParaRPr lang="en-US" sz="2800" dirty="0" smtClean="0"/>
          </a:p>
          <a:p>
            <a:r>
              <a:rPr lang="en-US" sz="2800" dirty="0"/>
              <a:t>I filtered All restaurants and </a:t>
            </a:r>
            <a:r>
              <a:rPr lang="en-US" sz="2800" dirty="0" smtClean="0"/>
              <a:t>Indian </a:t>
            </a:r>
            <a:r>
              <a:rPr lang="en-US" sz="2800" dirty="0"/>
              <a:t>restaurant. We can see from histogram of restaurants, </a:t>
            </a:r>
            <a:r>
              <a:rPr lang="en-US" sz="2800" b="1" dirty="0" smtClean="0"/>
              <a:t>34</a:t>
            </a:r>
            <a:r>
              <a:rPr lang="en-US" sz="2800" dirty="0" smtClean="0"/>
              <a:t> </a:t>
            </a:r>
            <a:r>
              <a:rPr lang="en-US" sz="2800" dirty="0"/>
              <a:t>neighborhoods </a:t>
            </a:r>
            <a:r>
              <a:rPr lang="en-US" sz="2800" dirty="0" smtClean="0"/>
              <a:t>don’t have Indian </a:t>
            </a:r>
            <a:r>
              <a:rPr lang="en-US" sz="2800" dirty="0"/>
              <a:t>restaurant </a:t>
            </a:r>
          </a:p>
          <a:p>
            <a:pPr lvl="0"/>
            <a:endParaRPr lang="en-US" sz="2800" dirty="0" smtClean="0"/>
          </a:p>
          <a:p>
            <a:pPr lvl="0"/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49" y="6553200"/>
            <a:ext cx="6381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37" y="3429000"/>
            <a:ext cx="88487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0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/>
          </a:bodyPr>
          <a:lstStyle/>
          <a:p>
            <a:r>
              <a:rPr lang="en-US" sz="2000" dirty="0"/>
              <a:t>I superimposed </a:t>
            </a:r>
            <a:r>
              <a:rPr lang="en-US" sz="2000" dirty="0" smtClean="0"/>
              <a:t>Indian</a:t>
            </a:r>
            <a:r>
              <a:rPr lang="en-US" sz="2000" dirty="0"/>
              <a:t> restaurants with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 markers on map and </a:t>
            </a:r>
            <a:r>
              <a:rPr lang="en-US" sz="2000" b="1" dirty="0">
                <a:solidFill>
                  <a:schemeClr val="accent5"/>
                </a:solidFill>
              </a:rPr>
              <a:t>blue</a:t>
            </a:r>
            <a:r>
              <a:rPr lang="en-US" sz="2000" dirty="0"/>
              <a:t> markers as </a:t>
            </a:r>
            <a:r>
              <a:rPr lang="en-US" sz="2000" dirty="0" smtClean="0"/>
              <a:t>Indian </a:t>
            </a:r>
            <a:r>
              <a:rPr lang="en-US" sz="2000" dirty="0"/>
              <a:t>restaurants with rating less than 7 restaurants. That means these restaurants are not liked too much. </a:t>
            </a:r>
            <a:endParaRPr lang="en-US" sz="2000" dirty="0" smtClean="0"/>
          </a:p>
          <a:p>
            <a:r>
              <a:rPr lang="en-US" sz="2000" dirty="0" smtClean="0"/>
              <a:t>I </a:t>
            </a:r>
            <a:r>
              <a:rPr lang="en-US" sz="2000" dirty="0"/>
              <a:t>superimposed neighborhoods </a:t>
            </a:r>
            <a:r>
              <a:rPr lang="en-US" sz="2000" b="1" dirty="0">
                <a:solidFill>
                  <a:srgbClr val="00FFFF"/>
                </a:solidFill>
              </a:rPr>
              <a:t>without any </a:t>
            </a:r>
            <a:r>
              <a:rPr lang="en-US" sz="2000" b="1" dirty="0" smtClean="0">
                <a:solidFill>
                  <a:srgbClr val="00FFFF"/>
                </a:solidFill>
              </a:rPr>
              <a:t>Indian</a:t>
            </a:r>
            <a:r>
              <a:rPr lang="en-US" sz="2000" dirty="0" smtClean="0">
                <a:solidFill>
                  <a:srgbClr val="00FFFF"/>
                </a:solidFill>
              </a:rPr>
              <a:t> </a:t>
            </a:r>
            <a:r>
              <a:rPr lang="en-US" sz="2000" dirty="0"/>
              <a:t>restaurant with </a:t>
            </a:r>
            <a:r>
              <a:rPr lang="en-US" sz="2000" b="1" dirty="0">
                <a:solidFill>
                  <a:srgbClr val="00FFFF"/>
                </a:solidFill>
              </a:rPr>
              <a:t>cyan</a:t>
            </a:r>
            <a:r>
              <a:rPr lang="en-US" sz="2000" dirty="0">
                <a:solidFill>
                  <a:srgbClr val="00FFFF"/>
                </a:solidFill>
              </a:rPr>
              <a:t> </a:t>
            </a:r>
            <a:r>
              <a:rPr lang="en-US" sz="2000" dirty="0"/>
              <a:t>markers in another </a:t>
            </a:r>
            <a:r>
              <a:rPr lang="en-US" sz="2000" dirty="0" smtClean="0"/>
              <a:t>heat map.</a:t>
            </a:r>
            <a:endParaRPr lang="en-US" sz="2000" dirty="0"/>
          </a:p>
          <a:p>
            <a:pPr marL="64008" lvl="0" indent="0">
              <a:buNone/>
            </a:pPr>
            <a:endParaRPr lang="en-US" sz="2800" dirty="0" smtClean="0"/>
          </a:p>
          <a:p>
            <a:pPr lvl="0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566352"/>
            <a:ext cx="7524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3276599"/>
            <a:ext cx="8610600" cy="350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 -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600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/>
              <a:t>I used Agglomerative Clustering to cluster neighborhoods according to count of venue categories in each neighborhood. According to the </a:t>
            </a:r>
            <a:r>
              <a:rPr lang="en-US" sz="2000" dirty="0" smtClean="0"/>
              <a:t>below graph</a:t>
            </a:r>
            <a:r>
              <a:rPr lang="en-US" sz="2000" dirty="0"/>
              <a:t>, I decided to separate our neighborhoods into 6 clusters (cut at distance of 20, horizontal black line).</a:t>
            </a:r>
            <a:endParaRPr lang="en-US" sz="2000" dirty="0" smtClean="0"/>
          </a:p>
          <a:p>
            <a:pPr lvl="0"/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endParaRPr lang="en-US" i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52944"/>
            <a:ext cx="5562599" cy="329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9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5334000" cy="289560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Agglomerative Clustering </a:t>
            </a:r>
            <a:r>
              <a:rPr lang="en-US" sz="3200" dirty="0" smtClean="0"/>
              <a:t> gives me 6 clusters: </a:t>
            </a:r>
          </a:p>
          <a:p>
            <a:pPr lvl="1"/>
            <a:r>
              <a:rPr lang="en-US" dirty="0" smtClean="0"/>
              <a:t>Cluster 0 ( Red ) : </a:t>
            </a:r>
            <a:r>
              <a:rPr lang="en-US" dirty="0"/>
              <a:t>Italian Restaurant , Pizza, Café</a:t>
            </a:r>
          </a:p>
          <a:p>
            <a:pPr lvl="1"/>
            <a:r>
              <a:rPr lang="en-US" dirty="0"/>
              <a:t>Cluster 1 </a:t>
            </a:r>
            <a:r>
              <a:rPr lang="en-US" dirty="0" smtClean="0"/>
              <a:t>( Purple) : </a:t>
            </a:r>
            <a:r>
              <a:rPr lang="en-US" dirty="0"/>
              <a:t>Restaurant , Bar</a:t>
            </a:r>
          </a:p>
          <a:p>
            <a:pPr lvl="1"/>
            <a:r>
              <a:rPr lang="en-US" dirty="0"/>
              <a:t>Cluster 2 </a:t>
            </a:r>
            <a:r>
              <a:rPr lang="en-US" dirty="0" smtClean="0"/>
              <a:t>(Blue) : </a:t>
            </a:r>
            <a:r>
              <a:rPr lang="en-US" dirty="0"/>
              <a:t>Park , Plaza, Clothing stores  , Museum, Gym </a:t>
            </a:r>
          </a:p>
          <a:p>
            <a:pPr lvl="1"/>
            <a:r>
              <a:rPr lang="en-US" dirty="0"/>
              <a:t>Cluster 3 </a:t>
            </a:r>
            <a:r>
              <a:rPr lang="en-US" dirty="0" smtClean="0"/>
              <a:t>(Cyan) : </a:t>
            </a:r>
            <a:r>
              <a:rPr lang="en-US" dirty="0"/>
              <a:t>Coffee Shop, Hotel, Pub</a:t>
            </a:r>
          </a:p>
          <a:p>
            <a:pPr lvl="1"/>
            <a:r>
              <a:rPr lang="en-US" dirty="0"/>
              <a:t>Cluster 4 </a:t>
            </a:r>
            <a:r>
              <a:rPr lang="en-US" dirty="0" smtClean="0"/>
              <a:t>(Green) : </a:t>
            </a:r>
            <a:r>
              <a:rPr lang="en-US" dirty="0"/>
              <a:t>Café, </a:t>
            </a:r>
            <a:r>
              <a:rPr lang="en-US" dirty="0" smtClean="0"/>
              <a:t>Supermarket</a:t>
            </a:r>
            <a:endParaRPr lang="en-US" dirty="0"/>
          </a:p>
          <a:p>
            <a:pPr lvl="1"/>
            <a:r>
              <a:rPr lang="en-US" dirty="0"/>
              <a:t>Cluster 5 </a:t>
            </a:r>
            <a:r>
              <a:rPr lang="en-US" dirty="0" smtClean="0"/>
              <a:t>(Orange) : </a:t>
            </a:r>
            <a:r>
              <a:rPr lang="en-US" dirty="0"/>
              <a:t>Café</a:t>
            </a:r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4495800"/>
            <a:ext cx="2589530" cy="222631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5791200" y="1600200"/>
            <a:ext cx="3276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5105400"/>
            <a:ext cx="3352800" cy="8382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3058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 smtClean="0"/>
              <a:t>Indian </a:t>
            </a:r>
            <a:r>
              <a:rPr lang="en-US" sz="2000" dirty="0"/>
              <a:t>restaurant counts in Bucharest is </a:t>
            </a:r>
            <a:r>
              <a:rPr lang="en-US" b="1" dirty="0" smtClean="0"/>
              <a:t>1.19</a:t>
            </a:r>
            <a:r>
              <a:rPr lang="en-US" sz="2000" b="1" dirty="0" smtClean="0"/>
              <a:t>%</a:t>
            </a:r>
            <a:endParaRPr lang="en-US" sz="2000" dirty="0"/>
          </a:p>
          <a:p>
            <a:pPr lvl="1"/>
            <a:r>
              <a:rPr lang="en-US" sz="1600" dirty="0"/>
              <a:t>Total number of restaurants: 502</a:t>
            </a:r>
          </a:p>
          <a:p>
            <a:pPr lvl="1"/>
            <a:r>
              <a:rPr lang="en-US" sz="1600" dirty="0"/>
              <a:t>Total number of </a:t>
            </a:r>
            <a:r>
              <a:rPr lang="en-US" sz="1600" dirty="0" smtClean="0"/>
              <a:t>Indian </a:t>
            </a:r>
            <a:r>
              <a:rPr lang="en-US" sz="1600" dirty="0"/>
              <a:t>restaurants: </a:t>
            </a:r>
            <a:r>
              <a:rPr lang="en-US" sz="1600" dirty="0"/>
              <a:t>6</a:t>
            </a:r>
            <a:endParaRPr lang="en-US" sz="1600" dirty="0"/>
          </a:p>
          <a:p>
            <a:endParaRPr lang="en-US" sz="2000" dirty="0" smtClean="0"/>
          </a:p>
          <a:p>
            <a:r>
              <a:rPr lang="en-US" sz="2000" dirty="0" smtClean="0"/>
              <a:t>From </a:t>
            </a:r>
            <a:r>
              <a:rPr lang="en-US" sz="2000" dirty="0"/>
              <a:t>bar </a:t>
            </a:r>
            <a:r>
              <a:rPr lang="en-US" sz="2000" dirty="0" smtClean="0"/>
              <a:t>chart</a:t>
            </a:r>
          </a:p>
          <a:p>
            <a:pPr lvl="1"/>
            <a:r>
              <a:rPr lang="en-US" sz="1600" dirty="0" err="1" smtClean="0"/>
              <a:t>Vitan</a:t>
            </a:r>
            <a:r>
              <a:rPr lang="en-US" sz="1600" dirty="0" smtClean="0"/>
              <a:t> </a:t>
            </a:r>
            <a:r>
              <a:rPr lang="en-US" sz="1600" dirty="0"/>
              <a:t>is the neighborhood having most restaurants</a:t>
            </a:r>
          </a:p>
          <a:p>
            <a:pPr lvl="1"/>
            <a:r>
              <a:rPr lang="en-US" sz="1600" dirty="0" err="1"/>
              <a:t>Dorobanti</a:t>
            </a:r>
            <a:r>
              <a:rPr lang="en-US" sz="1600" dirty="0"/>
              <a:t> is has lots of restaurants , but no </a:t>
            </a:r>
            <a:r>
              <a:rPr lang="en-US" sz="1600" dirty="0" smtClean="0"/>
              <a:t>Indian </a:t>
            </a:r>
            <a:r>
              <a:rPr lang="en-US" sz="1600" dirty="0"/>
              <a:t>restaurant</a:t>
            </a:r>
          </a:p>
          <a:p>
            <a:pPr lvl="1"/>
            <a:r>
              <a:rPr lang="en-US" sz="1600" dirty="0" err="1" smtClean="0"/>
              <a:t>Teneretulii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dirty="0" err="1"/>
              <a:t>Gluesti</a:t>
            </a:r>
            <a:r>
              <a:rPr lang="en-US" sz="1600" dirty="0"/>
              <a:t> are neighborhoods having least number of restaurants</a:t>
            </a:r>
          </a:p>
          <a:p>
            <a:pPr lvl="1"/>
            <a:r>
              <a:rPr lang="en-US" sz="1600" dirty="0" smtClean="0"/>
              <a:t>30</a:t>
            </a:r>
            <a:r>
              <a:rPr lang="en-US" sz="1600" dirty="0" smtClean="0"/>
              <a:t> </a:t>
            </a:r>
            <a:r>
              <a:rPr lang="en-US" sz="1600" dirty="0"/>
              <a:t>neighborhoods do not have any </a:t>
            </a:r>
            <a:r>
              <a:rPr lang="en-US" sz="1600" dirty="0" smtClean="0"/>
              <a:t>Indian </a:t>
            </a:r>
            <a:r>
              <a:rPr lang="en-US" sz="1600" dirty="0"/>
              <a:t>restaurant. We can choose one of these to open restaurant. </a:t>
            </a:r>
          </a:p>
          <a:p>
            <a:endParaRPr lang="en-US" sz="2000" dirty="0"/>
          </a:p>
          <a:p>
            <a:r>
              <a:rPr lang="en-US" sz="2000" dirty="0"/>
              <a:t>From heat </a:t>
            </a:r>
            <a:r>
              <a:rPr lang="en-US" sz="2000" dirty="0" smtClean="0"/>
              <a:t>maps</a:t>
            </a:r>
          </a:p>
          <a:p>
            <a:pPr lvl="1"/>
            <a:r>
              <a:rPr lang="en-US" sz="1600" dirty="0" smtClean="0"/>
              <a:t>Too </a:t>
            </a:r>
            <a:r>
              <a:rPr lang="en-US" sz="1600" dirty="0"/>
              <a:t>many restaurants in 4 km to the center</a:t>
            </a:r>
          </a:p>
          <a:p>
            <a:pPr lvl="1"/>
            <a:r>
              <a:rPr lang="en-US" sz="1600" dirty="0"/>
              <a:t>Enough restaurants between 4-6 km to the </a:t>
            </a:r>
            <a:r>
              <a:rPr lang="en-US" sz="1600" dirty="0" smtClean="0"/>
              <a:t>center</a:t>
            </a:r>
            <a:endParaRPr lang="en-US" sz="1600" dirty="0"/>
          </a:p>
          <a:p>
            <a:pPr lvl="1"/>
            <a:r>
              <a:rPr lang="en-US" sz="1600" dirty="0"/>
              <a:t>There are </a:t>
            </a:r>
            <a:r>
              <a:rPr lang="en-US" sz="1600" b="1" dirty="0"/>
              <a:t>not many </a:t>
            </a:r>
            <a:r>
              <a:rPr lang="en-US" sz="1600" dirty="0"/>
              <a:t>restaurants after </a:t>
            </a:r>
            <a:r>
              <a:rPr lang="en-US" sz="1600" b="1" dirty="0"/>
              <a:t>6 km to center</a:t>
            </a:r>
            <a:endParaRPr lang="en-US" sz="1600" dirty="0"/>
          </a:p>
          <a:p>
            <a:pPr lvl="1"/>
            <a:r>
              <a:rPr lang="en-US" sz="1600" dirty="0" smtClean="0"/>
              <a:t>Indian </a:t>
            </a:r>
            <a:r>
              <a:rPr lang="en-US" sz="1600" dirty="0"/>
              <a:t>restaurants are located in South, North , East, between 2-4 Km distance around center</a:t>
            </a:r>
          </a:p>
          <a:p>
            <a:pPr lvl="1"/>
            <a:r>
              <a:rPr lang="en-US" sz="1600" dirty="0"/>
              <a:t>There are </a:t>
            </a:r>
            <a:r>
              <a:rPr lang="en-US" sz="1600" b="1" dirty="0"/>
              <a:t>not</a:t>
            </a:r>
            <a:r>
              <a:rPr lang="en-US" sz="1600" dirty="0"/>
              <a:t> </a:t>
            </a:r>
            <a:r>
              <a:rPr lang="en-US" sz="1600" dirty="0" smtClean="0"/>
              <a:t>Indian </a:t>
            </a:r>
            <a:r>
              <a:rPr lang="en-US" sz="1600" dirty="0"/>
              <a:t>Restaurants in West and North West part</a:t>
            </a:r>
          </a:p>
          <a:p>
            <a:pPr lvl="1"/>
            <a:r>
              <a:rPr lang="en-US" sz="1600" dirty="0"/>
              <a:t>Some </a:t>
            </a:r>
            <a:r>
              <a:rPr lang="en-US" sz="1600" dirty="0" smtClean="0"/>
              <a:t>Indian </a:t>
            </a:r>
            <a:r>
              <a:rPr lang="en-US" sz="1600" dirty="0"/>
              <a:t>restaurants gets bad points. That means people does not prefer these restaurant too much and any </a:t>
            </a:r>
            <a:r>
              <a:rPr lang="en-US" sz="1600" dirty="0" smtClean="0"/>
              <a:t>Indian </a:t>
            </a:r>
            <a:r>
              <a:rPr lang="en-US" sz="1600" dirty="0"/>
              <a:t>restaurant may be opened around</a:t>
            </a:r>
          </a:p>
          <a:p>
            <a:pPr lvl="0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 flipH="1">
            <a:off x="457200" y="6172200"/>
            <a:ext cx="76200" cy="365125"/>
          </a:xfrm>
        </p:spPr>
        <p:txBody>
          <a:bodyPr/>
          <a:lstStyle/>
          <a:p>
            <a:r>
              <a:rPr lang="en-US" dirty="0" smtClean="0"/>
              <a:t> 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325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0f5f6fd6-c367-489b-838a-644eeab267b2" origin="defaultValue">
  <element uid="id_classification_nonbusiness" value=""/>
</sisl>
</file>

<file path=customXml/item2.xml><?xml version="1.0" encoding="utf-8"?>
<WrappedLabelHistory xmlns:xsd="http://www.w3.org/2001/XMLSchema" xmlns:xsi="http://www.w3.org/2001/XMLSchema-instance" xmlns="http://www.boldonjames.com/2016/02/Classifier/internal/wrappedLabelHistory">
  <Value>PD94bWwgdmVyc2lvbj0iMS4wIiBlbmNvZGluZz0idXMtYXNjaWkiPz48bGFiZWxIaXN0b3J5IHhtbG5zOnhzZD0iaHR0cDovL3d3dy53My5vcmcvMjAwMS9YTUxTY2hlbWEiIHhtbG5zOnhzaT0iaHR0cDovL3d3dy53My5vcmcvMjAwMS9YTUxTY2hlbWEtaW5zdGFuY2UiIHhtbG5zPSJodHRwOi8vd3d3LmJvbGRvbmphbWVzLmNvbS8yMDE2LzAyL0NsYXNzaWZpZXIvaW50ZXJuYWwvbGFiZWxIaXN0b3J5Ij48aXRlbT48c2lzbCBzaXNsVmVyc2lvbj0iMCIgcG9saWN5PSIwZjVmNmZkNi1jMzY3LTQ4OWItODM4YS02NDRlZWFiMjY3YjIiIG9yaWdpbj0iZGVmYXVsdFZhbHVlIj48ZWxlbWVudCB1aWQ9ImlkX2NsYXNzaWZpY2F0aW9uX25vbmJ1c2luZXNzIiB2YWx1ZT0iIiB4bWxucz0iaHR0cDovL3d3dy5ib2xkb25qYW1lcy5jb20vMjAwOC8wMS9zaWUvaW50ZXJuYWwvbGFiZWwiIC8+PC9zaXNsPjxVc2VyTmFtZT5JTlRcdHVsYXkuY2FnbGF5YW48L1VzZXJOYW1lPjxEYXRlVGltZT4xMC8yNC8yMDE5IDg6Mzk6MDggQU08L0RhdGVUaW1lPjxMYWJlbFN0cmluZz5JbnRlcm5hbDwvTGFiZWxTdHJpbmc+PC9pdGVtPjwvbGFiZWxIaXN0b3J5Pg==</Value>
</WrappedLabelHistory>
</file>

<file path=customXml/itemProps1.xml><?xml version="1.0" encoding="utf-8"?>
<ds:datastoreItem xmlns:ds="http://schemas.openxmlformats.org/officeDocument/2006/customXml" ds:itemID="{BFBF32A5-91FB-493D-81A9-A43CB7E20C76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FB015A76-2FAD-4653-AF21-E0D9161A2C77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97</TotalTime>
  <Words>843</Words>
  <Application>Microsoft Office PowerPoint</Application>
  <PresentationFormat>On-screen Show (4:3)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Times New Roman</vt:lpstr>
      <vt:lpstr>Wingdings 3</vt:lpstr>
      <vt:lpstr>Slice</vt:lpstr>
      <vt:lpstr>Opening Indian Restaurant in Bucharest</vt:lpstr>
      <vt:lpstr>Business Problem</vt:lpstr>
      <vt:lpstr>Data Sources</vt:lpstr>
      <vt:lpstr>Meth</vt:lpstr>
      <vt:lpstr>Methodology</vt:lpstr>
      <vt:lpstr>PowerPoint Presentation</vt:lpstr>
      <vt:lpstr>Methodology - Clustering</vt:lpstr>
      <vt:lpstr>PowerPoint Presentation</vt:lpstr>
      <vt:lpstr>Results</vt:lpstr>
      <vt:lpstr>Discussions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Turkish Restaurant in Bucharest</dc:title>
  <dc:creator>Tulay Caglayan</dc:creator>
  <cp:lastModifiedBy>Vipin Nair</cp:lastModifiedBy>
  <cp:revision>66</cp:revision>
  <dcterms:created xsi:type="dcterms:W3CDTF">2019-10-24T08:32:47Z</dcterms:created>
  <dcterms:modified xsi:type="dcterms:W3CDTF">2020-12-01T11:18:31Z</dcterms:modified>
  <cp:category>[BJ_CEBRO_INTERNAL]  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1fb7a7c4-d990-463d-80b1-323a83e95782</vt:lpwstr>
  </property>
  <property fmtid="{D5CDD505-2E9C-101B-9397-08002B2CF9AE}" pid="3" name="bjDocumentLabelXML">
    <vt:lpwstr>&lt;?xml version="1.0" encoding="us-ascii"?&gt;&lt;sisl xmlns:xsd="http://www.w3.org/2001/XMLSchema" xmlns:xsi="http://www.w3.org/2001/XMLSchema-instance" sislVersion="0" policy="0f5f6fd6-c367-489b-838a-644eeab267b2" origin="defaultValue" xmlns="http://www.boldonj</vt:lpwstr>
  </property>
  <property fmtid="{D5CDD505-2E9C-101B-9397-08002B2CF9AE}" pid="4" name="bjDocumentLabelXML-0">
    <vt:lpwstr>ames.com/2008/01/sie/internal/label"&gt;&lt;element uid="id_classification_nonbusiness" value="" /&gt;&lt;/sisl&gt;</vt:lpwstr>
  </property>
  <property fmtid="{D5CDD505-2E9C-101B-9397-08002B2CF9AE}" pid="5" name="bjDocumentSecurityLabel">
    <vt:lpwstr>Internal</vt:lpwstr>
  </property>
  <property fmtid="{D5CDD505-2E9C-101B-9397-08002B2CF9AE}" pid="6" name="bjSaver">
    <vt:lpwstr>+G3tC6QqTDK79645Qm2CLXtZFQe5hGdr</vt:lpwstr>
  </property>
  <property fmtid="{D5CDD505-2E9C-101B-9397-08002B2CF9AE}" pid="7" name="bjLabelHistoryID">
    <vt:lpwstr>{FB015A76-2FAD-4653-AF21-E0D9161A2C77}</vt:lpwstr>
  </property>
</Properties>
</file>