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262" r:id="rId2"/>
    <p:sldId id="268" r:id="rId3"/>
    <p:sldId id="257" r:id="rId4"/>
    <p:sldId id="270" r:id="rId5"/>
    <p:sldId id="265" r:id="rId6"/>
    <p:sldId id="260" r:id="rId7"/>
    <p:sldId id="271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E4E8E-6A69-41BF-8D58-72202987349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B3179-F2BB-4339-9190-65FDFF16A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9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77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8" y="2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AF70220E-BE04-43F1-8497-2B29EC6A974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404018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70220E-BE04-43F1-8497-2B29EC6A9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58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254008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5333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70220E-BE04-43F1-8497-2B29EC6A974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146905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83115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3013451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465049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3217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80617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220E-BE04-43F1-8497-2B29EC6A974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9212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220E-BE04-43F1-8497-2B29EC6A9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89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7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39" y="2499763"/>
            <a:ext cx="4861924" cy="20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0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82" y="1981200"/>
            <a:ext cx="9583381" cy="4050323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75000"/>
              <a:defRPr sz="2000"/>
            </a:lvl2pPr>
            <a:lvl3pPr marL="1142971" indent="-228594">
              <a:spcBef>
                <a:spcPts val="0"/>
              </a:spcBef>
              <a:spcAft>
                <a:spcPts val="300"/>
              </a:spcAft>
              <a:buClr>
                <a:schemeClr val="accent6"/>
              </a:buClr>
              <a:buSzPct val="75000"/>
              <a:buFont typeface="Wingdings" panose="05000000000000000000" pitchFamily="2" charset="2"/>
              <a:buChar char="Ø"/>
              <a:defRPr sz="1800"/>
            </a:lvl3pPr>
            <a:lvl4pPr marL="1600160" indent="-228594"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/>
            </a:lvl4pPr>
            <a:lvl5pPr marL="2057349" indent="-228594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C612-61C0-45C0-8BB5-ECA950C6AE1A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39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58" y="518971"/>
            <a:ext cx="2829021" cy="11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2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C8E9C612-61C0-45C0-8BB5-ECA950C6AE1A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220E-BE04-43F1-8497-2B29EC6A974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28pt</a:t>
            </a:r>
            <a:r>
              <a:rPr lang="en-US" dirty="0"/>
              <a:t> Arial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7"/>
            <a:ext cx="10970683" cy="4567767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0"/>
            <a:r>
              <a:rPr lang="en-US" dirty="0" err="1"/>
              <a:t>18pt</a:t>
            </a:r>
            <a:r>
              <a:rPr lang="en-US" dirty="0"/>
              <a:t> Arial body text</a:t>
            </a:r>
          </a:p>
          <a:p>
            <a:pPr lvl="1"/>
            <a:r>
              <a:rPr lang="en-US" dirty="0" err="1"/>
              <a:t>18pt</a:t>
            </a:r>
            <a:r>
              <a:rPr lang="en-US" dirty="0"/>
              <a:t> Arial bullet one</a:t>
            </a:r>
          </a:p>
          <a:p>
            <a:pPr lvl="2"/>
            <a:r>
              <a:rPr lang="en-US" dirty="0" err="1"/>
              <a:t>18pt</a:t>
            </a:r>
            <a:r>
              <a:rPr lang="en-US" dirty="0"/>
              <a:t> Arial sub-bullet</a:t>
            </a:r>
          </a:p>
          <a:p>
            <a:pPr lvl="3"/>
            <a:r>
              <a:rPr lang="en-US" dirty="0" err="1"/>
              <a:t>16pt</a:t>
            </a:r>
            <a:r>
              <a:rPr lang="en-US" dirty="0"/>
              <a:t> Arial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Arial fifth level</a:t>
            </a:r>
          </a:p>
        </p:txBody>
      </p:sp>
    </p:spTree>
    <p:extLst>
      <p:ext uri="{BB962C8B-B14F-4D97-AF65-F5344CB8AC3E}">
        <p14:creationId xmlns:p14="http://schemas.microsoft.com/office/powerpoint/2010/main" val="422659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43219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1C43-A071-48D4-B2DF-2D9C5E7016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25722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220E-BE04-43F1-8497-2B29EC6A9740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18" y="125790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>
                <a:latin typeface="Arial"/>
              </a:rPr>
              <a:t>Click icon to add picture</a:t>
            </a:r>
            <a:endParaRPr lang="en-US" sz="1467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18" y="3791863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>
                <a:latin typeface="Arial"/>
              </a:rPr>
              <a:t>Click icon to add picture</a:t>
            </a:r>
            <a:endParaRPr lang="en-US" sz="1467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612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220E-BE04-43F1-8497-2B29EC6A9740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7066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48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556670" indent="-300559">
              <a:buFont typeface="Intel Clear" pitchFamily="34" charset="0"/>
              <a:buChar char="–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buFont typeface="Intel Clear" pitchFamily="34" charset="0"/>
              <a:buChar char="–"/>
              <a:defRPr sz="1600">
                <a:latin typeface="+mn-lt"/>
              </a:defRPr>
            </a:lvl3pPr>
            <a:lvl4pPr>
              <a:buFont typeface="Intel Clear" pitchFamily="34" charset="0"/>
              <a:buChar char="–"/>
              <a:defRPr sz="1467">
                <a:latin typeface="+mn-lt"/>
              </a:defRPr>
            </a:lvl4pPr>
            <a:lvl5pPr>
              <a:buFont typeface="Intel Clear" pitchFamily="34" charset="0"/>
              <a:buChar char="–"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220E-BE04-43F1-8497-2B29EC6A974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82759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AF70220E-BE04-43F1-8497-2B29EC6A974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12577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AF70220E-BE04-43F1-8497-2B29EC6A9740}" type="slidenum">
              <a:rPr lang="en-IN" smtClean="0"/>
              <a:t>‹#›</a:t>
            </a:fld>
            <a:endParaRPr lang="en-IN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5983" y="6634394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33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42719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116" y="6345936"/>
            <a:ext cx="12192000" cy="512064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554" y="6440786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1624735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AF70220E-BE04-43F1-8497-2B29EC6A9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59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buNone/>
        <a:defRPr sz="3733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Intel Clear" panose="020B0604020203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uricon.net/wp-content/uploads/2016/11/SuriCon2016_MichalPurzynski_PeterManev.pdf" TargetMode="External"/><Relationship Id="rId3" Type="http://schemas.openxmlformats.org/officeDocument/2006/relationships/hyperlink" Target="https://home.regit.org/2012/07/suricata-to-10gbps-and-beyond/" TargetMode="External"/><Relationship Id="rId7" Type="http://schemas.openxmlformats.org/officeDocument/2006/relationships/hyperlink" Target="https://www.researchgate.net/figure/Percentage-of-alerts-detected_tbl2_220307667" TargetMode="External"/><Relationship Id="rId2" Type="http://schemas.openxmlformats.org/officeDocument/2006/relationships/hyperlink" Target="https://www.stamus-networks.com/blog/2016/09/28/suricata-bypass-feature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xbu.me/article/performance-characterization-of-suricata-thread-models/" TargetMode="External"/><Relationship Id="rId11" Type="http://schemas.openxmlformats.org/officeDocument/2006/relationships/hyperlink" Target="https://www.hurricanelabs.com/docs/idsguide.pdf" TargetMode="External"/><Relationship Id="rId5" Type="http://schemas.openxmlformats.org/officeDocument/2006/relationships/hyperlink" Target="https://www.neox-networks.com/en/solutions/suricata-performance-increase/" TargetMode="External"/><Relationship Id="rId10" Type="http://schemas.openxmlformats.org/officeDocument/2006/relationships/hyperlink" Target="https://www.wwt.com/lab/napatech-suricata-ids-ips-and-nsm-lab" TargetMode="External"/><Relationship Id="rId4" Type="http://schemas.openxmlformats.org/officeDocument/2006/relationships/hyperlink" Target="https://suricata.readthedocs.io/en/suricata-4.1.2/setting-up-ipsinline-for-linux.html" TargetMode="External"/><Relationship Id="rId9" Type="http://schemas.openxmlformats.org/officeDocument/2006/relationships/hyperlink" Target="https://docs.nubeva.com/en/latest/tools/suricata.htmli_PeterManev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949D-A388-422B-A205-A4FDF87B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SURICATA with DPDK &amp; HW offload – session-1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DF10C-D2EC-4A64-BF70-D110E3B9E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How to run smartly for IDS|IPS on edge, cloud or bare metal for performance and efficiency?</a:t>
            </a:r>
          </a:p>
        </p:txBody>
      </p:sp>
    </p:spTree>
    <p:extLst>
      <p:ext uri="{BB962C8B-B14F-4D97-AF65-F5344CB8AC3E}">
        <p14:creationId xmlns:p14="http://schemas.microsoft.com/office/powerpoint/2010/main" val="118739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569435DD-DB56-48CB-9F63-82AD83D84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0" b="3"/>
          <a:stretch/>
        </p:blipFill>
        <p:spPr bwMode="auto">
          <a:xfrm>
            <a:off x="607485" y="1604433"/>
            <a:ext cx="5342468" cy="456776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uricata-dashboard">
            <a:extLst>
              <a:ext uri="{FF2B5EF4-FFF2-40B4-BE49-F238E27FC236}">
                <a16:creationId xmlns:a16="http://schemas.microsoft.com/office/drawing/2014/main" id="{747CBEBF-7EF5-4AB8-840E-E6E32C29D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1" r="25314" b="-1"/>
          <a:stretch/>
        </p:blipFill>
        <p:spPr bwMode="auto">
          <a:xfrm>
            <a:off x="6237817" y="1604433"/>
            <a:ext cx="5340352" cy="456776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4AFE16D-9CA5-4563-B8EE-93C0F47A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1158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Firewall for us!</a:t>
            </a:r>
          </a:p>
        </p:txBody>
      </p:sp>
    </p:spTree>
    <p:extLst>
      <p:ext uri="{BB962C8B-B14F-4D97-AF65-F5344CB8AC3E}">
        <p14:creationId xmlns:p14="http://schemas.microsoft.com/office/powerpoint/2010/main" val="249973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36C7-1CF2-4E64-BF22-92E2149C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941205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How does it work today?</a:t>
            </a:r>
          </a:p>
        </p:txBody>
      </p:sp>
      <p:pic>
        <p:nvPicPr>
          <p:cNvPr id="4098" name="Picture 2" descr="Figure 1. Setup of the first experiment.">
            <a:extLst>
              <a:ext uri="{FF2B5EF4-FFF2-40B4-BE49-F238E27FC236}">
                <a16:creationId xmlns:a16="http://schemas.microsoft.com/office/drawing/2014/main" id="{2B767B79-9908-4AA3-960C-1A02B366E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4632" y="876123"/>
            <a:ext cx="7191206" cy="25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14F0857-6306-48D3-9B77-26C34615C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88" y="526439"/>
            <a:ext cx="8142409" cy="526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A8740A-7D10-4513-AC09-CEA21C050291}"/>
              </a:ext>
            </a:extLst>
          </p:cNvPr>
          <p:cNvSpPr txBox="1"/>
          <p:nvPr/>
        </p:nvSpPr>
        <p:spPr>
          <a:xfrm>
            <a:off x="7675685" y="751474"/>
            <a:ext cx="4092606" cy="338554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003C71"/>
                </a:solidFill>
              </a:rPr>
              <a:t>Create TAP allow mirroring of packets from desired direction Ingress/Egress</a:t>
            </a:r>
          </a:p>
          <a:p>
            <a:endParaRPr lang="en-US" sz="2000" dirty="0">
              <a:solidFill>
                <a:srgbClr val="003C71"/>
              </a:solidFill>
            </a:endParaRPr>
          </a:p>
          <a:p>
            <a:r>
              <a:rPr lang="en-US" sz="2000" dirty="0">
                <a:solidFill>
                  <a:srgbClr val="003C71"/>
                </a:solidFill>
              </a:rPr>
              <a:t>In case of IDS mirror traffic.</a:t>
            </a:r>
          </a:p>
          <a:p>
            <a:endParaRPr lang="en-US" sz="2000" dirty="0">
              <a:solidFill>
                <a:srgbClr val="003C71"/>
              </a:solidFill>
            </a:endParaRPr>
          </a:p>
          <a:p>
            <a:r>
              <a:rPr lang="en-US" sz="2000" dirty="0">
                <a:solidFill>
                  <a:srgbClr val="003C71"/>
                </a:solidFill>
              </a:rPr>
              <a:t>In case of IPS redirect to Inspection Engine</a:t>
            </a:r>
          </a:p>
          <a:p>
            <a:endParaRPr lang="en-US" sz="2000" dirty="0">
              <a:solidFill>
                <a:srgbClr val="003C71"/>
              </a:solidFill>
            </a:endParaRPr>
          </a:p>
          <a:p>
            <a:r>
              <a:rPr lang="en-US" sz="2000" dirty="0">
                <a:solidFill>
                  <a:srgbClr val="003C71"/>
                </a:solidFill>
              </a:rPr>
              <a:t>In case of BYPASS, simply allow port Forwarding</a:t>
            </a:r>
          </a:p>
        </p:txBody>
      </p:sp>
    </p:spTree>
    <p:extLst>
      <p:ext uri="{BB962C8B-B14F-4D97-AF65-F5344CB8AC3E}">
        <p14:creationId xmlns:p14="http://schemas.microsoft.com/office/powerpoint/2010/main" val="30898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ireshark architecture showing privilege separation.">
            <a:extLst>
              <a:ext uri="{FF2B5EF4-FFF2-40B4-BE49-F238E27FC236}">
                <a16:creationId xmlns:a16="http://schemas.microsoft.com/office/drawing/2014/main" id="{08D6123C-11B7-4BB1-AD47-5FE596D87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77" y="4513019"/>
            <a:ext cx="4222503" cy="120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ricata multi-threaded architecture ">
            <a:extLst>
              <a:ext uri="{FF2B5EF4-FFF2-40B4-BE49-F238E27FC236}">
                <a16:creationId xmlns:a16="http://schemas.microsoft.com/office/drawing/2014/main" id="{B6B2D040-0D6A-45BF-83FB-FEEB1DD19D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9"/>
          <a:stretch/>
        </p:blipFill>
        <p:spPr bwMode="auto">
          <a:xfrm>
            <a:off x="657224" y="553914"/>
            <a:ext cx="7493977" cy="287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13781C6C-C223-42CC-9776-D2972A6C846A}"/>
              </a:ext>
            </a:extLst>
          </p:cNvPr>
          <p:cNvSpPr/>
          <p:nvPr/>
        </p:nvSpPr>
        <p:spPr>
          <a:xfrm>
            <a:off x="3005870" y="2127737"/>
            <a:ext cx="346930" cy="16617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DA886019-F7B5-4312-A567-1B4F80BB4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249" y="3724275"/>
            <a:ext cx="3305903" cy="264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73E83A-86D9-47A7-9725-C3D1542A471A}"/>
              </a:ext>
            </a:extLst>
          </p:cNvPr>
          <p:cNvCxnSpPr/>
          <p:nvPr/>
        </p:nvCxnSpPr>
        <p:spPr>
          <a:xfrm>
            <a:off x="657224" y="3724275"/>
            <a:ext cx="10325101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7C9F398-FE7B-4E95-9A6C-B224EEEF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methods</a:t>
            </a:r>
          </a:p>
        </p:txBody>
      </p:sp>
    </p:spTree>
    <p:extLst>
      <p:ext uri="{BB962C8B-B14F-4D97-AF65-F5344CB8AC3E}">
        <p14:creationId xmlns:p14="http://schemas.microsoft.com/office/powerpoint/2010/main" val="108238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1.wp.com/www.ntop.org/wp-content/uploads/2011/11/PF_RING-Filters.png?resize=932%2C457&amp;ssl=1">
            <a:extLst>
              <a:ext uri="{FF2B5EF4-FFF2-40B4-BE49-F238E27FC236}">
                <a16:creationId xmlns:a16="http://schemas.microsoft.com/office/drawing/2014/main" id="{5FB28B99-FD49-4F5F-AADF-D80692EC4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1860" y="1707422"/>
            <a:ext cx="7009396" cy="343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AEA311-5325-4BFD-B974-F97FCBACF71E}"/>
              </a:ext>
            </a:extLst>
          </p:cNvPr>
          <p:cNvSpPr txBox="1"/>
          <p:nvPr/>
        </p:nvSpPr>
        <p:spPr>
          <a:xfrm>
            <a:off x="790576" y="2190750"/>
            <a:ext cx="27338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ALTERNATIVE APPROACHES?</a:t>
            </a:r>
          </a:p>
          <a:p>
            <a:endParaRPr lang="en-IN" dirty="0"/>
          </a:p>
          <a:p>
            <a:r>
              <a:rPr lang="en-IN" dirty="0"/>
              <a:t>PF_RING alternative with HW or SW offload.</a:t>
            </a:r>
          </a:p>
          <a:p>
            <a:endParaRPr lang="en-IN" dirty="0"/>
          </a:p>
          <a:p>
            <a:r>
              <a:rPr lang="en-IN" dirty="0"/>
              <a:t>Similar functionality can be achieved with XDP and </a:t>
            </a:r>
            <a:r>
              <a:rPr lang="en-IN" dirty="0" err="1"/>
              <a:t>eBPF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488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low reconstruction by Suricata">
            <a:extLst>
              <a:ext uri="{FF2B5EF4-FFF2-40B4-BE49-F238E27FC236}">
                <a16:creationId xmlns:a16="http://schemas.microsoft.com/office/drawing/2014/main" id="{512363D8-0A33-47EE-A63F-8ADBC7306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023984"/>
            <a:ext cx="8248650" cy="583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6A4614-C845-4D71-8663-55A7697C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 Engine – does before inspecting</a:t>
            </a:r>
          </a:p>
        </p:txBody>
      </p:sp>
    </p:spTree>
    <p:extLst>
      <p:ext uri="{BB962C8B-B14F-4D97-AF65-F5344CB8AC3E}">
        <p14:creationId xmlns:p14="http://schemas.microsoft.com/office/powerpoint/2010/main" val="290017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4712-29BE-4059-8197-3D52A237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05BE-A124-49C2-A6D9-6246F75B5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https://www.stamus-networks.com/blog/2016/09/28/suricata-bypass-feature</a:t>
            </a:r>
            <a:endParaRPr lang="en-US" dirty="0"/>
          </a:p>
          <a:p>
            <a:r>
              <a:rPr lang="en-US" dirty="0">
                <a:hlinkClick r:id="rId3"/>
              </a:rPr>
              <a:t>https://home.regit.org/2012/07/suricata-to-10gbps-and-beyond/</a:t>
            </a:r>
            <a:endParaRPr lang="en-US" dirty="0"/>
          </a:p>
          <a:p>
            <a:r>
              <a:rPr lang="en-US" dirty="0">
                <a:hlinkClick r:id="rId4"/>
              </a:rPr>
              <a:t>https://suricata.readthedocs.io/en/suricata-4.1.2/setting-up-ipsinline-for-linux.html</a:t>
            </a:r>
            <a:endParaRPr lang="en-US" dirty="0"/>
          </a:p>
          <a:p>
            <a:r>
              <a:rPr lang="en-US" dirty="0">
                <a:hlinkClick r:id="rId5"/>
              </a:rPr>
              <a:t>https://www.neox-networks.com/en/solutions/suricata-performance-increase/</a:t>
            </a:r>
            <a:endParaRPr lang="en-US" dirty="0"/>
          </a:p>
          <a:p>
            <a:r>
              <a:rPr lang="en-US" dirty="0">
                <a:hlinkClick r:id="rId6"/>
              </a:rPr>
              <a:t>https://xbu.me/article/performance-characterization-of-suricata-thread-models/</a:t>
            </a:r>
            <a:endParaRPr lang="en-US" dirty="0"/>
          </a:p>
          <a:p>
            <a:r>
              <a:rPr lang="en-US" dirty="0">
                <a:hlinkClick r:id="rId7"/>
              </a:rPr>
              <a:t>https://www.researchgate.net/figure/Percentage-of-alerts-detected_tbl2_220307667</a:t>
            </a:r>
            <a:endParaRPr lang="en-US" dirty="0"/>
          </a:p>
          <a:p>
            <a:r>
              <a:rPr lang="en-US" dirty="0">
                <a:hlinkClick r:id="rId8"/>
              </a:rPr>
              <a:t>https://suricon.net/wp-content/uploads/2016/11/SuriCon2016_MichalPurzynsk</a:t>
            </a:r>
          </a:p>
          <a:p>
            <a:r>
              <a:rPr lang="en-US" dirty="0">
                <a:hlinkClick r:id="rId9"/>
              </a:rPr>
              <a:t>https://docs.nubeva.com/en/latest/tools/suricata.htmli_PeterManev.pdf</a:t>
            </a:r>
            <a:endParaRPr lang="en-US" dirty="0"/>
          </a:p>
          <a:p>
            <a:r>
              <a:rPr lang="en-US" dirty="0">
                <a:hlinkClick r:id="rId10"/>
              </a:rPr>
              <a:t>https://www.wwt.com/lab/napatech-suricata-ids-ips-and-nsm-lab</a:t>
            </a:r>
            <a:endParaRPr lang="en-US" dirty="0"/>
          </a:p>
          <a:p>
            <a:r>
              <a:rPr lang="en-US" dirty="0">
                <a:hlinkClick r:id="rId11"/>
              </a:rPr>
              <a:t>https://www.hurricanelabs.com/docs/idsguide.pdf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5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Intel Clear</vt:lpstr>
      <vt:lpstr>Intel Clear Pro</vt:lpstr>
      <vt:lpstr>Wingdings</vt:lpstr>
      <vt:lpstr>Int_PPT Template_ClearPro_16x9</vt:lpstr>
      <vt:lpstr>SURICATA with DPDK &amp; HW offload – session-1</vt:lpstr>
      <vt:lpstr>What is Firewall for us!</vt:lpstr>
      <vt:lpstr>How does it work today?</vt:lpstr>
      <vt:lpstr>PowerPoint Presentation</vt:lpstr>
      <vt:lpstr>Capture methods</vt:lpstr>
      <vt:lpstr>PowerPoint Presentation</vt:lpstr>
      <vt:lpstr>Inspection Engine – does before inspecting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SURICATA with DPDK &amp; HW offload – session-1</dc:title>
  <dc:creator>Varghese, Vipin</dc:creator>
  <cp:keywords>CTPClassification=CTP_NT</cp:keywords>
  <cp:lastModifiedBy>Varghese, Vipin</cp:lastModifiedBy>
  <cp:revision>5</cp:revision>
  <dcterms:created xsi:type="dcterms:W3CDTF">2020-05-18T02:00:46Z</dcterms:created>
  <dcterms:modified xsi:type="dcterms:W3CDTF">2020-05-18T02:20:25Z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993bd575-f987-458f-9906-fd3f47b7894c</vt:lpwstr>
  </property>
  <property fmtid="{D5CDD505-2E9C-101B-9397-08002B2CF9AE}" pid="3" name="CTP_TimeStamp">
    <vt:lpwstr>2020-05-18 02:20:25Z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