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25"/>
  </p:notesMasterIdLst>
  <p:sldIdLst>
    <p:sldId id="262" r:id="rId2"/>
    <p:sldId id="268" r:id="rId3"/>
    <p:sldId id="257" r:id="rId4"/>
    <p:sldId id="270" r:id="rId5"/>
    <p:sldId id="265" r:id="rId6"/>
    <p:sldId id="260" r:id="rId7"/>
    <p:sldId id="271" r:id="rId8"/>
    <p:sldId id="256" r:id="rId9"/>
    <p:sldId id="304" r:id="rId10"/>
    <p:sldId id="266" r:id="rId11"/>
    <p:sldId id="1769" r:id="rId12"/>
    <p:sldId id="269" r:id="rId13"/>
    <p:sldId id="272" r:id="rId14"/>
    <p:sldId id="1766" r:id="rId15"/>
    <p:sldId id="1756" r:id="rId16"/>
    <p:sldId id="1767" r:id="rId17"/>
    <p:sldId id="556" r:id="rId18"/>
    <p:sldId id="1757" r:id="rId19"/>
    <p:sldId id="550" r:id="rId20"/>
    <p:sldId id="548" r:id="rId21"/>
    <p:sldId id="1768" r:id="rId22"/>
    <p:sldId id="1765"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80" d="100"/>
          <a:sy n="80" d="100"/>
        </p:scale>
        <p:origin x="67"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2BE737-4DC5-4758-8E2D-C7753E13A4CC}" type="doc">
      <dgm:prSet loTypeId="urn:microsoft.com/office/officeart/2005/8/layout/chevronAccent+Icon" loCatId="process" qsTypeId="urn:microsoft.com/office/officeart/2005/8/quickstyle/simple2" qsCatId="simple" csTypeId="urn:microsoft.com/office/officeart/2005/8/colors/colorful1" csCatId="colorful" phldr="1"/>
      <dgm:spPr/>
      <dgm:t>
        <a:bodyPr/>
        <a:lstStyle/>
        <a:p>
          <a:endParaRPr lang="en-US"/>
        </a:p>
      </dgm:t>
    </dgm:pt>
    <dgm:pt modelId="{8415CAD7-1079-49F3-A46F-202973EA885E}">
      <dgm:prSet/>
      <dgm:spPr/>
      <dgm:t>
        <a:bodyPr/>
        <a:lstStyle/>
        <a:p>
          <a:r>
            <a:rPr lang="en-US" b="0"/>
            <a:t>Infrastructure</a:t>
          </a:r>
          <a:endParaRPr lang="en-US"/>
        </a:p>
      </dgm:t>
    </dgm:pt>
    <dgm:pt modelId="{0AE344BC-F270-46D7-8106-3889C07BB193}" type="parTrans" cxnId="{650939B6-B62D-4C08-83E1-AE58080A245B}">
      <dgm:prSet/>
      <dgm:spPr/>
      <dgm:t>
        <a:bodyPr/>
        <a:lstStyle/>
        <a:p>
          <a:endParaRPr lang="en-US"/>
        </a:p>
      </dgm:t>
    </dgm:pt>
    <dgm:pt modelId="{D9A34060-0B09-4DDC-BF04-1BF9E4824C3F}" type="sibTrans" cxnId="{650939B6-B62D-4C08-83E1-AE58080A245B}">
      <dgm:prSet/>
      <dgm:spPr/>
      <dgm:t>
        <a:bodyPr/>
        <a:lstStyle/>
        <a:p>
          <a:endParaRPr lang="en-US"/>
        </a:p>
      </dgm:t>
    </dgm:pt>
    <dgm:pt modelId="{015F1635-1303-4301-9195-ADBB2FC31823}">
      <dgm:prSet/>
      <dgm:spPr/>
      <dgm:t>
        <a:bodyPr/>
        <a:lstStyle/>
        <a:p>
          <a:r>
            <a:rPr lang="en-US" baseline="0" dirty="0">
              <a:highlight>
                <a:srgbClr val="C0C0C0"/>
              </a:highlight>
            </a:rPr>
            <a:t>ECMP ingress to Core pinning</a:t>
          </a:r>
          <a:endParaRPr lang="en-US" dirty="0">
            <a:highlight>
              <a:srgbClr val="C0C0C0"/>
            </a:highlight>
          </a:endParaRPr>
        </a:p>
      </dgm:t>
    </dgm:pt>
    <dgm:pt modelId="{324D3AA4-598B-4861-9EE0-989D817B2AE6}" type="parTrans" cxnId="{C81FE28B-1B54-4CD8-BCA0-9509D7734090}">
      <dgm:prSet/>
      <dgm:spPr/>
      <dgm:t>
        <a:bodyPr/>
        <a:lstStyle/>
        <a:p>
          <a:endParaRPr lang="en-US"/>
        </a:p>
      </dgm:t>
    </dgm:pt>
    <dgm:pt modelId="{B4B231B5-3C53-4ED5-A027-668B85FCB555}" type="sibTrans" cxnId="{C81FE28B-1B54-4CD8-BCA0-9509D7734090}">
      <dgm:prSet/>
      <dgm:spPr/>
      <dgm:t>
        <a:bodyPr/>
        <a:lstStyle/>
        <a:p>
          <a:endParaRPr lang="en-US"/>
        </a:p>
      </dgm:t>
    </dgm:pt>
    <dgm:pt modelId="{E2B6B522-DF8A-423F-BAC3-641B3B3F92DC}">
      <dgm:prSet/>
      <dgm:spPr/>
      <dgm:t>
        <a:bodyPr/>
        <a:lstStyle/>
        <a:p>
          <a:r>
            <a:rPr lang="en-US" baseline="0" dirty="0"/>
            <a:t>Geo Tagging based Flow segregation</a:t>
          </a:r>
          <a:endParaRPr lang="en-US" dirty="0"/>
        </a:p>
      </dgm:t>
    </dgm:pt>
    <dgm:pt modelId="{6A62C2EB-F0DE-4132-91DE-B3933890A0D3}" type="parTrans" cxnId="{46B08EB4-19A7-4159-86C5-EB7B870B5CD7}">
      <dgm:prSet/>
      <dgm:spPr/>
      <dgm:t>
        <a:bodyPr/>
        <a:lstStyle/>
        <a:p>
          <a:endParaRPr lang="en-US"/>
        </a:p>
      </dgm:t>
    </dgm:pt>
    <dgm:pt modelId="{8272D997-875C-4855-9243-4D06AF328C32}" type="sibTrans" cxnId="{46B08EB4-19A7-4159-86C5-EB7B870B5CD7}">
      <dgm:prSet/>
      <dgm:spPr/>
      <dgm:t>
        <a:bodyPr/>
        <a:lstStyle/>
        <a:p>
          <a:endParaRPr lang="en-US"/>
        </a:p>
      </dgm:t>
    </dgm:pt>
    <dgm:pt modelId="{DAF59F64-25EF-4400-BD1D-1E68C9E5D550}">
      <dgm:prSet/>
      <dgm:spPr/>
      <dgm:t>
        <a:bodyPr/>
        <a:lstStyle/>
        <a:p>
          <a:r>
            <a:rPr lang="en-US" baseline="0" dirty="0"/>
            <a:t>Ingress-Egress Rate limit</a:t>
          </a:r>
          <a:endParaRPr lang="en-US" dirty="0"/>
        </a:p>
      </dgm:t>
    </dgm:pt>
    <dgm:pt modelId="{7810C441-6694-4B9C-AD3F-D34C280CEFD5}" type="parTrans" cxnId="{3EE688B3-D660-49DF-AF4B-96CE8D8F2F6A}">
      <dgm:prSet/>
      <dgm:spPr/>
      <dgm:t>
        <a:bodyPr/>
        <a:lstStyle/>
        <a:p>
          <a:endParaRPr lang="en-US"/>
        </a:p>
      </dgm:t>
    </dgm:pt>
    <dgm:pt modelId="{52798674-492B-486A-B16B-9034927AE118}" type="sibTrans" cxnId="{3EE688B3-D660-49DF-AF4B-96CE8D8F2F6A}">
      <dgm:prSet/>
      <dgm:spPr/>
      <dgm:t>
        <a:bodyPr/>
        <a:lstStyle/>
        <a:p>
          <a:endParaRPr lang="en-US"/>
        </a:p>
      </dgm:t>
    </dgm:pt>
    <dgm:pt modelId="{E4310F72-CBD5-4312-BDC1-D8654CCBF234}">
      <dgm:prSet/>
      <dgm:spPr/>
      <dgm:t>
        <a:bodyPr/>
        <a:lstStyle/>
        <a:p>
          <a:r>
            <a:rPr lang="en-US" b="0" dirty="0"/>
            <a:t>Transport and Service Layer</a:t>
          </a:r>
          <a:endParaRPr lang="en-US" dirty="0"/>
        </a:p>
      </dgm:t>
    </dgm:pt>
    <dgm:pt modelId="{5AF305D2-87C3-4ACB-95F6-B48C9B002483}" type="parTrans" cxnId="{02F13B35-CF4F-461E-A7BE-FF7AEFF9E1E7}">
      <dgm:prSet/>
      <dgm:spPr/>
      <dgm:t>
        <a:bodyPr/>
        <a:lstStyle/>
        <a:p>
          <a:endParaRPr lang="en-US"/>
        </a:p>
      </dgm:t>
    </dgm:pt>
    <dgm:pt modelId="{217879CB-A8B5-4093-9681-D8A1C896EC23}" type="sibTrans" cxnId="{02F13B35-CF4F-461E-A7BE-FF7AEFF9E1E7}">
      <dgm:prSet/>
      <dgm:spPr/>
      <dgm:t>
        <a:bodyPr/>
        <a:lstStyle/>
        <a:p>
          <a:endParaRPr lang="en-US"/>
        </a:p>
      </dgm:t>
    </dgm:pt>
    <dgm:pt modelId="{DBCDEE5A-A6F7-4601-9887-EA76219FA2CF}">
      <dgm:prSet/>
      <dgm:spPr/>
      <dgm:t>
        <a:bodyPr/>
        <a:lstStyle/>
        <a:p>
          <a:r>
            <a:rPr lang="en-US" baseline="0" dirty="0">
              <a:highlight>
                <a:srgbClr val="C0C0C0"/>
              </a:highlight>
            </a:rPr>
            <a:t>Tunnel Termination</a:t>
          </a:r>
          <a:endParaRPr lang="en-US" dirty="0">
            <a:highlight>
              <a:srgbClr val="C0C0C0"/>
            </a:highlight>
          </a:endParaRPr>
        </a:p>
      </dgm:t>
    </dgm:pt>
    <dgm:pt modelId="{1D954B22-EAAE-4079-9FA0-769B3915048E}" type="parTrans" cxnId="{04EDFE95-2168-4FDF-872E-C0614ACEF0DF}">
      <dgm:prSet/>
      <dgm:spPr/>
      <dgm:t>
        <a:bodyPr/>
        <a:lstStyle/>
        <a:p>
          <a:endParaRPr lang="en-US"/>
        </a:p>
      </dgm:t>
    </dgm:pt>
    <dgm:pt modelId="{F9BCAD49-D1B6-4DA3-8F47-1F58A3E9B5E9}" type="sibTrans" cxnId="{04EDFE95-2168-4FDF-872E-C0614ACEF0DF}">
      <dgm:prSet/>
      <dgm:spPr/>
      <dgm:t>
        <a:bodyPr/>
        <a:lstStyle/>
        <a:p>
          <a:endParaRPr lang="en-US"/>
        </a:p>
      </dgm:t>
    </dgm:pt>
    <dgm:pt modelId="{092C7A84-D039-4A12-9D21-6E0EC2585FA8}">
      <dgm:prSet/>
      <dgm:spPr/>
      <dgm:t>
        <a:bodyPr/>
        <a:lstStyle/>
        <a:p>
          <a:r>
            <a:rPr lang="en-US" baseline="0"/>
            <a:t>Reassembly</a:t>
          </a:r>
          <a:endParaRPr lang="en-US"/>
        </a:p>
      </dgm:t>
    </dgm:pt>
    <dgm:pt modelId="{4AB18769-E9E3-45B4-B030-B7FF4C4E94DE}" type="parTrans" cxnId="{FABEDC9D-3C5E-4C98-ADBB-B4215F8803CB}">
      <dgm:prSet/>
      <dgm:spPr/>
      <dgm:t>
        <a:bodyPr/>
        <a:lstStyle/>
        <a:p>
          <a:endParaRPr lang="en-US"/>
        </a:p>
      </dgm:t>
    </dgm:pt>
    <dgm:pt modelId="{AEAE7495-B263-4FB4-A458-77DA9A9D6EF4}" type="sibTrans" cxnId="{FABEDC9D-3C5E-4C98-ADBB-B4215F8803CB}">
      <dgm:prSet/>
      <dgm:spPr/>
      <dgm:t>
        <a:bodyPr/>
        <a:lstStyle/>
        <a:p>
          <a:endParaRPr lang="en-US"/>
        </a:p>
      </dgm:t>
    </dgm:pt>
    <dgm:pt modelId="{08692E11-A569-4925-981B-D5F28C5E6FE3}">
      <dgm:prSet/>
      <dgm:spPr/>
      <dgm:t>
        <a:bodyPr/>
        <a:lstStyle/>
        <a:p>
          <a:r>
            <a:rPr lang="en-US" baseline="0" dirty="0"/>
            <a:t>Flow Pinning – TCP/UDP</a:t>
          </a:r>
          <a:endParaRPr lang="en-US" dirty="0"/>
        </a:p>
      </dgm:t>
    </dgm:pt>
    <dgm:pt modelId="{8C3768F3-7436-4946-AA2F-564A74E534AB}" type="parTrans" cxnId="{BB0E6181-276E-44C9-AB41-9B9BB4569701}">
      <dgm:prSet/>
      <dgm:spPr/>
      <dgm:t>
        <a:bodyPr/>
        <a:lstStyle/>
        <a:p>
          <a:endParaRPr lang="en-US"/>
        </a:p>
      </dgm:t>
    </dgm:pt>
    <dgm:pt modelId="{36828957-4C58-44F4-B3E3-1C4C976E7638}" type="sibTrans" cxnId="{BB0E6181-276E-44C9-AB41-9B9BB4569701}">
      <dgm:prSet/>
      <dgm:spPr/>
      <dgm:t>
        <a:bodyPr/>
        <a:lstStyle/>
        <a:p>
          <a:endParaRPr lang="en-US"/>
        </a:p>
      </dgm:t>
    </dgm:pt>
    <dgm:pt modelId="{CDAC4E09-2C06-444F-A4AE-15DD4DD86362}">
      <dgm:prSet/>
      <dgm:spPr/>
      <dgm:t>
        <a:bodyPr/>
        <a:lstStyle/>
        <a:p>
          <a:r>
            <a:rPr lang="en-US" baseline="0" dirty="0">
              <a:highlight>
                <a:srgbClr val="C0C0C0"/>
              </a:highlight>
            </a:rPr>
            <a:t>SSL decrypt</a:t>
          </a:r>
          <a:endParaRPr lang="en-US" dirty="0">
            <a:highlight>
              <a:srgbClr val="C0C0C0"/>
            </a:highlight>
          </a:endParaRPr>
        </a:p>
      </dgm:t>
    </dgm:pt>
    <dgm:pt modelId="{493BC91B-654C-4002-B7C2-1A9E9AFCDD38}" type="parTrans" cxnId="{36BAD549-5518-4A20-8F9F-6E8E13AC6AF7}">
      <dgm:prSet/>
      <dgm:spPr/>
      <dgm:t>
        <a:bodyPr/>
        <a:lstStyle/>
        <a:p>
          <a:endParaRPr lang="en-US"/>
        </a:p>
      </dgm:t>
    </dgm:pt>
    <dgm:pt modelId="{990CE735-1F2D-46F9-9053-C07059EF9E05}" type="sibTrans" cxnId="{36BAD549-5518-4A20-8F9F-6E8E13AC6AF7}">
      <dgm:prSet/>
      <dgm:spPr/>
      <dgm:t>
        <a:bodyPr/>
        <a:lstStyle/>
        <a:p>
          <a:endParaRPr lang="en-US"/>
        </a:p>
      </dgm:t>
    </dgm:pt>
    <dgm:pt modelId="{52189446-6688-48D3-BA2F-D4EBEF9F83C0}">
      <dgm:prSet/>
      <dgm:spPr/>
      <dgm:t>
        <a:bodyPr/>
        <a:lstStyle/>
        <a:p>
          <a:r>
            <a:rPr lang="en-US" b="0"/>
            <a:t>Specific</a:t>
          </a:r>
          <a:endParaRPr lang="en-US"/>
        </a:p>
      </dgm:t>
    </dgm:pt>
    <dgm:pt modelId="{2370871C-BD70-4862-AC4F-CA5C014E776E}" type="parTrans" cxnId="{3CF6512C-BB99-4DB2-BBED-0D0445619F40}">
      <dgm:prSet/>
      <dgm:spPr/>
      <dgm:t>
        <a:bodyPr/>
        <a:lstStyle/>
        <a:p>
          <a:endParaRPr lang="en-US"/>
        </a:p>
      </dgm:t>
    </dgm:pt>
    <dgm:pt modelId="{17F8C5EF-73D9-467E-8140-96BA1FCE9240}" type="sibTrans" cxnId="{3CF6512C-BB99-4DB2-BBED-0D0445619F40}">
      <dgm:prSet/>
      <dgm:spPr/>
      <dgm:t>
        <a:bodyPr/>
        <a:lstStyle/>
        <a:p>
          <a:endParaRPr lang="en-US"/>
        </a:p>
      </dgm:t>
    </dgm:pt>
    <dgm:pt modelId="{6FCB68E1-B7FD-42F8-97F4-D77D3DBBBC4F}">
      <dgm:prSet/>
      <dgm:spPr/>
      <dgm:t>
        <a:bodyPr/>
        <a:lstStyle/>
        <a:p>
          <a:r>
            <a:rPr lang="en-US" baseline="0" dirty="0">
              <a:highlight>
                <a:srgbClr val="C0C0C0"/>
              </a:highlight>
            </a:rPr>
            <a:t>Packet-Flow Inspection</a:t>
          </a:r>
          <a:endParaRPr lang="en-US" dirty="0">
            <a:highlight>
              <a:srgbClr val="C0C0C0"/>
            </a:highlight>
          </a:endParaRPr>
        </a:p>
      </dgm:t>
    </dgm:pt>
    <dgm:pt modelId="{BD61D716-C8DE-4343-A585-853DE3994620}" type="parTrans" cxnId="{7DED5008-ED1B-43B1-A3E4-0AFE134F95F2}">
      <dgm:prSet/>
      <dgm:spPr/>
      <dgm:t>
        <a:bodyPr/>
        <a:lstStyle/>
        <a:p>
          <a:endParaRPr lang="en-US"/>
        </a:p>
      </dgm:t>
    </dgm:pt>
    <dgm:pt modelId="{78555E7A-E1C3-4E56-ACFD-F173063E2F73}" type="sibTrans" cxnId="{7DED5008-ED1B-43B1-A3E4-0AFE134F95F2}">
      <dgm:prSet/>
      <dgm:spPr/>
      <dgm:t>
        <a:bodyPr/>
        <a:lstStyle/>
        <a:p>
          <a:endParaRPr lang="en-US"/>
        </a:p>
      </dgm:t>
    </dgm:pt>
    <dgm:pt modelId="{CE24F121-8C98-4B5B-9E3B-36FC6CD711E6}">
      <dgm:prSet/>
      <dgm:spPr/>
      <dgm:t>
        <a:bodyPr/>
        <a:lstStyle/>
        <a:p>
          <a:r>
            <a:rPr lang="en-US" baseline="0"/>
            <a:t>Regex on clear text</a:t>
          </a:r>
          <a:endParaRPr lang="en-US"/>
        </a:p>
      </dgm:t>
    </dgm:pt>
    <dgm:pt modelId="{9F3A7187-3EA1-4722-BC2C-BC86939DCF69}" type="parTrans" cxnId="{EB403F6B-7391-4C1C-9EF5-790238D12A71}">
      <dgm:prSet/>
      <dgm:spPr/>
      <dgm:t>
        <a:bodyPr/>
        <a:lstStyle/>
        <a:p>
          <a:endParaRPr lang="en-US"/>
        </a:p>
      </dgm:t>
    </dgm:pt>
    <dgm:pt modelId="{E813A518-5291-4275-9703-5AC0BED3AD51}" type="sibTrans" cxnId="{EB403F6B-7391-4C1C-9EF5-790238D12A71}">
      <dgm:prSet/>
      <dgm:spPr/>
      <dgm:t>
        <a:bodyPr/>
        <a:lstStyle/>
        <a:p>
          <a:endParaRPr lang="en-US"/>
        </a:p>
      </dgm:t>
    </dgm:pt>
    <dgm:pt modelId="{82A4F7E0-B800-4FBD-B626-93D9E058B22D}">
      <dgm:prSet/>
      <dgm:spPr/>
      <dgm:t>
        <a:bodyPr/>
        <a:lstStyle/>
        <a:p>
          <a:r>
            <a:rPr lang="en-US" baseline="0" dirty="0">
              <a:highlight>
                <a:srgbClr val="C0C0C0"/>
              </a:highlight>
            </a:rPr>
            <a:t>Deep Packet Inspection</a:t>
          </a:r>
          <a:endParaRPr lang="en-US" dirty="0">
            <a:highlight>
              <a:srgbClr val="C0C0C0"/>
            </a:highlight>
          </a:endParaRPr>
        </a:p>
      </dgm:t>
    </dgm:pt>
    <dgm:pt modelId="{83D9DBCA-3505-4E2B-9313-12F749A7821D}" type="parTrans" cxnId="{C25E5779-BA2C-446E-A247-2E0A5A44A22F}">
      <dgm:prSet/>
      <dgm:spPr/>
      <dgm:t>
        <a:bodyPr/>
        <a:lstStyle/>
        <a:p>
          <a:endParaRPr lang="en-US"/>
        </a:p>
      </dgm:t>
    </dgm:pt>
    <dgm:pt modelId="{05587690-DC4B-419E-83EA-EFBC808DD169}" type="sibTrans" cxnId="{C25E5779-BA2C-446E-A247-2E0A5A44A22F}">
      <dgm:prSet/>
      <dgm:spPr/>
      <dgm:t>
        <a:bodyPr/>
        <a:lstStyle/>
        <a:p>
          <a:endParaRPr lang="en-US"/>
        </a:p>
      </dgm:t>
    </dgm:pt>
    <dgm:pt modelId="{2CD72234-8BB6-487C-8EE9-1D6F388B5BA0}">
      <dgm:prSet/>
      <dgm:spPr/>
      <dgm:t>
        <a:bodyPr/>
        <a:lstStyle/>
        <a:p>
          <a:r>
            <a:rPr lang="en-US" baseline="0" dirty="0"/>
            <a:t>Admission Control</a:t>
          </a:r>
          <a:endParaRPr lang="en-US" dirty="0"/>
        </a:p>
      </dgm:t>
    </dgm:pt>
    <dgm:pt modelId="{FEDA22C3-C78E-407E-AE01-9A58C743290D}" type="parTrans" cxnId="{8267013C-A840-4F7D-921D-B7411197354F}">
      <dgm:prSet/>
      <dgm:spPr/>
      <dgm:t>
        <a:bodyPr/>
        <a:lstStyle/>
        <a:p>
          <a:endParaRPr lang="en-US"/>
        </a:p>
      </dgm:t>
    </dgm:pt>
    <dgm:pt modelId="{ED863FC5-CBE8-4E85-BADA-56FBE844BF4E}" type="sibTrans" cxnId="{8267013C-A840-4F7D-921D-B7411197354F}">
      <dgm:prSet/>
      <dgm:spPr/>
      <dgm:t>
        <a:bodyPr/>
        <a:lstStyle/>
        <a:p>
          <a:endParaRPr lang="en-US"/>
        </a:p>
      </dgm:t>
    </dgm:pt>
    <dgm:pt modelId="{EA50C1F5-E2C4-4400-A11E-66687896E1A3}" type="pres">
      <dgm:prSet presAssocID="{732BE737-4DC5-4758-8E2D-C7753E13A4CC}" presName="Name0" presStyleCnt="0">
        <dgm:presLayoutVars>
          <dgm:dir/>
          <dgm:resizeHandles val="exact"/>
        </dgm:presLayoutVars>
      </dgm:prSet>
      <dgm:spPr/>
    </dgm:pt>
    <dgm:pt modelId="{095B8C3D-EA3F-4C6C-8C22-FD735D2A7057}" type="pres">
      <dgm:prSet presAssocID="{8415CAD7-1079-49F3-A46F-202973EA885E}" presName="composite" presStyleCnt="0"/>
      <dgm:spPr/>
    </dgm:pt>
    <dgm:pt modelId="{D3D0B10F-ACA5-4EE4-B8B3-44FB90AF7154}" type="pres">
      <dgm:prSet presAssocID="{8415CAD7-1079-49F3-A46F-202973EA885E}" presName="bgChev" presStyleLbl="node1" presStyleIdx="0" presStyleCnt="3"/>
      <dgm:spPr/>
    </dgm:pt>
    <dgm:pt modelId="{91AE78AC-8DFA-448D-87D1-57654501999B}" type="pres">
      <dgm:prSet presAssocID="{8415CAD7-1079-49F3-A46F-202973EA885E}" presName="txNode" presStyleLbl="fgAcc1" presStyleIdx="0" presStyleCnt="3">
        <dgm:presLayoutVars>
          <dgm:bulletEnabled val="1"/>
        </dgm:presLayoutVars>
      </dgm:prSet>
      <dgm:spPr/>
    </dgm:pt>
    <dgm:pt modelId="{1AB15F6E-7815-4D19-8467-F7FDCFD04E1D}" type="pres">
      <dgm:prSet presAssocID="{D9A34060-0B09-4DDC-BF04-1BF9E4824C3F}" presName="compositeSpace" presStyleCnt="0"/>
      <dgm:spPr/>
    </dgm:pt>
    <dgm:pt modelId="{5B636BE4-8AF0-4402-8938-7AAC275F06D8}" type="pres">
      <dgm:prSet presAssocID="{E4310F72-CBD5-4312-BDC1-D8654CCBF234}" presName="composite" presStyleCnt="0"/>
      <dgm:spPr/>
    </dgm:pt>
    <dgm:pt modelId="{3FFC4EDD-C434-46C8-A275-099D31E295C3}" type="pres">
      <dgm:prSet presAssocID="{E4310F72-CBD5-4312-BDC1-D8654CCBF234}" presName="bgChev" presStyleLbl="node1" presStyleIdx="1" presStyleCnt="3"/>
      <dgm:spPr>
        <a:solidFill>
          <a:srgbClr val="92D050"/>
        </a:solidFill>
      </dgm:spPr>
    </dgm:pt>
    <dgm:pt modelId="{47B1BCA3-A692-4482-8510-271C0C000191}" type="pres">
      <dgm:prSet presAssocID="{E4310F72-CBD5-4312-BDC1-D8654CCBF234}" presName="txNode" presStyleLbl="fgAcc1" presStyleIdx="1" presStyleCnt="3">
        <dgm:presLayoutVars>
          <dgm:bulletEnabled val="1"/>
        </dgm:presLayoutVars>
      </dgm:prSet>
      <dgm:spPr/>
    </dgm:pt>
    <dgm:pt modelId="{26DFDC40-B004-4822-A923-A920ADA1B082}" type="pres">
      <dgm:prSet presAssocID="{217879CB-A8B5-4093-9681-D8A1C896EC23}" presName="compositeSpace" presStyleCnt="0"/>
      <dgm:spPr/>
    </dgm:pt>
    <dgm:pt modelId="{1FCA6729-3983-4757-8812-97FF51E62FB9}" type="pres">
      <dgm:prSet presAssocID="{52189446-6688-48D3-BA2F-D4EBEF9F83C0}" presName="composite" presStyleCnt="0"/>
      <dgm:spPr/>
    </dgm:pt>
    <dgm:pt modelId="{05FCD930-47DA-4FF7-A6AC-FDB03F920DCA}" type="pres">
      <dgm:prSet presAssocID="{52189446-6688-48D3-BA2F-D4EBEF9F83C0}" presName="bgChev" presStyleLbl="node1" presStyleIdx="2" presStyleCnt="3"/>
      <dgm:spPr>
        <a:solidFill>
          <a:schemeClr val="accent5">
            <a:lumMod val="60000"/>
            <a:lumOff val="40000"/>
          </a:schemeClr>
        </a:solidFill>
      </dgm:spPr>
    </dgm:pt>
    <dgm:pt modelId="{583D2F7C-69E6-4181-9D5F-1A0114D8EA2F}" type="pres">
      <dgm:prSet presAssocID="{52189446-6688-48D3-BA2F-D4EBEF9F83C0}" presName="txNode" presStyleLbl="fgAcc1" presStyleIdx="2" presStyleCnt="3">
        <dgm:presLayoutVars>
          <dgm:bulletEnabled val="1"/>
        </dgm:presLayoutVars>
      </dgm:prSet>
      <dgm:spPr/>
    </dgm:pt>
  </dgm:ptLst>
  <dgm:cxnLst>
    <dgm:cxn modelId="{7DED5008-ED1B-43B1-A3E4-0AFE134F95F2}" srcId="{52189446-6688-48D3-BA2F-D4EBEF9F83C0}" destId="{6FCB68E1-B7FD-42F8-97F4-D77D3DBBBC4F}" srcOrd="0" destOrd="0" parTransId="{BD61D716-C8DE-4343-A585-853DE3994620}" sibTransId="{78555E7A-E1C3-4E56-ACFD-F173063E2F73}"/>
    <dgm:cxn modelId="{BA61221D-67DA-4EEE-AF09-2D52EF24B3F7}" type="presOf" srcId="{CDAC4E09-2C06-444F-A4AE-15DD4DD86362}" destId="{47B1BCA3-A692-4482-8510-271C0C000191}" srcOrd="0" destOrd="4" presId="urn:microsoft.com/office/officeart/2005/8/layout/chevronAccent+Icon"/>
    <dgm:cxn modelId="{3CF6512C-BB99-4DB2-BBED-0D0445619F40}" srcId="{732BE737-4DC5-4758-8E2D-C7753E13A4CC}" destId="{52189446-6688-48D3-BA2F-D4EBEF9F83C0}" srcOrd="2" destOrd="0" parTransId="{2370871C-BD70-4862-AC4F-CA5C014E776E}" sibTransId="{17F8C5EF-73D9-467E-8140-96BA1FCE9240}"/>
    <dgm:cxn modelId="{667DC331-5D39-4460-9D13-2789F01B29CA}" type="presOf" srcId="{732BE737-4DC5-4758-8E2D-C7753E13A4CC}" destId="{EA50C1F5-E2C4-4400-A11E-66687896E1A3}" srcOrd="0" destOrd="0" presId="urn:microsoft.com/office/officeart/2005/8/layout/chevronAccent+Icon"/>
    <dgm:cxn modelId="{02F13B35-CF4F-461E-A7BE-FF7AEFF9E1E7}" srcId="{732BE737-4DC5-4758-8E2D-C7753E13A4CC}" destId="{E4310F72-CBD5-4312-BDC1-D8654CCBF234}" srcOrd="1" destOrd="0" parTransId="{5AF305D2-87C3-4ACB-95F6-B48C9B002483}" sibTransId="{217879CB-A8B5-4093-9681-D8A1C896EC23}"/>
    <dgm:cxn modelId="{8267013C-A840-4F7D-921D-B7411197354F}" srcId="{8415CAD7-1079-49F3-A46F-202973EA885E}" destId="{2CD72234-8BB6-487C-8EE9-1D6F388B5BA0}" srcOrd="1" destOrd="0" parTransId="{FEDA22C3-C78E-407E-AE01-9A58C743290D}" sibTransId="{ED863FC5-CBE8-4E85-BADA-56FBE844BF4E}"/>
    <dgm:cxn modelId="{FC1EA647-B594-487C-BFAC-194DCA838B87}" type="presOf" srcId="{82A4F7E0-B800-4FBD-B626-93D9E058B22D}" destId="{583D2F7C-69E6-4181-9D5F-1A0114D8EA2F}" srcOrd="0" destOrd="3" presId="urn:microsoft.com/office/officeart/2005/8/layout/chevronAccent+Icon"/>
    <dgm:cxn modelId="{6172B848-48F0-4359-BA88-88529405B277}" type="presOf" srcId="{E2B6B522-DF8A-423F-BAC3-641B3B3F92DC}" destId="{91AE78AC-8DFA-448D-87D1-57654501999B}" srcOrd="0" destOrd="3" presId="urn:microsoft.com/office/officeart/2005/8/layout/chevronAccent+Icon"/>
    <dgm:cxn modelId="{36BAD549-5518-4A20-8F9F-6E8E13AC6AF7}" srcId="{E4310F72-CBD5-4312-BDC1-D8654CCBF234}" destId="{CDAC4E09-2C06-444F-A4AE-15DD4DD86362}" srcOrd="3" destOrd="0" parTransId="{493BC91B-654C-4002-B7C2-1A9E9AFCDD38}" sibTransId="{990CE735-1F2D-46F9-9053-C07059EF9E05}"/>
    <dgm:cxn modelId="{EB403F6B-7391-4C1C-9EF5-790238D12A71}" srcId="{52189446-6688-48D3-BA2F-D4EBEF9F83C0}" destId="{CE24F121-8C98-4B5B-9E3B-36FC6CD711E6}" srcOrd="1" destOrd="0" parTransId="{9F3A7187-3EA1-4722-BC2C-BC86939DCF69}" sibTransId="{E813A518-5291-4275-9703-5AC0BED3AD51}"/>
    <dgm:cxn modelId="{9B690971-B74D-4F2E-BFE5-9EB2A3360707}" type="presOf" srcId="{8415CAD7-1079-49F3-A46F-202973EA885E}" destId="{91AE78AC-8DFA-448D-87D1-57654501999B}" srcOrd="0" destOrd="0" presId="urn:microsoft.com/office/officeart/2005/8/layout/chevronAccent+Icon"/>
    <dgm:cxn modelId="{E8A22972-BB02-4E6E-8A5E-7FDEFF2A3FCD}" type="presOf" srcId="{E4310F72-CBD5-4312-BDC1-D8654CCBF234}" destId="{47B1BCA3-A692-4482-8510-271C0C000191}" srcOrd="0" destOrd="0" presId="urn:microsoft.com/office/officeart/2005/8/layout/chevronAccent+Icon"/>
    <dgm:cxn modelId="{838E0073-FE39-4D54-BFE4-AC45E35AB734}" type="presOf" srcId="{52189446-6688-48D3-BA2F-D4EBEF9F83C0}" destId="{583D2F7C-69E6-4181-9D5F-1A0114D8EA2F}" srcOrd="0" destOrd="0" presId="urn:microsoft.com/office/officeart/2005/8/layout/chevronAccent+Icon"/>
    <dgm:cxn modelId="{ECBF3776-E576-40B0-87B3-1B47DBB9404D}" type="presOf" srcId="{CE24F121-8C98-4B5B-9E3B-36FC6CD711E6}" destId="{583D2F7C-69E6-4181-9D5F-1A0114D8EA2F}" srcOrd="0" destOrd="2" presId="urn:microsoft.com/office/officeart/2005/8/layout/chevronAccent+Icon"/>
    <dgm:cxn modelId="{24847C78-31A6-4381-837C-82D31C215139}" type="presOf" srcId="{092C7A84-D039-4A12-9D21-6E0EC2585FA8}" destId="{47B1BCA3-A692-4482-8510-271C0C000191}" srcOrd="0" destOrd="2" presId="urn:microsoft.com/office/officeart/2005/8/layout/chevronAccent+Icon"/>
    <dgm:cxn modelId="{21E12C79-BAD4-45AB-9B07-8D7F5DE1282D}" type="presOf" srcId="{6FCB68E1-B7FD-42F8-97F4-D77D3DBBBC4F}" destId="{583D2F7C-69E6-4181-9D5F-1A0114D8EA2F}" srcOrd="0" destOrd="1" presId="urn:microsoft.com/office/officeart/2005/8/layout/chevronAccent+Icon"/>
    <dgm:cxn modelId="{C25E5779-BA2C-446E-A247-2E0A5A44A22F}" srcId="{52189446-6688-48D3-BA2F-D4EBEF9F83C0}" destId="{82A4F7E0-B800-4FBD-B626-93D9E058B22D}" srcOrd="2" destOrd="0" parTransId="{83D9DBCA-3505-4E2B-9313-12F749A7821D}" sibTransId="{05587690-DC4B-419E-83EA-EFBC808DD169}"/>
    <dgm:cxn modelId="{BB0E6181-276E-44C9-AB41-9B9BB4569701}" srcId="{E4310F72-CBD5-4312-BDC1-D8654CCBF234}" destId="{08692E11-A569-4925-981B-D5F28C5E6FE3}" srcOrd="2" destOrd="0" parTransId="{8C3768F3-7436-4946-AA2F-564A74E534AB}" sibTransId="{36828957-4C58-44F4-B3E3-1C4C976E7638}"/>
    <dgm:cxn modelId="{C81FE28B-1B54-4CD8-BCA0-9509D7734090}" srcId="{8415CAD7-1079-49F3-A46F-202973EA885E}" destId="{015F1635-1303-4301-9195-ADBB2FC31823}" srcOrd="0" destOrd="0" parTransId="{324D3AA4-598B-4861-9EE0-989D817B2AE6}" sibTransId="{B4B231B5-3C53-4ED5-A027-668B85FCB555}"/>
    <dgm:cxn modelId="{04EDFE95-2168-4FDF-872E-C0614ACEF0DF}" srcId="{E4310F72-CBD5-4312-BDC1-D8654CCBF234}" destId="{DBCDEE5A-A6F7-4601-9887-EA76219FA2CF}" srcOrd="0" destOrd="0" parTransId="{1D954B22-EAAE-4079-9FA0-769B3915048E}" sibTransId="{F9BCAD49-D1B6-4DA3-8F47-1F58A3E9B5E9}"/>
    <dgm:cxn modelId="{FABEDC9D-3C5E-4C98-ADBB-B4215F8803CB}" srcId="{E4310F72-CBD5-4312-BDC1-D8654CCBF234}" destId="{092C7A84-D039-4A12-9D21-6E0EC2585FA8}" srcOrd="1" destOrd="0" parTransId="{4AB18769-E9E3-45B4-B030-B7FF4C4E94DE}" sibTransId="{AEAE7495-B263-4FB4-A458-77DA9A9D6EF4}"/>
    <dgm:cxn modelId="{C3569DAE-E572-43FE-90AF-C4B04C8191AD}" type="presOf" srcId="{DBCDEE5A-A6F7-4601-9887-EA76219FA2CF}" destId="{47B1BCA3-A692-4482-8510-271C0C000191}" srcOrd="0" destOrd="1" presId="urn:microsoft.com/office/officeart/2005/8/layout/chevronAccent+Icon"/>
    <dgm:cxn modelId="{3EE688B3-D660-49DF-AF4B-96CE8D8F2F6A}" srcId="{8415CAD7-1079-49F3-A46F-202973EA885E}" destId="{DAF59F64-25EF-4400-BD1D-1E68C9E5D550}" srcOrd="3" destOrd="0" parTransId="{7810C441-6694-4B9C-AD3F-D34C280CEFD5}" sibTransId="{52798674-492B-486A-B16B-9034927AE118}"/>
    <dgm:cxn modelId="{46B08EB4-19A7-4159-86C5-EB7B870B5CD7}" srcId="{8415CAD7-1079-49F3-A46F-202973EA885E}" destId="{E2B6B522-DF8A-423F-BAC3-641B3B3F92DC}" srcOrd="2" destOrd="0" parTransId="{6A62C2EB-F0DE-4132-91DE-B3933890A0D3}" sibTransId="{8272D997-875C-4855-9243-4D06AF328C32}"/>
    <dgm:cxn modelId="{650939B6-B62D-4C08-83E1-AE58080A245B}" srcId="{732BE737-4DC5-4758-8E2D-C7753E13A4CC}" destId="{8415CAD7-1079-49F3-A46F-202973EA885E}" srcOrd="0" destOrd="0" parTransId="{0AE344BC-F270-46D7-8106-3889C07BB193}" sibTransId="{D9A34060-0B09-4DDC-BF04-1BF9E4824C3F}"/>
    <dgm:cxn modelId="{16E7DFBE-DAF3-43E4-AD23-9FF63FDE50FE}" type="presOf" srcId="{08692E11-A569-4925-981B-D5F28C5E6FE3}" destId="{47B1BCA3-A692-4482-8510-271C0C000191}" srcOrd="0" destOrd="3" presId="urn:microsoft.com/office/officeart/2005/8/layout/chevronAccent+Icon"/>
    <dgm:cxn modelId="{CC8DD1DA-DC45-403E-AC73-93287EA055BB}" type="presOf" srcId="{015F1635-1303-4301-9195-ADBB2FC31823}" destId="{91AE78AC-8DFA-448D-87D1-57654501999B}" srcOrd="0" destOrd="1" presId="urn:microsoft.com/office/officeart/2005/8/layout/chevronAccent+Icon"/>
    <dgm:cxn modelId="{38525FEB-614E-48D5-ACC2-0C8F874EAB9C}" type="presOf" srcId="{2CD72234-8BB6-487C-8EE9-1D6F388B5BA0}" destId="{91AE78AC-8DFA-448D-87D1-57654501999B}" srcOrd="0" destOrd="2" presId="urn:microsoft.com/office/officeart/2005/8/layout/chevronAccent+Icon"/>
    <dgm:cxn modelId="{C24779EB-4770-42FB-8E63-E52BC855D263}" type="presOf" srcId="{DAF59F64-25EF-4400-BD1D-1E68C9E5D550}" destId="{91AE78AC-8DFA-448D-87D1-57654501999B}" srcOrd="0" destOrd="4" presId="urn:microsoft.com/office/officeart/2005/8/layout/chevronAccent+Icon"/>
    <dgm:cxn modelId="{399ACD10-3F95-4D76-935F-8669375927EF}" type="presParOf" srcId="{EA50C1F5-E2C4-4400-A11E-66687896E1A3}" destId="{095B8C3D-EA3F-4C6C-8C22-FD735D2A7057}" srcOrd="0" destOrd="0" presId="urn:microsoft.com/office/officeart/2005/8/layout/chevronAccent+Icon"/>
    <dgm:cxn modelId="{C24538FB-D077-4927-A07C-41AA597C41BF}" type="presParOf" srcId="{095B8C3D-EA3F-4C6C-8C22-FD735D2A7057}" destId="{D3D0B10F-ACA5-4EE4-B8B3-44FB90AF7154}" srcOrd="0" destOrd="0" presId="urn:microsoft.com/office/officeart/2005/8/layout/chevronAccent+Icon"/>
    <dgm:cxn modelId="{31C5469E-640A-4E31-A0AD-91630ED189D8}" type="presParOf" srcId="{095B8C3D-EA3F-4C6C-8C22-FD735D2A7057}" destId="{91AE78AC-8DFA-448D-87D1-57654501999B}" srcOrd="1" destOrd="0" presId="urn:microsoft.com/office/officeart/2005/8/layout/chevronAccent+Icon"/>
    <dgm:cxn modelId="{ACA87697-F947-4F8A-9DCE-ADB70DEBBDE9}" type="presParOf" srcId="{EA50C1F5-E2C4-4400-A11E-66687896E1A3}" destId="{1AB15F6E-7815-4D19-8467-F7FDCFD04E1D}" srcOrd="1" destOrd="0" presId="urn:microsoft.com/office/officeart/2005/8/layout/chevronAccent+Icon"/>
    <dgm:cxn modelId="{CE6F43A9-FCF4-47C4-9D94-E5712C51F1A2}" type="presParOf" srcId="{EA50C1F5-E2C4-4400-A11E-66687896E1A3}" destId="{5B636BE4-8AF0-4402-8938-7AAC275F06D8}" srcOrd="2" destOrd="0" presId="urn:microsoft.com/office/officeart/2005/8/layout/chevronAccent+Icon"/>
    <dgm:cxn modelId="{7D488B59-7D79-4D41-9437-FEEB3DF81864}" type="presParOf" srcId="{5B636BE4-8AF0-4402-8938-7AAC275F06D8}" destId="{3FFC4EDD-C434-46C8-A275-099D31E295C3}" srcOrd="0" destOrd="0" presId="urn:microsoft.com/office/officeart/2005/8/layout/chevronAccent+Icon"/>
    <dgm:cxn modelId="{9AFF9A3E-3515-40AD-8260-1A557A9DC4D9}" type="presParOf" srcId="{5B636BE4-8AF0-4402-8938-7AAC275F06D8}" destId="{47B1BCA3-A692-4482-8510-271C0C000191}" srcOrd="1" destOrd="0" presId="urn:microsoft.com/office/officeart/2005/8/layout/chevronAccent+Icon"/>
    <dgm:cxn modelId="{9EEAA95A-E317-4F88-86BF-431D4C167541}" type="presParOf" srcId="{EA50C1F5-E2C4-4400-A11E-66687896E1A3}" destId="{26DFDC40-B004-4822-A923-A920ADA1B082}" srcOrd="3" destOrd="0" presId="urn:microsoft.com/office/officeart/2005/8/layout/chevronAccent+Icon"/>
    <dgm:cxn modelId="{9F11E2CC-8A8A-4974-AB85-635CFCB7C5AA}" type="presParOf" srcId="{EA50C1F5-E2C4-4400-A11E-66687896E1A3}" destId="{1FCA6729-3983-4757-8812-97FF51E62FB9}" srcOrd="4" destOrd="0" presId="urn:microsoft.com/office/officeart/2005/8/layout/chevronAccent+Icon"/>
    <dgm:cxn modelId="{CDA33143-E83C-4EF3-A706-E60A78BC7787}" type="presParOf" srcId="{1FCA6729-3983-4757-8812-97FF51E62FB9}" destId="{05FCD930-47DA-4FF7-A6AC-FDB03F920DCA}" srcOrd="0" destOrd="0" presId="urn:microsoft.com/office/officeart/2005/8/layout/chevronAccent+Icon"/>
    <dgm:cxn modelId="{5F1D21A6-1A7C-4035-951A-582F85D7EDA8}" type="presParOf" srcId="{1FCA6729-3983-4757-8812-97FF51E62FB9}" destId="{583D2F7C-69E6-4181-9D5F-1A0114D8EA2F}"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8D8545-BE63-4CB3-BF68-3B0FD8F869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76820DB-DDC8-4CA2-AC9A-EB743C36C372}">
      <dgm:prSet/>
      <dgm:spPr/>
      <dgm:t>
        <a:bodyPr/>
        <a:lstStyle/>
        <a:p>
          <a:r>
            <a:rPr lang="en-US" dirty="0"/>
            <a:t>12 Threads</a:t>
          </a:r>
        </a:p>
      </dgm:t>
    </dgm:pt>
    <dgm:pt modelId="{1BEDFA4A-C38B-4574-92D4-CA25E12D9C99}" type="parTrans" cxnId="{6682A762-1EBC-4642-BD6C-B1ACE22A37DE}">
      <dgm:prSet/>
      <dgm:spPr/>
      <dgm:t>
        <a:bodyPr/>
        <a:lstStyle/>
        <a:p>
          <a:endParaRPr lang="en-US"/>
        </a:p>
      </dgm:t>
    </dgm:pt>
    <dgm:pt modelId="{0F257A46-5196-4DFC-BA1A-242FC0052ADF}" type="sibTrans" cxnId="{6682A762-1EBC-4642-BD6C-B1ACE22A37DE}">
      <dgm:prSet/>
      <dgm:spPr/>
      <dgm:t>
        <a:bodyPr/>
        <a:lstStyle/>
        <a:p>
          <a:endParaRPr lang="en-US"/>
        </a:p>
      </dgm:t>
    </dgm:pt>
    <dgm:pt modelId="{AA13652F-AB7A-4472-89F0-38BC0B4818EA}">
      <dgm:prSet/>
      <dgm:spPr/>
      <dgm:t>
        <a:bodyPr/>
        <a:lstStyle/>
        <a:p>
          <a:r>
            <a:rPr lang="en-US" dirty="0"/>
            <a:t>RX + RSS Pipeline: 6</a:t>
          </a:r>
        </a:p>
      </dgm:t>
    </dgm:pt>
    <dgm:pt modelId="{B07F98EE-C80C-4B5A-AAF7-4F6B5F0C43C7}" type="parTrans" cxnId="{4BFBA742-2B90-4C2A-B23C-38723977359F}">
      <dgm:prSet/>
      <dgm:spPr/>
      <dgm:t>
        <a:bodyPr/>
        <a:lstStyle/>
        <a:p>
          <a:endParaRPr lang="en-US"/>
        </a:p>
      </dgm:t>
    </dgm:pt>
    <dgm:pt modelId="{EEBADF2B-9C1D-4922-95D8-5DB26CC34000}" type="sibTrans" cxnId="{4BFBA742-2B90-4C2A-B23C-38723977359F}">
      <dgm:prSet/>
      <dgm:spPr/>
      <dgm:t>
        <a:bodyPr/>
        <a:lstStyle/>
        <a:p>
          <a:endParaRPr lang="en-US"/>
        </a:p>
      </dgm:t>
    </dgm:pt>
    <dgm:pt modelId="{01D58CE3-5414-405E-BFBC-28E96A032ECC}">
      <dgm:prSet/>
      <dgm:spPr/>
      <dgm:t>
        <a:bodyPr/>
        <a:lstStyle/>
        <a:p>
          <a:r>
            <a:rPr lang="en-US" dirty="0"/>
            <a:t>Admission Control + Geo Tagging : 4</a:t>
          </a:r>
        </a:p>
      </dgm:t>
    </dgm:pt>
    <dgm:pt modelId="{79B8681A-A2E5-435C-BCE7-C9A963872933}" type="parTrans" cxnId="{E6D14068-1278-4457-9D09-AF524994A98F}">
      <dgm:prSet/>
      <dgm:spPr/>
      <dgm:t>
        <a:bodyPr/>
        <a:lstStyle/>
        <a:p>
          <a:endParaRPr lang="en-US"/>
        </a:p>
      </dgm:t>
    </dgm:pt>
    <dgm:pt modelId="{C1ADD51B-E246-47D0-99B6-A418FCB88A0C}" type="sibTrans" cxnId="{E6D14068-1278-4457-9D09-AF524994A98F}">
      <dgm:prSet/>
      <dgm:spPr/>
      <dgm:t>
        <a:bodyPr/>
        <a:lstStyle/>
        <a:p>
          <a:endParaRPr lang="en-US"/>
        </a:p>
      </dgm:t>
    </dgm:pt>
    <dgm:pt modelId="{554327A5-8748-4BFB-A562-36B3CD99F64D}">
      <dgm:prSet/>
      <dgm:spPr/>
      <dgm:t>
        <a:bodyPr/>
        <a:lstStyle/>
        <a:p>
          <a:r>
            <a:rPr lang="en-US" dirty="0"/>
            <a:t>Ingress + Egress Rate Limiters: 2</a:t>
          </a:r>
        </a:p>
      </dgm:t>
    </dgm:pt>
    <dgm:pt modelId="{629439F7-A38E-4882-A229-C9A62E76144A}" type="parTrans" cxnId="{CD174E84-FF96-4B2A-8BAD-1CD73D58E1F8}">
      <dgm:prSet/>
      <dgm:spPr/>
      <dgm:t>
        <a:bodyPr/>
        <a:lstStyle/>
        <a:p>
          <a:endParaRPr lang="en-US"/>
        </a:p>
      </dgm:t>
    </dgm:pt>
    <dgm:pt modelId="{082AF81B-E081-496E-941B-DC6A83FA1D41}" type="sibTrans" cxnId="{CD174E84-FF96-4B2A-8BAD-1CD73D58E1F8}">
      <dgm:prSet/>
      <dgm:spPr/>
      <dgm:t>
        <a:bodyPr/>
        <a:lstStyle/>
        <a:p>
          <a:endParaRPr lang="en-US"/>
        </a:p>
      </dgm:t>
    </dgm:pt>
    <dgm:pt modelId="{E2C65DB6-6F6E-4E2B-87EB-632CBF91F3B6}" type="pres">
      <dgm:prSet presAssocID="{248D8545-BE63-4CB3-BF68-3B0FD8F8696D}" presName="linear" presStyleCnt="0">
        <dgm:presLayoutVars>
          <dgm:animLvl val="lvl"/>
          <dgm:resizeHandles val="exact"/>
        </dgm:presLayoutVars>
      </dgm:prSet>
      <dgm:spPr/>
    </dgm:pt>
    <dgm:pt modelId="{800E305F-DEEE-4FDC-A13E-36F8B8BD928B}" type="pres">
      <dgm:prSet presAssocID="{D76820DB-DDC8-4CA2-AC9A-EB743C36C372}" presName="parentText" presStyleLbl="node1" presStyleIdx="0" presStyleCnt="1">
        <dgm:presLayoutVars>
          <dgm:chMax val="0"/>
          <dgm:bulletEnabled val="1"/>
        </dgm:presLayoutVars>
      </dgm:prSet>
      <dgm:spPr/>
    </dgm:pt>
    <dgm:pt modelId="{095F5D53-73BA-4A9A-9D18-91E36B9A3211}" type="pres">
      <dgm:prSet presAssocID="{D76820DB-DDC8-4CA2-AC9A-EB743C36C372}" presName="childText" presStyleLbl="revTx" presStyleIdx="0" presStyleCnt="1">
        <dgm:presLayoutVars>
          <dgm:bulletEnabled val="1"/>
        </dgm:presLayoutVars>
      </dgm:prSet>
      <dgm:spPr/>
    </dgm:pt>
  </dgm:ptLst>
  <dgm:cxnLst>
    <dgm:cxn modelId="{6682A762-1EBC-4642-BD6C-B1ACE22A37DE}" srcId="{248D8545-BE63-4CB3-BF68-3B0FD8F8696D}" destId="{D76820DB-DDC8-4CA2-AC9A-EB743C36C372}" srcOrd="0" destOrd="0" parTransId="{1BEDFA4A-C38B-4574-92D4-CA25E12D9C99}" sibTransId="{0F257A46-5196-4DFC-BA1A-242FC0052ADF}"/>
    <dgm:cxn modelId="{4BFBA742-2B90-4C2A-B23C-38723977359F}" srcId="{D76820DB-DDC8-4CA2-AC9A-EB743C36C372}" destId="{AA13652F-AB7A-4472-89F0-38BC0B4818EA}" srcOrd="0" destOrd="0" parTransId="{B07F98EE-C80C-4B5A-AAF7-4F6B5F0C43C7}" sibTransId="{EEBADF2B-9C1D-4922-95D8-5DB26CC34000}"/>
    <dgm:cxn modelId="{E6D14068-1278-4457-9D09-AF524994A98F}" srcId="{D76820DB-DDC8-4CA2-AC9A-EB743C36C372}" destId="{01D58CE3-5414-405E-BFBC-28E96A032ECC}" srcOrd="1" destOrd="0" parTransId="{79B8681A-A2E5-435C-BCE7-C9A963872933}" sibTransId="{C1ADD51B-E246-47D0-99B6-A418FCB88A0C}"/>
    <dgm:cxn modelId="{2B4F446E-B045-4EA6-B010-887BD20287DB}" type="presOf" srcId="{248D8545-BE63-4CB3-BF68-3B0FD8F8696D}" destId="{E2C65DB6-6F6E-4E2B-87EB-632CBF91F3B6}" srcOrd="0" destOrd="0" presId="urn:microsoft.com/office/officeart/2005/8/layout/vList2"/>
    <dgm:cxn modelId="{129FA951-B62F-40ED-B1CE-1CB4B919B78B}" type="presOf" srcId="{AA13652F-AB7A-4472-89F0-38BC0B4818EA}" destId="{095F5D53-73BA-4A9A-9D18-91E36B9A3211}" srcOrd="0" destOrd="0" presId="urn:microsoft.com/office/officeart/2005/8/layout/vList2"/>
    <dgm:cxn modelId="{CD174E84-FF96-4B2A-8BAD-1CD73D58E1F8}" srcId="{D76820DB-DDC8-4CA2-AC9A-EB743C36C372}" destId="{554327A5-8748-4BFB-A562-36B3CD99F64D}" srcOrd="2" destOrd="0" parTransId="{629439F7-A38E-4882-A229-C9A62E76144A}" sibTransId="{082AF81B-E081-496E-941B-DC6A83FA1D41}"/>
    <dgm:cxn modelId="{FA3CAD9B-CDF2-4498-91ED-4208523B24FD}" type="presOf" srcId="{D76820DB-DDC8-4CA2-AC9A-EB743C36C372}" destId="{800E305F-DEEE-4FDC-A13E-36F8B8BD928B}" srcOrd="0" destOrd="0" presId="urn:microsoft.com/office/officeart/2005/8/layout/vList2"/>
    <dgm:cxn modelId="{EECECCC8-113F-4EC0-BA7B-EE6FAA58683F}" type="presOf" srcId="{01D58CE3-5414-405E-BFBC-28E96A032ECC}" destId="{095F5D53-73BA-4A9A-9D18-91E36B9A3211}" srcOrd="0" destOrd="1" presId="urn:microsoft.com/office/officeart/2005/8/layout/vList2"/>
    <dgm:cxn modelId="{500B0FF2-C382-4980-ABA2-11BB94FC68FC}" type="presOf" srcId="{554327A5-8748-4BFB-A562-36B3CD99F64D}" destId="{095F5D53-73BA-4A9A-9D18-91E36B9A3211}" srcOrd="0" destOrd="2" presId="urn:microsoft.com/office/officeart/2005/8/layout/vList2"/>
    <dgm:cxn modelId="{B61577BD-5A2B-4A9B-AE37-19C5DD9A6ABD}" type="presParOf" srcId="{E2C65DB6-6F6E-4E2B-87EB-632CBF91F3B6}" destId="{800E305F-DEEE-4FDC-A13E-36F8B8BD928B}" srcOrd="0" destOrd="0" presId="urn:microsoft.com/office/officeart/2005/8/layout/vList2"/>
    <dgm:cxn modelId="{BCD460AD-9552-430C-A1E7-2ABBDBCF8291}" type="presParOf" srcId="{E2C65DB6-6F6E-4E2B-87EB-632CBF91F3B6}" destId="{095F5D53-73BA-4A9A-9D18-91E36B9A3211}" srcOrd="1"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9828A-124C-4F09-A54A-3EFA18304DA9}"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en-US"/>
        </a:p>
      </dgm:t>
    </dgm:pt>
    <dgm:pt modelId="{5C7D52DF-D12C-43F2-A37B-37BAD89C1013}">
      <dgm:prSet custT="1"/>
      <dgm:spPr/>
      <dgm:t>
        <a:bodyPr/>
        <a:lstStyle/>
        <a:p>
          <a:r>
            <a:rPr lang="en-US" sz="1600" dirty="0"/>
            <a:t>6 Threads</a:t>
          </a:r>
        </a:p>
      </dgm:t>
    </dgm:pt>
    <dgm:pt modelId="{4B638920-2D4D-4ED2-8B3B-1C1C7D0339FD}" type="parTrans" cxnId="{88C92220-F508-4420-9F07-85190CDD4906}">
      <dgm:prSet/>
      <dgm:spPr/>
      <dgm:t>
        <a:bodyPr/>
        <a:lstStyle/>
        <a:p>
          <a:endParaRPr lang="en-US"/>
        </a:p>
      </dgm:t>
    </dgm:pt>
    <dgm:pt modelId="{43B301C9-C41F-4D12-B3F1-9E8BE015E086}" type="sibTrans" cxnId="{88C92220-F508-4420-9F07-85190CDD4906}">
      <dgm:prSet/>
      <dgm:spPr/>
      <dgm:t>
        <a:bodyPr/>
        <a:lstStyle/>
        <a:p>
          <a:endParaRPr lang="en-US"/>
        </a:p>
      </dgm:t>
    </dgm:pt>
    <dgm:pt modelId="{F14E365E-9C93-4D27-B063-1FE8BC48031A}">
      <dgm:prSet custT="1"/>
      <dgm:spPr/>
      <dgm:t>
        <a:bodyPr/>
        <a:lstStyle/>
        <a:p>
          <a:r>
            <a:rPr lang="en-US" sz="1200" dirty="0"/>
            <a:t>Reassembly: 2</a:t>
          </a:r>
        </a:p>
      </dgm:t>
    </dgm:pt>
    <dgm:pt modelId="{4D82E311-BDC1-44AE-BA13-DA2B1F75C352}" type="parTrans" cxnId="{8C7791AF-614E-437D-8C23-02D48B621A17}">
      <dgm:prSet/>
      <dgm:spPr/>
      <dgm:t>
        <a:bodyPr/>
        <a:lstStyle/>
        <a:p>
          <a:endParaRPr lang="en-US"/>
        </a:p>
      </dgm:t>
    </dgm:pt>
    <dgm:pt modelId="{94684BD1-8CFA-4104-B72F-840A70ABAD77}" type="sibTrans" cxnId="{8C7791AF-614E-437D-8C23-02D48B621A17}">
      <dgm:prSet/>
      <dgm:spPr/>
      <dgm:t>
        <a:bodyPr/>
        <a:lstStyle/>
        <a:p>
          <a:endParaRPr lang="en-US"/>
        </a:p>
      </dgm:t>
    </dgm:pt>
    <dgm:pt modelId="{B8C002D5-DFA0-4822-9AA1-E578E3AC1235}">
      <dgm:prSet custT="1"/>
      <dgm:spPr/>
      <dgm:t>
        <a:bodyPr/>
        <a:lstStyle/>
        <a:p>
          <a:r>
            <a:rPr lang="en-US" sz="1200" dirty="0"/>
            <a:t>Flow Pinning : 4</a:t>
          </a:r>
        </a:p>
      </dgm:t>
    </dgm:pt>
    <dgm:pt modelId="{268072D2-0C07-4820-8085-5028D67139D6}" type="parTrans" cxnId="{9FBC9B6E-E567-4E25-AB81-B10A0C4D2591}">
      <dgm:prSet/>
      <dgm:spPr/>
      <dgm:t>
        <a:bodyPr/>
        <a:lstStyle/>
        <a:p>
          <a:endParaRPr lang="en-US"/>
        </a:p>
      </dgm:t>
    </dgm:pt>
    <dgm:pt modelId="{8410A69A-6041-4336-99AB-0FF705E9D724}" type="sibTrans" cxnId="{9FBC9B6E-E567-4E25-AB81-B10A0C4D2591}">
      <dgm:prSet/>
      <dgm:spPr/>
      <dgm:t>
        <a:bodyPr/>
        <a:lstStyle/>
        <a:p>
          <a:endParaRPr lang="en-US"/>
        </a:p>
      </dgm:t>
    </dgm:pt>
    <dgm:pt modelId="{8ECB418E-1BAC-4005-B4AA-F0731A86D125}" type="pres">
      <dgm:prSet presAssocID="{69D9828A-124C-4F09-A54A-3EFA18304DA9}" presName="linear" presStyleCnt="0">
        <dgm:presLayoutVars>
          <dgm:animLvl val="lvl"/>
          <dgm:resizeHandles val="exact"/>
        </dgm:presLayoutVars>
      </dgm:prSet>
      <dgm:spPr/>
    </dgm:pt>
    <dgm:pt modelId="{B0BF1F9E-2878-4F98-B32B-FB2FB10A47C6}" type="pres">
      <dgm:prSet presAssocID="{5C7D52DF-D12C-43F2-A37B-37BAD89C1013}" presName="parentText" presStyleLbl="node1" presStyleIdx="0" presStyleCnt="1" custScaleY="68183">
        <dgm:presLayoutVars>
          <dgm:chMax val="0"/>
          <dgm:bulletEnabled val="1"/>
        </dgm:presLayoutVars>
      </dgm:prSet>
      <dgm:spPr/>
    </dgm:pt>
    <dgm:pt modelId="{B9F1EE74-83E3-42F1-9196-7B3268ABCB72}" type="pres">
      <dgm:prSet presAssocID="{5C7D52DF-D12C-43F2-A37B-37BAD89C1013}" presName="childText" presStyleLbl="revTx" presStyleIdx="0" presStyleCnt="1">
        <dgm:presLayoutVars>
          <dgm:bulletEnabled val="1"/>
        </dgm:presLayoutVars>
      </dgm:prSet>
      <dgm:spPr/>
    </dgm:pt>
  </dgm:ptLst>
  <dgm:cxnLst>
    <dgm:cxn modelId="{88C92220-F508-4420-9F07-85190CDD4906}" srcId="{69D9828A-124C-4F09-A54A-3EFA18304DA9}" destId="{5C7D52DF-D12C-43F2-A37B-37BAD89C1013}" srcOrd="0" destOrd="0" parTransId="{4B638920-2D4D-4ED2-8B3B-1C1C7D0339FD}" sibTransId="{43B301C9-C41F-4D12-B3F1-9E8BE015E086}"/>
    <dgm:cxn modelId="{42658565-E73C-4B01-92B6-04A55770A687}" type="presOf" srcId="{5C7D52DF-D12C-43F2-A37B-37BAD89C1013}" destId="{B0BF1F9E-2878-4F98-B32B-FB2FB10A47C6}" srcOrd="0" destOrd="0" presId="urn:microsoft.com/office/officeart/2005/8/layout/vList2"/>
    <dgm:cxn modelId="{EE8AA649-0088-430C-A800-3ACB0219C263}" type="presOf" srcId="{F14E365E-9C93-4D27-B063-1FE8BC48031A}" destId="{B9F1EE74-83E3-42F1-9196-7B3268ABCB72}" srcOrd="0" destOrd="0" presId="urn:microsoft.com/office/officeart/2005/8/layout/vList2"/>
    <dgm:cxn modelId="{9FBC9B6E-E567-4E25-AB81-B10A0C4D2591}" srcId="{5C7D52DF-D12C-43F2-A37B-37BAD89C1013}" destId="{B8C002D5-DFA0-4822-9AA1-E578E3AC1235}" srcOrd="1" destOrd="0" parTransId="{268072D2-0C07-4820-8085-5028D67139D6}" sibTransId="{8410A69A-6041-4336-99AB-0FF705E9D724}"/>
    <dgm:cxn modelId="{8850248E-333A-40C2-A4ED-C269B272DBB1}" type="presOf" srcId="{69D9828A-124C-4F09-A54A-3EFA18304DA9}" destId="{8ECB418E-1BAC-4005-B4AA-F0731A86D125}" srcOrd="0" destOrd="0" presId="urn:microsoft.com/office/officeart/2005/8/layout/vList2"/>
    <dgm:cxn modelId="{8C7791AF-614E-437D-8C23-02D48B621A17}" srcId="{5C7D52DF-D12C-43F2-A37B-37BAD89C1013}" destId="{F14E365E-9C93-4D27-B063-1FE8BC48031A}" srcOrd="0" destOrd="0" parTransId="{4D82E311-BDC1-44AE-BA13-DA2B1F75C352}" sibTransId="{94684BD1-8CFA-4104-B72F-840A70ABAD77}"/>
    <dgm:cxn modelId="{8D415FF9-A043-4EF4-9DEC-8CE72B1F3878}" type="presOf" srcId="{B8C002D5-DFA0-4822-9AA1-E578E3AC1235}" destId="{B9F1EE74-83E3-42F1-9196-7B3268ABCB72}" srcOrd="0" destOrd="1" presId="urn:microsoft.com/office/officeart/2005/8/layout/vList2"/>
    <dgm:cxn modelId="{9D986F6C-B75C-4AB1-B468-65C6EBCD1585}" type="presParOf" srcId="{8ECB418E-1BAC-4005-B4AA-F0731A86D125}" destId="{B0BF1F9E-2878-4F98-B32B-FB2FB10A47C6}" srcOrd="0" destOrd="0" presId="urn:microsoft.com/office/officeart/2005/8/layout/vList2"/>
    <dgm:cxn modelId="{248D2C66-5F99-43A8-8DF2-C651AC9E36E4}" type="presParOf" srcId="{8ECB418E-1BAC-4005-B4AA-F0731A86D125}" destId="{B9F1EE74-83E3-42F1-9196-7B3268ABCB72}" srcOrd="1"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7537F0-3EF6-443F-A750-B25ADD82816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46AC73B-34F2-439B-81D3-7470B1A14126}">
      <dgm:prSet custT="1"/>
      <dgm:spPr/>
      <dgm:t>
        <a:bodyPr/>
        <a:lstStyle/>
        <a:p>
          <a:pPr marL="0" lvl="0" indent="0" algn="l" defTabSz="711200">
            <a:lnSpc>
              <a:spcPct val="90000"/>
            </a:lnSpc>
            <a:spcBef>
              <a:spcPct val="0"/>
            </a:spcBef>
            <a:spcAft>
              <a:spcPct val="35000"/>
            </a:spcAft>
            <a:buNone/>
          </a:pPr>
          <a:r>
            <a:rPr lang="en-US" sz="1600" kern="1200" dirty="0">
              <a:solidFill>
                <a:prstClr val="black">
                  <a:hueOff val="0"/>
                  <a:satOff val="0"/>
                  <a:lumOff val="0"/>
                  <a:alphaOff val="0"/>
                </a:prstClr>
              </a:solidFill>
              <a:latin typeface="Arial"/>
              <a:ea typeface="+mn-ea"/>
              <a:cs typeface="+mn-cs"/>
            </a:rPr>
            <a:t>4 Threads</a:t>
          </a:r>
        </a:p>
      </dgm:t>
    </dgm:pt>
    <dgm:pt modelId="{BD30BAFA-2108-4E76-A59C-32F8F98CD18B}" type="parTrans" cxnId="{90957B1F-7B53-4BD5-A7F1-01DA43E738A4}">
      <dgm:prSet/>
      <dgm:spPr/>
      <dgm:t>
        <a:bodyPr/>
        <a:lstStyle/>
        <a:p>
          <a:endParaRPr lang="en-US"/>
        </a:p>
      </dgm:t>
    </dgm:pt>
    <dgm:pt modelId="{4927C497-3A92-4A48-96E9-D717D6654681}" type="sibTrans" cxnId="{90957B1F-7B53-4BD5-A7F1-01DA43E738A4}">
      <dgm:prSet/>
      <dgm:spPr/>
      <dgm:t>
        <a:bodyPr/>
        <a:lstStyle/>
        <a:p>
          <a:endParaRPr lang="en-US"/>
        </a:p>
      </dgm:t>
    </dgm:pt>
    <dgm:pt modelId="{957D84CA-268A-41DA-905B-399CA76654C2}">
      <dgm:prSet custT="1"/>
      <dgm:spPr/>
      <dgm:t>
        <a:bodyPr/>
        <a:lstStyle/>
        <a:p>
          <a:r>
            <a:rPr lang="en-US" sz="1200" kern="1200" dirty="0">
              <a:latin typeface="Arial"/>
              <a:ea typeface="+mn-ea"/>
              <a:cs typeface="+mn-cs"/>
            </a:rPr>
            <a:t>Regex: 4</a:t>
          </a:r>
        </a:p>
      </dgm:t>
    </dgm:pt>
    <dgm:pt modelId="{34A46D7D-DB01-4D2E-91C0-9CB8B90AEC11}" type="parTrans" cxnId="{2BB057FF-8916-4FAF-B715-B3EA53765EC1}">
      <dgm:prSet/>
      <dgm:spPr/>
      <dgm:t>
        <a:bodyPr/>
        <a:lstStyle/>
        <a:p>
          <a:endParaRPr lang="en-US"/>
        </a:p>
      </dgm:t>
    </dgm:pt>
    <dgm:pt modelId="{37A63ABE-73B8-480F-90E4-3E9A62C4CDB1}" type="sibTrans" cxnId="{2BB057FF-8916-4FAF-B715-B3EA53765EC1}">
      <dgm:prSet/>
      <dgm:spPr/>
      <dgm:t>
        <a:bodyPr/>
        <a:lstStyle/>
        <a:p>
          <a:endParaRPr lang="en-US"/>
        </a:p>
      </dgm:t>
    </dgm:pt>
    <dgm:pt modelId="{1E6C7144-AC95-4F0B-9B1B-52BE9A12AE50}">
      <dgm:prSet custT="1"/>
      <dgm:spPr/>
      <dgm:t>
        <a:bodyPr/>
        <a:lstStyle/>
        <a:p>
          <a:r>
            <a:rPr lang="en-US" sz="1200" kern="1200" dirty="0">
              <a:latin typeface="Arial"/>
              <a:ea typeface="+mn-ea"/>
              <a:cs typeface="+mn-cs"/>
            </a:rPr>
            <a:t>Packet Inspection: 0</a:t>
          </a:r>
        </a:p>
      </dgm:t>
    </dgm:pt>
    <dgm:pt modelId="{01AE3103-D07B-47B4-B086-4FDDBE52BCC0}" type="parTrans" cxnId="{0501EA85-A567-4BB1-9632-8F8269630AC1}">
      <dgm:prSet/>
      <dgm:spPr/>
      <dgm:t>
        <a:bodyPr/>
        <a:lstStyle/>
        <a:p>
          <a:endParaRPr lang="en-US"/>
        </a:p>
      </dgm:t>
    </dgm:pt>
    <dgm:pt modelId="{7B15C487-8B99-4E78-9BD8-03956C0034D9}" type="sibTrans" cxnId="{0501EA85-A567-4BB1-9632-8F8269630AC1}">
      <dgm:prSet/>
      <dgm:spPr/>
      <dgm:t>
        <a:bodyPr/>
        <a:lstStyle/>
        <a:p>
          <a:endParaRPr lang="en-US"/>
        </a:p>
      </dgm:t>
    </dgm:pt>
    <dgm:pt modelId="{D0D575D0-2E6C-492F-8739-BCAC0F22C052}" type="pres">
      <dgm:prSet presAssocID="{6F7537F0-3EF6-443F-A750-B25ADD82816A}" presName="linear" presStyleCnt="0">
        <dgm:presLayoutVars>
          <dgm:animLvl val="lvl"/>
          <dgm:resizeHandles val="exact"/>
        </dgm:presLayoutVars>
      </dgm:prSet>
      <dgm:spPr/>
    </dgm:pt>
    <dgm:pt modelId="{A5747737-805F-4C30-B53C-DBFE3304DC1A}" type="pres">
      <dgm:prSet presAssocID="{146AC73B-34F2-439B-81D3-7470B1A14126}" presName="parentText" presStyleLbl="node1" presStyleIdx="0" presStyleCnt="1">
        <dgm:presLayoutVars>
          <dgm:chMax val="0"/>
          <dgm:bulletEnabled val="1"/>
        </dgm:presLayoutVars>
      </dgm:prSet>
      <dgm:spPr/>
    </dgm:pt>
    <dgm:pt modelId="{E75E75CC-B0FC-43A0-866A-229573673C22}" type="pres">
      <dgm:prSet presAssocID="{146AC73B-34F2-439B-81D3-7470B1A14126}" presName="childText" presStyleLbl="revTx" presStyleIdx="0" presStyleCnt="1">
        <dgm:presLayoutVars>
          <dgm:bulletEnabled val="1"/>
        </dgm:presLayoutVars>
      </dgm:prSet>
      <dgm:spPr/>
    </dgm:pt>
  </dgm:ptLst>
  <dgm:cxnLst>
    <dgm:cxn modelId="{90957B1F-7B53-4BD5-A7F1-01DA43E738A4}" srcId="{6F7537F0-3EF6-443F-A750-B25ADD82816A}" destId="{146AC73B-34F2-439B-81D3-7470B1A14126}" srcOrd="0" destOrd="0" parTransId="{BD30BAFA-2108-4E76-A59C-32F8F98CD18B}" sibTransId="{4927C497-3A92-4A48-96E9-D717D6654681}"/>
    <dgm:cxn modelId="{EB687A7B-844D-4CB9-8B0C-BB81AD21ECCC}" type="presOf" srcId="{6F7537F0-3EF6-443F-A750-B25ADD82816A}" destId="{D0D575D0-2E6C-492F-8739-BCAC0F22C052}" srcOrd="0" destOrd="0" presId="urn:microsoft.com/office/officeart/2005/8/layout/vList2"/>
    <dgm:cxn modelId="{0501EA85-A567-4BB1-9632-8F8269630AC1}" srcId="{146AC73B-34F2-439B-81D3-7470B1A14126}" destId="{1E6C7144-AC95-4F0B-9B1B-52BE9A12AE50}" srcOrd="1" destOrd="0" parTransId="{01AE3103-D07B-47B4-B086-4FDDBE52BCC0}" sibTransId="{7B15C487-8B99-4E78-9BD8-03956C0034D9}"/>
    <dgm:cxn modelId="{D20206D4-04BE-409D-9AF6-91DF3735D053}" type="presOf" srcId="{957D84CA-268A-41DA-905B-399CA76654C2}" destId="{E75E75CC-B0FC-43A0-866A-229573673C22}" srcOrd="0" destOrd="0" presId="urn:microsoft.com/office/officeart/2005/8/layout/vList2"/>
    <dgm:cxn modelId="{6336F2F3-EA83-44D0-A267-2DF05AE41A3E}" type="presOf" srcId="{146AC73B-34F2-439B-81D3-7470B1A14126}" destId="{A5747737-805F-4C30-B53C-DBFE3304DC1A}" srcOrd="0" destOrd="0" presId="urn:microsoft.com/office/officeart/2005/8/layout/vList2"/>
    <dgm:cxn modelId="{592D0DF7-4508-46DD-A892-C379EC97DECE}" type="presOf" srcId="{1E6C7144-AC95-4F0B-9B1B-52BE9A12AE50}" destId="{E75E75CC-B0FC-43A0-866A-229573673C22}" srcOrd="0" destOrd="1" presId="urn:microsoft.com/office/officeart/2005/8/layout/vList2"/>
    <dgm:cxn modelId="{2BB057FF-8916-4FAF-B715-B3EA53765EC1}" srcId="{146AC73B-34F2-439B-81D3-7470B1A14126}" destId="{957D84CA-268A-41DA-905B-399CA76654C2}" srcOrd="0" destOrd="0" parTransId="{34A46D7D-DB01-4D2E-91C0-9CB8B90AEC11}" sibTransId="{37A63ABE-73B8-480F-90E4-3E9A62C4CDB1}"/>
    <dgm:cxn modelId="{5A2E4F07-A158-4F2D-A3E2-E7F572A654DA}" type="presParOf" srcId="{D0D575D0-2E6C-492F-8739-BCAC0F22C052}" destId="{A5747737-805F-4C30-B53C-DBFE3304DC1A}" srcOrd="0" destOrd="0" presId="urn:microsoft.com/office/officeart/2005/8/layout/vList2"/>
    <dgm:cxn modelId="{FD29A910-33AD-49D1-901B-E8F03E9D2E98}" type="presParOf" srcId="{D0D575D0-2E6C-492F-8739-BCAC0F22C052}" destId="{E75E75CC-B0FC-43A0-866A-229573673C22}" srcOrd="1" destOrd="0" presId="urn:microsoft.com/office/officeart/2005/8/layout/vList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0B10F-ACA5-4EE4-B8B3-44FB90AF7154}">
      <dsp:nvSpPr>
        <dsp:cNvPr id="0" name=""/>
        <dsp:cNvSpPr/>
      </dsp:nvSpPr>
      <dsp:spPr>
        <a:xfrm>
          <a:off x="1285" y="1504612"/>
          <a:ext cx="3230137" cy="1246833"/>
        </a:xfrm>
        <a:prstGeom prst="chevron">
          <a:avLst>
            <a:gd name="adj" fmla="val 4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1AE78AC-8DFA-448D-87D1-57654501999B}">
      <dsp:nvSpPr>
        <dsp:cNvPr id="0" name=""/>
        <dsp:cNvSpPr/>
      </dsp:nvSpPr>
      <dsp:spPr>
        <a:xfrm>
          <a:off x="862655" y="1816321"/>
          <a:ext cx="2727671" cy="124683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0" kern="1200"/>
            <a:t>Infrastructure</a:t>
          </a:r>
          <a:endParaRPr lang="en-US" sz="1400" kern="1200"/>
        </a:p>
        <a:p>
          <a:pPr marL="57150" lvl="1" indent="-57150" algn="l" defTabSz="488950">
            <a:lnSpc>
              <a:spcPct val="90000"/>
            </a:lnSpc>
            <a:spcBef>
              <a:spcPct val="0"/>
            </a:spcBef>
            <a:spcAft>
              <a:spcPct val="15000"/>
            </a:spcAft>
            <a:buChar char="•"/>
          </a:pPr>
          <a:r>
            <a:rPr lang="en-US" sz="1100" kern="1200" baseline="0" dirty="0">
              <a:highlight>
                <a:srgbClr val="C0C0C0"/>
              </a:highlight>
            </a:rPr>
            <a:t>ECMP ingress to Core pinning</a:t>
          </a:r>
          <a:endParaRPr lang="en-US" sz="1100" kern="1200" dirty="0">
            <a:highlight>
              <a:srgbClr val="C0C0C0"/>
            </a:highlight>
          </a:endParaRPr>
        </a:p>
        <a:p>
          <a:pPr marL="57150" lvl="1" indent="-57150" algn="l" defTabSz="488950">
            <a:lnSpc>
              <a:spcPct val="90000"/>
            </a:lnSpc>
            <a:spcBef>
              <a:spcPct val="0"/>
            </a:spcBef>
            <a:spcAft>
              <a:spcPct val="15000"/>
            </a:spcAft>
            <a:buChar char="•"/>
          </a:pPr>
          <a:r>
            <a:rPr lang="en-US" sz="1100" kern="1200" baseline="0" dirty="0"/>
            <a:t>Admission Control</a:t>
          </a:r>
          <a:endParaRPr lang="en-US" sz="1100" kern="1200" dirty="0"/>
        </a:p>
        <a:p>
          <a:pPr marL="57150" lvl="1" indent="-57150" algn="l" defTabSz="488950">
            <a:lnSpc>
              <a:spcPct val="90000"/>
            </a:lnSpc>
            <a:spcBef>
              <a:spcPct val="0"/>
            </a:spcBef>
            <a:spcAft>
              <a:spcPct val="15000"/>
            </a:spcAft>
            <a:buChar char="•"/>
          </a:pPr>
          <a:r>
            <a:rPr lang="en-US" sz="1100" kern="1200" baseline="0" dirty="0"/>
            <a:t>Geo Tagging based Flow segregation</a:t>
          </a:r>
          <a:endParaRPr lang="en-US" sz="1100" kern="1200" dirty="0"/>
        </a:p>
        <a:p>
          <a:pPr marL="57150" lvl="1" indent="-57150" algn="l" defTabSz="488950">
            <a:lnSpc>
              <a:spcPct val="90000"/>
            </a:lnSpc>
            <a:spcBef>
              <a:spcPct val="0"/>
            </a:spcBef>
            <a:spcAft>
              <a:spcPct val="15000"/>
            </a:spcAft>
            <a:buChar char="•"/>
          </a:pPr>
          <a:r>
            <a:rPr lang="en-US" sz="1100" kern="1200" baseline="0" dirty="0"/>
            <a:t>Ingress-Egress Rate limit</a:t>
          </a:r>
          <a:endParaRPr lang="en-US" sz="1100" kern="1200" dirty="0"/>
        </a:p>
      </dsp:txBody>
      <dsp:txXfrm>
        <a:off x="899173" y="1852839"/>
        <a:ext cx="2654635" cy="1173797"/>
      </dsp:txXfrm>
    </dsp:sp>
    <dsp:sp modelId="{3FFC4EDD-C434-46C8-A275-099D31E295C3}">
      <dsp:nvSpPr>
        <dsp:cNvPr id="0" name=""/>
        <dsp:cNvSpPr/>
      </dsp:nvSpPr>
      <dsp:spPr>
        <a:xfrm>
          <a:off x="3690820" y="1504612"/>
          <a:ext cx="3230137" cy="1246833"/>
        </a:xfrm>
        <a:prstGeom prst="chevron">
          <a:avLst>
            <a:gd name="adj" fmla="val 40000"/>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7B1BCA3-A692-4482-8510-271C0C000191}">
      <dsp:nvSpPr>
        <dsp:cNvPr id="0" name=""/>
        <dsp:cNvSpPr/>
      </dsp:nvSpPr>
      <dsp:spPr>
        <a:xfrm>
          <a:off x="4552190" y="1816321"/>
          <a:ext cx="2727671" cy="124683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0" kern="1200" dirty="0"/>
            <a:t>Transport and Service Layer</a:t>
          </a:r>
          <a:endParaRPr lang="en-US" sz="1400" kern="1200" dirty="0"/>
        </a:p>
        <a:p>
          <a:pPr marL="57150" lvl="1" indent="-57150" algn="l" defTabSz="488950">
            <a:lnSpc>
              <a:spcPct val="90000"/>
            </a:lnSpc>
            <a:spcBef>
              <a:spcPct val="0"/>
            </a:spcBef>
            <a:spcAft>
              <a:spcPct val="15000"/>
            </a:spcAft>
            <a:buChar char="•"/>
          </a:pPr>
          <a:r>
            <a:rPr lang="en-US" sz="1100" kern="1200" baseline="0" dirty="0">
              <a:highlight>
                <a:srgbClr val="C0C0C0"/>
              </a:highlight>
            </a:rPr>
            <a:t>Tunnel Termination</a:t>
          </a:r>
          <a:endParaRPr lang="en-US" sz="1100" kern="1200" dirty="0">
            <a:highlight>
              <a:srgbClr val="C0C0C0"/>
            </a:highlight>
          </a:endParaRPr>
        </a:p>
        <a:p>
          <a:pPr marL="57150" lvl="1" indent="-57150" algn="l" defTabSz="488950">
            <a:lnSpc>
              <a:spcPct val="90000"/>
            </a:lnSpc>
            <a:spcBef>
              <a:spcPct val="0"/>
            </a:spcBef>
            <a:spcAft>
              <a:spcPct val="15000"/>
            </a:spcAft>
            <a:buChar char="•"/>
          </a:pPr>
          <a:r>
            <a:rPr lang="en-US" sz="1100" kern="1200" baseline="0"/>
            <a:t>Reassembly</a:t>
          </a:r>
          <a:endParaRPr lang="en-US" sz="1100" kern="1200"/>
        </a:p>
        <a:p>
          <a:pPr marL="57150" lvl="1" indent="-57150" algn="l" defTabSz="488950">
            <a:lnSpc>
              <a:spcPct val="90000"/>
            </a:lnSpc>
            <a:spcBef>
              <a:spcPct val="0"/>
            </a:spcBef>
            <a:spcAft>
              <a:spcPct val="15000"/>
            </a:spcAft>
            <a:buChar char="•"/>
          </a:pPr>
          <a:r>
            <a:rPr lang="en-US" sz="1100" kern="1200" baseline="0" dirty="0"/>
            <a:t>Flow Pinning – TCP/UDP</a:t>
          </a:r>
          <a:endParaRPr lang="en-US" sz="1100" kern="1200" dirty="0"/>
        </a:p>
        <a:p>
          <a:pPr marL="57150" lvl="1" indent="-57150" algn="l" defTabSz="488950">
            <a:lnSpc>
              <a:spcPct val="90000"/>
            </a:lnSpc>
            <a:spcBef>
              <a:spcPct val="0"/>
            </a:spcBef>
            <a:spcAft>
              <a:spcPct val="15000"/>
            </a:spcAft>
            <a:buChar char="•"/>
          </a:pPr>
          <a:r>
            <a:rPr lang="en-US" sz="1100" kern="1200" baseline="0" dirty="0">
              <a:highlight>
                <a:srgbClr val="C0C0C0"/>
              </a:highlight>
            </a:rPr>
            <a:t>SSL decrypt</a:t>
          </a:r>
          <a:endParaRPr lang="en-US" sz="1100" kern="1200" dirty="0">
            <a:highlight>
              <a:srgbClr val="C0C0C0"/>
            </a:highlight>
          </a:endParaRPr>
        </a:p>
      </dsp:txBody>
      <dsp:txXfrm>
        <a:off x="4588708" y="1852839"/>
        <a:ext cx="2654635" cy="1173797"/>
      </dsp:txXfrm>
    </dsp:sp>
    <dsp:sp modelId="{05FCD930-47DA-4FF7-A6AC-FDB03F920DCA}">
      <dsp:nvSpPr>
        <dsp:cNvPr id="0" name=""/>
        <dsp:cNvSpPr/>
      </dsp:nvSpPr>
      <dsp:spPr>
        <a:xfrm>
          <a:off x="7380355" y="1504612"/>
          <a:ext cx="3230137" cy="1246833"/>
        </a:xfrm>
        <a:prstGeom prst="chevron">
          <a:avLst>
            <a:gd name="adj" fmla="val 40000"/>
          </a:avLst>
        </a:prstGeom>
        <a:solidFill>
          <a:schemeClr val="accent5">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83D2F7C-69E6-4181-9D5F-1A0114D8EA2F}">
      <dsp:nvSpPr>
        <dsp:cNvPr id="0" name=""/>
        <dsp:cNvSpPr/>
      </dsp:nvSpPr>
      <dsp:spPr>
        <a:xfrm>
          <a:off x="8241725" y="1816321"/>
          <a:ext cx="2727671" cy="124683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0" kern="1200"/>
            <a:t>Specific</a:t>
          </a:r>
          <a:endParaRPr lang="en-US" sz="1400" kern="1200"/>
        </a:p>
        <a:p>
          <a:pPr marL="57150" lvl="1" indent="-57150" algn="l" defTabSz="488950">
            <a:lnSpc>
              <a:spcPct val="90000"/>
            </a:lnSpc>
            <a:spcBef>
              <a:spcPct val="0"/>
            </a:spcBef>
            <a:spcAft>
              <a:spcPct val="15000"/>
            </a:spcAft>
            <a:buChar char="•"/>
          </a:pPr>
          <a:r>
            <a:rPr lang="en-US" sz="1100" kern="1200" baseline="0" dirty="0">
              <a:highlight>
                <a:srgbClr val="C0C0C0"/>
              </a:highlight>
            </a:rPr>
            <a:t>Packet-Flow Inspection</a:t>
          </a:r>
          <a:endParaRPr lang="en-US" sz="1100" kern="1200" dirty="0">
            <a:highlight>
              <a:srgbClr val="C0C0C0"/>
            </a:highlight>
          </a:endParaRPr>
        </a:p>
        <a:p>
          <a:pPr marL="57150" lvl="1" indent="-57150" algn="l" defTabSz="488950">
            <a:lnSpc>
              <a:spcPct val="90000"/>
            </a:lnSpc>
            <a:spcBef>
              <a:spcPct val="0"/>
            </a:spcBef>
            <a:spcAft>
              <a:spcPct val="15000"/>
            </a:spcAft>
            <a:buChar char="•"/>
          </a:pPr>
          <a:r>
            <a:rPr lang="en-US" sz="1100" kern="1200" baseline="0"/>
            <a:t>Regex on clear text</a:t>
          </a:r>
          <a:endParaRPr lang="en-US" sz="1100" kern="1200"/>
        </a:p>
        <a:p>
          <a:pPr marL="57150" lvl="1" indent="-57150" algn="l" defTabSz="488950">
            <a:lnSpc>
              <a:spcPct val="90000"/>
            </a:lnSpc>
            <a:spcBef>
              <a:spcPct val="0"/>
            </a:spcBef>
            <a:spcAft>
              <a:spcPct val="15000"/>
            </a:spcAft>
            <a:buChar char="•"/>
          </a:pPr>
          <a:r>
            <a:rPr lang="en-US" sz="1100" kern="1200" baseline="0" dirty="0">
              <a:highlight>
                <a:srgbClr val="C0C0C0"/>
              </a:highlight>
            </a:rPr>
            <a:t>Deep Packet Inspection</a:t>
          </a:r>
          <a:endParaRPr lang="en-US" sz="1100" kern="1200" dirty="0">
            <a:highlight>
              <a:srgbClr val="C0C0C0"/>
            </a:highlight>
          </a:endParaRPr>
        </a:p>
      </dsp:txBody>
      <dsp:txXfrm>
        <a:off x="8278243" y="1852839"/>
        <a:ext cx="2654635" cy="1173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E305F-DEEE-4FDC-A13E-36F8B8BD928B}">
      <dsp:nvSpPr>
        <dsp:cNvPr id="0" name=""/>
        <dsp:cNvSpPr/>
      </dsp:nvSpPr>
      <dsp:spPr>
        <a:xfrm>
          <a:off x="0" y="18828"/>
          <a:ext cx="311410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12 Threads</a:t>
          </a:r>
        </a:p>
      </dsp:txBody>
      <dsp:txXfrm>
        <a:off x="18734" y="37562"/>
        <a:ext cx="3076637" cy="346292"/>
      </dsp:txXfrm>
    </dsp:sp>
    <dsp:sp modelId="{095F5D53-73BA-4A9A-9D18-91E36B9A3211}">
      <dsp:nvSpPr>
        <dsp:cNvPr id="0" name=""/>
        <dsp:cNvSpPr/>
      </dsp:nvSpPr>
      <dsp:spPr>
        <a:xfrm>
          <a:off x="0" y="402588"/>
          <a:ext cx="3114105"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87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RX + RSS Pipeline: 6</a:t>
          </a:r>
        </a:p>
        <a:p>
          <a:pPr marL="114300" lvl="1" indent="-114300" algn="l" defTabSz="533400">
            <a:lnSpc>
              <a:spcPct val="90000"/>
            </a:lnSpc>
            <a:spcBef>
              <a:spcPct val="0"/>
            </a:spcBef>
            <a:spcAft>
              <a:spcPct val="20000"/>
            </a:spcAft>
            <a:buChar char="•"/>
          </a:pPr>
          <a:r>
            <a:rPr lang="en-US" sz="1200" kern="1200" dirty="0"/>
            <a:t>Admission Control + Geo Tagging : 4</a:t>
          </a:r>
        </a:p>
        <a:p>
          <a:pPr marL="114300" lvl="1" indent="-114300" algn="l" defTabSz="533400">
            <a:lnSpc>
              <a:spcPct val="90000"/>
            </a:lnSpc>
            <a:spcBef>
              <a:spcPct val="0"/>
            </a:spcBef>
            <a:spcAft>
              <a:spcPct val="20000"/>
            </a:spcAft>
            <a:buChar char="•"/>
          </a:pPr>
          <a:r>
            <a:rPr lang="en-US" sz="1200" kern="1200" dirty="0"/>
            <a:t>Ingress + Egress Rate Limiters: 2</a:t>
          </a:r>
        </a:p>
      </dsp:txBody>
      <dsp:txXfrm>
        <a:off x="0" y="402588"/>
        <a:ext cx="3114105" cy="629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F1F9E-2878-4F98-B32B-FB2FB10A47C6}">
      <dsp:nvSpPr>
        <dsp:cNvPr id="0" name=""/>
        <dsp:cNvSpPr/>
      </dsp:nvSpPr>
      <dsp:spPr>
        <a:xfrm>
          <a:off x="0" y="12181"/>
          <a:ext cx="3114105" cy="446735"/>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6 Threads</a:t>
          </a:r>
        </a:p>
      </dsp:txBody>
      <dsp:txXfrm>
        <a:off x="21808" y="33989"/>
        <a:ext cx="3070489" cy="403119"/>
      </dsp:txXfrm>
    </dsp:sp>
    <dsp:sp modelId="{B9F1EE74-83E3-42F1-9196-7B3268ABCB72}">
      <dsp:nvSpPr>
        <dsp:cNvPr id="0" name=""/>
        <dsp:cNvSpPr/>
      </dsp:nvSpPr>
      <dsp:spPr>
        <a:xfrm>
          <a:off x="0" y="458916"/>
          <a:ext cx="3114105"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873"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Reassembly: 2</a:t>
          </a:r>
        </a:p>
        <a:p>
          <a:pPr marL="114300" lvl="1" indent="-114300" algn="l" defTabSz="533400">
            <a:lnSpc>
              <a:spcPct val="90000"/>
            </a:lnSpc>
            <a:spcBef>
              <a:spcPct val="0"/>
            </a:spcBef>
            <a:spcAft>
              <a:spcPct val="20000"/>
            </a:spcAft>
            <a:buChar char="•"/>
          </a:pPr>
          <a:r>
            <a:rPr lang="en-US" sz="1200" kern="1200" dirty="0"/>
            <a:t>Flow Pinning : 4</a:t>
          </a:r>
        </a:p>
      </dsp:txBody>
      <dsp:txXfrm>
        <a:off x="0" y="458916"/>
        <a:ext cx="3114105" cy="579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47737-805F-4C30-B53C-DBFE3304DC1A}">
      <dsp:nvSpPr>
        <dsp:cNvPr id="0" name=""/>
        <dsp:cNvSpPr/>
      </dsp:nvSpPr>
      <dsp:spPr>
        <a:xfrm>
          <a:off x="0" y="364"/>
          <a:ext cx="2743200" cy="32971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black">
                  <a:hueOff val="0"/>
                  <a:satOff val="0"/>
                  <a:lumOff val="0"/>
                  <a:alphaOff val="0"/>
                </a:prstClr>
              </a:solidFill>
              <a:latin typeface="Arial"/>
              <a:ea typeface="+mn-ea"/>
              <a:cs typeface="+mn-cs"/>
            </a:rPr>
            <a:t>4 Threads</a:t>
          </a:r>
        </a:p>
      </dsp:txBody>
      <dsp:txXfrm>
        <a:off x="16095" y="16459"/>
        <a:ext cx="2711010" cy="297527"/>
      </dsp:txXfrm>
    </dsp:sp>
    <dsp:sp modelId="{E75E75CC-B0FC-43A0-866A-229573673C22}">
      <dsp:nvSpPr>
        <dsp:cNvPr id="0" name=""/>
        <dsp:cNvSpPr/>
      </dsp:nvSpPr>
      <dsp:spPr>
        <a:xfrm>
          <a:off x="0" y="330081"/>
          <a:ext cx="2743200" cy="34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097"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dirty="0">
              <a:latin typeface="Arial"/>
              <a:ea typeface="+mn-ea"/>
              <a:cs typeface="+mn-cs"/>
            </a:rPr>
            <a:t>Regex: 4</a:t>
          </a:r>
        </a:p>
        <a:p>
          <a:pPr marL="114300" lvl="1" indent="-114300" algn="l" defTabSz="533400">
            <a:lnSpc>
              <a:spcPct val="90000"/>
            </a:lnSpc>
            <a:spcBef>
              <a:spcPct val="0"/>
            </a:spcBef>
            <a:spcAft>
              <a:spcPct val="20000"/>
            </a:spcAft>
            <a:buChar char="•"/>
          </a:pPr>
          <a:r>
            <a:rPr lang="en-US" sz="1200" kern="1200" dirty="0">
              <a:latin typeface="Arial"/>
              <a:ea typeface="+mn-ea"/>
              <a:cs typeface="+mn-cs"/>
            </a:rPr>
            <a:t>Packet Inspection: 0</a:t>
          </a:r>
        </a:p>
      </dsp:txBody>
      <dsp:txXfrm>
        <a:off x="0" y="330081"/>
        <a:ext cx="2743200" cy="3425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E4E8E-6A69-41BF-8D58-72202987349E}"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3179-F2BB-4339-9190-65FDFF16A7EC}" type="slidenum">
              <a:rPr lang="en-US" smtClean="0"/>
              <a:t>‹#›</a:t>
            </a:fld>
            <a:endParaRPr lang="en-US"/>
          </a:p>
        </p:txBody>
      </p:sp>
    </p:spTree>
    <p:extLst>
      <p:ext uri="{BB962C8B-B14F-4D97-AF65-F5344CB8AC3E}">
        <p14:creationId xmlns:p14="http://schemas.microsoft.com/office/powerpoint/2010/main" val="321599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icrosoft.com/en-us/research/uploads/prod/2018/03/Azure_SmartNIC_NSDI_2018.pdf"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silicom.dk/product-details/packetmover-fpga-acceleratio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oft.com/en-us/research/uploads/prod/2018/03/Azure_SmartNIC_NSDI_2018.pdf"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silicom.dk/product-details/packetmover-fpga-acceleratio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icrosoft.com/en-us/research/uploads/prod/2018/03/Azure_SmartNIC_NSDI_2018.pdf"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silicom.dk/product-details/packetmover-fpga-acceleratio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microsoft.com/en-us/research/uploads/prod/2018/03/Azure_SmartNIC_NSDI_2018.pdf"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silicom.dk/product-details/packetmover-fpga-acceler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32B3179-F2BB-4339-9190-65FDFF16A7EC}" type="slidenum">
              <a:rPr lang="en-US" smtClean="0"/>
              <a:t>9</a:t>
            </a:fld>
            <a:endParaRPr lang="en-US"/>
          </a:p>
        </p:txBody>
      </p:sp>
    </p:spTree>
    <p:extLst>
      <p:ext uri="{BB962C8B-B14F-4D97-AF65-F5344CB8AC3E}">
        <p14:creationId xmlns:p14="http://schemas.microsoft.com/office/powerpoint/2010/main" val="226772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1200" b="1" i="0" u="none" strike="noStrike" kern="1200" dirty="0">
                <a:solidFill>
                  <a:schemeClr val="tx1"/>
                </a:solidFill>
                <a:effectLst/>
                <a:latin typeface="+mn-lt"/>
                <a:ea typeface="+mn-ea"/>
                <a:cs typeface="+mn-cs"/>
              </a:rPr>
              <a:t>Functional </a:t>
            </a:r>
            <a:r>
              <a:rPr lang="en-US" sz="1200" b="0" i="0" u="none" strike="noStrike" kern="1200" dirty="0">
                <a:solidFill>
                  <a:schemeClr val="tx1"/>
                </a:solidFill>
                <a:effectLst/>
                <a:latin typeface="+mn-lt"/>
                <a:ea typeface="+mn-ea"/>
                <a:cs typeface="+mn-cs"/>
              </a:rPr>
              <a:t>OVS on </a:t>
            </a:r>
          </a:p>
          <a:p>
            <a:pPr marL="628650" lvl="1" indent="-171450" rtl="0" eaLnBrk="1" fontAlgn="ctr"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Xeon</a:t>
            </a:r>
          </a:p>
          <a:p>
            <a:pPr marL="628650" lvl="1" indent="-171450" rtl="0" eaLnBrk="1" fontAlgn="ctr" latinLnBrk="0" hangingPunct="1">
              <a:buFont typeface="Arial" panose="020B0604020202020204" pitchFamily="34" charset="0"/>
              <a:buChar char="•"/>
            </a:pPr>
            <a:r>
              <a:rPr lang="en-IN" sz="1200" b="0" i="0" u="none" strike="noStrike" kern="1200" dirty="0">
                <a:solidFill>
                  <a:schemeClr val="tx1"/>
                </a:solidFill>
                <a:effectLst/>
                <a:latin typeface="+mn-lt"/>
                <a:ea typeface="+mn-ea"/>
                <a:cs typeface="+mn-cs"/>
              </a:rPr>
              <a:t>P4/eBPF</a:t>
            </a:r>
            <a:endParaRPr lang="en-US" sz="1200" b="0" i="0" u="none" strike="noStrike" kern="1200" dirty="0">
              <a:solidFill>
                <a:schemeClr val="tx1"/>
              </a:solidFill>
              <a:effectLst/>
              <a:latin typeface="+mn-lt"/>
              <a:ea typeface="+mn-ea"/>
              <a:cs typeface="+mn-cs"/>
            </a:endParaRPr>
          </a:p>
          <a:p>
            <a:pPr marL="628650" lvl="1" indent="-171450" rtl="0" eaLnBrk="1" fontAlgn="ctr" latinLnBrk="0" hangingPunct="1">
              <a:buFont typeface="Arial" panose="020B0604020202020204" pitchFamily="34" charset="0"/>
              <a:buChar char="•"/>
            </a:pPr>
            <a:r>
              <a:rPr lang="en-IN" sz="1200" b="0" i="0" u="none" strike="noStrike" kern="1200" dirty="0">
                <a:solidFill>
                  <a:schemeClr val="tx1"/>
                </a:solidFill>
                <a:effectLst/>
                <a:latin typeface="+mn-lt"/>
                <a:ea typeface="+mn-ea"/>
                <a:cs typeface="+mn-cs"/>
              </a:rPr>
              <a:t>RTL</a:t>
            </a:r>
            <a:endParaRPr lang="en-US" sz="1200" b="0" i="0" u="none" strike="noStrike" kern="1200" dirty="0">
              <a:solidFill>
                <a:schemeClr val="tx1"/>
              </a:solidFill>
              <a:effectLst/>
              <a:latin typeface="+mn-lt"/>
              <a:ea typeface="+mn-ea"/>
              <a:cs typeface="+mn-cs"/>
            </a:endParaRPr>
          </a:p>
          <a:p>
            <a:pPr marL="628650" lvl="1" indent="-171450" rtl="0" eaLnBrk="1" fontAlgn="ctr" latinLnBrk="0" hangingPunct="1">
              <a:buFont typeface="Arial" panose="020B0604020202020204" pitchFamily="34" charset="0"/>
              <a:buChar char="•"/>
            </a:pPr>
            <a:r>
              <a:rPr lang="en-IN" sz="1200" b="0" i="0" u="none" strike="noStrike" kern="1200" dirty="0">
                <a:solidFill>
                  <a:schemeClr val="tx1"/>
                </a:solidFill>
                <a:effectLst/>
                <a:latin typeface="+mn-lt"/>
                <a:ea typeface="+mn-ea"/>
                <a:cs typeface="+mn-cs"/>
              </a:rPr>
              <a:t>COF</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9DBF64C-2CDE-49DC-941D-80EFC463739A}" type="slidenum">
              <a:rPr lang="en-IN" smtClean="0"/>
              <a:t>15</a:t>
            </a:fld>
            <a:endParaRPr lang="en-IN"/>
          </a:p>
        </p:txBody>
      </p:sp>
    </p:spTree>
    <p:extLst>
      <p:ext uri="{BB962C8B-B14F-4D97-AF65-F5344CB8AC3E}">
        <p14:creationId xmlns:p14="http://schemas.microsoft.com/office/powerpoint/2010/main" val="70530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hlinkClick r:id="rId3">
                  <a:extLst>
                    <a:ext uri="{A12FA001-AC4F-418D-AE19-62706E023703}">
                      <ahyp:hlinkClr xmlns:ahyp="http://schemas.microsoft.com/office/drawing/2018/hyperlinkcolor" val="tx"/>
                    </a:ext>
                  </a:extLst>
                </a:hlinkClick>
              </a:rPr>
              <a:t>https://www.microsoft.com/en-us/research/uploads/prod/2018/03/Azure_SmartNIC_NSDI_2018.pdf</a:t>
            </a:r>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https://www.silicom.dk/product-details/packetmover-fpga-acceleration/</a:t>
            </a:r>
            <a:endParaRPr lang="en-US"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D80B97C-AA6B-4966-9083-F174E73ACD98}" type="slidenum">
              <a:rPr lang="en-US" smtClean="0"/>
              <a:t>17</a:t>
            </a:fld>
            <a:endParaRPr lang="en-US"/>
          </a:p>
        </p:txBody>
      </p:sp>
    </p:spTree>
    <p:extLst>
      <p:ext uri="{BB962C8B-B14F-4D97-AF65-F5344CB8AC3E}">
        <p14:creationId xmlns:p14="http://schemas.microsoft.com/office/powerpoint/2010/main" val="2219472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hlinkClick r:id="rId3">
                  <a:extLst>
                    <a:ext uri="{A12FA001-AC4F-418D-AE19-62706E023703}">
                      <ahyp:hlinkClr xmlns:ahyp="http://schemas.microsoft.com/office/drawing/2018/hyperlinkcolor" val="tx"/>
                    </a:ext>
                  </a:extLst>
                </a:hlinkClick>
              </a:rPr>
              <a:t>https://www.microsoft.com/en-us/research/uploads/prod/2018/03/Azure_SmartNIC_NSDI_2018.pdf</a:t>
            </a:r>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https://www.silicom.dk/product-details/packetmover-fpga-acceleration/</a:t>
            </a:r>
            <a:endParaRPr lang="en-US"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D80B97C-AA6B-4966-9083-F174E73ACD98}" type="slidenum">
              <a:rPr lang="en-US" smtClean="0"/>
              <a:t>18</a:t>
            </a:fld>
            <a:endParaRPr lang="en-US"/>
          </a:p>
        </p:txBody>
      </p:sp>
    </p:spTree>
    <p:extLst>
      <p:ext uri="{BB962C8B-B14F-4D97-AF65-F5344CB8AC3E}">
        <p14:creationId xmlns:p14="http://schemas.microsoft.com/office/powerpoint/2010/main" val="147237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hlinkClick r:id="rId3">
                  <a:extLst>
                    <a:ext uri="{A12FA001-AC4F-418D-AE19-62706E023703}">
                      <ahyp:hlinkClr xmlns:ahyp="http://schemas.microsoft.com/office/drawing/2018/hyperlinkcolor" val="tx"/>
                    </a:ext>
                  </a:extLst>
                </a:hlinkClick>
              </a:rPr>
              <a:t>https://www.microsoft.com/en-us/research/uploads/prod/2018/03/Azure_SmartNIC_NSDI_2018.pdf</a:t>
            </a:r>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https://www.silicom.dk/product-details/packetmover-fpga-acceleration/</a:t>
            </a:r>
            <a:endParaRPr lang="en-US"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D80B97C-AA6B-4966-9083-F174E73ACD98}" type="slidenum">
              <a:rPr lang="en-US" smtClean="0"/>
              <a:t>19</a:t>
            </a:fld>
            <a:endParaRPr lang="en-US"/>
          </a:p>
        </p:txBody>
      </p:sp>
    </p:spTree>
    <p:extLst>
      <p:ext uri="{BB962C8B-B14F-4D97-AF65-F5344CB8AC3E}">
        <p14:creationId xmlns:p14="http://schemas.microsoft.com/office/powerpoint/2010/main" val="2101364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hlinkClick r:id="rId3">
                  <a:extLst>
                    <a:ext uri="{A12FA001-AC4F-418D-AE19-62706E023703}">
                      <ahyp:hlinkClr xmlns:ahyp="http://schemas.microsoft.com/office/drawing/2018/hyperlinkcolor" val="tx"/>
                    </a:ext>
                  </a:extLst>
                </a:hlinkClick>
              </a:rPr>
              <a:t>https://www.microsoft.com/en-us/research/uploads/prod/2018/03/Azure_SmartNIC_NSDI_2018.pdf</a:t>
            </a:r>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https://www.silicom.dk/product-details/packetmover-fpga-acceleration/</a:t>
            </a:r>
            <a:endParaRPr lang="en-US"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D80B97C-AA6B-4966-9083-F174E73ACD98}" type="slidenum">
              <a:rPr lang="en-US" smtClean="0"/>
              <a:t>20</a:t>
            </a:fld>
            <a:endParaRPr lang="en-US"/>
          </a:p>
        </p:txBody>
      </p:sp>
    </p:spTree>
    <p:extLst>
      <p:ext uri="{BB962C8B-B14F-4D97-AF65-F5344CB8AC3E}">
        <p14:creationId xmlns:p14="http://schemas.microsoft.com/office/powerpoint/2010/main" val="331964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BCF2-8411-435B-B66A-31825530B2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CCB55A-E663-4AED-AABC-C54D18FA5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DED7E1-8BE1-4FB6-932C-62F5D112782B}"/>
              </a:ext>
            </a:extLst>
          </p:cNvPr>
          <p:cNvSpPr>
            <a:spLocks noGrp="1"/>
          </p:cNvSpPr>
          <p:nvPr>
            <p:ph type="dt" sz="half" idx="10"/>
          </p:nvPr>
        </p:nvSpPr>
        <p:spPr/>
        <p:txBody>
          <a:bodyPr/>
          <a:lstStyle/>
          <a:p>
            <a:fld id="{EF73031A-41BC-4097-98A7-1B1BDD8967E0}" type="datetimeFigureOut">
              <a:rPr lang="en-US" smtClean="0"/>
              <a:t>5/18/2020</a:t>
            </a:fld>
            <a:endParaRPr lang="en-US"/>
          </a:p>
        </p:txBody>
      </p:sp>
      <p:sp>
        <p:nvSpPr>
          <p:cNvPr id="5" name="Footer Placeholder 4">
            <a:extLst>
              <a:ext uri="{FF2B5EF4-FFF2-40B4-BE49-F238E27FC236}">
                <a16:creationId xmlns:a16="http://schemas.microsoft.com/office/drawing/2014/main" id="{4B356D78-6269-4679-AE92-248D80A3D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2A28A-4BD6-40CA-AF89-AEF07DFDF7FB}"/>
              </a:ext>
            </a:extLst>
          </p:cNvPr>
          <p:cNvSpPr>
            <a:spLocks noGrp="1"/>
          </p:cNvSpPr>
          <p:nvPr>
            <p:ph type="sldNum" sz="quarter" idx="12"/>
          </p:nvPr>
        </p:nvSpPr>
        <p:spPr/>
        <p:txBody>
          <a:bodyPr/>
          <a:lstStyle/>
          <a:p>
            <a:fld id="{AF70220E-BE04-43F1-8497-2B29EC6A9740}" type="slidenum">
              <a:rPr lang="en-IN" smtClean="0"/>
              <a:t>‹#›</a:t>
            </a:fld>
            <a:endParaRPr lang="en-IN"/>
          </a:p>
        </p:txBody>
      </p:sp>
    </p:spTree>
    <p:extLst>
      <p:ext uri="{BB962C8B-B14F-4D97-AF65-F5344CB8AC3E}">
        <p14:creationId xmlns:p14="http://schemas.microsoft.com/office/powerpoint/2010/main" val="770582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82B2-8E02-4C72-95FC-FD301DA426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FF7A7C-5F2F-460F-B7FA-8F63F5AEF0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15253-5476-411F-9337-69E0A0E98BD5}"/>
              </a:ext>
            </a:extLst>
          </p:cNvPr>
          <p:cNvSpPr>
            <a:spLocks noGrp="1"/>
          </p:cNvSpPr>
          <p:nvPr>
            <p:ph type="dt" sz="half" idx="10"/>
          </p:nvPr>
        </p:nvSpPr>
        <p:spPr/>
        <p:txBody>
          <a:bodyPr/>
          <a:lstStyle/>
          <a:p>
            <a:fld id="{EF73031A-41BC-4097-98A7-1B1BDD8967E0}" type="datetimeFigureOut">
              <a:rPr lang="en-US" smtClean="0"/>
              <a:t>5/18/2020</a:t>
            </a:fld>
            <a:endParaRPr lang="en-US"/>
          </a:p>
        </p:txBody>
      </p:sp>
      <p:sp>
        <p:nvSpPr>
          <p:cNvPr id="5" name="Footer Placeholder 4">
            <a:extLst>
              <a:ext uri="{FF2B5EF4-FFF2-40B4-BE49-F238E27FC236}">
                <a16:creationId xmlns:a16="http://schemas.microsoft.com/office/drawing/2014/main" id="{E5DCC1EB-60E9-4B11-8EFB-0C0088577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F4216-D1C8-48ED-9291-5CD8E43BD205}"/>
              </a:ext>
            </a:extLst>
          </p:cNvPr>
          <p:cNvSpPr>
            <a:spLocks noGrp="1"/>
          </p:cNvSpPr>
          <p:nvPr>
            <p:ph type="sldNum" sz="quarter" idx="12"/>
          </p:nvPr>
        </p:nvSpPr>
        <p:spPr/>
        <p:txBody>
          <a:bodyPr/>
          <a:lstStyle/>
          <a:p>
            <a:fld id="{AF70220E-BE04-43F1-8497-2B29EC6A9740}" type="slidenum">
              <a:rPr lang="en-IN" smtClean="0"/>
              <a:t>‹#›</a:t>
            </a:fld>
            <a:endParaRPr lang="en-IN"/>
          </a:p>
        </p:txBody>
      </p:sp>
    </p:spTree>
    <p:extLst>
      <p:ext uri="{BB962C8B-B14F-4D97-AF65-F5344CB8AC3E}">
        <p14:creationId xmlns:p14="http://schemas.microsoft.com/office/powerpoint/2010/main" val="7614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504C-FF31-4E54-85FF-D42BF96B57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E15BAE-B079-429E-B21E-415F81E167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EF911-EB39-4481-B987-4C8A61DE6B13}"/>
              </a:ext>
            </a:extLst>
          </p:cNvPr>
          <p:cNvSpPr>
            <a:spLocks noGrp="1"/>
          </p:cNvSpPr>
          <p:nvPr>
            <p:ph type="dt" sz="half" idx="10"/>
          </p:nvPr>
        </p:nvSpPr>
        <p:spPr/>
        <p:txBody>
          <a:bodyPr/>
          <a:lstStyle/>
          <a:p>
            <a:fld id="{EF73031A-41BC-4097-98A7-1B1BDD8967E0}" type="datetimeFigureOut">
              <a:rPr lang="en-US" smtClean="0"/>
              <a:t>5/18/2020</a:t>
            </a:fld>
            <a:endParaRPr lang="en-US"/>
          </a:p>
        </p:txBody>
      </p:sp>
      <p:sp>
        <p:nvSpPr>
          <p:cNvPr id="5" name="Footer Placeholder 4">
            <a:extLst>
              <a:ext uri="{FF2B5EF4-FFF2-40B4-BE49-F238E27FC236}">
                <a16:creationId xmlns:a16="http://schemas.microsoft.com/office/drawing/2014/main" id="{8D4DEA1B-06FA-4AD4-9B07-9E75F5600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7D4E8-2EAD-4145-A717-90E456956DFF}"/>
              </a:ext>
            </a:extLst>
          </p:cNvPr>
          <p:cNvSpPr>
            <a:spLocks noGrp="1"/>
          </p:cNvSpPr>
          <p:nvPr>
            <p:ph type="sldNum" sz="quarter" idx="12"/>
          </p:nvPr>
        </p:nvSpPr>
        <p:spPr/>
        <p:txBody>
          <a:bodyPr/>
          <a:lstStyle/>
          <a:p>
            <a:fld id="{AF70220E-BE04-43F1-8497-2B29EC6A9740}" type="slidenum">
              <a:rPr lang="en-IN" smtClean="0"/>
              <a:t>‹#›</a:t>
            </a:fld>
            <a:endParaRPr lang="en-IN"/>
          </a:p>
        </p:txBody>
      </p:sp>
    </p:spTree>
    <p:extLst>
      <p:ext uri="{BB962C8B-B14F-4D97-AF65-F5344CB8AC3E}">
        <p14:creationId xmlns:p14="http://schemas.microsoft.com/office/powerpoint/2010/main" val="584132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F70220E-BE04-43F1-8497-2B29EC6A9740}" type="slidenum">
              <a:rPr lang="en-IN" smtClean="0"/>
              <a:t>‹#›</a:t>
            </a:fld>
            <a:endParaRPr lang="en-IN"/>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29621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8291C43-A071-48D4-B2DF-2D9C5E7016A0}"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23581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963D-17A6-4B51-86FD-8313306644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3D24A-02B7-4B85-9759-FB1E62A97C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652ED-ADA0-4D73-A59D-140190AC187D}"/>
              </a:ext>
            </a:extLst>
          </p:cNvPr>
          <p:cNvSpPr>
            <a:spLocks noGrp="1"/>
          </p:cNvSpPr>
          <p:nvPr>
            <p:ph type="dt" sz="half" idx="10"/>
          </p:nvPr>
        </p:nvSpPr>
        <p:spPr/>
        <p:txBody>
          <a:bodyPr/>
          <a:lstStyle/>
          <a:p>
            <a:fld id="{C8E9C612-61C0-45C0-8BB5-ECA950C6AE1A}" type="datetimeFigureOut">
              <a:rPr lang="en-IN" smtClean="0"/>
              <a:t>18-05-2020</a:t>
            </a:fld>
            <a:endParaRPr lang="en-IN"/>
          </a:p>
        </p:txBody>
      </p:sp>
      <p:sp>
        <p:nvSpPr>
          <p:cNvPr id="5" name="Footer Placeholder 4">
            <a:extLst>
              <a:ext uri="{FF2B5EF4-FFF2-40B4-BE49-F238E27FC236}">
                <a16:creationId xmlns:a16="http://schemas.microsoft.com/office/drawing/2014/main" id="{D95B803A-5DE5-42D0-BFCF-9E44D9F52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BFA6AE-30A2-454B-B88E-15EA8F8C3A80}"/>
              </a:ext>
            </a:extLst>
          </p:cNvPr>
          <p:cNvSpPr>
            <a:spLocks noGrp="1"/>
          </p:cNvSpPr>
          <p:nvPr>
            <p:ph type="sldNum" sz="quarter" idx="12"/>
          </p:nvPr>
        </p:nvSpPr>
        <p:spPr/>
        <p:txBody>
          <a:bodyPr/>
          <a:lstStyle/>
          <a:p>
            <a:fld id="{86297755-CC05-4CBF-9EDF-3493FFAE334F}" type="slidenum">
              <a:rPr lang="en-US" smtClean="0"/>
              <a:t>‹#›</a:t>
            </a:fld>
            <a:endParaRPr lang="en-US"/>
          </a:p>
        </p:txBody>
      </p:sp>
    </p:spTree>
    <p:extLst>
      <p:ext uri="{BB962C8B-B14F-4D97-AF65-F5344CB8AC3E}">
        <p14:creationId xmlns:p14="http://schemas.microsoft.com/office/powerpoint/2010/main" val="285810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A764-57A1-4393-AF10-F3CCDBF9A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89F8C4-A021-44BF-A482-A9304C3A1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A7C00-E1E9-413E-B998-330D34D02952}"/>
              </a:ext>
            </a:extLst>
          </p:cNvPr>
          <p:cNvSpPr>
            <a:spLocks noGrp="1"/>
          </p:cNvSpPr>
          <p:nvPr>
            <p:ph type="dt" sz="half" idx="10"/>
          </p:nvPr>
        </p:nvSpPr>
        <p:spPr/>
        <p:txBody>
          <a:bodyPr/>
          <a:lstStyle/>
          <a:p>
            <a:fld id="{EF73031A-41BC-4097-98A7-1B1BDD8967E0}" type="datetimeFigureOut">
              <a:rPr lang="en-US" smtClean="0"/>
              <a:t>5/18/2020</a:t>
            </a:fld>
            <a:endParaRPr lang="en-US"/>
          </a:p>
        </p:txBody>
      </p:sp>
      <p:sp>
        <p:nvSpPr>
          <p:cNvPr id="5" name="Footer Placeholder 4">
            <a:extLst>
              <a:ext uri="{FF2B5EF4-FFF2-40B4-BE49-F238E27FC236}">
                <a16:creationId xmlns:a16="http://schemas.microsoft.com/office/drawing/2014/main" id="{3D395722-05F0-4AD4-8F36-F75CB2C25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DF9D3-BF4B-46AB-9C09-A4CEEFD103BD}"/>
              </a:ext>
            </a:extLst>
          </p:cNvPr>
          <p:cNvSpPr>
            <a:spLocks noGrp="1"/>
          </p:cNvSpPr>
          <p:nvPr>
            <p:ph type="sldNum" sz="quarter" idx="12"/>
          </p:nvPr>
        </p:nvSpPr>
        <p:spPr/>
        <p:txBody>
          <a:bodyPr/>
          <a:lstStyle/>
          <a:p>
            <a:fld id="{AF70220E-BE04-43F1-8497-2B29EC6A9740}" type="slidenum">
              <a:rPr lang="en-IN" smtClean="0"/>
              <a:t>‹#›</a:t>
            </a:fld>
            <a:endParaRPr lang="en-IN"/>
          </a:p>
        </p:txBody>
      </p:sp>
    </p:spTree>
    <p:extLst>
      <p:ext uri="{BB962C8B-B14F-4D97-AF65-F5344CB8AC3E}">
        <p14:creationId xmlns:p14="http://schemas.microsoft.com/office/powerpoint/2010/main" val="359394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AE3C-8DBA-485D-80D2-EA1936EDA6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784E1D-F17B-413A-91C3-362F481B53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CD9A11-7ABC-4819-92D6-DA205A891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1CA16D-E894-4802-802A-767199844A5F}"/>
              </a:ext>
            </a:extLst>
          </p:cNvPr>
          <p:cNvSpPr>
            <a:spLocks noGrp="1"/>
          </p:cNvSpPr>
          <p:nvPr>
            <p:ph type="dt" sz="half" idx="10"/>
          </p:nvPr>
        </p:nvSpPr>
        <p:spPr/>
        <p:txBody>
          <a:bodyPr/>
          <a:lstStyle/>
          <a:p>
            <a:fld id="{EF73031A-41BC-4097-98A7-1B1BDD8967E0}" type="datetimeFigureOut">
              <a:rPr lang="en-US" smtClean="0"/>
              <a:t>5/18/2020</a:t>
            </a:fld>
            <a:endParaRPr lang="en-US"/>
          </a:p>
        </p:txBody>
      </p:sp>
      <p:sp>
        <p:nvSpPr>
          <p:cNvPr id="6" name="Footer Placeholder 5">
            <a:extLst>
              <a:ext uri="{FF2B5EF4-FFF2-40B4-BE49-F238E27FC236}">
                <a16:creationId xmlns:a16="http://schemas.microsoft.com/office/drawing/2014/main" id="{0EE634D7-E781-4EC1-AADC-5F2758D1D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1D5AE-3830-4EF8-852F-989A2B06E7C4}"/>
              </a:ext>
            </a:extLst>
          </p:cNvPr>
          <p:cNvSpPr>
            <a:spLocks noGrp="1"/>
          </p:cNvSpPr>
          <p:nvPr>
            <p:ph type="sldNum" sz="quarter" idx="12"/>
          </p:nvPr>
        </p:nvSpPr>
        <p:spPr/>
        <p:txBody>
          <a:bodyPr/>
          <a:lstStyle/>
          <a:p>
            <a:fld id="{AF70220E-BE04-43F1-8497-2B29EC6A9740}" type="slidenum">
              <a:rPr lang="en-IN" smtClean="0"/>
              <a:t>‹#›</a:t>
            </a:fld>
            <a:endParaRPr lang="en-IN"/>
          </a:p>
        </p:txBody>
      </p:sp>
    </p:spTree>
    <p:extLst>
      <p:ext uri="{BB962C8B-B14F-4D97-AF65-F5344CB8AC3E}">
        <p14:creationId xmlns:p14="http://schemas.microsoft.com/office/powerpoint/2010/main" val="419059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4263-4E5D-4E61-A4FE-2126EEDC61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CE2D56-33F1-4E95-8EC1-06E66EC434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C62526-A882-46A8-A24A-A43D7B257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42D75B-AFD8-4EAD-A9A7-BE4E7D6BE0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5389E-2451-4CF3-93B5-C14957BDA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5492B5-E30B-4627-A0B0-250D98F698EF}"/>
              </a:ext>
            </a:extLst>
          </p:cNvPr>
          <p:cNvSpPr>
            <a:spLocks noGrp="1"/>
          </p:cNvSpPr>
          <p:nvPr>
            <p:ph type="dt" sz="half" idx="10"/>
          </p:nvPr>
        </p:nvSpPr>
        <p:spPr/>
        <p:txBody>
          <a:bodyPr/>
          <a:lstStyle/>
          <a:p>
            <a:fld id="{EF73031A-41BC-4097-98A7-1B1BDD8967E0}" type="datetimeFigureOut">
              <a:rPr lang="en-US" smtClean="0"/>
              <a:t>5/18/2020</a:t>
            </a:fld>
            <a:endParaRPr lang="en-US"/>
          </a:p>
        </p:txBody>
      </p:sp>
      <p:sp>
        <p:nvSpPr>
          <p:cNvPr id="8" name="Footer Placeholder 7">
            <a:extLst>
              <a:ext uri="{FF2B5EF4-FFF2-40B4-BE49-F238E27FC236}">
                <a16:creationId xmlns:a16="http://schemas.microsoft.com/office/drawing/2014/main" id="{30AD0A71-D6D9-40DA-A160-9C370613DB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4DBCCD-8CEC-47CB-B129-6F06B7E94BA7}"/>
              </a:ext>
            </a:extLst>
          </p:cNvPr>
          <p:cNvSpPr>
            <a:spLocks noGrp="1"/>
          </p:cNvSpPr>
          <p:nvPr>
            <p:ph type="sldNum" sz="quarter" idx="12"/>
          </p:nvPr>
        </p:nvSpPr>
        <p:spPr/>
        <p:txBody>
          <a:bodyPr/>
          <a:lstStyle/>
          <a:p>
            <a:fld id="{AF70220E-BE04-43F1-8497-2B29EC6A9740}" type="slidenum">
              <a:rPr lang="en-IN" smtClean="0"/>
              <a:t>‹#›</a:t>
            </a:fld>
            <a:endParaRPr lang="en-IN"/>
          </a:p>
        </p:txBody>
      </p:sp>
    </p:spTree>
    <p:extLst>
      <p:ext uri="{BB962C8B-B14F-4D97-AF65-F5344CB8AC3E}">
        <p14:creationId xmlns:p14="http://schemas.microsoft.com/office/powerpoint/2010/main" val="103202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A800-FFD7-4F62-A458-B3174BB376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7321F4-A951-4FB2-8DCD-ADEB1142B95C}"/>
              </a:ext>
            </a:extLst>
          </p:cNvPr>
          <p:cNvSpPr>
            <a:spLocks noGrp="1"/>
          </p:cNvSpPr>
          <p:nvPr>
            <p:ph type="dt" sz="half" idx="10"/>
          </p:nvPr>
        </p:nvSpPr>
        <p:spPr/>
        <p:txBody>
          <a:bodyPr/>
          <a:lstStyle/>
          <a:p>
            <a:fld id="{EF73031A-41BC-4097-98A7-1B1BDD8967E0}" type="datetimeFigureOut">
              <a:rPr lang="en-US" smtClean="0"/>
              <a:t>5/18/2020</a:t>
            </a:fld>
            <a:endParaRPr lang="en-US"/>
          </a:p>
        </p:txBody>
      </p:sp>
      <p:sp>
        <p:nvSpPr>
          <p:cNvPr id="4" name="Footer Placeholder 3">
            <a:extLst>
              <a:ext uri="{FF2B5EF4-FFF2-40B4-BE49-F238E27FC236}">
                <a16:creationId xmlns:a16="http://schemas.microsoft.com/office/drawing/2014/main" id="{56F12EEC-EF7F-4D30-B968-B53C47C40B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CD7D69-CB9C-436C-9BBC-715AE0ADEDDD}"/>
              </a:ext>
            </a:extLst>
          </p:cNvPr>
          <p:cNvSpPr>
            <a:spLocks noGrp="1"/>
          </p:cNvSpPr>
          <p:nvPr>
            <p:ph type="sldNum" sz="quarter" idx="12"/>
          </p:nvPr>
        </p:nvSpPr>
        <p:spPr/>
        <p:txBody>
          <a:bodyPr/>
          <a:lstStyle/>
          <a:p>
            <a:fld id="{AF70220E-BE04-43F1-8497-2B29EC6A9740}" type="slidenum">
              <a:rPr lang="en-IN" smtClean="0"/>
              <a:t>‹#›</a:t>
            </a:fld>
            <a:endParaRPr lang="en-IN"/>
          </a:p>
        </p:txBody>
      </p:sp>
    </p:spTree>
    <p:extLst>
      <p:ext uri="{BB962C8B-B14F-4D97-AF65-F5344CB8AC3E}">
        <p14:creationId xmlns:p14="http://schemas.microsoft.com/office/powerpoint/2010/main" val="51043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782935-7F93-4909-8D0F-31425AD99D09}"/>
              </a:ext>
            </a:extLst>
          </p:cNvPr>
          <p:cNvSpPr>
            <a:spLocks noGrp="1"/>
          </p:cNvSpPr>
          <p:nvPr>
            <p:ph type="dt" sz="half" idx="10"/>
          </p:nvPr>
        </p:nvSpPr>
        <p:spPr/>
        <p:txBody>
          <a:bodyPr/>
          <a:lstStyle/>
          <a:p>
            <a:fld id="{EF73031A-41BC-4097-98A7-1B1BDD8967E0}" type="datetimeFigureOut">
              <a:rPr lang="en-US" smtClean="0"/>
              <a:t>5/18/2020</a:t>
            </a:fld>
            <a:endParaRPr lang="en-US"/>
          </a:p>
        </p:txBody>
      </p:sp>
      <p:sp>
        <p:nvSpPr>
          <p:cNvPr id="3" name="Footer Placeholder 2">
            <a:extLst>
              <a:ext uri="{FF2B5EF4-FFF2-40B4-BE49-F238E27FC236}">
                <a16:creationId xmlns:a16="http://schemas.microsoft.com/office/drawing/2014/main" id="{F13EBE8A-C5E6-4067-B1A9-17170209D8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5E9AE2-92B0-4565-8EB8-47243BA8F7F9}"/>
              </a:ext>
            </a:extLst>
          </p:cNvPr>
          <p:cNvSpPr>
            <a:spLocks noGrp="1"/>
          </p:cNvSpPr>
          <p:nvPr>
            <p:ph type="sldNum" sz="quarter" idx="12"/>
          </p:nvPr>
        </p:nvSpPr>
        <p:spPr/>
        <p:txBody>
          <a:bodyPr/>
          <a:lstStyle/>
          <a:p>
            <a:fld id="{AF70220E-BE04-43F1-8497-2B29EC6A9740}" type="slidenum">
              <a:rPr lang="en-IN" smtClean="0"/>
              <a:t>‹#›</a:t>
            </a:fld>
            <a:endParaRPr lang="en-IN"/>
          </a:p>
        </p:txBody>
      </p:sp>
    </p:spTree>
    <p:extLst>
      <p:ext uri="{BB962C8B-B14F-4D97-AF65-F5344CB8AC3E}">
        <p14:creationId xmlns:p14="http://schemas.microsoft.com/office/powerpoint/2010/main" val="248720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A909-15F6-432A-9E15-9F1A1FE71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75A713-7249-4C19-87B0-CDD3BE157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787F15-4AC2-4185-8232-B0CFE4B11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AF91A-7496-4DCC-A18F-2E7032D89184}"/>
              </a:ext>
            </a:extLst>
          </p:cNvPr>
          <p:cNvSpPr>
            <a:spLocks noGrp="1"/>
          </p:cNvSpPr>
          <p:nvPr>
            <p:ph type="dt" sz="half" idx="10"/>
          </p:nvPr>
        </p:nvSpPr>
        <p:spPr/>
        <p:txBody>
          <a:bodyPr/>
          <a:lstStyle/>
          <a:p>
            <a:fld id="{EF73031A-41BC-4097-98A7-1B1BDD8967E0}" type="datetimeFigureOut">
              <a:rPr lang="en-US" smtClean="0"/>
              <a:t>5/18/2020</a:t>
            </a:fld>
            <a:endParaRPr lang="en-US"/>
          </a:p>
        </p:txBody>
      </p:sp>
      <p:sp>
        <p:nvSpPr>
          <p:cNvPr id="6" name="Footer Placeholder 5">
            <a:extLst>
              <a:ext uri="{FF2B5EF4-FFF2-40B4-BE49-F238E27FC236}">
                <a16:creationId xmlns:a16="http://schemas.microsoft.com/office/drawing/2014/main" id="{8B3F4632-02B3-4AE4-AEC2-594FA59E5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54343-CBA7-42EB-A760-3AA1A301F86F}"/>
              </a:ext>
            </a:extLst>
          </p:cNvPr>
          <p:cNvSpPr>
            <a:spLocks noGrp="1"/>
          </p:cNvSpPr>
          <p:nvPr>
            <p:ph type="sldNum" sz="quarter" idx="12"/>
          </p:nvPr>
        </p:nvSpPr>
        <p:spPr/>
        <p:txBody>
          <a:bodyPr/>
          <a:lstStyle/>
          <a:p>
            <a:fld id="{AF70220E-BE04-43F1-8497-2B29EC6A9740}" type="slidenum">
              <a:rPr lang="en-IN" smtClean="0"/>
              <a:t>‹#›</a:t>
            </a:fld>
            <a:endParaRPr lang="en-IN"/>
          </a:p>
        </p:txBody>
      </p:sp>
    </p:spTree>
    <p:extLst>
      <p:ext uri="{BB962C8B-B14F-4D97-AF65-F5344CB8AC3E}">
        <p14:creationId xmlns:p14="http://schemas.microsoft.com/office/powerpoint/2010/main" val="32466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3A82-A59E-4487-B609-4E27624F8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230E78-40E1-422D-8637-B5232BF258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D999ED-3391-448A-9A88-4F3FC9149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06D3A-9A82-49B7-BDB0-CDCD39A36981}"/>
              </a:ext>
            </a:extLst>
          </p:cNvPr>
          <p:cNvSpPr>
            <a:spLocks noGrp="1"/>
          </p:cNvSpPr>
          <p:nvPr>
            <p:ph type="dt" sz="half" idx="10"/>
          </p:nvPr>
        </p:nvSpPr>
        <p:spPr/>
        <p:txBody>
          <a:bodyPr/>
          <a:lstStyle/>
          <a:p>
            <a:fld id="{EF73031A-41BC-4097-98A7-1B1BDD8967E0}" type="datetimeFigureOut">
              <a:rPr lang="en-US" smtClean="0"/>
              <a:t>5/18/2020</a:t>
            </a:fld>
            <a:endParaRPr lang="en-US"/>
          </a:p>
        </p:txBody>
      </p:sp>
      <p:sp>
        <p:nvSpPr>
          <p:cNvPr id="6" name="Footer Placeholder 5">
            <a:extLst>
              <a:ext uri="{FF2B5EF4-FFF2-40B4-BE49-F238E27FC236}">
                <a16:creationId xmlns:a16="http://schemas.microsoft.com/office/drawing/2014/main" id="{324E368E-D927-4C65-9ECE-428317C45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B08F0-F279-41B1-B6FD-BE8E58BEE950}"/>
              </a:ext>
            </a:extLst>
          </p:cNvPr>
          <p:cNvSpPr>
            <a:spLocks noGrp="1"/>
          </p:cNvSpPr>
          <p:nvPr>
            <p:ph type="sldNum" sz="quarter" idx="12"/>
          </p:nvPr>
        </p:nvSpPr>
        <p:spPr/>
        <p:txBody>
          <a:bodyPr/>
          <a:lstStyle/>
          <a:p>
            <a:fld id="{AF70220E-BE04-43F1-8497-2B29EC6A9740}" type="slidenum">
              <a:rPr lang="en-IN" smtClean="0"/>
              <a:t>‹#›</a:t>
            </a:fld>
            <a:endParaRPr lang="en-IN"/>
          </a:p>
        </p:txBody>
      </p:sp>
    </p:spTree>
    <p:extLst>
      <p:ext uri="{BB962C8B-B14F-4D97-AF65-F5344CB8AC3E}">
        <p14:creationId xmlns:p14="http://schemas.microsoft.com/office/powerpoint/2010/main" val="415345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45F5EB-3325-4B88-9746-86C1AE3C2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0A6ACD-83D8-4FF1-8CC6-885323D0D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F8504-CA34-473C-9B6E-D370ED7395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3031A-41BC-4097-98A7-1B1BDD8967E0}" type="datetimeFigureOut">
              <a:rPr lang="en-US" smtClean="0"/>
              <a:t>5/18/2020</a:t>
            </a:fld>
            <a:endParaRPr lang="en-US"/>
          </a:p>
        </p:txBody>
      </p:sp>
      <p:sp>
        <p:nvSpPr>
          <p:cNvPr id="5" name="Footer Placeholder 4">
            <a:extLst>
              <a:ext uri="{FF2B5EF4-FFF2-40B4-BE49-F238E27FC236}">
                <a16:creationId xmlns:a16="http://schemas.microsoft.com/office/drawing/2014/main" id="{0C322169-A963-416B-A9DC-B53E4D3F1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F790AC-255E-4031-95C9-B3C68C5E7A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0220E-BE04-43F1-8497-2B29EC6A9740}" type="slidenum">
              <a:rPr lang="en-IN" smtClean="0"/>
              <a:t>‹#›</a:t>
            </a:fld>
            <a:endParaRPr lang="en-IN"/>
          </a:p>
        </p:txBody>
      </p:sp>
    </p:spTree>
    <p:extLst>
      <p:ext uri="{BB962C8B-B14F-4D97-AF65-F5344CB8AC3E}">
        <p14:creationId xmlns:p14="http://schemas.microsoft.com/office/powerpoint/2010/main" val="17177542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diagramData" Target="../diagrams/data1.xml"/><Relationship Id="rId21" Type="http://schemas.openxmlformats.org/officeDocument/2006/relationships/diagramQuickStyle" Target="../diagrams/quickStyle4.xml"/><Relationship Id="rId7" Type="http://schemas.microsoft.com/office/2007/relationships/diagramDrawing" Target="../diagrams/drawing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5.xml"/><Relationship Id="rId16" Type="http://schemas.openxmlformats.org/officeDocument/2006/relationships/diagramQuickStyle" Target="../diagrams/quickStyle3.xml"/><Relationship Id="rId20" Type="http://schemas.openxmlformats.org/officeDocument/2006/relationships/diagramLayout" Target="../diagrams/layout4.xml"/><Relationship Id="rId1" Type="http://schemas.openxmlformats.org/officeDocument/2006/relationships/slideLayout" Target="../slideLayouts/slideLayout13.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5" Type="http://schemas.openxmlformats.org/officeDocument/2006/relationships/diagramLayout" Target="../diagrams/layout3.xml"/><Relationship Id="rId23" Type="http://schemas.microsoft.com/office/2007/relationships/diagramDrawing" Target="../diagrams/drawing4.xml"/><Relationship Id="rId10" Type="http://schemas.openxmlformats.org/officeDocument/2006/relationships/diagramLayout" Target="../diagrams/layout2.xml"/><Relationship Id="rId19" Type="http://schemas.openxmlformats.org/officeDocument/2006/relationships/diagramData" Target="../diagrams/data4.xml"/><Relationship Id="rId4" Type="http://schemas.openxmlformats.org/officeDocument/2006/relationships/diagramLayout" Target="../diagrams/layout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Colors" Target="../diagrams/colors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s://suricon.net/wp-content/uploads/2016/11/SuriCon2016_MichalPurzynski_PeterManev.pdf" TargetMode="External"/><Relationship Id="rId3" Type="http://schemas.openxmlformats.org/officeDocument/2006/relationships/hyperlink" Target="https://home.regit.org/2012/07/suricata-to-10gbps-and-beyond/" TargetMode="External"/><Relationship Id="rId7" Type="http://schemas.openxmlformats.org/officeDocument/2006/relationships/hyperlink" Target="https://www.researchgate.net/figure/Percentage-of-alerts-detected_tbl2_220307667" TargetMode="External"/><Relationship Id="rId2" Type="http://schemas.openxmlformats.org/officeDocument/2006/relationships/hyperlink" Target="https://www.stamus-networks.com/blog/2016/09/28/suricata-bypass-feature" TargetMode="External"/><Relationship Id="rId1" Type="http://schemas.openxmlformats.org/officeDocument/2006/relationships/slideLayout" Target="../slideLayouts/slideLayout2.xml"/><Relationship Id="rId6" Type="http://schemas.openxmlformats.org/officeDocument/2006/relationships/hyperlink" Target="https://xbu.me/article/performance-characterization-of-suricata-thread-models/" TargetMode="External"/><Relationship Id="rId11" Type="http://schemas.openxmlformats.org/officeDocument/2006/relationships/hyperlink" Target="https://www.hurricanelabs.com/docs/idsguide.pdf" TargetMode="External"/><Relationship Id="rId5" Type="http://schemas.openxmlformats.org/officeDocument/2006/relationships/hyperlink" Target="https://www.neox-networks.com/en/solutions/suricata-performance-increase/" TargetMode="External"/><Relationship Id="rId10" Type="http://schemas.openxmlformats.org/officeDocument/2006/relationships/hyperlink" Target="https://www.wwt.com/lab/napatech-suricata-ids-ips-and-nsm-lab" TargetMode="External"/><Relationship Id="rId4" Type="http://schemas.openxmlformats.org/officeDocument/2006/relationships/hyperlink" Target="https://suricata.readthedocs.io/en/suricata-4.1.2/setting-up-ipsinline-for-linux.html" TargetMode="External"/><Relationship Id="rId9" Type="http://schemas.openxmlformats.org/officeDocument/2006/relationships/hyperlink" Target="https://docs.nubeva.com/en/latest/tools/suricata.htmli_PeterManev.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949D-A388-422B-A205-A4FDF87BF3A5}"/>
              </a:ext>
            </a:extLst>
          </p:cNvPr>
          <p:cNvSpPr>
            <a:spLocks noGrp="1"/>
          </p:cNvSpPr>
          <p:nvPr>
            <p:ph type="title"/>
          </p:nvPr>
        </p:nvSpPr>
        <p:spPr/>
        <p:txBody>
          <a:bodyPr/>
          <a:lstStyle/>
          <a:p>
            <a:r>
              <a:rPr lang="en-IN" dirty="0"/>
              <a:t>SURICATA with DPDK &amp; HW offload – session-1</a:t>
            </a:r>
          </a:p>
        </p:txBody>
      </p:sp>
      <p:sp>
        <p:nvSpPr>
          <p:cNvPr id="3" name="Text Placeholder 2">
            <a:extLst>
              <a:ext uri="{FF2B5EF4-FFF2-40B4-BE49-F238E27FC236}">
                <a16:creationId xmlns:a16="http://schemas.microsoft.com/office/drawing/2014/main" id="{F67DF10C-D2EC-4A64-BF70-D110E3B9E615}"/>
              </a:ext>
            </a:extLst>
          </p:cNvPr>
          <p:cNvSpPr>
            <a:spLocks noGrp="1"/>
          </p:cNvSpPr>
          <p:nvPr>
            <p:ph type="body" idx="1"/>
          </p:nvPr>
        </p:nvSpPr>
        <p:spPr/>
        <p:txBody>
          <a:bodyPr>
            <a:normAutofit fontScale="92500" lnSpcReduction="10000"/>
          </a:bodyPr>
          <a:lstStyle/>
          <a:p>
            <a:r>
              <a:rPr lang="en-IN" dirty="0"/>
              <a:t>How to run smartly for IDS|IPS on edge, cloud or bare metal for performance and efficiency?</a:t>
            </a:r>
          </a:p>
          <a:p>
            <a:r>
              <a:rPr lang="en-IN" dirty="0"/>
              <a:t>Presented by </a:t>
            </a:r>
          </a:p>
          <a:p>
            <a:r>
              <a:rPr lang="en-IN" dirty="0"/>
              <a:t>	Vipin Varghese</a:t>
            </a:r>
          </a:p>
          <a:p>
            <a:endParaRPr lang="en-IN" dirty="0"/>
          </a:p>
        </p:txBody>
      </p:sp>
    </p:spTree>
    <p:extLst>
      <p:ext uri="{BB962C8B-B14F-4D97-AF65-F5344CB8AC3E}">
        <p14:creationId xmlns:p14="http://schemas.microsoft.com/office/powerpoint/2010/main" val="11873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E37725-499E-4758-898B-E196CE4C12BD}"/>
              </a:ext>
            </a:extLst>
          </p:cNvPr>
          <p:cNvSpPr/>
          <p:nvPr/>
        </p:nvSpPr>
        <p:spPr>
          <a:xfrm>
            <a:off x="577362" y="828379"/>
            <a:ext cx="5137638" cy="3970318"/>
          </a:xfrm>
          <a:prstGeom prst="rect">
            <a:avLst/>
          </a:prstGeom>
        </p:spPr>
        <p:txBody>
          <a:bodyPr wrap="square">
            <a:spAutoFit/>
          </a:bodyPr>
          <a:lstStyle/>
          <a:p>
            <a:r>
              <a:rPr lang="en-US" dirty="0"/>
              <a:t>Suricata is now implementing two bypass methods:</a:t>
            </a:r>
          </a:p>
          <a:p>
            <a:endParaRPr lang="en-US" dirty="0"/>
          </a:p>
          <a:p>
            <a:r>
              <a:rPr lang="en-US" dirty="0"/>
              <a:t>A </a:t>
            </a:r>
            <a:r>
              <a:rPr lang="en-US" dirty="0" err="1"/>
              <a:t>suricata</a:t>
            </a:r>
            <a:r>
              <a:rPr lang="en-US" dirty="0"/>
              <a:t> only bypass called local bypass</a:t>
            </a:r>
          </a:p>
          <a:p>
            <a:r>
              <a:rPr lang="en-US" dirty="0"/>
              <a:t>A capture handled bypass called capture bypass</a:t>
            </a:r>
          </a:p>
          <a:p>
            <a:r>
              <a:rPr lang="en-US" dirty="0"/>
              <a:t>The idea is simply to stop treating packets of a flow that we don't want to inspect anymore as fast as possible. Local bypass is doing it internally and capture bypass is using the capture method to do so.</a:t>
            </a:r>
          </a:p>
          <a:p>
            <a:endParaRPr lang="en-US" dirty="0"/>
          </a:p>
          <a:p>
            <a:r>
              <a:rPr lang="en-US" dirty="0"/>
              <a:t>Test with </a:t>
            </a:r>
            <a:r>
              <a:rPr lang="en-US" dirty="0" err="1"/>
              <a:t>iperf</a:t>
            </a:r>
            <a:r>
              <a:rPr lang="en-US" dirty="0"/>
              <a:t> on localhost with a MTU of 1500:</a:t>
            </a:r>
          </a:p>
          <a:p>
            <a:endParaRPr lang="en-US" dirty="0"/>
          </a:p>
          <a:p>
            <a:r>
              <a:rPr lang="en-US" dirty="0"/>
              <a:t>standard IPS mode: 669Mbps</a:t>
            </a:r>
          </a:p>
          <a:p>
            <a:r>
              <a:rPr lang="en-US" dirty="0"/>
              <a:t>IPS with local bypass: 899Mbps</a:t>
            </a:r>
          </a:p>
          <a:p>
            <a:r>
              <a:rPr lang="en-US" dirty="0"/>
              <a:t>IPS with NFQ bypass: 39 Gbps</a:t>
            </a:r>
          </a:p>
        </p:txBody>
      </p:sp>
      <p:sp>
        <p:nvSpPr>
          <p:cNvPr id="3" name="Rectangle 2">
            <a:extLst>
              <a:ext uri="{FF2B5EF4-FFF2-40B4-BE49-F238E27FC236}">
                <a16:creationId xmlns:a16="http://schemas.microsoft.com/office/drawing/2014/main" id="{AE063BFB-C961-49F7-AAF8-57F28A02274F}"/>
              </a:ext>
            </a:extLst>
          </p:cNvPr>
          <p:cNvSpPr/>
          <p:nvPr/>
        </p:nvSpPr>
        <p:spPr>
          <a:xfrm>
            <a:off x="5715000" y="447638"/>
            <a:ext cx="6096000" cy="3970318"/>
          </a:xfrm>
          <a:prstGeom prst="rect">
            <a:avLst/>
          </a:prstGeom>
        </p:spPr>
        <p:txBody>
          <a:bodyPr>
            <a:spAutoFit/>
          </a:bodyPr>
          <a:lstStyle/>
          <a:p>
            <a:r>
              <a:rPr lang="en-US" b="1" dirty="0">
                <a:solidFill>
                  <a:srgbClr val="414042"/>
                </a:solidFill>
                <a:latin typeface="MuseoSans-300"/>
              </a:rPr>
              <a:t>Local bypass</a:t>
            </a:r>
          </a:p>
          <a:p>
            <a:r>
              <a:rPr lang="en-US" dirty="0">
                <a:solidFill>
                  <a:srgbClr val="414042"/>
                </a:solidFill>
                <a:latin typeface="MuseoSans-300"/>
              </a:rPr>
              <a:t>The concept of local bypass is simple: Suricata </a:t>
            </a:r>
            <a:r>
              <a:rPr lang="en-US" b="1" dirty="0">
                <a:solidFill>
                  <a:srgbClr val="414042"/>
                </a:solidFill>
                <a:latin typeface="MuseoSans-300"/>
              </a:rPr>
              <a:t>reads a packet, decodes it, checks it in the flow table. If the corresponding flow is local bypassed then it simply skips all streaming, detection and output and the packet goes directly out in IDS mode and to verdict in IPS mode.</a:t>
            </a:r>
          </a:p>
          <a:p>
            <a:r>
              <a:rPr lang="en-US" dirty="0">
                <a:solidFill>
                  <a:srgbClr val="414042"/>
                </a:solidFill>
                <a:latin typeface="MuseoSans-300"/>
              </a:rPr>
              <a:t>Once a flow has been local bypassed it is applied a specific timeout strategy. Idea is that we can't handle cleanly the end of the flow as we are </a:t>
            </a:r>
            <a:r>
              <a:rPr lang="en-US" b="1" dirty="0">
                <a:solidFill>
                  <a:srgbClr val="414042"/>
                </a:solidFill>
                <a:latin typeface="MuseoSans-300"/>
              </a:rPr>
              <a:t>not doing the streaming reassembly </a:t>
            </a:r>
            <a:r>
              <a:rPr lang="en-US" dirty="0">
                <a:solidFill>
                  <a:srgbClr val="414042"/>
                </a:solidFill>
                <a:latin typeface="MuseoSans-300"/>
              </a:rPr>
              <a:t>anymore. So Suricata can just timeout the flow when seeing no packets. As the flow is supposed to be really alive we can set a timeout which is shorter than the established timeout. That's why the default value is equal to the emergency established timeout value.</a:t>
            </a:r>
          </a:p>
        </p:txBody>
      </p:sp>
    </p:spTree>
    <p:extLst>
      <p:ext uri="{BB962C8B-B14F-4D97-AF65-F5344CB8AC3E}">
        <p14:creationId xmlns:p14="http://schemas.microsoft.com/office/powerpoint/2010/main" val="29161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D88D12-8918-4B30-BA4A-CA15043FFAF0}"/>
              </a:ext>
            </a:extLst>
          </p:cNvPr>
          <p:cNvSpPr/>
          <p:nvPr/>
        </p:nvSpPr>
        <p:spPr>
          <a:xfrm>
            <a:off x="559777" y="320439"/>
            <a:ext cx="5357446" cy="3970318"/>
          </a:xfrm>
          <a:prstGeom prst="rect">
            <a:avLst/>
          </a:prstGeom>
        </p:spPr>
        <p:txBody>
          <a:bodyPr wrap="square">
            <a:spAutoFit/>
          </a:bodyPr>
          <a:lstStyle/>
          <a:p>
            <a:r>
              <a:rPr lang="en-US" b="1" dirty="0">
                <a:solidFill>
                  <a:srgbClr val="414042"/>
                </a:solidFill>
                <a:latin typeface="MuseoSans-300"/>
              </a:rPr>
              <a:t>Capture bypass</a:t>
            </a:r>
          </a:p>
          <a:p>
            <a:r>
              <a:rPr lang="en-US" dirty="0">
                <a:solidFill>
                  <a:srgbClr val="414042"/>
                </a:solidFill>
                <a:latin typeface="MuseoSans-300"/>
              </a:rPr>
              <a:t>In capture bypass, when Suricata decides to bypass it calls a function provided by the capture method to </a:t>
            </a:r>
            <a:r>
              <a:rPr lang="en-US" b="1" dirty="0">
                <a:solidFill>
                  <a:srgbClr val="414042"/>
                </a:solidFill>
                <a:latin typeface="MuseoSans-300"/>
              </a:rPr>
              <a:t>declare the bypass in the capture</a:t>
            </a:r>
            <a:r>
              <a:rPr lang="en-US" dirty="0">
                <a:solidFill>
                  <a:srgbClr val="414042"/>
                </a:solidFill>
                <a:latin typeface="MuseoSans-300"/>
              </a:rPr>
              <a:t>. For NFQ this is a simple mark that will be used by the ruleset. For AF_PACKET this will be a call to add an element in an eBPF hash table stored in kernel.</a:t>
            </a:r>
          </a:p>
          <a:p>
            <a:r>
              <a:rPr lang="en-US" dirty="0">
                <a:solidFill>
                  <a:srgbClr val="414042"/>
                </a:solidFill>
                <a:latin typeface="MuseoSans-300"/>
              </a:rPr>
              <a:t>If the call to capture bypass is successful, then we set a short timeout on the flow to let time of already queued packets to get out of </a:t>
            </a:r>
            <a:r>
              <a:rPr lang="en-US" dirty="0" err="1">
                <a:solidFill>
                  <a:srgbClr val="414042"/>
                </a:solidFill>
                <a:latin typeface="MuseoSans-300"/>
              </a:rPr>
              <a:t>suricata</a:t>
            </a:r>
            <a:r>
              <a:rPr lang="en-US" dirty="0">
                <a:solidFill>
                  <a:srgbClr val="414042"/>
                </a:solidFill>
                <a:latin typeface="MuseoSans-300"/>
              </a:rPr>
              <a:t> </a:t>
            </a:r>
            <a:r>
              <a:rPr lang="en-US" b="1" dirty="0">
                <a:solidFill>
                  <a:srgbClr val="414042"/>
                </a:solidFill>
                <a:latin typeface="MuseoSans-300"/>
              </a:rPr>
              <a:t>without creating a new entry and once timeout is reached we remove the flow from the table and log the entry.</a:t>
            </a:r>
          </a:p>
          <a:p>
            <a:r>
              <a:rPr lang="en-US" dirty="0">
                <a:solidFill>
                  <a:srgbClr val="414042"/>
                </a:solidFill>
                <a:latin typeface="MuseoSans-300"/>
              </a:rPr>
              <a:t>If the call to capture bypass is not successful then we switch to local bypass.</a:t>
            </a:r>
          </a:p>
        </p:txBody>
      </p:sp>
      <p:sp>
        <p:nvSpPr>
          <p:cNvPr id="3" name="Rectangle 2">
            <a:extLst>
              <a:ext uri="{FF2B5EF4-FFF2-40B4-BE49-F238E27FC236}">
                <a16:creationId xmlns:a16="http://schemas.microsoft.com/office/drawing/2014/main" id="{963421B4-6BFE-495E-B718-58825D62E290}"/>
              </a:ext>
            </a:extLst>
          </p:cNvPr>
          <p:cNvSpPr/>
          <p:nvPr/>
        </p:nvSpPr>
        <p:spPr>
          <a:xfrm>
            <a:off x="5846884" y="2492193"/>
            <a:ext cx="6096000" cy="3416320"/>
          </a:xfrm>
          <a:prstGeom prst="rect">
            <a:avLst/>
          </a:prstGeom>
        </p:spPr>
        <p:txBody>
          <a:bodyPr>
            <a:spAutoFit/>
          </a:bodyPr>
          <a:lstStyle/>
          <a:p>
            <a:r>
              <a:rPr lang="en-US" b="1" dirty="0">
                <a:solidFill>
                  <a:srgbClr val="414042"/>
                </a:solidFill>
                <a:latin typeface="MuseoSans-300"/>
              </a:rPr>
              <a:t>The difference between local and capture bypass</a:t>
            </a:r>
          </a:p>
          <a:p>
            <a:r>
              <a:rPr lang="en-US" dirty="0">
                <a:solidFill>
                  <a:srgbClr val="414042"/>
                </a:solidFill>
                <a:latin typeface="MuseoSans-300"/>
              </a:rPr>
              <a:t>When Suricata is used with capture methods that do not offer the bypass functionality of eBPF/NFQ mark - </a:t>
            </a:r>
            <a:r>
              <a:rPr lang="en-US" dirty="0" err="1">
                <a:solidFill>
                  <a:srgbClr val="414042"/>
                </a:solidFill>
                <a:latin typeface="MuseoSans-300"/>
              </a:rPr>
              <a:t>pcap</a:t>
            </a:r>
            <a:r>
              <a:rPr lang="en-US" dirty="0">
                <a:solidFill>
                  <a:srgbClr val="414042"/>
                </a:solidFill>
                <a:latin typeface="MuseoSans-300"/>
              </a:rPr>
              <a:t>, </a:t>
            </a:r>
            <a:r>
              <a:rPr lang="en-US" dirty="0" err="1">
                <a:solidFill>
                  <a:srgbClr val="414042"/>
                </a:solidFill>
                <a:latin typeface="MuseoSans-300"/>
              </a:rPr>
              <a:t>netmap</a:t>
            </a:r>
            <a:r>
              <a:rPr lang="en-US" dirty="0">
                <a:solidFill>
                  <a:srgbClr val="414042"/>
                </a:solidFill>
                <a:latin typeface="MuseoSans-300"/>
              </a:rPr>
              <a:t>, </a:t>
            </a:r>
            <a:r>
              <a:rPr lang="en-US" dirty="0" err="1">
                <a:solidFill>
                  <a:srgbClr val="414042"/>
                </a:solidFill>
                <a:latin typeface="MuseoSans-300"/>
              </a:rPr>
              <a:t>pfring</a:t>
            </a:r>
            <a:r>
              <a:rPr lang="en-US" dirty="0">
                <a:solidFill>
                  <a:srgbClr val="414042"/>
                </a:solidFill>
                <a:latin typeface="MuseoSans-300"/>
              </a:rPr>
              <a:t> - it will switch to local bypass mode. Bypass is available for Suricata's IDS/IPS and NSM modes alike.</a:t>
            </a:r>
          </a:p>
          <a:p>
            <a:endParaRPr lang="en-US" dirty="0">
              <a:solidFill>
                <a:srgbClr val="414042"/>
              </a:solidFill>
              <a:latin typeface="MuseoSans-300"/>
            </a:endParaRPr>
          </a:p>
          <a:p>
            <a:endParaRPr lang="en-US" dirty="0">
              <a:solidFill>
                <a:srgbClr val="414042"/>
              </a:solidFill>
              <a:latin typeface="MuseoSans-300"/>
            </a:endParaRPr>
          </a:p>
          <a:p>
            <a:r>
              <a:rPr lang="en-US" b="1" dirty="0">
                <a:solidFill>
                  <a:srgbClr val="414042"/>
                </a:solidFill>
                <a:latin typeface="MuseoSans-300"/>
              </a:rPr>
              <a:t>Handling capture bypass failure</a:t>
            </a:r>
          </a:p>
          <a:p>
            <a:r>
              <a:rPr lang="en-US" dirty="0">
                <a:solidFill>
                  <a:srgbClr val="414042"/>
                </a:solidFill>
                <a:latin typeface="MuseoSans-300"/>
              </a:rPr>
              <a:t>Due to misconfiguration or to other unknown problems it is possible that a capture bypassed flow is sending us packets. In that case, </a:t>
            </a:r>
            <a:r>
              <a:rPr lang="en-US" dirty="0" err="1">
                <a:solidFill>
                  <a:srgbClr val="414042"/>
                </a:solidFill>
                <a:latin typeface="MuseoSans-300"/>
              </a:rPr>
              <a:t>suricata</a:t>
            </a:r>
            <a:r>
              <a:rPr lang="en-US" dirty="0">
                <a:solidFill>
                  <a:srgbClr val="414042"/>
                </a:solidFill>
                <a:latin typeface="MuseoSans-300"/>
              </a:rPr>
              <a:t> is switching back the flow to local bypass so we handle it more correctly.</a:t>
            </a:r>
          </a:p>
        </p:txBody>
      </p:sp>
    </p:spTree>
    <p:extLst>
      <p:ext uri="{BB962C8B-B14F-4D97-AF65-F5344CB8AC3E}">
        <p14:creationId xmlns:p14="http://schemas.microsoft.com/office/powerpoint/2010/main" val="310320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226C4E6-5700-4584-8298-0A11AEE37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06" y="756871"/>
            <a:ext cx="5939569" cy="28826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60C3197-9560-4B00-86FC-5AE091303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4" y="423863"/>
            <a:ext cx="5124451" cy="40222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A3A77F4-E4E5-47AE-8198-09C478C98607}"/>
              </a:ext>
            </a:extLst>
          </p:cNvPr>
          <p:cNvSpPr/>
          <p:nvPr/>
        </p:nvSpPr>
        <p:spPr>
          <a:xfrm>
            <a:off x="749727" y="3995678"/>
            <a:ext cx="10692545" cy="2862322"/>
          </a:xfrm>
          <a:prstGeom prst="rect">
            <a:avLst/>
          </a:prstGeom>
        </p:spPr>
        <p:txBody>
          <a:bodyPr wrap="square">
            <a:spAutoFit/>
          </a:bodyPr>
          <a:lstStyle/>
          <a:p>
            <a:pPr>
              <a:buFont typeface="Arial" panose="020B0604020202020204" pitchFamily="34" charset="0"/>
              <a:buChar char="•"/>
            </a:pPr>
            <a:r>
              <a:rPr lang="en-US" dirty="0" err="1">
                <a:solidFill>
                  <a:srgbClr val="222222"/>
                </a:solidFill>
                <a:latin typeface="Lato"/>
              </a:rPr>
              <a:t>AutoFP</a:t>
            </a:r>
            <a:r>
              <a:rPr lang="en-US" dirty="0">
                <a:solidFill>
                  <a:srgbClr val="222222"/>
                </a:solidFill>
                <a:latin typeface="Lato"/>
              </a:rPr>
              <a:t> mode (Speedup &lt;= 1.13)</a:t>
            </a:r>
          </a:p>
          <a:p>
            <a:pPr marL="742950" lvl="1" indent="-285750">
              <a:buFont typeface="Arial" panose="020B0604020202020204" pitchFamily="34" charset="0"/>
              <a:buChar char="•"/>
            </a:pPr>
            <a:r>
              <a:rPr lang="en-US" dirty="0">
                <a:solidFill>
                  <a:srgbClr val="222222"/>
                </a:solidFill>
                <a:latin typeface="Lato"/>
              </a:rPr>
              <a:t>Trivial to no speedup with increased number of PAQ or decoder threads.</a:t>
            </a:r>
          </a:p>
          <a:p>
            <a:pPr marL="742950" lvl="1" indent="-285750">
              <a:buFont typeface="Arial" panose="020B0604020202020204" pitchFamily="34" charset="0"/>
              <a:buChar char="•"/>
            </a:pPr>
            <a:r>
              <a:rPr lang="en-US" dirty="0">
                <a:solidFill>
                  <a:srgbClr val="222222"/>
                </a:solidFill>
                <a:latin typeface="Lato"/>
              </a:rPr>
              <a:t>Exhibits linear CPU usage increase, however, by wasting most of CPU cycles in polling.</a:t>
            </a:r>
          </a:p>
          <a:p>
            <a:pPr>
              <a:buFont typeface="Arial" panose="020B0604020202020204" pitchFamily="34" charset="0"/>
              <a:buChar char="•"/>
            </a:pPr>
            <a:r>
              <a:rPr lang="en-US" dirty="0">
                <a:solidFill>
                  <a:srgbClr val="222222"/>
                </a:solidFill>
                <a:latin typeface="Lato"/>
              </a:rPr>
              <a:t>Workers mode (Speedup &lt;= 1.28)</a:t>
            </a:r>
          </a:p>
          <a:p>
            <a:pPr marL="742950" lvl="1" indent="-285750">
              <a:buFont typeface="Arial" panose="020B0604020202020204" pitchFamily="34" charset="0"/>
              <a:buChar char="•"/>
            </a:pPr>
            <a:r>
              <a:rPr lang="en-US" dirty="0">
                <a:solidFill>
                  <a:srgbClr val="222222"/>
                </a:solidFill>
                <a:latin typeface="Lato"/>
              </a:rPr>
              <a:t>Exhibits worse performance than </a:t>
            </a:r>
            <a:r>
              <a:rPr lang="en-US" dirty="0" err="1">
                <a:solidFill>
                  <a:srgbClr val="222222"/>
                </a:solidFill>
                <a:latin typeface="Lato"/>
              </a:rPr>
              <a:t>AutoFP</a:t>
            </a:r>
            <a:r>
              <a:rPr lang="en-US" dirty="0">
                <a:solidFill>
                  <a:srgbClr val="222222"/>
                </a:solidFill>
                <a:latin typeface="Lato"/>
              </a:rPr>
              <a:t> mode but uses less resource.</a:t>
            </a:r>
          </a:p>
          <a:p>
            <a:pPr marL="742950" lvl="1" indent="-285750">
              <a:buFont typeface="Arial" panose="020B0604020202020204" pitchFamily="34" charset="0"/>
              <a:buChar char="•"/>
            </a:pPr>
            <a:r>
              <a:rPr lang="en-US" dirty="0">
                <a:solidFill>
                  <a:srgbClr val="222222"/>
                </a:solidFill>
                <a:latin typeface="Lato"/>
              </a:rPr>
              <a:t>Hardly uses more than two CPU cores due to mutex contention.</a:t>
            </a:r>
          </a:p>
          <a:p>
            <a:r>
              <a:rPr lang="en-US" dirty="0">
                <a:solidFill>
                  <a:srgbClr val="222222"/>
                </a:solidFill>
                <a:latin typeface="Lato"/>
              </a:rPr>
              <a:t>And neither modes scale to the number of NICs.</a:t>
            </a:r>
          </a:p>
          <a:p>
            <a:r>
              <a:rPr lang="en-US" dirty="0">
                <a:solidFill>
                  <a:srgbClr val="222222"/>
                </a:solidFill>
                <a:latin typeface="Lato"/>
              </a:rPr>
              <a:t>The multi-thread design does not give Suricata the scalability it wants. To improve performance, redesigning and benchmarking a new thread model is imperative and contentions must be reduced by as much as possible.</a:t>
            </a:r>
            <a:endParaRPr lang="en-US" b="0" i="0" dirty="0">
              <a:solidFill>
                <a:srgbClr val="222222"/>
              </a:solidFill>
              <a:effectLst/>
              <a:latin typeface="Lato"/>
            </a:endParaRPr>
          </a:p>
        </p:txBody>
      </p:sp>
    </p:spTree>
    <p:extLst>
      <p:ext uri="{BB962C8B-B14F-4D97-AF65-F5344CB8AC3E}">
        <p14:creationId xmlns:p14="http://schemas.microsoft.com/office/powerpoint/2010/main" val="275844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5C1A-3832-4196-9415-B5D5A858AAA7}"/>
              </a:ext>
            </a:extLst>
          </p:cNvPr>
          <p:cNvSpPr>
            <a:spLocks noGrp="1"/>
          </p:cNvSpPr>
          <p:nvPr>
            <p:ph type="title"/>
          </p:nvPr>
        </p:nvSpPr>
        <p:spPr/>
        <p:txBody>
          <a:bodyPr/>
          <a:lstStyle/>
          <a:p>
            <a:r>
              <a:rPr lang="en-US" dirty="0"/>
              <a:t>Actual Facts</a:t>
            </a:r>
          </a:p>
        </p:txBody>
      </p:sp>
      <p:sp>
        <p:nvSpPr>
          <p:cNvPr id="3" name="Text Placeholder 2">
            <a:extLst>
              <a:ext uri="{FF2B5EF4-FFF2-40B4-BE49-F238E27FC236}">
                <a16:creationId xmlns:a16="http://schemas.microsoft.com/office/drawing/2014/main" id="{46334300-FAD3-42CC-A16C-796438C7FD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827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6" descr="Image result for server rack icon">
            <a:extLst>
              <a:ext uri="{FF2B5EF4-FFF2-40B4-BE49-F238E27FC236}">
                <a16:creationId xmlns:a16="http://schemas.microsoft.com/office/drawing/2014/main" id="{167DEE54-66BB-444F-8C17-333BDD6ABB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000" r="27200" b="10877"/>
          <a:stretch/>
        </p:blipFill>
        <p:spPr bwMode="auto">
          <a:xfrm>
            <a:off x="1193134" y="872793"/>
            <a:ext cx="2236412" cy="48097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058254D6-A31A-4073-8AD0-4DC750CC17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346" r="15089" b="23492"/>
          <a:stretch/>
        </p:blipFill>
        <p:spPr bwMode="auto">
          <a:xfrm>
            <a:off x="4487333" y="2008687"/>
            <a:ext cx="3209544" cy="2537956"/>
          </a:xfrm>
          <a:prstGeom prst="rect">
            <a:avLst/>
          </a:prstGeom>
          <a:solidFill>
            <a:srgbClr val="FFFFFF"/>
          </a:solidFill>
        </p:spPr>
      </p:pic>
      <p:pic>
        <p:nvPicPr>
          <p:cNvPr id="6" name="Picture 2" descr="Image result for tor switch icon">
            <a:extLst>
              <a:ext uri="{FF2B5EF4-FFF2-40B4-BE49-F238E27FC236}">
                <a16:creationId xmlns:a16="http://schemas.microsoft.com/office/drawing/2014/main" id="{806BD3A5-5BB9-4AB7-82F4-4EAB2B8965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14" t="31457" r="5103" b="36325"/>
          <a:stretch/>
        </p:blipFill>
        <p:spPr bwMode="auto">
          <a:xfrm>
            <a:off x="8275887" y="2951564"/>
            <a:ext cx="3209544" cy="652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22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6BAC-05A5-45DF-9D84-354569AC738D}"/>
              </a:ext>
            </a:extLst>
          </p:cNvPr>
          <p:cNvSpPr>
            <a:spLocks noGrp="1"/>
          </p:cNvSpPr>
          <p:nvPr>
            <p:ph type="title"/>
          </p:nvPr>
        </p:nvSpPr>
        <p:spPr/>
        <p:txBody>
          <a:bodyPr/>
          <a:lstStyle/>
          <a:p>
            <a:r>
              <a:rPr lang="en-IN" dirty="0"/>
              <a:t>TCO for Infrastructure workload</a:t>
            </a:r>
          </a:p>
        </p:txBody>
      </p:sp>
      <p:graphicFrame>
        <p:nvGraphicFramePr>
          <p:cNvPr id="4" name="Table 3">
            <a:extLst>
              <a:ext uri="{FF2B5EF4-FFF2-40B4-BE49-F238E27FC236}">
                <a16:creationId xmlns:a16="http://schemas.microsoft.com/office/drawing/2014/main" id="{0014E274-E657-4548-83B9-E8502BFFCB89}"/>
              </a:ext>
            </a:extLst>
          </p:cNvPr>
          <p:cNvGraphicFramePr>
            <a:graphicFrameLocks noGrp="1"/>
          </p:cNvGraphicFramePr>
          <p:nvPr/>
        </p:nvGraphicFramePr>
        <p:xfrm>
          <a:off x="607484" y="1295400"/>
          <a:ext cx="10972800" cy="3835400"/>
        </p:xfrm>
        <a:graphic>
          <a:graphicData uri="http://schemas.openxmlformats.org/drawingml/2006/table">
            <a:tbl>
              <a:tblPr firstRow="1" bandRow="1">
                <a:tableStyleId>{5C22544A-7EE6-4342-B048-85BDC9FD1C3A}</a:tableStyleId>
              </a:tblPr>
              <a:tblGrid>
                <a:gridCol w="2356574">
                  <a:extLst>
                    <a:ext uri="{9D8B030D-6E8A-4147-A177-3AD203B41FA5}">
                      <a16:colId xmlns:a16="http://schemas.microsoft.com/office/drawing/2014/main" val="3301627680"/>
                    </a:ext>
                  </a:extLst>
                </a:gridCol>
                <a:gridCol w="1767431">
                  <a:extLst>
                    <a:ext uri="{9D8B030D-6E8A-4147-A177-3AD203B41FA5}">
                      <a16:colId xmlns:a16="http://schemas.microsoft.com/office/drawing/2014/main" val="2423279570"/>
                    </a:ext>
                  </a:extLst>
                </a:gridCol>
                <a:gridCol w="1620145">
                  <a:extLst>
                    <a:ext uri="{9D8B030D-6E8A-4147-A177-3AD203B41FA5}">
                      <a16:colId xmlns:a16="http://schemas.microsoft.com/office/drawing/2014/main" val="598757461"/>
                    </a:ext>
                  </a:extLst>
                </a:gridCol>
                <a:gridCol w="1546502">
                  <a:extLst>
                    <a:ext uri="{9D8B030D-6E8A-4147-A177-3AD203B41FA5}">
                      <a16:colId xmlns:a16="http://schemas.microsoft.com/office/drawing/2014/main" val="754561177"/>
                    </a:ext>
                  </a:extLst>
                </a:gridCol>
                <a:gridCol w="1546502">
                  <a:extLst>
                    <a:ext uri="{9D8B030D-6E8A-4147-A177-3AD203B41FA5}">
                      <a16:colId xmlns:a16="http://schemas.microsoft.com/office/drawing/2014/main" val="4132060395"/>
                    </a:ext>
                  </a:extLst>
                </a:gridCol>
                <a:gridCol w="2135646">
                  <a:extLst>
                    <a:ext uri="{9D8B030D-6E8A-4147-A177-3AD203B41FA5}">
                      <a16:colId xmlns:a16="http://schemas.microsoft.com/office/drawing/2014/main" val="2935780752"/>
                    </a:ext>
                  </a:extLst>
                </a:gridCol>
              </a:tblGrid>
              <a:tr h="676020">
                <a:tc>
                  <a:txBody>
                    <a:bodyPr/>
                    <a:lstStyle/>
                    <a:p>
                      <a:pPr marL="0" algn="ctr" defTabSz="609585" rtl="0" eaLnBrk="1" latinLnBrk="0" hangingPunct="1"/>
                      <a:r>
                        <a:rPr lang="en-IN" sz="1600" kern="1200" dirty="0">
                          <a:solidFill>
                            <a:schemeClr val="dk1"/>
                          </a:solidFill>
                          <a:latin typeface="+mn-lt"/>
                          <a:ea typeface="+mn-ea"/>
                          <a:cs typeface="+mn-cs"/>
                        </a:rPr>
                        <a:t>Category</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(2 NUMA) Cores</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Power</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Performance</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Price</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Operational Cost</a:t>
                      </a:r>
                    </a:p>
                  </a:txBody>
                  <a:tcPr anchor="ctr"/>
                </a:tc>
                <a:extLst>
                  <a:ext uri="{0D108BD9-81ED-4DB2-BD59-A6C34878D82A}">
                    <a16:rowId xmlns:a16="http://schemas.microsoft.com/office/drawing/2014/main" val="1936855139"/>
                  </a:ext>
                </a:extLst>
              </a:tr>
              <a:tr h="432889">
                <a:tc>
                  <a:txBody>
                    <a:bodyPr/>
                    <a:lstStyle/>
                    <a:p>
                      <a:pPr marL="0" algn="ctr" defTabSz="609585" rtl="0" eaLnBrk="1" latinLnBrk="0" hangingPunct="1"/>
                      <a:r>
                        <a:rPr lang="en-IN" sz="1600" kern="1200" dirty="0">
                          <a:solidFill>
                            <a:schemeClr val="dk1"/>
                          </a:solidFill>
                          <a:latin typeface="+mn-lt"/>
                          <a:ea typeface="+mn-ea"/>
                          <a:cs typeface="+mn-cs"/>
                        </a:rPr>
                        <a:t>Foundational NIC</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16C/32T</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30W * 2</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50G*2</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350$ * 2</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NIL</a:t>
                      </a:r>
                    </a:p>
                  </a:txBody>
                  <a:tcPr anchor="ctr"/>
                </a:tc>
                <a:extLst>
                  <a:ext uri="{0D108BD9-81ED-4DB2-BD59-A6C34878D82A}">
                    <a16:rowId xmlns:a16="http://schemas.microsoft.com/office/drawing/2014/main" val="1353848002"/>
                  </a:ext>
                </a:extLst>
              </a:tr>
              <a:tr h="676020">
                <a:tc>
                  <a:txBody>
                    <a:bodyPr/>
                    <a:lstStyle/>
                    <a:p>
                      <a:pPr marL="0" algn="ctr" defTabSz="609585" rtl="0" eaLnBrk="1" latinLnBrk="0" hangingPunct="1"/>
                      <a:r>
                        <a:rPr lang="en-IN" sz="1600" kern="1200" dirty="0">
                          <a:solidFill>
                            <a:schemeClr val="dk1"/>
                          </a:solidFill>
                          <a:latin typeface="+mn-lt"/>
                          <a:ea typeface="+mn-ea"/>
                          <a:cs typeface="+mn-cs"/>
                        </a:rPr>
                        <a:t>Smart NIC (Mellanox)</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4C/8T + 1C</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65W * 2</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50G * 2</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2500$ * 2</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Maintenance/programming</a:t>
                      </a:r>
                    </a:p>
                  </a:txBody>
                  <a:tcPr anchor="ctr"/>
                </a:tc>
                <a:extLst>
                  <a:ext uri="{0D108BD9-81ED-4DB2-BD59-A6C34878D82A}">
                    <a16:rowId xmlns:a16="http://schemas.microsoft.com/office/drawing/2014/main" val="4022801086"/>
                  </a:ext>
                </a:extLst>
              </a:tr>
              <a:tr h="960660">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latin typeface="+mn-lt"/>
                          <a:ea typeface="+mn-ea"/>
                          <a:cs typeface="+mn-cs"/>
                        </a:rPr>
                        <a:t>FPGA (Vista Creek)</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4C/8T + 1C</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95W * 2</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25G * 2</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2000$ * 2</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OVS RTL template from Intel</a:t>
                      </a:r>
                    </a:p>
                  </a:txBody>
                  <a:tcPr anchor="ctr"/>
                </a:tc>
                <a:extLst>
                  <a:ext uri="{0D108BD9-81ED-4DB2-BD59-A6C34878D82A}">
                    <a16:rowId xmlns:a16="http://schemas.microsoft.com/office/drawing/2014/main" val="1726402886"/>
                  </a:ext>
                </a:extLst>
              </a:tr>
              <a:tr h="1089811">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latin typeface="+mn-lt"/>
                          <a:ea typeface="+mn-ea"/>
                          <a:cs typeface="+mn-cs"/>
                        </a:rPr>
                        <a:t>Foundational NIC + COF</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NIL</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30W * 2 + 75W</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50G * 2</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350$ * 2 + 500$ (TBD)</a:t>
                      </a:r>
                    </a:p>
                  </a:txBody>
                  <a:tcPr anchor="ctr"/>
                </a:tc>
                <a:tc>
                  <a:txBody>
                    <a:bodyPr/>
                    <a:lstStyle/>
                    <a:p>
                      <a:pPr marL="0" algn="ctr" defTabSz="609585" rtl="0" eaLnBrk="1" latinLnBrk="0" hangingPunct="1"/>
                      <a:r>
                        <a:rPr lang="en-IN" sz="1600" kern="1200" dirty="0">
                          <a:solidFill>
                            <a:schemeClr val="dk1"/>
                          </a:solidFill>
                          <a:latin typeface="+mn-lt"/>
                          <a:ea typeface="+mn-ea"/>
                          <a:cs typeface="+mn-cs"/>
                        </a:rPr>
                        <a:t>NIL</a:t>
                      </a:r>
                    </a:p>
                  </a:txBody>
                  <a:tcPr anchor="ctr"/>
                </a:tc>
                <a:extLst>
                  <a:ext uri="{0D108BD9-81ED-4DB2-BD59-A6C34878D82A}">
                    <a16:rowId xmlns:a16="http://schemas.microsoft.com/office/drawing/2014/main" val="3728824469"/>
                  </a:ext>
                </a:extLst>
              </a:tr>
            </a:tbl>
          </a:graphicData>
        </a:graphic>
      </p:graphicFrame>
      <p:sp>
        <p:nvSpPr>
          <p:cNvPr id="3" name="TextBox 2">
            <a:extLst>
              <a:ext uri="{FF2B5EF4-FFF2-40B4-BE49-F238E27FC236}">
                <a16:creationId xmlns:a16="http://schemas.microsoft.com/office/drawing/2014/main" id="{B6891F21-F82A-41E0-9EE7-A863259EEB1D}"/>
              </a:ext>
            </a:extLst>
          </p:cNvPr>
          <p:cNvSpPr txBox="1"/>
          <p:nvPr/>
        </p:nvSpPr>
        <p:spPr>
          <a:xfrm>
            <a:off x="762000" y="5943600"/>
            <a:ext cx="4876015" cy="215444"/>
          </a:xfrm>
          <a:prstGeom prst="rect">
            <a:avLst/>
          </a:prstGeom>
          <a:noFill/>
        </p:spPr>
        <p:txBody>
          <a:bodyPr vert="horz" wrap="none" lIns="0" tIns="0" rIns="0" bIns="0" rtlCol="0">
            <a:spAutoFit/>
          </a:bodyPr>
          <a:lstStyle/>
          <a:p>
            <a:r>
              <a:rPr lang="en-US" sz="1400" dirty="0">
                <a:solidFill>
                  <a:srgbClr val="003C71"/>
                </a:solidFill>
              </a:rPr>
              <a:t>SNR as COF can run parallel function on Tremont cores too**</a:t>
            </a:r>
          </a:p>
        </p:txBody>
      </p:sp>
    </p:spTree>
    <p:extLst>
      <p:ext uri="{BB962C8B-B14F-4D97-AF65-F5344CB8AC3E}">
        <p14:creationId xmlns:p14="http://schemas.microsoft.com/office/powerpoint/2010/main" val="803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53B3389-55DD-445E-88CE-BA2AAF864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342900"/>
            <a:ext cx="6257925" cy="272418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E97C0AD-4EB9-45D3-8C45-122DD2C30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2" y="3067089"/>
            <a:ext cx="10277475" cy="3028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9AB3B64-04E1-44B1-930D-840E85656C7C}"/>
              </a:ext>
            </a:extLst>
          </p:cNvPr>
          <p:cNvSpPr/>
          <p:nvPr/>
        </p:nvSpPr>
        <p:spPr>
          <a:xfrm>
            <a:off x="7639050" y="744661"/>
            <a:ext cx="4333875" cy="2862322"/>
          </a:xfrm>
          <a:prstGeom prst="rect">
            <a:avLst/>
          </a:prstGeom>
        </p:spPr>
        <p:txBody>
          <a:bodyPr wrap="square">
            <a:spAutoFit/>
          </a:bodyPr>
          <a:lstStyle/>
          <a:p>
            <a:pPr>
              <a:buFont typeface="+mj-lt"/>
              <a:buAutoNum type="arabicPeriod"/>
            </a:pPr>
            <a:r>
              <a:rPr lang="en-US" dirty="0">
                <a:solidFill>
                  <a:srgbClr val="333333"/>
                </a:solidFill>
                <a:latin typeface="Helvetica" panose="020B0604020202020204" pitchFamily="34" charset="0"/>
              </a:rPr>
              <a:t>Better fabric performance through ECMP tuning</a:t>
            </a:r>
          </a:p>
          <a:p>
            <a:pPr>
              <a:buFont typeface="+mj-lt"/>
              <a:buAutoNum type="arabicPeriod"/>
            </a:pPr>
            <a:r>
              <a:rPr lang="en-US" dirty="0">
                <a:solidFill>
                  <a:srgbClr val="333333"/>
                </a:solidFill>
                <a:latin typeface="Helvetica" panose="020B0604020202020204" pitchFamily="34" charset="0"/>
              </a:rPr>
              <a:t>Non-disruptive failover</a:t>
            </a:r>
          </a:p>
          <a:p>
            <a:pPr>
              <a:buFont typeface="+mj-lt"/>
              <a:buAutoNum type="arabicPeriod"/>
            </a:pPr>
            <a:r>
              <a:rPr lang="en-US" dirty="0">
                <a:solidFill>
                  <a:srgbClr val="333333"/>
                </a:solidFill>
                <a:latin typeface="Helvetica" panose="020B0604020202020204" pitchFamily="34" charset="0"/>
              </a:rPr>
              <a:t>Hitless upgrades</a:t>
            </a:r>
          </a:p>
          <a:p>
            <a:pPr>
              <a:buFont typeface="+mj-lt"/>
              <a:buAutoNum type="arabicPeriod"/>
            </a:pPr>
            <a:r>
              <a:rPr lang="en-US" dirty="0">
                <a:solidFill>
                  <a:srgbClr val="333333"/>
                </a:solidFill>
                <a:latin typeface="Helvetica" panose="020B0604020202020204" pitchFamily="34" charset="0"/>
              </a:rPr>
              <a:t>Automated provisioning</a:t>
            </a:r>
          </a:p>
          <a:p>
            <a:pPr>
              <a:buFont typeface="+mj-lt"/>
              <a:buAutoNum type="arabicPeriod"/>
            </a:pPr>
            <a:r>
              <a:rPr lang="en-US" dirty="0">
                <a:solidFill>
                  <a:srgbClr val="333333"/>
                </a:solidFill>
                <a:latin typeface="Helvetica" panose="020B0604020202020204" pitchFamily="34" charset="0"/>
              </a:rPr>
              <a:t>Stretching VLANS &amp; multi-tenant security</a:t>
            </a:r>
          </a:p>
          <a:p>
            <a:pPr>
              <a:buFont typeface="+mj-lt"/>
              <a:buAutoNum type="arabicPeriod"/>
            </a:pPr>
            <a:r>
              <a:rPr lang="en-US" dirty="0">
                <a:solidFill>
                  <a:srgbClr val="333333"/>
                </a:solidFill>
                <a:latin typeface="Helvetica" panose="020B0604020202020204" pitchFamily="34" charset="0"/>
              </a:rPr>
              <a:t>Simple IP Mobility</a:t>
            </a:r>
          </a:p>
          <a:p>
            <a:pPr>
              <a:buFont typeface="+mj-lt"/>
              <a:buAutoNum type="arabicPeriod"/>
            </a:pPr>
            <a:r>
              <a:rPr lang="en-US" dirty="0">
                <a:solidFill>
                  <a:srgbClr val="333333"/>
                </a:solidFill>
                <a:latin typeface="Helvetica" panose="020B0604020202020204" pitchFamily="34" charset="0"/>
              </a:rPr>
              <a:t>Decrease optics spend</a:t>
            </a:r>
          </a:p>
          <a:p>
            <a:pPr>
              <a:buFont typeface="+mj-lt"/>
              <a:buAutoNum type="arabicPeriod"/>
            </a:pPr>
            <a:r>
              <a:rPr lang="en-US" dirty="0">
                <a:solidFill>
                  <a:srgbClr val="333333"/>
                </a:solidFill>
                <a:latin typeface="Helvetica" panose="020B0604020202020204" pitchFamily="34" charset="0"/>
              </a:rPr>
              <a:t>Eliminate licenses for basic features</a:t>
            </a:r>
            <a:endParaRPr lang="en-US" b="0" i="0" dirty="0">
              <a:solidFill>
                <a:srgbClr val="333333"/>
              </a:solidFill>
              <a:effectLst/>
              <a:latin typeface="Helvetica" panose="020B0604020202020204" pitchFamily="34" charset="0"/>
            </a:endParaRPr>
          </a:p>
        </p:txBody>
      </p:sp>
    </p:spTree>
    <p:extLst>
      <p:ext uri="{BB962C8B-B14F-4D97-AF65-F5344CB8AC3E}">
        <p14:creationId xmlns:p14="http://schemas.microsoft.com/office/powerpoint/2010/main" val="345078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D31348-B1E4-4117-A0B1-A2ACE7CEC9C3}"/>
              </a:ext>
            </a:extLst>
          </p:cNvPr>
          <p:cNvSpPr>
            <a:spLocks noGrp="1"/>
          </p:cNvSpPr>
          <p:nvPr>
            <p:ph type="sldNum" sz="quarter" idx="12"/>
          </p:nvPr>
        </p:nvSpPr>
        <p:spPr/>
        <p:txBody>
          <a:bodyPr/>
          <a:lstStyle/>
          <a:p>
            <a:fld id="{18291C43-A071-48D4-B2DF-2D9C5E7016A0}" type="slidenum">
              <a:rPr lang="en-US" smtClean="0"/>
              <a:t>17</a:t>
            </a:fld>
            <a:endParaRPr lang="en-US"/>
          </a:p>
        </p:txBody>
      </p:sp>
      <p:sp>
        <p:nvSpPr>
          <p:cNvPr id="19" name="Title 18">
            <a:extLst>
              <a:ext uri="{FF2B5EF4-FFF2-40B4-BE49-F238E27FC236}">
                <a16:creationId xmlns:a16="http://schemas.microsoft.com/office/drawing/2014/main" id="{B5FF0C7F-84BC-4775-95E4-D63A2E54D83E}"/>
              </a:ext>
            </a:extLst>
          </p:cNvPr>
          <p:cNvSpPr>
            <a:spLocks noGrp="1"/>
          </p:cNvSpPr>
          <p:nvPr>
            <p:ph type="title"/>
          </p:nvPr>
        </p:nvSpPr>
        <p:spPr>
          <a:xfrm>
            <a:off x="607484" y="376628"/>
            <a:ext cx="10972800" cy="1158240"/>
          </a:xfrm>
        </p:spPr>
        <p:txBody>
          <a:bodyPr/>
          <a:lstStyle/>
          <a:p>
            <a:r>
              <a:rPr lang="en-US" dirty="0"/>
              <a:t>Typical Customer Usage Model</a:t>
            </a:r>
          </a:p>
        </p:txBody>
      </p:sp>
      <p:grpSp>
        <p:nvGrpSpPr>
          <p:cNvPr id="33" name="Group 32">
            <a:extLst>
              <a:ext uri="{FF2B5EF4-FFF2-40B4-BE49-F238E27FC236}">
                <a16:creationId xmlns:a16="http://schemas.microsoft.com/office/drawing/2014/main" id="{9CD11719-1291-4D74-93B7-4F9412001725}"/>
              </a:ext>
            </a:extLst>
          </p:cNvPr>
          <p:cNvGrpSpPr/>
          <p:nvPr/>
        </p:nvGrpSpPr>
        <p:grpSpPr>
          <a:xfrm>
            <a:off x="188793" y="1506674"/>
            <a:ext cx="8421808" cy="4649889"/>
            <a:chOff x="1783507" y="1217708"/>
            <a:chExt cx="8662433" cy="4105698"/>
          </a:xfrm>
        </p:grpSpPr>
        <p:grpSp>
          <p:nvGrpSpPr>
            <p:cNvPr id="17" name="Group 16">
              <a:extLst>
                <a:ext uri="{FF2B5EF4-FFF2-40B4-BE49-F238E27FC236}">
                  <a16:creationId xmlns:a16="http://schemas.microsoft.com/office/drawing/2014/main" id="{EF7A487A-C839-4EE9-8983-A4754C014228}"/>
                </a:ext>
              </a:extLst>
            </p:cNvPr>
            <p:cNvGrpSpPr/>
            <p:nvPr/>
          </p:nvGrpSpPr>
          <p:grpSpPr>
            <a:xfrm>
              <a:off x="2679490" y="1217708"/>
              <a:ext cx="6355654" cy="4105698"/>
              <a:chOff x="1964623" y="800410"/>
              <a:chExt cx="6355654" cy="4105698"/>
            </a:xfrm>
          </p:grpSpPr>
          <p:grpSp>
            <p:nvGrpSpPr>
              <p:cNvPr id="7" name="Group 6">
                <a:extLst>
                  <a:ext uri="{FF2B5EF4-FFF2-40B4-BE49-F238E27FC236}">
                    <a16:creationId xmlns:a16="http://schemas.microsoft.com/office/drawing/2014/main" id="{8BC4F581-526A-4F9D-8BCD-3773325C21A2}"/>
                  </a:ext>
                </a:extLst>
              </p:cNvPr>
              <p:cNvGrpSpPr/>
              <p:nvPr/>
            </p:nvGrpSpPr>
            <p:grpSpPr>
              <a:xfrm>
                <a:off x="1964623" y="800410"/>
                <a:ext cx="6355654" cy="4105698"/>
                <a:chOff x="1323686" y="2340065"/>
                <a:chExt cx="4719581" cy="3478559"/>
              </a:xfrm>
            </p:grpSpPr>
            <p:grpSp>
              <p:nvGrpSpPr>
                <p:cNvPr id="12" name="Group 11">
                  <a:extLst>
                    <a:ext uri="{FF2B5EF4-FFF2-40B4-BE49-F238E27FC236}">
                      <a16:creationId xmlns:a16="http://schemas.microsoft.com/office/drawing/2014/main" id="{E96CCD3F-8851-4163-B34C-C9E7EAC00E0C}"/>
                    </a:ext>
                  </a:extLst>
                </p:cNvPr>
                <p:cNvGrpSpPr/>
                <p:nvPr/>
              </p:nvGrpSpPr>
              <p:grpSpPr>
                <a:xfrm>
                  <a:off x="2054662" y="4292626"/>
                  <a:ext cx="3532928" cy="1525998"/>
                  <a:chOff x="2570229" y="4609116"/>
                  <a:chExt cx="3755789" cy="1639798"/>
                </a:xfrm>
              </p:grpSpPr>
              <p:grpSp>
                <p:nvGrpSpPr>
                  <p:cNvPr id="10" name="Group 9">
                    <a:extLst>
                      <a:ext uri="{FF2B5EF4-FFF2-40B4-BE49-F238E27FC236}">
                        <a16:creationId xmlns:a16="http://schemas.microsoft.com/office/drawing/2014/main" id="{580A8D30-D392-44B0-BE23-4CECAA6095EC}"/>
                      </a:ext>
                    </a:extLst>
                  </p:cNvPr>
                  <p:cNvGrpSpPr/>
                  <p:nvPr/>
                </p:nvGrpSpPr>
                <p:grpSpPr>
                  <a:xfrm>
                    <a:off x="2570229" y="4609116"/>
                    <a:ext cx="3755789" cy="1398213"/>
                    <a:chOff x="1675964" y="5047859"/>
                    <a:chExt cx="3183013" cy="1085885"/>
                  </a:xfrm>
                </p:grpSpPr>
                <p:pic>
                  <p:nvPicPr>
                    <p:cNvPr id="14" name="Picture 13">
                      <a:extLst>
                        <a:ext uri="{FF2B5EF4-FFF2-40B4-BE49-F238E27FC236}">
                          <a16:creationId xmlns:a16="http://schemas.microsoft.com/office/drawing/2014/main" id="{E5526DFC-0262-4C3A-9306-2B960F05B539}"/>
                        </a:ext>
                      </a:extLst>
                    </p:cNvPr>
                    <p:cNvPicPr>
                      <a:picLocks noChangeAspect="1"/>
                    </p:cNvPicPr>
                    <p:nvPr/>
                  </p:nvPicPr>
                  <p:blipFill>
                    <a:blip r:embed="rId3"/>
                    <a:stretch>
                      <a:fillRect/>
                    </a:stretch>
                  </p:blipFill>
                  <p:spPr>
                    <a:xfrm>
                      <a:off x="1675964" y="5047859"/>
                      <a:ext cx="971715" cy="1085885"/>
                    </a:xfrm>
                    <a:prstGeom prst="rect">
                      <a:avLst/>
                    </a:prstGeom>
                  </p:spPr>
                </p:pic>
                <p:pic>
                  <p:nvPicPr>
                    <p:cNvPr id="26" name="Picture 25">
                      <a:extLst>
                        <a:ext uri="{FF2B5EF4-FFF2-40B4-BE49-F238E27FC236}">
                          <a16:creationId xmlns:a16="http://schemas.microsoft.com/office/drawing/2014/main" id="{325FD386-89B2-4102-8911-FF7511506B7E}"/>
                        </a:ext>
                      </a:extLst>
                    </p:cNvPr>
                    <p:cNvPicPr>
                      <a:picLocks noChangeAspect="1"/>
                    </p:cNvPicPr>
                    <p:nvPr/>
                  </p:nvPicPr>
                  <p:blipFill>
                    <a:blip r:embed="rId3"/>
                    <a:stretch>
                      <a:fillRect/>
                    </a:stretch>
                  </p:blipFill>
                  <p:spPr>
                    <a:xfrm>
                      <a:off x="3906162" y="5049134"/>
                      <a:ext cx="952815" cy="1064765"/>
                    </a:xfrm>
                    <a:prstGeom prst="rect">
                      <a:avLst/>
                    </a:prstGeom>
                  </p:spPr>
                </p:pic>
                <p:sp>
                  <p:nvSpPr>
                    <p:cNvPr id="32" name="Arrow: Left-Right 31">
                      <a:extLst>
                        <a:ext uri="{FF2B5EF4-FFF2-40B4-BE49-F238E27FC236}">
                          <a16:creationId xmlns:a16="http://schemas.microsoft.com/office/drawing/2014/main" id="{ED04F8CA-00DE-4711-835E-CF242C11EA52}"/>
                        </a:ext>
                      </a:extLst>
                    </p:cNvPr>
                    <p:cNvSpPr/>
                    <p:nvPr/>
                  </p:nvSpPr>
                  <p:spPr>
                    <a:xfrm>
                      <a:off x="2672719" y="5633691"/>
                      <a:ext cx="1233443" cy="301746"/>
                    </a:xfrm>
                    <a:prstGeom prst="lef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682B86C4-24C2-49F6-8217-89BA5CBB0D43}"/>
                      </a:ext>
                    </a:extLst>
                  </p:cNvPr>
                  <p:cNvSpPr txBox="1"/>
                  <p:nvPr/>
                </p:nvSpPr>
                <p:spPr>
                  <a:xfrm>
                    <a:off x="4164757" y="5765076"/>
                    <a:ext cx="514564" cy="169277"/>
                  </a:xfrm>
                  <a:prstGeom prst="rect">
                    <a:avLst/>
                  </a:prstGeom>
                  <a:noFill/>
                </p:spPr>
                <p:txBody>
                  <a:bodyPr vert="horz" wrap="none" lIns="0" tIns="0" rIns="0" bIns="0" rtlCol="0">
                    <a:spAutoFit/>
                  </a:bodyPr>
                  <a:lstStyle/>
                  <a:p>
                    <a:r>
                      <a:rPr lang="en-US" sz="1100" dirty="0">
                        <a:solidFill>
                          <a:srgbClr val="003C71"/>
                        </a:solidFill>
                      </a:rPr>
                      <a:t>UPI|QPI</a:t>
                    </a:r>
                  </a:p>
                </p:txBody>
              </p:sp>
              <p:sp>
                <p:nvSpPr>
                  <p:cNvPr id="52" name="TextBox 51">
                    <a:extLst>
                      <a:ext uri="{FF2B5EF4-FFF2-40B4-BE49-F238E27FC236}">
                        <a16:creationId xmlns:a16="http://schemas.microsoft.com/office/drawing/2014/main" id="{C3662952-70A2-4A46-AC2D-5C2E7C350964}"/>
                      </a:ext>
                    </a:extLst>
                  </p:cNvPr>
                  <p:cNvSpPr txBox="1"/>
                  <p:nvPr/>
                </p:nvSpPr>
                <p:spPr>
                  <a:xfrm>
                    <a:off x="2586773" y="6079637"/>
                    <a:ext cx="541815" cy="169277"/>
                  </a:xfrm>
                  <a:prstGeom prst="rect">
                    <a:avLst/>
                  </a:prstGeom>
                  <a:noFill/>
                </p:spPr>
                <p:txBody>
                  <a:bodyPr vert="horz" wrap="none" lIns="0" tIns="0" rIns="0" bIns="0" rtlCol="0">
                    <a:spAutoFit/>
                  </a:bodyPr>
                  <a:lstStyle/>
                  <a:p>
                    <a:r>
                      <a:rPr lang="en-US" sz="1100" dirty="0">
                        <a:solidFill>
                          <a:srgbClr val="003C71"/>
                        </a:solidFill>
                      </a:rPr>
                      <a:t>NUMA-0</a:t>
                    </a:r>
                  </a:p>
                </p:txBody>
              </p:sp>
              <p:sp>
                <p:nvSpPr>
                  <p:cNvPr id="53" name="TextBox 52">
                    <a:extLst>
                      <a:ext uri="{FF2B5EF4-FFF2-40B4-BE49-F238E27FC236}">
                        <a16:creationId xmlns:a16="http://schemas.microsoft.com/office/drawing/2014/main" id="{5D9DDF0D-3D1C-4467-B635-E98D2896598C}"/>
                      </a:ext>
                    </a:extLst>
                  </p:cNvPr>
                  <p:cNvSpPr txBox="1"/>
                  <p:nvPr/>
                </p:nvSpPr>
                <p:spPr>
                  <a:xfrm>
                    <a:off x="5718340" y="6065792"/>
                    <a:ext cx="541815" cy="169277"/>
                  </a:xfrm>
                  <a:prstGeom prst="rect">
                    <a:avLst/>
                  </a:prstGeom>
                  <a:noFill/>
                </p:spPr>
                <p:txBody>
                  <a:bodyPr vert="horz" wrap="none" lIns="0" tIns="0" rIns="0" bIns="0" rtlCol="0">
                    <a:spAutoFit/>
                  </a:bodyPr>
                  <a:lstStyle/>
                  <a:p>
                    <a:r>
                      <a:rPr lang="en-US" sz="1100" dirty="0">
                        <a:solidFill>
                          <a:srgbClr val="003C71"/>
                        </a:solidFill>
                      </a:rPr>
                      <a:t>NUMA-1</a:t>
                    </a:r>
                  </a:p>
                </p:txBody>
              </p:sp>
            </p:grpSp>
            <p:sp>
              <p:nvSpPr>
                <p:cNvPr id="13" name="Arrow: Up-Down 12">
                  <a:extLst>
                    <a:ext uri="{FF2B5EF4-FFF2-40B4-BE49-F238E27FC236}">
                      <a16:creationId xmlns:a16="http://schemas.microsoft.com/office/drawing/2014/main" id="{FD18D33F-AB91-42CB-A99B-75488F5230B6}"/>
                    </a:ext>
                  </a:extLst>
                </p:cNvPr>
                <p:cNvSpPr/>
                <p:nvPr/>
              </p:nvSpPr>
              <p:spPr>
                <a:xfrm>
                  <a:off x="2426883" y="2374693"/>
                  <a:ext cx="306012" cy="949128"/>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Arrow: Up-Down 55">
                  <a:extLst>
                    <a:ext uri="{FF2B5EF4-FFF2-40B4-BE49-F238E27FC236}">
                      <a16:creationId xmlns:a16="http://schemas.microsoft.com/office/drawing/2014/main" id="{B52D10F4-DF21-47BF-9B80-A06A0FDA01AF}"/>
                    </a:ext>
                  </a:extLst>
                </p:cNvPr>
                <p:cNvSpPr/>
                <p:nvPr/>
              </p:nvSpPr>
              <p:spPr>
                <a:xfrm>
                  <a:off x="4905701" y="2340065"/>
                  <a:ext cx="306012" cy="949128"/>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63DE9CF8-CFE1-4E51-A5E7-8B7FFE32902A}"/>
                    </a:ext>
                  </a:extLst>
                </p:cNvPr>
                <p:cNvSpPr txBox="1"/>
                <p:nvPr/>
              </p:nvSpPr>
              <p:spPr>
                <a:xfrm>
                  <a:off x="1323686" y="2918302"/>
                  <a:ext cx="1111628" cy="161173"/>
                </a:xfrm>
                <a:prstGeom prst="rect">
                  <a:avLst/>
                </a:prstGeom>
                <a:noFill/>
              </p:spPr>
              <p:txBody>
                <a:bodyPr vert="horz" wrap="none" lIns="0" tIns="0" rIns="0" bIns="0" rtlCol="0">
                  <a:spAutoFit/>
                </a:bodyPr>
                <a:lstStyle/>
                <a:p>
                  <a:r>
                    <a:rPr lang="en-US" sz="1400" dirty="0">
                      <a:solidFill>
                        <a:srgbClr val="003C71"/>
                      </a:solidFill>
                    </a:rPr>
                    <a:t>TOR traffic – intf-0</a:t>
                  </a:r>
                </a:p>
              </p:txBody>
            </p:sp>
            <p:sp>
              <p:nvSpPr>
                <p:cNvPr id="58" name="TextBox 57">
                  <a:extLst>
                    <a:ext uri="{FF2B5EF4-FFF2-40B4-BE49-F238E27FC236}">
                      <a16:creationId xmlns:a16="http://schemas.microsoft.com/office/drawing/2014/main" id="{6A596EC6-07E5-49D9-87C1-BB47B9AE7469}"/>
                    </a:ext>
                  </a:extLst>
                </p:cNvPr>
                <p:cNvSpPr txBox="1"/>
                <p:nvPr/>
              </p:nvSpPr>
              <p:spPr>
                <a:xfrm>
                  <a:off x="3827661" y="2929906"/>
                  <a:ext cx="1111628" cy="161173"/>
                </a:xfrm>
                <a:prstGeom prst="rect">
                  <a:avLst/>
                </a:prstGeom>
                <a:noFill/>
              </p:spPr>
              <p:txBody>
                <a:bodyPr vert="horz" wrap="none" lIns="0" tIns="0" rIns="0" bIns="0" rtlCol="0">
                  <a:spAutoFit/>
                </a:bodyPr>
                <a:lstStyle/>
                <a:p>
                  <a:r>
                    <a:rPr lang="en-US" sz="1400" dirty="0">
                      <a:solidFill>
                        <a:srgbClr val="003C71"/>
                      </a:solidFill>
                    </a:rPr>
                    <a:t>TOR traffic – intf-1</a:t>
                  </a:r>
                </a:p>
              </p:txBody>
            </p:sp>
            <p:cxnSp>
              <p:nvCxnSpPr>
                <p:cNvPr id="4" name="Straight Arrow Connector 3">
                  <a:extLst>
                    <a:ext uri="{FF2B5EF4-FFF2-40B4-BE49-F238E27FC236}">
                      <a16:creationId xmlns:a16="http://schemas.microsoft.com/office/drawing/2014/main" id="{AE8C8825-0535-4E83-B6EA-B57FB611040D}"/>
                    </a:ext>
                  </a:extLst>
                </p:cNvPr>
                <p:cNvCxnSpPr/>
                <p:nvPr/>
              </p:nvCxnSpPr>
              <p:spPr>
                <a:xfrm>
                  <a:off x="2530104" y="3835047"/>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8A532E8B-1641-4B6F-8F72-9D6F9E3BBEFF}"/>
                    </a:ext>
                  </a:extLst>
                </p:cNvPr>
                <p:cNvCxnSpPr/>
                <p:nvPr/>
              </p:nvCxnSpPr>
              <p:spPr>
                <a:xfrm>
                  <a:off x="2656476" y="3818922"/>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3B63BA6E-6338-48B9-9EF9-998F1FAD82D3}"/>
                    </a:ext>
                  </a:extLst>
                </p:cNvPr>
                <p:cNvCxnSpPr/>
                <p:nvPr/>
              </p:nvCxnSpPr>
              <p:spPr>
                <a:xfrm>
                  <a:off x="4986955" y="3790295"/>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FCFBF1F-CECB-4393-9D22-A7464CA767B3}"/>
                    </a:ext>
                  </a:extLst>
                </p:cNvPr>
                <p:cNvCxnSpPr/>
                <p:nvPr/>
              </p:nvCxnSpPr>
              <p:spPr>
                <a:xfrm>
                  <a:off x="5116455" y="3802691"/>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4F7A191-4654-48F3-942F-21C8CA26515D}"/>
                    </a:ext>
                  </a:extLst>
                </p:cNvPr>
                <p:cNvSpPr txBox="1"/>
                <p:nvPr/>
              </p:nvSpPr>
              <p:spPr>
                <a:xfrm>
                  <a:off x="1809156" y="4036107"/>
                  <a:ext cx="399148" cy="215444"/>
                </a:xfrm>
                <a:prstGeom prst="rect">
                  <a:avLst/>
                </a:prstGeom>
                <a:noFill/>
              </p:spPr>
              <p:txBody>
                <a:bodyPr vert="horz" wrap="none" lIns="0" tIns="0" rIns="0" bIns="0" rtlCol="0">
                  <a:spAutoFit/>
                </a:bodyPr>
                <a:lstStyle/>
                <a:p>
                  <a:r>
                    <a:rPr lang="en-US" sz="1400" dirty="0">
                      <a:solidFill>
                        <a:srgbClr val="003C71"/>
                      </a:solidFill>
                    </a:rPr>
                    <a:t>PCIe</a:t>
                  </a:r>
                </a:p>
              </p:txBody>
            </p:sp>
            <p:sp>
              <p:nvSpPr>
                <p:cNvPr id="63" name="TextBox 62">
                  <a:extLst>
                    <a:ext uri="{FF2B5EF4-FFF2-40B4-BE49-F238E27FC236}">
                      <a16:creationId xmlns:a16="http://schemas.microsoft.com/office/drawing/2014/main" id="{2ED1CAD5-6531-48B1-90DC-0BFDEABFB9A3}"/>
                    </a:ext>
                  </a:extLst>
                </p:cNvPr>
                <p:cNvSpPr txBox="1"/>
                <p:nvPr/>
              </p:nvSpPr>
              <p:spPr>
                <a:xfrm>
                  <a:off x="5267924" y="4073959"/>
                  <a:ext cx="399148" cy="215444"/>
                </a:xfrm>
                <a:prstGeom prst="rect">
                  <a:avLst/>
                </a:prstGeom>
                <a:noFill/>
              </p:spPr>
              <p:txBody>
                <a:bodyPr vert="horz" wrap="none" lIns="0" tIns="0" rIns="0" bIns="0" rtlCol="0">
                  <a:spAutoFit/>
                </a:bodyPr>
                <a:lstStyle/>
                <a:p>
                  <a:r>
                    <a:rPr lang="en-US" sz="1400" dirty="0">
                      <a:solidFill>
                        <a:srgbClr val="003C71"/>
                      </a:solidFill>
                    </a:rPr>
                    <a:t>PCIe</a:t>
                  </a:r>
                </a:p>
              </p:txBody>
            </p:sp>
            <p:cxnSp>
              <p:nvCxnSpPr>
                <p:cNvPr id="5" name="Straight Arrow Connector 4">
                  <a:extLst>
                    <a:ext uri="{FF2B5EF4-FFF2-40B4-BE49-F238E27FC236}">
                      <a16:creationId xmlns:a16="http://schemas.microsoft.com/office/drawing/2014/main" id="{5660243B-802B-4F12-B342-49F925B7B5A7}"/>
                    </a:ext>
                  </a:extLst>
                </p:cNvPr>
                <p:cNvCxnSpPr/>
                <p:nvPr/>
              </p:nvCxnSpPr>
              <p:spPr>
                <a:xfrm>
                  <a:off x="1619968" y="4637993"/>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40117E47-661E-4889-90DC-A9E542B13260}"/>
                    </a:ext>
                  </a:extLst>
                </p:cNvPr>
                <p:cNvCxnSpPr/>
                <p:nvPr/>
              </p:nvCxnSpPr>
              <p:spPr>
                <a:xfrm>
                  <a:off x="1621235" y="4756416"/>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B74BE00-F901-4049-83CE-FFB70DBB22C4}"/>
                    </a:ext>
                  </a:extLst>
                </p:cNvPr>
                <p:cNvCxnSpPr/>
                <p:nvPr/>
              </p:nvCxnSpPr>
              <p:spPr>
                <a:xfrm>
                  <a:off x="1620813" y="513204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5AE2F94E-2485-425A-963C-F40D2B3340D8}"/>
                    </a:ext>
                  </a:extLst>
                </p:cNvPr>
                <p:cNvCxnSpPr>
                  <a:cxnSpLocks/>
                </p:cNvCxnSpPr>
                <p:nvPr/>
              </p:nvCxnSpPr>
              <p:spPr>
                <a:xfrm>
                  <a:off x="1619968" y="522380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95714FF0-583E-4F20-A8EB-84818264BF54}"/>
                    </a:ext>
                  </a:extLst>
                </p:cNvPr>
                <p:cNvCxnSpPr/>
                <p:nvPr/>
              </p:nvCxnSpPr>
              <p:spPr>
                <a:xfrm>
                  <a:off x="5604261" y="4637993"/>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DB696D28-BA5D-4F21-89B2-FE715E5EDA80}"/>
                    </a:ext>
                  </a:extLst>
                </p:cNvPr>
                <p:cNvCxnSpPr/>
                <p:nvPr/>
              </p:nvCxnSpPr>
              <p:spPr>
                <a:xfrm>
                  <a:off x="5605105" y="515479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7EEBB231-E125-4545-A819-73AAD156D471}"/>
                    </a:ext>
                  </a:extLst>
                </p:cNvPr>
                <p:cNvCxnSpPr>
                  <a:cxnSpLocks/>
                </p:cNvCxnSpPr>
                <p:nvPr/>
              </p:nvCxnSpPr>
              <p:spPr>
                <a:xfrm>
                  <a:off x="5604261" y="524655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C68C9889-7667-4B32-955C-A96934E1BE08}"/>
                    </a:ext>
                  </a:extLst>
                </p:cNvPr>
                <p:cNvCxnSpPr>
                  <a:cxnSpLocks/>
                </p:cNvCxnSpPr>
                <p:nvPr/>
              </p:nvCxnSpPr>
              <p:spPr>
                <a:xfrm>
                  <a:off x="5604261" y="4530921"/>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Rectangle: Rounded Corners 14">
                <a:extLst>
                  <a:ext uri="{FF2B5EF4-FFF2-40B4-BE49-F238E27FC236}">
                    <a16:creationId xmlns:a16="http://schemas.microsoft.com/office/drawing/2014/main" id="{909CF47C-4D1C-4420-8E94-8FBC4AF94468}"/>
                  </a:ext>
                </a:extLst>
              </p:cNvPr>
              <p:cNvSpPr/>
              <p:nvPr/>
            </p:nvSpPr>
            <p:spPr>
              <a:xfrm>
                <a:off x="2677128" y="1992355"/>
                <a:ext cx="1985611" cy="548322"/>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Foundational-0</a:t>
                </a:r>
              </a:p>
            </p:txBody>
          </p:sp>
          <p:sp>
            <p:nvSpPr>
              <p:cNvPr id="57" name="Rectangle: Rounded Corners 56">
                <a:extLst>
                  <a:ext uri="{FF2B5EF4-FFF2-40B4-BE49-F238E27FC236}">
                    <a16:creationId xmlns:a16="http://schemas.microsoft.com/office/drawing/2014/main" id="{EEDC7D9B-4F39-45D0-8419-56969A66A4C9}"/>
                  </a:ext>
                </a:extLst>
              </p:cNvPr>
              <p:cNvSpPr/>
              <p:nvPr/>
            </p:nvSpPr>
            <p:spPr>
              <a:xfrm>
                <a:off x="5981433" y="1945144"/>
                <a:ext cx="1985611" cy="548322"/>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Foundational-1</a:t>
                </a:r>
              </a:p>
            </p:txBody>
          </p:sp>
        </p:grpSp>
        <p:sp>
          <p:nvSpPr>
            <p:cNvPr id="24" name="Rectangle 23">
              <a:extLst>
                <a:ext uri="{FF2B5EF4-FFF2-40B4-BE49-F238E27FC236}">
                  <a16:creationId xmlns:a16="http://schemas.microsoft.com/office/drawing/2014/main" id="{0E4A3FFA-99E3-4E81-89C5-64F2C35A6632}"/>
                </a:ext>
              </a:extLst>
            </p:cNvPr>
            <p:cNvSpPr/>
            <p:nvPr/>
          </p:nvSpPr>
          <p:spPr>
            <a:xfrm>
              <a:off x="1783507" y="3675256"/>
              <a:ext cx="1294979" cy="65272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Accelerator-0</a:t>
              </a:r>
            </a:p>
          </p:txBody>
        </p:sp>
        <p:sp>
          <p:nvSpPr>
            <p:cNvPr id="60" name="Rectangle 59">
              <a:extLst>
                <a:ext uri="{FF2B5EF4-FFF2-40B4-BE49-F238E27FC236}">
                  <a16:creationId xmlns:a16="http://schemas.microsoft.com/office/drawing/2014/main" id="{B6B22244-0847-4DDC-BBC1-E875E73A565A}"/>
                </a:ext>
              </a:extLst>
            </p:cNvPr>
            <p:cNvSpPr/>
            <p:nvPr/>
          </p:nvSpPr>
          <p:spPr>
            <a:xfrm>
              <a:off x="9132542" y="3556675"/>
              <a:ext cx="1313398" cy="66333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Accelerator-1</a:t>
              </a:r>
            </a:p>
          </p:txBody>
        </p:sp>
      </p:grpSp>
      <p:sp>
        <p:nvSpPr>
          <p:cNvPr id="37" name="Rectangle 36">
            <a:extLst>
              <a:ext uri="{FF2B5EF4-FFF2-40B4-BE49-F238E27FC236}">
                <a16:creationId xmlns:a16="http://schemas.microsoft.com/office/drawing/2014/main" id="{C86C2C51-39D9-4E3B-B09F-50AC648808A4}"/>
              </a:ext>
            </a:extLst>
          </p:cNvPr>
          <p:cNvSpPr/>
          <p:nvPr/>
        </p:nvSpPr>
        <p:spPr>
          <a:xfrm>
            <a:off x="7214811" y="1409818"/>
            <a:ext cx="4804580" cy="2339102"/>
          </a:xfrm>
          <a:prstGeom prst="rect">
            <a:avLst/>
          </a:prstGeom>
          <a:solidFill>
            <a:schemeClr val="accent2">
              <a:lumMod val="60000"/>
              <a:lumOff val="40000"/>
            </a:schemeClr>
          </a:solidFill>
        </p:spPr>
        <p:txBody>
          <a:bodyPr wrap="square">
            <a:spAutoFit/>
          </a:bodyPr>
          <a:lstStyle/>
          <a:p>
            <a:pPr marL="416960" lvl="1" indent="-342900">
              <a:buFont typeface="+mj-lt"/>
              <a:buAutoNum type="arabicPeriod"/>
            </a:pPr>
            <a:endParaRPr lang="en-US" dirty="0"/>
          </a:p>
          <a:p>
            <a:pPr marL="416960" lvl="1" indent="-342900">
              <a:buFont typeface="+mj-lt"/>
              <a:buAutoNum type="arabicPeriod"/>
            </a:pPr>
            <a:r>
              <a:rPr lang="en-US" dirty="0"/>
              <a:t>Networking Infrastructure overheads consume cores; loss of service revenue.</a:t>
            </a:r>
          </a:p>
          <a:p>
            <a:pPr marL="416960" lvl="1" indent="-342900">
              <a:buFont typeface="+mj-lt"/>
              <a:buAutoNum type="arabicPeriod"/>
            </a:pPr>
            <a:endParaRPr lang="en-US" dirty="0"/>
          </a:p>
          <a:p>
            <a:pPr marL="416960" lvl="1" indent="-342900">
              <a:buFont typeface="+mj-lt"/>
              <a:buAutoNum type="arabicPeriod"/>
            </a:pPr>
            <a:r>
              <a:rPr lang="en-US" dirty="0"/>
              <a:t>Foundational NIC doesn't support stateful offload and cross UPI flow, affecting performance and negate the DDIO</a:t>
            </a:r>
          </a:p>
          <a:p>
            <a:pPr marL="416960" lvl="1" indent="-342900">
              <a:buFont typeface="+mj-lt"/>
              <a:buAutoNum type="arabicPeriod"/>
            </a:pPr>
            <a:endParaRPr lang="en-US" sz="2000" dirty="0"/>
          </a:p>
        </p:txBody>
      </p:sp>
    </p:spTree>
    <p:extLst>
      <p:ext uri="{BB962C8B-B14F-4D97-AF65-F5344CB8AC3E}">
        <p14:creationId xmlns:p14="http://schemas.microsoft.com/office/powerpoint/2010/main" val="111161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D31348-B1E4-4117-A0B1-A2ACE7CEC9C3}"/>
              </a:ext>
            </a:extLst>
          </p:cNvPr>
          <p:cNvSpPr>
            <a:spLocks noGrp="1"/>
          </p:cNvSpPr>
          <p:nvPr>
            <p:ph type="sldNum" sz="quarter" idx="12"/>
          </p:nvPr>
        </p:nvSpPr>
        <p:spPr/>
        <p:txBody>
          <a:bodyPr/>
          <a:lstStyle/>
          <a:p>
            <a:fld id="{18291C43-A071-48D4-B2DF-2D9C5E7016A0}" type="slidenum">
              <a:rPr lang="en-US" smtClean="0"/>
              <a:t>18</a:t>
            </a:fld>
            <a:endParaRPr lang="en-US"/>
          </a:p>
        </p:txBody>
      </p:sp>
      <p:sp>
        <p:nvSpPr>
          <p:cNvPr id="19" name="Title 18">
            <a:extLst>
              <a:ext uri="{FF2B5EF4-FFF2-40B4-BE49-F238E27FC236}">
                <a16:creationId xmlns:a16="http://schemas.microsoft.com/office/drawing/2014/main" id="{B5FF0C7F-84BC-4775-95E4-D63A2E54D83E}"/>
              </a:ext>
            </a:extLst>
          </p:cNvPr>
          <p:cNvSpPr>
            <a:spLocks noGrp="1"/>
          </p:cNvSpPr>
          <p:nvPr>
            <p:ph type="title"/>
          </p:nvPr>
        </p:nvSpPr>
        <p:spPr>
          <a:xfrm>
            <a:off x="607484" y="376628"/>
            <a:ext cx="10972800" cy="1158240"/>
          </a:xfrm>
        </p:spPr>
        <p:txBody>
          <a:bodyPr>
            <a:normAutofit fontScale="90000"/>
          </a:bodyPr>
          <a:lstStyle/>
          <a:p>
            <a:r>
              <a:rPr lang="en-US" dirty="0"/>
              <a:t>Typical Customer Usage Model (smart-NIC)</a:t>
            </a:r>
          </a:p>
        </p:txBody>
      </p:sp>
      <p:grpSp>
        <p:nvGrpSpPr>
          <p:cNvPr id="33" name="Group 32">
            <a:extLst>
              <a:ext uri="{FF2B5EF4-FFF2-40B4-BE49-F238E27FC236}">
                <a16:creationId xmlns:a16="http://schemas.microsoft.com/office/drawing/2014/main" id="{9CD11719-1291-4D74-93B7-4F9412001725}"/>
              </a:ext>
            </a:extLst>
          </p:cNvPr>
          <p:cNvGrpSpPr/>
          <p:nvPr/>
        </p:nvGrpSpPr>
        <p:grpSpPr>
          <a:xfrm>
            <a:off x="188793" y="1515575"/>
            <a:ext cx="8421808" cy="4640987"/>
            <a:chOff x="1783507" y="1225567"/>
            <a:chExt cx="8662433" cy="4097838"/>
          </a:xfrm>
        </p:grpSpPr>
        <p:grpSp>
          <p:nvGrpSpPr>
            <p:cNvPr id="17" name="Group 16">
              <a:extLst>
                <a:ext uri="{FF2B5EF4-FFF2-40B4-BE49-F238E27FC236}">
                  <a16:creationId xmlns:a16="http://schemas.microsoft.com/office/drawing/2014/main" id="{EF7A487A-C839-4EE9-8983-A4754C014228}"/>
                </a:ext>
              </a:extLst>
            </p:cNvPr>
            <p:cNvGrpSpPr/>
            <p:nvPr/>
          </p:nvGrpSpPr>
          <p:grpSpPr>
            <a:xfrm>
              <a:off x="2724515" y="1225567"/>
              <a:ext cx="6310630" cy="4097838"/>
              <a:chOff x="2009648" y="808269"/>
              <a:chExt cx="6310630" cy="4097838"/>
            </a:xfrm>
          </p:grpSpPr>
          <p:grpSp>
            <p:nvGrpSpPr>
              <p:cNvPr id="7" name="Group 6">
                <a:extLst>
                  <a:ext uri="{FF2B5EF4-FFF2-40B4-BE49-F238E27FC236}">
                    <a16:creationId xmlns:a16="http://schemas.microsoft.com/office/drawing/2014/main" id="{8BC4F581-526A-4F9D-8BCD-3773325C21A2}"/>
                  </a:ext>
                </a:extLst>
              </p:cNvPr>
              <p:cNvGrpSpPr/>
              <p:nvPr/>
            </p:nvGrpSpPr>
            <p:grpSpPr>
              <a:xfrm>
                <a:off x="2009648" y="808269"/>
                <a:ext cx="6310630" cy="4097838"/>
                <a:chOff x="1357120" y="2346724"/>
                <a:chExt cx="4686147" cy="3471900"/>
              </a:xfrm>
            </p:grpSpPr>
            <p:grpSp>
              <p:nvGrpSpPr>
                <p:cNvPr id="12" name="Group 11">
                  <a:extLst>
                    <a:ext uri="{FF2B5EF4-FFF2-40B4-BE49-F238E27FC236}">
                      <a16:creationId xmlns:a16="http://schemas.microsoft.com/office/drawing/2014/main" id="{E96CCD3F-8851-4163-B34C-C9E7EAC00E0C}"/>
                    </a:ext>
                  </a:extLst>
                </p:cNvPr>
                <p:cNvGrpSpPr/>
                <p:nvPr/>
              </p:nvGrpSpPr>
              <p:grpSpPr>
                <a:xfrm>
                  <a:off x="2054662" y="4292626"/>
                  <a:ext cx="3532928" cy="1525998"/>
                  <a:chOff x="2570229" y="4609116"/>
                  <a:chExt cx="3755789" cy="1639798"/>
                </a:xfrm>
              </p:grpSpPr>
              <p:grpSp>
                <p:nvGrpSpPr>
                  <p:cNvPr id="10" name="Group 9">
                    <a:extLst>
                      <a:ext uri="{FF2B5EF4-FFF2-40B4-BE49-F238E27FC236}">
                        <a16:creationId xmlns:a16="http://schemas.microsoft.com/office/drawing/2014/main" id="{580A8D30-D392-44B0-BE23-4CECAA6095EC}"/>
                      </a:ext>
                    </a:extLst>
                  </p:cNvPr>
                  <p:cNvGrpSpPr/>
                  <p:nvPr/>
                </p:nvGrpSpPr>
                <p:grpSpPr>
                  <a:xfrm>
                    <a:off x="2570229" y="4609116"/>
                    <a:ext cx="3755789" cy="1398213"/>
                    <a:chOff x="1675964" y="5047859"/>
                    <a:chExt cx="3183013" cy="1085885"/>
                  </a:xfrm>
                </p:grpSpPr>
                <p:pic>
                  <p:nvPicPr>
                    <p:cNvPr id="14" name="Picture 13">
                      <a:extLst>
                        <a:ext uri="{FF2B5EF4-FFF2-40B4-BE49-F238E27FC236}">
                          <a16:creationId xmlns:a16="http://schemas.microsoft.com/office/drawing/2014/main" id="{E5526DFC-0262-4C3A-9306-2B960F05B539}"/>
                        </a:ext>
                      </a:extLst>
                    </p:cNvPr>
                    <p:cNvPicPr>
                      <a:picLocks noChangeAspect="1"/>
                    </p:cNvPicPr>
                    <p:nvPr/>
                  </p:nvPicPr>
                  <p:blipFill>
                    <a:blip r:embed="rId3"/>
                    <a:stretch>
                      <a:fillRect/>
                    </a:stretch>
                  </p:blipFill>
                  <p:spPr>
                    <a:xfrm>
                      <a:off x="1675964" y="5047859"/>
                      <a:ext cx="971715" cy="1085885"/>
                    </a:xfrm>
                    <a:prstGeom prst="rect">
                      <a:avLst/>
                    </a:prstGeom>
                  </p:spPr>
                </p:pic>
                <p:pic>
                  <p:nvPicPr>
                    <p:cNvPr id="26" name="Picture 25">
                      <a:extLst>
                        <a:ext uri="{FF2B5EF4-FFF2-40B4-BE49-F238E27FC236}">
                          <a16:creationId xmlns:a16="http://schemas.microsoft.com/office/drawing/2014/main" id="{325FD386-89B2-4102-8911-FF7511506B7E}"/>
                        </a:ext>
                      </a:extLst>
                    </p:cNvPr>
                    <p:cNvPicPr>
                      <a:picLocks noChangeAspect="1"/>
                    </p:cNvPicPr>
                    <p:nvPr/>
                  </p:nvPicPr>
                  <p:blipFill>
                    <a:blip r:embed="rId3"/>
                    <a:stretch>
                      <a:fillRect/>
                    </a:stretch>
                  </p:blipFill>
                  <p:spPr>
                    <a:xfrm>
                      <a:off x="3906162" y="5049134"/>
                      <a:ext cx="952815" cy="1064765"/>
                    </a:xfrm>
                    <a:prstGeom prst="rect">
                      <a:avLst/>
                    </a:prstGeom>
                  </p:spPr>
                </p:pic>
                <p:sp>
                  <p:nvSpPr>
                    <p:cNvPr id="32" name="Arrow: Left-Right 31">
                      <a:extLst>
                        <a:ext uri="{FF2B5EF4-FFF2-40B4-BE49-F238E27FC236}">
                          <a16:creationId xmlns:a16="http://schemas.microsoft.com/office/drawing/2014/main" id="{ED04F8CA-00DE-4711-835E-CF242C11EA52}"/>
                        </a:ext>
                      </a:extLst>
                    </p:cNvPr>
                    <p:cNvSpPr/>
                    <p:nvPr/>
                  </p:nvSpPr>
                  <p:spPr>
                    <a:xfrm>
                      <a:off x="2672719" y="5633691"/>
                      <a:ext cx="1233443" cy="301746"/>
                    </a:xfrm>
                    <a:prstGeom prst="lef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682B86C4-24C2-49F6-8217-89BA5CBB0D43}"/>
                      </a:ext>
                    </a:extLst>
                  </p:cNvPr>
                  <p:cNvSpPr txBox="1"/>
                  <p:nvPr/>
                </p:nvSpPr>
                <p:spPr>
                  <a:xfrm>
                    <a:off x="4164757" y="5765076"/>
                    <a:ext cx="514564" cy="169277"/>
                  </a:xfrm>
                  <a:prstGeom prst="rect">
                    <a:avLst/>
                  </a:prstGeom>
                  <a:noFill/>
                </p:spPr>
                <p:txBody>
                  <a:bodyPr vert="horz" wrap="none" lIns="0" tIns="0" rIns="0" bIns="0" rtlCol="0">
                    <a:spAutoFit/>
                  </a:bodyPr>
                  <a:lstStyle/>
                  <a:p>
                    <a:r>
                      <a:rPr lang="en-US" sz="1100" dirty="0">
                        <a:solidFill>
                          <a:srgbClr val="003C71"/>
                        </a:solidFill>
                      </a:rPr>
                      <a:t>UPI|QPI</a:t>
                    </a:r>
                  </a:p>
                </p:txBody>
              </p:sp>
              <p:sp>
                <p:nvSpPr>
                  <p:cNvPr id="52" name="TextBox 51">
                    <a:extLst>
                      <a:ext uri="{FF2B5EF4-FFF2-40B4-BE49-F238E27FC236}">
                        <a16:creationId xmlns:a16="http://schemas.microsoft.com/office/drawing/2014/main" id="{C3662952-70A2-4A46-AC2D-5C2E7C350964}"/>
                      </a:ext>
                    </a:extLst>
                  </p:cNvPr>
                  <p:cNvSpPr txBox="1"/>
                  <p:nvPr/>
                </p:nvSpPr>
                <p:spPr>
                  <a:xfrm>
                    <a:off x="2586773" y="6079637"/>
                    <a:ext cx="541815" cy="169277"/>
                  </a:xfrm>
                  <a:prstGeom prst="rect">
                    <a:avLst/>
                  </a:prstGeom>
                  <a:noFill/>
                </p:spPr>
                <p:txBody>
                  <a:bodyPr vert="horz" wrap="none" lIns="0" tIns="0" rIns="0" bIns="0" rtlCol="0">
                    <a:spAutoFit/>
                  </a:bodyPr>
                  <a:lstStyle/>
                  <a:p>
                    <a:r>
                      <a:rPr lang="en-US" sz="1100" dirty="0">
                        <a:solidFill>
                          <a:srgbClr val="003C71"/>
                        </a:solidFill>
                      </a:rPr>
                      <a:t>NUMA-0</a:t>
                    </a:r>
                  </a:p>
                </p:txBody>
              </p:sp>
              <p:sp>
                <p:nvSpPr>
                  <p:cNvPr id="53" name="TextBox 52">
                    <a:extLst>
                      <a:ext uri="{FF2B5EF4-FFF2-40B4-BE49-F238E27FC236}">
                        <a16:creationId xmlns:a16="http://schemas.microsoft.com/office/drawing/2014/main" id="{5D9DDF0D-3D1C-4467-B635-E98D2896598C}"/>
                      </a:ext>
                    </a:extLst>
                  </p:cNvPr>
                  <p:cNvSpPr txBox="1"/>
                  <p:nvPr/>
                </p:nvSpPr>
                <p:spPr>
                  <a:xfrm>
                    <a:off x="5718340" y="6065792"/>
                    <a:ext cx="541815" cy="169277"/>
                  </a:xfrm>
                  <a:prstGeom prst="rect">
                    <a:avLst/>
                  </a:prstGeom>
                  <a:noFill/>
                </p:spPr>
                <p:txBody>
                  <a:bodyPr vert="horz" wrap="none" lIns="0" tIns="0" rIns="0" bIns="0" rtlCol="0">
                    <a:spAutoFit/>
                  </a:bodyPr>
                  <a:lstStyle/>
                  <a:p>
                    <a:r>
                      <a:rPr lang="en-US" sz="1100" dirty="0">
                        <a:solidFill>
                          <a:srgbClr val="003C71"/>
                        </a:solidFill>
                      </a:rPr>
                      <a:t>NUMA-1</a:t>
                    </a:r>
                  </a:p>
                </p:txBody>
              </p:sp>
            </p:grpSp>
            <p:sp>
              <p:nvSpPr>
                <p:cNvPr id="13" name="Arrow: Up-Down 12">
                  <a:extLst>
                    <a:ext uri="{FF2B5EF4-FFF2-40B4-BE49-F238E27FC236}">
                      <a16:creationId xmlns:a16="http://schemas.microsoft.com/office/drawing/2014/main" id="{FD18D33F-AB91-42CB-A99B-75488F5230B6}"/>
                    </a:ext>
                  </a:extLst>
                </p:cNvPr>
                <p:cNvSpPr/>
                <p:nvPr/>
              </p:nvSpPr>
              <p:spPr>
                <a:xfrm>
                  <a:off x="2425867" y="2360297"/>
                  <a:ext cx="306012" cy="949128"/>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Arrow: Up-Down 55">
                  <a:extLst>
                    <a:ext uri="{FF2B5EF4-FFF2-40B4-BE49-F238E27FC236}">
                      <a16:creationId xmlns:a16="http://schemas.microsoft.com/office/drawing/2014/main" id="{B52D10F4-DF21-47BF-9B80-A06A0FDA01AF}"/>
                    </a:ext>
                  </a:extLst>
                </p:cNvPr>
                <p:cNvSpPr/>
                <p:nvPr/>
              </p:nvSpPr>
              <p:spPr>
                <a:xfrm>
                  <a:off x="4890719" y="2346724"/>
                  <a:ext cx="306012" cy="949128"/>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63DE9CF8-CFE1-4E51-A5E7-8B7FFE32902A}"/>
                    </a:ext>
                  </a:extLst>
                </p:cNvPr>
                <p:cNvSpPr txBox="1"/>
                <p:nvPr/>
              </p:nvSpPr>
              <p:spPr>
                <a:xfrm>
                  <a:off x="1357120" y="2935876"/>
                  <a:ext cx="1111628" cy="161173"/>
                </a:xfrm>
                <a:prstGeom prst="rect">
                  <a:avLst/>
                </a:prstGeom>
                <a:noFill/>
              </p:spPr>
              <p:txBody>
                <a:bodyPr vert="horz" wrap="none" lIns="0" tIns="0" rIns="0" bIns="0" rtlCol="0">
                  <a:spAutoFit/>
                </a:bodyPr>
                <a:lstStyle/>
                <a:p>
                  <a:r>
                    <a:rPr lang="en-US" sz="1400" dirty="0">
                      <a:solidFill>
                        <a:srgbClr val="003C71"/>
                      </a:solidFill>
                    </a:rPr>
                    <a:t>TOR traffic – intf-0</a:t>
                  </a:r>
                </a:p>
              </p:txBody>
            </p:sp>
            <p:sp>
              <p:nvSpPr>
                <p:cNvPr id="58" name="TextBox 57">
                  <a:extLst>
                    <a:ext uri="{FF2B5EF4-FFF2-40B4-BE49-F238E27FC236}">
                      <a16:creationId xmlns:a16="http://schemas.microsoft.com/office/drawing/2014/main" id="{6A596EC6-07E5-49D9-87C1-BB47B9AE7469}"/>
                    </a:ext>
                  </a:extLst>
                </p:cNvPr>
                <p:cNvSpPr txBox="1"/>
                <p:nvPr/>
              </p:nvSpPr>
              <p:spPr>
                <a:xfrm>
                  <a:off x="3827980" y="2935876"/>
                  <a:ext cx="1111628" cy="161173"/>
                </a:xfrm>
                <a:prstGeom prst="rect">
                  <a:avLst/>
                </a:prstGeom>
                <a:noFill/>
              </p:spPr>
              <p:txBody>
                <a:bodyPr vert="horz" wrap="none" lIns="0" tIns="0" rIns="0" bIns="0" rtlCol="0">
                  <a:spAutoFit/>
                </a:bodyPr>
                <a:lstStyle/>
                <a:p>
                  <a:r>
                    <a:rPr lang="en-US" sz="1400" dirty="0">
                      <a:solidFill>
                        <a:srgbClr val="003C71"/>
                      </a:solidFill>
                    </a:rPr>
                    <a:t>TOR traffic – intf-1</a:t>
                  </a:r>
                </a:p>
              </p:txBody>
            </p:sp>
            <p:cxnSp>
              <p:nvCxnSpPr>
                <p:cNvPr id="4" name="Straight Arrow Connector 3">
                  <a:extLst>
                    <a:ext uri="{FF2B5EF4-FFF2-40B4-BE49-F238E27FC236}">
                      <a16:creationId xmlns:a16="http://schemas.microsoft.com/office/drawing/2014/main" id="{AE8C8825-0535-4E83-B6EA-B57FB611040D}"/>
                    </a:ext>
                  </a:extLst>
                </p:cNvPr>
                <p:cNvCxnSpPr/>
                <p:nvPr/>
              </p:nvCxnSpPr>
              <p:spPr>
                <a:xfrm>
                  <a:off x="2530104" y="3835047"/>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8A532E8B-1641-4B6F-8F72-9D6F9E3BBEFF}"/>
                    </a:ext>
                  </a:extLst>
                </p:cNvPr>
                <p:cNvCxnSpPr/>
                <p:nvPr/>
              </p:nvCxnSpPr>
              <p:spPr>
                <a:xfrm>
                  <a:off x="2656476" y="3818922"/>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3B63BA6E-6338-48B9-9EF9-998F1FAD82D3}"/>
                    </a:ext>
                  </a:extLst>
                </p:cNvPr>
                <p:cNvCxnSpPr/>
                <p:nvPr/>
              </p:nvCxnSpPr>
              <p:spPr>
                <a:xfrm>
                  <a:off x="4986955" y="3790295"/>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FCFBF1F-CECB-4393-9D22-A7464CA767B3}"/>
                    </a:ext>
                  </a:extLst>
                </p:cNvPr>
                <p:cNvCxnSpPr/>
                <p:nvPr/>
              </p:nvCxnSpPr>
              <p:spPr>
                <a:xfrm>
                  <a:off x="5116455" y="3802691"/>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4F7A191-4654-48F3-942F-21C8CA26515D}"/>
                    </a:ext>
                  </a:extLst>
                </p:cNvPr>
                <p:cNvSpPr txBox="1"/>
                <p:nvPr/>
              </p:nvSpPr>
              <p:spPr>
                <a:xfrm>
                  <a:off x="1809156" y="4036107"/>
                  <a:ext cx="399148" cy="215444"/>
                </a:xfrm>
                <a:prstGeom prst="rect">
                  <a:avLst/>
                </a:prstGeom>
                <a:noFill/>
              </p:spPr>
              <p:txBody>
                <a:bodyPr vert="horz" wrap="none" lIns="0" tIns="0" rIns="0" bIns="0" rtlCol="0">
                  <a:spAutoFit/>
                </a:bodyPr>
                <a:lstStyle/>
                <a:p>
                  <a:r>
                    <a:rPr lang="en-US" sz="1400" dirty="0">
                      <a:solidFill>
                        <a:srgbClr val="003C71"/>
                      </a:solidFill>
                    </a:rPr>
                    <a:t>PCIe</a:t>
                  </a:r>
                </a:p>
              </p:txBody>
            </p:sp>
            <p:sp>
              <p:nvSpPr>
                <p:cNvPr id="63" name="TextBox 62">
                  <a:extLst>
                    <a:ext uri="{FF2B5EF4-FFF2-40B4-BE49-F238E27FC236}">
                      <a16:creationId xmlns:a16="http://schemas.microsoft.com/office/drawing/2014/main" id="{2ED1CAD5-6531-48B1-90DC-0BFDEABFB9A3}"/>
                    </a:ext>
                  </a:extLst>
                </p:cNvPr>
                <p:cNvSpPr txBox="1"/>
                <p:nvPr/>
              </p:nvSpPr>
              <p:spPr>
                <a:xfrm>
                  <a:off x="5267924" y="4073959"/>
                  <a:ext cx="399148" cy="215444"/>
                </a:xfrm>
                <a:prstGeom prst="rect">
                  <a:avLst/>
                </a:prstGeom>
                <a:noFill/>
              </p:spPr>
              <p:txBody>
                <a:bodyPr vert="horz" wrap="none" lIns="0" tIns="0" rIns="0" bIns="0" rtlCol="0">
                  <a:spAutoFit/>
                </a:bodyPr>
                <a:lstStyle/>
                <a:p>
                  <a:r>
                    <a:rPr lang="en-US" sz="1400" dirty="0">
                      <a:solidFill>
                        <a:srgbClr val="003C71"/>
                      </a:solidFill>
                    </a:rPr>
                    <a:t>PCIe</a:t>
                  </a:r>
                </a:p>
              </p:txBody>
            </p:sp>
            <p:cxnSp>
              <p:nvCxnSpPr>
                <p:cNvPr id="5" name="Straight Arrow Connector 4">
                  <a:extLst>
                    <a:ext uri="{FF2B5EF4-FFF2-40B4-BE49-F238E27FC236}">
                      <a16:creationId xmlns:a16="http://schemas.microsoft.com/office/drawing/2014/main" id="{5660243B-802B-4F12-B342-49F925B7B5A7}"/>
                    </a:ext>
                  </a:extLst>
                </p:cNvPr>
                <p:cNvCxnSpPr/>
                <p:nvPr/>
              </p:nvCxnSpPr>
              <p:spPr>
                <a:xfrm>
                  <a:off x="1619968" y="4637993"/>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40117E47-661E-4889-90DC-A9E542B13260}"/>
                    </a:ext>
                  </a:extLst>
                </p:cNvPr>
                <p:cNvCxnSpPr/>
                <p:nvPr/>
              </p:nvCxnSpPr>
              <p:spPr>
                <a:xfrm>
                  <a:off x="1621235" y="4756416"/>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B74BE00-F901-4049-83CE-FFB70DBB22C4}"/>
                    </a:ext>
                  </a:extLst>
                </p:cNvPr>
                <p:cNvCxnSpPr/>
                <p:nvPr/>
              </p:nvCxnSpPr>
              <p:spPr>
                <a:xfrm>
                  <a:off x="1620813" y="513204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5AE2F94E-2485-425A-963C-F40D2B3340D8}"/>
                    </a:ext>
                  </a:extLst>
                </p:cNvPr>
                <p:cNvCxnSpPr>
                  <a:cxnSpLocks/>
                </p:cNvCxnSpPr>
                <p:nvPr/>
              </p:nvCxnSpPr>
              <p:spPr>
                <a:xfrm>
                  <a:off x="1619968" y="522380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95714FF0-583E-4F20-A8EB-84818264BF54}"/>
                    </a:ext>
                  </a:extLst>
                </p:cNvPr>
                <p:cNvCxnSpPr/>
                <p:nvPr/>
              </p:nvCxnSpPr>
              <p:spPr>
                <a:xfrm>
                  <a:off x="5604261" y="4637993"/>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DB696D28-BA5D-4F21-89B2-FE715E5EDA80}"/>
                    </a:ext>
                  </a:extLst>
                </p:cNvPr>
                <p:cNvCxnSpPr/>
                <p:nvPr/>
              </p:nvCxnSpPr>
              <p:spPr>
                <a:xfrm>
                  <a:off x="5605105" y="515479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7EEBB231-E125-4545-A819-73AAD156D471}"/>
                    </a:ext>
                  </a:extLst>
                </p:cNvPr>
                <p:cNvCxnSpPr>
                  <a:cxnSpLocks/>
                </p:cNvCxnSpPr>
                <p:nvPr/>
              </p:nvCxnSpPr>
              <p:spPr>
                <a:xfrm>
                  <a:off x="5604261" y="524655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C68C9889-7667-4B32-955C-A96934E1BE08}"/>
                    </a:ext>
                  </a:extLst>
                </p:cNvPr>
                <p:cNvCxnSpPr>
                  <a:cxnSpLocks/>
                </p:cNvCxnSpPr>
                <p:nvPr/>
              </p:nvCxnSpPr>
              <p:spPr>
                <a:xfrm>
                  <a:off x="5604261" y="4530921"/>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Rectangle: Rounded Corners 14">
                <a:extLst>
                  <a:ext uri="{FF2B5EF4-FFF2-40B4-BE49-F238E27FC236}">
                    <a16:creationId xmlns:a16="http://schemas.microsoft.com/office/drawing/2014/main" id="{909CF47C-4D1C-4420-8E94-8FBC4AF94468}"/>
                  </a:ext>
                </a:extLst>
              </p:cNvPr>
              <p:cNvSpPr/>
              <p:nvPr/>
            </p:nvSpPr>
            <p:spPr>
              <a:xfrm>
                <a:off x="2560689" y="1992355"/>
                <a:ext cx="1985611" cy="548322"/>
              </a:xfrm>
              <a:prstGeom prst="round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Smart NIC-0</a:t>
                </a:r>
              </a:p>
            </p:txBody>
          </p:sp>
          <p:sp>
            <p:nvSpPr>
              <p:cNvPr id="57" name="Rectangle: Rounded Corners 56">
                <a:extLst>
                  <a:ext uri="{FF2B5EF4-FFF2-40B4-BE49-F238E27FC236}">
                    <a16:creationId xmlns:a16="http://schemas.microsoft.com/office/drawing/2014/main" id="{EEDC7D9B-4F39-45D0-8419-56969A66A4C9}"/>
                  </a:ext>
                </a:extLst>
              </p:cNvPr>
              <p:cNvSpPr/>
              <p:nvPr/>
            </p:nvSpPr>
            <p:spPr>
              <a:xfrm>
                <a:off x="5981433" y="1945144"/>
                <a:ext cx="1985611" cy="548322"/>
              </a:xfrm>
              <a:prstGeom prst="round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Smart NIC-1</a:t>
                </a:r>
              </a:p>
            </p:txBody>
          </p:sp>
        </p:grpSp>
        <p:sp>
          <p:nvSpPr>
            <p:cNvPr id="24" name="Rectangle 23">
              <a:extLst>
                <a:ext uri="{FF2B5EF4-FFF2-40B4-BE49-F238E27FC236}">
                  <a16:creationId xmlns:a16="http://schemas.microsoft.com/office/drawing/2014/main" id="{0E4A3FFA-99E3-4E81-89C5-64F2C35A6632}"/>
                </a:ext>
              </a:extLst>
            </p:cNvPr>
            <p:cNvSpPr/>
            <p:nvPr/>
          </p:nvSpPr>
          <p:spPr>
            <a:xfrm>
              <a:off x="1783507" y="3675256"/>
              <a:ext cx="1294979" cy="65272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Accelerator-0</a:t>
              </a:r>
            </a:p>
          </p:txBody>
        </p:sp>
        <p:sp>
          <p:nvSpPr>
            <p:cNvPr id="60" name="Rectangle 59">
              <a:extLst>
                <a:ext uri="{FF2B5EF4-FFF2-40B4-BE49-F238E27FC236}">
                  <a16:creationId xmlns:a16="http://schemas.microsoft.com/office/drawing/2014/main" id="{B6B22244-0847-4DDC-BBC1-E875E73A565A}"/>
                </a:ext>
              </a:extLst>
            </p:cNvPr>
            <p:cNvSpPr/>
            <p:nvPr/>
          </p:nvSpPr>
          <p:spPr>
            <a:xfrm>
              <a:off x="9132542" y="3556675"/>
              <a:ext cx="1313398" cy="66333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Accelerator-1</a:t>
              </a:r>
            </a:p>
          </p:txBody>
        </p:sp>
      </p:grpSp>
      <p:sp>
        <p:nvSpPr>
          <p:cNvPr id="37" name="Rectangle 36">
            <a:extLst>
              <a:ext uri="{FF2B5EF4-FFF2-40B4-BE49-F238E27FC236}">
                <a16:creationId xmlns:a16="http://schemas.microsoft.com/office/drawing/2014/main" id="{C86C2C51-39D9-4E3B-B09F-50AC648808A4}"/>
              </a:ext>
            </a:extLst>
          </p:cNvPr>
          <p:cNvSpPr/>
          <p:nvPr/>
        </p:nvSpPr>
        <p:spPr>
          <a:xfrm>
            <a:off x="7364207" y="1456271"/>
            <a:ext cx="4715652" cy="2616101"/>
          </a:xfrm>
          <a:prstGeom prst="rect">
            <a:avLst/>
          </a:prstGeom>
          <a:solidFill>
            <a:schemeClr val="accent3">
              <a:lumMod val="75000"/>
            </a:schemeClr>
          </a:solidFill>
        </p:spPr>
        <p:txBody>
          <a:bodyPr wrap="square">
            <a:spAutoFit/>
          </a:bodyPr>
          <a:lstStyle/>
          <a:p>
            <a:pPr marL="342900" lvl="1" indent="-342900">
              <a:buFont typeface="+mj-lt"/>
              <a:buAutoNum type="arabicPeriod"/>
            </a:pPr>
            <a:endParaRPr lang="en-US" dirty="0"/>
          </a:p>
          <a:p>
            <a:pPr marL="342900" lvl="1" indent="-342900">
              <a:buFont typeface="+mj-lt"/>
              <a:buAutoNum type="arabicPeriod"/>
            </a:pPr>
            <a:r>
              <a:rPr lang="en-US" dirty="0"/>
              <a:t>limited programming and only few stateful functions offload</a:t>
            </a:r>
          </a:p>
          <a:p>
            <a:pPr marL="342900" lvl="1" indent="-342900">
              <a:buFont typeface="+mj-lt"/>
              <a:buAutoNum type="arabicPeriod"/>
            </a:pPr>
            <a:endParaRPr lang="en-US" dirty="0"/>
          </a:p>
          <a:p>
            <a:pPr marL="342900" lvl="1" indent="-342900">
              <a:buFont typeface="+mj-lt"/>
              <a:buAutoNum type="arabicPeriod"/>
            </a:pPr>
            <a:r>
              <a:rPr lang="en-US" dirty="0"/>
              <a:t>Doesn't solve cross NUMA flows problem*</a:t>
            </a:r>
          </a:p>
          <a:p>
            <a:pPr marL="342900" lvl="1" indent="-342900">
              <a:buFont typeface="+mj-lt"/>
              <a:buAutoNum type="arabicPeriod"/>
            </a:pPr>
            <a:endParaRPr lang="en-US" dirty="0"/>
          </a:p>
          <a:p>
            <a:pPr marL="342900" lvl="1" indent="-342900">
              <a:buFont typeface="+mj-lt"/>
              <a:buAutoNum type="arabicPeriod"/>
            </a:pPr>
            <a:r>
              <a:rPr lang="en-US" dirty="0"/>
              <a:t>Mellanox is leading in </a:t>
            </a:r>
            <a:r>
              <a:rPr lang="en-US" dirty="0" err="1"/>
              <a:t>smartNIC</a:t>
            </a:r>
            <a:r>
              <a:rPr lang="en-US" dirty="0"/>
              <a:t> and takes away the foundational NIC play</a:t>
            </a:r>
          </a:p>
          <a:p>
            <a:pPr marL="0" lvl="1"/>
            <a:endParaRPr lang="en-US" sz="2000" dirty="0"/>
          </a:p>
        </p:txBody>
      </p:sp>
      <p:sp>
        <p:nvSpPr>
          <p:cNvPr id="3" name="TextBox 2">
            <a:extLst>
              <a:ext uri="{FF2B5EF4-FFF2-40B4-BE49-F238E27FC236}">
                <a16:creationId xmlns:a16="http://schemas.microsoft.com/office/drawing/2014/main" id="{C432DB01-6E98-408F-8543-580C617D0A8C}"/>
              </a:ext>
            </a:extLst>
          </p:cNvPr>
          <p:cNvSpPr txBox="1"/>
          <p:nvPr/>
        </p:nvSpPr>
        <p:spPr>
          <a:xfrm>
            <a:off x="7532169" y="5912775"/>
            <a:ext cx="4526880" cy="276999"/>
          </a:xfrm>
          <a:prstGeom prst="rect">
            <a:avLst/>
          </a:prstGeom>
          <a:noFill/>
        </p:spPr>
        <p:txBody>
          <a:bodyPr vert="horz" wrap="none" lIns="0" tIns="0" rIns="0" bIns="0" rtlCol="0">
            <a:spAutoFit/>
          </a:bodyPr>
          <a:lstStyle/>
          <a:p>
            <a:r>
              <a:rPr lang="en-US" dirty="0">
                <a:solidFill>
                  <a:srgbClr val="003C71"/>
                </a:solidFill>
              </a:rPr>
              <a:t>*Multi-host solves with additional PCIe lanes</a:t>
            </a:r>
          </a:p>
        </p:txBody>
      </p:sp>
    </p:spTree>
    <p:extLst>
      <p:ext uri="{BB962C8B-B14F-4D97-AF65-F5344CB8AC3E}">
        <p14:creationId xmlns:p14="http://schemas.microsoft.com/office/powerpoint/2010/main" val="12735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D31348-B1E4-4117-A0B1-A2ACE7CEC9C3}"/>
              </a:ext>
            </a:extLst>
          </p:cNvPr>
          <p:cNvSpPr>
            <a:spLocks noGrp="1"/>
          </p:cNvSpPr>
          <p:nvPr>
            <p:ph type="sldNum" sz="quarter" idx="12"/>
          </p:nvPr>
        </p:nvSpPr>
        <p:spPr/>
        <p:txBody>
          <a:bodyPr/>
          <a:lstStyle/>
          <a:p>
            <a:fld id="{18291C43-A071-48D4-B2DF-2D9C5E7016A0}" type="slidenum">
              <a:rPr lang="en-US" smtClean="0"/>
              <a:t>19</a:t>
            </a:fld>
            <a:endParaRPr lang="en-US"/>
          </a:p>
        </p:txBody>
      </p:sp>
      <p:sp>
        <p:nvSpPr>
          <p:cNvPr id="19" name="Title 18">
            <a:extLst>
              <a:ext uri="{FF2B5EF4-FFF2-40B4-BE49-F238E27FC236}">
                <a16:creationId xmlns:a16="http://schemas.microsoft.com/office/drawing/2014/main" id="{B5FF0C7F-84BC-4775-95E4-D63A2E54D83E}"/>
              </a:ext>
            </a:extLst>
          </p:cNvPr>
          <p:cNvSpPr>
            <a:spLocks noGrp="1"/>
          </p:cNvSpPr>
          <p:nvPr>
            <p:ph type="title"/>
          </p:nvPr>
        </p:nvSpPr>
        <p:spPr/>
        <p:txBody>
          <a:bodyPr/>
          <a:lstStyle/>
          <a:p>
            <a:r>
              <a:rPr lang="en-US" dirty="0"/>
              <a:t>DDoS – 20G Usage</a:t>
            </a:r>
          </a:p>
        </p:txBody>
      </p:sp>
      <p:graphicFrame>
        <p:nvGraphicFramePr>
          <p:cNvPr id="24" name="Content Placeholder 23">
            <a:extLst>
              <a:ext uri="{FF2B5EF4-FFF2-40B4-BE49-F238E27FC236}">
                <a16:creationId xmlns:a16="http://schemas.microsoft.com/office/drawing/2014/main" id="{911C85EC-DE7E-45AE-B07C-1AC5C957FBB6}"/>
              </a:ext>
            </a:extLst>
          </p:cNvPr>
          <p:cNvGraphicFramePr>
            <a:graphicFrameLocks noGrp="1"/>
          </p:cNvGraphicFramePr>
          <p:nvPr>
            <p:ph sz="quarter" idx="13"/>
          </p:nvPr>
        </p:nvGraphicFramePr>
        <p:xfrm>
          <a:off x="976300" y="1629891"/>
          <a:ext cx="10970683" cy="45677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0" name="Group 39">
            <a:extLst>
              <a:ext uri="{FF2B5EF4-FFF2-40B4-BE49-F238E27FC236}">
                <a16:creationId xmlns:a16="http://schemas.microsoft.com/office/drawing/2014/main" id="{774A78DD-6682-4E66-BDDC-C8D8F9F685B6}"/>
              </a:ext>
            </a:extLst>
          </p:cNvPr>
          <p:cNvGrpSpPr/>
          <p:nvPr/>
        </p:nvGrpSpPr>
        <p:grpSpPr>
          <a:xfrm>
            <a:off x="2743200" y="917747"/>
            <a:ext cx="7109342" cy="2393029"/>
            <a:chOff x="2068983" y="997720"/>
            <a:chExt cx="7109342" cy="2393029"/>
          </a:xfrm>
        </p:grpSpPr>
        <p:grpSp>
          <p:nvGrpSpPr>
            <p:cNvPr id="39" name="Group 38">
              <a:extLst>
                <a:ext uri="{FF2B5EF4-FFF2-40B4-BE49-F238E27FC236}">
                  <a16:creationId xmlns:a16="http://schemas.microsoft.com/office/drawing/2014/main" id="{1B7B9134-703B-4F79-AAE8-0C9C192BFD8D}"/>
                </a:ext>
              </a:extLst>
            </p:cNvPr>
            <p:cNvGrpSpPr/>
            <p:nvPr/>
          </p:nvGrpSpPr>
          <p:grpSpPr>
            <a:xfrm>
              <a:off x="4918675" y="997720"/>
              <a:ext cx="1905000" cy="1346334"/>
              <a:chOff x="4918675" y="997720"/>
              <a:chExt cx="1905000" cy="1346334"/>
            </a:xfrm>
          </p:grpSpPr>
          <p:pic>
            <p:nvPicPr>
              <p:cNvPr id="61" name="Picture 8">
                <a:extLst>
                  <a:ext uri="{FF2B5EF4-FFF2-40B4-BE49-F238E27FC236}">
                    <a16:creationId xmlns:a16="http://schemas.microsoft.com/office/drawing/2014/main" id="{EA60E65F-F9A4-41C3-AACF-9574D542FD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8675" y="997720"/>
                <a:ext cx="1905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00499F3-5947-498A-BA0D-0E961DF8EE4C}"/>
                  </a:ext>
                </a:extLst>
              </p:cNvPr>
              <p:cNvSpPr txBox="1"/>
              <p:nvPr/>
            </p:nvSpPr>
            <p:spPr>
              <a:xfrm>
                <a:off x="5224968" y="2174777"/>
                <a:ext cx="1208664" cy="169277"/>
              </a:xfrm>
              <a:prstGeom prst="rect">
                <a:avLst/>
              </a:prstGeom>
              <a:noFill/>
            </p:spPr>
            <p:txBody>
              <a:bodyPr vert="horz" wrap="none" lIns="0" tIns="0" rIns="0" bIns="0" rtlCol="0">
                <a:spAutoFit/>
              </a:bodyPr>
              <a:lstStyle/>
              <a:p>
                <a:r>
                  <a:rPr lang="en-US" sz="1100" dirty="0">
                    <a:solidFill>
                      <a:srgbClr val="003C71"/>
                    </a:solidFill>
                  </a:rPr>
                  <a:t>ADMINISTRATION</a:t>
                </a:r>
              </a:p>
            </p:txBody>
          </p:sp>
        </p:grpSp>
        <p:cxnSp>
          <p:nvCxnSpPr>
            <p:cNvPr id="28" name="Connector: Elbow 27">
              <a:extLst>
                <a:ext uri="{FF2B5EF4-FFF2-40B4-BE49-F238E27FC236}">
                  <a16:creationId xmlns:a16="http://schemas.microsoft.com/office/drawing/2014/main" id="{506F567D-A496-4CA2-B804-0769A1561609}"/>
                </a:ext>
              </a:extLst>
            </p:cNvPr>
            <p:cNvCxnSpPr>
              <a:cxnSpLocks/>
            </p:cNvCxnSpPr>
            <p:nvPr/>
          </p:nvCxnSpPr>
          <p:spPr>
            <a:xfrm rot="10800000" flipV="1">
              <a:off x="2068983" y="2373565"/>
              <a:ext cx="3114110" cy="1017184"/>
            </a:xfrm>
            <a:prstGeom prst="bentConnector3">
              <a:avLst>
                <a:gd name="adj1" fmla="val 50000"/>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DF7C71D9-B385-4F95-AFC6-AD53C8221B1E}"/>
                </a:ext>
              </a:extLst>
            </p:cNvPr>
            <p:cNvCxnSpPr/>
            <p:nvPr/>
          </p:nvCxnSpPr>
          <p:spPr>
            <a:xfrm>
              <a:off x="5787425" y="2458203"/>
              <a:ext cx="0" cy="932546"/>
            </a:xfrm>
            <a:prstGeom prst="straightConnector1">
              <a:avLst/>
            </a:prstGeom>
            <a:ln>
              <a:solidFill>
                <a:schemeClr val="accent6">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191946E4-42F6-4C17-96F4-425FB86E1B95}"/>
                </a:ext>
              </a:extLst>
            </p:cNvPr>
            <p:cNvCxnSpPr/>
            <p:nvPr/>
          </p:nvCxnSpPr>
          <p:spPr>
            <a:xfrm>
              <a:off x="6391757" y="2373565"/>
              <a:ext cx="2786568" cy="1017184"/>
            </a:xfrm>
            <a:prstGeom prst="bentConnector3">
              <a:avLst/>
            </a:prstGeom>
            <a:ln>
              <a:solidFill>
                <a:schemeClr val="accent5">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aphicFrame>
        <p:nvGraphicFramePr>
          <p:cNvPr id="43" name="Diagram 42">
            <a:extLst>
              <a:ext uri="{FF2B5EF4-FFF2-40B4-BE49-F238E27FC236}">
                <a16:creationId xmlns:a16="http://schemas.microsoft.com/office/drawing/2014/main" id="{0AD695F3-5DB5-4CE0-AF38-EAE6F0D5D93A}"/>
              </a:ext>
            </a:extLst>
          </p:cNvPr>
          <p:cNvGraphicFramePr/>
          <p:nvPr/>
        </p:nvGraphicFramePr>
        <p:xfrm>
          <a:off x="1177237" y="5005428"/>
          <a:ext cx="3114105" cy="105069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64" name="Diagram 63">
            <a:extLst>
              <a:ext uri="{FF2B5EF4-FFF2-40B4-BE49-F238E27FC236}">
                <a16:creationId xmlns:a16="http://schemas.microsoft.com/office/drawing/2014/main" id="{1FEC5158-57B5-432E-AC69-970E7DDAA6BF}"/>
              </a:ext>
            </a:extLst>
          </p:cNvPr>
          <p:cNvGraphicFramePr/>
          <p:nvPr/>
        </p:nvGraphicFramePr>
        <p:xfrm>
          <a:off x="4988339" y="5005428"/>
          <a:ext cx="3114105" cy="105069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67" name="Diagram 66">
            <a:extLst>
              <a:ext uri="{FF2B5EF4-FFF2-40B4-BE49-F238E27FC236}">
                <a16:creationId xmlns:a16="http://schemas.microsoft.com/office/drawing/2014/main" id="{19A540FB-273B-4A38-A2F8-3A1316BC89CE}"/>
              </a:ext>
            </a:extLst>
          </p:cNvPr>
          <p:cNvGraphicFramePr/>
          <p:nvPr/>
        </p:nvGraphicFramePr>
        <p:xfrm>
          <a:off x="8620875" y="5005428"/>
          <a:ext cx="2743200" cy="673045"/>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76" name="TextBox 75">
            <a:extLst>
              <a:ext uri="{FF2B5EF4-FFF2-40B4-BE49-F238E27FC236}">
                <a16:creationId xmlns:a16="http://schemas.microsoft.com/office/drawing/2014/main" id="{69DF916C-E6E6-4FCA-A263-06F679519AA2}"/>
              </a:ext>
            </a:extLst>
          </p:cNvPr>
          <p:cNvSpPr txBox="1"/>
          <p:nvPr/>
        </p:nvSpPr>
        <p:spPr>
          <a:xfrm>
            <a:off x="3614905" y="1382268"/>
            <a:ext cx="2364430" cy="246221"/>
          </a:xfrm>
          <a:prstGeom prst="rect">
            <a:avLst/>
          </a:prstGeom>
          <a:noFill/>
        </p:spPr>
        <p:txBody>
          <a:bodyPr vert="horz" wrap="none" lIns="0" tIns="0" rIns="0" bIns="0" rtlCol="0">
            <a:spAutoFit/>
          </a:bodyPr>
          <a:lstStyle/>
          <a:p>
            <a:r>
              <a:rPr lang="en-US" sz="1600" dirty="0">
                <a:solidFill>
                  <a:srgbClr val="003C71"/>
                </a:solidFill>
              </a:rPr>
              <a:t>2 thread  for Management</a:t>
            </a:r>
          </a:p>
        </p:txBody>
      </p:sp>
    </p:spTree>
    <p:extLst>
      <p:ext uri="{BB962C8B-B14F-4D97-AF65-F5344CB8AC3E}">
        <p14:creationId xmlns:p14="http://schemas.microsoft.com/office/powerpoint/2010/main" val="257131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569435DD-DB56-48CB-9F63-82AD83D840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850" b="3"/>
          <a:stretch/>
        </p:blipFill>
        <p:spPr bwMode="auto">
          <a:xfrm>
            <a:off x="607485" y="1604433"/>
            <a:ext cx="5342468" cy="4567767"/>
          </a:xfrm>
          <a:prstGeom prst="rect">
            <a:avLst/>
          </a:prstGeom>
          <a:solidFill>
            <a:srgbClr val="FFFFFF"/>
          </a:solidFill>
        </p:spPr>
      </p:pic>
      <p:pic>
        <p:nvPicPr>
          <p:cNvPr id="3074" name="Picture 2" descr="suricata-dashboard">
            <a:extLst>
              <a:ext uri="{FF2B5EF4-FFF2-40B4-BE49-F238E27FC236}">
                <a16:creationId xmlns:a16="http://schemas.microsoft.com/office/drawing/2014/main" id="{747CBEBF-7EF5-4AB8-840E-E6E32C29D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21" r="25314" b="-1"/>
          <a:stretch/>
        </p:blipFill>
        <p:spPr bwMode="auto">
          <a:xfrm>
            <a:off x="6237817" y="1604433"/>
            <a:ext cx="5340352" cy="4567767"/>
          </a:xfrm>
          <a:prstGeom prst="rect">
            <a:avLst/>
          </a:prstGeom>
          <a:solidFill>
            <a:srgbClr val="FFFFFF"/>
          </a:solidFill>
        </p:spPr>
      </p:pic>
      <p:sp>
        <p:nvSpPr>
          <p:cNvPr id="4" name="Title 3">
            <a:extLst>
              <a:ext uri="{FF2B5EF4-FFF2-40B4-BE49-F238E27FC236}">
                <a16:creationId xmlns:a16="http://schemas.microsoft.com/office/drawing/2014/main" id="{F4AFE16D-9CA5-4563-B8EE-93C0F47ACC3D}"/>
              </a:ext>
            </a:extLst>
          </p:cNvPr>
          <p:cNvSpPr>
            <a:spLocks noGrp="1"/>
          </p:cNvSpPr>
          <p:nvPr>
            <p:ph type="title"/>
          </p:nvPr>
        </p:nvSpPr>
        <p:spPr/>
        <p:txBody>
          <a:bodyPr vert="horz" lIns="91440" tIns="45720" rIns="91440" bIns="45720" rtlCol="0" anchor="t">
            <a:normAutofit/>
          </a:bodyPr>
          <a:lstStyle/>
          <a:p>
            <a:r>
              <a:rPr lang="en-US" dirty="0"/>
              <a:t>What is Firewall for us!</a:t>
            </a:r>
          </a:p>
        </p:txBody>
      </p:sp>
    </p:spTree>
    <p:extLst>
      <p:ext uri="{BB962C8B-B14F-4D97-AF65-F5344CB8AC3E}">
        <p14:creationId xmlns:p14="http://schemas.microsoft.com/office/powerpoint/2010/main" val="249973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D31348-B1E4-4117-A0B1-A2ACE7CEC9C3}"/>
              </a:ext>
            </a:extLst>
          </p:cNvPr>
          <p:cNvSpPr>
            <a:spLocks noGrp="1"/>
          </p:cNvSpPr>
          <p:nvPr>
            <p:ph type="sldNum" sz="quarter" idx="12"/>
          </p:nvPr>
        </p:nvSpPr>
        <p:spPr/>
        <p:txBody>
          <a:bodyPr/>
          <a:lstStyle/>
          <a:p>
            <a:fld id="{18291C43-A071-48D4-B2DF-2D9C5E7016A0}" type="slidenum">
              <a:rPr lang="en-US" smtClean="0"/>
              <a:t>20</a:t>
            </a:fld>
            <a:endParaRPr lang="en-US"/>
          </a:p>
        </p:txBody>
      </p:sp>
      <p:sp>
        <p:nvSpPr>
          <p:cNvPr id="19" name="Title 18">
            <a:extLst>
              <a:ext uri="{FF2B5EF4-FFF2-40B4-BE49-F238E27FC236}">
                <a16:creationId xmlns:a16="http://schemas.microsoft.com/office/drawing/2014/main" id="{B5FF0C7F-84BC-4775-95E4-D63A2E54D83E}"/>
              </a:ext>
            </a:extLst>
          </p:cNvPr>
          <p:cNvSpPr>
            <a:spLocks noGrp="1"/>
          </p:cNvSpPr>
          <p:nvPr>
            <p:ph type="title"/>
          </p:nvPr>
        </p:nvSpPr>
        <p:spPr>
          <a:xfrm>
            <a:off x="607484" y="376628"/>
            <a:ext cx="10972800" cy="1158240"/>
          </a:xfrm>
        </p:spPr>
        <p:txBody>
          <a:bodyPr/>
          <a:lstStyle/>
          <a:p>
            <a:r>
              <a:rPr lang="en-US" dirty="0"/>
              <a:t>Customer DDoS – 40G**</a:t>
            </a:r>
          </a:p>
        </p:txBody>
      </p:sp>
      <p:grpSp>
        <p:nvGrpSpPr>
          <p:cNvPr id="33" name="Group 32">
            <a:extLst>
              <a:ext uri="{FF2B5EF4-FFF2-40B4-BE49-F238E27FC236}">
                <a16:creationId xmlns:a16="http://schemas.microsoft.com/office/drawing/2014/main" id="{9CD11719-1291-4D74-93B7-4F9412001725}"/>
              </a:ext>
            </a:extLst>
          </p:cNvPr>
          <p:cNvGrpSpPr/>
          <p:nvPr/>
        </p:nvGrpSpPr>
        <p:grpSpPr>
          <a:xfrm>
            <a:off x="228600" y="1066800"/>
            <a:ext cx="9040662" cy="4939630"/>
            <a:chOff x="1575669" y="1219200"/>
            <a:chExt cx="9040662" cy="4939630"/>
          </a:xfrm>
        </p:grpSpPr>
        <p:grpSp>
          <p:nvGrpSpPr>
            <p:cNvPr id="17" name="Group 16">
              <a:extLst>
                <a:ext uri="{FF2B5EF4-FFF2-40B4-BE49-F238E27FC236}">
                  <a16:creationId xmlns:a16="http://schemas.microsoft.com/office/drawing/2014/main" id="{EF7A487A-C839-4EE9-8983-A4754C014228}"/>
                </a:ext>
              </a:extLst>
            </p:cNvPr>
            <p:cNvGrpSpPr/>
            <p:nvPr/>
          </p:nvGrpSpPr>
          <p:grpSpPr>
            <a:xfrm>
              <a:off x="2897770" y="1219200"/>
              <a:ext cx="6810221" cy="4104206"/>
              <a:chOff x="2182903" y="801902"/>
              <a:chExt cx="6810221" cy="4104206"/>
            </a:xfrm>
          </p:grpSpPr>
          <p:grpSp>
            <p:nvGrpSpPr>
              <p:cNvPr id="7" name="Group 6">
                <a:extLst>
                  <a:ext uri="{FF2B5EF4-FFF2-40B4-BE49-F238E27FC236}">
                    <a16:creationId xmlns:a16="http://schemas.microsoft.com/office/drawing/2014/main" id="{8BC4F581-526A-4F9D-8BCD-3773325C21A2}"/>
                  </a:ext>
                </a:extLst>
              </p:cNvPr>
              <p:cNvGrpSpPr/>
              <p:nvPr/>
            </p:nvGrpSpPr>
            <p:grpSpPr>
              <a:xfrm>
                <a:off x="2182903" y="801902"/>
                <a:ext cx="6810221" cy="4104206"/>
                <a:chOff x="1485775" y="2341329"/>
                <a:chExt cx="5057133" cy="3477295"/>
              </a:xfrm>
            </p:grpSpPr>
            <p:grpSp>
              <p:nvGrpSpPr>
                <p:cNvPr id="12" name="Group 11">
                  <a:extLst>
                    <a:ext uri="{FF2B5EF4-FFF2-40B4-BE49-F238E27FC236}">
                      <a16:creationId xmlns:a16="http://schemas.microsoft.com/office/drawing/2014/main" id="{E96CCD3F-8851-4163-B34C-C9E7EAC00E0C}"/>
                    </a:ext>
                  </a:extLst>
                </p:cNvPr>
                <p:cNvGrpSpPr/>
                <p:nvPr/>
              </p:nvGrpSpPr>
              <p:grpSpPr>
                <a:xfrm>
                  <a:off x="1906516" y="4292626"/>
                  <a:ext cx="3859483" cy="1525998"/>
                  <a:chOff x="2412738" y="4609116"/>
                  <a:chExt cx="4102942" cy="1639798"/>
                </a:xfrm>
              </p:grpSpPr>
              <p:grpSp>
                <p:nvGrpSpPr>
                  <p:cNvPr id="10" name="Group 9">
                    <a:extLst>
                      <a:ext uri="{FF2B5EF4-FFF2-40B4-BE49-F238E27FC236}">
                        <a16:creationId xmlns:a16="http://schemas.microsoft.com/office/drawing/2014/main" id="{580A8D30-D392-44B0-BE23-4CECAA6095EC}"/>
                      </a:ext>
                    </a:extLst>
                  </p:cNvPr>
                  <p:cNvGrpSpPr/>
                  <p:nvPr/>
                </p:nvGrpSpPr>
                <p:grpSpPr>
                  <a:xfrm>
                    <a:off x="2412738" y="4609116"/>
                    <a:ext cx="4102942" cy="1398213"/>
                    <a:chOff x="1542490" y="5047859"/>
                    <a:chExt cx="3477223" cy="1085885"/>
                  </a:xfrm>
                </p:grpSpPr>
                <p:pic>
                  <p:nvPicPr>
                    <p:cNvPr id="14" name="Picture 13">
                      <a:extLst>
                        <a:ext uri="{FF2B5EF4-FFF2-40B4-BE49-F238E27FC236}">
                          <a16:creationId xmlns:a16="http://schemas.microsoft.com/office/drawing/2014/main" id="{E5526DFC-0262-4C3A-9306-2B960F05B539}"/>
                        </a:ext>
                      </a:extLst>
                    </p:cNvPr>
                    <p:cNvPicPr>
                      <a:picLocks noChangeAspect="1"/>
                    </p:cNvPicPr>
                    <p:nvPr/>
                  </p:nvPicPr>
                  <p:blipFill>
                    <a:blip r:embed="rId3"/>
                    <a:stretch>
                      <a:fillRect/>
                    </a:stretch>
                  </p:blipFill>
                  <p:spPr>
                    <a:xfrm>
                      <a:off x="1542490" y="5047859"/>
                      <a:ext cx="971715" cy="1085885"/>
                    </a:xfrm>
                    <a:prstGeom prst="rect">
                      <a:avLst/>
                    </a:prstGeom>
                  </p:spPr>
                </p:pic>
                <p:pic>
                  <p:nvPicPr>
                    <p:cNvPr id="26" name="Picture 25">
                      <a:extLst>
                        <a:ext uri="{FF2B5EF4-FFF2-40B4-BE49-F238E27FC236}">
                          <a16:creationId xmlns:a16="http://schemas.microsoft.com/office/drawing/2014/main" id="{325FD386-89B2-4102-8911-FF7511506B7E}"/>
                        </a:ext>
                      </a:extLst>
                    </p:cNvPr>
                    <p:cNvPicPr>
                      <a:picLocks noChangeAspect="1"/>
                    </p:cNvPicPr>
                    <p:nvPr/>
                  </p:nvPicPr>
                  <p:blipFill>
                    <a:blip r:embed="rId3"/>
                    <a:stretch>
                      <a:fillRect/>
                    </a:stretch>
                  </p:blipFill>
                  <p:spPr>
                    <a:xfrm>
                      <a:off x="4066898" y="5049134"/>
                      <a:ext cx="952815" cy="1064765"/>
                    </a:xfrm>
                    <a:prstGeom prst="rect">
                      <a:avLst/>
                    </a:prstGeom>
                  </p:spPr>
                </p:pic>
                <p:sp>
                  <p:nvSpPr>
                    <p:cNvPr id="32" name="Arrow: Left-Right 31">
                      <a:extLst>
                        <a:ext uri="{FF2B5EF4-FFF2-40B4-BE49-F238E27FC236}">
                          <a16:creationId xmlns:a16="http://schemas.microsoft.com/office/drawing/2014/main" id="{ED04F8CA-00DE-4711-835E-CF242C11EA52}"/>
                        </a:ext>
                      </a:extLst>
                    </p:cNvPr>
                    <p:cNvSpPr/>
                    <p:nvPr/>
                  </p:nvSpPr>
                  <p:spPr>
                    <a:xfrm>
                      <a:off x="2544690" y="5633691"/>
                      <a:ext cx="1507045" cy="301746"/>
                    </a:xfrm>
                    <a:prstGeom prst="lef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682B86C4-24C2-49F6-8217-89BA5CBB0D43}"/>
                      </a:ext>
                    </a:extLst>
                  </p:cNvPr>
                  <p:cNvSpPr txBox="1"/>
                  <p:nvPr/>
                </p:nvSpPr>
                <p:spPr>
                  <a:xfrm>
                    <a:off x="4164757" y="5765076"/>
                    <a:ext cx="514564" cy="169277"/>
                  </a:xfrm>
                  <a:prstGeom prst="rect">
                    <a:avLst/>
                  </a:prstGeom>
                  <a:noFill/>
                </p:spPr>
                <p:txBody>
                  <a:bodyPr vert="horz" wrap="none" lIns="0" tIns="0" rIns="0" bIns="0" rtlCol="0">
                    <a:spAutoFit/>
                  </a:bodyPr>
                  <a:lstStyle/>
                  <a:p>
                    <a:r>
                      <a:rPr lang="en-US" sz="1100" dirty="0">
                        <a:solidFill>
                          <a:srgbClr val="003C71"/>
                        </a:solidFill>
                      </a:rPr>
                      <a:t>UPI|QPI</a:t>
                    </a:r>
                  </a:p>
                </p:txBody>
              </p:sp>
              <p:sp>
                <p:nvSpPr>
                  <p:cNvPr id="52" name="TextBox 51">
                    <a:extLst>
                      <a:ext uri="{FF2B5EF4-FFF2-40B4-BE49-F238E27FC236}">
                        <a16:creationId xmlns:a16="http://schemas.microsoft.com/office/drawing/2014/main" id="{C3662952-70A2-4A46-AC2D-5C2E7C350964}"/>
                      </a:ext>
                    </a:extLst>
                  </p:cNvPr>
                  <p:cNvSpPr txBox="1"/>
                  <p:nvPr/>
                </p:nvSpPr>
                <p:spPr>
                  <a:xfrm>
                    <a:off x="2586773" y="6079637"/>
                    <a:ext cx="541815" cy="169277"/>
                  </a:xfrm>
                  <a:prstGeom prst="rect">
                    <a:avLst/>
                  </a:prstGeom>
                  <a:noFill/>
                </p:spPr>
                <p:txBody>
                  <a:bodyPr vert="horz" wrap="none" lIns="0" tIns="0" rIns="0" bIns="0" rtlCol="0">
                    <a:spAutoFit/>
                  </a:bodyPr>
                  <a:lstStyle/>
                  <a:p>
                    <a:r>
                      <a:rPr lang="en-US" sz="1100" dirty="0">
                        <a:solidFill>
                          <a:srgbClr val="003C71"/>
                        </a:solidFill>
                      </a:rPr>
                      <a:t>NUMA-0</a:t>
                    </a:r>
                  </a:p>
                </p:txBody>
              </p:sp>
              <p:sp>
                <p:nvSpPr>
                  <p:cNvPr id="53" name="TextBox 52">
                    <a:extLst>
                      <a:ext uri="{FF2B5EF4-FFF2-40B4-BE49-F238E27FC236}">
                        <a16:creationId xmlns:a16="http://schemas.microsoft.com/office/drawing/2014/main" id="{5D9DDF0D-3D1C-4467-B635-E98D2896598C}"/>
                      </a:ext>
                    </a:extLst>
                  </p:cNvPr>
                  <p:cNvSpPr txBox="1"/>
                  <p:nvPr/>
                </p:nvSpPr>
                <p:spPr>
                  <a:xfrm>
                    <a:off x="5718340" y="6065792"/>
                    <a:ext cx="541815" cy="169277"/>
                  </a:xfrm>
                  <a:prstGeom prst="rect">
                    <a:avLst/>
                  </a:prstGeom>
                  <a:noFill/>
                </p:spPr>
                <p:txBody>
                  <a:bodyPr vert="horz" wrap="none" lIns="0" tIns="0" rIns="0" bIns="0" rtlCol="0">
                    <a:spAutoFit/>
                  </a:bodyPr>
                  <a:lstStyle/>
                  <a:p>
                    <a:r>
                      <a:rPr lang="en-US" sz="1100" dirty="0">
                        <a:solidFill>
                          <a:srgbClr val="003C71"/>
                        </a:solidFill>
                      </a:rPr>
                      <a:t>NUMA-1</a:t>
                    </a:r>
                  </a:p>
                </p:txBody>
              </p:sp>
            </p:grpSp>
            <p:sp>
              <p:nvSpPr>
                <p:cNvPr id="13" name="Arrow: Up-Down 12">
                  <a:extLst>
                    <a:ext uri="{FF2B5EF4-FFF2-40B4-BE49-F238E27FC236}">
                      <a16:creationId xmlns:a16="http://schemas.microsoft.com/office/drawing/2014/main" id="{FD18D33F-AB91-42CB-A99B-75488F5230B6}"/>
                    </a:ext>
                  </a:extLst>
                </p:cNvPr>
                <p:cNvSpPr/>
                <p:nvPr/>
              </p:nvSpPr>
              <p:spPr>
                <a:xfrm>
                  <a:off x="2403158" y="2410537"/>
                  <a:ext cx="306012" cy="949128"/>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Arrow: Up-Down 55">
                  <a:extLst>
                    <a:ext uri="{FF2B5EF4-FFF2-40B4-BE49-F238E27FC236}">
                      <a16:creationId xmlns:a16="http://schemas.microsoft.com/office/drawing/2014/main" id="{B52D10F4-DF21-47BF-9B80-A06A0FDA01AF}"/>
                    </a:ext>
                  </a:extLst>
                </p:cNvPr>
                <p:cNvSpPr/>
                <p:nvPr/>
              </p:nvSpPr>
              <p:spPr>
                <a:xfrm>
                  <a:off x="4796900" y="2341329"/>
                  <a:ext cx="306012" cy="949128"/>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63DE9CF8-CFE1-4E51-A5E7-8B7FFE32902A}"/>
                    </a:ext>
                  </a:extLst>
                </p:cNvPr>
                <p:cNvSpPr txBox="1"/>
                <p:nvPr/>
              </p:nvSpPr>
              <p:spPr>
                <a:xfrm>
                  <a:off x="2780128" y="3075998"/>
                  <a:ext cx="1369038" cy="200492"/>
                </a:xfrm>
                <a:prstGeom prst="rect">
                  <a:avLst/>
                </a:prstGeom>
                <a:noFill/>
              </p:spPr>
              <p:txBody>
                <a:bodyPr vert="horz" wrap="none" lIns="0" tIns="0" rIns="0" bIns="0" rtlCol="0">
                  <a:spAutoFit/>
                </a:bodyPr>
                <a:lstStyle/>
                <a:p>
                  <a:r>
                    <a:rPr lang="en-US" sz="1400" dirty="0">
                      <a:solidFill>
                        <a:srgbClr val="003C71"/>
                      </a:solidFill>
                    </a:rPr>
                    <a:t>TOR traffic – intf-1</a:t>
                  </a:r>
                </a:p>
              </p:txBody>
            </p:sp>
            <p:sp>
              <p:nvSpPr>
                <p:cNvPr id="58" name="TextBox 57">
                  <a:extLst>
                    <a:ext uri="{FF2B5EF4-FFF2-40B4-BE49-F238E27FC236}">
                      <a16:creationId xmlns:a16="http://schemas.microsoft.com/office/drawing/2014/main" id="{6A596EC6-07E5-49D9-87C1-BB47B9AE7469}"/>
                    </a:ext>
                  </a:extLst>
                </p:cNvPr>
                <p:cNvSpPr txBox="1"/>
                <p:nvPr/>
              </p:nvSpPr>
              <p:spPr>
                <a:xfrm>
                  <a:off x="5173870" y="3122129"/>
                  <a:ext cx="1369038" cy="200492"/>
                </a:xfrm>
                <a:prstGeom prst="rect">
                  <a:avLst/>
                </a:prstGeom>
                <a:noFill/>
              </p:spPr>
              <p:txBody>
                <a:bodyPr vert="horz" wrap="none" lIns="0" tIns="0" rIns="0" bIns="0" rtlCol="0">
                  <a:spAutoFit/>
                </a:bodyPr>
                <a:lstStyle/>
                <a:p>
                  <a:r>
                    <a:rPr lang="en-US" sz="1400" dirty="0">
                      <a:solidFill>
                        <a:srgbClr val="003C71"/>
                      </a:solidFill>
                    </a:rPr>
                    <a:t>TOR traffic – intf-2</a:t>
                  </a:r>
                </a:p>
              </p:txBody>
            </p:sp>
            <p:cxnSp>
              <p:nvCxnSpPr>
                <p:cNvPr id="4" name="Straight Arrow Connector 3">
                  <a:extLst>
                    <a:ext uri="{FF2B5EF4-FFF2-40B4-BE49-F238E27FC236}">
                      <a16:creationId xmlns:a16="http://schemas.microsoft.com/office/drawing/2014/main" id="{AE8C8825-0535-4E83-B6EA-B57FB611040D}"/>
                    </a:ext>
                  </a:extLst>
                </p:cNvPr>
                <p:cNvCxnSpPr/>
                <p:nvPr/>
              </p:nvCxnSpPr>
              <p:spPr>
                <a:xfrm>
                  <a:off x="2530104" y="3835047"/>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8A532E8B-1641-4B6F-8F72-9D6F9E3BBEFF}"/>
                    </a:ext>
                  </a:extLst>
                </p:cNvPr>
                <p:cNvCxnSpPr/>
                <p:nvPr/>
              </p:nvCxnSpPr>
              <p:spPr>
                <a:xfrm>
                  <a:off x="2656476" y="3818922"/>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3B63BA6E-6338-48B9-9EF9-998F1FAD82D3}"/>
                    </a:ext>
                  </a:extLst>
                </p:cNvPr>
                <p:cNvCxnSpPr/>
                <p:nvPr/>
              </p:nvCxnSpPr>
              <p:spPr>
                <a:xfrm>
                  <a:off x="4986955" y="3790295"/>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FCFBF1F-CECB-4393-9D22-A7464CA767B3}"/>
                    </a:ext>
                  </a:extLst>
                </p:cNvPr>
                <p:cNvCxnSpPr/>
                <p:nvPr/>
              </p:nvCxnSpPr>
              <p:spPr>
                <a:xfrm>
                  <a:off x="5116455" y="3802691"/>
                  <a:ext cx="0" cy="486712"/>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4F7A191-4654-48F3-942F-21C8CA26515D}"/>
                    </a:ext>
                  </a:extLst>
                </p:cNvPr>
                <p:cNvSpPr txBox="1"/>
                <p:nvPr/>
              </p:nvSpPr>
              <p:spPr>
                <a:xfrm>
                  <a:off x="1809156" y="4036107"/>
                  <a:ext cx="399148" cy="215444"/>
                </a:xfrm>
                <a:prstGeom prst="rect">
                  <a:avLst/>
                </a:prstGeom>
                <a:noFill/>
              </p:spPr>
              <p:txBody>
                <a:bodyPr vert="horz" wrap="none" lIns="0" tIns="0" rIns="0" bIns="0" rtlCol="0">
                  <a:spAutoFit/>
                </a:bodyPr>
                <a:lstStyle/>
                <a:p>
                  <a:r>
                    <a:rPr lang="en-US" sz="1400" dirty="0">
                      <a:solidFill>
                        <a:srgbClr val="003C71"/>
                      </a:solidFill>
                    </a:rPr>
                    <a:t>PCIe</a:t>
                  </a:r>
                </a:p>
              </p:txBody>
            </p:sp>
            <p:sp>
              <p:nvSpPr>
                <p:cNvPr id="63" name="TextBox 62">
                  <a:extLst>
                    <a:ext uri="{FF2B5EF4-FFF2-40B4-BE49-F238E27FC236}">
                      <a16:creationId xmlns:a16="http://schemas.microsoft.com/office/drawing/2014/main" id="{2ED1CAD5-6531-48B1-90DC-0BFDEABFB9A3}"/>
                    </a:ext>
                  </a:extLst>
                </p:cNvPr>
                <p:cNvSpPr txBox="1"/>
                <p:nvPr/>
              </p:nvSpPr>
              <p:spPr>
                <a:xfrm>
                  <a:off x="5267924" y="4073959"/>
                  <a:ext cx="399148" cy="215444"/>
                </a:xfrm>
                <a:prstGeom prst="rect">
                  <a:avLst/>
                </a:prstGeom>
                <a:noFill/>
              </p:spPr>
              <p:txBody>
                <a:bodyPr vert="horz" wrap="none" lIns="0" tIns="0" rIns="0" bIns="0" rtlCol="0">
                  <a:spAutoFit/>
                </a:bodyPr>
                <a:lstStyle/>
                <a:p>
                  <a:r>
                    <a:rPr lang="en-US" sz="1400" dirty="0">
                      <a:solidFill>
                        <a:srgbClr val="003C71"/>
                      </a:solidFill>
                    </a:rPr>
                    <a:t>PCIe</a:t>
                  </a:r>
                </a:p>
              </p:txBody>
            </p:sp>
            <p:cxnSp>
              <p:nvCxnSpPr>
                <p:cNvPr id="5" name="Straight Arrow Connector 4">
                  <a:extLst>
                    <a:ext uri="{FF2B5EF4-FFF2-40B4-BE49-F238E27FC236}">
                      <a16:creationId xmlns:a16="http://schemas.microsoft.com/office/drawing/2014/main" id="{5660243B-802B-4F12-B342-49F925B7B5A7}"/>
                    </a:ext>
                  </a:extLst>
                </p:cNvPr>
                <p:cNvCxnSpPr/>
                <p:nvPr/>
              </p:nvCxnSpPr>
              <p:spPr>
                <a:xfrm>
                  <a:off x="1485775" y="4637993"/>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40117E47-661E-4889-90DC-A9E542B13260}"/>
                    </a:ext>
                  </a:extLst>
                </p:cNvPr>
                <p:cNvCxnSpPr/>
                <p:nvPr/>
              </p:nvCxnSpPr>
              <p:spPr>
                <a:xfrm>
                  <a:off x="1487042" y="4756416"/>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B74BE00-F901-4049-83CE-FFB70DBB22C4}"/>
                    </a:ext>
                  </a:extLst>
                </p:cNvPr>
                <p:cNvCxnSpPr/>
                <p:nvPr/>
              </p:nvCxnSpPr>
              <p:spPr>
                <a:xfrm>
                  <a:off x="1486620" y="513204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5AE2F94E-2485-425A-963C-F40D2B3340D8}"/>
                    </a:ext>
                  </a:extLst>
                </p:cNvPr>
                <p:cNvCxnSpPr>
                  <a:cxnSpLocks/>
                </p:cNvCxnSpPr>
                <p:nvPr/>
              </p:nvCxnSpPr>
              <p:spPr>
                <a:xfrm>
                  <a:off x="1485775" y="522380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95714FF0-583E-4F20-A8EB-84818264BF54}"/>
                    </a:ext>
                  </a:extLst>
                </p:cNvPr>
                <p:cNvCxnSpPr/>
                <p:nvPr/>
              </p:nvCxnSpPr>
              <p:spPr>
                <a:xfrm>
                  <a:off x="5743850" y="4637993"/>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DB696D28-BA5D-4F21-89B2-FE715E5EDA80}"/>
                    </a:ext>
                  </a:extLst>
                </p:cNvPr>
                <p:cNvCxnSpPr/>
                <p:nvPr/>
              </p:nvCxnSpPr>
              <p:spPr>
                <a:xfrm>
                  <a:off x="5744695" y="515479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7EEBB231-E125-4545-A819-73AAD156D471}"/>
                    </a:ext>
                  </a:extLst>
                </p:cNvPr>
                <p:cNvCxnSpPr>
                  <a:cxnSpLocks/>
                </p:cNvCxnSpPr>
                <p:nvPr/>
              </p:nvCxnSpPr>
              <p:spPr>
                <a:xfrm>
                  <a:off x="5743850" y="5246555"/>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C68C9889-7667-4B32-955C-A96934E1BE08}"/>
                    </a:ext>
                  </a:extLst>
                </p:cNvPr>
                <p:cNvCxnSpPr>
                  <a:cxnSpLocks/>
                </p:cNvCxnSpPr>
                <p:nvPr/>
              </p:nvCxnSpPr>
              <p:spPr>
                <a:xfrm>
                  <a:off x="5743850" y="4530921"/>
                  <a:ext cx="438162" cy="0"/>
                </a:xfrm>
                <a:prstGeom prst="straightConnector1">
                  <a:avLst/>
                </a:prstGeom>
                <a:ln>
                  <a:solidFill>
                    <a:schemeClr val="tx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15" name="Rectangle: Rounded Corners 14">
                <a:extLst>
                  <a:ext uri="{FF2B5EF4-FFF2-40B4-BE49-F238E27FC236}">
                    <a16:creationId xmlns:a16="http://schemas.microsoft.com/office/drawing/2014/main" id="{909CF47C-4D1C-4420-8E94-8FBC4AF94468}"/>
                  </a:ext>
                </a:extLst>
              </p:cNvPr>
              <p:cNvSpPr/>
              <p:nvPr/>
            </p:nvSpPr>
            <p:spPr>
              <a:xfrm>
                <a:off x="2887145" y="2016595"/>
                <a:ext cx="1507804" cy="548322"/>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Foundational NIC-1</a:t>
                </a:r>
              </a:p>
            </p:txBody>
          </p:sp>
          <p:sp>
            <p:nvSpPr>
              <p:cNvPr id="57" name="Rectangle: Rounded Corners 56">
                <a:extLst>
                  <a:ext uri="{FF2B5EF4-FFF2-40B4-BE49-F238E27FC236}">
                    <a16:creationId xmlns:a16="http://schemas.microsoft.com/office/drawing/2014/main" id="{EEDC7D9B-4F39-45D0-8419-56969A66A4C9}"/>
                  </a:ext>
                </a:extLst>
              </p:cNvPr>
              <p:cNvSpPr/>
              <p:nvPr/>
            </p:nvSpPr>
            <p:spPr>
              <a:xfrm>
                <a:off x="6367319" y="1968287"/>
                <a:ext cx="1461380" cy="548322"/>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Foundational NIC-3</a:t>
                </a:r>
              </a:p>
            </p:txBody>
          </p:sp>
        </p:grpSp>
        <p:sp>
          <p:nvSpPr>
            <p:cNvPr id="24" name="Rectangle 23">
              <a:extLst>
                <a:ext uri="{FF2B5EF4-FFF2-40B4-BE49-F238E27FC236}">
                  <a16:creationId xmlns:a16="http://schemas.microsoft.com/office/drawing/2014/main" id="{0E4A3FFA-99E3-4E81-89C5-64F2C35A6632}"/>
                </a:ext>
              </a:extLst>
            </p:cNvPr>
            <p:cNvSpPr/>
            <p:nvPr/>
          </p:nvSpPr>
          <p:spPr>
            <a:xfrm>
              <a:off x="1981200" y="3728718"/>
              <a:ext cx="905238" cy="54832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QAT-1</a:t>
              </a:r>
            </a:p>
          </p:txBody>
        </p:sp>
        <p:sp>
          <p:nvSpPr>
            <p:cNvPr id="60" name="Rectangle 59">
              <a:extLst>
                <a:ext uri="{FF2B5EF4-FFF2-40B4-BE49-F238E27FC236}">
                  <a16:creationId xmlns:a16="http://schemas.microsoft.com/office/drawing/2014/main" id="{B6B22244-0847-4DDC-BBC1-E875E73A565A}"/>
                </a:ext>
              </a:extLst>
            </p:cNvPr>
            <p:cNvSpPr/>
            <p:nvPr/>
          </p:nvSpPr>
          <p:spPr>
            <a:xfrm>
              <a:off x="9250529" y="3556676"/>
              <a:ext cx="960272" cy="63428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QAT-2</a:t>
              </a:r>
            </a:p>
          </p:txBody>
        </p:sp>
        <p:sp>
          <p:nvSpPr>
            <p:cNvPr id="61" name="Rectangle: Rounded Corners 60">
              <a:extLst>
                <a:ext uri="{FF2B5EF4-FFF2-40B4-BE49-F238E27FC236}">
                  <a16:creationId xmlns:a16="http://schemas.microsoft.com/office/drawing/2014/main" id="{645F633B-B8C0-40E8-A8CB-711A7E346C6B}"/>
                </a:ext>
              </a:extLst>
            </p:cNvPr>
            <p:cNvSpPr/>
            <p:nvPr/>
          </p:nvSpPr>
          <p:spPr>
            <a:xfrm>
              <a:off x="1575669" y="4429578"/>
              <a:ext cx="1333269" cy="548322"/>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Foundational NIC-2</a:t>
              </a:r>
            </a:p>
          </p:txBody>
        </p:sp>
        <p:sp>
          <p:nvSpPr>
            <p:cNvPr id="62" name="Rectangle: Rounded Corners 61">
              <a:extLst>
                <a:ext uri="{FF2B5EF4-FFF2-40B4-BE49-F238E27FC236}">
                  <a16:creationId xmlns:a16="http://schemas.microsoft.com/office/drawing/2014/main" id="{74C0DB43-1095-408E-8614-C761943DE434}"/>
                </a:ext>
              </a:extLst>
            </p:cNvPr>
            <p:cNvSpPr/>
            <p:nvPr/>
          </p:nvSpPr>
          <p:spPr>
            <a:xfrm>
              <a:off x="9215892" y="4392056"/>
              <a:ext cx="1400439" cy="548322"/>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Foundational NIC-4</a:t>
              </a:r>
            </a:p>
          </p:txBody>
        </p:sp>
        <p:cxnSp>
          <p:nvCxnSpPr>
            <p:cNvPr id="28" name="Connector: Elbow 27">
              <a:extLst>
                <a:ext uri="{FF2B5EF4-FFF2-40B4-BE49-F238E27FC236}">
                  <a16:creationId xmlns:a16="http://schemas.microsoft.com/office/drawing/2014/main" id="{C4A49BC5-EB0B-4EB1-B5E5-315CC2880F9E}"/>
                </a:ext>
              </a:extLst>
            </p:cNvPr>
            <p:cNvCxnSpPr>
              <a:cxnSpLocks/>
              <a:stCxn id="61" idx="2"/>
              <a:endCxn id="62" idx="2"/>
            </p:cNvCxnSpPr>
            <p:nvPr/>
          </p:nvCxnSpPr>
          <p:spPr>
            <a:xfrm rot="5400000" flipH="1" flipV="1">
              <a:off x="6060447" y="1122235"/>
              <a:ext cx="37522" cy="7673808"/>
            </a:xfrm>
            <a:prstGeom prst="bentConnector3">
              <a:avLst>
                <a:gd name="adj1" fmla="val -2366673"/>
              </a:avLst>
            </a:prstGeom>
            <a:ln w="38100">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64" name="Picture 6" descr="Image result for redis database   icon">
              <a:extLst>
                <a:ext uri="{FF2B5EF4-FFF2-40B4-BE49-F238E27FC236}">
                  <a16:creationId xmlns:a16="http://schemas.microsoft.com/office/drawing/2014/main" id="{0D573063-CCAF-45ED-8BA0-4B322EBC27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421" y="3634309"/>
              <a:ext cx="792483" cy="77955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B2F30982-458E-4318-8167-BFC150C15E68}"/>
                </a:ext>
              </a:extLst>
            </p:cNvPr>
            <p:cNvSpPr txBox="1"/>
            <p:nvPr/>
          </p:nvSpPr>
          <p:spPr>
            <a:xfrm>
              <a:off x="4982407" y="3307933"/>
              <a:ext cx="2160015" cy="246221"/>
            </a:xfrm>
            <a:prstGeom prst="rect">
              <a:avLst/>
            </a:prstGeom>
            <a:noFill/>
          </p:spPr>
          <p:txBody>
            <a:bodyPr vert="horz" wrap="none" lIns="0" tIns="0" rIns="0" bIns="0" rtlCol="0">
              <a:spAutoFit/>
            </a:bodyPr>
            <a:lstStyle/>
            <a:p>
              <a:r>
                <a:rPr lang="en-US" sz="1600" dirty="0">
                  <a:solidFill>
                    <a:srgbClr val="003C71"/>
                  </a:solidFill>
                </a:rPr>
                <a:t>Flow Tables &amp; Counters</a:t>
              </a:r>
            </a:p>
          </p:txBody>
        </p:sp>
        <p:sp>
          <p:nvSpPr>
            <p:cNvPr id="31" name="TextBox 30">
              <a:extLst>
                <a:ext uri="{FF2B5EF4-FFF2-40B4-BE49-F238E27FC236}">
                  <a16:creationId xmlns:a16="http://schemas.microsoft.com/office/drawing/2014/main" id="{4DE45D54-52B0-4A24-BCBD-EED073B4A2CB}"/>
                </a:ext>
              </a:extLst>
            </p:cNvPr>
            <p:cNvSpPr txBox="1"/>
            <p:nvPr/>
          </p:nvSpPr>
          <p:spPr>
            <a:xfrm>
              <a:off x="5109815" y="5943386"/>
              <a:ext cx="2069156" cy="215444"/>
            </a:xfrm>
            <a:prstGeom prst="rect">
              <a:avLst/>
            </a:prstGeom>
            <a:noFill/>
          </p:spPr>
          <p:txBody>
            <a:bodyPr vert="horz" wrap="none" lIns="0" tIns="0" rIns="0" bIns="0" rtlCol="0">
              <a:spAutoFit/>
            </a:bodyPr>
            <a:lstStyle/>
            <a:p>
              <a:r>
                <a:rPr lang="en-US" sz="1400" dirty="0">
                  <a:solidFill>
                    <a:srgbClr val="003C71"/>
                  </a:solidFill>
                </a:rPr>
                <a:t>40G Bidirectional Transfer</a:t>
              </a:r>
            </a:p>
          </p:txBody>
        </p:sp>
      </p:grpSp>
    </p:spTree>
    <p:extLst>
      <p:ext uri="{BB962C8B-B14F-4D97-AF65-F5344CB8AC3E}">
        <p14:creationId xmlns:p14="http://schemas.microsoft.com/office/powerpoint/2010/main" val="37014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F50DCB-B971-4998-8DFB-81D94B27510B}"/>
              </a:ext>
            </a:extLst>
          </p:cNvPr>
          <p:cNvPicPr>
            <a:picLocks noChangeAspect="1"/>
          </p:cNvPicPr>
          <p:nvPr/>
        </p:nvPicPr>
        <p:blipFill>
          <a:blip r:embed="rId2"/>
          <a:stretch>
            <a:fillRect/>
          </a:stretch>
        </p:blipFill>
        <p:spPr>
          <a:xfrm>
            <a:off x="914400" y="770022"/>
            <a:ext cx="10448925" cy="5361947"/>
          </a:xfrm>
          <a:prstGeom prst="rect">
            <a:avLst/>
          </a:prstGeom>
        </p:spPr>
      </p:pic>
    </p:spTree>
    <p:extLst>
      <p:ext uri="{BB962C8B-B14F-4D97-AF65-F5344CB8AC3E}">
        <p14:creationId xmlns:p14="http://schemas.microsoft.com/office/powerpoint/2010/main" val="330005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B7E109-CF18-414B-AA66-DB3901789AFD}"/>
              </a:ext>
            </a:extLst>
          </p:cNvPr>
          <p:cNvSpPr>
            <a:spLocks noGrp="1"/>
          </p:cNvSpPr>
          <p:nvPr>
            <p:ph type="title"/>
          </p:nvPr>
        </p:nvSpPr>
        <p:spPr/>
        <p:txBody>
          <a:bodyPr anchor="t">
            <a:normAutofit/>
          </a:bodyPr>
          <a:lstStyle/>
          <a:p>
            <a:r>
              <a:rPr lang="en-US" dirty="0"/>
              <a:t>Suricata Worker Mode</a:t>
            </a:r>
          </a:p>
        </p:txBody>
      </p:sp>
      <p:sp>
        <p:nvSpPr>
          <p:cNvPr id="2" name="Slide Number Placeholder 1">
            <a:extLst>
              <a:ext uri="{FF2B5EF4-FFF2-40B4-BE49-F238E27FC236}">
                <a16:creationId xmlns:a16="http://schemas.microsoft.com/office/drawing/2014/main" id="{50BBCD6B-BD30-423E-A602-2971E6F61BA7}"/>
              </a:ext>
            </a:extLst>
          </p:cNvPr>
          <p:cNvSpPr>
            <a:spLocks noGrp="1"/>
          </p:cNvSpPr>
          <p:nvPr>
            <p:ph type="sldNum" sz="quarter" idx="12"/>
          </p:nvPr>
        </p:nvSpPr>
        <p:spPr/>
        <p:txBody>
          <a:bodyPr anchor="ctr">
            <a:normAutofit/>
          </a:bodyPr>
          <a:lstStyle/>
          <a:p>
            <a:pPr>
              <a:spcAft>
                <a:spcPts val="600"/>
              </a:spcAft>
            </a:pPr>
            <a:fld id="{18291C43-A071-48D4-B2DF-2D9C5E7016A0}" type="slidenum">
              <a:rPr lang="en-US" smtClean="0"/>
              <a:pPr>
                <a:spcAft>
                  <a:spcPts val="600"/>
                </a:spcAft>
              </a:pPr>
              <a:t>22</a:t>
            </a:fld>
            <a:endParaRPr lang="en-US"/>
          </a:p>
        </p:txBody>
      </p:sp>
      <p:pic>
        <p:nvPicPr>
          <p:cNvPr id="4" name="Picture 2" descr="https://home.regit.org/wp-content/uploads/2012/07/suricata-workers-af-packet-en.png">
            <a:extLst>
              <a:ext uri="{FF2B5EF4-FFF2-40B4-BE49-F238E27FC236}">
                <a16:creationId xmlns:a16="http://schemas.microsoft.com/office/drawing/2014/main" id="{6CEB1906-66EA-45F1-A223-F0A149E76A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7688" y="1346200"/>
            <a:ext cx="5253038" cy="3663950"/>
          </a:xfrm>
          <a:prstGeom prst="rect">
            <a:avLst/>
          </a:prstGeom>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DC771CA3-295E-4D5E-B435-592E5A637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1346200"/>
            <a:ext cx="6773863" cy="366395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70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4712-29BE-4059-8197-3D52A237519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67305BE-A124-49C2-A6D9-6246F75B5479}"/>
              </a:ext>
            </a:extLst>
          </p:cNvPr>
          <p:cNvSpPr>
            <a:spLocks noGrp="1"/>
          </p:cNvSpPr>
          <p:nvPr>
            <p:ph idx="1"/>
          </p:nvPr>
        </p:nvSpPr>
        <p:spPr/>
        <p:txBody>
          <a:bodyPr>
            <a:normAutofit fontScale="85000" lnSpcReduction="20000"/>
          </a:bodyPr>
          <a:lstStyle/>
          <a:p>
            <a:r>
              <a:rPr lang="en-US" dirty="0">
                <a:hlinkClick r:id="rId2"/>
              </a:rPr>
              <a:t>https://www.stamus-networks.com/blog/2016/09/28/suricata-bypass-feature</a:t>
            </a:r>
            <a:endParaRPr lang="en-US" dirty="0"/>
          </a:p>
          <a:p>
            <a:r>
              <a:rPr lang="en-US" dirty="0">
                <a:hlinkClick r:id="rId3"/>
              </a:rPr>
              <a:t>https://home.regit.org/2012/07/suricata-to-10gbps-and-beyond/</a:t>
            </a:r>
            <a:endParaRPr lang="en-US" dirty="0"/>
          </a:p>
          <a:p>
            <a:r>
              <a:rPr lang="en-US" dirty="0">
                <a:hlinkClick r:id="rId4"/>
              </a:rPr>
              <a:t>https://suricata.readthedocs.io/en/suricata-4.1.2/setting-up-ipsinline-for-linux.html</a:t>
            </a:r>
            <a:endParaRPr lang="en-US" dirty="0"/>
          </a:p>
          <a:p>
            <a:r>
              <a:rPr lang="en-US" dirty="0">
                <a:hlinkClick r:id="rId5"/>
              </a:rPr>
              <a:t>https://www.neox-networks.com/en/solutions/suricata-performance-increase/</a:t>
            </a:r>
            <a:endParaRPr lang="en-US" dirty="0"/>
          </a:p>
          <a:p>
            <a:r>
              <a:rPr lang="en-US" dirty="0">
                <a:hlinkClick r:id="rId6"/>
              </a:rPr>
              <a:t>https://xbu.me/article/performance-characterization-of-suricata-thread-models/</a:t>
            </a:r>
            <a:endParaRPr lang="en-US" dirty="0"/>
          </a:p>
          <a:p>
            <a:r>
              <a:rPr lang="en-US" dirty="0">
                <a:hlinkClick r:id="rId7"/>
              </a:rPr>
              <a:t>https://www.researchgate.net/figure/Percentage-of-alerts-detected_tbl2_220307667</a:t>
            </a:r>
            <a:endParaRPr lang="en-US" dirty="0"/>
          </a:p>
          <a:p>
            <a:r>
              <a:rPr lang="en-US" dirty="0">
                <a:hlinkClick r:id="rId8"/>
              </a:rPr>
              <a:t>https://suricon.net/wp-content/uploads/2016/11/SuriCon2016_MichalPurzynsk</a:t>
            </a:r>
          </a:p>
          <a:p>
            <a:r>
              <a:rPr lang="en-US" dirty="0">
                <a:hlinkClick r:id="rId9"/>
              </a:rPr>
              <a:t>https://docs.nubeva.com/en/latest/tools/suricata.htmli_PeterManev.pdf</a:t>
            </a:r>
            <a:endParaRPr lang="en-US" dirty="0"/>
          </a:p>
          <a:p>
            <a:r>
              <a:rPr lang="en-US" dirty="0">
                <a:hlinkClick r:id="rId10"/>
              </a:rPr>
              <a:t>https://www.wwt.com/lab/napatech-suricata-ids-ips-and-nsm-lab</a:t>
            </a:r>
            <a:endParaRPr lang="en-US" dirty="0"/>
          </a:p>
          <a:p>
            <a:r>
              <a:rPr lang="en-US" dirty="0">
                <a:hlinkClick r:id="rId11"/>
              </a:rPr>
              <a:t>https://www.hurricanelabs.com/docs/idsguide.pdf</a:t>
            </a:r>
            <a:endParaRPr lang="en-US" dirty="0"/>
          </a:p>
        </p:txBody>
      </p:sp>
    </p:spTree>
    <p:extLst>
      <p:ext uri="{BB962C8B-B14F-4D97-AF65-F5344CB8AC3E}">
        <p14:creationId xmlns:p14="http://schemas.microsoft.com/office/powerpoint/2010/main" val="360535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36C7-1CF2-4E64-BF22-92E2149C5EAE}"/>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a:t>How does it work today?</a:t>
            </a:r>
          </a:p>
        </p:txBody>
      </p:sp>
      <p:pic>
        <p:nvPicPr>
          <p:cNvPr id="4098" name="Picture 2" descr="Figure 1. Setup of the first experiment.">
            <a:extLst>
              <a:ext uri="{FF2B5EF4-FFF2-40B4-BE49-F238E27FC236}">
                <a16:creationId xmlns:a16="http://schemas.microsoft.com/office/drawing/2014/main" id="{2B767B79-9908-4AA3-960C-1A02B366EA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4632" y="876123"/>
            <a:ext cx="7191206" cy="255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14F0857-6306-48D3-9B77-26C34615C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88" y="526439"/>
            <a:ext cx="8142409" cy="52644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8740A-7D10-4513-AC09-CEA21C050291}"/>
              </a:ext>
            </a:extLst>
          </p:cNvPr>
          <p:cNvSpPr txBox="1"/>
          <p:nvPr/>
        </p:nvSpPr>
        <p:spPr>
          <a:xfrm>
            <a:off x="7675685" y="751474"/>
            <a:ext cx="4092606" cy="3385542"/>
          </a:xfrm>
          <a:prstGeom prst="rect">
            <a:avLst/>
          </a:prstGeom>
          <a:noFill/>
        </p:spPr>
        <p:txBody>
          <a:bodyPr vert="horz" wrap="square" lIns="0" tIns="0" rIns="0" bIns="0" rtlCol="0">
            <a:spAutoFit/>
          </a:bodyPr>
          <a:lstStyle/>
          <a:p>
            <a:r>
              <a:rPr lang="en-US" sz="2000" dirty="0">
                <a:solidFill>
                  <a:srgbClr val="003C71"/>
                </a:solidFill>
              </a:rPr>
              <a:t>Create TAP allow mirroring of packets from desired direction Ingress/Egress</a:t>
            </a:r>
          </a:p>
          <a:p>
            <a:endParaRPr lang="en-US" sz="2000" dirty="0">
              <a:solidFill>
                <a:srgbClr val="003C71"/>
              </a:solidFill>
            </a:endParaRPr>
          </a:p>
          <a:p>
            <a:r>
              <a:rPr lang="en-US" sz="2000" dirty="0">
                <a:solidFill>
                  <a:srgbClr val="003C71"/>
                </a:solidFill>
              </a:rPr>
              <a:t>In case of IDS mirror traffic.</a:t>
            </a:r>
          </a:p>
          <a:p>
            <a:endParaRPr lang="en-US" sz="2000" dirty="0">
              <a:solidFill>
                <a:srgbClr val="003C71"/>
              </a:solidFill>
            </a:endParaRPr>
          </a:p>
          <a:p>
            <a:r>
              <a:rPr lang="en-US" sz="2000" dirty="0">
                <a:solidFill>
                  <a:srgbClr val="003C71"/>
                </a:solidFill>
              </a:rPr>
              <a:t>In case of IPS redirect to Inspection Engine</a:t>
            </a:r>
          </a:p>
          <a:p>
            <a:endParaRPr lang="en-US" sz="2000" dirty="0">
              <a:solidFill>
                <a:srgbClr val="003C71"/>
              </a:solidFill>
            </a:endParaRPr>
          </a:p>
          <a:p>
            <a:r>
              <a:rPr lang="en-US" sz="2000" dirty="0">
                <a:solidFill>
                  <a:srgbClr val="003C71"/>
                </a:solidFill>
              </a:rPr>
              <a:t>In case of BYPASS, simply allow port Forwarding</a:t>
            </a:r>
          </a:p>
        </p:txBody>
      </p:sp>
    </p:spTree>
    <p:extLst>
      <p:ext uri="{BB962C8B-B14F-4D97-AF65-F5344CB8AC3E}">
        <p14:creationId xmlns:p14="http://schemas.microsoft.com/office/powerpoint/2010/main" val="308989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ireshark architecture showing privilege separation.">
            <a:extLst>
              <a:ext uri="{FF2B5EF4-FFF2-40B4-BE49-F238E27FC236}">
                <a16:creationId xmlns:a16="http://schemas.microsoft.com/office/drawing/2014/main" id="{08D6123C-11B7-4BB1-AD47-5FE596D87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77" y="4513019"/>
            <a:ext cx="4222503" cy="12019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uricata multi-threaded architecture ">
            <a:extLst>
              <a:ext uri="{FF2B5EF4-FFF2-40B4-BE49-F238E27FC236}">
                <a16:creationId xmlns:a16="http://schemas.microsoft.com/office/drawing/2014/main" id="{B6B2D040-0D6A-45BF-83FB-FEEB1DD19D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29"/>
          <a:stretch/>
        </p:blipFill>
        <p:spPr bwMode="auto">
          <a:xfrm>
            <a:off x="657224" y="553914"/>
            <a:ext cx="7493977" cy="287508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Up 2">
            <a:extLst>
              <a:ext uri="{FF2B5EF4-FFF2-40B4-BE49-F238E27FC236}">
                <a16:creationId xmlns:a16="http://schemas.microsoft.com/office/drawing/2014/main" id="{13781C6C-C223-42CC-9776-D2972A6C846A}"/>
              </a:ext>
            </a:extLst>
          </p:cNvPr>
          <p:cNvSpPr/>
          <p:nvPr/>
        </p:nvSpPr>
        <p:spPr>
          <a:xfrm>
            <a:off x="3005870" y="2127737"/>
            <a:ext cx="346930" cy="16617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Related image">
            <a:extLst>
              <a:ext uri="{FF2B5EF4-FFF2-40B4-BE49-F238E27FC236}">
                <a16:creationId xmlns:a16="http://schemas.microsoft.com/office/drawing/2014/main" id="{DA886019-F7B5-4312-A567-1B4F80BB48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8249" y="3724275"/>
            <a:ext cx="3305903" cy="264735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E73E83A-86D9-47A7-9725-C3D1542A471A}"/>
              </a:ext>
            </a:extLst>
          </p:cNvPr>
          <p:cNvCxnSpPr/>
          <p:nvPr/>
        </p:nvCxnSpPr>
        <p:spPr>
          <a:xfrm>
            <a:off x="657224" y="3724275"/>
            <a:ext cx="10325101"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C9F398-FE7B-4E95-9A6C-B224EEEF5722}"/>
              </a:ext>
            </a:extLst>
          </p:cNvPr>
          <p:cNvSpPr>
            <a:spLocks noGrp="1"/>
          </p:cNvSpPr>
          <p:nvPr>
            <p:ph type="title"/>
          </p:nvPr>
        </p:nvSpPr>
        <p:spPr/>
        <p:txBody>
          <a:bodyPr/>
          <a:lstStyle/>
          <a:p>
            <a:r>
              <a:rPr lang="en-US" dirty="0"/>
              <a:t>Capture methods</a:t>
            </a:r>
          </a:p>
        </p:txBody>
      </p:sp>
    </p:spTree>
    <p:extLst>
      <p:ext uri="{BB962C8B-B14F-4D97-AF65-F5344CB8AC3E}">
        <p14:creationId xmlns:p14="http://schemas.microsoft.com/office/powerpoint/2010/main" val="108238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ttps://i1.wp.com/www.ntop.org/wp-content/uploads/2011/11/PF_RING-Filters.png?resize=932%2C457&amp;ssl=1">
            <a:extLst>
              <a:ext uri="{FF2B5EF4-FFF2-40B4-BE49-F238E27FC236}">
                <a16:creationId xmlns:a16="http://schemas.microsoft.com/office/drawing/2014/main" id="{5FB28B99-FD49-4F5F-AADF-D80692EC47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61860" y="1707422"/>
            <a:ext cx="7009396" cy="34370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8AEA311-5325-4BFD-B974-F97FCBACF71E}"/>
              </a:ext>
            </a:extLst>
          </p:cNvPr>
          <p:cNvSpPr txBox="1"/>
          <p:nvPr/>
        </p:nvSpPr>
        <p:spPr>
          <a:xfrm>
            <a:off x="790576" y="2190750"/>
            <a:ext cx="2733860" cy="2585323"/>
          </a:xfrm>
          <a:prstGeom prst="rect">
            <a:avLst/>
          </a:prstGeom>
          <a:noFill/>
        </p:spPr>
        <p:txBody>
          <a:bodyPr wrap="square" rtlCol="0">
            <a:spAutoFit/>
          </a:bodyPr>
          <a:lstStyle/>
          <a:p>
            <a:r>
              <a:rPr lang="en-IN" dirty="0"/>
              <a:t>ALTERNATIVE APPROACHES?</a:t>
            </a:r>
          </a:p>
          <a:p>
            <a:endParaRPr lang="en-IN" dirty="0"/>
          </a:p>
          <a:p>
            <a:r>
              <a:rPr lang="en-IN" dirty="0"/>
              <a:t>PF_RING alternative with HW or SW offload.</a:t>
            </a:r>
          </a:p>
          <a:p>
            <a:endParaRPr lang="en-IN" dirty="0"/>
          </a:p>
          <a:p>
            <a:r>
              <a:rPr lang="en-IN" dirty="0"/>
              <a:t>Similar functionality can be achieved with XDP and </a:t>
            </a:r>
            <a:r>
              <a:rPr lang="en-IN" dirty="0" err="1"/>
              <a:t>eBPF</a:t>
            </a:r>
            <a:r>
              <a:rPr lang="en-IN" dirty="0"/>
              <a:t>.</a:t>
            </a:r>
          </a:p>
        </p:txBody>
      </p:sp>
    </p:spTree>
    <p:extLst>
      <p:ext uri="{BB962C8B-B14F-4D97-AF65-F5344CB8AC3E}">
        <p14:creationId xmlns:p14="http://schemas.microsoft.com/office/powerpoint/2010/main" val="51488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Flow reconstruction by Suricata">
            <a:extLst>
              <a:ext uri="{FF2B5EF4-FFF2-40B4-BE49-F238E27FC236}">
                <a16:creationId xmlns:a16="http://schemas.microsoft.com/office/drawing/2014/main" id="{512363D8-0A33-47EE-A63F-8ADBC7306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0"/>
            <a:ext cx="96964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17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B34B-DFD4-4E6C-812D-990C068B212E}"/>
              </a:ext>
            </a:extLst>
          </p:cNvPr>
          <p:cNvSpPr>
            <a:spLocks noGrp="1"/>
          </p:cNvSpPr>
          <p:nvPr>
            <p:ph type="ctrTitle"/>
          </p:nvPr>
        </p:nvSpPr>
        <p:spPr/>
        <p:txBody>
          <a:bodyPr/>
          <a:lstStyle/>
          <a:p>
            <a:r>
              <a:rPr lang="en-IN" dirty="0"/>
              <a:t>Offload Suricata to HW</a:t>
            </a:r>
          </a:p>
        </p:txBody>
      </p:sp>
      <p:sp>
        <p:nvSpPr>
          <p:cNvPr id="3" name="Subtitle 2">
            <a:extLst>
              <a:ext uri="{FF2B5EF4-FFF2-40B4-BE49-F238E27FC236}">
                <a16:creationId xmlns:a16="http://schemas.microsoft.com/office/drawing/2014/main" id="{DE96A0B5-D7F9-4C34-A8DA-FC72723F920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5655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581192" y="702156"/>
            <a:ext cx="11029616" cy="1013800"/>
          </a:xfrm>
        </p:spPr>
        <p:txBody>
          <a:bodyPr/>
          <a:lstStyle/>
          <a:p>
            <a:r>
              <a:rPr lang="en-US" dirty="0"/>
              <a:t>SSL Inspection with IPS-IDS</a:t>
            </a:r>
          </a:p>
        </p:txBody>
      </p:sp>
      <p:sp>
        <p:nvSpPr>
          <p:cNvPr id="16399"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0"/>
              </a:spcBef>
              <a:buClrTx/>
              <a:buSzTx/>
              <a:buFontTx/>
              <a:buNone/>
            </a:pPr>
            <a:fld id="{6D22F896-40B5-4ADD-8801-0D06FADFA095}" type="slidenum">
              <a:rPr lang="en-US" smtClean="0"/>
              <a:pPr eaLnBrk="1" hangingPunct="1">
                <a:spcBef>
                  <a:spcPct val="0"/>
                </a:spcBef>
                <a:buClrTx/>
                <a:buSzTx/>
                <a:buFontTx/>
                <a:buNone/>
              </a:pPr>
              <a:t>9</a:t>
            </a:fld>
            <a:endParaRPr lang="en-US" altLang="en-US" sz="1400">
              <a:solidFill>
                <a:srgbClr val="FFFFFF"/>
              </a:solidFill>
              <a:latin typeface="Calibri" panose="020F0502020204030204" pitchFamily="34" charset="0"/>
            </a:endParaRPr>
          </a:p>
        </p:txBody>
      </p:sp>
      <p:grpSp>
        <p:nvGrpSpPr>
          <p:cNvPr id="16391" name="Group 16"/>
          <p:cNvGrpSpPr>
            <a:grpSpLocks/>
          </p:cNvGrpSpPr>
          <p:nvPr/>
        </p:nvGrpSpPr>
        <p:grpSpPr bwMode="auto">
          <a:xfrm>
            <a:off x="8285855" y="5085363"/>
            <a:ext cx="2664281" cy="1371380"/>
            <a:chOff x="304800" y="5029200"/>
            <a:chExt cx="4267200" cy="1676400"/>
          </a:xfrm>
        </p:grpSpPr>
        <p:pic>
          <p:nvPicPr>
            <p:cNvPr id="1640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0292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0292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0292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92"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6516" y="4376356"/>
            <a:ext cx="1050521" cy="81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7846325" y="2313820"/>
            <a:ext cx="2011205" cy="937239"/>
            <a:chOff x="8253029" y="1101725"/>
            <a:chExt cx="2784859" cy="1208527"/>
          </a:xfrm>
        </p:grpSpPr>
        <p:pic>
          <p:nvPicPr>
            <p:cNvPr id="16390"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53029" y="1101725"/>
              <a:ext cx="101758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020300" y="1292665"/>
              <a:ext cx="1017588"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099965" y="1197195"/>
              <a:ext cx="101758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9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77993" y="3404984"/>
            <a:ext cx="1050520" cy="81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p:cNvGrpSpPr/>
          <p:nvPr/>
        </p:nvGrpSpPr>
        <p:grpSpPr>
          <a:xfrm>
            <a:off x="6954068" y="4133048"/>
            <a:ext cx="1509787" cy="1046014"/>
            <a:chOff x="7262976" y="3501755"/>
            <a:chExt cx="1707449" cy="1144420"/>
          </a:xfrm>
        </p:grpSpPr>
        <p:sp>
          <p:nvSpPr>
            <p:cNvPr id="10" name="TextBox 9"/>
            <p:cNvSpPr txBox="1"/>
            <p:nvPr/>
          </p:nvSpPr>
          <p:spPr bwMode="auto">
            <a:xfrm>
              <a:off x="7349735" y="3747103"/>
              <a:ext cx="1584325" cy="899072"/>
            </a:xfrm>
            <a:prstGeom prst="rect">
              <a:avLst/>
            </a:prstGeom>
            <a:noFill/>
          </p:spPr>
          <p:txBody>
            <a:bodyPr>
              <a:spAutoFit/>
            </a:bodyPr>
            <a:lstStyle/>
            <a:p>
              <a:pPr>
                <a:spcBef>
                  <a:spcPct val="20000"/>
                </a:spcBef>
                <a:spcAft>
                  <a:spcPts val="600"/>
                </a:spcAft>
                <a:buClr>
                  <a:schemeClr val="accent2"/>
                </a:buClr>
                <a:buSzPct val="92000"/>
                <a:defRPr/>
              </a:pPr>
              <a:r>
                <a:rPr lang="en-US" sz="1100" dirty="0">
                  <a:solidFill>
                    <a:schemeClr val="tx2"/>
                  </a:solidFill>
                </a:rPr>
                <a:t>LAN: client side</a:t>
              </a:r>
            </a:p>
            <a:p>
              <a:pPr>
                <a:spcBef>
                  <a:spcPct val="20000"/>
                </a:spcBef>
                <a:spcAft>
                  <a:spcPts val="600"/>
                </a:spcAft>
                <a:buClr>
                  <a:schemeClr val="accent2"/>
                </a:buClr>
                <a:buSzPct val="92000"/>
                <a:defRPr/>
              </a:pPr>
              <a:endParaRPr lang="en-US" sz="1100" dirty="0">
                <a:solidFill>
                  <a:schemeClr val="tx2"/>
                </a:solidFill>
              </a:endParaRPr>
            </a:p>
            <a:p>
              <a:pPr>
                <a:spcBef>
                  <a:spcPct val="20000"/>
                </a:spcBef>
                <a:spcAft>
                  <a:spcPts val="600"/>
                </a:spcAft>
                <a:buClr>
                  <a:schemeClr val="accent2"/>
                </a:buClr>
                <a:buSzPct val="92000"/>
                <a:defRPr/>
              </a:pPr>
              <a:r>
                <a:rPr lang="en-US" sz="1100" dirty="0">
                  <a:solidFill>
                    <a:schemeClr val="tx2"/>
                  </a:solidFill>
                </a:rPr>
                <a:t>WAN: server side</a:t>
              </a:r>
            </a:p>
          </p:txBody>
        </p:sp>
        <p:sp>
          <p:nvSpPr>
            <p:cNvPr id="8" name="Left-Right Arrow 7"/>
            <p:cNvSpPr/>
            <p:nvPr/>
          </p:nvSpPr>
          <p:spPr>
            <a:xfrm>
              <a:off x="7262976" y="3501755"/>
              <a:ext cx="1707448" cy="24534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Down Arrow 8"/>
            <p:cNvSpPr/>
            <p:nvPr/>
          </p:nvSpPr>
          <p:spPr>
            <a:xfrm rot="16200000">
              <a:off x="8027692" y="3349249"/>
              <a:ext cx="178017" cy="17074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198" descr="asic.jpg"/>
          <p:cNvPicPr>
            <a:picLocks noChangeAspect="1"/>
          </p:cNvPicPr>
          <p:nvPr/>
        </p:nvPicPr>
        <p:blipFill rotWithShape="1">
          <a:blip r:embed="rId6">
            <a:extLst>
              <a:ext uri="{28A0092B-C50C-407E-A947-70E740481C1C}">
                <a14:useLocalDpi xmlns:a14="http://schemas.microsoft.com/office/drawing/2010/main" val="0"/>
              </a:ext>
            </a:extLst>
          </a:blip>
          <a:srcRect t="5918"/>
          <a:stretch/>
        </p:blipFill>
        <p:spPr bwMode="auto">
          <a:xfrm>
            <a:off x="3468348" y="3458871"/>
            <a:ext cx="3453060" cy="272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444706" y="2097394"/>
            <a:ext cx="2498382" cy="3404009"/>
          </a:xfrm>
          <a:prstGeom prst="rect">
            <a:avLst/>
          </a:prstGeom>
          <a:noFill/>
        </p:spPr>
        <p:txBody>
          <a:bodyPr wrap="square" rtlCol="0">
            <a:spAutoFit/>
          </a:bodyPr>
          <a:lstStyle/>
          <a:p>
            <a:pPr marL="306000" indent="-3060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Suricata running IPS/IDS mode on Xeon (2P)</a:t>
            </a:r>
          </a:p>
          <a:p>
            <a:pPr marL="306000" indent="-306000">
              <a:spcBef>
                <a:spcPct val="20000"/>
              </a:spcBef>
              <a:spcAft>
                <a:spcPts val="600"/>
              </a:spcAft>
              <a:buClr>
                <a:schemeClr val="accent2"/>
              </a:buClr>
              <a:buSzPct val="92000"/>
              <a:buFont typeface="Wingdings 2" panose="05020102010507070707" pitchFamily="18" charset="2"/>
              <a:buChar char=""/>
            </a:pPr>
            <a:endParaRPr lang="en-US" dirty="0">
              <a:solidFill>
                <a:schemeClr val="tx2"/>
              </a:solidFill>
            </a:endParaRPr>
          </a:p>
          <a:p>
            <a:pPr marL="306000" indent="-306000">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Tilera Gx36/72 running proxy SSL for intercepting and decoding frames for interested connection.</a:t>
            </a:r>
          </a:p>
        </p:txBody>
      </p:sp>
      <p:sp>
        <p:nvSpPr>
          <p:cNvPr id="26" name="Slide Number Placeholder 5"/>
          <p:cNvSpPr txBox="1">
            <a:spLocks/>
          </p:cNvSpPr>
          <p:nvPr/>
        </p:nvSpPr>
        <p:spPr>
          <a:xfrm>
            <a:off x="10558300" y="5956137"/>
            <a:ext cx="105250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3</a:t>
            </a:r>
          </a:p>
        </p:txBody>
      </p:sp>
      <p:pic>
        <p:nvPicPr>
          <p:cNvPr id="28" name="Picture 27">
            <a:extLst>
              <a:ext uri="{FF2B5EF4-FFF2-40B4-BE49-F238E27FC236}">
                <a16:creationId xmlns:a16="http://schemas.microsoft.com/office/drawing/2014/main" id="{51386C63-0E9F-4DD8-B7A0-2E8C830BE0AC}"/>
              </a:ext>
            </a:extLst>
          </p:cNvPr>
          <p:cNvPicPr>
            <a:picLocks noChangeAspect="1"/>
          </p:cNvPicPr>
          <p:nvPr/>
        </p:nvPicPr>
        <p:blipFill>
          <a:blip r:embed="rId7"/>
          <a:stretch>
            <a:fillRect/>
          </a:stretch>
        </p:blipFill>
        <p:spPr>
          <a:xfrm>
            <a:off x="4382832" y="1659806"/>
            <a:ext cx="1412074" cy="1739323"/>
          </a:xfrm>
          <a:prstGeom prst="rect">
            <a:avLst/>
          </a:prstGeom>
        </p:spPr>
      </p:pic>
    </p:spTree>
    <p:extLst>
      <p:ext uri="{BB962C8B-B14F-4D97-AF65-F5344CB8AC3E}">
        <p14:creationId xmlns:p14="http://schemas.microsoft.com/office/powerpoint/2010/main" val="156328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TotalTime>
  <Words>1428</Words>
  <Application>Microsoft Office PowerPoint</Application>
  <PresentationFormat>Widescreen</PresentationFormat>
  <Paragraphs>216</Paragraphs>
  <Slides>23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Helvetica</vt:lpstr>
      <vt:lpstr>Intel Clear</vt:lpstr>
      <vt:lpstr>Lato</vt:lpstr>
      <vt:lpstr>MuseoSans-300</vt:lpstr>
      <vt:lpstr>Wingdings 2</vt:lpstr>
      <vt:lpstr>Office Theme</vt:lpstr>
      <vt:lpstr>SURICATA with DPDK &amp; HW offload – session-1</vt:lpstr>
      <vt:lpstr>What is Firewall for us!</vt:lpstr>
      <vt:lpstr>How does it work today?</vt:lpstr>
      <vt:lpstr>PowerPoint Presentation</vt:lpstr>
      <vt:lpstr>Capture methods</vt:lpstr>
      <vt:lpstr>PowerPoint Presentation</vt:lpstr>
      <vt:lpstr>PowerPoint Presentation</vt:lpstr>
      <vt:lpstr>Offload Suricata to HW</vt:lpstr>
      <vt:lpstr>SSL Inspection with IPS-IDS</vt:lpstr>
      <vt:lpstr>PowerPoint Presentation</vt:lpstr>
      <vt:lpstr>PowerPoint Presentation</vt:lpstr>
      <vt:lpstr>PowerPoint Presentation</vt:lpstr>
      <vt:lpstr>Actual Facts</vt:lpstr>
      <vt:lpstr>PowerPoint Presentation</vt:lpstr>
      <vt:lpstr>TCO for Infrastructure workload</vt:lpstr>
      <vt:lpstr>PowerPoint Presentation</vt:lpstr>
      <vt:lpstr>Typical Customer Usage Model</vt:lpstr>
      <vt:lpstr>Typical Customer Usage Model (smart-NIC)</vt:lpstr>
      <vt:lpstr>DDoS – 20G Usage</vt:lpstr>
      <vt:lpstr>Customer DDoS – 40G**</vt:lpstr>
      <vt:lpstr>PowerPoint Presentation</vt:lpstr>
      <vt:lpstr>Suricata Worker Mode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SURICATA with DPDK &amp; HW offload – session-1</dc:title>
  <dc:creator>Varghese, Vipin</dc:creator>
  <cp:keywords>CTPClassification=CTP_NT</cp:keywords>
  <cp:lastModifiedBy>Varghese, Vipin</cp:lastModifiedBy>
  <cp:revision>7</cp:revision>
  <dcterms:created xsi:type="dcterms:W3CDTF">2020-05-18T02:00:46Z</dcterms:created>
  <dcterms:modified xsi:type="dcterms:W3CDTF">2020-05-18T13:15:29Z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993bd575-f987-458f-9906-fd3f47b7894c</vt:lpwstr>
  </property>
  <property fmtid="{D5CDD505-2E9C-101B-9397-08002B2CF9AE}" pid="3" name="CTP_TimeStamp">
    <vt:lpwstr>2020-05-18 13:15:29Z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