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815" r:id="rId2"/>
    <p:sldId id="909" r:id="rId3"/>
    <p:sldId id="911" r:id="rId4"/>
    <p:sldId id="931" r:id="rId5"/>
    <p:sldId id="916" r:id="rId6"/>
    <p:sldId id="915" r:id="rId7"/>
    <p:sldId id="918" r:id="rId8"/>
    <p:sldId id="919" r:id="rId9"/>
    <p:sldId id="929" r:id="rId10"/>
    <p:sldId id="930" r:id="rId11"/>
    <p:sldId id="917" r:id="rId12"/>
    <p:sldId id="920" r:id="rId13"/>
    <p:sldId id="927" r:id="rId14"/>
    <p:sldId id="924" r:id="rId15"/>
    <p:sldId id="923" r:id="rId16"/>
    <p:sldId id="922" r:id="rId17"/>
    <p:sldId id="921" r:id="rId18"/>
    <p:sldId id="932" r:id="rId19"/>
    <p:sldId id="933" r:id="rId20"/>
    <p:sldId id="934" r:id="rId21"/>
    <p:sldId id="936" r:id="rId22"/>
    <p:sldId id="935" r:id="rId23"/>
    <p:sldId id="910" r:id="rId24"/>
    <p:sldId id="928" r:id="rId25"/>
    <p:sldId id="913" r:id="rId26"/>
    <p:sldId id="914" r:id="rId27"/>
    <p:sldId id="912" r:id="rId28"/>
    <p:sldId id="868" r:id="rId29"/>
  </p:sldIdLst>
  <p:sldSz cx="12192000" cy="6858000"/>
  <p:notesSz cx="9928225" cy="679767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88" d="100"/>
          <a:sy n="88" d="100"/>
        </p:scale>
        <p:origin x="13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4303313" cy="34129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5622594" y="1"/>
            <a:ext cx="4303313" cy="341297"/>
          </a:xfrm>
          <a:prstGeom prst="rect">
            <a:avLst/>
          </a:prstGeom>
        </p:spPr>
        <p:txBody>
          <a:bodyPr vert="horz" lIns="91440" tIns="45720" rIns="91440" bIns="45720" rtlCol="0"/>
          <a:lstStyle>
            <a:lvl1pPr algn="r">
              <a:defRPr sz="1200"/>
            </a:lvl1pPr>
          </a:lstStyle>
          <a:p>
            <a:fld id="{51C55FD5-622E-48C6-B543-8C937B0D7D6D}" type="datetimeFigureOut">
              <a:rPr lang="ko-KR" altLang="en-US" smtClean="0"/>
              <a:t>2019-08-26</a:t>
            </a:fld>
            <a:endParaRPr lang="ko-KR" altLang="en-US"/>
          </a:p>
        </p:txBody>
      </p:sp>
      <p:sp>
        <p:nvSpPr>
          <p:cNvPr id="4" name="바닥글 개체 틀 3"/>
          <p:cNvSpPr>
            <a:spLocks noGrp="1"/>
          </p:cNvSpPr>
          <p:nvPr>
            <p:ph type="ftr" sz="quarter" idx="2"/>
          </p:nvPr>
        </p:nvSpPr>
        <p:spPr>
          <a:xfrm>
            <a:off x="0" y="6456379"/>
            <a:ext cx="4303313" cy="34129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622594" y="6456379"/>
            <a:ext cx="4303313" cy="341297"/>
          </a:xfrm>
          <a:prstGeom prst="rect">
            <a:avLst/>
          </a:prstGeom>
        </p:spPr>
        <p:txBody>
          <a:bodyPr vert="horz" lIns="91440" tIns="45720" rIns="91440" bIns="45720" rtlCol="0" anchor="b"/>
          <a:lstStyle>
            <a:lvl1pPr algn="r">
              <a:defRPr sz="1200"/>
            </a:lvl1pPr>
          </a:lstStyle>
          <a:p>
            <a:fld id="{5B6D1C09-D030-44ED-B486-47D3A0FFB3E6}" type="slidenum">
              <a:rPr lang="ko-KR" altLang="en-US" smtClean="0"/>
              <a:t>‹#›</a:t>
            </a:fld>
            <a:endParaRPr lang="ko-KR" altLang="en-US"/>
          </a:p>
        </p:txBody>
      </p:sp>
    </p:spTree>
    <p:extLst>
      <p:ext uri="{BB962C8B-B14F-4D97-AF65-F5344CB8AC3E}">
        <p14:creationId xmlns:p14="http://schemas.microsoft.com/office/powerpoint/2010/main" val="4252180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302125" cy="341313"/>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622925" y="0"/>
            <a:ext cx="4303713" cy="341313"/>
          </a:xfrm>
          <a:prstGeom prst="rect">
            <a:avLst/>
          </a:prstGeom>
        </p:spPr>
        <p:txBody>
          <a:bodyPr vert="horz" lIns="91440" tIns="45720" rIns="91440" bIns="45720" rtlCol="0"/>
          <a:lstStyle>
            <a:lvl1pPr algn="r">
              <a:defRPr sz="1200"/>
            </a:lvl1pPr>
          </a:lstStyle>
          <a:p>
            <a:fld id="{8D55D0EC-46CC-4A04-87B1-12B43A8986B2}" type="datetimeFigureOut">
              <a:rPr lang="ko-KR" altLang="en-US" smtClean="0"/>
              <a:t>2019-08-26</a:t>
            </a:fld>
            <a:endParaRPr lang="ko-KR" altLang="en-US"/>
          </a:p>
        </p:txBody>
      </p:sp>
      <p:sp>
        <p:nvSpPr>
          <p:cNvPr id="4" name="슬라이드 이미지 개체 틀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92188" y="3271838"/>
            <a:ext cx="7943850" cy="2676525"/>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6456363"/>
            <a:ext cx="4302125" cy="341312"/>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622925" y="6456363"/>
            <a:ext cx="4303713" cy="341312"/>
          </a:xfrm>
          <a:prstGeom prst="rect">
            <a:avLst/>
          </a:prstGeom>
        </p:spPr>
        <p:txBody>
          <a:bodyPr vert="horz" lIns="91440" tIns="45720" rIns="91440" bIns="45720" rtlCol="0" anchor="b"/>
          <a:lstStyle>
            <a:lvl1pPr algn="r">
              <a:defRPr sz="1200"/>
            </a:lvl1pPr>
          </a:lstStyle>
          <a:p>
            <a:fld id="{F853B67F-8B8A-4BE4-96E9-F868464512BE}" type="slidenum">
              <a:rPr lang="ko-KR" altLang="en-US" smtClean="0"/>
              <a:t>‹#›</a:t>
            </a:fld>
            <a:endParaRPr lang="ko-KR" altLang="en-US"/>
          </a:p>
        </p:txBody>
      </p:sp>
    </p:spTree>
    <p:extLst>
      <p:ext uri="{BB962C8B-B14F-4D97-AF65-F5344CB8AC3E}">
        <p14:creationId xmlns:p14="http://schemas.microsoft.com/office/powerpoint/2010/main" val="310160441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CA55EE04-63FB-46D0-B880-A8D1F06EFCB3}" type="slidenum">
              <a:rPr kumimoji="0" lang="ko-KR" altLang="en-GB" sz="1300"/>
              <a:pPr eaLnBrk="1" latinLnBrk="0" hangingPunct="1">
                <a:spcBef>
                  <a:spcPct val="0"/>
                </a:spcBef>
                <a:buFont typeface="굴림" charset="-127"/>
                <a:buNone/>
              </a:pPr>
              <a:t>2</a:t>
            </a:fld>
            <a:endParaRPr kumimoji="0" lang="en-GB" altLang="ko-KR" sz="13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1689153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11</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2754363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12</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3708849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13</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3269779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14</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887495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15</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1212243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16</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2341715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17</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111116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18</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1263055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19</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420603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20</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673124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3</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3063369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21</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513119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22</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4232093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23</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2396728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24</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108414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25</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3112324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26</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7006450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27</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1714087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4</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1395171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5</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1245643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6</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4190600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7</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1927928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8</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3070812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9</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3705321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1pPr>
            <a:lvl2pPr marL="716581" indent="-27560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2pPr>
            <a:lvl3pPr marL="1102433"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3pPr>
            <a:lvl4pPr marL="1543405"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4pPr>
            <a:lvl5pPr marL="1984378" indent="-220487" defTabSz="468534" eaLnBrk="0" latinLnBrk="1" hangingPunct="0">
              <a:spcBef>
                <a:spcPct val="30000"/>
              </a:spcBef>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5pPr>
            <a:lvl6pPr marL="242535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6pPr>
            <a:lvl7pPr marL="2866323"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7pPr>
            <a:lvl8pPr marL="3307297"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8pPr>
            <a:lvl9pPr marL="3748271" indent="-220487" defTabSz="468534" eaLnBrk="0" fontAlgn="base" hangingPunct="0">
              <a:spcBef>
                <a:spcPct val="30000"/>
              </a:spcBef>
              <a:spcAft>
                <a:spcPct val="0"/>
              </a:spcAft>
              <a:buClr>
                <a:srgbClr val="000000"/>
              </a:buClr>
              <a:buSzPct val="100000"/>
              <a:buFont typeface="Times New Roman" pitchFamily="18" charset="0"/>
              <a:tabLst>
                <a:tab pos="0" algn="l"/>
                <a:tab pos="953910" algn="l"/>
                <a:tab pos="1909352" algn="l"/>
                <a:tab pos="2864793" algn="l"/>
                <a:tab pos="3820235" algn="l"/>
                <a:tab pos="4775676" algn="l"/>
                <a:tab pos="5731118" algn="l"/>
                <a:tab pos="6685027" algn="l"/>
                <a:tab pos="7640468" algn="l"/>
                <a:tab pos="8597441" algn="l"/>
                <a:tab pos="9551352" algn="l"/>
                <a:tab pos="10508324" algn="l"/>
              </a:tabLst>
              <a:defRPr kumimoji="1" sz="1200">
                <a:solidFill>
                  <a:srgbClr val="000000"/>
                </a:solidFill>
                <a:latin typeface="굴림" charset="-127"/>
                <a:ea typeface="굴림" charset="-127"/>
              </a:defRPr>
            </a:lvl9pPr>
          </a:lstStyle>
          <a:p>
            <a:pPr eaLnBrk="1" latinLnBrk="0" hangingPunct="1">
              <a:spcBef>
                <a:spcPct val="0"/>
              </a:spcBef>
              <a:buFont typeface="굴림" charset="-127"/>
              <a:buNone/>
            </a:pPr>
            <a:fld id="{7125DA35-1D35-4932-B872-F68027DE8A1E}" type="slidenum">
              <a:rPr kumimoji="0" lang="ko-KR" altLang="en-GB" sz="1300"/>
              <a:pPr eaLnBrk="1" latinLnBrk="0" hangingPunct="1">
                <a:spcBef>
                  <a:spcPct val="0"/>
                </a:spcBef>
                <a:buFont typeface="굴림" charset="-127"/>
                <a:buNone/>
              </a:pPr>
              <a:t>10</a:t>
            </a:fld>
            <a:endParaRPr kumimoji="0" lang="en-GB" altLang="ko-KR"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1322285" y="3227500"/>
            <a:ext cx="7283656" cy="3063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5538" tIns="47770" rIns="95538" bIns="47770" anchor="ctr"/>
          <a:lstStyle/>
          <a:p>
            <a:endParaRPr lang="ko-KR" altLang="en-US" smtClean="0">
              <a:latin typeface="굴림" charset="-127"/>
              <a:ea typeface="굴림" charset="-127"/>
            </a:endParaRPr>
          </a:p>
        </p:txBody>
      </p:sp>
    </p:spTree>
    <p:extLst>
      <p:ext uri="{BB962C8B-B14F-4D97-AF65-F5344CB8AC3E}">
        <p14:creationId xmlns:p14="http://schemas.microsoft.com/office/powerpoint/2010/main" val="3841126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838200" y="414426"/>
            <a:ext cx="10515600" cy="430002"/>
          </a:xfrm>
        </p:spPr>
        <p:txBody>
          <a:bodyPr>
            <a:noAutofit/>
          </a:bodyPr>
          <a:lstStyle>
            <a:lvl1pPr>
              <a:defRPr sz="2400" b="1">
                <a:solidFill>
                  <a:srgbClr val="002060"/>
                </a:solidFill>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a:xfrm>
            <a:off x="838200" y="1023815"/>
            <a:ext cx="10515600" cy="5153148"/>
          </a:xfrm>
        </p:spPr>
        <p:txBody>
          <a:bodyPr>
            <a:normAutofit/>
          </a:bodyPr>
          <a:lstStyle>
            <a:lvl1pPr>
              <a:defRPr sz="1600" b="1"/>
            </a:lvl1pPr>
            <a:lvl2pPr>
              <a:defRPr sz="1600" b="1"/>
            </a:lvl2pPr>
            <a:lvl3pPr marL="1143000" indent="-228600">
              <a:buSzPct val="90000"/>
              <a:buFont typeface="Wingdings" panose="05000000000000000000" pitchFamily="2" charset="2"/>
              <a:buChar char="§"/>
              <a:defRPr sz="1600" b="1"/>
            </a:lvl3pPr>
            <a:lvl4pPr>
              <a:defRPr sz="1600" b="1"/>
            </a:lvl4pPr>
            <a:lvl5pPr>
              <a:defRPr sz="1600" b="1"/>
            </a:lvl5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D142775-8AFA-4C0E-ABB6-453B16820F48}" type="slidenum">
              <a:rPr lang="ko-KR" altLang="en-US" smtClean="0"/>
              <a:t>‹#›</a:t>
            </a:fld>
            <a:endParaRPr lang="ko-KR" altLang="en-US"/>
          </a:p>
        </p:txBody>
      </p:sp>
    </p:spTree>
    <p:extLst>
      <p:ext uri="{BB962C8B-B14F-4D97-AF65-F5344CB8AC3E}">
        <p14:creationId xmlns:p14="http://schemas.microsoft.com/office/powerpoint/2010/main" val="7149288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lvl1pPr>
              <a:defRPr sz="2400"/>
            </a:lvl1pPr>
          </a:lstStyle>
          <a:p>
            <a:r>
              <a:rPr lang="ko-KR" altLang="en-US" smtClean="0"/>
              <a:t>마스터 제목 스타일 편집</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D142775-8AFA-4C0E-ABB6-453B16820F48}" type="slidenum">
              <a:rPr lang="ko-KR" altLang="en-US" smtClean="0"/>
              <a:t>‹#›</a:t>
            </a:fld>
            <a:endParaRPr lang="ko-KR" altLang="en-US"/>
          </a:p>
        </p:txBody>
      </p:sp>
    </p:spTree>
    <p:extLst>
      <p:ext uri="{BB962C8B-B14F-4D97-AF65-F5344CB8AC3E}">
        <p14:creationId xmlns:p14="http://schemas.microsoft.com/office/powerpoint/2010/main" val="24748269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838200" y="2454132"/>
            <a:ext cx="10515600" cy="689993"/>
          </a:xfrm>
        </p:spPr>
        <p:txBody>
          <a:bodyPr>
            <a:noAutofit/>
          </a:bodyPr>
          <a:lstStyle>
            <a:lvl1pPr algn="ctr">
              <a:defRPr sz="3200">
                <a:solidFill>
                  <a:srgbClr val="002060"/>
                </a:solidFill>
              </a:defRPr>
            </a:lvl1pPr>
          </a:lstStyle>
          <a:p>
            <a:r>
              <a:rPr lang="ko-KR" altLang="en-US" smtClean="0"/>
              <a:t>마스터 제목 스타일 편집</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D142775-8AFA-4C0E-ABB6-453B16820F48}" type="slidenum">
              <a:rPr lang="ko-KR" altLang="en-US" smtClean="0"/>
              <a:t>‹#›</a:t>
            </a:fld>
            <a:endParaRPr lang="ko-KR" altLang="en-US"/>
          </a:p>
        </p:txBody>
      </p:sp>
    </p:spTree>
    <p:extLst>
      <p:ext uri="{BB962C8B-B14F-4D97-AF65-F5344CB8AC3E}">
        <p14:creationId xmlns:p14="http://schemas.microsoft.com/office/powerpoint/2010/main" val="21490366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838200" y="2454132"/>
            <a:ext cx="10515600" cy="689993"/>
          </a:xfrm>
        </p:spPr>
        <p:txBody>
          <a:bodyPr>
            <a:noAutofit/>
          </a:bodyPr>
          <a:lstStyle>
            <a:lvl1pPr algn="ctr">
              <a:defRPr sz="2400">
                <a:solidFill>
                  <a:srgbClr val="002060"/>
                </a:solidFill>
              </a:defRPr>
            </a:lvl1pPr>
          </a:lstStyle>
          <a:p>
            <a:r>
              <a:rPr lang="ko-KR" altLang="en-US" smtClean="0"/>
              <a:t>마스터 제목 스타일 편집</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D142775-8AFA-4C0E-ABB6-453B16820F48}" type="slidenum">
              <a:rPr lang="ko-KR" altLang="en-US" smtClean="0"/>
              <a:t>‹#›</a:t>
            </a:fld>
            <a:endParaRPr lang="ko-KR" altLang="en-US"/>
          </a:p>
        </p:txBody>
      </p:sp>
    </p:spTree>
    <p:extLst>
      <p:ext uri="{BB962C8B-B14F-4D97-AF65-F5344CB8AC3E}">
        <p14:creationId xmlns:p14="http://schemas.microsoft.com/office/powerpoint/2010/main" val="25389524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2D142775-8AFA-4C0E-ABB6-453B16820F48}" type="slidenum">
              <a:rPr lang="ko-KR" altLang="en-US" smtClean="0"/>
              <a:t>‹#›</a:t>
            </a:fld>
            <a:endParaRPr lang="ko-KR" altLang="en-US"/>
          </a:p>
        </p:txBody>
      </p:sp>
    </p:spTree>
    <p:extLst>
      <p:ext uri="{BB962C8B-B14F-4D97-AF65-F5344CB8AC3E}">
        <p14:creationId xmlns:p14="http://schemas.microsoft.com/office/powerpoint/2010/main" val="31105528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제목 슬라이드">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a:xfrm>
            <a:off x="1199456" y="2276872"/>
            <a:ext cx="9985109" cy="665584"/>
          </a:xfrm>
        </p:spPr>
        <p:txBody>
          <a:bodyPr/>
          <a:lstStyle>
            <a:lvl1pPr algn="ctr">
              <a:defRPr sz="3200" b="1">
                <a:solidFill>
                  <a:srgbClr val="C00000"/>
                </a:solidFill>
                <a:latin typeface="맑은 고딕" pitchFamily="50" charset="-127"/>
                <a:ea typeface="맑은 고딕" pitchFamily="50" charset="-127"/>
              </a:defRPr>
            </a:lvl1pPr>
          </a:lstStyle>
          <a:p>
            <a:r>
              <a:rPr lang="en-GB"/>
              <a:t>Click to edit Master title style</a:t>
            </a:r>
          </a:p>
        </p:txBody>
      </p:sp>
      <p:sp>
        <p:nvSpPr>
          <p:cNvPr id="6" name="Rectangle 6"/>
          <p:cNvSpPr>
            <a:spLocks noGrp="1" noChangeArrowheads="1"/>
          </p:cNvSpPr>
          <p:nvPr>
            <p:ph type="sldNum" sz="quarter" idx="10"/>
          </p:nvPr>
        </p:nvSpPr>
        <p:spPr>
          <a:xfrm>
            <a:off x="9457267" y="6308726"/>
            <a:ext cx="2438400" cy="371475"/>
          </a:xfrm>
        </p:spPr>
        <p:txBody>
          <a:bodyPr/>
          <a:lstStyle>
            <a:lvl1pPr algn="r">
              <a:spcBef>
                <a:spcPct val="50000"/>
              </a:spcBef>
              <a:defRPr sz="1200" b="0">
                <a:solidFill>
                  <a:srgbClr val="5E574E"/>
                </a:solidFill>
                <a:latin typeface="Arial" charset="0"/>
                <a:ea typeface="굴림" charset="-127"/>
              </a:defRPr>
            </a:lvl1pPr>
          </a:lstStyle>
          <a:p>
            <a:pPr>
              <a:defRPr/>
            </a:pPr>
            <a:fld id="{167B13BD-08F8-4306-8E9C-823244D027DC}" type="slidenum">
              <a:rPr lang="en-GB" altLang="ko-KR"/>
              <a:pPr>
                <a:defRPr/>
              </a:pPr>
              <a:t>‹#›</a:t>
            </a:fld>
            <a:endParaRPr lang="en-GB" altLang="ko-KR"/>
          </a:p>
        </p:txBody>
      </p:sp>
    </p:spTree>
    <p:extLst>
      <p:ext uri="{BB962C8B-B14F-4D97-AF65-F5344CB8AC3E}">
        <p14:creationId xmlns:p14="http://schemas.microsoft.com/office/powerpoint/2010/main" val="230006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43339" y="44624"/>
            <a:ext cx="9793088" cy="503238"/>
          </a:xfrm>
        </p:spPr>
        <p:txBody>
          <a:bodyPr/>
          <a:lstStyle>
            <a:lvl1pPr algn="l">
              <a:defRPr sz="2400" b="1">
                <a:solidFill>
                  <a:srgbClr val="C00000"/>
                </a:solidFill>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5" name="Rectangle 6"/>
          <p:cNvSpPr>
            <a:spLocks noGrp="1" noChangeArrowheads="1"/>
          </p:cNvSpPr>
          <p:nvPr>
            <p:ph type="sldNum" sz="quarter" idx="10"/>
          </p:nvPr>
        </p:nvSpPr>
        <p:spPr/>
        <p:txBody>
          <a:bodyPr/>
          <a:lstStyle>
            <a:lvl1pPr algn="r">
              <a:spcBef>
                <a:spcPct val="50000"/>
              </a:spcBef>
              <a:defRPr sz="1200" b="0">
                <a:solidFill>
                  <a:srgbClr val="5E574E"/>
                </a:solidFill>
                <a:latin typeface="Arial" charset="0"/>
                <a:ea typeface="굴림" charset="-127"/>
              </a:defRPr>
            </a:lvl1pPr>
          </a:lstStyle>
          <a:p>
            <a:pPr>
              <a:defRPr/>
            </a:pPr>
            <a:fld id="{E430FA95-7F98-411D-AAFE-1FE44FDDBCC2}" type="slidenum">
              <a:rPr lang="en-GB" altLang="ko-KR"/>
              <a:pPr>
                <a:defRPr/>
              </a:pPr>
              <a:t>‹#›</a:t>
            </a:fld>
            <a:endParaRPr lang="en-GB" altLang="ko-KR"/>
          </a:p>
        </p:txBody>
      </p:sp>
    </p:spTree>
    <p:extLst>
      <p:ext uri="{BB962C8B-B14F-4D97-AF65-F5344CB8AC3E}">
        <p14:creationId xmlns:p14="http://schemas.microsoft.com/office/powerpoint/2010/main" val="396044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524337"/>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029724"/>
            <a:ext cx="10515600" cy="5186363"/>
          </a:xfrm>
          <a:prstGeom prst="rect">
            <a:avLst/>
          </a:prstGeom>
        </p:spPr>
        <p:txBody>
          <a:bodyPr vert="horz" lIns="91440" tIns="45720" rIns="91440" bIns="45720" rtlCol="0">
            <a:normAutofit/>
          </a:bodyPr>
          <a:lstStyle/>
          <a:p>
            <a:pPr lvl="0"/>
            <a:r>
              <a:rPr lang="ko-KR" altLang="en-US" dirty="0" smtClean="0"/>
              <a:t>마스터 텍스트 스타일 편집</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142775-8AFA-4C0E-ABB6-453B16820F48}" type="slidenum">
              <a:rPr lang="ko-KR" altLang="en-US" smtClean="0"/>
              <a:t>‹#›</a:t>
            </a:fld>
            <a:endParaRPr lang="ko-KR" altLang="en-US"/>
          </a:p>
        </p:txBody>
      </p:sp>
    </p:spTree>
    <p:extLst>
      <p:ext uri="{BB962C8B-B14F-4D97-AF65-F5344CB8AC3E}">
        <p14:creationId xmlns:p14="http://schemas.microsoft.com/office/powerpoint/2010/main" val="3133427229"/>
      </p:ext>
    </p:extLst>
  </p:cSld>
  <p:clrMap bg1="lt1" tx1="dk1" bg2="lt2" tx2="dk2" accent1="accent1" accent2="accent2" accent3="accent3" accent4="accent4" accent5="accent5" accent6="accent6" hlink="hlink" folHlink="folHlink"/>
  <p:sldLayoutIdLst>
    <p:sldLayoutId id="2147483650" r:id="rId1"/>
    <p:sldLayoutId id="2147483656" r:id="rId2"/>
    <p:sldLayoutId id="2147483657" r:id="rId3"/>
    <p:sldLayoutId id="2147483658" r:id="rId4"/>
    <p:sldLayoutId id="2147483655" r:id="rId5"/>
    <p:sldLayoutId id="2147483659" r:id="rId6"/>
    <p:sldLayoutId id="2147483660" r:id="rId7"/>
  </p:sldLayoutIdLst>
  <p:timing>
    <p:tnLst>
      <p:par>
        <p:cTn id="1" dur="indefinite" restart="never" nodeType="tmRoot"/>
      </p:par>
    </p:tnLst>
  </p:timing>
  <p:hf hdr="0" ftr="0" dt="0"/>
  <p:txStyles>
    <p:titleStyle>
      <a:lvl1pPr algn="l" defTabSz="914400" rtl="0" eaLnBrk="1" latinLnBrk="1" hangingPunct="1">
        <a:lnSpc>
          <a:spcPct val="90000"/>
        </a:lnSpc>
        <a:spcBef>
          <a:spcPct val="0"/>
        </a:spcBef>
        <a:buNone/>
        <a:defRPr sz="2400" b="1" kern="1200">
          <a:solidFill>
            <a:srgbClr val="002060"/>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1600" b="1"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맑은 고딕" panose="020B0503020000020004" pitchFamily="50" charset="-127"/>
        <a:buChar char="–"/>
        <a:defRPr sz="1600" b="1"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맑은 고딕" panose="020B0503020000020004" pitchFamily="50" charset="-127"/>
        <a:buChar char="–"/>
        <a:defRPr sz="1600" b="1"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맑은 고딕" panose="020B0503020000020004" pitchFamily="50" charset="-127"/>
        <a:buChar char="–"/>
        <a:defRPr sz="1600" b="1"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맑은 고딕" panose="020B0503020000020004" pitchFamily="50" charset="-127"/>
        <a:buChar char="–"/>
        <a:defRPr sz="1600" b="1"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838200" y="2436715"/>
            <a:ext cx="10515600" cy="689993"/>
          </a:xfrm>
        </p:spPr>
        <p:txBody>
          <a:bodyPr/>
          <a:lstStyle/>
          <a:p>
            <a:r>
              <a:rPr lang="en-US" altLang="ko-KR" dirty="0" err="1" smtClean="0"/>
              <a:t>IoT</a:t>
            </a:r>
            <a:r>
              <a:rPr lang="en-US" altLang="ko-KR" dirty="0" smtClean="0"/>
              <a:t> Practice-II</a:t>
            </a:r>
            <a:br>
              <a:rPr lang="en-US" altLang="ko-KR" dirty="0" smtClean="0"/>
            </a:br>
            <a:r>
              <a:rPr lang="en-US" altLang="ko-KR" dirty="0" smtClean="0"/>
              <a:t>Arduino Programming on </a:t>
            </a:r>
            <a:r>
              <a:rPr lang="en-US" altLang="ko-KR" dirty="0" err="1" smtClean="0"/>
              <a:t>WoW</a:t>
            </a:r>
            <a:r>
              <a:rPr lang="en-US" altLang="ko-KR" dirty="0" smtClean="0"/>
              <a:t> Kit</a:t>
            </a:r>
            <a:br>
              <a:rPr lang="en-US" altLang="ko-KR" dirty="0" smtClean="0"/>
            </a:br>
            <a:r>
              <a:rPr lang="en-US" altLang="ko-KR" dirty="0" smtClean="0"/>
              <a:t>(Temperature Sensor)</a:t>
            </a:r>
            <a:r>
              <a:rPr lang="en-US" altLang="ko-KR" dirty="0" smtClean="0"/>
              <a:t/>
            </a:r>
            <a:br>
              <a:rPr lang="en-US" altLang="ko-KR" dirty="0" smtClean="0"/>
            </a:br>
            <a:endParaRPr lang="ko-KR" altLang="en-US" dirty="0"/>
          </a:p>
        </p:txBody>
      </p:sp>
      <p:sp>
        <p:nvSpPr>
          <p:cNvPr id="2" name="슬라이드 번호 개체 틀 1"/>
          <p:cNvSpPr>
            <a:spLocks noGrp="1"/>
          </p:cNvSpPr>
          <p:nvPr>
            <p:ph type="sldNum" sz="quarter" idx="12"/>
          </p:nvPr>
        </p:nvSpPr>
        <p:spPr/>
        <p:txBody>
          <a:bodyPr/>
          <a:lstStyle/>
          <a:p>
            <a:fld id="{2D142775-8AFA-4C0E-ABB6-453B16820F48}" type="slidenum">
              <a:rPr lang="ko-KR" altLang="en-US" smtClean="0"/>
              <a:pPr/>
              <a:t>1</a:t>
            </a:fld>
            <a:endParaRPr lang="ko-KR" altLang="en-US"/>
          </a:p>
        </p:txBody>
      </p:sp>
    </p:spTree>
    <p:extLst>
      <p:ext uri="{BB962C8B-B14F-4D97-AF65-F5344CB8AC3E}">
        <p14:creationId xmlns:p14="http://schemas.microsoft.com/office/powerpoint/2010/main" val="1403267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mtClean="0"/>
              <a:t>Temperature Sensor</a:t>
            </a:r>
            <a:endParaRPr lang="ko-KR" altLang="en-US" dirty="0"/>
          </a:p>
        </p:txBody>
      </p:sp>
      <p:sp>
        <p:nvSpPr>
          <p:cNvPr id="4" name="내용 개체 틀 3"/>
          <p:cNvSpPr>
            <a:spLocks noGrp="1"/>
          </p:cNvSpPr>
          <p:nvPr>
            <p:ph idx="1"/>
          </p:nvPr>
        </p:nvSpPr>
        <p:spPr/>
        <p:txBody>
          <a:bodyPr/>
          <a:lstStyle/>
          <a:p>
            <a:r>
              <a:rPr lang="en-US" altLang="ko-KR" dirty="0" smtClean="0"/>
              <a:t>Alarm register</a:t>
            </a:r>
          </a:p>
          <a:p>
            <a:pPr lvl="1"/>
            <a:r>
              <a:rPr lang="en-US" altLang="ko-KR" dirty="0" smtClean="0"/>
              <a:t>1-Byte T</a:t>
            </a:r>
            <a:r>
              <a:rPr lang="en-US" altLang="ko-KR" baseline="-25000" dirty="0" smtClean="0"/>
              <a:t>H</a:t>
            </a:r>
            <a:r>
              <a:rPr lang="en-US" altLang="ko-KR" dirty="0" smtClean="0"/>
              <a:t> (high-limit) &amp; T</a:t>
            </a:r>
            <a:r>
              <a:rPr lang="en-US" altLang="ko-KR" baseline="-25000" dirty="0" smtClean="0"/>
              <a:t>L</a:t>
            </a:r>
            <a:r>
              <a:rPr lang="en-US" altLang="ko-KR" dirty="0" smtClean="0"/>
              <a:t> (low-limit) register in EEROM</a:t>
            </a:r>
          </a:p>
          <a:p>
            <a:endParaRPr lang="en-US" altLang="ko-KR" dirty="0" smtClean="0"/>
          </a:p>
          <a:p>
            <a:r>
              <a:rPr lang="en-US" altLang="ko-KR" dirty="0" smtClean="0"/>
              <a:t>Comparison for alarm</a:t>
            </a:r>
          </a:p>
          <a:p>
            <a:pPr lvl="1"/>
            <a:r>
              <a:rPr lang="en-US" altLang="ko-KR" dirty="0" smtClean="0"/>
              <a:t>Only bits 11 through 4 of the temperature register are used in the TH and TL comparison since TH and TL are 8-bit registers. </a:t>
            </a:r>
          </a:p>
          <a:p>
            <a:pPr lvl="1"/>
            <a:r>
              <a:rPr lang="en-US" altLang="ko-KR" dirty="0" smtClean="0"/>
              <a:t>If the measured temperature is lower than or equal to TL or higher than or equal to TH, an alarm condition exists and an alarm flag is set inside the DS18B20.</a:t>
            </a:r>
          </a:p>
          <a:p>
            <a:pPr lvl="1"/>
            <a:r>
              <a:rPr lang="en-US" altLang="ko-KR" dirty="0" smtClean="0"/>
              <a:t>This flag is updated after every temperature measurement; therefore, if the alarm condition goes away, the flag will be turned off after the next temperature conversion.</a:t>
            </a:r>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10</a:t>
            </a:fld>
            <a:endParaRPr lang="en-US" altLang="ko-KR"/>
          </a:p>
        </p:txBody>
      </p:sp>
      <p:pic>
        <p:nvPicPr>
          <p:cNvPr id="2" name="그림 1"/>
          <p:cNvPicPr>
            <a:picLocks noChangeAspect="1"/>
          </p:cNvPicPr>
          <p:nvPr/>
        </p:nvPicPr>
        <p:blipFill>
          <a:blip r:embed="rId3"/>
          <a:stretch>
            <a:fillRect/>
          </a:stretch>
        </p:blipFill>
        <p:spPr>
          <a:xfrm>
            <a:off x="2007598" y="4410532"/>
            <a:ext cx="8176804" cy="605467"/>
          </a:xfrm>
          <a:prstGeom prst="rect">
            <a:avLst/>
          </a:prstGeom>
        </p:spPr>
      </p:pic>
    </p:spTree>
    <p:extLst>
      <p:ext uri="{BB962C8B-B14F-4D97-AF65-F5344CB8AC3E}">
        <p14:creationId xmlns:p14="http://schemas.microsoft.com/office/powerpoint/2010/main" val="41432197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mtClean="0"/>
              <a:t>Temperature Sensor</a:t>
            </a:r>
            <a:endParaRPr lang="ko-KR" altLang="en-US" dirty="0"/>
          </a:p>
        </p:txBody>
      </p:sp>
      <p:sp>
        <p:nvSpPr>
          <p:cNvPr id="4" name="내용 개체 틀 3"/>
          <p:cNvSpPr>
            <a:spLocks noGrp="1"/>
          </p:cNvSpPr>
          <p:nvPr>
            <p:ph idx="1"/>
          </p:nvPr>
        </p:nvSpPr>
        <p:spPr/>
        <p:txBody>
          <a:bodyPr>
            <a:normAutofit/>
          </a:bodyPr>
          <a:lstStyle/>
          <a:p>
            <a:r>
              <a:rPr lang="en-US" altLang="ko-KR" dirty="0" smtClean="0"/>
              <a:t>Transaction sequence btw CPU and sensor</a:t>
            </a:r>
          </a:p>
          <a:p>
            <a:pPr lvl="1"/>
            <a:r>
              <a:rPr lang="en-US" altLang="ko-KR" dirty="0" smtClean="0"/>
              <a:t>Step 1. Initialization</a:t>
            </a:r>
          </a:p>
          <a:p>
            <a:pPr lvl="1"/>
            <a:r>
              <a:rPr lang="en-US" altLang="ko-KR" dirty="0" smtClean="0"/>
              <a:t>Step 2. ROM Command (followed by any required data exchange)</a:t>
            </a:r>
          </a:p>
          <a:p>
            <a:pPr lvl="1"/>
            <a:r>
              <a:rPr lang="en-US" altLang="ko-KR" dirty="0" smtClean="0"/>
              <a:t>Step 3. DS18B20 Function Command (followed by any required data exchange)</a:t>
            </a:r>
          </a:p>
          <a:p>
            <a:r>
              <a:rPr lang="en-US" altLang="ko-KR" dirty="0" smtClean="0"/>
              <a:t>It is very important to follow this sequence every time the DS18B20 is accessed, as the DS18B20 will not respond if any steps in the sequence are missing or out of order.</a:t>
            </a:r>
          </a:p>
          <a:p>
            <a:pPr lvl="1"/>
            <a:r>
              <a:rPr lang="en-US" altLang="ko-KR" dirty="0" smtClean="0"/>
              <a:t>Exceptions to this rule are the Search ROM [F0h] and Alarm Search [</a:t>
            </a:r>
            <a:r>
              <a:rPr lang="en-US" altLang="ko-KR" dirty="0" err="1" smtClean="0"/>
              <a:t>ECh</a:t>
            </a:r>
            <a:r>
              <a:rPr lang="en-US" altLang="ko-KR" dirty="0" smtClean="0"/>
              <a:t>] commands. </a:t>
            </a:r>
          </a:p>
          <a:p>
            <a:r>
              <a:rPr lang="en-US" altLang="ko-KR" dirty="0" smtClean="0"/>
              <a:t>After issuing either of these ROM commands, the master must return to Step 1 in the sequence.</a:t>
            </a:r>
          </a:p>
          <a:p>
            <a:endParaRPr lang="en-US" altLang="ko-KR" dirty="0" smtClean="0"/>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11</a:t>
            </a:fld>
            <a:endParaRPr lang="en-US" altLang="ko-KR"/>
          </a:p>
        </p:txBody>
      </p:sp>
    </p:spTree>
    <p:extLst>
      <p:ext uri="{BB962C8B-B14F-4D97-AF65-F5344CB8AC3E}">
        <p14:creationId xmlns:p14="http://schemas.microsoft.com/office/powerpoint/2010/main" val="2169387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mtClean="0"/>
              <a:t>Temperature Sensor</a:t>
            </a:r>
            <a:endParaRPr lang="ko-KR" altLang="en-US" dirty="0"/>
          </a:p>
        </p:txBody>
      </p:sp>
      <p:sp>
        <p:nvSpPr>
          <p:cNvPr id="4" name="내용 개체 틀 3"/>
          <p:cNvSpPr>
            <a:spLocks noGrp="1"/>
          </p:cNvSpPr>
          <p:nvPr>
            <p:ph idx="1"/>
          </p:nvPr>
        </p:nvSpPr>
        <p:spPr/>
        <p:txBody>
          <a:bodyPr/>
          <a:lstStyle/>
          <a:p>
            <a:r>
              <a:rPr lang="en-US" altLang="ko-KR" dirty="0" smtClean="0"/>
              <a:t>ROM command set</a:t>
            </a:r>
          </a:p>
          <a:p>
            <a:pPr lvl="1"/>
            <a:r>
              <a:rPr lang="en-US" altLang="ko-KR" dirty="0" smtClean="0"/>
              <a:t>Search ROM [0xF0]</a:t>
            </a:r>
          </a:p>
          <a:p>
            <a:pPr lvl="1"/>
            <a:r>
              <a:rPr lang="en-US" altLang="ko-KR" dirty="0" smtClean="0"/>
              <a:t>Read ROM  [0x33]</a:t>
            </a:r>
          </a:p>
          <a:p>
            <a:pPr lvl="1"/>
            <a:r>
              <a:rPr lang="en-US" altLang="ko-KR" dirty="0" smtClean="0"/>
              <a:t>Match ROM [0x55]</a:t>
            </a:r>
          </a:p>
          <a:p>
            <a:pPr lvl="1"/>
            <a:r>
              <a:rPr lang="en-US" altLang="ko-KR" dirty="0"/>
              <a:t>Skip </a:t>
            </a:r>
            <a:r>
              <a:rPr lang="en-US" altLang="ko-KR" dirty="0" smtClean="0"/>
              <a:t>ROM [0xCC]</a:t>
            </a:r>
          </a:p>
          <a:p>
            <a:pPr lvl="1"/>
            <a:r>
              <a:rPr lang="en-US" altLang="ko-KR" dirty="0"/>
              <a:t>Alarm Search </a:t>
            </a:r>
            <a:r>
              <a:rPr lang="en-US" altLang="ko-KR" dirty="0" smtClean="0"/>
              <a:t>[0xEC]</a:t>
            </a:r>
            <a:endParaRPr lang="en-US" altLang="ko-KR" dirty="0"/>
          </a:p>
          <a:p>
            <a:endParaRPr lang="en-US" altLang="ko-KR" dirty="0" smtClean="0"/>
          </a:p>
          <a:p>
            <a:r>
              <a:rPr lang="en-US" altLang="ko-KR" dirty="0" smtClean="0"/>
              <a:t>Search ROM [0xF0]</a:t>
            </a:r>
          </a:p>
          <a:p>
            <a:pPr lvl="1"/>
            <a:r>
              <a:rPr lang="en-US" altLang="ko-KR" dirty="0" smtClean="0"/>
              <a:t>When a system is initially powered up, the master must identify the ROM codes of all slave devices on the bus, which allows the master to determine the number of slaves and their device types. </a:t>
            </a:r>
          </a:p>
          <a:p>
            <a:pPr lvl="1"/>
            <a:r>
              <a:rPr lang="en-US" altLang="ko-KR" dirty="0" smtClean="0"/>
              <a:t>The master learns the ROM codes through a process of elimination that requires the master to perform a Search ROM cycle (Search ROM command followed by data exchange) as many times as necessary to identify all of the slave devices.</a:t>
            </a:r>
          </a:p>
          <a:p>
            <a:pPr lvl="1"/>
            <a:r>
              <a:rPr lang="en-US" altLang="ko-KR" dirty="0" smtClean="0"/>
              <a:t>If there is only one slave on the bus, the simpler Read ROM [33h] command can be used in place of the Search ROM process.</a:t>
            </a:r>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12</a:t>
            </a:fld>
            <a:endParaRPr lang="en-US" altLang="ko-KR"/>
          </a:p>
        </p:txBody>
      </p:sp>
    </p:spTree>
    <p:extLst>
      <p:ext uri="{BB962C8B-B14F-4D97-AF65-F5344CB8AC3E}">
        <p14:creationId xmlns:p14="http://schemas.microsoft.com/office/powerpoint/2010/main" val="30671113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mtClean="0"/>
              <a:t>Temperature Sensor</a:t>
            </a:r>
            <a:endParaRPr lang="ko-KR" altLang="en-US" dirty="0"/>
          </a:p>
        </p:txBody>
      </p:sp>
      <p:sp>
        <p:nvSpPr>
          <p:cNvPr id="4" name="내용 개체 틀 3"/>
          <p:cNvSpPr>
            <a:spLocks noGrp="1"/>
          </p:cNvSpPr>
          <p:nvPr>
            <p:ph idx="1"/>
          </p:nvPr>
        </p:nvSpPr>
        <p:spPr/>
        <p:txBody>
          <a:bodyPr>
            <a:normAutofit/>
          </a:bodyPr>
          <a:lstStyle/>
          <a:p>
            <a:r>
              <a:rPr lang="en-US" altLang="ko-KR" dirty="0" smtClean="0"/>
              <a:t>Read Rom [33h]</a:t>
            </a:r>
          </a:p>
          <a:p>
            <a:pPr lvl="1"/>
            <a:r>
              <a:rPr lang="en-US" altLang="ko-KR" dirty="0" smtClean="0"/>
              <a:t>This command can only be used when there is one slave on the bus. </a:t>
            </a:r>
          </a:p>
          <a:p>
            <a:pPr lvl="1"/>
            <a:r>
              <a:rPr lang="en-US" altLang="ko-KR" dirty="0" smtClean="0"/>
              <a:t>It allows the bus master to read the slave’s 64-bit ROM code without using the Search ROM procedure.</a:t>
            </a:r>
          </a:p>
          <a:p>
            <a:pPr lvl="1"/>
            <a:r>
              <a:rPr lang="en-US" altLang="ko-KR" dirty="0" smtClean="0"/>
              <a:t>If this command is used when there is more than one slave present on the bus, a data collision will occur when all the slaves attempt to respond at the same time.</a:t>
            </a:r>
          </a:p>
          <a:p>
            <a:endParaRPr lang="en-US" altLang="ko-KR" dirty="0" smtClean="0"/>
          </a:p>
          <a:p>
            <a:r>
              <a:rPr lang="en-US" altLang="ko-KR" dirty="0" smtClean="0"/>
              <a:t>Match </a:t>
            </a:r>
            <a:r>
              <a:rPr lang="en-US" altLang="ko-KR" dirty="0"/>
              <a:t>Rom [55H]</a:t>
            </a:r>
          </a:p>
          <a:p>
            <a:pPr lvl="1"/>
            <a:r>
              <a:rPr lang="en-US" altLang="ko-KR" dirty="0"/>
              <a:t>The match ROM command followed by a 64-bit ROM code sequence allows the bus master to address a specific slave device on a </a:t>
            </a:r>
            <a:r>
              <a:rPr lang="en-US" altLang="ko-KR" dirty="0" err="1"/>
              <a:t>multidrop</a:t>
            </a:r>
            <a:r>
              <a:rPr lang="en-US" altLang="ko-KR" dirty="0"/>
              <a:t> or single-drop bus.</a:t>
            </a:r>
          </a:p>
          <a:p>
            <a:pPr lvl="1"/>
            <a:r>
              <a:rPr lang="en-US" altLang="ko-KR" dirty="0"/>
              <a:t>Only the slave that exactly matches the 64-bit ROM code sequence will respond to the function command issued by the master. </a:t>
            </a:r>
          </a:p>
          <a:p>
            <a:pPr lvl="2"/>
            <a:r>
              <a:rPr lang="en-US" altLang="ko-KR" dirty="0"/>
              <a:t>All other slaves on the bus will wait for a reset pulse.</a:t>
            </a:r>
          </a:p>
          <a:p>
            <a:pPr lvl="1"/>
            <a:endParaRPr lang="en-US" altLang="ko-KR" dirty="0" smtClean="0"/>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13</a:t>
            </a:fld>
            <a:endParaRPr lang="en-US" altLang="ko-KR"/>
          </a:p>
        </p:txBody>
      </p:sp>
    </p:spTree>
    <p:extLst>
      <p:ext uri="{BB962C8B-B14F-4D97-AF65-F5344CB8AC3E}">
        <p14:creationId xmlns:p14="http://schemas.microsoft.com/office/powerpoint/2010/main" val="33678330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mtClean="0"/>
              <a:t>Temperature Sensor</a:t>
            </a:r>
            <a:endParaRPr lang="ko-KR" altLang="en-US" dirty="0"/>
          </a:p>
        </p:txBody>
      </p:sp>
      <p:sp>
        <p:nvSpPr>
          <p:cNvPr id="4" name="내용 개체 틀 3"/>
          <p:cNvSpPr>
            <a:spLocks noGrp="1"/>
          </p:cNvSpPr>
          <p:nvPr>
            <p:ph idx="1"/>
          </p:nvPr>
        </p:nvSpPr>
        <p:spPr/>
        <p:txBody>
          <a:bodyPr>
            <a:normAutofit/>
          </a:bodyPr>
          <a:lstStyle/>
          <a:p>
            <a:r>
              <a:rPr lang="en-US" altLang="ko-KR" dirty="0" smtClean="0"/>
              <a:t>Skip ROM [</a:t>
            </a:r>
            <a:r>
              <a:rPr lang="en-US" altLang="ko-KR" dirty="0" err="1" smtClean="0"/>
              <a:t>CCh</a:t>
            </a:r>
            <a:r>
              <a:rPr lang="en-US" altLang="ko-KR" dirty="0" smtClean="0"/>
              <a:t>]</a:t>
            </a:r>
          </a:p>
          <a:p>
            <a:pPr lvl="1"/>
            <a:r>
              <a:rPr lang="en-US" altLang="ko-KR" dirty="0" smtClean="0"/>
              <a:t>The master can use this command to address all devices on the bus simultaneously without sending out any ROM code information. </a:t>
            </a:r>
          </a:p>
          <a:p>
            <a:pPr lvl="1"/>
            <a:r>
              <a:rPr lang="en-US" altLang="ko-KR" dirty="0" smtClean="0"/>
              <a:t>For example, the master can make all DS18B20s on the bus perform simultaneous temperature conversions by issuing a Skip ROM command followed by </a:t>
            </a:r>
            <a:r>
              <a:rPr lang="fr-FR" altLang="ko-KR" dirty="0" smtClean="0"/>
              <a:t>a Convert T [44h] command.</a:t>
            </a:r>
          </a:p>
          <a:p>
            <a:pPr lvl="1"/>
            <a:r>
              <a:rPr lang="en-US" altLang="ko-KR" dirty="0" smtClean="0"/>
              <a:t>Note that the Read Scratchpad [</a:t>
            </a:r>
            <a:r>
              <a:rPr lang="en-US" altLang="ko-KR" dirty="0" err="1" smtClean="0"/>
              <a:t>BEh</a:t>
            </a:r>
            <a:r>
              <a:rPr lang="en-US" altLang="ko-KR" dirty="0" smtClean="0"/>
              <a:t>] command can follow the Skip ROM command only if there is a single slave device on the bus. </a:t>
            </a:r>
          </a:p>
          <a:p>
            <a:pPr lvl="1"/>
            <a:endParaRPr lang="en-US" altLang="ko-KR" dirty="0"/>
          </a:p>
          <a:p>
            <a:r>
              <a:rPr lang="en-US" altLang="ko-KR" dirty="0"/>
              <a:t>Alarm Search [</a:t>
            </a:r>
            <a:r>
              <a:rPr lang="en-US" altLang="ko-KR" dirty="0" err="1"/>
              <a:t>ECh</a:t>
            </a:r>
            <a:r>
              <a:rPr lang="en-US" altLang="ko-KR" dirty="0"/>
              <a:t>]</a:t>
            </a:r>
          </a:p>
          <a:p>
            <a:pPr lvl="1"/>
            <a:r>
              <a:rPr lang="en-US" altLang="ko-KR" dirty="0"/>
              <a:t>The operation of this command is identical to the operation of the Search ROM command except that only slaves with a set alarm flag will respond. </a:t>
            </a:r>
          </a:p>
          <a:p>
            <a:pPr lvl="1"/>
            <a:r>
              <a:rPr lang="en-US" altLang="ko-KR" dirty="0"/>
              <a:t>This command allows the master device to determine if any DS18B20s experienced an alarm condition during the most recent temperature conversion. </a:t>
            </a:r>
          </a:p>
          <a:p>
            <a:pPr lvl="1"/>
            <a:r>
              <a:rPr lang="en-US" altLang="ko-KR" dirty="0"/>
              <a:t>After every Alarm Search cycle (i.e., Alarm Search command followed by data exchange), the bus master must return to Step 1 (Initialization) in the transaction sequence. </a:t>
            </a:r>
          </a:p>
          <a:p>
            <a:pPr lvl="1"/>
            <a:endParaRPr lang="en-US" altLang="ko-KR" dirty="0" smtClean="0"/>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14</a:t>
            </a:fld>
            <a:endParaRPr lang="en-US" altLang="ko-KR"/>
          </a:p>
        </p:txBody>
      </p:sp>
    </p:spTree>
    <p:extLst>
      <p:ext uri="{BB962C8B-B14F-4D97-AF65-F5344CB8AC3E}">
        <p14:creationId xmlns:p14="http://schemas.microsoft.com/office/powerpoint/2010/main" val="825235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mtClean="0"/>
              <a:t>Temperature Sensor</a:t>
            </a:r>
            <a:endParaRPr lang="ko-KR" altLang="en-US" dirty="0"/>
          </a:p>
        </p:txBody>
      </p:sp>
      <p:sp>
        <p:nvSpPr>
          <p:cNvPr id="4" name="내용 개체 틀 3"/>
          <p:cNvSpPr>
            <a:spLocks noGrp="1"/>
          </p:cNvSpPr>
          <p:nvPr>
            <p:ph idx="1"/>
          </p:nvPr>
        </p:nvSpPr>
        <p:spPr/>
        <p:txBody>
          <a:bodyPr/>
          <a:lstStyle/>
          <a:p>
            <a:r>
              <a:rPr lang="en-US" altLang="ko-KR" dirty="0" smtClean="0"/>
              <a:t>Function command set</a:t>
            </a:r>
          </a:p>
          <a:p>
            <a:r>
              <a:rPr lang="en-US" altLang="ko-KR" dirty="0" smtClean="0"/>
              <a:t>All data and commands are transmitted least significant bit first over the 1-Wire bus.</a:t>
            </a:r>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15</a:t>
            </a:fld>
            <a:endParaRPr lang="en-US" altLang="ko-KR"/>
          </a:p>
        </p:txBody>
      </p:sp>
      <p:pic>
        <p:nvPicPr>
          <p:cNvPr id="6" name="그림 5"/>
          <p:cNvPicPr>
            <a:picLocks noChangeAspect="1"/>
          </p:cNvPicPr>
          <p:nvPr/>
        </p:nvPicPr>
        <p:blipFill>
          <a:blip r:embed="rId3"/>
          <a:stretch>
            <a:fillRect/>
          </a:stretch>
        </p:blipFill>
        <p:spPr>
          <a:xfrm>
            <a:off x="1741714" y="1899290"/>
            <a:ext cx="8958670" cy="4277673"/>
          </a:xfrm>
          <a:prstGeom prst="rect">
            <a:avLst/>
          </a:prstGeom>
        </p:spPr>
      </p:pic>
    </p:spTree>
    <p:extLst>
      <p:ext uri="{BB962C8B-B14F-4D97-AF65-F5344CB8AC3E}">
        <p14:creationId xmlns:p14="http://schemas.microsoft.com/office/powerpoint/2010/main" val="31950544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mtClean="0"/>
              <a:t>Temperature Sensor</a:t>
            </a:r>
            <a:endParaRPr lang="ko-KR" altLang="en-US" dirty="0"/>
          </a:p>
        </p:txBody>
      </p:sp>
      <p:sp>
        <p:nvSpPr>
          <p:cNvPr id="4" name="내용 개체 틀 3"/>
          <p:cNvSpPr>
            <a:spLocks noGrp="1"/>
          </p:cNvSpPr>
          <p:nvPr>
            <p:ph idx="1"/>
          </p:nvPr>
        </p:nvSpPr>
        <p:spPr/>
        <p:txBody>
          <a:bodyPr/>
          <a:lstStyle/>
          <a:p>
            <a:r>
              <a:rPr lang="en-US" altLang="ko-KR" dirty="0" smtClean="0"/>
              <a:t>Initialization</a:t>
            </a:r>
          </a:p>
          <a:p>
            <a:pPr lvl="1"/>
            <a:r>
              <a:rPr lang="en-US" altLang="ko-KR" dirty="0" smtClean="0"/>
              <a:t>Initialization sequence </a:t>
            </a:r>
          </a:p>
          <a:p>
            <a:pPr lvl="2"/>
            <a:r>
              <a:rPr lang="en-US" altLang="ko-KR" dirty="0" smtClean="0"/>
              <a:t>consists of a reset pulse from the master followed by a presence pulse from the DS18B20.</a:t>
            </a:r>
          </a:p>
          <a:p>
            <a:pPr lvl="1"/>
            <a:r>
              <a:rPr lang="en-US" altLang="ko-KR" dirty="0" smtClean="0"/>
              <a:t>After the bus master has detected a presence pulse, it can issue a ROM command.  </a:t>
            </a:r>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16</a:t>
            </a:fld>
            <a:endParaRPr lang="en-US" altLang="ko-KR"/>
          </a:p>
        </p:txBody>
      </p:sp>
      <p:pic>
        <p:nvPicPr>
          <p:cNvPr id="2" name="그림 1"/>
          <p:cNvPicPr>
            <a:picLocks noChangeAspect="1"/>
          </p:cNvPicPr>
          <p:nvPr/>
        </p:nvPicPr>
        <p:blipFill>
          <a:blip r:embed="rId3"/>
          <a:stretch>
            <a:fillRect/>
          </a:stretch>
        </p:blipFill>
        <p:spPr>
          <a:xfrm>
            <a:off x="1574816" y="3151483"/>
            <a:ext cx="8502437" cy="3025480"/>
          </a:xfrm>
          <a:prstGeom prst="rect">
            <a:avLst/>
          </a:prstGeom>
        </p:spPr>
      </p:pic>
    </p:spTree>
    <p:extLst>
      <p:ext uri="{BB962C8B-B14F-4D97-AF65-F5344CB8AC3E}">
        <p14:creationId xmlns:p14="http://schemas.microsoft.com/office/powerpoint/2010/main" val="41334308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mtClean="0"/>
              <a:t>Temperature Sensor</a:t>
            </a:r>
            <a:endParaRPr lang="ko-KR" altLang="en-US" dirty="0"/>
          </a:p>
        </p:txBody>
      </p:sp>
      <p:sp>
        <p:nvSpPr>
          <p:cNvPr id="4" name="내용 개체 틀 3"/>
          <p:cNvSpPr>
            <a:spLocks noGrp="1"/>
          </p:cNvSpPr>
          <p:nvPr>
            <p:ph idx="1"/>
          </p:nvPr>
        </p:nvSpPr>
        <p:spPr/>
        <p:txBody>
          <a:bodyPr>
            <a:normAutofit/>
          </a:bodyPr>
          <a:lstStyle/>
          <a:p>
            <a:r>
              <a:rPr lang="en-US" altLang="ko-KR" dirty="0" err="1" smtClean="0"/>
              <a:t>OneWire</a:t>
            </a:r>
            <a:r>
              <a:rPr lang="en-US" altLang="ko-KR" dirty="0" smtClean="0"/>
              <a:t> library</a:t>
            </a:r>
          </a:p>
          <a:p>
            <a:pPr lvl="1"/>
            <a:r>
              <a:rPr lang="en-US" altLang="ko-KR" dirty="0" smtClean="0"/>
              <a:t>The library for accessing 1-wire temperature sensor, memory &amp; chips.</a:t>
            </a:r>
          </a:p>
          <a:p>
            <a:pPr lvl="1"/>
            <a:r>
              <a:rPr lang="en-US" altLang="ko-KR" dirty="0" smtClean="0"/>
              <a:t>https://www.arduinolibraries.info/libraries/one-wire</a:t>
            </a:r>
            <a:endParaRPr lang="en-US" altLang="ko-KR" dirty="0"/>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17</a:t>
            </a:fld>
            <a:endParaRPr lang="en-US" altLang="ko-KR"/>
          </a:p>
        </p:txBody>
      </p:sp>
    </p:spTree>
    <p:extLst>
      <p:ext uri="{BB962C8B-B14F-4D97-AF65-F5344CB8AC3E}">
        <p14:creationId xmlns:p14="http://schemas.microsoft.com/office/powerpoint/2010/main" val="20878443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Control I/O Device</a:t>
            </a:r>
            <a:endParaRPr lang="ko-KR" altLang="en-US" dirty="0"/>
          </a:p>
        </p:txBody>
      </p:sp>
      <p:sp>
        <p:nvSpPr>
          <p:cNvPr id="4" name="내용 개체 틀 3"/>
          <p:cNvSpPr>
            <a:spLocks noGrp="1"/>
          </p:cNvSpPr>
          <p:nvPr>
            <p:ph idx="1"/>
          </p:nvPr>
        </p:nvSpPr>
        <p:spPr>
          <a:xfrm>
            <a:off x="838200" y="1023815"/>
            <a:ext cx="10515600" cy="1425527"/>
          </a:xfrm>
        </p:spPr>
        <p:txBody>
          <a:bodyPr>
            <a:normAutofit/>
          </a:bodyPr>
          <a:lstStyle/>
          <a:p>
            <a:r>
              <a:rPr lang="en-US" altLang="ko-KR" dirty="0" smtClean="0"/>
              <a:t>Most of processors control their I/O devices through registers, control registers.</a:t>
            </a:r>
          </a:p>
          <a:p>
            <a:pPr lvl="1"/>
            <a:r>
              <a:rPr lang="en-US" altLang="ko-KR" dirty="0" smtClean="0"/>
              <a:t>Control registers are mapped into memory (memory-mapped-I/O) or their own space (Isolated-I/O).</a:t>
            </a:r>
          </a:p>
          <a:p>
            <a:pPr lvl="2"/>
            <a:r>
              <a:rPr lang="en-US" altLang="ko-KR" dirty="0" smtClean="0"/>
              <a:t>Command</a:t>
            </a:r>
            <a:r>
              <a:rPr lang="en-US" altLang="ko-KR" dirty="0"/>
              <a:t> </a:t>
            </a:r>
            <a:r>
              <a:rPr lang="en-US" altLang="ko-KR" dirty="0" smtClean="0"/>
              <a:t>+ Status + Result</a:t>
            </a:r>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18</a:t>
            </a:fld>
            <a:endParaRPr lang="en-US" altLang="ko-KR"/>
          </a:p>
        </p:txBody>
      </p:sp>
      <p:sp>
        <p:nvSpPr>
          <p:cNvPr id="2" name="직사각형 1"/>
          <p:cNvSpPr/>
          <p:nvPr/>
        </p:nvSpPr>
        <p:spPr>
          <a:xfrm>
            <a:off x="3021874" y="2909189"/>
            <a:ext cx="1245326" cy="162701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b="1" dirty="0" smtClean="0"/>
              <a:t>Processor</a:t>
            </a:r>
            <a:endParaRPr lang="ko-KR" altLang="en-US" b="1" dirty="0"/>
          </a:p>
        </p:txBody>
      </p:sp>
      <p:sp>
        <p:nvSpPr>
          <p:cNvPr id="6" name="직사각형 5"/>
          <p:cNvSpPr/>
          <p:nvPr/>
        </p:nvSpPr>
        <p:spPr>
          <a:xfrm>
            <a:off x="5529943" y="2813395"/>
            <a:ext cx="1471750" cy="25516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7" name="직사각형 6"/>
          <p:cNvSpPr/>
          <p:nvPr/>
        </p:nvSpPr>
        <p:spPr>
          <a:xfrm>
            <a:off x="5651865" y="2999252"/>
            <a:ext cx="1201782" cy="409303"/>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b="1" dirty="0" smtClean="0"/>
              <a:t>Command</a:t>
            </a:r>
            <a:endParaRPr lang="ko-KR" altLang="en-US" sz="1400" b="1" dirty="0"/>
          </a:p>
        </p:txBody>
      </p:sp>
      <p:sp>
        <p:nvSpPr>
          <p:cNvPr id="8" name="직사각형 7"/>
          <p:cNvSpPr/>
          <p:nvPr/>
        </p:nvSpPr>
        <p:spPr>
          <a:xfrm>
            <a:off x="5651865" y="3511569"/>
            <a:ext cx="1201782" cy="409303"/>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b="1" dirty="0" smtClean="0"/>
              <a:t>Status</a:t>
            </a:r>
            <a:endParaRPr lang="ko-KR" altLang="en-US" sz="1400" b="1" dirty="0"/>
          </a:p>
        </p:txBody>
      </p:sp>
      <p:sp>
        <p:nvSpPr>
          <p:cNvPr id="9" name="직사각형 8"/>
          <p:cNvSpPr/>
          <p:nvPr/>
        </p:nvSpPr>
        <p:spPr>
          <a:xfrm>
            <a:off x="5651865" y="4023886"/>
            <a:ext cx="1201782" cy="409303"/>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b="1" dirty="0" smtClean="0"/>
              <a:t>Result</a:t>
            </a:r>
            <a:endParaRPr lang="ko-KR" altLang="en-US" sz="1400" b="1" dirty="0"/>
          </a:p>
        </p:txBody>
      </p:sp>
      <p:sp>
        <p:nvSpPr>
          <p:cNvPr id="10" name="직사각형 9"/>
          <p:cNvSpPr/>
          <p:nvPr/>
        </p:nvSpPr>
        <p:spPr>
          <a:xfrm>
            <a:off x="5651865" y="4536203"/>
            <a:ext cx="1201782" cy="6807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b="1" dirty="0" smtClean="0"/>
              <a:t>I/O Circuit</a:t>
            </a:r>
            <a:endParaRPr lang="ko-KR" altLang="en-US" sz="1400" b="1" dirty="0"/>
          </a:p>
        </p:txBody>
      </p:sp>
      <p:cxnSp>
        <p:nvCxnSpPr>
          <p:cNvPr id="12" name="직선 연결선 11"/>
          <p:cNvCxnSpPr>
            <a:endCxn id="7" idx="1"/>
          </p:cNvCxnSpPr>
          <p:nvPr/>
        </p:nvCxnSpPr>
        <p:spPr>
          <a:xfrm flipV="1">
            <a:off x="4267200" y="3203904"/>
            <a:ext cx="1384665" cy="6475"/>
          </a:xfrm>
          <a:prstGeom prst="line">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a:stCxn id="8" idx="1"/>
            <a:endCxn id="2" idx="3"/>
          </p:cNvCxnSpPr>
          <p:nvPr/>
        </p:nvCxnSpPr>
        <p:spPr>
          <a:xfrm flipH="1">
            <a:off x="4267200" y="3716221"/>
            <a:ext cx="1384665" cy="647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a:stCxn id="9" idx="1"/>
          </p:cNvCxnSpPr>
          <p:nvPr/>
        </p:nvCxnSpPr>
        <p:spPr>
          <a:xfrm flipH="1" flipV="1">
            <a:off x="4267200" y="4228537"/>
            <a:ext cx="1384665" cy="1"/>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29943" y="2449342"/>
            <a:ext cx="1212191" cy="338554"/>
          </a:xfrm>
          <a:prstGeom prst="rect">
            <a:avLst/>
          </a:prstGeom>
          <a:noFill/>
        </p:spPr>
        <p:txBody>
          <a:bodyPr wrap="none" rtlCol="0">
            <a:spAutoFit/>
          </a:bodyPr>
          <a:lstStyle/>
          <a:p>
            <a:r>
              <a:rPr lang="en-US" altLang="ko-KR" sz="1600" b="1" dirty="0" smtClean="0"/>
              <a:t>I/O Device</a:t>
            </a:r>
            <a:endParaRPr lang="ko-KR" altLang="en-US" sz="1600" b="1" dirty="0"/>
          </a:p>
        </p:txBody>
      </p:sp>
    </p:spTree>
    <p:extLst>
      <p:ext uri="{BB962C8B-B14F-4D97-AF65-F5344CB8AC3E}">
        <p14:creationId xmlns:p14="http://schemas.microsoft.com/office/powerpoint/2010/main" val="25784946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Local Monitoring of Arduino</a:t>
            </a:r>
            <a:endParaRPr lang="ko-KR" altLang="en-US" dirty="0"/>
          </a:p>
        </p:txBody>
      </p:sp>
      <p:sp>
        <p:nvSpPr>
          <p:cNvPr id="4" name="내용 개체 틀 3"/>
          <p:cNvSpPr>
            <a:spLocks noGrp="1"/>
          </p:cNvSpPr>
          <p:nvPr>
            <p:ph idx="1"/>
          </p:nvPr>
        </p:nvSpPr>
        <p:spPr/>
        <p:txBody>
          <a:bodyPr>
            <a:normAutofit/>
          </a:bodyPr>
          <a:lstStyle/>
          <a:p>
            <a:r>
              <a:rPr lang="en-US" altLang="ko-KR" dirty="0" smtClean="0"/>
              <a:t>Arduino use built-in serial monitor to communicate host computer.</a:t>
            </a:r>
          </a:p>
          <a:p>
            <a:pPr lvl="1"/>
            <a:r>
              <a:rPr lang="en-US" altLang="ko-KR" dirty="0" smtClean="0"/>
              <a:t>“Serial” : serial port object</a:t>
            </a:r>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19</a:t>
            </a:fld>
            <a:endParaRPr lang="en-US" altLang="ko-KR"/>
          </a:p>
        </p:txBody>
      </p:sp>
      <p:pic>
        <p:nvPicPr>
          <p:cNvPr id="14" name="그림 13"/>
          <p:cNvPicPr>
            <a:picLocks noChangeAspect="1"/>
          </p:cNvPicPr>
          <p:nvPr/>
        </p:nvPicPr>
        <p:blipFill>
          <a:blip r:embed="rId3"/>
          <a:stretch>
            <a:fillRect/>
          </a:stretch>
        </p:blipFill>
        <p:spPr>
          <a:xfrm>
            <a:off x="940525" y="2519222"/>
            <a:ext cx="1449977" cy="893186"/>
          </a:xfrm>
          <a:prstGeom prst="rect">
            <a:avLst/>
          </a:prstGeom>
        </p:spPr>
      </p:pic>
      <p:pic>
        <p:nvPicPr>
          <p:cNvPr id="16" name="그림 15"/>
          <p:cNvPicPr>
            <a:picLocks noChangeAspect="1"/>
          </p:cNvPicPr>
          <p:nvPr/>
        </p:nvPicPr>
        <p:blipFill rotWithShape="1">
          <a:blip r:embed="rId4">
            <a:extLst>
              <a:ext uri="{BEBA8EAE-BF5A-486C-A8C5-ECC9F3942E4B}">
                <a14:imgProps xmlns:a14="http://schemas.microsoft.com/office/drawing/2010/main">
                  <a14:imgLayer r:embed="rId5">
                    <a14:imgEffect>
                      <a14:backgroundRemoval t="0" b="100000" l="0" r="100000">
                        <a14:foregroundMark x1="17890" y1="10837" x2="17890" y2="10837"/>
                        <a14:foregroundMark x1="12385" y1="31034" x2="12385" y2="31034"/>
                        <a14:foregroundMark x1="13073" y1="6897" x2="12844" y2="80788"/>
                        <a14:foregroundMark x1="8945" y1="22167" x2="9404" y2="31034"/>
                        <a14:foregroundMark x1="8028" y1="19212" x2="8028" y2="19212"/>
                        <a14:foregroundMark x1="7110" y1="47783" x2="7110" y2="47783"/>
                        <a14:foregroundMark x1="8028" y1="47291" x2="18578" y2="49261"/>
                        <a14:foregroundMark x1="7339" y1="51724" x2="7339" y2="51724"/>
                      </a14:backgroundRemoval>
                    </a14:imgEffect>
                  </a14:imgLayer>
                </a14:imgProps>
              </a:ext>
            </a:extLst>
          </a:blip>
          <a:srcRect r="1203"/>
          <a:stretch/>
        </p:blipFill>
        <p:spPr>
          <a:xfrm>
            <a:off x="5370258" y="2651283"/>
            <a:ext cx="1350943" cy="636652"/>
          </a:xfrm>
          <a:prstGeom prst="rect">
            <a:avLst/>
          </a:prstGeom>
        </p:spPr>
      </p:pic>
      <p:cxnSp>
        <p:nvCxnSpPr>
          <p:cNvPr id="17" name="꺾인 연결선 16"/>
          <p:cNvCxnSpPr>
            <a:stCxn id="14" idx="3"/>
            <a:endCxn id="16" idx="1"/>
          </p:cNvCxnSpPr>
          <p:nvPr/>
        </p:nvCxnSpPr>
        <p:spPr>
          <a:xfrm>
            <a:off x="2390502" y="2965815"/>
            <a:ext cx="2979756" cy="3794"/>
          </a:xfrm>
          <a:prstGeom prst="bentConnector3">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0525" y="3412408"/>
            <a:ext cx="1685783" cy="338554"/>
          </a:xfrm>
          <a:prstGeom prst="rect">
            <a:avLst/>
          </a:prstGeom>
          <a:noFill/>
        </p:spPr>
        <p:txBody>
          <a:bodyPr wrap="none" rtlCol="0">
            <a:spAutoFit/>
          </a:bodyPr>
          <a:lstStyle/>
          <a:p>
            <a:r>
              <a:rPr lang="en-US" altLang="ko-KR" sz="1600" b="1" dirty="0" smtClean="0"/>
              <a:t>Host Computer</a:t>
            </a:r>
            <a:endParaRPr lang="ko-KR" altLang="en-US" sz="1600" b="1" dirty="0"/>
          </a:p>
        </p:txBody>
      </p:sp>
      <p:sp>
        <p:nvSpPr>
          <p:cNvPr id="20" name="TextBox 19"/>
          <p:cNvSpPr txBox="1"/>
          <p:nvPr/>
        </p:nvSpPr>
        <p:spPr>
          <a:xfrm>
            <a:off x="5268709" y="3412408"/>
            <a:ext cx="1443216" cy="338554"/>
          </a:xfrm>
          <a:prstGeom prst="rect">
            <a:avLst/>
          </a:prstGeom>
          <a:noFill/>
        </p:spPr>
        <p:txBody>
          <a:bodyPr wrap="none" rtlCol="0">
            <a:spAutoFit/>
          </a:bodyPr>
          <a:lstStyle/>
          <a:p>
            <a:r>
              <a:rPr lang="en-US" altLang="ko-KR" sz="1600" b="1" dirty="0" smtClean="0"/>
              <a:t>Target Board</a:t>
            </a:r>
            <a:endParaRPr lang="ko-KR" altLang="en-US" sz="1600" b="1" dirty="0"/>
          </a:p>
        </p:txBody>
      </p:sp>
      <p:sp>
        <p:nvSpPr>
          <p:cNvPr id="21" name="TextBox 20"/>
          <p:cNvSpPr txBox="1"/>
          <p:nvPr/>
        </p:nvSpPr>
        <p:spPr>
          <a:xfrm>
            <a:off x="940524" y="3855207"/>
            <a:ext cx="3081164" cy="954107"/>
          </a:xfrm>
          <a:prstGeom prst="rect">
            <a:avLst/>
          </a:prstGeom>
          <a:noFill/>
        </p:spPr>
        <p:txBody>
          <a:bodyPr wrap="none" rtlCol="0">
            <a:spAutoFit/>
          </a:bodyPr>
          <a:lstStyle/>
          <a:p>
            <a:r>
              <a:rPr lang="en-US" altLang="ko-KR" sz="1400" b="1" dirty="0" smtClean="0">
                <a:solidFill>
                  <a:srgbClr val="C00000"/>
                </a:solidFill>
              </a:rPr>
              <a:t>IDE : Arduino Software</a:t>
            </a:r>
          </a:p>
          <a:p>
            <a:pPr marL="285750" indent="-285750">
              <a:buFont typeface="Arial" panose="020B0604020202020204" pitchFamily="34" charset="0"/>
              <a:buChar char="•"/>
            </a:pPr>
            <a:r>
              <a:rPr lang="en-US" altLang="ko-KR" sz="1400" b="1" dirty="0" smtClean="0">
                <a:solidFill>
                  <a:srgbClr val="C00000"/>
                </a:solidFill>
              </a:rPr>
              <a:t>Built-in Serial Monitor</a:t>
            </a:r>
            <a:endParaRPr lang="en-US" altLang="ko-KR" sz="1400" b="1" dirty="0">
              <a:solidFill>
                <a:srgbClr val="C00000"/>
              </a:solidFill>
            </a:endParaRPr>
          </a:p>
          <a:p>
            <a:pPr lvl="1"/>
            <a:r>
              <a:rPr lang="en-US" altLang="ko-KR" sz="1400" b="1" dirty="0" smtClean="0">
                <a:solidFill>
                  <a:srgbClr val="C00000"/>
                </a:solidFill>
              </a:rPr>
              <a:t>- Sending data : keying</a:t>
            </a:r>
          </a:p>
          <a:p>
            <a:pPr lvl="1"/>
            <a:r>
              <a:rPr lang="en-US" altLang="ko-KR" sz="1400" b="1" dirty="0" smtClean="0">
                <a:solidFill>
                  <a:srgbClr val="C00000"/>
                </a:solidFill>
              </a:rPr>
              <a:t>- Receiving data : displaying</a:t>
            </a:r>
            <a:endParaRPr lang="en-US" altLang="ko-KR" sz="1400" b="1" dirty="0">
              <a:solidFill>
                <a:srgbClr val="C00000"/>
              </a:solidFill>
            </a:endParaRPr>
          </a:p>
        </p:txBody>
      </p:sp>
      <p:sp>
        <p:nvSpPr>
          <p:cNvPr id="22" name="TextBox 21"/>
          <p:cNvSpPr txBox="1"/>
          <p:nvPr/>
        </p:nvSpPr>
        <p:spPr>
          <a:xfrm>
            <a:off x="5268709" y="3855207"/>
            <a:ext cx="1588384" cy="307777"/>
          </a:xfrm>
          <a:prstGeom prst="rect">
            <a:avLst/>
          </a:prstGeom>
          <a:noFill/>
        </p:spPr>
        <p:txBody>
          <a:bodyPr wrap="none" rtlCol="0">
            <a:spAutoFit/>
          </a:bodyPr>
          <a:lstStyle/>
          <a:p>
            <a:r>
              <a:rPr lang="en-US" altLang="ko-KR" sz="1400" b="1" dirty="0" err="1" smtClean="0">
                <a:solidFill>
                  <a:srgbClr val="C00000"/>
                </a:solidFill>
              </a:rPr>
              <a:t>WoW</a:t>
            </a:r>
            <a:r>
              <a:rPr lang="en-US" altLang="ko-KR" sz="1400" b="1" dirty="0" smtClean="0">
                <a:solidFill>
                  <a:srgbClr val="C00000"/>
                </a:solidFill>
              </a:rPr>
              <a:t> Starter Kit</a:t>
            </a:r>
            <a:endParaRPr lang="ko-KR" altLang="en-US" sz="1400" b="1" dirty="0">
              <a:solidFill>
                <a:srgbClr val="C00000"/>
              </a:solidFill>
            </a:endParaRPr>
          </a:p>
        </p:txBody>
      </p:sp>
      <p:sp>
        <p:nvSpPr>
          <p:cNvPr id="23" name="TextBox 22"/>
          <p:cNvSpPr txBox="1"/>
          <p:nvPr/>
        </p:nvSpPr>
        <p:spPr>
          <a:xfrm>
            <a:off x="2331751" y="2694390"/>
            <a:ext cx="481222" cy="276999"/>
          </a:xfrm>
          <a:prstGeom prst="rect">
            <a:avLst/>
          </a:prstGeom>
          <a:noFill/>
        </p:spPr>
        <p:txBody>
          <a:bodyPr wrap="none" rtlCol="0">
            <a:spAutoFit/>
          </a:bodyPr>
          <a:lstStyle/>
          <a:p>
            <a:r>
              <a:rPr lang="en-US" altLang="ko-KR" sz="1200" b="1" dirty="0" smtClean="0"/>
              <a:t>USB</a:t>
            </a:r>
            <a:endParaRPr lang="ko-KR" altLang="en-US" sz="1200" b="1" dirty="0"/>
          </a:p>
        </p:txBody>
      </p:sp>
      <p:sp>
        <p:nvSpPr>
          <p:cNvPr id="24" name="TextBox 23"/>
          <p:cNvSpPr txBox="1"/>
          <p:nvPr/>
        </p:nvSpPr>
        <p:spPr>
          <a:xfrm>
            <a:off x="3522095" y="5693746"/>
            <a:ext cx="4191725" cy="584775"/>
          </a:xfrm>
          <a:prstGeom prst="rect">
            <a:avLst/>
          </a:prstGeom>
          <a:noFill/>
        </p:spPr>
        <p:txBody>
          <a:bodyPr wrap="none" rtlCol="0">
            <a:spAutoFit/>
          </a:bodyPr>
          <a:lstStyle/>
          <a:p>
            <a:r>
              <a:rPr lang="en-US" altLang="ko-KR" sz="1600" b="1" dirty="0" smtClean="0"/>
              <a:t>UNO has just one serial port.</a:t>
            </a:r>
          </a:p>
          <a:p>
            <a:r>
              <a:rPr lang="en-US" altLang="ko-KR" sz="1600" b="1" dirty="0" smtClean="0"/>
              <a:t>What if we need an another serial port ?</a:t>
            </a:r>
            <a:endParaRPr lang="ko-KR" altLang="en-US" sz="1600" b="1" dirty="0"/>
          </a:p>
        </p:txBody>
      </p:sp>
      <p:cxnSp>
        <p:nvCxnSpPr>
          <p:cNvPr id="25" name="직선 화살표 연결선 24"/>
          <p:cNvCxnSpPr/>
          <p:nvPr/>
        </p:nvCxnSpPr>
        <p:spPr>
          <a:xfrm flipH="1">
            <a:off x="2390502" y="3148996"/>
            <a:ext cx="2979756"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1"/>
          <p:cNvSpPr>
            <a:spLocks noChangeArrowheads="1"/>
          </p:cNvSpPr>
          <p:nvPr/>
        </p:nvSpPr>
        <p:spPr bwMode="auto">
          <a:xfrm>
            <a:off x="7410675" y="1981247"/>
            <a:ext cx="4140877" cy="3539430"/>
          </a:xfrm>
          <a:prstGeom prst="rect">
            <a:avLst/>
          </a:prstGeom>
          <a:solidFill>
            <a:srgbClr val="F7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400" b="1" i="0" u="none" strike="noStrike" cap="none" normalizeH="0" baseline="0" dirty="0" err="1" smtClean="0">
                <a:ln>
                  <a:noFill/>
                </a:ln>
                <a:solidFill>
                  <a:srgbClr val="00979D"/>
                </a:solidFill>
                <a:effectLst/>
                <a:latin typeface="Arial Unicode MS" panose="020B0604020202020204" pitchFamily="50" charset="-127"/>
                <a:ea typeface="Typonine Mono Regular"/>
              </a:rPr>
              <a:t>int</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incomingByte</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 </a:t>
            </a:r>
            <a:r>
              <a:rPr kumimoji="0" lang="ko-KR" altLang="ko-KR" sz="1400" b="1" i="0" u="none" strike="noStrike" cap="none" normalizeH="0" baseline="0" dirty="0" smtClean="0">
                <a:ln>
                  <a:noFill/>
                </a:ln>
                <a:solidFill>
                  <a:srgbClr val="8A7B52"/>
                </a:solidFill>
                <a:effectLst/>
                <a:latin typeface="Arial Unicode MS" panose="020B0604020202020204" pitchFamily="50" charset="-127"/>
                <a:ea typeface="Typonine Mono Regular"/>
              </a:rPr>
              <a:t>0</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for</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incoming</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serial</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data</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endParaRPr kumimoji="0" lang="en-US"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400" b="1" i="0" u="none" strike="noStrike" cap="none" normalizeH="0" baseline="0" dirty="0" err="1" smtClean="0">
                <a:ln>
                  <a:noFill/>
                </a:ln>
                <a:solidFill>
                  <a:srgbClr val="00979D"/>
                </a:solidFill>
                <a:effectLst/>
                <a:latin typeface="Arial Unicode MS" panose="020B0604020202020204" pitchFamily="50" charset="-127"/>
                <a:ea typeface="Typonine Mono Regular"/>
              </a:rPr>
              <a:t>void</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D35400"/>
                </a:solidFill>
                <a:effectLst/>
                <a:latin typeface="Arial Unicode MS" panose="020B0604020202020204" pitchFamily="50" charset="-127"/>
                <a:ea typeface="Typonine Mono Regular"/>
              </a:rPr>
              <a:t>setup</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 </a:t>
            </a:r>
            <a:endParaRPr kumimoji="0" lang="en-US"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400" b="1" dirty="0" smtClean="0">
                <a:solidFill>
                  <a:srgbClr val="000000"/>
                </a:solidFill>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D35400"/>
                </a:solidFill>
                <a:effectLst/>
                <a:latin typeface="Arial Unicode MS" panose="020B0604020202020204" pitchFamily="50" charset="-127"/>
                <a:ea typeface="Typonine Mono Regular"/>
              </a:rPr>
              <a:t>Serial</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a:t>
            </a:r>
            <a:r>
              <a:rPr kumimoji="0" lang="ko-KR" altLang="ko-KR" sz="1400" b="1" i="0" u="none" strike="noStrike" cap="none" normalizeH="0" baseline="0" dirty="0" err="1" smtClean="0">
                <a:ln>
                  <a:noFill/>
                </a:ln>
                <a:solidFill>
                  <a:srgbClr val="D35400"/>
                </a:solidFill>
                <a:effectLst/>
                <a:latin typeface="Arial Unicode MS" panose="020B0604020202020204" pitchFamily="50" charset="-127"/>
                <a:ea typeface="Typonine Mono Regular"/>
              </a:rPr>
              <a:t>begin</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a:t>
            </a:r>
            <a:r>
              <a:rPr kumimoji="0" lang="ko-KR" altLang="ko-KR" sz="1400" b="1" i="0" u="none" strike="noStrike" cap="none" normalizeH="0" baseline="0" dirty="0" smtClean="0">
                <a:ln>
                  <a:noFill/>
                </a:ln>
                <a:solidFill>
                  <a:srgbClr val="8A7B52"/>
                </a:solidFill>
                <a:effectLst/>
                <a:latin typeface="Arial Unicode MS" panose="020B0604020202020204" pitchFamily="50" charset="-127"/>
                <a:ea typeface="Typonine Mono Regular"/>
              </a:rPr>
              <a:t>9600</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opens</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serial</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port</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endParaRPr kumimoji="0" lang="en-US"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400" b="1" dirty="0">
                <a:solidFill>
                  <a:srgbClr val="000000"/>
                </a:solidFill>
                <a:latin typeface="Arial Unicode MS" panose="020B0604020202020204" pitchFamily="50" charset="-127"/>
                <a:ea typeface="Typonine Mono Regular"/>
              </a:rPr>
              <a:t> </a:t>
            </a:r>
            <a:r>
              <a:rPr lang="en-US" altLang="ko-KR" sz="1400" b="1" dirty="0" smtClean="0">
                <a:solidFill>
                  <a:srgbClr val="000000"/>
                </a:solidFill>
                <a:latin typeface="Arial Unicode MS" panose="020B0604020202020204" pitchFamily="50" charset="-127"/>
                <a:ea typeface="Typonine Mono Regular"/>
              </a:rPr>
              <a:t>                                 //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sets</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data</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rate</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to</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9600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bps</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endParaRPr kumimoji="0" lang="en-US"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a:t>
            </a:r>
            <a:endParaRPr kumimoji="0" lang="en-US"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400" b="1" i="0" u="none" strike="noStrike" cap="none" normalizeH="0" baseline="0" dirty="0" smtClean="0">
              <a:ln>
                <a:noFill/>
              </a:ln>
              <a:solidFill>
                <a:srgbClr val="00979D"/>
              </a:solidFill>
              <a:effectLst/>
              <a:latin typeface="Arial Unicode MS" panose="020B0604020202020204" pitchFamily="50" charset="-127"/>
              <a:ea typeface="Typonine Mono 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400" b="1" i="0" u="none" strike="noStrike" cap="none" normalizeH="0" baseline="0" dirty="0" err="1" smtClean="0">
                <a:ln>
                  <a:noFill/>
                </a:ln>
                <a:solidFill>
                  <a:srgbClr val="00979D"/>
                </a:solidFill>
                <a:effectLst/>
                <a:latin typeface="Arial Unicode MS" panose="020B0604020202020204" pitchFamily="50" charset="-127"/>
                <a:ea typeface="Typonine Mono Regular"/>
              </a:rPr>
              <a:t>void</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D35400"/>
                </a:solidFill>
                <a:effectLst/>
                <a:latin typeface="Arial Unicode MS" panose="020B0604020202020204" pitchFamily="50" charset="-127"/>
                <a:ea typeface="Typonine Mono Regular"/>
              </a:rPr>
              <a:t>loop</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 </a:t>
            </a:r>
            <a:endParaRPr kumimoji="0" lang="en-US"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400" b="1" dirty="0">
                <a:solidFill>
                  <a:srgbClr val="000000"/>
                </a:solidFill>
                <a:latin typeface="Arial Unicode MS" panose="020B0604020202020204" pitchFamily="50" charset="-127"/>
                <a:ea typeface="Typonine Mono Regular"/>
              </a:rPr>
              <a:t> </a:t>
            </a:r>
            <a:r>
              <a:rPr lang="en-US" altLang="ko-KR" sz="1400" b="1" dirty="0" smtClean="0">
                <a:solidFill>
                  <a:srgbClr val="000000"/>
                </a:solidFill>
                <a:latin typeface="Arial Unicode MS" panose="020B0604020202020204" pitchFamily="50" charset="-127"/>
                <a:ea typeface="Typonine Mono Regular"/>
              </a:rPr>
              <a:t>  </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send</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data</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only</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when</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you</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receive</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data</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endParaRPr kumimoji="0" lang="en-US"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400" b="1" dirty="0">
                <a:solidFill>
                  <a:srgbClr val="000000"/>
                </a:solidFill>
                <a:latin typeface="Arial Unicode MS" panose="020B0604020202020204" pitchFamily="50" charset="-127"/>
                <a:ea typeface="Typonine Mono Regular"/>
              </a:rPr>
              <a:t> </a:t>
            </a:r>
            <a:r>
              <a:rPr lang="en-US" altLang="ko-KR" sz="1400" b="1" dirty="0" smtClean="0">
                <a:solidFill>
                  <a:srgbClr val="000000"/>
                </a:solidFill>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D35400"/>
                </a:solidFill>
                <a:effectLst/>
                <a:latin typeface="Arial Unicode MS" panose="020B0604020202020204" pitchFamily="50" charset="-127"/>
                <a:ea typeface="Typonine Mono Regular"/>
              </a:rPr>
              <a:t>if</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D35400"/>
                </a:solidFill>
                <a:effectLst/>
                <a:latin typeface="Arial Unicode MS" panose="020B0604020202020204" pitchFamily="50" charset="-127"/>
                <a:ea typeface="Typonine Mono Regular"/>
              </a:rPr>
              <a:t>Serial</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a:t>
            </a:r>
            <a:r>
              <a:rPr kumimoji="0" lang="ko-KR" altLang="ko-KR" sz="1400" b="1" i="0" u="none" strike="noStrike" cap="none" normalizeH="0" baseline="0" dirty="0" err="1" smtClean="0">
                <a:ln>
                  <a:noFill/>
                </a:ln>
                <a:solidFill>
                  <a:srgbClr val="D35400"/>
                </a:solidFill>
                <a:effectLst/>
                <a:latin typeface="Arial Unicode MS" panose="020B0604020202020204" pitchFamily="50" charset="-127"/>
                <a:ea typeface="Typonine Mono Regular"/>
              </a:rPr>
              <a:t>available</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&gt; </a:t>
            </a:r>
            <a:r>
              <a:rPr kumimoji="0" lang="ko-KR" altLang="ko-KR" sz="1400" b="1" i="0" u="none" strike="noStrike" cap="none" normalizeH="0" baseline="0" dirty="0" smtClean="0">
                <a:ln>
                  <a:noFill/>
                </a:ln>
                <a:solidFill>
                  <a:srgbClr val="8A7B52"/>
                </a:solidFill>
                <a:effectLst/>
                <a:latin typeface="Arial Unicode MS" panose="020B0604020202020204" pitchFamily="50" charset="-127"/>
                <a:ea typeface="Typonine Mono Regular"/>
              </a:rPr>
              <a:t>0</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 </a:t>
            </a:r>
            <a:endParaRPr kumimoji="0" lang="en-US"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400" b="1" dirty="0" smtClean="0">
                <a:solidFill>
                  <a:srgbClr val="000000"/>
                </a:solidFill>
                <a:latin typeface="Arial Unicode MS" panose="020B0604020202020204" pitchFamily="50" charset="-127"/>
                <a:ea typeface="Typonine Mono Regular"/>
              </a:rPr>
              <a:t>      </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read</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the</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incoming</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byte</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endParaRPr kumimoji="0" lang="en-US"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400" b="1" dirty="0">
                <a:solidFill>
                  <a:srgbClr val="000000"/>
                </a:solidFill>
                <a:latin typeface="Arial Unicode MS" panose="020B0604020202020204" pitchFamily="50" charset="-127"/>
                <a:ea typeface="Typonine Mono Regular"/>
              </a:rPr>
              <a:t> </a:t>
            </a:r>
            <a:r>
              <a:rPr lang="en-US" altLang="ko-KR" sz="1400" b="1" dirty="0" smtClean="0">
                <a:solidFill>
                  <a:srgbClr val="000000"/>
                </a:solidFill>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incomingByte</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 </a:t>
            </a:r>
            <a:r>
              <a:rPr kumimoji="0" lang="ko-KR" altLang="ko-KR" sz="1400" b="1" i="0" u="none" strike="noStrike" cap="none" normalizeH="0" baseline="0" dirty="0" err="1" smtClean="0">
                <a:ln>
                  <a:noFill/>
                </a:ln>
                <a:solidFill>
                  <a:srgbClr val="D35400"/>
                </a:solidFill>
                <a:effectLst/>
                <a:latin typeface="Arial Unicode MS" panose="020B0604020202020204" pitchFamily="50" charset="-127"/>
                <a:ea typeface="Typonine Mono Regular"/>
              </a:rPr>
              <a:t>Serial</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a:t>
            </a:r>
            <a:r>
              <a:rPr kumimoji="0" lang="ko-KR" altLang="ko-KR" sz="1400" b="1" i="0" u="none" strike="noStrike" cap="none" normalizeH="0" baseline="0" dirty="0" err="1" smtClean="0">
                <a:ln>
                  <a:noFill/>
                </a:ln>
                <a:solidFill>
                  <a:srgbClr val="D35400"/>
                </a:solidFill>
                <a:effectLst/>
                <a:latin typeface="Arial Unicode MS" panose="020B0604020202020204" pitchFamily="50" charset="-127"/>
                <a:ea typeface="Typonine Mono Regular"/>
              </a:rPr>
              <a:t>read</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endParaRPr kumimoji="0" lang="en-US"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400" b="1" dirty="0">
                <a:solidFill>
                  <a:srgbClr val="000000"/>
                </a:solidFill>
                <a:latin typeface="Arial Unicode MS" panose="020B0604020202020204" pitchFamily="50" charset="-127"/>
                <a:ea typeface="Typonine Mono Regular"/>
              </a:rPr>
              <a:t> </a:t>
            </a:r>
            <a:r>
              <a:rPr lang="en-US" altLang="ko-KR" sz="1400" b="1" dirty="0" smtClean="0">
                <a:solidFill>
                  <a:srgbClr val="000000"/>
                </a:solidFill>
                <a:latin typeface="Arial Unicode MS" panose="020B0604020202020204" pitchFamily="50" charset="-127"/>
                <a:ea typeface="Typonine Mono Regular"/>
              </a:rPr>
              <a:t>     </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say</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what</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you</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got</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endParaRPr kumimoji="0" lang="en-US"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400" b="1" dirty="0">
                <a:solidFill>
                  <a:srgbClr val="000000"/>
                </a:solidFill>
                <a:latin typeface="Arial Unicode MS" panose="020B0604020202020204" pitchFamily="50" charset="-127"/>
                <a:ea typeface="Typonine Mono Regular"/>
              </a:rPr>
              <a:t> </a:t>
            </a:r>
            <a:r>
              <a:rPr lang="en-US" altLang="ko-KR" sz="1400" b="1" dirty="0" smtClean="0">
                <a:solidFill>
                  <a:srgbClr val="000000"/>
                </a:solidFill>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D35400"/>
                </a:solidFill>
                <a:effectLst/>
                <a:latin typeface="Arial Unicode MS" panose="020B0604020202020204" pitchFamily="50" charset="-127"/>
                <a:ea typeface="Typonine Mono Regular"/>
              </a:rPr>
              <a:t>Serial</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a:t>
            </a:r>
            <a:r>
              <a:rPr kumimoji="0" lang="ko-KR" altLang="ko-KR" sz="1400" b="1" i="0" u="none" strike="noStrike" cap="none" normalizeH="0" baseline="0" dirty="0" err="1" smtClean="0">
                <a:ln>
                  <a:noFill/>
                </a:ln>
                <a:solidFill>
                  <a:srgbClr val="D35400"/>
                </a:solidFill>
                <a:effectLst/>
                <a:latin typeface="Arial Unicode MS" panose="020B0604020202020204" pitchFamily="50" charset="-127"/>
                <a:ea typeface="Typonine Mono Regular"/>
              </a:rPr>
              <a:t>print</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a:t>
            </a:r>
            <a:r>
              <a:rPr kumimoji="0" lang="ko-KR" altLang="ko-KR" sz="1400" b="1" i="0" u="none" strike="noStrike" cap="none" normalizeH="0" baseline="0" dirty="0" smtClean="0">
                <a:ln>
                  <a:noFill/>
                </a:ln>
                <a:solidFill>
                  <a:srgbClr val="005C5F"/>
                </a:solidFill>
                <a:effectLst/>
                <a:latin typeface="Arial Unicode MS" panose="020B0604020202020204" pitchFamily="50" charset="-127"/>
                <a:ea typeface="Typonine Mono Regular"/>
              </a:rPr>
              <a:t>"</a:t>
            </a:r>
            <a:r>
              <a:rPr kumimoji="0" lang="ko-KR" altLang="ko-KR" sz="1400" b="1" i="0" u="none" strike="noStrike" cap="none" normalizeH="0" baseline="0" dirty="0" err="1" smtClean="0">
                <a:ln>
                  <a:noFill/>
                </a:ln>
                <a:solidFill>
                  <a:srgbClr val="005C5F"/>
                </a:solidFill>
                <a:effectLst/>
                <a:latin typeface="Arial Unicode MS" panose="020B0604020202020204" pitchFamily="50" charset="-127"/>
                <a:ea typeface="Typonine Mono Regular"/>
              </a:rPr>
              <a:t>I</a:t>
            </a:r>
            <a:r>
              <a:rPr kumimoji="0" lang="ko-KR" altLang="ko-KR" sz="1400" b="1" i="0" u="none" strike="noStrike" cap="none" normalizeH="0" baseline="0" dirty="0" smtClean="0">
                <a:ln>
                  <a:noFill/>
                </a:ln>
                <a:solidFill>
                  <a:srgbClr val="005C5F"/>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5C5F"/>
                </a:solidFill>
                <a:effectLst/>
                <a:latin typeface="Arial Unicode MS" panose="020B0604020202020204" pitchFamily="50" charset="-127"/>
                <a:ea typeface="Typonine Mono Regular"/>
              </a:rPr>
              <a:t>received</a:t>
            </a:r>
            <a:r>
              <a:rPr kumimoji="0" lang="ko-KR" altLang="ko-KR" sz="1400" b="1" i="0" u="none" strike="noStrike" cap="none" normalizeH="0" baseline="0" dirty="0" smtClean="0">
                <a:ln>
                  <a:noFill/>
                </a:ln>
                <a:solidFill>
                  <a:srgbClr val="005C5F"/>
                </a:solidFill>
                <a:effectLst/>
                <a:latin typeface="Arial Unicode MS" panose="020B0604020202020204" pitchFamily="50" charset="-127"/>
                <a:ea typeface="Typonine Mono Regular"/>
              </a:rPr>
              <a:t>: "</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endParaRPr kumimoji="0" lang="en-US"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400" b="1" dirty="0">
                <a:solidFill>
                  <a:srgbClr val="000000"/>
                </a:solidFill>
                <a:latin typeface="Arial Unicode MS" panose="020B0604020202020204" pitchFamily="50" charset="-127"/>
                <a:ea typeface="Typonine Mono Regular"/>
              </a:rPr>
              <a:t> </a:t>
            </a:r>
            <a:r>
              <a:rPr lang="en-US" altLang="ko-KR" sz="1400" b="1" dirty="0" smtClean="0">
                <a:solidFill>
                  <a:srgbClr val="000000"/>
                </a:solidFill>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D35400"/>
                </a:solidFill>
                <a:effectLst/>
                <a:latin typeface="Arial Unicode MS" panose="020B0604020202020204" pitchFamily="50" charset="-127"/>
                <a:ea typeface="Typonine Mono Regular"/>
              </a:rPr>
              <a:t>Serial</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a:t>
            </a:r>
            <a:r>
              <a:rPr kumimoji="0" lang="ko-KR" altLang="ko-KR" sz="1400" b="1" i="0" u="none" strike="noStrike" cap="none" normalizeH="0" baseline="0" dirty="0" err="1" smtClean="0">
                <a:ln>
                  <a:noFill/>
                </a:ln>
                <a:solidFill>
                  <a:srgbClr val="D35400"/>
                </a:solidFill>
                <a:effectLst/>
                <a:latin typeface="Arial Unicode MS" panose="020B0604020202020204" pitchFamily="50" charset="-127"/>
                <a:ea typeface="Typonine Mono Regular"/>
              </a:rPr>
              <a:t>println</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a:t>
            </a:r>
            <a:r>
              <a:rPr kumimoji="0" lang="ko-KR" altLang="ko-KR" sz="1400" b="1" i="0" u="none" strike="noStrike" cap="none" normalizeH="0" baseline="0" dirty="0" err="1" smtClean="0">
                <a:ln>
                  <a:noFill/>
                </a:ln>
                <a:solidFill>
                  <a:srgbClr val="000000"/>
                </a:solidFill>
                <a:effectLst/>
                <a:latin typeface="Arial Unicode MS" panose="020B0604020202020204" pitchFamily="50" charset="-127"/>
                <a:ea typeface="Typonine Mono Regular"/>
              </a:rPr>
              <a:t>incomingByte</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DEC); </a:t>
            </a:r>
            <a:endParaRPr kumimoji="0" lang="en-US"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   </a:t>
            </a: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a:t>
            </a:r>
            <a:endParaRPr kumimoji="0" lang="en-US"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400" b="1" i="0" u="none" strike="noStrike" cap="none" normalizeH="0" baseline="0" dirty="0" smtClean="0">
                <a:ln>
                  <a:noFill/>
                </a:ln>
                <a:solidFill>
                  <a:srgbClr val="000000"/>
                </a:solidFill>
                <a:effectLst/>
                <a:latin typeface="Arial Unicode MS" panose="020B0604020202020204" pitchFamily="50" charset="-127"/>
                <a:ea typeface="Typonine Mono Regular"/>
              </a:rPr>
              <a:t>}</a:t>
            </a:r>
            <a:endParaRPr kumimoji="0" lang="ko-KR" altLang="ko-KR" sz="1000" b="1" i="0" u="none" strike="noStrike" cap="none" normalizeH="0" baseline="0" dirty="0" smtClean="0">
              <a:ln>
                <a:noFill/>
              </a:ln>
              <a:solidFill>
                <a:schemeClr val="tx1"/>
              </a:solidFill>
              <a:effectLst/>
            </a:endParaRPr>
          </a:p>
        </p:txBody>
      </p:sp>
      <p:sp>
        <p:nvSpPr>
          <p:cNvPr id="28" name="Rectangle 2"/>
          <p:cNvSpPr>
            <a:spLocks noChangeArrowheads="1"/>
          </p:cNvSpPr>
          <p:nvPr/>
        </p:nvSpPr>
        <p:spPr bwMode="auto">
          <a:xfrm>
            <a:off x="2684946" y="1893438"/>
            <a:ext cx="3209925" cy="0"/>
          </a:xfrm>
          <a:prstGeom prst="rect">
            <a:avLst/>
          </a:prstGeom>
          <a:solidFill>
            <a:srgbClr val="0097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smtClean="0">
                <a:ln>
                  <a:noFill/>
                </a:ln>
                <a:solidFill>
                  <a:srgbClr val="FFFFFF"/>
                </a:solidFill>
                <a:effectLst/>
                <a:latin typeface="맑은 고딕" panose="020B0503020000020004" pitchFamily="50" charset="-127"/>
                <a:ea typeface="Typonine Sans Regular"/>
              </a:rPr>
              <a:t/>
            </a:r>
            <a:br>
              <a:rPr kumimoji="0" lang="ko-KR" altLang="ko-KR" sz="1000" b="0" i="0" u="none" strike="noStrike" cap="none" normalizeH="0" baseline="0" smtClean="0">
                <a:ln>
                  <a:noFill/>
                </a:ln>
                <a:solidFill>
                  <a:srgbClr val="FFFFFF"/>
                </a:solidFill>
                <a:effectLst/>
                <a:latin typeface="맑은 고딕" panose="020B0503020000020004" pitchFamily="50" charset="-127"/>
                <a:ea typeface="Typonine Sans Regular"/>
              </a:rPr>
            </a:br>
            <a:endParaRPr kumimoji="0" lang="ko-KR" altLang="ko-KR" sz="1800" b="0" i="0" u="none" strike="noStrike" cap="none" normalizeH="0" baseline="0" smtClean="0">
              <a:ln>
                <a:noFill/>
              </a:ln>
              <a:solidFill>
                <a:schemeClr val="tx1"/>
              </a:solidFill>
              <a:effectLst/>
              <a:latin typeface="Arial" panose="020B0604020202020204" pitchFamily="34" charset="0"/>
            </a:endParaRPr>
          </a:p>
        </p:txBody>
      </p:sp>
      <p:sp>
        <p:nvSpPr>
          <p:cNvPr id="32" name="TextBox 31"/>
          <p:cNvSpPr txBox="1"/>
          <p:nvPr/>
        </p:nvSpPr>
        <p:spPr>
          <a:xfrm>
            <a:off x="4271367" y="2651283"/>
            <a:ext cx="1098891" cy="276999"/>
          </a:xfrm>
          <a:prstGeom prst="rect">
            <a:avLst/>
          </a:prstGeom>
          <a:noFill/>
        </p:spPr>
        <p:txBody>
          <a:bodyPr wrap="none" rtlCol="0">
            <a:spAutoFit/>
          </a:bodyPr>
          <a:lstStyle/>
          <a:p>
            <a:r>
              <a:rPr lang="en-US" altLang="ko-KR" sz="1200" b="1" dirty="0" smtClean="0"/>
              <a:t>USB-2-Serial</a:t>
            </a:r>
            <a:endParaRPr lang="ko-KR" altLang="en-US" sz="1200" b="1" dirty="0"/>
          </a:p>
        </p:txBody>
      </p:sp>
    </p:spTree>
    <p:extLst>
      <p:ext uri="{BB962C8B-B14F-4D97-AF65-F5344CB8AC3E}">
        <p14:creationId xmlns:p14="http://schemas.microsoft.com/office/powerpoint/2010/main" val="36145295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ltLang="ko-KR" dirty="0" smtClean="0"/>
              <a:t>5. Temperature Sensor</a:t>
            </a:r>
          </a:p>
        </p:txBody>
      </p:sp>
      <p:sp>
        <p:nvSpPr>
          <p:cNvPr id="4" name="슬라이드 번호 개체 틀 3"/>
          <p:cNvSpPr>
            <a:spLocks noGrp="1"/>
          </p:cNvSpPr>
          <p:nvPr>
            <p:ph type="sldNum" sz="quarter" idx="12"/>
          </p:nvPr>
        </p:nvSpPr>
        <p:spPr/>
        <p:txBody>
          <a:bodyPr/>
          <a:lstStyle/>
          <a:p>
            <a:fld id="{9A1A1819-B1BE-466B-89D7-8849706283D2}" type="slidenum">
              <a:rPr lang="en-GB" altLang="ko-KR" smtClean="0"/>
              <a:pPr/>
              <a:t>2</a:t>
            </a:fld>
            <a:endParaRPr lang="en-GB" altLang="ko-KR"/>
          </a:p>
        </p:txBody>
      </p:sp>
    </p:spTree>
    <p:extLst>
      <p:ext uri="{BB962C8B-B14F-4D97-AF65-F5344CB8AC3E}">
        <p14:creationId xmlns:p14="http://schemas.microsoft.com/office/powerpoint/2010/main" val="19876600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Cloud Connection</a:t>
            </a:r>
            <a:endParaRPr lang="ko-KR" altLang="en-US" dirty="0"/>
          </a:p>
        </p:txBody>
      </p:sp>
      <p:sp>
        <p:nvSpPr>
          <p:cNvPr id="4" name="내용 개체 틀 3"/>
          <p:cNvSpPr>
            <a:spLocks noGrp="1"/>
          </p:cNvSpPr>
          <p:nvPr>
            <p:ph idx="1"/>
          </p:nvPr>
        </p:nvSpPr>
        <p:spPr/>
        <p:txBody>
          <a:bodyPr>
            <a:normAutofit/>
          </a:bodyPr>
          <a:lstStyle/>
          <a:p>
            <a:r>
              <a:rPr lang="en-US" altLang="ko-KR" dirty="0" err="1" smtClean="0"/>
              <a:t>WoW</a:t>
            </a:r>
            <a:r>
              <a:rPr lang="en-US" altLang="ko-KR" dirty="0" smtClean="0"/>
              <a:t> kit can connect to cloud server (</a:t>
            </a:r>
            <a:r>
              <a:rPr lang="en-US" altLang="ko-KR" dirty="0" err="1" smtClean="0"/>
              <a:t>IoTMakers</a:t>
            </a:r>
            <a:r>
              <a:rPr lang="en-US" altLang="ko-KR" dirty="0" smtClean="0"/>
              <a:t>) through Wired/Wireless Ethernet connection.</a:t>
            </a:r>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20</a:t>
            </a:fld>
            <a:endParaRPr lang="en-US" altLang="ko-KR"/>
          </a:p>
        </p:txBody>
      </p:sp>
      <p:sp>
        <p:nvSpPr>
          <p:cNvPr id="18" name="직사각형 17"/>
          <p:cNvSpPr/>
          <p:nvPr/>
        </p:nvSpPr>
        <p:spPr>
          <a:xfrm>
            <a:off x="3773211" y="4288688"/>
            <a:ext cx="1030776" cy="614493"/>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solidFill>
                  <a:schemeClr val="tx1"/>
                </a:solidFill>
              </a:rPr>
              <a:t>Starter Kit</a:t>
            </a:r>
            <a:endParaRPr lang="ko-KR" altLang="en-US" sz="1400" b="1" dirty="0">
              <a:solidFill>
                <a:schemeClr val="tx1"/>
              </a:solidFill>
            </a:endParaRPr>
          </a:p>
        </p:txBody>
      </p:sp>
      <p:pic>
        <p:nvPicPr>
          <p:cNvPr id="26" name="그림 25"/>
          <p:cNvPicPr>
            <a:picLocks noChangeAspect="1"/>
          </p:cNvPicPr>
          <p:nvPr/>
        </p:nvPicPr>
        <p:blipFill>
          <a:blip r:embed="rId3"/>
          <a:stretch>
            <a:fillRect/>
          </a:stretch>
        </p:blipFill>
        <p:spPr>
          <a:xfrm>
            <a:off x="1738666" y="3100486"/>
            <a:ext cx="1802558" cy="1044200"/>
          </a:xfrm>
          <a:prstGeom prst="rect">
            <a:avLst/>
          </a:prstGeom>
        </p:spPr>
      </p:pic>
      <p:cxnSp>
        <p:nvCxnSpPr>
          <p:cNvPr id="29" name="꺾인 연결선 28"/>
          <p:cNvCxnSpPr>
            <a:stCxn id="26" idx="2"/>
            <a:endCxn id="18" idx="1"/>
          </p:cNvCxnSpPr>
          <p:nvPr/>
        </p:nvCxnSpPr>
        <p:spPr>
          <a:xfrm rot="16200000" flipH="1">
            <a:off x="2980954" y="3803677"/>
            <a:ext cx="451249" cy="1133266"/>
          </a:xfrm>
          <a:prstGeom prst="bentConnector2">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181261" y="1692819"/>
            <a:ext cx="960672" cy="738664"/>
          </a:xfrm>
          <a:prstGeom prst="rect">
            <a:avLst/>
          </a:prstGeom>
          <a:noFill/>
        </p:spPr>
        <p:txBody>
          <a:bodyPr wrap="square" rtlCol="0">
            <a:spAutoFit/>
          </a:bodyPr>
          <a:lstStyle/>
          <a:p>
            <a:r>
              <a:rPr lang="en-US" altLang="ko-KR" sz="1400" dirty="0" smtClean="0"/>
              <a:t>Built-in Serial Monitor</a:t>
            </a:r>
            <a:endParaRPr lang="ko-KR" altLang="en-US" sz="1400" dirty="0"/>
          </a:p>
        </p:txBody>
      </p:sp>
      <p:sp>
        <p:nvSpPr>
          <p:cNvPr id="31" name="TextBox 30"/>
          <p:cNvSpPr txBox="1"/>
          <p:nvPr/>
        </p:nvSpPr>
        <p:spPr>
          <a:xfrm>
            <a:off x="7000743" y="4287893"/>
            <a:ext cx="1367682" cy="307777"/>
          </a:xfrm>
          <a:prstGeom prst="rect">
            <a:avLst/>
          </a:prstGeom>
          <a:noFill/>
        </p:spPr>
        <p:txBody>
          <a:bodyPr wrap="none" rtlCol="0">
            <a:spAutoFit/>
          </a:bodyPr>
          <a:lstStyle/>
          <a:p>
            <a:r>
              <a:rPr lang="en-US" altLang="ko-KR" sz="1400" b="1" dirty="0" err="1" smtClean="0"/>
              <a:t>cmd</a:t>
            </a:r>
            <a:r>
              <a:rPr lang="en-US" altLang="ko-KR" sz="1400" b="1" dirty="0" smtClean="0"/>
              <a:t>(ON/OFF)</a:t>
            </a:r>
            <a:endParaRPr lang="ko-KR" altLang="en-US" sz="1400" b="1" dirty="0"/>
          </a:p>
        </p:txBody>
      </p:sp>
      <p:sp>
        <p:nvSpPr>
          <p:cNvPr id="33" name="TextBox 32"/>
          <p:cNvSpPr txBox="1"/>
          <p:nvPr/>
        </p:nvSpPr>
        <p:spPr>
          <a:xfrm>
            <a:off x="3521141" y="4971657"/>
            <a:ext cx="1284326" cy="307777"/>
          </a:xfrm>
          <a:prstGeom prst="rect">
            <a:avLst/>
          </a:prstGeom>
          <a:noFill/>
        </p:spPr>
        <p:txBody>
          <a:bodyPr wrap="none" rtlCol="0">
            <a:spAutoFit/>
          </a:bodyPr>
          <a:lstStyle/>
          <a:p>
            <a:r>
              <a:rPr lang="en-US" altLang="ko-KR" sz="1400" b="1" dirty="0" smtClean="0"/>
              <a:t>Target Board</a:t>
            </a:r>
            <a:endParaRPr lang="ko-KR" altLang="en-US" sz="1400" b="1" dirty="0"/>
          </a:p>
        </p:txBody>
      </p:sp>
      <p:pic>
        <p:nvPicPr>
          <p:cNvPr id="36" name="그림 35"/>
          <p:cNvPicPr>
            <a:picLocks noChangeAspect="1"/>
          </p:cNvPicPr>
          <p:nvPr/>
        </p:nvPicPr>
        <p:blipFill>
          <a:blip r:embed="rId4"/>
          <a:stretch>
            <a:fillRect/>
          </a:stretch>
        </p:blipFill>
        <p:spPr>
          <a:xfrm>
            <a:off x="8661205" y="4030630"/>
            <a:ext cx="1587792" cy="1130607"/>
          </a:xfrm>
          <a:prstGeom prst="rect">
            <a:avLst/>
          </a:prstGeom>
        </p:spPr>
      </p:pic>
      <p:sp>
        <p:nvSpPr>
          <p:cNvPr id="37" name="TextBox 36"/>
          <p:cNvSpPr txBox="1"/>
          <p:nvPr/>
        </p:nvSpPr>
        <p:spPr>
          <a:xfrm>
            <a:off x="8661205" y="3569230"/>
            <a:ext cx="1638397" cy="307777"/>
          </a:xfrm>
          <a:prstGeom prst="rect">
            <a:avLst/>
          </a:prstGeom>
          <a:noFill/>
        </p:spPr>
        <p:txBody>
          <a:bodyPr wrap="none" rtlCol="0">
            <a:spAutoFit/>
          </a:bodyPr>
          <a:lstStyle/>
          <a:p>
            <a:r>
              <a:rPr lang="en-US" altLang="ko-KR" sz="1400" b="1" dirty="0" err="1" smtClean="0"/>
              <a:t>GiGA</a:t>
            </a:r>
            <a:r>
              <a:rPr lang="en-US" altLang="ko-KR" sz="1400" b="1" dirty="0" smtClean="0"/>
              <a:t> </a:t>
            </a:r>
            <a:r>
              <a:rPr lang="en-US" altLang="ko-KR" sz="1400" b="1" dirty="0" err="1" smtClean="0"/>
              <a:t>IoT</a:t>
            </a:r>
            <a:r>
              <a:rPr lang="en-US" altLang="ko-KR" sz="1400" b="1" dirty="0" smtClean="0"/>
              <a:t> Makers</a:t>
            </a:r>
            <a:endParaRPr lang="ko-KR" altLang="en-US" sz="1400" b="1" dirty="0"/>
          </a:p>
        </p:txBody>
      </p:sp>
      <p:sp>
        <p:nvSpPr>
          <p:cNvPr id="38" name="직사각형 37"/>
          <p:cNvSpPr/>
          <p:nvPr/>
        </p:nvSpPr>
        <p:spPr>
          <a:xfrm>
            <a:off x="5538864" y="4288688"/>
            <a:ext cx="1030776" cy="61449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solidFill>
                  <a:schemeClr val="tx1"/>
                </a:solidFill>
              </a:rPr>
              <a:t>Access</a:t>
            </a:r>
          </a:p>
          <a:p>
            <a:pPr algn="ctr"/>
            <a:r>
              <a:rPr lang="en-US" altLang="ko-KR" sz="1400" b="1" dirty="0" smtClean="0">
                <a:solidFill>
                  <a:schemeClr val="tx1"/>
                </a:solidFill>
              </a:rPr>
              <a:t>Point</a:t>
            </a:r>
            <a:endParaRPr lang="ko-KR" altLang="en-US" sz="1400" b="1" dirty="0">
              <a:solidFill>
                <a:schemeClr val="tx1"/>
              </a:solidFill>
            </a:endParaRPr>
          </a:p>
        </p:txBody>
      </p:sp>
      <p:cxnSp>
        <p:nvCxnSpPr>
          <p:cNvPr id="39" name="직선 화살표 연결선 38"/>
          <p:cNvCxnSpPr>
            <a:stCxn id="18" idx="3"/>
            <a:endCxn id="38" idx="1"/>
          </p:cNvCxnSpPr>
          <p:nvPr/>
        </p:nvCxnSpPr>
        <p:spPr>
          <a:xfrm>
            <a:off x="4803987" y="4595935"/>
            <a:ext cx="734877"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36" idx="1"/>
            <a:endCxn id="38" idx="3"/>
          </p:cNvCxnSpPr>
          <p:nvPr/>
        </p:nvCxnSpPr>
        <p:spPr>
          <a:xfrm flipH="1">
            <a:off x="6569640" y="4595934"/>
            <a:ext cx="2091565" cy="1"/>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꺾인 연결선 40"/>
          <p:cNvCxnSpPr>
            <a:stCxn id="47" idx="3"/>
            <a:endCxn id="37" idx="0"/>
          </p:cNvCxnSpPr>
          <p:nvPr/>
        </p:nvCxnSpPr>
        <p:spPr>
          <a:xfrm flipV="1">
            <a:off x="4803987" y="3569230"/>
            <a:ext cx="4676417" cy="53356"/>
          </a:xfrm>
          <a:prstGeom prst="bentConnector4">
            <a:avLst>
              <a:gd name="adj1" fmla="val 41241"/>
              <a:gd name="adj2" fmla="val 1004286"/>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340346" y="2533137"/>
            <a:ext cx="1364476" cy="307777"/>
          </a:xfrm>
          <a:prstGeom prst="rect">
            <a:avLst/>
          </a:prstGeom>
          <a:noFill/>
        </p:spPr>
        <p:txBody>
          <a:bodyPr wrap="none" rtlCol="0">
            <a:spAutoFit/>
          </a:bodyPr>
          <a:lstStyle/>
          <a:p>
            <a:r>
              <a:rPr lang="en-US" altLang="ko-KR" sz="1400" b="1" dirty="0" smtClean="0"/>
              <a:t>Configuration</a:t>
            </a:r>
            <a:endParaRPr lang="ko-KR" altLang="en-US" sz="1400" b="1" dirty="0"/>
          </a:p>
        </p:txBody>
      </p:sp>
      <p:cxnSp>
        <p:nvCxnSpPr>
          <p:cNvPr id="43" name="직선 화살표 연결선 42"/>
          <p:cNvCxnSpPr/>
          <p:nvPr/>
        </p:nvCxnSpPr>
        <p:spPr>
          <a:xfrm>
            <a:off x="6620245" y="4787176"/>
            <a:ext cx="1990355" cy="26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 name="그림 1"/>
          <p:cNvPicPr>
            <a:picLocks noChangeAspect="1"/>
          </p:cNvPicPr>
          <p:nvPr/>
        </p:nvPicPr>
        <p:blipFill>
          <a:blip r:embed="rId5"/>
          <a:stretch>
            <a:fillRect/>
          </a:stretch>
        </p:blipFill>
        <p:spPr>
          <a:xfrm>
            <a:off x="2054995" y="1728330"/>
            <a:ext cx="1169900" cy="1064909"/>
          </a:xfrm>
          <a:prstGeom prst="rect">
            <a:avLst/>
          </a:prstGeom>
        </p:spPr>
      </p:pic>
      <p:sp>
        <p:nvSpPr>
          <p:cNvPr id="44" name="TextBox 43"/>
          <p:cNvSpPr txBox="1"/>
          <p:nvPr/>
        </p:nvSpPr>
        <p:spPr>
          <a:xfrm>
            <a:off x="723447" y="4220622"/>
            <a:ext cx="1498359" cy="307777"/>
          </a:xfrm>
          <a:prstGeom prst="rect">
            <a:avLst/>
          </a:prstGeom>
          <a:noFill/>
        </p:spPr>
        <p:txBody>
          <a:bodyPr wrap="none" rtlCol="0">
            <a:spAutoFit/>
          </a:bodyPr>
          <a:lstStyle/>
          <a:p>
            <a:r>
              <a:rPr lang="en-US" altLang="ko-KR" sz="1400" b="1" dirty="0" smtClean="0"/>
              <a:t>Host Computer</a:t>
            </a:r>
            <a:endParaRPr lang="ko-KR" altLang="en-US" sz="1400" b="1" dirty="0"/>
          </a:p>
        </p:txBody>
      </p:sp>
      <p:cxnSp>
        <p:nvCxnSpPr>
          <p:cNvPr id="7" name="직선 화살표 연결선 6"/>
          <p:cNvCxnSpPr>
            <a:stCxn id="26" idx="0"/>
            <a:endCxn id="2" idx="2"/>
          </p:cNvCxnSpPr>
          <p:nvPr/>
        </p:nvCxnSpPr>
        <p:spPr>
          <a:xfrm flipV="1">
            <a:off x="2639945" y="2793239"/>
            <a:ext cx="0" cy="3072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직사각형 46"/>
          <p:cNvSpPr/>
          <p:nvPr/>
        </p:nvSpPr>
        <p:spPr>
          <a:xfrm>
            <a:off x="3773211" y="3315339"/>
            <a:ext cx="1030776" cy="614493"/>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solidFill>
                  <a:schemeClr val="tx1"/>
                </a:solidFill>
              </a:rPr>
              <a:t>Browser</a:t>
            </a:r>
            <a:endParaRPr lang="ko-KR" altLang="en-US" sz="1400" b="1" dirty="0">
              <a:solidFill>
                <a:schemeClr val="tx1"/>
              </a:solidFill>
            </a:endParaRPr>
          </a:p>
        </p:txBody>
      </p:sp>
      <p:cxnSp>
        <p:nvCxnSpPr>
          <p:cNvPr id="50" name="직선 화살표 연결선 49"/>
          <p:cNvCxnSpPr>
            <a:stCxn id="26" idx="3"/>
            <a:endCxn id="47" idx="1"/>
          </p:cNvCxnSpPr>
          <p:nvPr/>
        </p:nvCxnSpPr>
        <p:spPr>
          <a:xfrm>
            <a:off x="3541224" y="3622586"/>
            <a:ext cx="231987"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자유형 55"/>
          <p:cNvSpPr/>
          <p:nvPr/>
        </p:nvSpPr>
        <p:spPr>
          <a:xfrm>
            <a:off x="2509960" y="2508069"/>
            <a:ext cx="1147640" cy="2262541"/>
          </a:xfrm>
          <a:custGeom>
            <a:avLst/>
            <a:gdLst>
              <a:gd name="connsiteX0" fmla="*/ 1147640 w 1147640"/>
              <a:gd name="connsiteY0" fmla="*/ 2211977 h 2262541"/>
              <a:gd name="connsiteX1" fmla="*/ 607709 w 1147640"/>
              <a:gd name="connsiteY1" fmla="*/ 2194560 h 2262541"/>
              <a:gd name="connsiteX2" fmla="*/ 85194 w 1147640"/>
              <a:gd name="connsiteY2" fmla="*/ 1550125 h 2262541"/>
              <a:gd name="connsiteX3" fmla="*/ 6817 w 1147640"/>
              <a:gd name="connsiteY3" fmla="*/ 0 h 2262541"/>
            </a:gdLst>
            <a:ahLst/>
            <a:cxnLst>
              <a:cxn ang="0">
                <a:pos x="connsiteX0" y="connsiteY0"/>
              </a:cxn>
              <a:cxn ang="0">
                <a:pos x="connsiteX1" y="connsiteY1"/>
              </a:cxn>
              <a:cxn ang="0">
                <a:pos x="connsiteX2" y="connsiteY2"/>
              </a:cxn>
              <a:cxn ang="0">
                <a:pos x="connsiteX3" y="connsiteY3"/>
              </a:cxn>
            </a:cxnLst>
            <a:rect l="l" t="t" r="r" b="b"/>
            <a:pathLst>
              <a:path w="1147640" h="2262541">
                <a:moveTo>
                  <a:pt x="1147640" y="2211977"/>
                </a:moveTo>
                <a:cubicBezTo>
                  <a:pt x="966211" y="2258423"/>
                  <a:pt x="784783" y="2304869"/>
                  <a:pt x="607709" y="2194560"/>
                </a:cubicBezTo>
                <a:cubicBezTo>
                  <a:pt x="430635" y="2084251"/>
                  <a:pt x="185343" y="1915885"/>
                  <a:pt x="85194" y="1550125"/>
                </a:cubicBezTo>
                <a:cubicBezTo>
                  <a:pt x="-14955" y="1184365"/>
                  <a:pt x="-4069" y="592182"/>
                  <a:pt x="6817" y="0"/>
                </a:cubicBezTo>
              </a:path>
            </a:pathLst>
          </a:custGeom>
          <a:noFill/>
          <a:ln w="28575">
            <a:solidFill>
              <a:srgbClr val="FF0000"/>
            </a:solidFill>
            <a:prstDash val="sysDot"/>
            <a:headEnd type="oval"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59" name="TextBox 58"/>
          <p:cNvSpPr txBox="1"/>
          <p:nvPr/>
        </p:nvSpPr>
        <p:spPr>
          <a:xfrm>
            <a:off x="6780183" y="4978818"/>
            <a:ext cx="1510030" cy="523220"/>
          </a:xfrm>
          <a:prstGeom prst="rect">
            <a:avLst/>
          </a:prstGeom>
          <a:noFill/>
        </p:spPr>
        <p:txBody>
          <a:bodyPr wrap="square" rtlCol="0">
            <a:spAutoFit/>
          </a:bodyPr>
          <a:lstStyle/>
          <a:p>
            <a:r>
              <a:rPr lang="en-US" altLang="ko-KR" sz="1400" b="1" dirty="0" smtClean="0">
                <a:solidFill>
                  <a:srgbClr val="0070C0"/>
                </a:solidFill>
              </a:rPr>
              <a:t>Remote Monitoring</a:t>
            </a:r>
            <a:endParaRPr lang="ko-KR" altLang="en-US" sz="1400" b="1" dirty="0">
              <a:solidFill>
                <a:srgbClr val="0070C0"/>
              </a:solidFill>
            </a:endParaRPr>
          </a:p>
        </p:txBody>
      </p:sp>
      <p:sp>
        <p:nvSpPr>
          <p:cNvPr id="60" name="TextBox 59"/>
          <p:cNvSpPr txBox="1"/>
          <p:nvPr/>
        </p:nvSpPr>
        <p:spPr>
          <a:xfrm>
            <a:off x="2141933" y="4637754"/>
            <a:ext cx="1334260" cy="523220"/>
          </a:xfrm>
          <a:prstGeom prst="rect">
            <a:avLst/>
          </a:prstGeom>
          <a:noFill/>
        </p:spPr>
        <p:txBody>
          <a:bodyPr wrap="square" rtlCol="0">
            <a:spAutoFit/>
          </a:bodyPr>
          <a:lstStyle/>
          <a:p>
            <a:r>
              <a:rPr lang="en-US" altLang="ko-KR" sz="1400" b="1" dirty="0" smtClean="0">
                <a:solidFill>
                  <a:srgbClr val="0070C0"/>
                </a:solidFill>
              </a:rPr>
              <a:t>Local Monitoring</a:t>
            </a:r>
            <a:endParaRPr lang="ko-KR" altLang="en-US" sz="1400" b="1" dirty="0">
              <a:solidFill>
                <a:srgbClr val="0070C0"/>
              </a:solidFill>
            </a:endParaRPr>
          </a:p>
        </p:txBody>
      </p:sp>
      <p:sp>
        <p:nvSpPr>
          <p:cNvPr id="61" name="자유형 60"/>
          <p:cNvSpPr/>
          <p:nvPr/>
        </p:nvSpPr>
        <p:spPr>
          <a:xfrm>
            <a:off x="4728754" y="3439886"/>
            <a:ext cx="5069229" cy="1486489"/>
          </a:xfrm>
          <a:custGeom>
            <a:avLst/>
            <a:gdLst>
              <a:gd name="connsiteX0" fmla="*/ 174172 w 5069229"/>
              <a:gd name="connsiteY0" fmla="*/ 1481581 h 1583407"/>
              <a:gd name="connsiteX1" fmla="*/ 4066903 w 5069229"/>
              <a:gd name="connsiteY1" fmla="*/ 1507706 h 1583407"/>
              <a:gd name="connsiteX2" fmla="*/ 5068389 w 5069229"/>
              <a:gd name="connsiteY2" fmla="*/ 636849 h 1583407"/>
              <a:gd name="connsiteX3" fmla="*/ 4136572 w 5069229"/>
              <a:gd name="connsiteY3" fmla="*/ 53375 h 1583407"/>
              <a:gd name="connsiteX4" fmla="*/ 0 w 5069229"/>
              <a:gd name="connsiteY4" fmla="*/ 62083 h 1583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9229" h="1583407">
                <a:moveTo>
                  <a:pt x="174172" y="1481581"/>
                </a:moveTo>
                <a:cubicBezTo>
                  <a:pt x="1712686" y="1565038"/>
                  <a:pt x="3251200" y="1648495"/>
                  <a:pt x="4066903" y="1507706"/>
                </a:cubicBezTo>
                <a:cubicBezTo>
                  <a:pt x="4882606" y="1366917"/>
                  <a:pt x="5056778" y="879237"/>
                  <a:pt x="5068389" y="636849"/>
                </a:cubicBezTo>
                <a:cubicBezTo>
                  <a:pt x="5080001" y="394460"/>
                  <a:pt x="4981304" y="149169"/>
                  <a:pt x="4136572" y="53375"/>
                </a:cubicBezTo>
                <a:cubicBezTo>
                  <a:pt x="3291841" y="-42419"/>
                  <a:pt x="1645920" y="9832"/>
                  <a:pt x="0" y="62083"/>
                </a:cubicBezTo>
              </a:path>
            </a:pathLst>
          </a:custGeom>
          <a:noFill/>
          <a:ln w="28575">
            <a:solidFill>
              <a:srgbClr val="FF0000"/>
            </a:solidFill>
            <a:prstDash val="sysDot"/>
            <a:headEnd type="oval"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42851443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mtClean="0"/>
              <a:t>Cloud Connection</a:t>
            </a:r>
            <a:endParaRPr lang="ko-KR" altLang="en-US" dirty="0"/>
          </a:p>
        </p:txBody>
      </p:sp>
      <p:sp>
        <p:nvSpPr>
          <p:cNvPr id="4" name="내용 개체 틀 3"/>
          <p:cNvSpPr>
            <a:spLocks noGrp="1"/>
          </p:cNvSpPr>
          <p:nvPr>
            <p:ph idx="1"/>
          </p:nvPr>
        </p:nvSpPr>
        <p:spPr/>
        <p:txBody>
          <a:bodyPr>
            <a:normAutofit/>
          </a:bodyPr>
          <a:lstStyle/>
          <a:p>
            <a:r>
              <a:rPr lang="en-US" altLang="ko-KR" dirty="0" smtClean="0"/>
              <a:t>Procedure of connecting </a:t>
            </a:r>
            <a:r>
              <a:rPr lang="en-US" altLang="ko-KR" dirty="0" err="1" smtClean="0"/>
              <a:t>IoTMakers</a:t>
            </a:r>
            <a:r>
              <a:rPr lang="en-US" altLang="ko-KR" dirty="0" smtClean="0"/>
              <a:t> from Arduino</a:t>
            </a:r>
          </a:p>
          <a:p>
            <a:pPr lvl="1"/>
            <a:r>
              <a:rPr lang="en-US" altLang="ko-KR" dirty="0" smtClean="0"/>
              <a:t>Create a device in </a:t>
            </a:r>
            <a:r>
              <a:rPr lang="en-US" altLang="ko-KR" dirty="0" err="1" smtClean="0"/>
              <a:t>IoTMakers</a:t>
            </a:r>
            <a:r>
              <a:rPr lang="en-US" altLang="ko-KR" dirty="0" smtClean="0"/>
              <a:t>.</a:t>
            </a:r>
          </a:p>
          <a:p>
            <a:pPr lvl="1"/>
            <a:r>
              <a:rPr lang="en-US" altLang="ko-KR" dirty="0" smtClean="0"/>
              <a:t>Connect Ethernet</a:t>
            </a:r>
          </a:p>
          <a:p>
            <a:pPr lvl="2"/>
            <a:r>
              <a:rPr lang="en-US" altLang="ko-KR" dirty="0" smtClean="0"/>
              <a:t>Arduino communicates with Ethernet shield using SPI interface.</a:t>
            </a:r>
          </a:p>
          <a:p>
            <a:pPr lvl="1"/>
            <a:r>
              <a:rPr lang="en-US" altLang="ko-KR" dirty="0" smtClean="0"/>
              <a:t>Connect to </a:t>
            </a:r>
            <a:r>
              <a:rPr lang="en-US" altLang="ko-KR" dirty="0" err="1" smtClean="0"/>
              <a:t>IoTMakers</a:t>
            </a:r>
            <a:endParaRPr lang="en-US" altLang="ko-KR" dirty="0" smtClean="0"/>
          </a:p>
          <a:p>
            <a:pPr lvl="2"/>
            <a:r>
              <a:rPr lang="en-US" altLang="ko-KR" dirty="0" smtClean="0"/>
              <a:t>Device ID</a:t>
            </a:r>
          </a:p>
          <a:p>
            <a:pPr lvl="2"/>
            <a:r>
              <a:rPr lang="en-US" altLang="ko-KR" dirty="0" smtClean="0"/>
              <a:t>Device password</a:t>
            </a:r>
          </a:p>
          <a:p>
            <a:pPr lvl="2"/>
            <a:r>
              <a:rPr lang="en-US" altLang="ko-KR" dirty="0" smtClean="0"/>
              <a:t>Gateway ID</a:t>
            </a:r>
          </a:p>
          <a:p>
            <a:pPr lvl="1"/>
            <a:r>
              <a:rPr lang="en-US" altLang="ko-KR" dirty="0" smtClean="0"/>
              <a:t>Check device’s authentication.</a:t>
            </a:r>
          </a:p>
          <a:p>
            <a:pPr lvl="1"/>
            <a:endParaRPr lang="en-US" altLang="ko-KR" dirty="0" smtClean="0"/>
          </a:p>
          <a:p>
            <a:pPr lvl="1"/>
            <a:endParaRPr lang="en-US" altLang="ko-KR" dirty="0" smtClean="0"/>
          </a:p>
          <a:p>
            <a:pPr lvl="1"/>
            <a:r>
              <a:rPr lang="en-US" altLang="ko-KR" dirty="0" smtClean="0"/>
              <a:t>Sending data</a:t>
            </a:r>
          </a:p>
          <a:p>
            <a:pPr lvl="1"/>
            <a:endParaRPr lang="en-US" altLang="ko-KR" dirty="0" smtClean="0"/>
          </a:p>
          <a:p>
            <a:pPr lvl="1"/>
            <a:endParaRPr lang="en-US" altLang="ko-KR" dirty="0" smtClean="0"/>
          </a:p>
          <a:p>
            <a:pPr lvl="1"/>
            <a:r>
              <a:rPr lang="en-US" altLang="ko-KR" dirty="0" smtClean="0"/>
              <a:t>Server listening</a:t>
            </a:r>
          </a:p>
          <a:p>
            <a:pPr lvl="2"/>
            <a:r>
              <a:rPr lang="en-US" altLang="ko-KR" dirty="0" smtClean="0"/>
              <a:t>Check data from </a:t>
            </a:r>
            <a:r>
              <a:rPr lang="en-US" altLang="ko-KR" dirty="0" err="1" smtClean="0"/>
              <a:t>IoTMakers</a:t>
            </a:r>
            <a:r>
              <a:rPr lang="en-US" altLang="ko-KR" dirty="0" smtClean="0"/>
              <a:t>. (listening)</a:t>
            </a:r>
            <a:endParaRPr lang="en-US" altLang="ko-KR" dirty="0" smtClean="0"/>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21</a:t>
            </a:fld>
            <a:endParaRPr lang="en-US" altLang="ko-KR"/>
          </a:p>
        </p:txBody>
      </p:sp>
      <p:sp>
        <p:nvSpPr>
          <p:cNvPr id="28" name="직사각형 27"/>
          <p:cNvSpPr/>
          <p:nvPr/>
        </p:nvSpPr>
        <p:spPr>
          <a:xfrm>
            <a:off x="8461708" y="1023815"/>
            <a:ext cx="2220993" cy="830997"/>
          </a:xfrm>
          <a:prstGeom prst="rect">
            <a:avLst/>
          </a:prstGeom>
        </p:spPr>
        <p:txBody>
          <a:bodyPr wrap="none">
            <a:spAutoFit/>
          </a:bodyPr>
          <a:lstStyle/>
          <a:p>
            <a:r>
              <a:rPr lang="en-US" altLang="ko-KR" sz="1600" b="1" dirty="0" err="1" smtClean="0">
                <a:solidFill>
                  <a:srgbClr val="0070C0"/>
                </a:solidFill>
                <a:latin typeface="Malgun Gothic" panose="020B0503020000020004" pitchFamily="50" charset="-127"/>
              </a:rPr>
              <a:t>SPI.h</a:t>
            </a:r>
            <a:r>
              <a:rPr lang="en-US" altLang="ko-KR" sz="1600" b="1" dirty="0" smtClean="0">
                <a:solidFill>
                  <a:srgbClr val="0070C0"/>
                </a:solidFill>
                <a:latin typeface="Malgun Gothic" panose="020B0503020000020004" pitchFamily="50" charset="-127"/>
              </a:rPr>
              <a:t>, </a:t>
            </a:r>
            <a:r>
              <a:rPr lang="en-US" altLang="ko-KR" sz="1600" b="1" dirty="0" err="1" smtClean="0">
                <a:solidFill>
                  <a:srgbClr val="0070C0"/>
                </a:solidFill>
                <a:latin typeface="Malgun Gothic" panose="020B0503020000020004" pitchFamily="50" charset="-127"/>
              </a:rPr>
              <a:t>Ethernet.h</a:t>
            </a:r>
            <a:endParaRPr lang="en-US" altLang="ko-KR" sz="1600" b="1" dirty="0" smtClean="0">
              <a:solidFill>
                <a:srgbClr val="0070C0"/>
              </a:solidFill>
              <a:latin typeface="Malgun Gothic" panose="020B0503020000020004" pitchFamily="50" charset="-127"/>
            </a:endParaRPr>
          </a:p>
          <a:p>
            <a:r>
              <a:rPr lang="en-US" altLang="ko-KR" sz="1600" b="1" dirty="0" err="1" smtClean="0">
                <a:solidFill>
                  <a:srgbClr val="0070C0"/>
                </a:solidFill>
                <a:latin typeface="Malgun Gothic" panose="020B0503020000020004" pitchFamily="50" charset="-127"/>
              </a:rPr>
              <a:t>EthernetClient</a:t>
            </a:r>
            <a:r>
              <a:rPr lang="en-US" altLang="ko-KR" sz="1600" b="1" dirty="0" smtClean="0">
                <a:solidFill>
                  <a:srgbClr val="0070C0"/>
                </a:solidFill>
                <a:latin typeface="Malgun Gothic" panose="020B0503020000020004" pitchFamily="50" charset="-127"/>
              </a:rPr>
              <a:t> client;</a:t>
            </a:r>
          </a:p>
          <a:p>
            <a:r>
              <a:rPr lang="en-US" altLang="ko-KR" sz="1600" b="1" dirty="0" err="1" smtClean="0">
                <a:solidFill>
                  <a:srgbClr val="0070C0"/>
                </a:solidFill>
                <a:latin typeface="Malgun Gothic" panose="020B0503020000020004" pitchFamily="50" charset="-127"/>
              </a:rPr>
              <a:t>Ethernet.begin</a:t>
            </a:r>
            <a:r>
              <a:rPr lang="en-US" altLang="ko-KR" sz="1600" b="1" dirty="0" smtClean="0">
                <a:solidFill>
                  <a:srgbClr val="0070C0"/>
                </a:solidFill>
                <a:latin typeface="Malgun Gothic" panose="020B0503020000020004" pitchFamily="50" charset="-127"/>
              </a:rPr>
              <a:t>();</a:t>
            </a:r>
            <a:endParaRPr lang="ko-KR" altLang="en-US" sz="1600" b="1" dirty="0">
              <a:solidFill>
                <a:srgbClr val="0070C0"/>
              </a:solidFill>
            </a:endParaRPr>
          </a:p>
        </p:txBody>
      </p:sp>
      <p:sp>
        <p:nvSpPr>
          <p:cNvPr id="32" name="직사각형 31"/>
          <p:cNvSpPr/>
          <p:nvPr/>
        </p:nvSpPr>
        <p:spPr>
          <a:xfrm>
            <a:off x="4602643" y="2269709"/>
            <a:ext cx="4007957" cy="1077218"/>
          </a:xfrm>
          <a:prstGeom prst="rect">
            <a:avLst/>
          </a:prstGeom>
        </p:spPr>
        <p:txBody>
          <a:bodyPr wrap="none">
            <a:spAutoFit/>
          </a:bodyPr>
          <a:lstStyle/>
          <a:p>
            <a:r>
              <a:rPr lang="en-US" altLang="ko-KR" sz="1600" b="1" dirty="0" err="1" smtClean="0">
                <a:solidFill>
                  <a:srgbClr val="0070C0"/>
                </a:solidFill>
                <a:latin typeface="Malgun Gothic" panose="020B0503020000020004" pitchFamily="50" charset="-127"/>
              </a:rPr>
              <a:t>IoTStarterKit_Eth.h</a:t>
            </a:r>
            <a:endParaRPr lang="en-US" altLang="ko-KR" sz="1600" b="1" dirty="0" smtClean="0">
              <a:solidFill>
                <a:srgbClr val="0070C0"/>
              </a:solidFill>
              <a:latin typeface="Malgun Gothic" panose="020B0503020000020004" pitchFamily="50" charset="-127"/>
            </a:endParaRPr>
          </a:p>
          <a:p>
            <a:r>
              <a:rPr lang="en-US" altLang="ko-KR" sz="1600" b="1" dirty="0" err="1" smtClean="0">
                <a:solidFill>
                  <a:srgbClr val="0070C0"/>
                </a:solidFill>
                <a:latin typeface="Malgun Gothic" panose="020B0503020000020004" pitchFamily="50" charset="-127"/>
              </a:rPr>
              <a:t>IoTStarterKit_Eth</a:t>
            </a:r>
            <a:r>
              <a:rPr lang="en-US" altLang="ko-KR" sz="1600" b="1" dirty="0">
                <a:solidFill>
                  <a:srgbClr val="0070C0"/>
                </a:solidFill>
                <a:latin typeface="Malgun Gothic" panose="020B0503020000020004" pitchFamily="50" charset="-127"/>
              </a:rPr>
              <a:t> </a:t>
            </a:r>
            <a:r>
              <a:rPr lang="en-US" altLang="ko-KR" sz="1600" b="1" dirty="0" err="1" smtClean="0">
                <a:solidFill>
                  <a:srgbClr val="0070C0"/>
                </a:solidFill>
                <a:latin typeface="Malgun Gothic" panose="020B0503020000020004" pitchFamily="50" charset="-127"/>
              </a:rPr>
              <a:t>g_im</a:t>
            </a:r>
            <a:r>
              <a:rPr lang="en-US" altLang="ko-KR" sz="1600" b="1" dirty="0" smtClean="0">
                <a:solidFill>
                  <a:srgbClr val="0070C0"/>
                </a:solidFill>
                <a:latin typeface="Malgun Gothic" panose="020B0503020000020004" pitchFamily="50" charset="-127"/>
              </a:rPr>
              <a:t>;</a:t>
            </a:r>
          </a:p>
          <a:p>
            <a:r>
              <a:rPr lang="en-US" altLang="ko-KR" sz="1600" b="1" dirty="0" err="1" smtClean="0">
                <a:solidFill>
                  <a:srgbClr val="0070C0"/>
                </a:solidFill>
                <a:latin typeface="Malgun Gothic" panose="020B0503020000020004" pitchFamily="50" charset="-127"/>
              </a:rPr>
              <a:t>g_im.init</a:t>
            </a:r>
            <a:r>
              <a:rPr lang="en-US" altLang="ko-KR" sz="1600" b="1" dirty="0" smtClean="0">
                <a:solidFill>
                  <a:srgbClr val="0070C0"/>
                </a:solidFill>
                <a:latin typeface="Malgun Gothic" panose="020B0503020000020004" pitchFamily="50" charset="-127"/>
              </a:rPr>
              <a:t>(</a:t>
            </a:r>
            <a:r>
              <a:rPr lang="en-US" altLang="ko-KR" sz="1600" b="1" dirty="0" err="1" smtClean="0">
                <a:solidFill>
                  <a:srgbClr val="0070C0"/>
                </a:solidFill>
                <a:latin typeface="Malgun Gothic" panose="020B0503020000020004" pitchFamily="50" charset="-127"/>
              </a:rPr>
              <a:t>devID</a:t>
            </a:r>
            <a:r>
              <a:rPr lang="en-US" altLang="ko-KR" sz="1600" b="1" dirty="0" smtClean="0">
                <a:solidFill>
                  <a:srgbClr val="0070C0"/>
                </a:solidFill>
                <a:latin typeface="Malgun Gothic" panose="020B0503020000020004" pitchFamily="50" charset="-127"/>
              </a:rPr>
              <a:t>, </a:t>
            </a:r>
            <a:r>
              <a:rPr lang="en-US" altLang="ko-KR" sz="1600" b="1" dirty="0" err="1" smtClean="0">
                <a:solidFill>
                  <a:srgbClr val="0070C0"/>
                </a:solidFill>
                <a:latin typeface="Malgun Gothic" panose="020B0503020000020004" pitchFamily="50" charset="-127"/>
              </a:rPr>
              <a:t>devPWD</a:t>
            </a:r>
            <a:r>
              <a:rPr lang="en-US" altLang="ko-KR" sz="1600" b="1" dirty="0" smtClean="0">
                <a:solidFill>
                  <a:srgbClr val="0070C0"/>
                </a:solidFill>
                <a:latin typeface="Malgun Gothic" panose="020B0503020000020004" pitchFamily="50" charset="-127"/>
              </a:rPr>
              <a:t>, </a:t>
            </a:r>
            <a:r>
              <a:rPr lang="en-US" altLang="ko-KR" sz="1600" b="1" dirty="0" err="1" smtClean="0">
                <a:solidFill>
                  <a:srgbClr val="0070C0"/>
                </a:solidFill>
                <a:latin typeface="Malgun Gothic" panose="020B0503020000020004" pitchFamily="50" charset="-127"/>
              </a:rPr>
              <a:t>gwID</a:t>
            </a:r>
            <a:r>
              <a:rPr lang="en-US" altLang="ko-KR" sz="1600" b="1" dirty="0" smtClean="0">
                <a:solidFill>
                  <a:srgbClr val="0070C0"/>
                </a:solidFill>
                <a:latin typeface="Malgun Gothic" panose="020B0503020000020004" pitchFamily="50" charset="-127"/>
              </a:rPr>
              <a:t>, client);</a:t>
            </a:r>
          </a:p>
          <a:p>
            <a:r>
              <a:rPr lang="en-US" altLang="ko-KR" sz="1600" b="1" dirty="0" err="1" smtClean="0">
                <a:solidFill>
                  <a:srgbClr val="0070C0"/>
                </a:solidFill>
                <a:latin typeface="Malgun Gothic" panose="020B0503020000020004" pitchFamily="50" charset="-127"/>
              </a:rPr>
              <a:t>g_im.connect</a:t>
            </a:r>
            <a:r>
              <a:rPr lang="en-US" altLang="ko-KR" sz="1600" b="1" dirty="0" smtClean="0">
                <a:solidFill>
                  <a:srgbClr val="0070C0"/>
                </a:solidFill>
                <a:latin typeface="Malgun Gothic" panose="020B0503020000020004" pitchFamily="50" charset="-127"/>
              </a:rPr>
              <a:t>();</a:t>
            </a:r>
            <a:endParaRPr lang="ko-KR" altLang="en-US" sz="1600" b="1" dirty="0">
              <a:solidFill>
                <a:srgbClr val="0070C0"/>
              </a:solidFill>
            </a:endParaRPr>
          </a:p>
        </p:txBody>
      </p:sp>
      <p:sp>
        <p:nvSpPr>
          <p:cNvPr id="7" name="직사각형 6"/>
          <p:cNvSpPr/>
          <p:nvPr/>
        </p:nvSpPr>
        <p:spPr>
          <a:xfrm>
            <a:off x="4538651" y="4515275"/>
            <a:ext cx="2400016" cy="338554"/>
          </a:xfrm>
          <a:prstGeom prst="rect">
            <a:avLst/>
          </a:prstGeom>
        </p:spPr>
        <p:txBody>
          <a:bodyPr wrap="none">
            <a:spAutoFit/>
          </a:bodyPr>
          <a:lstStyle/>
          <a:p>
            <a:r>
              <a:rPr lang="en-US" altLang="ko-KR" sz="1600" b="1" dirty="0" err="1" smtClean="0">
                <a:solidFill>
                  <a:srgbClr val="0070C0"/>
                </a:solidFill>
                <a:latin typeface="Malgun Gothic" panose="020B0503020000020004" pitchFamily="50" charset="-127"/>
              </a:rPr>
              <a:t>g_im.send_numdata</a:t>
            </a:r>
            <a:r>
              <a:rPr lang="en-US" altLang="ko-KR" sz="1600" b="1" dirty="0" smtClean="0">
                <a:solidFill>
                  <a:srgbClr val="0070C0"/>
                </a:solidFill>
                <a:latin typeface="Malgun Gothic" panose="020B0503020000020004" pitchFamily="50" charset="-127"/>
              </a:rPr>
              <a:t>();</a:t>
            </a:r>
            <a:endParaRPr lang="ko-KR" altLang="en-US" sz="1600" b="1" dirty="0">
              <a:solidFill>
                <a:srgbClr val="0070C0"/>
              </a:solidFill>
            </a:endParaRPr>
          </a:p>
        </p:txBody>
      </p:sp>
      <p:sp>
        <p:nvSpPr>
          <p:cNvPr id="8" name="직사각형 7"/>
          <p:cNvSpPr/>
          <p:nvPr/>
        </p:nvSpPr>
        <p:spPr>
          <a:xfrm>
            <a:off x="4602643" y="3761824"/>
            <a:ext cx="2050561" cy="338554"/>
          </a:xfrm>
          <a:prstGeom prst="rect">
            <a:avLst/>
          </a:prstGeom>
        </p:spPr>
        <p:txBody>
          <a:bodyPr wrap="none">
            <a:spAutoFit/>
          </a:bodyPr>
          <a:lstStyle/>
          <a:p>
            <a:r>
              <a:rPr lang="en-US" altLang="ko-KR" sz="1600" b="1" dirty="0" err="1" smtClean="0">
                <a:solidFill>
                  <a:srgbClr val="0070C0"/>
                </a:solidFill>
                <a:latin typeface="Malgun Gothic" panose="020B0503020000020004" pitchFamily="50" charset="-127"/>
              </a:rPr>
              <a:t>g_im.auth_device</a:t>
            </a:r>
            <a:r>
              <a:rPr lang="en-US" altLang="ko-KR" sz="1600" b="1" dirty="0" smtClean="0">
                <a:solidFill>
                  <a:srgbClr val="0070C0"/>
                </a:solidFill>
                <a:latin typeface="Malgun Gothic" panose="020B0503020000020004" pitchFamily="50" charset="-127"/>
              </a:rPr>
              <a:t>();</a:t>
            </a:r>
            <a:endParaRPr lang="ko-KR" altLang="en-US" sz="1600" b="1" dirty="0">
              <a:solidFill>
                <a:srgbClr val="0070C0"/>
              </a:solidFill>
            </a:endParaRPr>
          </a:p>
        </p:txBody>
      </p:sp>
      <p:sp>
        <p:nvSpPr>
          <p:cNvPr id="12" name="직사각형 11"/>
          <p:cNvSpPr/>
          <p:nvPr/>
        </p:nvSpPr>
        <p:spPr>
          <a:xfrm>
            <a:off x="4538651" y="5713984"/>
            <a:ext cx="1285929" cy="338554"/>
          </a:xfrm>
          <a:prstGeom prst="rect">
            <a:avLst/>
          </a:prstGeom>
        </p:spPr>
        <p:txBody>
          <a:bodyPr wrap="none">
            <a:spAutoFit/>
          </a:bodyPr>
          <a:lstStyle/>
          <a:p>
            <a:r>
              <a:rPr lang="en-US" altLang="ko-KR" sz="1600" b="1" dirty="0" err="1" smtClean="0">
                <a:solidFill>
                  <a:srgbClr val="0070C0"/>
                </a:solidFill>
                <a:latin typeface="Malgun Gothic" panose="020B0503020000020004" pitchFamily="50" charset="-127"/>
              </a:rPr>
              <a:t>g_im.loop</a:t>
            </a:r>
            <a:r>
              <a:rPr lang="en-US" altLang="ko-KR" sz="1600" b="1" dirty="0" smtClean="0">
                <a:solidFill>
                  <a:srgbClr val="0070C0"/>
                </a:solidFill>
                <a:latin typeface="Malgun Gothic" panose="020B0503020000020004" pitchFamily="50" charset="-127"/>
              </a:rPr>
              <a:t>()</a:t>
            </a:r>
            <a:endParaRPr lang="ko-KR" altLang="en-US" sz="1600" b="1" dirty="0">
              <a:solidFill>
                <a:srgbClr val="0070C0"/>
              </a:solidFill>
            </a:endParaRPr>
          </a:p>
        </p:txBody>
      </p:sp>
    </p:spTree>
    <p:extLst>
      <p:ext uri="{BB962C8B-B14F-4D97-AF65-F5344CB8AC3E}">
        <p14:creationId xmlns:p14="http://schemas.microsoft.com/office/powerpoint/2010/main" val="36450818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Saving Memory Space</a:t>
            </a:r>
            <a:endParaRPr lang="ko-KR" altLang="en-US" dirty="0"/>
          </a:p>
        </p:txBody>
      </p:sp>
      <p:sp>
        <p:nvSpPr>
          <p:cNvPr id="4" name="내용 개체 틀 3"/>
          <p:cNvSpPr>
            <a:spLocks noGrp="1"/>
          </p:cNvSpPr>
          <p:nvPr>
            <p:ph idx="1"/>
          </p:nvPr>
        </p:nvSpPr>
        <p:spPr/>
        <p:txBody>
          <a:bodyPr>
            <a:normAutofit/>
          </a:bodyPr>
          <a:lstStyle/>
          <a:p>
            <a:r>
              <a:rPr lang="en-US" altLang="ko-KR" dirty="0" smtClean="0"/>
              <a:t>In case of ATmega328, the size of flash memory is 32KB, instead SRAM equals to 8KB. In order to save the space of 8KB SRAM, you’d better save constant, specially string constant to flash instead of SRAM, if possible. </a:t>
            </a:r>
          </a:p>
          <a:p>
            <a:r>
              <a:rPr lang="en-US" altLang="ko-KR" dirty="0" smtClean="0"/>
              <a:t>How to save data into flash memory</a:t>
            </a:r>
          </a:p>
          <a:p>
            <a:pPr lvl="1"/>
            <a:r>
              <a:rPr lang="en-US" altLang="ko-KR" dirty="0" smtClean="0"/>
              <a:t>Use PROGMEM keyword</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r>
              <a:rPr lang="en-US" altLang="ko-KR" dirty="0" smtClean="0"/>
              <a:t>Use F() macro.</a:t>
            </a:r>
          </a:p>
          <a:p>
            <a:pPr lvl="2"/>
            <a:r>
              <a:rPr lang="en-US" altLang="ko-KR" dirty="0" smtClean="0"/>
              <a:t>Only after Arduino Software version v1.0.</a:t>
            </a:r>
          </a:p>
          <a:p>
            <a:pPr lvl="2"/>
            <a:r>
              <a:rPr lang="en-US" altLang="ko-KR" dirty="0" smtClean="0"/>
              <a:t>Save string constant into Flash.</a:t>
            </a:r>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22</a:t>
            </a:fld>
            <a:endParaRPr lang="en-US" altLang="ko-KR"/>
          </a:p>
        </p:txBody>
      </p:sp>
      <p:sp>
        <p:nvSpPr>
          <p:cNvPr id="6" name="TextBox 5"/>
          <p:cNvSpPr txBox="1"/>
          <p:nvPr/>
        </p:nvSpPr>
        <p:spPr>
          <a:xfrm>
            <a:off x="2020388" y="3431112"/>
            <a:ext cx="7336560" cy="338554"/>
          </a:xfrm>
          <a:prstGeom prst="rect">
            <a:avLst/>
          </a:prstGeom>
          <a:noFill/>
        </p:spPr>
        <p:txBody>
          <a:bodyPr wrap="none" rtlCol="0">
            <a:spAutoFit/>
          </a:bodyPr>
          <a:lstStyle/>
          <a:p>
            <a:r>
              <a:rPr lang="fr-FR" altLang="ko-KR" sz="1600" b="1" dirty="0">
                <a:solidFill>
                  <a:srgbClr val="0070C0"/>
                </a:solidFill>
              </a:rPr>
              <a:t>const PROGMEM uint16_t charSet[] = { 65000, 32796, 16843, 10, 11234};</a:t>
            </a:r>
            <a:endParaRPr lang="ko-KR" altLang="en-US" sz="1600" b="1" dirty="0">
              <a:solidFill>
                <a:srgbClr val="0070C0"/>
              </a:solidFill>
            </a:endParaRPr>
          </a:p>
        </p:txBody>
      </p:sp>
      <p:sp>
        <p:nvSpPr>
          <p:cNvPr id="10" name="Rectangle 3"/>
          <p:cNvSpPr>
            <a:spLocks noChangeArrowheads="1"/>
          </p:cNvSpPr>
          <p:nvPr/>
        </p:nvSpPr>
        <p:spPr bwMode="auto">
          <a:xfrm>
            <a:off x="2519462" y="2513061"/>
            <a:ext cx="5347063" cy="738664"/>
          </a:xfrm>
          <a:prstGeom prst="rect">
            <a:avLst/>
          </a:prstGeom>
          <a:solidFill>
            <a:srgbClr val="F7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400" b="1" i="0" u="none" strike="noStrike" cap="none" normalizeH="0" baseline="0" dirty="0" err="1" smtClean="0">
                <a:ln>
                  <a:noFill/>
                </a:ln>
                <a:solidFill>
                  <a:srgbClr val="0070C0"/>
                </a:solidFill>
                <a:effectLst/>
                <a:latin typeface="Arial Unicode MS" panose="020B0604020202020204" pitchFamily="50" charset="-127"/>
                <a:ea typeface="Typonine Mono Regular"/>
              </a:rPr>
              <a:t>const</a:t>
            </a:r>
            <a:r>
              <a:rPr kumimoji="0" lang="ko-KR" altLang="ko-KR" sz="1400" b="1" i="0" u="none" strike="noStrike" cap="none" normalizeH="0" baseline="0" dirty="0" smtClean="0">
                <a:ln>
                  <a:noFill/>
                </a:ln>
                <a:solidFill>
                  <a:srgbClr val="0070C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70C0"/>
                </a:solidFill>
                <a:effectLst/>
                <a:latin typeface="Arial Unicode MS" panose="020B0604020202020204" pitchFamily="50" charset="-127"/>
                <a:ea typeface="Typonine Mono Regular"/>
              </a:rPr>
              <a:t>dataType</a:t>
            </a:r>
            <a:r>
              <a:rPr kumimoji="0" lang="ko-KR" altLang="ko-KR" sz="1400" b="1" i="0" u="none" strike="noStrike" cap="none" normalizeH="0" baseline="0" dirty="0" smtClean="0">
                <a:ln>
                  <a:noFill/>
                </a:ln>
                <a:solidFill>
                  <a:srgbClr val="0070C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70C0"/>
                </a:solidFill>
                <a:effectLst/>
                <a:latin typeface="Arial Unicode MS" panose="020B0604020202020204" pitchFamily="50" charset="-127"/>
                <a:ea typeface="Typonine Mono Regular"/>
              </a:rPr>
              <a:t>variableName</a:t>
            </a:r>
            <a:r>
              <a:rPr kumimoji="0" lang="ko-KR" altLang="ko-KR" sz="1400" b="1" i="0" u="none" strike="noStrike" cap="none" normalizeH="0" baseline="0" dirty="0" smtClean="0">
                <a:ln>
                  <a:noFill/>
                </a:ln>
                <a:solidFill>
                  <a:srgbClr val="0070C0"/>
                </a:solidFill>
                <a:effectLst/>
                <a:latin typeface="Arial Unicode MS" panose="020B0604020202020204" pitchFamily="50" charset="-127"/>
                <a:ea typeface="Typonine Mono Regular"/>
              </a:rPr>
              <a:t>[] PROGMEM = {}; // </a:t>
            </a:r>
            <a:r>
              <a:rPr kumimoji="0" lang="ko-KR" altLang="ko-KR" sz="1400" b="1" i="0" u="none" strike="noStrike" cap="none" normalizeH="0" baseline="0" dirty="0" err="1" smtClean="0">
                <a:ln>
                  <a:noFill/>
                </a:ln>
                <a:solidFill>
                  <a:srgbClr val="0070C0"/>
                </a:solidFill>
                <a:effectLst/>
                <a:latin typeface="Arial Unicode MS" panose="020B0604020202020204" pitchFamily="50" charset="-127"/>
                <a:ea typeface="Typonine Mono Regular"/>
              </a:rPr>
              <a:t>use</a:t>
            </a:r>
            <a:r>
              <a:rPr kumimoji="0" lang="ko-KR" altLang="ko-KR" sz="1400" b="1" i="0" u="none" strike="noStrike" cap="none" normalizeH="0" baseline="0" dirty="0" smtClean="0">
                <a:ln>
                  <a:noFill/>
                </a:ln>
                <a:solidFill>
                  <a:srgbClr val="0070C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70C0"/>
                </a:solidFill>
                <a:effectLst/>
                <a:latin typeface="Arial Unicode MS" panose="020B0604020202020204" pitchFamily="50" charset="-127"/>
                <a:ea typeface="Typonine Mono Regular"/>
              </a:rPr>
              <a:t>this</a:t>
            </a:r>
            <a:r>
              <a:rPr kumimoji="0" lang="ko-KR" altLang="ko-KR" sz="1400" b="1" i="0" u="none" strike="noStrike" cap="none" normalizeH="0" baseline="0" dirty="0" smtClean="0">
                <a:ln>
                  <a:noFill/>
                </a:ln>
                <a:solidFill>
                  <a:srgbClr val="0070C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70C0"/>
                </a:solidFill>
                <a:effectLst/>
                <a:latin typeface="Arial Unicode MS" panose="020B0604020202020204" pitchFamily="50" charset="-127"/>
                <a:ea typeface="Typonine Mono Regular"/>
              </a:rPr>
              <a:t>form</a:t>
            </a:r>
            <a:r>
              <a:rPr kumimoji="0" lang="ko-KR" altLang="ko-KR" sz="1000" b="1" i="0" u="none" strike="noStrike" cap="none" normalizeH="0" baseline="0" dirty="0" smtClean="0">
                <a:ln>
                  <a:noFill/>
                </a:ln>
                <a:solidFill>
                  <a:srgbClr val="0070C0"/>
                </a:solidFill>
                <a:effectLst/>
              </a:rPr>
              <a:t/>
            </a:r>
            <a:br>
              <a:rPr kumimoji="0" lang="ko-KR" altLang="ko-KR" sz="1000" b="1" i="0" u="none" strike="noStrike" cap="none" normalizeH="0" baseline="0" dirty="0" smtClean="0">
                <a:ln>
                  <a:noFill/>
                </a:ln>
                <a:solidFill>
                  <a:srgbClr val="0070C0"/>
                </a:solidFill>
                <a:effectLst/>
              </a:rPr>
            </a:br>
            <a:r>
              <a:rPr kumimoji="0" lang="ko-KR" altLang="ko-KR" sz="1400" b="1" i="0" u="none" strike="noStrike" cap="none" normalizeH="0" baseline="0" dirty="0" err="1" smtClean="0">
                <a:ln>
                  <a:noFill/>
                </a:ln>
                <a:solidFill>
                  <a:srgbClr val="0070C0"/>
                </a:solidFill>
                <a:effectLst/>
                <a:latin typeface="Arial Unicode MS" panose="020B0604020202020204" pitchFamily="50" charset="-127"/>
                <a:ea typeface="Typonine Mono Regular"/>
              </a:rPr>
              <a:t>const</a:t>
            </a:r>
            <a:r>
              <a:rPr kumimoji="0" lang="ko-KR" altLang="ko-KR" sz="1400" b="1" i="0" u="none" strike="noStrike" cap="none" normalizeH="0" baseline="0" dirty="0" smtClean="0">
                <a:ln>
                  <a:noFill/>
                </a:ln>
                <a:solidFill>
                  <a:srgbClr val="0070C0"/>
                </a:solidFill>
                <a:effectLst/>
                <a:latin typeface="Arial Unicode MS" panose="020B0604020202020204" pitchFamily="50" charset="-127"/>
                <a:ea typeface="Typonine Mono Regular"/>
              </a:rPr>
              <a:t> PROGMEM </a:t>
            </a:r>
            <a:r>
              <a:rPr kumimoji="0" lang="ko-KR" altLang="ko-KR" sz="1400" b="1" i="0" u="none" strike="noStrike" cap="none" normalizeH="0" baseline="0" dirty="0" err="1" smtClean="0">
                <a:ln>
                  <a:noFill/>
                </a:ln>
                <a:solidFill>
                  <a:srgbClr val="0070C0"/>
                </a:solidFill>
                <a:effectLst/>
                <a:latin typeface="Arial Unicode MS" panose="020B0604020202020204" pitchFamily="50" charset="-127"/>
                <a:ea typeface="Typonine Mono Regular"/>
              </a:rPr>
              <a:t>dataType</a:t>
            </a:r>
            <a:r>
              <a:rPr kumimoji="0" lang="ko-KR" altLang="ko-KR" sz="1400" b="1" i="0" u="none" strike="noStrike" cap="none" normalizeH="0" baseline="0" dirty="0" smtClean="0">
                <a:ln>
                  <a:noFill/>
                </a:ln>
                <a:solidFill>
                  <a:srgbClr val="0070C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70C0"/>
                </a:solidFill>
                <a:effectLst/>
                <a:latin typeface="Arial Unicode MS" panose="020B0604020202020204" pitchFamily="50" charset="-127"/>
                <a:ea typeface="Typonine Mono Regular"/>
              </a:rPr>
              <a:t>variableName</a:t>
            </a:r>
            <a:r>
              <a:rPr kumimoji="0" lang="ko-KR" altLang="ko-KR" sz="1400" b="1" i="0" u="none" strike="noStrike" cap="none" normalizeH="0" baseline="0" dirty="0" smtClean="0">
                <a:ln>
                  <a:noFill/>
                </a:ln>
                <a:solidFill>
                  <a:srgbClr val="0070C0"/>
                </a:solidFill>
                <a:effectLst/>
                <a:latin typeface="Arial Unicode MS" panose="020B0604020202020204" pitchFamily="50" charset="-127"/>
                <a:ea typeface="Typonine Mono Regular"/>
              </a:rPr>
              <a:t>[] = {}; // </a:t>
            </a:r>
            <a:r>
              <a:rPr kumimoji="0" lang="ko-KR" altLang="ko-KR" sz="1400" b="1" i="0" u="none" strike="noStrike" cap="none" normalizeH="0" baseline="0" dirty="0" err="1" smtClean="0">
                <a:ln>
                  <a:noFill/>
                </a:ln>
                <a:solidFill>
                  <a:srgbClr val="0070C0"/>
                </a:solidFill>
                <a:effectLst/>
                <a:latin typeface="Arial Unicode MS" panose="020B0604020202020204" pitchFamily="50" charset="-127"/>
                <a:ea typeface="Typonine Mono Regular"/>
              </a:rPr>
              <a:t>or</a:t>
            </a:r>
            <a:r>
              <a:rPr kumimoji="0" lang="ko-KR" altLang="ko-KR" sz="1400" b="1" i="0" u="none" strike="noStrike" cap="none" normalizeH="0" baseline="0" dirty="0" smtClean="0">
                <a:ln>
                  <a:noFill/>
                </a:ln>
                <a:solidFill>
                  <a:srgbClr val="0070C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70C0"/>
                </a:solidFill>
                <a:effectLst/>
                <a:latin typeface="Arial Unicode MS" panose="020B0604020202020204" pitchFamily="50" charset="-127"/>
                <a:ea typeface="Typonine Mono Regular"/>
              </a:rPr>
              <a:t>this</a:t>
            </a:r>
            <a:r>
              <a:rPr kumimoji="0" lang="ko-KR" altLang="ko-KR" sz="1400" b="1" i="0" u="none" strike="noStrike" cap="none" normalizeH="0" baseline="0" dirty="0" smtClean="0">
                <a:ln>
                  <a:noFill/>
                </a:ln>
                <a:solidFill>
                  <a:srgbClr val="0070C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70C0"/>
                </a:solidFill>
                <a:effectLst/>
                <a:latin typeface="Arial Unicode MS" panose="020B0604020202020204" pitchFamily="50" charset="-127"/>
                <a:ea typeface="Typonine Mono Regular"/>
              </a:rPr>
              <a:t>one</a:t>
            </a:r>
            <a:r>
              <a:rPr kumimoji="0" lang="ko-KR" altLang="ko-KR" sz="1000" b="1" i="0" u="none" strike="noStrike" cap="none" normalizeH="0" baseline="0" dirty="0" smtClean="0">
                <a:ln>
                  <a:noFill/>
                </a:ln>
                <a:solidFill>
                  <a:srgbClr val="0070C0"/>
                </a:solidFill>
                <a:effectLst/>
              </a:rPr>
              <a:t/>
            </a:r>
            <a:br>
              <a:rPr kumimoji="0" lang="ko-KR" altLang="ko-KR" sz="1000" b="1" i="0" u="none" strike="noStrike" cap="none" normalizeH="0" baseline="0" dirty="0" smtClean="0">
                <a:ln>
                  <a:noFill/>
                </a:ln>
                <a:solidFill>
                  <a:srgbClr val="0070C0"/>
                </a:solidFill>
                <a:effectLst/>
              </a:rPr>
            </a:br>
            <a:r>
              <a:rPr kumimoji="0" lang="ko-KR" altLang="ko-KR" sz="1400" b="1" i="0" u="none" strike="noStrike" cap="none" normalizeH="0" baseline="0" dirty="0" err="1" smtClean="0">
                <a:ln>
                  <a:noFill/>
                </a:ln>
                <a:solidFill>
                  <a:srgbClr val="0070C0"/>
                </a:solidFill>
                <a:effectLst/>
                <a:latin typeface="Arial Unicode MS" panose="020B0604020202020204" pitchFamily="50" charset="-127"/>
                <a:ea typeface="Typonine Mono Regular"/>
              </a:rPr>
              <a:t>const</a:t>
            </a:r>
            <a:r>
              <a:rPr kumimoji="0" lang="ko-KR" altLang="ko-KR" sz="1400" b="1" i="0" u="none" strike="noStrike" cap="none" normalizeH="0" baseline="0" dirty="0" smtClean="0">
                <a:ln>
                  <a:noFill/>
                </a:ln>
                <a:solidFill>
                  <a:srgbClr val="0070C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70C0"/>
                </a:solidFill>
                <a:effectLst/>
                <a:latin typeface="Arial Unicode MS" panose="020B0604020202020204" pitchFamily="50" charset="-127"/>
                <a:ea typeface="Typonine Mono Regular"/>
              </a:rPr>
              <a:t>dataType</a:t>
            </a:r>
            <a:r>
              <a:rPr kumimoji="0" lang="ko-KR" altLang="ko-KR" sz="1400" b="1" i="0" u="none" strike="noStrike" cap="none" normalizeH="0" baseline="0" dirty="0" smtClean="0">
                <a:ln>
                  <a:noFill/>
                </a:ln>
                <a:solidFill>
                  <a:srgbClr val="0070C0"/>
                </a:solidFill>
                <a:effectLst/>
                <a:latin typeface="Arial Unicode MS" panose="020B0604020202020204" pitchFamily="50" charset="-127"/>
                <a:ea typeface="Typonine Mono Regular"/>
              </a:rPr>
              <a:t> PROGMEM </a:t>
            </a:r>
            <a:r>
              <a:rPr kumimoji="0" lang="ko-KR" altLang="ko-KR" sz="1400" b="1" i="0" u="none" strike="noStrike" cap="none" normalizeH="0" baseline="0" dirty="0" err="1" smtClean="0">
                <a:ln>
                  <a:noFill/>
                </a:ln>
                <a:solidFill>
                  <a:srgbClr val="0070C0"/>
                </a:solidFill>
                <a:effectLst/>
                <a:latin typeface="Arial Unicode MS" panose="020B0604020202020204" pitchFamily="50" charset="-127"/>
                <a:ea typeface="Typonine Mono Regular"/>
              </a:rPr>
              <a:t>variableName</a:t>
            </a:r>
            <a:r>
              <a:rPr kumimoji="0" lang="ko-KR" altLang="ko-KR" sz="1400" b="1" i="0" u="none" strike="noStrike" cap="none" normalizeH="0" baseline="0" dirty="0" smtClean="0">
                <a:ln>
                  <a:noFill/>
                </a:ln>
                <a:solidFill>
                  <a:srgbClr val="0070C0"/>
                </a:solidFill>
                <a:effectLst/>
                <a:latin typeface="Arial Unicode MS" panose="020B0604020202020204" pitchFamily="50" charset="-127"/>
                <a:ea typeface="Typonine Mono Regular"/>
              </a:rPr>
              <a:t>[] = {}; // </a:t>
            </a:r>
            <a:r>
              <a:rPr kumimoji="0" lang="ko-KR" altLang="ko-KR" sz="1400" b="1" i="0" u="none" strike="noStrike" cap="none" normalizeH="0" baseline="0" dirty="0" err="1" smtClean="0">
                <a:ln>
                  <a:noFill/>
                </a:ln>
                <a:solidFill>
                  <a:srgbClr val="0070C0"/>
                </a:solidFill>
                <a:effectLst/>
                <a:latin typeface="Arial Unicode MS" panose="020B0604020202020204" pitchFamily="50" charset="-127"/>
                <a:ea typeface="Typonine Mono Regular"/>
              </a:rPr>
              <a:t>not</a:t>
            </a:r>
            <a:r>
              <a:rPr kumimoji="0" lang="ko-KR" altLang="ko-KR" sz="1400" b="1" i="0" u="none" strike="noStrike" cap="none" normalizeH="0" baseline="0" dirty="0" smtClean="0">
                <a:ln>
                  <a:noFill/>
                </a:ln>
                <a:solidFill>
                  <a:srgbClr val="0070C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70C0"/>
                </a:solidFill>
                <a:effectLst/>
                <a:latin typeface="Arial Unicode MS" panose="020B0604020202020204" pitchFamily="50" charset="-127"/>
                <a:ea typeface="Typonine Mono Regular"/>
              </a:rPr>
              <a:t>this</a:t>
            </a:r>
            <a:r>
              <a:rPr kumimoji="0" lang="ko-KR" altLang="ko-KR" sz="1400" b="1" i="0" u="none" strike="noStrike" cap="none" normalizeH="0" baseline="0" dirty="0" smtClean="0">
                <a:ln>
                  <a:noFill/>
                </a:ln>
                <a:solidFill>
                  <a:srgbClr val="0070C0"/>
                </a:solidFill>
                <a:effectLst/>
                <a:latin typeface="Arial Unicode MS" panose="020B0604020202020204" pitchFamily="50" charset="-127"/>
                <a:ea typeface="Typonine Mono Regular"/>
              </a:rPr>
              <a:t> </a:t>
            </a:r>
            <a:r>
              <a:rPr kumimoji="0" lang="ko-KR" altLang="ko-KR" sz="1400" b="1" i="0" u="none" strike="noStrike" cap="none" normalizeH="0" baseline="0" dirty="0" err="1" smtClean="0">
                <a:ln>
                  <a:noFill/>
                </a:ln>
                <a:solidFill>
                  <a:srgbClr val="0070C0"/>
                </a:solidFill>
                <a:effectLst/>
                <a:latin typeface="Arial Unicode MS" panose="020B0604020202020204" pitchFamily="50" charset="-127"/>
                <a:ea typeface="Typonine Mono Regular"/>
              </a:rPr>
              <a:t>one</a:t>
            </a:r>
            <a:r>
              <a:rPr kumimoji="0" lang="ko-KR" altLang="ko-KR" sz="1000" b="1" i="0" u="none" strike="noStrike" cap="none" normalizeH="0" baseline="0" dirty="0" smtClean="0">
                <a:ln>
                  <a:noFill/>
                </a:ln>
                <a:solidFill>
                  <a:srgbClr val="0070C0"/>
                </a:solidFill>
                <a:effectLst/>
              </a:rPr>
              <a:t> </a:t>
            </a:r>
            <a:endParaRPr kumimoji="0" lang="ko-KR" altLang="ko-KR" sz="3200" b="1" i="0" u="none" strike="noStrike" cap="none" normalizeH="0" baseline="0" dirty="0" smtClean="0">
              <a:ln>
                <a:noFill/>
              </a:ln>
              <a:solidFill>
                <a:srgbClr val="0070C0"/>
              </a:solidFill>
              <a:effectLst/>
              <a:latin typeface="Arial" panose="020B0604020202020204" pitchFamily="34" charset="0"/>
            </a:endParaRPr>
          </a:p>
        </p:txBody>
      </p:sp>
      <p:sp>
        <p:nvSpPr>
          <p:cNvPr id="11" name="직사각형 10"/>
          <p:cNvSpPr/>
          <p:nvPr/>
        </p:nvSpPr>
        <p:spPr>
          <a:xfrm>
            <a:off x="2807822" y="5099260"/>
            <a:ext cx="4770345" cy="338554"/>
          </a:xfrm>
          <a:prstGeom prst="rect">
            <a:avLst/>
          </a:prstGeom>
        </p:spPr>
        <p:txBody>
          <a:bodyPr wrap="none">
            <a:spAutoFit/>
          </a:bodyPr>
          <a:lstStyle/>
          <a:p>
            <a:r>
              <a:rPr lang="en-US" altLang="ko-KR" sz="1600" b="1" dirty="0" err="1">
                <a:solidFill>
                  <a:srgbClr val="0070C0"/>
                </a:solidFill>
                <a:latin typeface="Malgun Gothic" panose="020B0503020000020004" pitchFamily="50" charset="-127"/>
              </a:rPr>
              <a:t>Serial.print</a:t>
            </a:r>
            <a:r>
              <a:rPr lang="en-US" altLang="ko-KR" sz="1600" b="1" dirty="0">
                <a:solidFill>
                  <a:srgbClr val="0070C0"/>
                </a:solidFill>
                <a:latin typeface="Malgun Gothic" panose="020B0503020000020004" pitchFamily="50" charset="-127"/>
              </a:rPr>
              <a:t>(F(</a:t>
            </a:r>
            <a:r>
              <a:rPr lang="ko-KR" altLang="ko-KR" sz="1600" b="1" dirty="0">
                <a:solidFill>
                  <a:srgbClr val="0070C0"/>
                </a:solidFill>
              </a:rPr>
              <a:t>"</a:t>
            </a:r>
            <a:r>
              <a:rPr lang="ko-KR" altLang="ko-KR" sz="1600" b="1" dirty="0" err="1">
                <a:solidFill>
                  <a:srgbClr val="0070C0"/>
                </a:solidFill>
              </a:rPr>
              <a:t>I</a:t>
            </a:r>
            <a:r>
              <a:rPr lang="ko-KR" altLang="ko-KR" sz="1600" b="1" dirty="0">
                <a:solidFill>
                  <a:srgbClr val="0070C0"/>
                </a:solidFill>
              </a:rPr>
              <a:t> </a:t>
            </a:r>
            <a:r>
              <a:rPr lang="en-US" altLang="ko-KR" sz="1600" b="1" dirty="0" smtClean="0">
                <a:solidFill>
                  <a:srgbClr val="0070C0"/>
                </a:solidFill>
              </a:rPr>
              <a:t>save this into flash memory.</a:t>
            </a:r>
            <a:r>
              <a:rPr lang="ko-KR" altLang="ko-KR" sz="1600" b="1" dirty="0" smtClean="0">
                <a:solidFill>
                  <a:srgbClr val="0070C0"/>
                </a:solidFill>
              </a:rPr>
              <a:t>"</a:t>
            </a:r>
            <a:r>
              <a:rPr lang="en-US" altLang="ko-KR" sz="1600" b="1" dirty="0">
                <a:solidFill>
                  <a:srgbClr val="0070C0"/>
                </a:solidFill>
                <a:latin typeface="Malgun Gothic" panose="020B0503020000020004" pitchFamily="50" charset="-127"/>
              </a:rPr>
              <a:t>))</a:t>
            </a:r>
            <a:r>
              <a:rPr lang="ko-KR" altLang="ko-KR" sz="1600" b="1" dirty="0">
                <a:solidFill>
                  <a:srgbClr val="0070C0"/>
                </a:solidFill>
              </a:rPr>
              <a:t>;</a:t>
            </a:r>
            <a:endParaRPr lang="ko-KR" altLang="en-US" sz="1600" b="1" dirty="0">
              <a:solidFill>
                <a:srgbClr val="0070C0"/>
              </a:solidFill>
            </a:endParaRPr>
          </a:p>
        </p:txBody>
      </p:sp>
    </p:spTree>
    <p:extLst>
      <p:ext uri="{BB962C8B-B14F-4D97-AF65-F5344CB8AC3E}">
        <p14:creationId xmlns:p14="http://schemas.microsoft.com/office/powerpoint/2010/main" val="7400736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Sample-I : Temperature Sensor</a:t>
            </a:r>
            <a:endParaRPr lang="ko-KR" altLang="en-US" dirty="0"/>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23</a:t>
            </a:fld>
            <a:endParaRPr lang="en-US" altLang="ko-KR"/>
          </a:p>
        </p:txBody>
      </p:sp>
      <p:sp>
        <p:nvSpPr>
          <p:cNvPr id="2" name="TextBox 1"/>
          <p:cNvSpPr txBox="1"/>
          <p:nvPr/>
        </p:nvSpPr>
        <p:spPr>
          <a:xfrm>
            <a:off x="600890" y="1271452"/>
            <a:ext cx="2552878" cy="5016758"/>
          </a:xfrm>
          <a:prstGeom prst="rect">
            <a:avLst/>
          </a:prstGeom>
          <a:noFill/>
        </p:spPr>
        <p:txBody>
          <a:bodyPr wrap="none" rtlCol="0">
            <a:spAutoFit/>
          </a:bodyPr>
          <a:lstStyle/>
          <a:p>
            <a:r>
              <a:rPr lang="en-US" altLang="ko-KR" sz="1600" b="1" dirty="0" smtClean="0"/>
              <a:t>#</a:t>
            </a:r>
            <a:r>
              <a:rPr lang="en-US" altLang="ko-KR" sz="1600" b="1" dirty="0"/>
              <a:t>include &lt;</a:t>
            </a:r>
            <a:r>
              <a:rPr lang="en-US" altLang="ko-KR" sz="1600" b="1" dirty="0" err="1"/>
              <a:t>OneWire.h</a:t>
            </a:r>
            <a:r>
              <a:rPr lang="en-US" altLang="ko-KR" sz="1600" b="1" dirty="0"/>
              <a:t>&gt;  </a:t>
            </a:r>
          </a:p>
          <a:p>
            <a:endParaRPr lang="en-US" altLang="ko-KR" sz="1600" b="1" dirty="0"/>
          </a:p>
          <a:p>
            <a:r>
              <a:rPr lang="en-US" altLang="ko-KR" sz="1600" b="1" dirty="0" err="1"/>
              <a:t>OneWire</a:t>
            </a:r>
            <a:r>
              <a:rPr lang="en-US" altLang="ko-KR" sz="1600" b="1" dirty="0"/>
              <a:t> ds(2); </a:t>
            </a:r>
            <a:endParaRPr lang="en-US" altLang="ko-KR" sz="1600" b="1" dirty="0" smtClean="0"/>
          </a:p>
          <a:p>
            <a:endParaRPr lang="ko-KR" altLang="en-US" sz="1600" b="1" dirty="0"/>
          </a:p>
          <a:p>
            <a:r>
              <a:rPr lang="en-US" altLang="ko-KR" sz="1600" b="1" dirty="0"/>
              <a:t>void setup() {</a:t>
            </a:r>
          </a:p>
          <a:p>
            <a:r>
              <a:rPr lang="en-US" altLang="ko-KR" sz="1600" b="1" dirty="0"/>
              <a:t>  </a:t>
            </a:r>
            <a:r>
              <a:rPr lang="en-US" altLang="ko-KR" sz="1600" b="1" dirty="0" err="1"/>
              <a:t>Serial.begin</a:t>
            </a:r>
            <a:r>
              <a:rPr lang="en-US" altLang="ko-KR" sz="1600" b="1" dirty="0"/>
              <a:t>(9600);</a:t>
            </a:r>
          </a:p>
          <a:p>
            <a:r>
              <a:rPr lang="en-US" altLang="ko-KR" sz="1600" b="1" dirty="0"/>
              <a:t>}</a:t>
            </a:r>
          </a:p>
          <a:p>
            <a:endParaRPr lang="en-US" altLang="ko-KR" sz="1600" b="1" dirty="0"/>
          </a:p>
          <a:p>
            <a:r>
              <a:rPr lang="en-US" altLang="ko-KR" sz="1600" b="1" dirty="0"/>
              <a:t>void loop() {</a:t>
            </a:r>
          </a:p>
          <a:p>
            <a:r>
              <a:rPr lang="en-US" altLang="ko-KR" sz="1600" b="1" dirty="0"/>
              <a:t>  byte </a:t>
            </a:r>
            <a:r>
              <a:rPr lang="en-US" altLang="ko-KR" sz="1600" b="1" dirty="0" err="1"/>
              <a:t>i</a:t>
            </a:r>
            <a:r>
              <a:rPr lang="en-US" altLang="ko-KR" sz="1600" b="1" dirty="0"/>
              <a:t>;</a:t>
            </a:r>
          </a:p>
          <a:p>
            <a:r>
              <a:rPr lang="en-US" altLang="ko-KR" sz="1600" b="1" dirty="0"/>
              <a:t>  byte present = 0;</a:t>
            </a:r>
          </a:p>
          <a:p>
            <a:endParaRPr lang="en-US" altLang="ko-KR" sz="1600" b="1" dirty="0"/>
          </a:p>
          <a:p>
            <a:r>
              <a:rPr lang="en-US" altLang="ko-KR" sz="1600" b="1" dirty="0"/>
              <a:t>  byte data[12];</a:t>
            </a:r>
          </a:p>
          <a:p>
            <a:r>
              <a:rPr lang="en-US" altLang="ko-KR" sz="1600" b="1" dirty="0"/>
              <a:t>  byte </a:t>
            </a:r>
            <a:r>
              <a:rPr lang="en-US" altLang="ko-KR" sz="1600" b="1" dirty="0" err="1"/>
              <a:t>addr</a:t>
            </a:r>
            <a:r>
              <a:rPr lang="en-US" altLang="ko-KR" sz="1600" b="1" dirty="0"/>
              <a:t>[8];</a:t>
            </a:r>
          </a:p>
          <a:p>
            <a:r>
              <a:rPr lang="en-US" altLang="ko-KR" sz="1600" b="1" dirty="0"/>
              <a:t>  float Temp;</a:t>
            </a:r>
          </a:p>
          <a:p>
            <a:endParaRPr lang="en-US" altLang="ko-KR" sz="1600" b="1" dirty="0"/>
          </a:p>
          <a:p>
            <a:r>
              <a:rPr lang="en-US" altLang="ko-KR" sz="1600" b="1" dirty="0"/>
              <a:t>  if (!</a:t>
            </a:r>
            <a:r>
              <a:rPr lang="en-US" altLang="ko-KR" sz="1600" b="1" dirty="0" err="1"/>
              <a:t>ds.search</a:t>
            </a:r>
            <a:r>
              <a:rPr lang="en-US" altLang="ko-KR" sz="1600" b="1" dirty="0"/>
              <a:t>(</a:t>
            </a:r>
            <a:r>
              <a:rPr lang="en-US" altLang="ko-KR" sz="1600" b="1" dirty="0" err="1"/>
              <a:t>addr</a:t>
            </a:r>
            <a:r>
              <a:rPr lang="en-US" altLang="ko-KR" sz="1600" b="1" dirty="0"/>
              <a:t>)) {</a:t>
            </a:r>
          </a:p>
          <a:p>
            <a:r>
              <a:rPr lang="en-US" altLang="ko-KR" sz="1600" b="1" dirty="0"/>
              <a:t>    </a:t>
            </a:r>
            <a:r>
              <a:rPr lang="en-US" altLang="ko-KR" sz="1600" b="1" dirty="0" err="1"/>
              <a:t>ds.reset_search</a:t>
            </a:r>
            <a:r>
              <a:rPr lang="en-US" altLang="ko-KR" sz="1600" b="1" dirty="0"/>
              <a:t>();</a:t>
            </a:r>
          </a:p>
          <a:p>
            <a:r>
              <a:rPr lang="en-US" altLang="ko-KR" sz="1600" b="1" dirty="0"/>
              <a:t>    return;</a:t>
            </a:r>
          </a:p>
          <a:p>
            <a:r>
              <a:rPr lang="en-US" altLang="ko-KR" sz="1600" b="1" dirty="0"/>
              <a:t>  </a:t>
            </a:r>
            <a:r>
              <a:rPr lang="en-US" altLang="ko-KR" sz="1600" b="1" dirty="0" smtClean="0"/>
              <a:t>}</a:t>
            </a:r>
            <a:endParaRPr lang="en-US" altLang="ko-KR" sz="1600" b="1" dirty="0"/>
          </a:p>
        </p:txBody>
      </p:sp>
      <p:cxnSp>
        <p:nvCxnSpPr>
          <p:cNvPr id="14" name="직선 연결선 13"/>
          <p:cNvCxnSpPr/>
          <p:nvPr/>
        </p:nvCxnSpPr>
        <p:spPr>
          <a:xfrm flipH="1">
            <a:off x="3611952" y="1271452"/>
            <a:ext cx="17417" cy="5389381"/>
          </a:xfrm>
          <a:prstGeom prst="line">
            <a:avLst/>
          </a:prstGeom>
          <a:ln w="19050">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7896" y="1271452"/>
            <a:ext cx="7326814" cy="5262979"/>
          </a:xfrm>
          <a:prstGeom prst="rect">
            <a:avLst/>
          </a:prstGeom>
          <a:noFill/>
        </p:spPr>
        <p:txBody>
          <a:bodyPr wrap="none" rtlCol="0">
            <a:spAutoFit/>
          </a:bodyPr>
          <a:lstStyle/>
          <a:p>
            <a:r>
              <a:rPr lang="en-US" altLang="ko-KR" sz="1600" b="1" dirty="0" smtClean="0"/>
              <a:t>  </a:t>
            </a:r>
            <a:r>
              <a:rPr lang="en-US" altLang="ko-KR" sz="1600" b="1" dirty="0" err="1" smtClean="0"/>
              <a:t>ds.reset</a:t>
            </a:r>
            <a:r>
              <a:rPr lang="en-US" altLang="ko-KR" sz="1600" b="1" dirty="0"/>
              <a:t>();</a:t>
            </a:r>
          </a:p>
          <a:p>
            <a:r>
              <a:rPr lang="en-US" altLang="ko-KR" sz="1600" b="1" dirty="0"/>
              <a:t>  </a:t>
            </a:r>
            <a:r>
              <a:rPr lang="en-US" altLang="ko-KR" sz="1600" b="1" dirty="0" err="1"/>
              <a:t>ds.select</a:t>
            </a:r>
            <a:r>
              <a:rPr lang="en-US" altLang="ko-KR" sz="1600" b="1" dirty="0"/>
              <a:t>(</a:t>
            </a:r>
            <a:r>
              <a:rPr lang="en-US" altLang="ko-KR" sz="1600" b="1" dirty="0" err="1"/>
              <a:t>addr</a:t>
            </a:r>
            <a:r>
              <a:rPr lang="en-US" altLang="ko-KR" sz="1600" b="1" dirty="0"/>
              <a:t>);</a:t>
            </a:r>
          </a:p>
          <a:p>
            <a:r>
              <a:rPr lang="en-US" altLang="ko-KR" sz="1600" b="1" dirty="0"/>
              <a:t>  </a:t>
            </a:r>
            <a:r>
              <a:rPr lang="en-US" altLang="ko-KR" sz="1600" b="1" dirty="0" err="1"/>
              <a:t>ds.write</a:t>
            </a:r>
            <a:r>
              <a:rPr lang="en-US" altLang="ko-KR" sz="1600" b="1" dirty="0"/>
              <a:t>(0x44,1); // start conversion, with parasite power on at the end</a:t>
            </a:r>
          </a:p>
          <a:p>
            <a:r>
              <a:rPr lang="en-US" altLang="ko-KR" sz="1600" b="1" dirty="0"/>
              <a:t>  delay(1000);</a:t>
            </a:r>
          </a:p>
          <a:p>
            <a:endParaRPr lang="en-US" altLang="ko-KR" sz="1600" b="1" dirty="0"/>
          </a:p>
          <a:p>
            <a:r>
              <a:rPr lang="en-US" altLang="ko-KR" sz="1600" b="1" dirty="0"/>
              <a:t>  present = </a:t>
            </a:r>
            <a:r>
              <a:rPr lang="en-US" altLang="ko-KR" sz="1600" b="1" dirty="0" err="1"/>
              <a:t>ds.reset</a:t>
            </a:r>
            <a:r>
              <a:rPr lang="en-US" altLang="ko-KR" sz="1600" b="1" dirty="0"/>
              <a:t>();</a:t>
            </a:r>
          </a:p>
          <a:p>
            <a:r>
              <a:rPr lang="en-US" altLang="ko-KR" sz="1600" b="1" dirty="0"/>
              <a:t>  </a:t>
            </a:r>
            <a:r>
              <a:rPr lang="en-US" altLang="ko-KR" sz="1600" b="1" dirty="0" err="1"/>
              <a:t>ds.select</a:t>
            </a:r>
            <a:r>
              <a:rPr lang="en-US" altLang="ko-KR" sz="1600" b="1" dirty="0"/>
              <a:t>(</a:t>
            </a:r>
            <a:r>
              <a:rPr lang="en-US" altLang="ko-KR" sz="1600" b="1" dirty="0" err="1"/>
              <a:t>addr</a:t>
            </a:r>
            <a:r>
              <a:rPr lang="en-US" altLang="ko-KR" sz="1600" b="1" dirty="0"/>
              <a:t>);</a:t>
            </a:r>
          </a:p>
          <a:p>
            <a:r>
              <a:rPr lang="en-US" altLang="ko-KR" sz="1600" b="1" dirty="0"/>
              <a:t>  </a:t>
            </a:r>
            <a:r>
              <a:rPr lang="en-US" altLang="ko-KR" sz="1600" b="1" dirty="0" err="1"/>
              <a:t>ds.write</a:t>
            </a:r>
            <a:r>
              <a:rPr lang="en-US" altLang="ko-KR" sz="1600" b="1" dirty="0"/>
              <a:t>(0xBE); // Read </a:t>
            </a:r>
            <a:r>
              <a:rPr lang="en-US" altLang="ko-KR" sz="1600" b="1" dirty="0" smtClean="0"/>
              <a:t>all data of Scratchpad</a:t>
            </a:r>
            <a:endParaRPr lang="en-US" altLang="ko-KR" sz="1600" b="1" dirty="0"/>
          </a:p>
          <a:p>
            <a:endParaRPr lang="en-US" altLang="ko-KR" sz="1600" b="1" dirty="0"/>
          </a:p>
          <a:p>
            <a:r>
              <a:rPr lang="en-US" altLang="ko-KR" sz="1600" b="1" dirty="0"/>
              <a:t>  for (</a:t>
            </a:r>
            <a:r>
              <a:rPr lang="en-US" altLang="ko-KR" sz="1600" b="1" dirty="0" err="1"/>
              <a:t>i</a:t>
            </a:r>
            <a:r>
              <a:rPr lang="en-US" altLang="ko-KR" sz="1600" b="1" dirty="0"/>
              <a:t> = 0; </a:t>
            </a:r>
            <a:r>
              <a:rPr lang="en-US" altLang="ko-KR" sz="1600" b="1" dirty="0" err="1"/>
              <a:t>i</a:t>
            </a:r>
            <a:r>
              <a:rPr lang="en-US" altLang="ko-KR" sz="1600" b="1" dirty="0"/>
              <a:t> &lt; 9; </a:t>
            </a:r>
            <a:r>
              <a:rPr lang="en-US" altLang="ko-KR" sz="1600" b="1" dirty="0" err="1"/>
              <a:t>i</a:t>
            </a:r>
            <a:r>
              <a:rPr lang="en-US" altLang="ko-KR" sz="1600" b="1" dirty="0"/>
              <a:t>++) </a:t>
            </a:r>
            <a:endParaRPr lang="en-US" altLang="ko-KR" sz="1600" b="1" dirty="0" smtClean="0"/>
          </a:p>
          <a:p>
            <a:r>
              <a:rPr lang="en-US" altLang="ko-KR" sz="1600" b="1" dirty="0"/>
              <a:t> </a:t>
            </a:r>
            <a:r>
              <a:rPr lang="en-US" altLang="ko-KR" sz="1600" b="1" dirty="0" smtClean="0"/>
              <a:t>    data[</a:t>
            </a:r>
            <a:r>
              <a:rPr lang="en-US" altLang="ko-KR" sz="1600" b="1" dirty="0" err="1" smtClean="0"/>
              <a:t>i</a:t>
            </a:r>
            <a:r>
              <a:rPr lang="en-US" altLang="ko-KR" sz="1600" b="1" dirty="0"/>
              <a:t>] = </a:t>
            </a:r>
            <a:r>
              <a:rPr lang="en-US" altLang="ko-KR" sz="1600" b="1" dirty="0" err="1"/>
              <a:t>ds.read</a:t>
            </a:r>
            <a:r>
              <a:rPr lang="en-US" altLang="ko-KR" sz="1600" b="1" dirty="0"/>
              <a:t>();</a:t>
            </a:r>
          </a:p>
          <a:p>
            <a:r>
              <a:rPr lang="en-US" altLang="ko-KR" sz="1600" b="1" dirty="0"/>
              <a:t>  }</a:t>
            </a:r>
          </a:p>
          <a:p>
            <a:endParaRPr lang="en-US" altLang="ko-KR" sz="1600" b="1" dirty="0"/>
          </a:p>
          <a:p>
            <a:r>
              <a:rPr lang="en-US" altLang="ko-KR" sz="1600" b="1" dirty="0" smtClean="0"/>
              <a:t>  Temp</a:t>
            </a:r>
            <a:r>
              <a:rPr lang="en-US" altLang="ko-KR" sz="1600" b="1" dirty="0"/>
              <a:t>=(data[1]&lt;&lt;8)+data[0</a:t>
            </a:r>
            <a:r>
              <a:rPr lang="en-US" altLang="ko-KR" sz="1600" b="1" dirty="0" smtClean="0"/>
              <a:t>]; // calculate the Celsius.</a:t>
            </a:r>
            <a:endParaRPr lang="en-US" altLang="ko-KR" sz="1600" b="1" dirty="0"/>
          </a:p>
          <a:p>
            <a:r>
              <a:rPr lang="en-US" altLang="ko-KR" sz="1600" b="1" dirty="0"/>
              <a:t>  Temp=Temp/16;</a:t>
            </a:r>
          </a:p>
          <a:p>
            <a:r>
              <a:rPr lang="en-US" altLang="ko-KR" sz="1600" b="1" dirty="0"/>
              <a:t>  </a:t>
            </a:r>
          </a:p>
          <a:p>
            <a:r>
              <a:rPr lang="en-US" altLang="ko-KR" sz="1600" b="1" dirty="0" smtClean="0"/>
              <a:t>  </a:t>
            </a:r>
            <a:r>
              <a:rPr lang="en-US" altLang="ko-KR" sz="1600" b="1" dirty="0" err="1" smtClean="0"/>
              <a:t>Serial.print</a:t>
            </a:r>
            <a:r>
              <a:rPr lang="en-US" altLang="ko-KR" sz="1600" b="1" dirty="0"/>
              <a:t>("C</a:t>
            </a:r>
            <a:r>
              <a:rPr lang="en-US" altLang="ko-KR" sz="1600" b="1" dirty="0" smtClean="0"/>
              <a:t>="); // Celsius output</a:t>
            </a:r>
            <a:endParaRPr lang="en-US" altLang="ko-KR" sz="1600" b="1" dirty="0"/>
          </a:p>
          <a:p>
            <a:r>
              <a:rPr lang="en-US" altLang="ko-KR" sz="1600" b="1" dirty="0"/>
              <a:t>  </a:t>
            </a:r>
            <a:r>
              <a:rPr lang="en-US" altLang="ko-KR" sz="1600" b="1" dirty="0" err="1"/>
              <a:t>Serial.print</a:t>
            </a:r>
            <a:r>
              <a:rPr lang="en-US" altLang="ko-KR" sz="1600" b="1" dirty="0"/>
              <a:t>(Temp);</a:t>
            </a:r>
          </a:p>
          <a:p>
            <a:r>
              <a:rPr lang="en-US" altLang="ko-KR" sz="1600" b="1" dirty="0"/>
              <a:t>  </a:t>
            </a:r>
            <a:r>
              <a:rPr lang="en-US" altLang="ko-KR" sz="1600" b="1" dirty="0" err="1"/>
              <a:t>Serial.print</a:t>
            </a:r>
            <a:r>
              <a:rPr lang="en-US" altLang="ko-KR" sz="1600" b="1" dirty="0"/>
              <a:t>(", ");</a:t>
            </a:r>
          </a:p>
          <a:p>
            <a:r>
              <a:rPr lang="en-US" altLang="ko-KR" sz="1600" b="1" dirty="0"/>
              <a:t>  </a:t>
            </a:r>
            <a:endParaRPr lang="ko-KR" altLang="en-US" sz="1600" b="1" dirty="0"/>
          </a:p>
          <a:p>
            <a:r>
              <a:rPr lang="en-US" altLang="ko-KR" sz="1600" b="1" dirty="0" smtClean="0"/>
              <a:t>}</a:t>
            </a:r>
            <a:endParaRPr lang="en-US" altLang="ko-KR" sz="1600" b="1" dirty="0"/>
          </a:p>
        </p:txBody>
      </p:sp>
    </p:spTree>
    <p:extLst>
      <p:ext uri="{BB962C8B-B14F-4D97-AF65-F5344CB8AC3E}">
        <p14:creationId xmlns:p14="http://schemas.microsoft.com/office/powerpoint/2010/main" val="17584495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Sample-II : Temperature Sensor with Alarming</a:t>
            </a:r>
            <a:endParaRPr lang="ko-KR" altLang="en-US" dirty="0"/>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24</a:t>
            </a:fld>
            <a:endParaRPr lang="en-US" altLang="ko-KR"/>
          </a:p>
        </p:txBody>
      </p:sp>
      <p:sp>
        <p:nvSpPr>
          <p:cNvPr id="2" name="TextBox 1"/>
          <p:cNvSpPr txBox="1"/>
          <p:nvPr/>
        </p:nvSpPr>
        <p:spPr>
          <a:xfrm>
            <a:off x="600890" y="1271452"/>
            <a:ext cx="3056671" cy="5047536"/>
          </a:xfrm>
          <a:prstGeom prst="rect">
            <a:avLst/>
          </a:prstGeom>
          <a:noFill/>
        </p:spPr>
        <p:txBody>
          <a:bodyPr wrap="none" rtlCol="0">
            <a:spAutoFit/>
          </a:bodyPr>
          <a:lstStyle/>
          <a:p>
            <a:r>
              <a:rPr lang="en-US" altLang="ko-KR" sz="1400" b="1" dirty="0" smtClean="0"/>
              <a:t>#</a:t>
            </a:r>
            <a:r>
              <a:rPr lang="en-US" altLang="ko-KR" sz="1400" b="1" dirty="0"/>
              <a:t>include &lt;</a:t>
            </a:r>
            <a:r>
              <a:rPr lang="en-US" altLang="ko-KR" sz="1400" b="1" dirty="0" err="1"/>
              <a:t>OneWire.h</a:t>
            </a:r>
            <a:r>
              <a:rPr lang="en-US" altLang="ko-KR" sz="1400" b="1" dirty="0"/>
              <a:t>&gt;  </a:t>
            </a:r>
          </a:p>
          <a:p>
            <a:endParaRPr lang="en-US" altLang="ko-KR" sz="1400" b="1" dirty="0"/>
          </a:p>
          <a:p>
            <a:r>
              <a:rPr lang="en-US" altLang="ko-KR" sz="1400" b="1" dirty="0" err="1"/>
              <a:t>OneWire</a:t>
            </a:r>
            <a:r>
              <a:rPr lang="en-US" altLang="ko-KR" sz="1400" b="1" dirty="0"/>
              <a:t> ds(2); </a:t>
            </a:r>
            <a:endParaRPr lang="ko-KR" altLang="en-US" sz="1400" b="1" dirty="0"/>
          </a:p>
          <a:p>
            <a:r>
              <a:rPr lang="en-US" altLang="ko-KR" sz="1400" b="1" dirty="0" smtClean="0"/>
              <a:t>#</a:t>
            </a:r>
            <a:r>
              <a:rPr lang="en-US" altLang="ko-KR" sz="1400" b="1" dirty="0"/>
              <a:t>define BUZZER 6</a:t>
            </a:r>
          </a:p>
          <a:p>
            <a:endParaRPr lang="en-US" altLang="ko-KR" sz="1400" b="1" dirty="0"/>
          </a:p>
          <a:p>
            <a:r>
              <a:rPr lang="en-US" altLang="ko-KR" sz="1400" b="1" dirty="0"/>
              <a:t>void setup() {</a:t>
            </a:r>
          </a:p>
          <a:p>
            <a:r>
              <a:rPr lang="en-US" altLang="ko-KR" sz="1400" b="1" dirty="0"/>
              <a:t>  </a:t>
            </a:r>
            <a:r>
              <a:rPr lang="en-US" altLang="ko-KR" sz="1400" b="1" dirty="0" err="1"/>
              <a:t>Serial.begin</a:t>
            </a:r>
            <a:r>
              <a:rPr lang="en-US" altLang="ko-KR" sz="1400" b="1" dirty="0"/>
              <a:t>(9600);</a:t>
            </a:r>
          </a:p>
          <a:p>
            <a:r>
              <a:rPr lang="en-US" altLang="ko-KR" sz="1400" b="1" dirty="0" smtClean="0"/>
              <a:t>  </a:t>
            </a:r>
            <a:r>
              <a:rPr lang="en-US" altLang="ko-KR" sz="1400" b="1" dirty="0" err="1"/>
              <a:t>pinMode</a:t>
            </a:r>
            <a:r>
              <a:rPr lang="en-US" altLang="ko-KR" sz="1400" b="1" dirty="0"/>
              <a:t>(BUZZER, OUTPUT);</a:t>
            </a:r>
          </a:p>
          <a:p>
            <a:r>
              <a:rPr lang="en-US" altLang="ko-KR" sz="1400" b="1" dirty="0"/>
              <a:t>}</a:t>
            </a:r>
          </a:p>
          <a:p>
            <a:endParaRPr lang="en-US" altLang="ko-KR" sz="1400" b="1" dirty="0"/>
          </a:p>
          <a:p>
            <a:r>
              <a:rPr lang="en-US" altLang="ko-KR" sz="1400" b="1" dirty="0"/>
              <a:t>void loop() {</a:t>
            </a:r>
          </a:p>
          <a:p>
            <a:r>
              <a:rPr lang="en-US" altLang="ko-KR" sz="1400" b="1" dirty="0"/>
              <a:t>  float temp = </a:t>
            </a:r>
            <a:r>
              <a:rPr lang="en-US" altLang="ko-KR" sz="1400" b="1" dirty="0" err="1"/>
              <a:t>get_temperature</a:t>
            </a:r>
            <a:r>
              <a:rPr lang="en-US" altLang="ko-KR" sz="1400" b="1" dirty="0"/>
              <a:t>();</a:t>
            </a:r>
          </a:p>
          <a:p>
            <a:r>
              <a:rPr lang="en-US" altLang="ko-KR" sz="1400" b="1" dirty="0" smtClean="0"/>
              <a:t>  </a:t>
            </a:r>
            <a:r>
              <a:rPr lang="en-US" altLang="ko-KR" sz="1400" b="1" dirty="0" err="1"/>
              <a:t>Serial.print</a:t>
            </a:r>
            <a:r>
              <a:rPr lang="en-US" altLang="ko-KR" sz="1400" b="1" dirty="0"/>
              <a:t>("C = ");</a:t>
            </a:r>
          </a:p>
          <a:p>
            <a:r>
              <a:rPr lang="en-US" altLang="ko-KR" sz="1400" b="1" dirty="0"/>
              <a:t>  </a:t>
            </a:r>
            <a:r>
              <a:rPr lang="en-US" altLang="ko-KR" sz="1400" b="1" dirty="0" err="1"/>
              <a:t>Serial.println</a:t>
            </a:r>
            <a:r>
              <a:rPr lang="en-US" altLang="ko-KR" sz="1400" b="1" dirty="0"/>
              <a:t>(temp);</a:t>
            </a:r>
          </a:p>
          <a:p>
            <a:r>
              <a:rPr lang="en-US" altLang="ko-KR" sz="1400" b="1" dirty="0"/>
              <a:t>  </a:t>
            </a:r>
          </a:p>
          <a:p>
            <a:r>
              <a:rPr lang="en-US" altLang="ko-KR" sz="1400" b="1" dirty="0">
                <a:solidFill>
                  <a:srgbClr val="C00000"/>
                </a:solidFill>
              </a:rPr>
              <a:t>  if(temp &gt; 31</a:t>
            </a:r>
            <a:r>
              <a:rPr lang="en-US" altLang="ko-KR" sz="1400" b="1" dirty="0" smtClean="0">
                <a:solidFill>
                  <a:srgbClr val="C00000"/>
                </a:solidFill>
              </a:rPr>
              <a:t>)  </a:t>
            </a:r>
            <a:r>
              <a:rPr lang="en-US" altLang="ko-KR" sz="1400" b="1" dirty="0">
                <a:solidFill>
                  <a:srgbClr val="C00000"/>
                </a:solidFill>
              </a:rPr>
              <a:t>{</a:t>
            </a:r>
          </a:p>
          <a:p>
            <a:r>
              <a:rPr lang="en-US" altLang="ko-KR" sz="1400" b="1" dirty="0">
                <a:solidFill>
                  <a:srgbClr val="C00000"/>
                </a:solidFill>
              </a:rPr>
              <a:t>    tone(BUZZER, 400);</a:t>
            </a:r>
          </a:p>
          <a:p>
            <a:r>
              <a:rPr lang="en-US" altLang="ko-KR" sz="1400" b="1" dirty="0">
                <a:solidFill>
                  <a:srgbClr val="C00000"/>
                </a:solidFill>
              </a:rPr>
              <a:t>    delay(100);</a:t>
            </a:r>
          </a:p>
          <a:p>
            <a:r>
              <a:rPr lang="en-US" altLang="ko-KR" sz="1400" b="1" dirty="0">
                <a:solidFill>
                  <a:srgbClr val="C00000"/>
                </a:solidFill>
              </a:rPr>
              <a:t>    </a:t>
            </a:r>
            <a:r>
              <a:rPr lang="en-US" altLang="ko-KR" sz="1400" b="1" dirty="0" err="1">
                <a:solidFill>
                  <a:srgbClr val="C00000"/>
                </a:solidFill>
              </a:rPr>
              <a:t>noTone</a:t>
            </a:r>
            <a:r>
              <a:rPr lang="en-US" altLang="ko-KR" sz="1400" b="1" dirty="0">
                <a:solidFill>
                  <a:srgbClr val="C00000"/>
                </a:solidFill>
              </a:rPr>
              <a:t>(BUZZER);</a:t>
            </a:r>
          </a:p>
          <a:p>
            <a:r>
              <a:rPr lang="en-US" altLang="ko-KR" sz="1400" b="1" dirty="0">
                <a:solidFill>
                  <a:srgbClr val="C00000"/>
                </a:solidFill>
              </a:rPr>
              <a:t>    delay(100);</a:t>
            </a:r>
          </a:p>
          <a:p>
            <a:r>
              <a:rPr lang="en-US" altLang="ko-KR" sz="1400" b="1" dirty="0">
                <a:solidFill>
                  <a:srgbClr val="C00000"/>
                </a:solidFill>
              </a:rPr>
              <a:t>  }</a:t>
            </a:r>
          </a:p>
          <a:p>
            <a:r>
              <a:rPr lang="en-US" altLang="ko-KR" sz="1400" b="1" dirty="0"/>
              <a:t>}</a:t>
            </a:r>
          </a:p>
          <a:p>
            <a:endParaRPr lang="en-US" altLang="ko-KR" sz="1400" b="1" dirty="0"/>
          </a:p>
        </p:txBody>
      </p:sp>
      <p:cxnSp>
        <p:nvCxnSpPr>
          <p:cNvPr id="14" name="직선 연결선 13"/>
          <p:cNvCxnSpPr/>
          <p:nvPr/>
        </p:nvCxnSpPr>
        <p:spPr>
          <a:xfrm flipH="1">
            <a:off x="3611952" y="1271452"/>
            <a:ext cx="17417" cy="5389381"/>
          </a:xfrm>
          <a:prstGeom prst="line">
            <a:avLst/>
          </a:prstGeom>
          <a:ln w="19050">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98278" y="1275807"/>
            <a:ext cx="3382336" cy="5909310"/>
          </a:xfrm>
          <a:prstGeom prst="rect">
            <a:avLst/>
          </a:prstGeom>
          <a:noFill/>
        </p:spPr>
        <p:txBody>
          <a:bodyPr wrap="none" rtlCol="0">
            <a:spAutoFit/>
          </a:bodyPr>
          <a:lstStyle/>
          <a:p>
            <a:r>
              <a:rPr lang="en-US" altLang="ko-KR" sz="1400" b="1" dirty="0" smtClean="0"/>
              <a:t>float </a:t>
            </a:r>
            <a:r>
              <a:rPr lang="en-US" altLang="ko-KR" sz="1400" b="1" dirty="0" err="1"/>
              <a:t>get_temperature</a:t>
            </a:r>
            <a:r>
              <a:rPr lang="en-US" altLang="ko-KR" sz="1400" b="1" dirty="0" smtClean="0"/>
              <a:t>() {</a:t>
            </a:r>
            <a:endParaRPr lang="en-US" altLang="ko-KR" sz="1400" b="1" dirty="0"/>
          </a:p>
          <a:p>
            <a:r>
              <a:rPr lang="en-US" altLang="ko-KR" sz="1400" b="1" dirty="0"/>
              <a:t>  byte </a:t>
            </a:r>
            <a:r>
              <a:rPr lang="en-US" altLang="ko-KR" sz="1400" b="1" dirty="0" err="1"/>
              <a:t>i</a:t>
            </a:r>
            <a:r>
              <a:rPr lang="en-US" altLang="ko-KR" sz="1400" b="1" dirty="0"/>
              <a:t>;</a:t>
            </a:r>
          </a:p>
          <a:p>
            <a:r>
              <a:rPr lang="en-US" altLang="ko-KR" sz="1400" b="1" dirty="0"/>
              <a:t>  byte present = 0;</a:t>
            </a:r>
          </a:p>
          <a:p>
            <a:endParaRPr lang="en-US" altLang="ko-KR" sz="1400" b="1" dirty="0"/>
          </a:p>
          <a:p>
            <a:r>
              <a:rPr lang="en-US" altLang="ko-KR" sz="1400" b="1" dirty="0"/>
              <a:t>  byte data[12];</a:t>
            </a:r>
          </a:p>
          <a:p>
            <a:r>
              <a:rPr lang="en-US" altLang="ko-KR" sz="1400" b="1" dirty="0"/>
              <a:t>  byte </a:t>
            </a:r>
            <a:r>
              <a:rPr lang="en-US" altLang="ko-KR" sz="1400" b="1" dirty="0" err="1"/>
              <a:t>addr</a:t>
            </a:r>
            <a:r>
              <a:rPr lang="en-US" altLang="ko-KR" sz="1400" b="1" dirty="0"/>
              <a:t>[8];</a:t>
            </a:r>
          </a:p>
          <a:p>
            <a:r>
              <a:rPr lang="en-US" altLang="ko-KR" sz="1400" b="1" dirty="0"/>
              <a:t>  float Temp;</a:t>
            </a:r>
          </a:p>
          <a:p>
            <a:endParaRPr lang="en-US" altLang="ko-KR" sz="1400" b="1" dirty="0"/>
          </a:p>
          <a:p>
            <a:r>
              <a:rPr lang="en-US" altLang="ko-KR" sz="1400" b="1" dirty="0"/>
              <a:t>  if (!</a:t>
            </a:r>
            <a:r>
              <a:rPr lang="en-US" altLang="ko-KR" sz="1400" b="1" dirty="0" err="1"/>
              <a:t>ds.search</a:t>
            </a:r>
            <a:r>
              <a:rPr lang="en-US" altLang="ko-KR" sz="1400" b="1" dirty="0"/>
              <a:t>(</a:t>
            </a:r>
            <a:r>
              <a:rPr lang="en-US" altLang="ko-KR" sz="1400" b="1" dirty="0" err="1"/>
              <a:t>addr</a:t>
            </a:r>
            <a:r>
              <a:rPr lang="en-US" altLang="ko-KR" sz="1400" b="1" dirty="0"/>
              <a:t>)) {</a:t>
            </a:r>
          </a:p>
          <a:p>
            <a:r>
              <a:rPr lang="en-US" altLang="ko-KR" sz="1400" b="1" dirty="0"/>
              <a:t>    </a:t>
            </a:r>
            <a:r>
              <a:rPr lang="en-US" altLang="ko-KR" sz="1400" b="1" dirty="0" err="1"/>
              <a:t>ds.reset_search</a:t>
            </a:r>
            <a:r>
              <a:rPr lang="en-US" altLang="ko-KR" sz="1400" b="1" dirty="0"/>
              <a:t>();</a:t>
            </a:r>
          </a:p>
          <a:p>
            <a:r>
              <a:rPr lang="en-US" altLang="ko-KR" sz="1400" b="1" dirty="0"/>
              <a:t>    return;</a:t>
            </a:r>
          </a:p>
          <a:p>
            <a:r>
              <a:rPr lang="en-US" altLang="ko-KR" sz="1400" b="1" dirty="0"/>
              <a:t>  }</a:t>
            </a:r>
          </a:p>
          <a:p>
            <a:r>
              <a:rPr lang="en-US" altLang="ko-KR" sz="1400" b="1" dirty="0"/>
              <a:t>  </a:t>
            </a:r>
          </a:p>
          <a:p>
            <a:r>
              <a:rPr lang="en-US" altLang="ko-KR" sz="1400" b="1" dirty="0"/>
              <a:t>  </a:t>
            </a:r>
            <a:r>
              <a:rPr lang="en-US" altLang="ko-KR" sz="1400" b="1" dirty="0" err="1"/>
              <a:t>ds.reset</a:t>
            </a:r>
            <a:r>
              <a:rPr lang="en-US" altLang="ko-KR" sz="1400" b="1" dirty="0"/>
              <a:t>();</a:t>
            </a:r>
          </a:p>
          <a:p>
            <a:r>
              <a:rPr lang="en-US" altLang="ko-KR" sz="1400" b="1" dirty="0"/>
              <a:t>  </a:t>
            </a:r>
            <a:r>
              <a:rPr lang="en-US" altLang="ko-KR" sz="1400" b="1" dirty="0" err="1"/>
              <a:t>ds.select</a:t>
            </a:r>
            <a:r>
              <a:rPr lang="en-US" altLang="ko-KR" sz="1400" b="1" dirty="0"/>
              <a:t>(</a:t>
            </a:r>
            <a:r>
              <a:rPr lang="en-US" altLang="ko-KR" sz="1400" b="1" dirty="0" err="1"/>
              <a:t>addr</a:t>
            </a:r>
            <a:r>
              <a:rPr lang="en-US" altLang="ko-KR" sz="1400" b="1" dirty="0"/>
              <a:t>);</a:t>
            </a:r>
          </a:p>
          <a:p>
            <a:r>
              <a:rPr lang="en-US" altLang="ko-KR" sz="1400" b="1" dirty="0"/>
              <a:t>  </a:t>
            </a:r>
            <a:r>
              <a:rPr lang="en-US" altLang="ko-KR" sz="1400" b="1" dirty="0" err="1"/>
              <a:t>ds.write</a:t>
            </a:r>
            <a:r>
              <a:rPr lang="en-US" altLang="ko-KR" sz="1400" b="1" dirty="0"/>
              <a:t>(0x44,1); // start </a:t>
            </a:r>
            <a:r>
              <a:rPr lang="en-US" altLang="ko-KR" sz="1400" b="1" dirty="0" smtClean="0"/>
              <a:t>conversion</a:t>
            </a:r>
          </a:p>
          <a:p>
            <a:r>
              <a:rPr lang="en-US" altLang="ko-KR" sz="1400" b="1" dirty="0" smtClean="0"/>
              <a:t>  delay(1000);</a:t>
            </a:r>
          </a:p>
          <a:p>
            <a:endParaRPr lang="en-US" altLang="ko-KR" sz="1400" b="1" dirty="0"/>
          </a:p>
          <a:p>
            <a:r>
              <a:rPr lang="en-US" altLang="ko-KR" sz="1400" b="1" dirty="0"/>
              <a:t>  present = </a:t>
            </a:r>
            <a:r>
              <a:rPr lang="en-US" altLang="ko-KR" sz="1400" b="1" dirty="0" err="1"/>
              <a:t>ds.reset</a:t>
            </a:r>
            <a:r>
              <a:rPr lang="en-US" altLang="ko-KR" sz="1400" b="1" dirty="0"/>
              <a:t>();</a:t>
            </a:r>
          </a:p>
          <a:p>
            <a:r>
              <a:rPr lang="en-US" altLang="ko-KR" sz="1400" b="1" dirty="0"/>
              <a:t>  </a:t>
            </a:r>
            <a:r>
              <a:rPr lang="en-US" altLang="ko-KR" sz="1400" b="1" dirty="0" err="1"/>
              <a:t>ds.select</a:t>
            </a:r>
            <a:r>
              <a:rPr lang="en-US" altLang="ko-KR" sz="1400" b="1" dirty="0"/>
              <a:t>(</a:t>
            </a:r>
            <a:r>
              <a:rPr lang="en-US" altLang="ko-KR" sz="1400" b="1" dirty="0" err="1"/>
              <a:t>addr</a:t>
            </a:r>
            <a:r>
              <a:rPr lang="en-US" altLang="ko-KR" sz="1400" b="1" dirty="0"/>
              <a:t>);</a:t>
            </a:r>
          </a:p>
          <a:p>
            <a:r>
              <a:rPr lang="en-US" altLang="ko-KR" sz="1400" b="1" dirty="0"/>
              <a:t>  </a:t>
            </a:r>
            <a:r>
              <a:rPr lang="en-US" altLang="ko-KR" sz="1400" b="1" dirty="0" err="1"/>
              <a:t>ds.write</a:t>
            </a:r>
            <a:r>
              <a:rPr lang="en-US" altLang="ko-KR" sz="1400" b="1" dirty="0"/>
              <a:t>(0xBE); // Read Scratchpad</a:t>
            </a:r>
          </a:p>
          <a:p>
            <a:endParaRPr lang="en-US" altLang="ko-KR" sz="1400" b="1" dirty="0"/>
          </a:p>
          <a:p>
            <a:r>
              <a:rPr lang="en-US" altLang="ko-KR" sz="1400" b="1" dirty="0"/>
              <a:t>  for (</a:t>
            </a:r>
            <a:r>
              <a:rPr lang="en-US" altLang="ko-KR" sz="1400" b="1" dirty="0" err="1"/>
              <a:t>i</a:t>
            </a:r>
            <a:r>
              <a:rPr lang="en-US" altLang="ko-KR" sz="1400" b="1" dirty="0"/>
              <a:t> = 0; </a:t>
            </a:r>
            <a:r>
              <a:rPr lang="en-US" altLang="ko-KR" sz="1400" b="1" dirty="0" err="1"/>
              <a:t>i</a:t>
            </a:r>
            <a:r>
              <a:rPr lang="en-US" altLang="ko-KR" sz="1400" b="1" dirty="0"/>
              <a:t> &lt; 9; </a:t>
            </a:r>
            <a:r>
              <a:rPr lang="en-US" altLang="ko-KR" sz="1400" b="1" dirty="0" err="1"/>
              <a:t>i</a:t>
            </a:r>
            <a:r>
              <a:rPr lang="en-US" altLang="ko-KR" sz="1400" b="1" dirty="0"/>
              <a:t>++) { </a:t>
            </a:r>
          </a:p>
          <a:p>
            <a:r>
              <a:rPr lang="en-US" altLang="ko-KR" sz="1400" b="1" dirty="0"/>
              <a:t>    data[</a:t>
            </a:r>
            <a:r>
              <a:rPr lang="en-US" altLang="ko-KR" sz="1400" b="1" dirty="0" err="1"/>
              <a:t>i</a:t>
            </a:r>
            <a:r>
              <a:rPr lang="en-US" altLang="ko-KR" sz="1400" b="1" dirty="0"/>
              <a:t>] = </a:t>
            </a:r>
            <a:r>
              <a:rPr lang="en-US" altLang="ko-KR" sz="1400" b="1" dirty="0" err="1"/>
              <a:t>ds.read</a:t>
            </a:r>
            <a:r>
              <a:rPr lang="en-US" altLang="ko-KR" sz="1400" b="1" dirty="0"/>
              <a:t>();</a:t>
            </a:r>
          </a:p>
          <a:p>
            <a:r>
              <a:rPr lang="en-US" altLang="ko-KR" sz="1400" b="1" dirty="0"/>
              <a:t>  }</a:t>
            </a:r>
          </a:p>
          <a:p>
            <a:r>
              <a:rPr lang="en-US" altLang="ko-KR" sz="1400" b="1" dirty="0" smtClean="0"/>
              <a:t>  </a:t>
            </a:r>
            <a:endParaRPr lang="en-US" altLang="ko-KR" sz="1400" b="1" dirty="0"/>
          </a:p>
          <a:p>
            <a:r>
              <a:rPr lang="en-US" altLang="ko-KR" sz="1400" b="1" dirty="0"/>
              <a:t>  </a:t>
            </a:r>
          </a:p>
        </p:txBody>
      </p:sp>
      <p:cxnSp>
        <p:nvCxnSpPr>
          <p:cNvPr id="8" name="직선 연결선 7"/>
          <p:cNvCxnSpPr/>
          <p:nvPr/>
        </p:nvCxnSpPr>
        <p:spPr>
          <a:xfrm flipH="1">
            <a:off x="7835609" y="1271452"/>
            <a:ext cx="17417" cy="5389381"/>
          </a:xfrm>
          <a:prstGeom prst="line">
            <a:avLst/>
          </a:prstGeom>
          <a:ln w="19050">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08021" y="1328058"/>
            <a:ext cx="2789482" cy="1384995"/>
          </a:xfrm>
          <a:prstGeom prst="rect">
            <a:avLst/>
          </a:prstGeom>
          <a:noFill/>
        </p:spPr>
        <p:txBody>
          <a:bodyPr wrap="none" rtlCol="0">
            <a:spAutoFit/>
          </a:bodyPr>
          <a:lstStyle/>
          <a:p>
            <a:r>
              <a:rPr lang="en-US" altLang="ko-KR" sz="1400" b="1" dirty="0" smtClean="0"/>
              <a:t> </a:t>
            </a:r>
            <a:endParaRPr lang="en-US" altLang="ko-KR" sz="1400" b="1" dirty="0"/>
          </a:p>
          <a:p>
            <a:r>
              <a:rPr lang="en-US" altLang="ko-KR" sz="1400" b="1" dirty="0"/>
              <a:t>  Temp=(data[1]&lt;&lt;8)+data[0];</a:t>
            </a:r>
          </a:p>
          <a:p>
            <a:r>
              <a:rPr lang="en-US" altLang="ko-KR" sz="1400" b="1" dirty="0"/>
              <a:t>  Temp=Temp/16;</a:t>
            </a:r>
          </a:p>
          <a:p>
            <a:endParaRPr lang="en-US" altLang="ko-KR" sz="1400" b="1" dirty="0"/>
          </a:p>
          <a:p>
            <a:r>
              <a:rPr lang="en-US" altLang="ko-KR" sz="1400" b="1" dirty="0"/>
              <a:t>  return Temp;</a:t>
            </a:r>
          </a:p>
          <a:p>
            <a:r>
              <a:rPr lang="en-US" altLang="ko-KR" sz="1400" b="1" dirty="0"/>
              <a:t>}</a:t>
            </a:r>
          </a:p>
        </p:txBody>
      </p:sp>
    </p:spTree>
    <p:extLst>
      <p:ext uri="{BB962C8B-B14F-4D97-AF65-F5344CB8AC3E}">
        <p14:creationId xmlns:p14="http://schemas.microsoft.com/office/powerpoint/2010/main" val="2209776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Sample-III : Temperature Sensor with </a:t>
            </a:r>
            <a:r>
              <a:rPr lang="en-US" altLang="ko-KR" dirty="0" err="1" smtClean="0"/>
              <a:t>IoT</a:t>
            </a:r>
            <a:r>
              <a:rPr lang="en-US" altLang="ko-KR" dirty="0" smtClean="0"/>
              <a:t> Makers</a:t>
            </a:r>
            <a:endParaRPr lang="ko-KR" altLang="en-US" dirty="0"/>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25</a:t>
            </a:fld>
            <a:endParaRPr lang="en-US" altLang="ko-KR"/>
          </a:p>
        </p:txBody>
      </p:sp>
      <p:sp>
        <p:nvSpPr>
          <p:cNvPr id="2" name="TextBox 1"/>
          <p:cNvSpPr txBox="1"/>
          <p:nvPr/>
        </p:nvSpPr>
        <p:spPr>
          <a:xfrm>
            <a:off x="548638" y="889462"/>
            <a:ext cx="4621971" cy="4401205"/>
          </a:xfrm>
          <a:prstGeom prst="rect">
            <a:avLst/>
          </a:prstGeom>
          <a:noFill/>
        </p:spPr>
        <p:txBody>
          <a:bodyPr wrap="none" rtlCol="0">
            <a:spAutoFit/>
          </a:bodyPr>
          <a:lstStyle/>
          <a:p>
            <a:r>
              <a:rPr lang="en-US" altLang="ko-KR" sz="1400" b="1" dirty="0"/>
              <a:t>#include &lt;</a:t>
            </a:r>
            <a:r>
              <a:rPr lang="en-US" altLang="ko-KR" sz="1400" b="1" dirty="0" err="1"/>
              <a:t>WiFi.h</a:t>
            </a:r>
            <a:r>
              <a:rPr lang="en-US" altLang="ko-KR" sz="1400" b="1" dirty="0"/>
              <a:t>&gt;</a:t>
            </a:r>
          </a:p>
          <a:p>
            <a:r>
              <a:rPr lang="en-US" altLang="ko-KR" sz="1400" b="1" dirty="0"/>
              <a:t>#include &lt;</a:t>
            </a:r>
            <a:r>
              <a:rPr lang="en-US" altLang="ko-KR" sz="1400" b="1" dirty="0" err="1"/>
              <a:t>IoTStarterKit_WiFi.h</a:t>
            </a:r>
            <a:r>
              <a:rPr lang="en-US" altLang="ko-KR" sz="1400" b="1" dirty="0"/>
              <a:t>&gt;</a:t>
            </a:r>
          </a:p>
          <a:p>
            <a:r>
              <a:rPr lang="en-US" altLang="ko-KR" sz="1400" b="1" dirty="0"/>
              <a:t>#include &lt;</a:t>
            </a:r>
            <a:r>
              <a:rPr lang="en-US" altLang="ko-KR" sz="1400" b="1" dirty="0" err="1"/>
              <a:t>OneWire.h</a:t>
            </a:r>
            <a:r>
              <a:rPr lang="en-US" altLang="ko-KR" sz="1400" b="1" dirty="0"/>
              <a:t>&gt;</a:t>
            </a:r>
          </a:p>
          <a:p>
            <a:r>
              <a:rPr lang="en-US" altLang="ko-KR" sz="1400" b="1" dirty="0"/>
              <a:t>#include &lt;</a:t>
            </a:r>
            <a:r>
              <a:rPr lang="en-US" altLang="ko-KR" sz="1400" b="1" dirty="0" err="1"/>
              <a:t>DallasTemperature.h</a:t>
            </a:r>
            <a:r>
              <a:rPr lang="en-US" altLang="ko-KR" sz="1400" b="1" dirty="0"/>
              <a:t>&gt;</a:t>
            </a:r>
          </a:p>
          <a:p>
            <a:endParaRPr lang="en-US" altLang="ko-KR" sz="1400" b="1" dirty="0"/>
          </a:p>
          <a:p>
            <a:r>
              <a:rPr lang="en-US" altLang="ko-KR" sz="1400" b="1" dirty="0" err="1"/>
              <a:t>IoTMakers</a:t>
            </a:r>
            <a:r>
              <a:rPr lang="en-US" altLang="ko-KR" sz="1400" b="1" dirty="0"/>
              <a:t> </a:t>
            </a:r>
            <a:r>
              <a:rPr lang="en-US" altLang="ko-KR" sz="1400" b="1" dirty="0" err="1"/>
              <a:t>g_im</a:t>
            </a:r>
            <a:r>
              <a:rPr lang="en-US" altLang="ko-KR" sz="1400" b="1" dirty="0"/>
              <a:t>;</a:t>
            </a:r>
          </a:p>
          <a:p>
            <a:endParaRPr lang="en-US" altLang="ko-KR" sz="1400" b="1" dirty="0"/>
          </a:p>
          <a:p>
            <a:r>
              <a:rPr lang="en-US" altLang="ko-KR" sz="1400" b="1" dirty="0" smtClean="0"/>
              <a:t>#</a:t>
            </a:r>
            <a:r>
              <a:rPr lang="en-US" altLang="ko-KR" sz="1400" b="1" dirty="0"/>
              <a:t>define </a:t>
            </a:r>
            <a:r>
              <a:rPr lang="en-US" altLang="ko-KR" sz="1400" b="1" dirty="0" err="1"/>
              <a:t>deviceID</a:t>
            </a:r>
            <a:r>
              <a:rPr lang="en-US" altLang="ko-KR" sz="1400" b="1" dirty="0"/>
              <a:t>    "{YOUR_DEVICE_ID}"</a:t>
            </a:r>
          </a:p>
          <a:p>
            <a:r>
              <a:rPr lang="en-US" altLang="ko-KR" sz="1400" b="1" dirty="0"/>
              <a:t>#define </a:t>
            </a:r>
            <a:r>
              <a:rPr lang="en-US" altLang="ko-KR" sz="1400" b="1" dirty="0" err="1"/>
              <a:t>authnRqtNo</a:t>
            </a:r>
            <a:r>
              <a:rPr lang="en-US" altLang="ko-KR" sz="1400" b="1" dirty="0"/>
              <a:t>  "{YOUR_DEVICE_PASSWORD}"</a:t>
            </a:r>
          </a:p>
          <a:p>
            <a:r>
              <a:rPr lang="en-US" altLang="ko-KR" sz="1400" b="1" dirty="0"/>
              <a:t>#define </a:t>
            </a:r>
            <a:r>
              <a:rPr lang="en-US" altLang="ko-KR" sz="1400" b="1" dirty="0" err="1"/>
              <a:t>extrSysID</a:t>
            </a:r>
            <a:r>
              <a:rPr lang="en-US" altLang="ko-KR" sz="1400" b="1" dirty="0"/>
              <a:t>   "{YOUR_GATEWAY_ID}"</a:t>
            </a:r>
          </a:p>
          <a:p>
            <a:endParaRPr lang="en-US" altLang="ko-KR" sz="1400" b="1" dirty="0"/>
          </a:p>
          <a:p>
            <a:r>
              <a:rPr lang="en-US" altLang="ko-KR" sz="1400" b="1" dirty="0"/>
              <a:t>#define WIFI_SSID   "{WIFI_NAME}"</a:t>
            </a:r>
          </a:p>
          <a:p>
            <a:r>
              <a:rPr lang="en-US" altLang="ko-KR" sz="1400" b="1" dirty="0"/>
              <a:t>#define WIFI_PASS   "{WIFI_PASSWORD}"</a:t>
            </a:r>
          </a:p>
          <a:p>
            <a:endParaRPr lang="en-US" altLang="ko-KR" sz="1400" b="1" dirty="0"/>
          </a:p>
          <a:p>
            <a:r>
              <a:rPr lang="en-US" altLang="ko-KR" sz="1400" b="1" dirty="0"/>
              <a:t>#define ONE_WIRE_BUS 2</a:t>
            </a:r>
          </a:p>
          <a:p>
            <a:r>
              <a:rPr lang="en-US" altLang="ko-KR" sz="1400" b="1" dirty="0" smtClean="0"/>
              <a:t>#</a:t>
            </a:r>
            <a:r>
              <a:rPr lang="en-US" altLang="ko-KR" sz="1400" b="1" dirty="0"/>
              <a:t>define TAG_ID "Temperature"</a:t>
            </a:r>
          </a:p>
          <a:p>
            <a:endParaRPr lang="en-US" altLang="ko-KR" sz="1400" b="1" dirty="0"/>
          </a:p>
          <a:p>
            <a:r>
              <a:rPr lang="en-US" altLang="ko-KR" sz="1400" b="1" dirty="0" err="1"/>
              <a:t>OneWire</a:t>
            </a:r>
            <a:r>
              <a:rPr lang="en-US" altLang="ko-KR" sz="1400" b="1" dirty="0"/>
              <a:t> </a:t>
            </a:r>
            <a:r>
              <a:rPr lang="en-US" altLang="ko-KR" sz="1400" b="1" dirty="0" err="1"/>
              <a:t>ourWire</a:t>
            </a:r>
            <a:r>
              <a:rPr lang="en-US" altLang="ko-KR" sz="1400" b="1" dirty="0"/>
              <a:t>(ONE_WIRE_BUS);</a:t>
            </a:r>
          </a:p>
          <a:p>
            <a:r>
              <a:rPr lang="en-US" altLang="ko-KR" sz="1400" b="1" dirty="0" err="1"/>
              <a:t>DallasTemperature</a:t>
            </a:r>
            <a:r>
              <a:rPr lang="en-US" altLang="ko-KR" sz="1400" b="1" dirty="0"/>
              <a:t> sensors(&amp;</a:t>
            </a:r>
            <a:r>
              <a:rPr lang="en-US" altLang="ko-KR" sz="1400" b="1" dirty="0" err="1"/>
              <a:t>ourWire</a:t>
            </a:r>
            <a:r>
              <a:rPr lang="en-US" altLang="ko-KR" sz="1400" b="1" dirty="0"/>
              <a:t>);</a:t>
            </a:r>
          </a:p>
          <a:p>
            <a:endParaRPr lang="en-US" altLang="ko-KR" sz="1400" b="1" dirty="0"/>
          </a:p>
        </p:txBody>
      </p:sp>
      <p:cxnSp>
        <p:nvCxnSpPr>
          <p:cNvPr id="14" name="직선 연결선 13"/>
          <p:cNvCxnSpPr/>
          <p:nvPr/>
        </p:nvCxnSpPr>
        <p:spPr>
          <a:xfrm flipH="1">
            <a:off x="3611952" y="1271452"/>
            <a:ext cx="17417" cy="5389381"/>
          </a:xfrm>
          <a:prstGeom prst="line">
            <a:avLst/>
          </a:prstGeom>
          <a:ln w="19050">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61312" y="872044"/>
            <a:ext cx="4409156" cy="5909310"/>
          </a:xfrm>
          <a:prstGeom prst="rect">
            <a:avLst/>
          </a:prstGeom>
          <a:noFill/>
        </p:spPr>
        <p:txBody>
          <a:bodyPr wrap="none" rtlCol="0">
            <a:spAutoFit/>
          </a:bodyPr>
          <a:lstStyle/>
          <a:p>
            <a:r>
              <a:rPr lang="en-US" altLang="ko-KR" sz="1400" b="1" dirty="0" smtClean="0"/>
              <a:t>void </a:t>
            </a:r>
            <a:r>
              <a:rPr lang="en-US" altLang="ko-KR" sz="1400" b="1" dirty="0" err="1"/>
              <a:t>init_iotmakers</a:t>
            </a:r>
            <a:r>
              <a:rPr lang="en-US" altLang="ko-KR" sz="1400" b="1" dirty="0" smtClean="0"/>
              <a:t>() {</a:t>
            </a:r>
            <a:endParaRPr lang="en-US" altLang="ko-KR" sz="1400" b="1" dirty="0"/>
          </a:p>
          <a:p>
            <a:r>
              <a:rPr lang="en-US" altLang="ko-KR" sz="1400" b="1" dirty="0"/>
              <a:t>  while(1</a:t>
            </a:r>
            <a:r>
              <a:rPr lang="en-US" altLang="ko-KR" sz="1400" b="1" dirty="0" smtClean="0"/>
              <a:t>)   </a:t>
            </a:r>
            <a:r>
              <a:rPr lang="en-US" altLang="ko-KR" sz="1400" b="1" dirty="0"/>
              <a:t>{</a:t>
            </a:r>
          </a:p>
          <a:p>
            <a:r>
              <a:rPr lang="en-US" altLang="ko-KR" sz="1400" b="1" dirty="0"/>
              <a:t>    </a:t>
            </a:r>
            <a:r>
              <a:rPr lang="en-US" altLang="ko-KR" sz="1400" b="1" dirty="0" err="1"/>
              <a:t>Serial.print</a:t>
            </a:r>
            <a:r>
              <a:rPr lang="en-US" altLang="ko-KR" sz="1400" b="1" dirty="0"/>
              <a:t>(F("Connect to AP..."));</a:t>
            </a:r>
          </a:p>
          <a:p>
            <a:endParaRPr lang="en-US" altLang="ko-KR" sz="1400" b="1" dirty="0" smtClean="0"/>
          </a:p>
          <a:p>
            <a:r>
              <a:rPr lang="en-US" altLang="ko-KR" sz="1400" b="1" dirty="0" smtClean="0"/>
              <a:t>    </a:t>
            </a:r>
            <a:r>
              <a:rPr lang="en-US" altLang="ko-KR" sz="1400" b="1" dirty="0"/>
              <a:t>while(</a:t>
            </a:r>
            <a:r>
              <a:rPr lang="en-US" altLang="ko-KR" sz="1400" b="1" dirty="0" err="1"/>
              <a:t>g_im.begin</a:t>
            </a:r>
            <a:r>
              <a:rPr lang="en-US" altLang="ko-KR" sz="1400" b="1" dirty="0"/>
              <a:t>(WIFI_SSID, WIFI_PASS) &lt; 0</a:t>
            </a:r>
            <a:r>
              <a:rPr lang="en-US" altLang="ko-KR" sz="1400" b="1" dirty="0" smtClean="0"/>
              <a:t>) {</a:t>
            </a:r>
            <a:endParaRPr lang="en-US" altLang="ko-KR" sz="1400" b="1" dirty="0"/>
          </a:p>
          <a:p>
            <a:r>
              <a:rPr lang="en-US" altLang="ko-KR" sz="1400" b="1" dirty="0"/>
              <a:t>      </a:t>
            </a:r>
            <a:r>
              <a:rPr lang="en-US" altLang="ko-KR" sz="1400" b="1" dirty="0" err="1"/>
              <a:t>Serial.println</a:t>
            </a:r>
            <a:r>
              <a:rPr lang="en-US" altLang="ko-KR" sz="1400" b="1" dirty="0"/>
              <a:t>(</a:t>
            </a:r>
            <a:r>
              <a:rPr lang="en-US" altLang="ko-KR" sz="1400" b="1" dirty="0">
                <a:solidFill>
                  <a:srgbClr val="FF0000"/>
                </a:solidFill>
              </a:rPr>
              <a:t>F</a:t>
            </a:r>
            <a:r>
              <a:rPr lang="en-US" altLang="ko-KR" sz="1400" b="1" dirty="0"/>
              <a:t>("retrying"));</a:t>
            </a:r>
          </a:p>
          <a:p>
            <a:r>
              <a:rPr lang="en-US" altLang="ko-KR" sz="1400" b="1" dirty="0"/>
              <a:t>      delay(100);</a:t>
            </a:r>
          </a:p>
          <a:p>
            <a:r>
              <a:rPr lang="en-US" altLang="ko-KR" sz="1400" b="1" dirty="0"/>
              <a:t>    }</a:t>
            </a:r>
          </a:p>
          <a:p>
            <a:endParaRPr lang="en-US" altLang="ko-KR" sz="1400" b="1" dirty="0"/>
          </a:p>
          <a:p>
            <a:r>
              <a:rPr lang="en-US" altLang="ko-KR" sz="1400" b="1" dirty="0"/>
              <a:t>    </a:t>
            </a:r>
            <a:r>
              <a:rPr lang="en-US" altLang="ko-KR" sz="1400" b="1" dirty="0" err="1"/>
              <a:t>Serial.println</a:t>
            </a:r>
            <a:r>
              <a:rPr lang="en-US" altLang="ko-KR" sz="1400" b="1" dirty="0"/>
              <a:t>(F("Success"));</a:t>
            </a:r>
          </a:p>
          <a:p>
            <a:r>
              <a:rPr lang="en-US" altLang="ko-KR" sz="1400" b="1" dirty="0" smtClean="0"/>
              <a:t>    </a:t>
            </a:r>
            <a:r>
              <a:rPr lang="en-US" altLang="ko-KR" sz="1400" b="1" dirty="0" err="1"/>
              <a:t>g_im.init</a:t>
            </a:r>
            <a:r>
              <a:rPr lang="en-US" altLang="ko-KR" sz="1400" b="1" dirty="0"/>
              <a:t>(</a:t>
            </a:r>
            <a:r>
              <a:rPr lang="en-US" altLang="ko-KR" sz="1400" b="1" dirty="0" err="1"/>
              <a:t>deviceID</a:t>
            </a:r>
            <a:r>
              <a:rPr lang="en-US" altLang="ko-KR" sz="1400" b="1" dirty="0"/>
              <a:t>, </a:t>
            </a:r>
            <a:r>
              <a:rPr lang="en-US" altLang="ko-KR" sz="1400" b="1" dirty="0" err="1"/>
              <a:t>authnRqtNo</a:t>
            </a:r>
            <a:r>
              <a:rPr lang="en-US" altLang="ko-KR" sz="1400" b="1" dirty="0"/>
              <a:t>, </a:t>
            </a:r>
            <a:r>
              <a:rPr lang="en-US" altLang="ko-KR" sz="1400" b="1" dirty="0" err="1"/>
              <a:t>extrSysID</a:t>
            </a:r>
            <a:r>
              <a:rPr lang="en-US" altLang="ko-KR" sz="1400" b="1" dirty="0"/>
              <a:t>);</a:t>
            </a:r>
          </a:p>
          <a:p>
            <a:r>
              <a:rPr lang="en-US" altLang="ko-KR" sz="1400" b="1" dirty="0" smtClean="0"/>
              <a:t>    </a:t>
            </a:r>
            <a:r>
              <a:rPr lang="en-US" altLang="ko-KR" sz="1400" b="1" dirty="0" err="1"/>
              <a:t>Serial.print</a:t>
            </a:r>
            <a:r>
              <a:rPr lang="en-US" altLang="ko-KR" sz="1400" b="1" dirty="0"/>
              <a:t>(</a:t>
            </a:r>
            <a:r>
              <a:rPr lang="en-US" altLang="ko-KR" sz="1400" b="1" dirty="0">
                <a:solidFill>
                  <a:srgbClr val="FF0000"/>
                </a:solidFill>
              </a:rPr>
              <a:t>F</a:t>
            </a:r>
            <a:r>
              <a:rPr lang="en-US" altLang="ko-KR" sz="1400" b="1" dirty="0"/>
              <a:t>("Connect to platform..."));</a:t>
            </a:r>
          </a:p>
          <a:p>
            <a:endParaRPr lang="en-US" altLang="ko-KR" sz="1400" b="1" dirty="0" smtClean="0"/>
          </a:p>
          <a:p>
            <a:r>
              <a:rPr lang="en-US" altLang="ko-KR" sz="1400" b="1" dirty="0" smtClean="0"/>
              <a:t>    </a:t>
            </a:r>
            <a:r>
              <a:rPr lang="en-US" altLang="ko-KR" sz="1400" b="1" dirty="0"/>
              <a:t>while(</a:t>
            </a:r>
            <a:r>
              <a:rPr lang="en-US" altLang="ko-KR" sz="1400" b="1" dirty="0" err="1"/>
              <a:t>g_im.connect</a:t>
            </a:r>
            <a:r>
              <a:rPr lang="en-US" altLang="ko-KR" sz="1400" b="1" dirty="0"/>
              <a:t>() &lt; 0</a:t>
            </a:r>
            <a:r>
              <a:rPr lang="en-US" altLang="ko-KR" sz="1400" b="1" dirty="0" smtClean="0"/>
              <a:t>) </a:t>
            </a:r>
            <a:r>
              <a:rPr lang="en-US" altLang="ko-KR" sz="1400" b="1" dirty="0"/>
              <a:t>{</a:t>
            </a:r>
          </a:p>
          <a:p>
            <a:r>
              <a:rPr lang="en-US" altLang="ko-KR" sz="1400" b="1" dirty="0"/>
              <a:t>      </a:t>
            </a:r>
            <a:r>
              <a:rPr lang="en-US" altLang="ko-KR" sz="1400" b="1" dirty="0" err="1"/>
              <a:t>Serial.println</a:t>
            </a:r>
            <a:r>
              <a:rPr lang="en-US" altLang="ko-KR" sz="1400" b="1" dirty="0"/>
              <a:t>(F("retrying."));</a:t>
            </a:r>
          </a:p>
          <a:p>
            <a:r>
              <a:rPr lang="en-US" altLang="ko-KR" sz="1400" b="1" dirty="0"/>
              <a:t>      delay(100);</a:t>
            </a:r>
          </a:p>
          <a:p>
            <a:r>
              <a:rPr lang="en-US" altLang="ko-KR" sz="1400" b="1" dirty="0"/>
              <a:t>    </a:t>
            </a:r>
            <a:r>
              <a:rPr lang="en-US" altLang="ko-KR" sz="1400" b="1" dirty="0" smtClean="0"/>
              <a:t>}</a:t>
            </a:r>
          </a:p>
          <a:p>
            <a:endParaRPr lang="en-US" altLang="ko-KR" sz="1400" b="1" dirty="0"/>
          </a:p>
          <a:p>
            <a:r>
              <a:rPr lang="en-US" altLang="ko-KR" sz="1400" b="1" dirty="0"/>
              <a:t>    </a:t>
            </a:r>
            <a:r>
              <a:rPr lang="en-US" altLang="ko-KR" sz="1400" b="1" dirty="0" err="1"/>
              <a:t>Serial.println</a:t>
            </a:r>
            <a:r>
              <a:rPr lang="en-US" altLang="ko-KR" sz="1400" b="1" dirty="0"/>
              <a:t>(F("Success"));</a:t>
            </a:r>
          </a:p>
          <a:p>
            <a:r>
              <a:rPr lang="en-US" altLang="ko-KR" sz="1400" b="1" dirty="0"/>
              <a:t>  </a:t>
            </a:r>
            <a:r>
              <a:rPr lang="en-US" altLang="ko-KR" sz="1400" b="1" dirty="0" smtClean="0"/>
              <a:t>  </a:t>
            </a:r>
            <a:r>
              <a:rPr lang="en-US" altLang="ko-KR" sz="1400" b="1" dirty="0" err="1"/>
              <a:t>Serial.print</a:t>
            </a:r>
            <a:r>
              <a:rPr lang="en-US" altLang="ko-KR" sz="1400" b="1" dirty="0"/>
              <a:t>(F("Auth</a:t>
            </a:r>
            <a:r>
              <a:rPr lang="en-US" altLang="ko-KR" sz="1400" b="1" dirty="0" smtClean="0"/>
              <a:t>..."));</a:t>
            </a:r>
          </a:p>
          <a:p>
            <a:endParaRPr lang="en-US" altLang="ko-KR" sz="1400" b="1" dirty="0"/>
          </a:p>
          <a:p>
            <a:r>
              <a:rPr lang="en-US" altLang="ko-KR" sz="1400" b="1" dirty="0" smtClean="0"/>
              <a:t>    </a:t>
            </a:r>
            <a:r>
              <a:rPr lang="en-US" altLang="ko-KR" sz="1400" b="1" dirty="0"/>
              <a:t>if(</a:t>
            </a:r>
            <a:r>
              <a:rPr lang="en-US" altLang="ko-KR" sz="1400" b="1" dirty="0" err="1"/>
              <a:t>g_im.auth_device</a:t>
            </a:r>
            <a:r>
              <a:rPr lang="en-US" altLang="ko-KR" sz="1400" b="1" dirty="0"/>
              <a:t>() &gt;= 0) {</a:t>
            </a:r>
          </a:p>
          <a:p>
            <a:r>
              <a:rPr lang="en-US" altLang="ko-KR" sz="1400" b="1" dirty="0"/>
              <a:t>      </a:t>
            </a:r>
            <a:r>
              <a:rPr lang="en-US" altLang="ko-KR" sz="1400" b="1" dirty="0" err="1"/>
              <a:t>Serial.println</a:t>
            </a:r>
            <a:r>
              <a:rPr lang="en-US" altLang="ko-KR" sz="1400" b="1" dirty="0"/>
              <a:t>(F("Success..."));</a:t>
            </a:r>
          </a:p>
          <a:p>
            <a:r>
              <a:rPr lang="en-US" altLang="ko-KR" sz="1400" b="1" dirty="0"/>
              <a:t>      return;</a:t>
            </a:r>
          </a:p>
          <a:p>
            <a:r>
              <a:rPr lang="en-US" altLang="ko-KR" sz="1400" b="1" dirty="0"/>
              <a:t>    }</a:t>
            </a:r>
          </a:p>
          <a:p>
            <a:r>
              <a:rPr lang="en-US" altLang="ko-KR" sz="1400" b="1" dirty="0"/>
              <a:t>  }</a:t>
            </a:r>
          </a:p>
          <a:p>
            <a:r>
              <a:rPr lang="en-US" altLang="ko-KR" sz="1400" b="1" dirty="0"/>
              <a:t>}</a:t>
            </a:r>
            <a:endParaRPr lang="en-US" altLang="ko-KR" sz="1400" b="1" dirty="0" smtClean="0"/>
          </a:p>
        </p:txBody>
      </p:sp>
    </p:spTree>
    <p:extLst>
      <p:ext uri="{BB962C8B-B14F-4D97-AF65-F5344CB8AC3E}">
        <p14:creationId xmlns:p14="http://schemas.microsoft.com/office/powerpoint/2010/main" val="38053181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Sample-III : Temperature Sensor with </a:t>
            </a:r>
            <a:r>
              <a:rPr lang="en-US" altLang="ko-KR" dirty="0" err="1"/>
              <a:t>IoT</a:t>
            </a:r>
            <a:r>
              <a:rPr lang="en-US" altLang="ko-KR" dirty="0"/>
              <a:t> Makers</a:t>
            </a:r>
            <a:endParaRPr lang="ko-KR" altLang="en-US" dirty="0"/>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26</a:t>
            </a:fld>
            <a:endParaRPr lang="en-US" altLang="ko-KR"/>
          </a:p>
        </p:txBody>
      </p:sp>
      <p:cxnSp>
        <p:nvCxnSpPr>
          <p:cNvPr id="14" name="직선 연결선 13"/>
          <p:cNvCxnSpPr/>
          <p:nvPr/>
        </p:nvCxnSpPr>
        <p:spPr>
          <a:xfrm flipH="1">
            <a:off x="5945857" y="1271452"/>
            <a:ext cx="17417" cy="5389381"/>
          </a:xfrm>
          <a:prstGeom prst="line">
            <a:avLst/>
          </a:prstGeom>
          <a:ln w="19050">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6354" y="1263931"/>
            <a:ext cx="5667103" cy="4524315"/>
          </a:xfrm>
          <a:prstGeom prst="rect">
            <a:avLst/>
          </a:prstGeom>
          <a:noFill/>
        </p:spPr>
        <p:txBody>
          <a:bodyPr wrap="square" rtlCol="0">
            <a:spAutoFit/>
          </a:bodyPr>
          <a:lstStyle/>
          <a:p>
            <a:r>
              <a:rPr lang="en-US" altLang="ko-KR" sz="1600" b="1" dirty="0" smtClean="0"/>
              <a:t>void </a:t>
            </a:r>
            <a:r>
              <a:rPr lang="en-US" altLang="ko-KR" sz="1600" b="1" dirty="0"/>
              <a:t>setup() {</a:t>
            </a:r>
          </a:p>
          <a:p>
            <a:r>
              <a:rPr lang="en-US" altLang="ko-KR" sz="1600" b="1" dirty="0"/>
              <a:t>  </a:t>
            </a:r>
            <a:r>
              <a:rPr lang="en-US" altLang="ko-KR" sz="1600" b="1" dirty="0" err="1"/>
              <a:t>Serial.begin</a:t>
            </a:r>
            <a:r>
              <a:rPr lang="en-US" altLang="ko-KR" sz="1600" b="1" dirty="0"/>
              <a:t>(9600);</a:t>
            </a:r>
          </a:p>
          <a:p>
            <a:r>
              <a:rPr lang="en-US" altLang="ko-KR" sz="1600" b="1" dirty="0" smtClean="0"/>
              <a:t>  </a:t>
            </a:r>
            <a:r>
              <a:rPr lang="en-US" altLang="ko-KR" sz="1600" b="1" dirty="0" err="1"/>
              <a:t>sensors.begin</a:t>
            </a:r>
            <a:r>
              <a:rPr lang="en-US" altLang="ko-KR" sz="1600" b="1" dirty="0"/>
              <a:t>();</a:t>
            </a:r>
          </a:p>
          <a:p>
            <a:r>
              <a:rPr lang="en-US" altLang="ko-KR" sz="1600" b="1" dirty="0" smtClean="0"/>
              <a:t>  </a:t>
            </a:r>
            <a:r>
              <a:rPr lang="en-US" altLang="ko-KR" sz="1600" b="1" dirty="0" err="1"/>
              <a:t>init_iotmakers</a:t>
            </a:r>
            <a:r>
              <a:rPr lang="en-US" altLang="ko-KR" sz="1600" b="1" dirty="0"/>
              <a:t>();</a:t>
            </a:r>
          </a:p>
          <a:p>
            <a:r>
              <a:rPr lang="en-US" altLang="ko-KR" sz="1600" b="1" dirty="0"/>
              <a:t>}</a:t>
            </a:r>
          </a:p>
          <a:p>
            <a:endParaRPr lang="en-US" altLang="ko-KR" sz="1600" b="1" dirty="0"/>
          </a:p>
          <a:p>
            <a:r>
              <a:rPr lang="en-US" altLang="ko-KR" sz="1600" b="1" dirty="0"/>
              <a:t>void loop() {</a:t>
            </a:r>
          </a:p>
          <a:p>
            <a:r>
              <a:rPr lang="en-US" altLang="ko-KR" sz="1600" b="1" dirty="0"/>
              <a:t>  static unsigned long tick = </a:t>
            </a:r>
            <a:r>
              <a:rPr lang="en-US" altLang="ko-KR" sz="1600" b="1" dirty="0" err="1"/>
              <a:t>millis</a:t>
            </a:r>
            <a:r>
              <a:rPr lang="en-US" altLang="ko-KR" sz="1600" b="1" dirty="0"/>
              <a:t>();</a:t>
            </a:r>
          </a:p>
          <a:p>
            <a:r>
              <a:rPr lang="en-US" altLang="ko-KR" sz="1600" b="1" dirty="0" smtClean="0"/>
              <a:t>  </a:t>
            </a:r>
            <a:r>
              <a:rPr lang="en-US" altLang="ko-KR" sz="1600" b="1" dirty="0"/>
              <a:t>if(</a:t>
            </a:r>
            <a:r>
              <a:rPr lang="en-US" altLang="ko-KR" sz="1600" b="1" dirty="0" err="1"/>
              <a:t>g_im.isServerDisconnected</a:t>
            </a:r>
            <a:r>
              <a:rPr lang="en-US" altLang="ko-KR" sz="1600" b="1" dirty="0"/>
              <a:t>() == 1</a:t>
            </a:r>
            <a:r>
              <a:rPr lang="en-US" altLang="ko-KR" sz="1600" b="1" dirty="0" smtClean="0"/>
              <a:t>)  </a:t>
            </a:r>
            <a:r>
              <a:rPr lang="en-US" altLang="ko-KR" sz="1600" b="1" dirty="0"/>
              <a:t>{</a:t>
            </a:r>
          </a:p>
          <a:p>
            <a:r>
              <a:rPr lang="en-US" altLang="ko-KR" sz="1600" b="1" dirty="0"/>
              <a:t>    </a:t>
            </a:r>
            <a:r>
              <a:rPr lang="en-US" altLang="ko-KR" sz="1600" b="1" dirty="0" err="1"/>
              <a:t>init_iotmakers</a:t>
            </a:r>
            <a:r>
              <a:rPr lang="en-US" altLang="ko-KR" sz="1600" b="1" dirty="0"/>
              <a:t>();</a:t>
            </a:r>
          </a:p>
          <a:p>
            <a:r>
              <a:rPr lang="en-US" altLang="ko-KR" sz="1600" b="1" dirty="0"/>
              <a:t>  }</a:t>
            </a:r>
          </a:p>
          <a:p>
            <a:endParaRPr lang="en-US" altLang="ko-KR" sz="1600" b="1" dirty="0"/>
          </a:p>
          <a:p>
            <a:r>
              <a:rPr lang="en-US" altLang="ko-KR" sz="1600" b="1" dirty="0"/>
              <a:t>  if((</a:t>
            </a:r>
            <a:r>
              <a:rPr lang="en-US" altLang="ko-KR" sz="1600" b="1" dirty="0" err="1"/>
              <a:t>millis</a:t>
            </a:r>
            <a:r>
              <a:rPr lang="en-US" altLang="ko-KR" sz="1600" b="1" dirty="0"/>
              <a:t>() - tick) &gt; 1000</a:t>
            </a:r>
            <a:r>
              <a:rPr lang="en-US" altLang="ko-KR" sz="1600" b="1" dirty="0" smtClean="0"/>
              <a:t>)  </a:t>
            </a:r>
            <a:r>
              <a:rPr lang="en-US" altLang="ko-KR" sz="1600" b="1" dirty="0"/>
              <a:t>{</a:t>
            </a:r>
          </a:p>
          <a:p>
            <a:r>
              <a:rPr lang="en-US" altLang="ko-KR" sz="1600" b="1" dirty="0"/>
              <a:t>    </a:t>
            </a:r>
            <a:r>
              <a:rPr lang="en-US" altLang="ko-KR" sz="1600" b="1" dirty="0" err="1"/>
              <a:t>send_temperature</a:t>
            </a:r>
            <a:r>
              <a:rPr lang="en-US" altLang="ko-KR" sz="1600" b="1" dirty="0"/>
              <a:t>();</a:t>
            </a:r>
          </a:p>
          <a:p>
            <a:r>
              <a:rPr lang="en-US" altLang="ko-KR" sz="1600" b="1" dirty="0"/>
              <a:t>    tick = </a:t>
            </a:r>
            <a:r>
              <a:rPr lang="en-US" altLang="ko-KR" sz="1600" b="1" dirty="0" err="1"/>
              <a:t>millis</a:t>
            </a:r>
            <a:r>
              <a:rPr lang="en-US" altLang="ko-KR" sz="1600" b="1" dirty="0"/>
              <a:t>();</a:t>
            </a:r>
          </a:p>
          <a:p>
            <a:r>
              <a:rPr lang="en-US" altLang="ko-KR" sz="1600" b="1" dirty="0"/>
              <a:t>  }</a:t>
            </a:r>
          </a:p>
          <a:p>
            <a:r>
              <a:rPr lang="en-US" altLang="ko-KR" sz="1600" b="1" dirty="0"/>
              <a:t> </a:t>
            </a:r>
            <a:r>
              <a:rPr lang="en-US" altLang="ko-KR" sz="1600" b="1" dirty="0" err="1"/>
              <a:t>g_im.loop</a:t>
            </a:r>
            <a:r>
              <a:rPr lang="en-US" altLang="ko-KR" sz="1600" b="1" dirty="0"/>
              <a:t>();</a:t>
            </a:r>
          </a:p>
          <a:p>
            <a:r>
              <a:rPr lang="en-US" altLang="ko-KR" sz="1600" b="1" dirty="0"/>
              <a:t>}</a:t>
            </a:r>
          </a:p>
        </p:txBody>
      </p:sp>
      <p:sp>
        <p:nvSpPr>
          <p:cNvPr id="7" name="TextBox 6"/>
          <p:cNvSpPr txBox="1"/>
          <p:nvPr/>
        </p:nvSpPr>
        <p:spPr>
          <a:xfrm>
            <a:off x="6433457" y="1025634"/>
            <a:ext cx="5667103" cy="4278094"/>
          </a:xfrm>
          <a:prstGeom prst="rect">
            <a:avLst/>
          </a:prstGeom>
          <a:noFill/>
        </p:spPr>
        <p:txBody>
          <a:bodyPr wrap="square" rtlCol="0">
            <a:spAutoFit/>
          </a:bodyPr>
          <a:lstStyle/>
          <a:p>
            <a:endParaRPr lang="en-US" altLang="ko-KR" sz="1600" b="1" dirty="0"/>
          </a:p>
          <a:p>
            <a:r>
              <a:rPr lang="en-US" altLang="ko-KR" sz="1600" b="1" dirty="0" err="1"/>
              <a:t>int</a:t>
            </a:r>
            <a:r>
              <a:rPr lang="en-US" altLang="ko-KR" sz="1600" b="1" dirty="0"/>
              <a:t> </a:t>
            </a:r>
            <a:r>
              <a:rPr lang="en-US" altLang="ko-KR" sz="1600" b="1" dirty="0" err="1"/>
              <a:t>send_temperature</a:t>
            </a:r>
            <a:r>
              <a:rPr lang="en-US" altLang="ko-KR" sz="1600" b="1" dirty="0"/>
              <a:t>()</a:t>
            </a:r>
          </a:p>
          <a:p>
            <a:r>
              <a:rPr lang="en-US" altLang="ko-KR" sz="1600" b="1" dirty="0"/>
              <a:t>{</a:t>
            </a:r>
          </a:p>
          <a:p>
            <a:r>
              <a:rPr lang="en-US" altLang="ko-KR" sz="1600" b="1" dirty="0" smtClean="0"/>
              <a:t>  </a:t>
            </a:r>
            <a:r>
              <a:rPr lang="en-US" altLang="ko-KR" sz="1600" b="1" dirty="0" err="1" smtClean="0"/>
              <a:t>sensors.requestTemperatures</a:t>
            </a:r>
            <a:r>
              <a:rPr lang="en-US" altLang="ko-KR" sz="1600" b="1" dirty="0"/>
              <a:t>();</a:t>
            </a:r>
          </a:p>
          <a:p>
            <a:r>
              <a:rPr lang="en-US" altLang="ko-KR" sz="1600" b="1" dirty="0"/>
              <a:t>  </a:t>
            </a:r>
            <a:r>
              <a:rPr lang="en-US" altLang="ko-KR" sz="1600" b="1" dirty="0" err="1"/>
              <a:t>int</a:t>
            </a:r>
            <a:r>
              <a:rPr lang="en-US" altLang="ko-KR" sz="1600" b="1" dirty="0"/>
              <a:t> data = </a:t>
            </a:r>
            <a:r>
              <a:rPr lang="en-US" altLang="ko-KR" sz="1600" b="1" dirty="0" err="1"/>
              <a:t>sensors.getTempCByIndex</a:t>
            </a:r>
            <a:r>
              <a:rPr lang="en-US" altLang="ko-KR" sz="1600" b="1" dirty="0"/>
              <a:t>(0);</a:t>
            </a:r>
          </a:p>
          <a:p>
            <a:endParaRPr lang="en-US" altLang="ko-KR" sz="1600" b="1" dirty="0"/>
          </a:p>
          <a:p>
            <a:r>
              <a:rPr lang="en-US" altLang="ko-KR" sz="1600" b="1" dirty="0"/>
              <a:t>  </a:t>
            </a:r>
            <a:r>
              <a:rPr lang="en-US" altLang="ko-KR" sz="1600" b="1" dirty="0" err="1"/>
              <a:t>Serial.print</a:t>
            </a:r>
            <a:r>
              <a:rPr lang="en-US" altLang="ko-KR" sz="1600" b="1" dirty="0"/>
              <a:t>("Temperature : ");</a:t>
            </a:r>
          </a:p>
          <a:p>
            <a:r>
              <a:rPr lang="en-US" altLang="ko-KR" sz="1600" b="1" dirty="0"/>
              <a:t>  </a:t>
            </a:r>
            <a:r>
              <a:rPr lang="en-US" altLang="ko-KR" sz="1600" b="1" dirty="0" err="1"/>
              <a:t>Serial.print</a:t>
            </a:r>
            <a:r>
              <a:rPr lang="en-US" altLang="ko-KR" sz="1600" b="1" dirty="0"/>
              <a:t>(data);</a:t>
            </a:r>
          </a:p>
          <a:p>
            <a:r>
              <a:rPr lang="en-US" altLang="ko-KR" sz="1600" b="1" dirty="0"/>
              <a:t>  </a:t>
            </a:r>
            <a:r>
              <a:rPr lang="en-US" altLang="ko-KR" sz="1600" b="1" dirty="0" err="1"/>
              <a:t>Serial.println</a:t>
            </a:r>
            <a:r>
              <a:rPr lang="en-US" altLang="ko-KR" sz="1600" b="1" dirty="0"/>
              <a:t>(" Celsius");</a:t>
            </a:r>
          </a:p>
          <a:p>
            <a:r>
              <a:rPr lang="en-US" altLang="ko-KR" sz="1600" b="1" dirty="0"/>
              <a:t>  </a:t>
            </a:r>
          </a:p>
          <a:p>
            <a:r>
              <a:rPr lang="en-US" altLang="ko-KR" sz="1600" b="1" dirty="0"/>
              <a:t>  if(</a:t>
            </a:r>
            <a:r>
              <a:rPr lang="en-US" altLang="ko-KR" sz="1600" b="1" dirty="0" err="1"/>
              <a:t>g_im.send_numdata</a:t>
            </a:r>
            <a:r>
              <a:rPr lang="en-US" altLang="ko-KR" sz="1600" b="1" dirty="0"/>
              <a:t>(TAG_ID, (double)data) &lt; 0</a:t>
            </a:r>
            <a:r>
              <a:rPr lang="en-US" altLang="ko-KR" sz="1600" b="1" dirty="0" smtClean="0"/>
              <a:t>)  </a:t>
            </a:r>
            <a:r>
              <a:rPr lang="en-US" altLang="ko-KR" sz="1600" b="1" dirty="0"/>
              <a:t>{</a:t>
            </a:r>
          </a:p>
          <a:p>
            <a:r>
              <a:rPr lang="en-US" altLang="ko-KR" sz="1600" b="1" dirty="0"/>
              <a:t>    </a:t>
            </a:r>
            <a:r>
              <a:rPr lang="en-US" altLang="ko-KR" sz="1600" b="1" dirty="0" err="1"/>
              <a:t>Serial.println</a:t>
            </a:r>
            <a:r>
              <a:rPr lang="en-US" altLang="ko-KR" sz="1600" b="1" dirty="0"/>
              <a:t>(F("fail"));</a:t>
            </a:r>
          </a:p>
          <a:p>
            <a:r>
              <a:rPr lang="en-US" altLang="ko-KR" sz="1600" b="1" dirty="0"/>
              <a:t>    return -1;</a:t>
            </a:r>
          </a:p>
          <a:p>
            <a:r>
              <a:rPr lang="en-US" altLang="ko-KR" sz="1600" b="1" dirty="0"/>
              <a:t>  }</a:t>
            </a:r>
          </a:p>
          <a:p>
            <a:endParaRPr lang="en-US" altLang="ko-KR" sz="1600" b="1" dirty="0"/>
          </a:p>
          <a:p>
            <a:r>
              <a:rPr lang="en-US" altLang="ko-KR" sz="1600" b="1" dirty="0"/>
              <a:t>  return 0;</a:t>
            </a:r>
          </a:p>
          <a:p>
            <a:r>
              <a:rPr lang="en-US" altLang="ko-KR" sz="1600" b="1" dirty="0"/>
              <a:t>}</a:t>
            </a:r>
          </a:p>
        </p:txBody>
      </p:sp>
    </p:spTree>
    <p:extLst>
      <p:ext uri="{BB962C8B-B14F-4D97-AF65-F5344CB8AC3E}">
        <p14:creationId xmlns:p14="http://schemas.microsoft.com/office/powerpoint/2010/main" val="28253898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LAB-5 Temperature Sensor</a:t>
            </a:r>
            <a:endParaRPr lang="ko-KR" altLang="en-US" dirty="0"/>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27</a:t>
            </a:fld>
            <a:endParaRPr lang="en-US" altLang="ko-KR"/>
          </a:p>
        </p:txBody>
      </p:sp>
      <p:sp>
        <p:nvSpPr>
          <p:cNvPr id="2" name="TextBox 1"/>
          <p:cNvSpPr txBox="1"/>
          <p:nvPr/>
        </p:nvSpPr>
        <p:spPr>
          <a:xfrm>
            <a:off x="1419496" y="1149532"/>
            <a:ext cx="5843972" cy="338554"/>
          </a:xfrm>
          <a:prstGeom prst="rect">
            <a:avLst/>
          </a:prstGeom>
          <a:noFill/>
        </p:spPr>
        <p:txBody>
          <a:bodyPr wrap="none" rtlCol="0">
            <a:spAutoFit/>
          </a:bodyPr>
          <a:lstStyle/>
          <a:p>
            <a:r>
              <a:rPr lang="en-US" altLang="ko-KR" sz="1600" b="1" dirty="0" smtClean="0"/>
              <a:t>Program the system satisfying the following specification</a:t>
            </a:r>
            <a:endParaRPr lang="en-US" altLang="ko-KR" sz="1600" b="1" dirty="0"/>
          </a:p>
        </p:txBody>
      </p:sp>
      <p:sp>
        <p:nvSpPr>
          <p:cNvPr id="10" name="TextBox 9"/>
          <p:cNvSpPr txBox="1"/>
          <p:nvPr/>
        </p:nvSpPr>
        <p:spPr>
          <a:xfrm>
            <a:off x="1419496" y="1742027"/>
            <a:ext cx="7526804" cy="1846659"/>
          </a:xfrm>
          <a:prstGeom prst="rect">
            <a:avLst/>
          </a:prstGeom>
          <a:noFill/>
        </p:spPr>
        <p:txBody>
          <a:bodyPr wrap="none" rtlCol="0">
            <a:spAutoFit/>
          </a:bodyPr>
          <a:lstStyle/>
          <a:p>
            <a:r>
              <a:rPr lang="en-US" altLang="ko-KR" sz="1600" b="1" dirty="0" smtClean="0"/>
              <a:t>Spec.-1 : Change the sampling period to 2 second</a:t>
            </a:r>
            <a:r>
              <a:rPr lang="en-US" altLang="ko-KR" sz="1600" b="1" dirty="0" smtClean="0"/>
              <a:t>.</a:t>
            </a:r>
          </a:p>
          <a:p>
            <a:r>
              <a:rPr lang="en-US" altLang="ko-KR" sz="1600" b="1" dirty="0" smtClean="0"/>
              <a:t>             * propose how to set the sampling period using </a:t>
            </a:r>
            <a:r>
              <a:rPr lang="en-US" altLang="ko-KR" sz="1600" b="1" dirty="0" err="1" smtClean="0"/>
              <a:t>millis</a:t>
            </a:r>
            <a:r>
              <a:rPr lang="en-US" altLang="ko-KR" sz="1600" b="1" dirty="0" smtClean="0"/>
              <a:t>() function.</a:t>
            </a:r>
            <a:endParaRPr lang="en-US" altLang="ko-KR" sz="1600" b="1" dirty="0" smtClean="0"/>
          </a:p>
          <a:p>
            <a:endParaRPr lang="en-US" altLang="ko-KR" sz="1600" b="1" dirty="0" smtClean="0"/>
          </a:p>
          <a:p>
            <a:r>
              <a:rPr lang="en-US" altLang="ko-KR" sz="1600" b="1" dirty="0" smtClean="0"/>
              <a:t>Spec.-2 : (optional) </a:t>
            </a:r>
          </a:p>
          <a:p>
            <a:r>
              <a:rPr lang="en-US" altLang="ko-KR" sz="1600" b="1" dirty="0"/>
              <a:t>	</a:t>
            </a:r>
            <a:r>
              <a:rPr lang="en-US" altLang="ko-KR" sz="1600" b="1" dirty="0" smtClean="0"/>
              <a:t>Propose a method to reduce the amount of sensing data</a:t>
            </a:r>
            <a:r>
              <a:rPr lang="en-US" altLang="ko-KR" sz="1600" b="1" dirty="0" smtClean="0"/>
              <a:t>.</a:t>
            </a:r>
          </a:p>
          <a:p>
            <a:r>
              <a:rPr lang="en-US" altLang="ko-KR" sz="1600" b="1" dirty="0" smtClean="0"/>
              <a:t>	Propose </a:t>
            </a:r>
            <a:r>
              <a:rPr lang="en-US" altLang="ko-KR" sz="1600" b="1" dirty="0"/>
              <a:t>how to set the sampling period using </a:t>
            </a:r>
            <a:r>
              <a:rPr lang="en-US" altLang="ko-KR" sz="1600" b="1" dirty="0" err="1"/>
              <a:t>millis</a:t>
            </a:r>
            <a:r>
              <a:rPr lang="en-US" altLang="ko-KR" sz="1600" b="1" dirty="0"/>
              <a:t>() function.</a:t>
            </a:r>
            <a:endParaRPr lang="ko-KR" altLang="en-US" sz="1600" dirty="0"/>
          </a:p>
          <a:p>
            <a:endParaRPr lang="en-US" altLang="ko-KR" sz="1600" b="1" dirty="0"/>
          </a:p>
        </p:txBody>
      </p:sp>
      <p:sp>
        <p:nvSpPr>
          <p:cNvPr id="4" name="직사각형 3"/>
          <p:cNvSpPr/>
          <p:nvPr/>
        </p:nvSpPr>
        <p:spPr>
          <a:xfrm>
            <a:off x="4919663" y="2994710"/>
            <a:ext cx="6096000" cy="369332"/>
          </a:xfrm>
          <a:prstGeom prst="rect">
            <a:avLst/>
          </a:prstGeom>
        </p:spPr>
        <p:txBody>
          <a:bodyPr>
            <a:spAutoFit/>
          </a:bodyPr>
          <a:lstStyle/>
          <a:p>
            <a:r>
              <a:rPr lang="en-US" altLang="ko-KR" b="1" dirty="0"/>
              <a:t> </a:t>
            </a:r>
            <a:endParaRPr lang="ko-KR" altLang="en-US" dirty="0"/>
          </a:p>
        </p:txBody>
      </p:sp>
    </p:spTree>
    <p:extLst>
      <p:ext uri="{BB962C8B-B14F-4D97-AF65-F5344CB8AC3E}">
        <p14:creationId xmlns:p14="http://schemas.microsoft.com/office/powerpoint/2010/main" val="26005949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제목 4"/>
          <p:cNvSpPr>
            <a:spLocks noGrp="1"/>
          </p:cNvSpPr>
          <p:nvPr>
            <p:ph type="title"/>
          </p:nvPr>
        </p:nvSpPr>
        <p:spPr/>
        <p:txBody>
          <a:bodyPr/>
          <a:lstStyle/>
          <a:p>
            <a:r>
              <a:rPr lang="en-US" altLang="ko-KR" dirty="0" smtClean="0"/>
              <a:t>Q&amp;A</a:t>
            </a:r>
            <a:endParaRPr lang="ko-KR" altLang="en-US" dirty="0" smtClean="0"/>
          </a:p>
        </p:txBody>
      </p:sp>
      <p:sp>
        <p:nvSpPr>
          <p:cNvPr id="2" name="슬라이드 번호 개체 틀 1"/>
          <p:cNvSpPr>
            <a:spLocks noGrp="1"/>
          </p:cNvSpPr>
          <p:nvPr>
            <p:ph type="sldNum" sz="quarter" idx="4294967295"/>
          </p:nvPr>
        </p:nvSpPr>
        <p:spPr>
          <a:xfrm>
            <a:off x="9753600" y="6308725"/>
            <a:ext cx="2438400" cy="371475"/>
          </a:xfrm>
        </p:spPr>
        <p:txBody>
          <a:bodyPr/>
          <a:lstStyle/>
          <a:p>
            <a:fld id="{167B13BD-08F8-4306-8E9C-823244D027DC}" type="slidenum">
              <a:rPr lang="en-GB" altLang="ko-KR" smtClean="0"/>
              <a:pPr/>
              <a:t>28</a:t>
            </a:fld>
            <a:endParaRPr lang="en-GB" altLang="ko-KR"/>
          </a:p>
        </p:txBody>
      </p:sp>
    </p:spTree>
    <p:extLst>
      <p:ext uri="{BB962C8B-B14F-4D97-AF65-F5344CB8AC3E}">
        <p14:creationId xmlns:p14="http://schemas.microsoft.com/office/powerpoint/2010/main" val="3758082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Temperature Sensor</a:t>
            </a:r>
            <a:endParaRPr lang="ko-KR" altLang="en-US" dirty="0"/>
          </a:p>
        </p:txBody>
      </p:sp>
      <p:sp>
        <p:nvSpPr>
          <p:cNvPr id="4" name="내용 개체 틀 3"/>
          <p:cNvSpPr>
            <a:spLocks noGrp="1"/>
          </p:cNvSpPr>
          <p:nvPr>
            <p:ph idx="1"/>
          </p:nvPr>
        </p:nvSpPr>
        <p:spPr/>
        <p:txBody>
          <a:bodyPr>
            <a:normAutofit/>
          </a:bodyPr>
          <a:lstStyle/>
          <a:p>
            <a:r>
              <a:rPr lang="en-US" altLang="ko-KR" dirty="0" smtClean="0"/>
              <a:t>Maxim DS18B20</a:t>
            </a:r>
          </a:p>
          <a:p>
            <a:pPr lvl="1"/>
            <a:r>
              <a:rPr lang="en-US" altLang="ko-KR" dirty="0" smtClean="0"/>
              <a:t>9-bit~12-bit Celsius temperature measurement.</a:t>
            </a:r>
          </a:p>
          <a:p>
            <a:pPr lvl="1"/>
            <a:r>
              <a:rPr lang="en-US" altLang="ko-KR" dirty="0" smtClean="0"/>
              <a:t>Alarm function</a:t>
            </a:r>
          </a:p>
          <a:p>
            <a:pPr lvl="1"/>
            <a:r>
              <a:rPr lang="en-US" altLang="ko-KR" dirty="0" smtClean="0"/>
              <a:t>1-wire comm. protocol (~16.3Kbps)</a:t>
            </a:r>
          </a:p>
          <a:p>
            <a:pPr lvl="1"/>
            <a:r>
              <a:rPr lang="en-US" altLang="ko-KR" dirty="0" smtClean="0"/>
              <a:t>can derive power directly from the data line (“parasite power”), eliminating the need for an external power supply.</a:t>
            </a:r>
          </a:p>
          <a:p>
            <a:pPr lvl="1"/>
            <a:r>
              <a:rPr lang="en-US" altLang="ko-KR" dirty="0" smtClean="0"/>
              <a:t>Each DS18B20 chip has a unique 64-bit serial code, which allows multiple DS18B20s to function on the same 1-Wire bus.</a:t>
            </a:r>
          </a:p>
          <a:p>
            <a:pPr lvl="2"/>
            <a:r>
              <a:rPr lang="en-US" altLang="ko-KR" dirty="0" smtClean="0"/>
              <a:t>Least significant 8 bits : 0x28 (family code for DS18B20)</a:t>
            </a:r>
          </a:p>
          <a:p>
            <a:pPr lvl="2"/>
            <a:r>
              <a:rPr lang="en-US" altLang="ko-KR" dirty="0" smtClean="0"/>
              <a:t>48-bit : unique serial number</a:t>
            </a:r>
          </a:p>
          <a:p>
            <a:pPr lvl="2"/>
            <a:r>
              <a:rPr lang="en-US" altLang="ko-KR" dirty="0" smtClean="0"/>
              <a:t>Most significant 8 bits : CRC for 56-bit.</a:t>
            </a:r>
          </a:p>
          <a:p>
            <a:pPr lvl="1"/>
            <a:endParaRPr lang="en-US" altLang="ko-KR" dirty="0" smtClean="0"/>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3</a:t>
            </a:fld>
            <a:endParaRPr lang="en-US" altLang="ko-KR"/>
          </a:p>
        </p:txBody>
      </p:sp>
    </p:spTree>
    <p:extLst>
      <p:ext uri="{BB962C8B-B14F-4D97-AF65-F5344CB8AC3E}">
        <p14:creationId xmlns:p14="http://schemas.microsoft.com/office/powerpoint/2010/main" val="39903379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Temperature Sensor</a:t>
            </a:r>
            <a:endParaRPr lang="ko-KR" altLang="en-US" dirty="0"/>
          </a:p>
        </p:txBody>
      </p:sp>
      <p:sp>
        <p:nvSpPr>
          <p:cNvPr id="4" name="내용 개체 틀 3"/>
          <p:cNvSpPr>
            <a:spLocks noGrp="1"/>
          </p:cNvSpPr>
          <p:nvPr>
            <p:ph idx="1"/>
          </p:nvPr>
        </p:nvSpPr>
        <p:spPr/>
        <p:txBody>
          <a:bodyPr>
            <a:normAutofit/>
          </a:bodyPr>
          <a:lstStyle/>
          <a:p>
            <a:r>
              <a:rPr lang="en-US" altLang="ko-KR" dirty="0" smtClean="0"/>
              <a:t>Application</a:t>
            </a:r>
          </a:p>
          <a:p>
            <a:pPr lvl="1"/>
            <a:r>
              <a:rPr lang="en-US" altLang="ko-KR" dirty="0" smtClean="0"/>
              <a:t>HVAC(Heating, Ventilation &amp; Air Conditioning) environment control</a:t>
            </a:r>
          </a:p>
          <a:p>
            <a:pPr lvl="1"/>
            <a:r>
              <a:rPr lang="en-US" altLang="ko-KR" dirty="0" smtClean="0"/>
              <a:t>Temperature monitoring inside building, equipment, machinery.</a:t>
            </a:r>
          </a:p>
          <a:p>
            <a:endParaRPr lang="en-US" altLang="ko-KR" dirty="0" smtClean="0"/>
          </a:p>
          <a:p>
            <a:r>
              <a:rPr lang="en-US" altLang="ko-KR" dirty="0" smtClean="0"/>
              <a:t>Hardware Spec</a:t>
            </a:r>
          </a:p>
          <a:p>
            <a:pPr lvl="1"/>
            <a:r>
              <a:rPr lang="en-US" altLang="ko-KR" dirty="0" smtClean="0"/>
              <a:t>Temperature range  : -55 ~ +125 ('C)</a:t>
            </a:r>
          </a:p>
          <a:p>
            <a:pPr lvl="1"/>
            <a:r>
              <a:rPr lang="en-US" altLang="ko-KR" dirty="0" smtClean="0"/>
              <a:t>Accuracy          : ±0.5</a:t>
            </a:r>
          </a:p>
          <a:p>
            <a:pPr lvl="1"/>
            <a:r>
              <a:rPr lang="en-US" altLang="ko-KR" dirty="0" smtClean="0"/>
              <a:t>Programmable resolution : 9~12 bits</a:t>
            </a:r>
          </a:p>
          <a:p>
            <a:pPr lvl="1"/>
            <a:endParaRPr lang="en-US" altLang="ko-KR" dirty="0" smtClean="0"/>
          </a:p>
          <a:p>
            <a:endParaRPr lang="en-US" altLang="ko-KR" dirty="0" smtClean="0"/>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4</a:t>
            </a:fld>
            <a:endParaRPr lang="en-US" altLang="ko-KR"/>
          </a:p>
        </p:txBody>
      </p:sp>
      <p:pic>
        <p:nvPicPr>
          <p:cNvPr id="12" name="그림 11"/>
          <p:cNvPicPr>
            <a:picLocks noChangeAspect="1"/>
          </p:cNvPicPr>
          <p:nvPr/>
        </p:nvPicPr>
        <p:blipFill>
          <a:blip r:embed="rId3"/>
          <a:stretch>
            <a:fillRect/>
          </a:stretch>
        </p:blipFill>
        <p:spPr>
          <a:xfrm>
            <a:off x="7286897" y="2623037"/>
            <a:ext cx="2925059" cy="3036628"/>
          </a:xfrm>
          <a:prstGeom prst="rect">
            <a:avLst/>
          </a:prstGeom>
        </p:spPr>
      </p:pic>
    </p:spTree>
    <p:extLst>
      <p:ext uri="{BB962C8B-B14F-4D97-AF65-F5344CB8AC3E}">
        <p14:creationId xmlns:p14="http://schemas.microsoft.com/office/powerpoint/2010/main" val="39542576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mtClean="0"/>
              <a:t>Temperature Sensor</a:t>
            </a:r>
            <a:endParaRPr lang="ko-KR" altLang="en-US" dirty="0"/>
          </a:p>
        </p:txBody>
      </p:sp>
      <p:sp>
        <p:nvSpPr>
          <p:cNvPr id="4" name="내용 개체 틀 3"/>
          <p:cNvSpPr>
            <a:spLocks noGrp="1"/>
          </p:cNvSpPr>
          <p:nvPr>
            <p:ph idx="1"/>
          </p:nvPr>
        </p:nvSpPr>
        <p:spPr/>
        <p:txBody>
          <a:bodyPr>
            <a:normAutofit/>
          </a:bodyPr>
          <a:lstStyle/>
          <a:p>
            <a:r>
              <a:rPr lang="en-US" altLang="ko-KR" dirty="0" smtClean="0"/>
              <a:t>Block Diagram</a:t>
            </a:r>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5</a:t>
            </a:fld>
            <a:endParaRPr lang="en-US" altLang="ko-KR"/>
          </a:p>
        </p:txBody>
      </p:sp>
      <p:pic>
        <p:nvPicPr>
          <p:cNvPr id="2" name="그림 1"/>
          <p:cNvPicPr>
            <a:picLocks noChangeAspect="1"/>
          </p:cNvPicPr>
          <p:nvPr/>
        </p:nvPicPr>
        <p:blipFill>
          <a:blip r:embed="rId3"/>
          <a:stretch>
            <a:fillRect/>
          </a:stretch>
        </p:blipFill>
        <p:spPr>
          <a:xfrm>
            <a:off x="1247163" y="1838994"/>
            <a:ext cx="9697674" cy="3830830"/>
          </a:xfrm>
          <a:prstGeom prst="rect">
            <a:avLst/>
          </a:prstGeom>
        </p:spPr>
      </p:pic>
    </p:spTree>
    <p:extLst>
      <p:ext uri="{BB962C8B-B14F-4D97-AF65-F5344CB8AC3E}">
        <p14:creationId xmlns:p14="http://schemas.microsoft.com/office/powerpoint/2010/main" val="12878349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mtClean="0"/>
              <a:t>Temperature Sensor</a:t>
            </a:r>
            <a:endParaRPr lang="ko-KR" altLang="en-US" dirty="0"/>
          </a:p>
        </p:txBody>
      </p:sp>
      <p:sp>
        <p:nvSpPr>
          <p:cNvPr id="4" name="내용 개체 틀 3"/>
          <p:cNvSpPr>
            <a:spLocks noGrp="1"/>
          </p:cNvSpPr>
          <p:nvPr>
            <p:ph idx="1"/>
          </p:nvPr>
        </p:nvSpPr>
        <p:spPr/>
        <p:txBody>
          <a:bodyPr>
            <a:normAutofit/>
          </a:bodyPr>
          <a:lstStyle/>
          <a:p>
            <a:r>
              <a:rPr lang="en-US" altLang="ko-KR" dirty="0" smtClean="0"/>
              <a:t>Unique serial code</a:t>
            </a:r>
          </a:p>
          <a:p>
            <a:pPr lvl="1"/>
            <a:r>
              <a:rPr lang="en-US" altLang="ko-KR" dirty="0" smtClean="0"/>
              <a:t>Each </a:t>
            </a:r>
            <a:r>
              <a:rPr lang="en-US" altLang="ko-KR" dirty="0"/>
              <a:t>DS18B20 chip has a unique 64-bit serial code, which allows multiple DS18B20s to function on the same 1-Wire bus.</a:t>
            </a:r>
          </a:p>
          <a:p>
            <a:pPr lvl="2"/>
            <a:r>
              <a:rPr lang="en-US" altLang="ko-KR" dirty="0"/>
              <a:t>Least significant 8 bits : 0x28 (family code for DS18B20)</a:t>
            </a:r>
          </a:p>
          <a:p>
            <a:pPr lvl="2"/>
            <a:r>
              <a:rPr lang="en-US" altLang="ko-KR" dirty="0"/>
              <a:t>48-bit : unique serial number</a:t>
            </a:r>
          </a:p>
          <a:p>
            <a:pPr lvl="2"/>
            <a:r>
              <a:rPr lang="en-US" altLang="ko-KR" dirty="0"/>
              <a:t>Most significant 8 bits : CRC for 56-bit.</a:t>
            </a:r>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6</a:t>
            </a:fld>
            <a:endParaRPr lang="en-US" altLang="ko-KR"/>
          </a:p>
        </p:txBody>
      </p:sp>
      <p:pic>
        <p:nvPicPr>
          <p:cNvPr id="2" name="그림 1"/>
          <p:cNvPicPr>
            <a:picLocks noChangeAspect="1"/>
          </p:cNvPicPr>
          <p:nvPr/>
        </p:nvPicPr>
        <p:blipFill>
          <a:blip r:embed="rId3"/>
          <a:stretch>
            <a:fillRect/>
          </a:stretch>
        </p:blipFill>
        <p:spPr>
          <a:xfrm>
            <a:off x="2272937" y="3124274"/>
            <a:ext cx="7819072" cy="637827"/>
          </a:xfrm>
          <a:prstGeom prst="rect">
            <a:avLst/>
          </a:prstGeom>
        </p:spPr>
      </p:pic>
    </p:spTree>
    <p:extLst>
      <p:ext uri="{BB962C8B-B14F-4D97-AF65-F5344CB8AC3E}">
        <p14:creationId xmlns:p14="http://schemas.microsoft.com/office/powerpoint/2010/main" val="28380110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mtClean="0"/>
              <a:t>Temperature Sensor</a:t>
            </a:r>
            <a:endParaRPr lang="ko-KR" altLang="en-US" dirty="0"/>
          </a:p>
        </p:txBody>
      </p:sp>
      <p:sp>
        <p:nvSpPr>
          <p:cNvPr id="4" name="내용 개체 틀 3"/>
          <p:cNvSpPr>
            <a:spLocks noGrp="1"/>
          </p:cNvSpPr>
          <p:nvPr>
            <p:ph idx="1"/>
          </p:nvPr>
        </p:nvSpPr>
        <p:spPr>
          <a:xfrm>
            <a:off x="838200" y="1023814"/>
            <a:ext cx="10515600" cy="5620825"/>
          </a:xfrm>
        </p:spPr>
        <p:txBody>
          <a:bodyPr>
            <a:normAutofit/>
          </a:bodyPr>
          <a:lstStyle/>
          <a:p>
            <a:r>
              <a:rPr lang="en-US" altLang="ko-KR" dirty="0" smtClean="0"/>
              <a:t>Memory map</a:t>
            </a:r>
          </a:p>
          <a:p>
            <a:pPr lvl="1"/>
            <a:r>
              <a:rPr lang="en-US" altLang="ko-KR" dirty="0" smtClean="0"/>
              <a:t>SRAM scratchpad (9 Bytes) + EEPROM (3 Bytes)</a:t>
            </a:r>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Byte 8 of the scratchpad is read-only and contains the CRC code for bytes 0 through 7 of the scratchpad.</a:t>
            </a:r>
          </a:p>
          <a:p>
            <a:r>
              <a:rPr lang="en-US" altLang="ko-KR" dirty="0" smtClean="0"/>
              <a:t>To transfer the TH, TL and configuration data from the scratchpad to EEPROM, the master must issue the Copy Scratchpad [48h] command.</a:t>
            </a:r>
          </a:p>
          <a:p>
            <a:r>
              <a:rPr lang="en-US" altLang="ko-KR" dirty="0" smtClean="0"/>
              <a:t>At power-up the EEPROM data is reloaded into the corresponding scratchpad locations.</a:t>
            </a:r>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7</a:t>
            </a:fld>
            <a:endParaRPr lang="en-US" altLang="ko-KR"/>
          </a:p>
        </p:txBody>
      </p:sp>
      <p:pic>
        <p:nvPicPr>
          <p:cNvPr id="6" name="그림 5"/>
          <p:cNvPicPr>
            <a:picLocks noChangeAspect="1"/>
          </p:cNvPicPr>
          <p:nvPr/>
        </p:nvPicPr>
        <p:blipFill>
          <a:blip r:embed="rId3"/>
          <a:stretch>
            <a:fillRect/>
          </a:stretch>
        </p:blipFill>
        <p:spPr>
          <a:xfrm>
            <a:off x="3030582" y="1795644"/>
            <a:ext cx="6491457" cy="3161468"/>
          </a:xfrm>
          <a:prstGeom prst="rect">
            <a:avLst/>
          </a:prstGeom>
        </p:spPr>
      </p:pic>
    </p:spTree>
    <p:extLst>
      <p:ext uri="{BB962C8B-B14F-4D97-AF65-F5344CB8AC3E}">
        <p14:creationId xmlns:p14="http://schemas.microsoft.com/office/powerpoint/2010/main" val="22459365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mtClean="0"/>
              <a:t>Temperature Sensor</a:t>
            </a:r>
            <a:endParaRPr lang="ko-KR" altLang="en-US" dirty="0"/>
          </a:p>
        </p:txBody>
      </p:sp>
      <p:sp>
        <p:nvSpPr>
          <p:cNvPr id="4" name="내용 개체 틀 3"/>
          <p:cNvSpPr>
            <a:spLocks noGrp="1"/>
          </p:cNvSpPr>
          <p:nvPr>
            <p:ph idx="1"/>
          </p:nvPr>
        </p:nvSpPr>
        <p:spPr/>
        <p:txBody>
          <a:bodyPr/>
          <a:lstStyle/>
          <a:p>
            <a:r>
              <a:rPr lang="en-US" altLang="ko-KR" dirty="0" smtClean="0"/>
              <a:t>Configuration register</a:t>
            </a:r>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8</a:t>
            </a:fld>
            <a:endParaRPr lang="en-US" altLang="ko-KR"/>
          </a:p>
        </p:txBody>
      </p:sp>
      <p:pic>
        <p:nvPicPr>
          <p:cNvPr id="2" name="그림 1"/>
          <p:cNvPicPr>
            <a:picLocks noChangeAspect="1"/>
          </p:cNvPicPr>
          <p:nvPr/>
        </p:nvPicPr>
        <p:blipFill>
          <a:blip r:embed="rId3"/>
          <a:stretch>
            <a:fillRect/>
          </a:stretch>
        </p:blipFill>
        <p:spPr>
          <a:xfrm>
            <a:off x="2177142" y="1820383"/>
            <a:ext cx="7625715" cy="499771"/>
          </a:xfrm>
          <a:prstGeom prst="rect">
            <a:avLst/>
          </a:prstGeom>
        </p:spPr>
      </p:pic>
      <p:pic>
        <p:nvPicPr>
          <p:cNvPr id="7" name="그림 6"/>
          <p:cNvPicPr>
            <a:picLocks noChangeAspect="1"/>
          </p:cNvPicPr>
          <p:nvPr/>
        </p:nvPicPr>
        <p:blipFill>
          <a:blip r:embed="rId4"/>
          <a:stretch>
            <a:fillRect/>
          </a:stretch>
        </p:blipFill>
        <p:spPr>
          <a:xfrm>
            <a:off x="1611805" y="2656115"/>
            <a:ext cx="8777384" cy="1544002"/>
          </a:xfrm>
          <a:prstGeom prst="rect">
            <a:avLst/>
          </a:prstGeom>
        </p:spPr>
      </p:pic>
    </p:spTree>
    <p:extLst>
      <p:ext uri="{BB962C8B-B14F-4D97-AF65-F5344CB8AC3E}">
        <p14:creationId xmlns:p14="http://schemas.microsoft.com/office/powerpoint/2010/main" val="9891470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mtClean="0"/>
              <a:t>Temperature Sensor</a:t>
            </a:r>
            <a:endParaRPr lang="ko-KR" altLang="en-US" dirty="0"/>
          </a:p>
        </p:txBody>
      </p:sp>
      <p:sp>
        <p:nvSpPr>
          <p:cNvPr id="4" name="내용 개체 틀 3"/>
          <p:cNvSpPr>
            <a:spLocks noGrp="1"/>
          </p:cNvSpPr>
          <p:nvPr>
            <p:ph idx="1"/>
          </p:nvPr>
        </p:nvSpPr>
        <p:spPr/>
        <p:txBody>
          <a:bodyPr/>
          <a:lstStyle/>
          <a:p>
            <a:r>
              <a:rPr lang="en-US" altLang="ko-KR" dirty="0" smtClean="0"/>
              <a:t>Temperature register</a:t>
            </a:r>
          </a:p>
          <a:p>
            <a:pPr lvl="1"/>
            <a:r>
              <a:rPr lang="en-US" altLang="ko-KR" dirty="0" smtClean="0"/>
              <a:t>Default : 12-bit resolution</a:t>
            </a:r>
          </a:p>
          <a:p>
            <a:pPr lvl="1"/>
            <a:r>
              <a:rPr lang="en-US" altLang="ko-KR" dirty="0" smtClean="0"/>
              <a:t>Value = 16-bit sign-extended 2’s complement</a:t>
            </a:r>
          </a:p>
        </p:txBody>
      </p:sp>
      <p:sp>
        <p:nvSpPr>
          <p:cNvPr id="5" name="슬라이드 번호 개체 틀 4"/>
          <p:cNvSpPr>
            <a:spLocks noGrp="1"/>
          </p:cNvSpPr>
          <p:nvPr>
            <p:ph type="sldNum" sz="quarter" idx="12"/>
          </p:nvPr>
        </p:nvSpPr>
        <p:spPr/>
        <p:txBody>
          <a:bodyPr/>
          <a:lstStyle/>
          <a:p>
            <a:fld id="{ADAB2113-4421-49D5-9488-264777B2596C}" type="slidenum">
              <a:rPr lang="en-US" altLang="ko-KR" smtClean="0"/>
              <a:pPr/>
              <a:t>9</a:t>
            </a:fld>
            <a:endParaRPr lang="en-US" altLang="ko-KR"/>
          </a:p>
        </p:txBody>
      </p:sp>
      <p:pic>
        <p:nvPicPr>
          <p:cNvPr id="6" name="그림 5"/>
          <p:cNvPicPr>
            <a:picLocks noChangeAspect="1"/>
          </p:cNvPicPr>
          <p:nvPr/>
        </p:nvPicPr>
        <p:blipFill>
          <a:blip r:embed="rId3"/>
          <a:stretch>
            <a:fillRect/>
          </a:stretch>
        </p:blipFill>
        <p:spPr>
          <a:xfrm>
            <a:off x="2071687" y="2249656"/>
            <a:ext cx="8048625" cy="1445228"/>
          </a:xfrm>
          <a:prstGeom prst="rect">
            <a:avLst/>
          </a:prstGeom>
        </p:spPr>
      </p:pic>
      <p:pic>
        <p:nvPicPr>
          <p:cNvPr id="8" name="그림 7"/>
          <p:cNvPicPr>
            <a:picLocks noChangeAspect="1"/>
          </p:cNvPicPr>
          <p:nvPr/>
        </p:nvPicPr>
        <p:blipFill>
          <a:blip r:embed="rId4"/>
          <a:stretch>
            <a:fillRect/>
          </a:stretch>
        </p:blipFill>
        <p:spPr>
          <a:xfrm>
            <a:off x="2969623" y="3956040"/>
            <a:ext cx="7082381" cy="2582872"/>
          </a:xfrm>
          <a:prstGeom prst="rect">
            <a:avLst/>
          </a:prstGeom>
        </p:spPr>
      </p:pic>
    </p:spTree>
    <p:extLst>
      <p:ext uri="{BB962C8B-B14F-4D97-AF65-F5344CB8AC3E}">
        <p14:creationId xmlns:p14="http://schemas.microsoft.com/office/powerpoint/2010/main" val="13749009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19050">
          <a:solidFill>
            <a:schemeClr val="tx1">
              <a:lumMod val="50000"/>
              <a:lumOff val="50000"/>
            </a:schemeClr>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13501</TotalTime>
  <Words>2223</Words>
  <Application>Microsoft Office PowerPoint</Application>
  <PresentationFormat>와이드스크린</PresentationFormat>
  <Paragraphs>454</Paragraphs>
  <Slides>28</Slides>
  <Notes>26</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28</vt:i4>
      </vt:variant>
    </vt:vector>
  </HeadingPairs>
  <TitlesOfParts>
    <vt:vector size="37" baseType="lpstr">
      <vt:lpstr>Arial Unicode MS</vt:lpstr>
      <vt:lpstr>Typonine Mono Regular</vt:lpstr>
      <vt:lpstr>Typonine Sans Regular</vt:lpstr>
      <vt:lpstr>굴림</vt:lpstr>
      <vt:lpstr>Malgun Gothic</vt:lpstr>
      <vt:lpstr>Malgun Gothic</vt:lpstr>
      <vt:lpstr>Arial</vt:lpstr>
      <vt:lpstr>Wingdings</vt:lpstr>
      <vt:lpstr>Office 테마</vt:lpstr>
      <vt:lpstr>IoT Practice-II Arduino Programming on WoW Kit (Temperature Sensor) </vt:lpstr>
      <vt:lpstr>5. Temperature Sensor</vt:lpstr>
      <vt:lpstr>Temperature Sensor</vt:lpstr>
      <vt:lpstr>Temperature Sensor</vt:lpstr>
      <vt:lpstr>Temperature Sensor</vt:lpstr>
      <vt:lpstr>Temperature Sensor</vt:lpstr>
      <vt:lpstr>Temperature Sensor</vt:lpstr>
      <vt:lpstr>Temperature Sensor</vt:lpstr>
      <vt:lpstr>Temperature Sensor</vt:lpstr>
      <vt:lpstr>Temperature Sensor</vt:lpstr>
      <vt:lpstr>Temperature Sensor</vt:lpstr>
      <vt:lpstr>Temperature Sensor</vt:lpstr>
      <vt:lpstr>Temperature Sensor</vt:lpstr>
      <vt:lpstr>Temperature Sensor</vt:lpstr>
      <vt:lpstr>Temperature Sensor</vt:lpstr>
      <vt:lpstr>Temperature Sensor</vt:lpstr>
      <vt:lpstr>Temperature Sensor</vt:lpstr>
      <vt:lpstr>Control I/O Device</vt:lpstr>
      <vt:lpstr>Local Monitoring of Arduino</vt:lpstr>
      <vt:lpstr>Cloud Connection</vt:lpstr>
      <vt:lpstr>Cloud Connection</vt:lpstr>
      <vt:lpstr>Saving Memory Space</vt:lpstr>
      <vt:lpstr>Sample-I : Temperature Sensor</vt:lpstr>
      <vt:lpstr>Sample-II : Temperature Sensor with Alarming</vt:lpstr>
      <vt:lpstr>Sample-III : Temperature Sensor with IoT Makers</vt:lpstr>
      <vt:lpstr>Sample-III : Temperature Sensor with IoT Makers</vt:lpstr>
      <vt:lpstr>LAB-5 Temperature Sensor</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Seungryeol Yoo</dc:creator>
  <cp:lastModifiedBy>kutjks@outlook.com</cp:lastModifiedBy>
  <cp:revision>779</cp:revision>
  <cp:lastPrinted>2018-09-06T02:04:17Z</cp:lastPrinted>
  <dcterms:created xsi:type="dcterms:W3CDTF">2017-04-28T04:49:28Z</dcterms:created>
  <dcterms:modified xsi:type="dcterms:W3CDTF">2019-08-25T22:40:40Z</dcterms:modified>
</cp:coreProperties>
</file>