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9"/>
  </p:notesMasterIdLst>
  <p:handoutMasterIdLst>
    <p:handoutMasterId r:id="rId210"/>
  </p:handoutMasterIdLst>
  <p:sldIdLst>
    <p:sldId id="815" r:id="rId2"/>
    <p:sldId id="1142" r:id="rId3"/>
    <p:sldId id="909" r:id="rId4"/>
    <p:sldId id="927" r:id="rId5"/>
    <p:sldId id="928" r:id="rId6"/>
    <p:sldId id="930" r:id="rId7"/>
    <p:sldId id="931" r:id="rId8"/>
    <p:sldId id="933" r:id="rId9"/>
    <p:sldId id="934" r:id="rId10"/>
    <p:sldId id="935" r:id="rId11"/>
    <p:sldId id="936" r:id="rId12"/>
    <p:sldId id="937" r:id="rId13"/>
    <p:sldId id="938" r:id="rId14"/>
    <p:sldId id="939" r:id="rId15"/>
    <p:sldId id="940" r:id="rId16"/>
    <p:sldId id="941" r:id="rId17"/>
    <p:sldId id="942" r:id="rId18"/>
    <p:sldId id="945" r:id="rId19"/>
    <p:sldId id="946" r:id="rId20"/>
    <p:sldId id="947" r:id="rId21"/>
    <p:sldId id="948" r:id="rId22"/>
    <p:sldId id="949" r:id="rId23"/>
    <p:sldId id="950" r:id="rId24"/>
    <p:sldId id="951" r:id="rId25"/>
    <p:sldId id="1144" r:id="rId26"/>
    <p:sldId id="1143" r:id="rId27"/>
    <p:sldId id="1145" r:id="rId28"/>
    <p:sldId id="1146" r:id="rId29"/>
    <p:sldId id="953" r:id="rId30"/>
    <p:sldId id="954" r:id="rId31"/>
    <p:sldId id="955" r:id="rId32"/>
    <p:sldId id="956" r:id="rId33"/>
    <p:sldId id="957" r:id="rId34"/>
    <p:sldId id="960" r:id="rId35"/>
    <p:sldId id="1147" r:id="rId36"/>
    <p:sldId id="966" r:id="rId37"/>
    <p:sldId id="967" r:id="rId38"/>
    <p:sldId id="968" r:id="rId39"/>
    <p:sldId id="969" r:id="rId40"/>
    <p:sldId id="971" r:id="rId41"/>
    <p:sldId id="972" r:id="rId42"/>
    <p:sldId id="973" r:id="rId43"/>
    <p:sldId id="974" r:id="rId44"/>
    <p:sldId id="975" r:id="rId45"/>
    <p:sldId id="976" r:id="rId46"/>
    <p:sldId id="977" r:id="rId47"/>
    <p:sldId id="978" r:id="rId48"/>
    <p:sldId id="979" r:id="rId49"/>
    <p:sldId id="981" r:id="rId50"/>
    <p:sldId id="982" r:id="rId51"/>
    <p:sldId id="983" r:id="rId52"/>
    <p:sldId id="984" r:id="rId53"/>
    <p:sldId id="985" r:id="rId54"/>
    <p:sldId id="986" r:id="rId55"/>
    <p:sldId id="987" r:id="rId56"/>
    <p:sldId id="988" r:id="rId57"/>
    <p:sldId id="989" r:id="rId58"/>
    <p:sldId id="990" r:id="rId59"/>
    <p:sldId id="991" r:id="rId60"/>
    <p:sldId id="992" r:id="rId61"/>
    <p:sldId id="993" r:id="rId62"/>
    <p:sldId id="994" r:id="rId63"/>
    <p:sldId id="995" r:id="rId64"/>
    <p:sldId id="996" r:id="rId65"/>
    <p:sldId id="997" r:id="rId66"/>
    <p:sldId id="998" r:id="rId67"/>
    <p:sldId id="999" r:id="rId68"/>
    <p:sldId id="1000" r:id="rId69"/>
    <p:sldId id="1001" r:id="rId70"/>
    <p:sldId id="1002" r:id="rId71"/>
    <p:sldId id="1003" r:id="rId72"/>
    <p:sldId id="1004" r:id="rId73"/>
    <p:sldId id="1005" r:id="rId74"/>
    <p:sldId id="1006" r:id="rId75"/>
    <p:sldId id="1007" r:id="rId76"/>
    <p:sldId id="1008" r:id="rId77"/>
    <p:sldId id="1009" r:id="rId78"/>
    <p:sldId id="1010" r:id="rId79"/>
    <p:sldId id="1011" r:id="rId80"/>
    <p:sldId id="1012" r:id="rId81"/>
    <p:sldId id="1013" r:id="rId82"/>
    <p:sldId id="1014" r:id="rId83"/>
    <p:sldId id="1015" r:id="rId84"/>
    <p:sldId id="1016" r:id="rId85"/>
    <p:sldId id="1017" r:id="rId86"/>
    <p:sldId id="1018" r:id="rId87"/>
    <p:sldId id="1019" r:id="rId88"/>
    <p:sldId id="1020" r:id="rId89"/>
    <p:sldId id="1021" r:id="rId90"/>
    <p:sldId id="1022" r:id="rId91"/>
    <p:sldId id="1023" r:id="rId92"/>
    <p:sldId id="1024" r:id="rId93"/>
    <p:sldId id="1025" r:id="rId94"/>
    <p:sldId id="1026" r:id="rId95"/>
    <p:sldId id="1027" r:id="rId96"/>
    <p:sldId id="1028" r:id="rId97"/>
    <p:sldId id="1029" r:id="rId98"/>
    <p:sldId id="1030" r:id="rId99"/>
    <p:sldId id="1031" r:id="rId100"/>
    <p:sldId id="1032" r:id="rId101"/>
    <p:sldId id="1033" r:id="rId102"/>
    <p:sldId id="1034" r:id="rId103"/>
    <p:sldId id="1035" r:id="rId104"/>
    <p:sldId id="1036" r:id="rId105"/>
    <p:sldId id="1037" r:id="rId106"/>
    <p:sldId id="1038" r:id="rId107"/>
    <p:sldId id="1039" r:id="rId108"/>
    <p:sldId id="1040" r:id="rId109"/>
    <p:sldId id="1041" r:id="rId110"/>
    <p:sldId id="1042" r:id="rId111"/>
    <p:sldId id="1043" r:id="rId112"/>
    <p:sldId id="1044" r:id="rId113"/>
    <p:sldId id="1045" r:id="rId114"/>
    <p:sldId id="1046" r:id="rId115"/>
    <p:sldId id="1047" r:id="rId116"/>
    <p:sldId id="1048" r:id="rId117"/>
    <p:sldId id="1049" r:id="rId118"/>
    <p:sldId id="1050" r:id="rId119"/>
    <p:sldId id="1051" r:id="rId120"/>
    <p:sldId id="1052" r:id="rId121"/>
    <p:sldId id="1053" r:id="rId122"/>
    <p:sldId id="1054" r:id="rId123"/>
    <p:sldId id="1055" r:id="rId124"/>
    <p:sldId id="1056" r:id="rId125"/>
    <p:sldId id="1057" r:id="rId126"/>
    <p:sldId id="1058" r:id="rId127"/>
    <p:sldId id="1059" r:id="rId128"/>
    <p:sldId id="1060" r:id="rId129"/>
    <p:sldId id="1061" r:id="rId130"/>
    <p:sldId id="1062" r:id="rId131"/>
    <p:sldId id="1063" r:id="rId132"/>
    <p:sldId id="1064" r:id="rId133"/>
    <p:sldId id="1065" r:id="rId134"/>
    <p:sldId id="1066" r:id="rId135"/>
    <p:sldId id="1067" r:id="rId136"/>
    <p:sldId id="1068" r:id="rId137"/>
    <p:sldId id="1069" r:id="rId138"/>
    <p:sldId id="1070" r:id="rId139"/>
    <p:sldId id="1071" r:id="rId140"/>
    <p:sldId id="1072" r:id="rId141"/>
    <p:sldId id="1073" r:id="rId142"/>
    <p:sldId id="1074" r:id="rId143"/>
    <p:sldId id="1075" r:id="rId144"/>
    <p:sldId id="1076" r:id="rId145"/>
    <p:sldId id="1077" r:id="rId146"/>
    <p:sldId id="1078" r:id="rId147"/>
    <p:sldId id="1079" r:id="rId148"/>
    <p:sldId id="1080" r:id="rId149"/>
    <p:sldId id="1081" r:id="rId150"/>
    <p:sldId id="1082" r:id="rId151"/>
    <p:sldId id="1083" r:id="rId152"/>
    <p:sldId id="1085" r:id="rId153"/>
    <p:sldId id="1086" r:id="rId154"/>
    <p:sldId id="1087" r:id="rId155"/>
    <p:sldId id="1088" r:id="rId156"/>
    <p:sldId id="1089" r:id="rId157"/>
    <p:sldId id="1090" r:id="rId158"/>
    <p:sldId id="1091" r:id="rId159"/>
    <p:sldId id="1092" r:id="rId160"/>
    <p:sldId id="1094" r:id="rId161"/>
    <p:sldId id="1095" r:id="rId162"/>
    <p:sldId id="1096" r:id="rId163"/>
    <p:sldId id="1097" r:id="rId164"/>
    <p:sldId id="1098" r:id="rId165"/>
    <p:sldId id="1099" r:id="rId166"/>
    <p:sldId id="1100" r:id="rId167"/>
    <p:sldId id="1101" r:id="rId168"/>
    <p:sldId id="1102" r:id="rId169"/>
    <p:sldId id="1103" r:id="rId170"/>
    <p:sldId id="1104" r:id="rId171"/>
    <p:sldId id="1105" r:id="rId172"/>
    <p:sldId id="1106" r:id="rId173"/>
    <p:sldId id="1107" r:id="rId174"/>
    <p:sldId id="1108" r:id="rId175"/>
    <p:sldId id="1109" r:id="rId176"/>
    <p:sldId id="1110" r:id="rId177"/>
    <p:sldId id="1111" r:id="rId178"/>
    <p:sldId id="1112" r:id="rId179"/>
    <p:sldId id="1113" r:id="rId180"/>
    <p:sldId id="1114" r:id="rId181"/>
    <p:sldId id="1115" r:id="rId182"/>
    <p:sldId id="1116" r:id="rId183"/>
    <p:sldId id="1117" r:id="rId184"/>
    <p:sldId id="1118" r:id="rId185"/>
    <p:sldId id="1119" r:id="rId186"/>
    <p:sldId id="1120" r:id="rId187"/>
    <p:sldId id="1121" r:id="rId188"/>
    <p:sldId id="1122" r:id="rId189"/>
    <p:sldId id="1123" r:id="rId190"/>
    <p:sldId id="1125" r:id="rId191"/>
    <p:sldId id="1126" r:id="rId192"/>
    <p:sldId id="1127" r:id="rId193"/>
    <p:sldId id="1128" r:id="rId194"/>
    <p:sldId id="1129" r:id="rId195"/>
    <p:sldId id="1130" r:id="rId196"/>
    <p:sldId id="1131" r:id="rId197"/>
    <p:sldId id="1132" r:id="rId198"/>
    <p:sldId id="1133" r:id="rId199"/>
    <p:sldId id="1134" r:id="rId200"/>
    <p:sldId id="1135" r:id="rId201"/>
    <p:sldId id="1136" r:id="rId202"/>
    <p:sldId id="1137" r:id="rId203"/>
    <p:sldId id="1138" r:id="rId204"/>
    <p:sldId id="1139" r:id="rId205"/>
    <p:sldId id="1140" r:id="rId206"/>
    <p:sldId id="1141" r:id="rId207"/>
    <p:sldId id="868" r:id="rId208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5FD5-622E-48C6-B543-8C937B0D7D6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1C09-D030-44ED-B486-47D3A0FFB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0EC-46CC-4A04-87B1-12B43A8986B2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B67F-8B8A-4BE4-96E9-F86846451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24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24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C9B13E9-535A-4874-8715-5FA0646980C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775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37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44CF8DD-B285-4BF7-8855-6D719FB752E7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754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30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30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F2432BF-8B24-4302-A7AE-53AEFD42B531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94567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F5CA380-73B7-405D-8518-F113600B82A4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70055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50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50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C0C107C-BA16-43F7-A671-D1CA8FFCE12E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4661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61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61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8A272CD-3074-425C-AC74-26D11DBACF81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74767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71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71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BF8A5AF-DE74-413F-91EF-E1B67A0817E5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79506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81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F441208-3F3D-4278-A79C-9029DC4BFE90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2039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91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91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9A21D84-9115-429C-B16E-85623F773E55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40032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02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02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08938C8-A596-4D7F-A912-D3F0461B1898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1809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1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1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2F6A780-1B60-4568-88DC-E555BA3632A9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65746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22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2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E2A548F-1992-4C67-B7AA-920D86707CD4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90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47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3C5A1FA-1604-4B92-B690-04A7E4A20E0F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1862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32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3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CA7E798-7947-47FE-946A-B406975C425C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7414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43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4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0674C0C-F498-46F1-A128-7076CD6E2FB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20651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53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53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A23AE43-423F-4A73-95F4-F4ACD1928A7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9343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63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6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E5CD71C-8CDF-41AC-989D-1AC4A4B64E21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431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73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73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E3B4E8-1D30-410F-BB6F-B1E261895580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07278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84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07019F9-BC4D-4A06-97D3-129470E222B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39369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94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594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B744EA7-93D8-440A-AF5D-58CC1EF8AB4D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119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6953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04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04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B098553-B87C-44B3-9816-0792DA82F6EE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120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3132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14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14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E178024-AE84-4E97-A2B6-00F6CFE03D23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121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40329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24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25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39A222D-DF4F-4D53-A1C7-6A1A3D996D2C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122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78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7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672203D-A947-4E9B-AC5F-FB5DDD932019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23489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35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46478A5-C208-41E5-A1C0-E1B132E3E9C2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123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7942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45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45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73922EB-5DC9-41EC-8046-4ABB43EDF2A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124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65971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55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55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6611BEF-6806-45DF-B4EE-727F42F69D86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125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99762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65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65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1963E5F-CB9E-4D60-A0A5-135B6E6DBE12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126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297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6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67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7A4E885-2639-4464-B240-448FE9872197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029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78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0818964-353D-4CD0-BA99-58C9981EDF63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305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88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88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2CC17D7-AA65-4BBB-AF8F-C088098A35AF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215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98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6248152-61EB-43B9-80D1-F3A8A93C089D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731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29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29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9F9597F-94D4-4124-AEA7-448F08F8D9B8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52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39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DE09FB7-7326-4488-BFE6-34850E735C19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429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49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49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5609B42-A005-4A67-B2C6-41169E2C10B6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81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  <a:lvl2pPr marL="716581" indent="-27560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2pPr>
            <a:lvl3pPr marL="1102433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3pPr>
            <a:lvl4pPr marL="1543405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4pPr>
            <a:lvl5pPr marL="1984378" indent="-220487" defTabSz="468534" eaLnBrk="0" latinLnBrk="1" hangingPunct="0">
              <a:spcBef>
                <a:spcPct val="30000"/>
              </a:spcBef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5pPr>
            <a:lvl6pPr marL="242535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6pPr>
            <a:lvl7pPr marL="2866323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7pPr>
            <a:lvl8pPr marL="3307297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8pPr>
            <a:lvl9pPr marL="3748271" indent="-220487" defTabSz="46853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53910" algn="l"/>
                <a:tab pos="1909352" algn="l"/>
                <a:tab pos="2864793" algn="l"/>
                <a:tab pos="3820235" algn="l"/>
                <a:tab pos="4775676" algn="l"/>
                <a:tab pos="5731118" algn="l"/>
                <a:tab pos="6685027" algn="l"/>
                <a:tab pos="7640468" algn="l"/>
                <a:tab pos="8597441" algn="l"/>
                <a:tab pos="9551352" algn="l"/>
                <a:tab pos="10508324" algn="l"/>
              </a:tabLst>
              <a:defRPr kumimoji="1" sz="1200">
                <a:solidFill>
                  <a:srgbClr val="000000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굴림" charset="-127"/>
              <a:buNone/>
            </a:pPr>
            <a:fld id="{CA55EE04-63FB-46D0-B880-A8D1F06EFCB3}" type="slidenum">
              <a:rPr kumimoji="0" lang="ko-KR" altLang="en-GB" sz="1300"/>
              <a:pPr eaLnBrk="1" latinLnBrk="0" hangingPunct="1">
                <a:spcBef>
                  <a:spcPct val="0"/>
                </a:spcBef>
                <a:buFont typeface="굴림" charset="-127"/>
                <a:buNone/>
              </a:pPr>
              <a:t>3</a:t>
            </a:fld>
            <a:endParaRPr kumimoji="0" lang="en-GB" altLang="ko-KR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85" y="3227500"/>
            <a:ext cx="7283656" cy="3063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538" tIns="47770" rIns="95538" bIns="47770" anchor="ctr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153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60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F80EC50-E8F0-4553-9489-1F870DC9734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751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70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7B6CD83-5177-435C-86B2-9458C05B4ED7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653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80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AFA1B97-198B-4D37-B30F-1CFB237023A9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074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9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1EC3784-A645-4315-9560-7D0EB82FE30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3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9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1EC3784-A645-4315-9560-7D0EB82FE30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3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9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1EC3784-A645-4315-9560-7D0EB82FE30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651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9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1EC3784-A645-4315-9560-7D0EB82FE30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756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9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1EC3784-A645-4315-9560-7D0EB82FE30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810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1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1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87E0FD8-4914-40DA-89F9-163324B283AC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29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467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2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2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67700A5-CFEA-4E7C-9B76-C73C2C669BC3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0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45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9EB8AFD-E342-40E1-BFC8-C25ADCC9CC69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651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3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CDA3F36-5BB2-48B2-B18D-EC29E35E085E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633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4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DA49A0E-94E1-4DED-91B9-5410A177D76C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63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5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8EDE286-A14D-4802-8B15-B9DA1D22F1A8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788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8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4FFB0DF-158A-4226-8622-979CB41D7715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300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8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4FFB0DF-158A-4226-8622-979CB41D7715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400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4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4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A61FC80-72CA-4E60-80DF-1C2E9FF87E4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425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5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5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34F1157-51BD-4A6C-996A-E21128F7FB1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0068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A7B3565-05F2-407C-A91A-C3B547AF35A5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896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7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7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679FBE2-3F9E-4633-BD5D-69172240D234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39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8425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9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9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3BD888A-6804-41D2-A6CB-71F50B70E6C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98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55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6A6F721-61A8-4C35-A1E8-8C9462547EF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64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0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27D1AE3-27AA-4AD2-AD8C-D3800AFC1EC9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506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1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F1F200C-4A6E-458E-83E1-719AE7ADE722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8439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2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F73E143-7CE6-466E-B34A-DE740A4B6DBF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769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3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89AAFDD-AC4E-476D-A15A-BBAB87121D3C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0745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4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050257E-9D0F-4CD2-9B6D-2F2B1584D771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1689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5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A8AF8FC-C5FF-42C1-BFA4-34D854F51C99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798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6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12FC087-E983-409C-8837-2F621EFB63C0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1891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7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7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A53AFF7-C95F-4AD7-B457-B6AFBF83E4A7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8788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9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EFB7159-A618-45B2-8B60-C4AC97A98667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49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527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0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0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C5F8D76-7256-4627-B9FD-E5DDBAF61978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50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68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75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8F7FB1F-6083-4FDD-B33B-604A2C92FB95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906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1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1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73D104B-2D0D-4586-A52F-F4890DF99E4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51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6273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2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18F916D-3382-4C06-8BFA-BEBCC2A79DA4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52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2560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3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3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D3D78E2-9A0A-44F3-8E68-5FD1E26DB1AD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53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4532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4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4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C1BE47-18D3-4356-885A-45D6F08AB1C4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56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585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5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5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A7DDA77-03AE-4021-921D-F58FD2016031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57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9468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6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CFE2494-08FC-4B8F-90BB-4D83ADE6D24D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58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7391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7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D274994-4B71-44AC-B49F-8C549B8BA27B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59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232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9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9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1E0F027-089A-4B9D-8A54-4D36FFCFC4A0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219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0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0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06158E5-576E-4A65-BC8B-9B6FB1EFF93D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080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1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1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07EE725-7711-480A-B9C3-32D550D471A1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43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85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85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3EC3065-4CC5-4D06-A48C-809E7C81EEA7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9609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2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2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8BF7ADF-EFE5-4AB2-8669-03AA0BB5078E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9874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3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3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53928BE-FB72-4336-8AA0-CEFFA4D7AC07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5084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4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4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E735543-6587-4FFF-A911-2BF33EB3C98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0347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51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51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10474E8-AE05-4826-8E60-DFE68A9F5F33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9984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61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505ABD3-2B2A-4D9A-BCE0-49CCA43E6C1D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4303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7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48E9F00-5521-4306-9EA9-DC9F083DC68C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2529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8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82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1333CBC-696A-4C5A-A700-485ACC18FB9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69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485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92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92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C57606A-5E38-4F97-B519-86F044A6483D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3772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0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0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3D3C243-1240-4BBF-86FF-E6A7DE18EAAF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1682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1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1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23111FE-254E-46B7-9B22-E4F86D62DF80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88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0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0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9ED890C-44B0-47D7-B31D-9C31B9D937B9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746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2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2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05FBD8B-7668-4DB3-A1A9-85B8E4337C58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4989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3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3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A4B36D1-8D56-4CE6-B7E1-BDC59A658F05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1699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4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D121533-C5C1-4BA4-BA92-D2101DD8976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1482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5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5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2A2C3C5-66BF-4A60-9C12-C753CEE870EF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58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6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6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1C876D4-4D11-41A3-ABBF-9AFC3AFE2396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5568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7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464EBD4-B32B-49D4-B98D-E8E309BE567F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2457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8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8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07AF6A6-4377-49E4-BA82-22E80A2D0D84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79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9143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9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9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7610B79-FBED-4A21-BAFD-A234CFA8FB68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6770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0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0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6F12CBB-4632-4533-8343-4C4F7ED94278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7813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15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15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1A7AC8B-043A-4238-A3C8-79DC5F3D4F5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861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16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25F6F28-F415-474D-9E6A-5BCA87B5C6E5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9572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25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25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D0A9894-AFA2-4861-AFF7-86E4CAF4016D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2947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3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3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DBB9EF8-2B90-46FE-A0B4-D089C4533858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7246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4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4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0C765DE-C257-4DC7-9F24-C7CCED6F4D64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8247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5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5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5A1E1B6-629A-452F-B2A0-9CF340244B8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2614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6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6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CE0F8C3-DCE8-480E-A417-CAA1F52A3F2C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11054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7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1EAFC1D-B2B6-4AED-8FF6-085AFA5D41A4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8904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8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8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219B6B8-0450-4DBC-A2E7-A50C528B69A4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89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1976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9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9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6C2F7F3-ABBB-4488-8048-5D654E482693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432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0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0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907E515-7A29-4FFD-A132-D073120F7D1F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8511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1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1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1DEFE65-E3F3-4162-8902-587FCE24F3F0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53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26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26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295EB6D-9272-4139-AFC5-FDD519C67285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86790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2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28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7F784EB-6FBE-4ABD-BD9D-8E770BB5AFE9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93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0165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3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3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97CFA9A-B803-4417-85D3-37CC02947057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94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7475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4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48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4C6F0AF-5E51-4E11-AD14-B893E0CB35A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95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9658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58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58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37C9B9F-87CF-4121-916E-85586DCBDFAC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96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4449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69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07DD881-3330-419F-B4DF-E5F733FDBE71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97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0595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B2AC751-2388-4101-9B7B-729CE3D60228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98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5030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8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8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5CE46C-892E-485B-B046-1B5AB61FF42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99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0859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99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9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C2106B2-469F-4962-8685-B0C0FE27CCFA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100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1458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09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B5B346F-A99C-4D33-9C12-F37C5458A082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101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28888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20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20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B82C773-78EF-431A-83C9-0D32FB455232}" type="slidenum">
              <a:rPr lang="en-US" altLang="ko-KR" sz="1300">
                <a:latin typeface="굴림" panose="020B0600000101010101" pitchFamily="50" charset="-127"/>
              </a:rPr>
              <a:pPr eaLnBrk="1" hangingPunct="1"/>
              <a:t>102</a:t>
            </a:fld>
            <a:endParaRPr lang="en-US" altLang="ko-KR" sz="13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20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4426"/>
            <a:ext cx="10515600" cy="43000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815"/>
            <a:ext cx="10515600" cy="515314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600" b="1"/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2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5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276872"/>
            <a:ext cx="9985109" cy="665584"/>
          </a:xfrm>
        </p:spPr>
        <p:txBody>
          <a:bodyPr/>
          <a:lstStyle>
            <a:lvl1pPr algn="ctr">
              <a:defRPr sz="32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57267" y="6308726"/>
            <a:ext cx="2438400" cy="371475"/>
          </a:xfrm>
        </p:spPr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167B13BD-08F8-4306-8E9C-823244D027DC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3000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44624"/>
            <a:ext cx="9793088" cy="503238"/>
          </a:xfrm>
        </p:spPr>
        <p:txBody>
          <a:bodyPr/>
          <a:lstStyle>
            <a:lvl1pPr algn="l">
              <a:defRPr sz="2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spcBef>
                <a:spcPct val="50000"/>
              </a:spcBef>
              <a:defRPr sz="1200" b="0">
                <a:solidFill>
                  <a:srgbClr val="5E574E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E430FA95-7F98-411D-AAFE-1FE44FDDBCC2}" type="slidenum">
              <a:rPr lang="en-GB" altLang="ko-KR"/>
              <a:pPr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96044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55243-C722-4E59-91F7-0192529D89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1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F8584-873D-437C-B407-E62343F9CD5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29724"/>
            <a:ext cx="10515600" cy="518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  <p:sldLayoutId id="2147483659" r:id="rId6"/>
    <p:sldLayoutId id="2147483660" r:id="rId7"/>
    <p:sldLayoutId id="2147483661" r:id="rId8"/>
    <p:sldLayoutId id="2147483662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http://www.linuxdoc.org/LDP/khg/fs/ext2intro-gfx/inode.gi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http://www.linuxdoc.org/LDP/khg/fs/ext2intro-gfx/dir.gi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m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file:///D:\&#44053;&#51032;\&#44368;&#50977;&#50896;-&#51076;&#48288;&#46356;&#46300;&#49884;&#49828;&#53596;&#49444;&#44228;\&#47112;&#54252;&#53944;&#51228;&#52636;\&#44256;&#50896;&#54785;\j2.jpg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http://www.falinux.com/win/study/01/jtag1/j4.jpg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file:///D:\&#44053;&#51032;\&#44368;&#50977;&#50896;-&#51076;&#48288;&#46356;&#46300;&#49884;&#49828;&#53596;&#49444;&#44228;\&#47112;&#54252;&#53944;&#51228;&#52636;\&#44256;&#50896;&#54785;\j3.jp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http://www.falinux.com/win/study/01/jtag2/tap.jpg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Practice-III</a:t>
            </a:r>
            <a:br>
              <a:rPr lang="en-US" altLang="ko-KR" dirty="0" smtClean="0"/>
            </a:br>
            <a:r>
              <a:rPr lang="en-US" altLang="ko-KR" dirty="0" smtClean="0"/>
              <a:t>Raspberry Pi 3 B as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Gateway</a:t>
            </a:r>
            <a:br>
              <a:rPr lang="en-US" altLang="ko-KR" dirty="0" smtClean="0"/>
            </a:br>
            <a:r>
              <a:rPr lang="en-US" altLang="ko-KR" dirty="0" smtClean="0"/>
              <a:t>(Embedded System)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HW Components – Peripherals</a:t>
            </a:r>
            <a:endParaRPr lang="en-US" altLang="ko-KR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Peripheral devices</a:t>
            </a:r>
          </a:p>
          <a:p>
            <a:pPr lvl="1"/>
            <a:r>
              <a:rPr lang="en-US" altLang="ko-KR" smtClean="0"/>
              <a:t>Perform a special I/O function or data processing task in order to speed up overall system’s throughput &amp; reduce CPU’s load.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ASSP device</a:t>
            </a:r>
          </a:p>
          <a:p>
            <a:pPr lvl="1"/>
            <a:r>
              <a:rPr lang="en-US" altLang="ko-KR" smtClean="0"/>
              <a:t>Off-the-shelf product designed to perform a specific function.</a:t>
            </a:r>
          </a:p>
          <a:p>
            <a:pPr lvl="2"/>
            <a:r>
              <a:rPr lang="en-US" altLang="ko-KR" smtClean="0"/>
              <a:t>network controller, video codec, USB controller, etc</a:t>
            </a:r>
          </a:p>
          <a:p>
            <a:endParaRPr lang="en-US" altLang="ko-KR" smtClean="0"/>
          </a:p>
          <a:p>
            <a:r>
              <a:rPr lang="en-US" altLang="ko-KR" smtClean="0"/>
              <a:t>ASIC device</a:t>
            </a:r>
          </a:p>
          <a:p>
            <a:pPr lvl="1"/>
            <a:r>
              <a:rPr lang="en-US" altLang="ko-KR" smtClean="0"/>
              <a:t>Self-developed, field-programmed</a:t>
            </a:r>
          </a:p>
          <a:p>
            <a:pPr lvl="1"/>
            <a:r>
              <a:rPr lang="en-US" altLang="ko-KR" smtClean="0"/>
              <a:t>High-cost &amp; high-speed</a:t>
            </a:r>
          </a:p>
          <a:p>
            <a:pPr lvl="1"/>
            <a:r>
              <a:rPr lang="en-US" altLang="ko-KR" smtClean="0"/>
              <a:t>Fully customized</a:t>
            </a:r>
          </a:p>
          <a:p>
            <a:pPr lvl="2"/>
            <a:endParaRPr lang="en-US" altLang="ko-KR" smtClean="0"/>
          </a:p>
          <a:p>
            <a:endParaRPr lang="en-US" altLang="ko-KR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12046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Bootloader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Procedure of bootloader</a:t>
            </a:r>
            <a:endParaRPr lang="ko-KR" altLang="en-US" smtClean="0"/>
          </a:p>
          <a:p>
            <a:pPr lvl="1"/>
            <a:r>
              <a:rPr lang="en-US" altLang="ko-KR" smtClean="0"/>
              <a:t>start.S (assembly) </a:t>
            </a:r>
            <a:r>
              <a:rPr lang="en-US" altLang="ko-KR" smtClean="0">
                <a:sym typeface="Wingdings" panose="05000000000000000000" pitchFamily="2" charset="2"/>
              </a:rPr>
              <a:t> main.c (C language)</a:t>
            </a:r>
          </a:p>
          <a:p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Start.S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Interrupt vector table setting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CPU setting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GPIO setting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Setup memory interface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Copy bootloader itself from flash memory to RAM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Stack pointer setting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Handover control to bootloader in RAM</a:t>
            </a:r>
          </a:p>
        </p:txBody>
      </p:sp>
    </p:spTree>
    <p:extLst>
      <p:ext uri="{BB962C8B-B14F-4D97-AF65-F5344CB8AC3E}">
        <p14:creationId xmlns:p14="http://schemas.microsoft.com/office/powerpoint/2010/main" val="5632236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Bootloader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ym typeface="Wingdings" panose="05000000000000000000" pitchFamily="2" charset="2"/>
              </a:rPr>
              <a:t>main.c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Initialize serial port (console)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Initialize Ethernet port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Copy kernel image &amp; ramdisk image from flash to RAM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Select booting mode (command mode or auto-boot)</a:t>
            </a:r>
          </a:p>
          <a:p>
            <a:pPr lvl="2"/>
            <a:r>
              <a:rPr lang="en-US" altLang="ko-KR" smtClean="0">
                <a:sym typeface="Wingdings" panose="05000000000000000000" pitchFamily="2" charset="2"/>
              </a:rPr>
              <a:t>In command mode, handle the commands typed-in</a:t>
            </a:r>
          </a:p>
        </p:txBody>
      </p:sp>
    </p:spTree>
    <p:extLst>
      <p:ext uri="{BB962C8B-B14F-4D97-AF65-F5344CB8AC3E}">
        <p14:creationId xmlns:p14="http://schemas.microsoft.com/office/powerpoint/2010/main" val="15497740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 Flow of Sample Bootloader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Set Interrupt handler</a:t>
            </a:r>
          </a:p>
          <a:p>
            <a:r>
              <a:rPr lang="en-US" altLang="ko-KR" smtClean="0"/>
              <a:t>Interrupt masking </a:t>
            </a:r>
          </a:p>
          <a:p>
            <a:pPr lvl="1"/>
            <a:r>
              <a:rPr lang="en-US" altLang="ko-KR" smtClean="0"/>
              <a:t>ICMR (0x9005_0004) = 0x00</a:t>
            </a:r>
          </a:p>
          <a:p>
            <a:r>
              <a:rPr lang="en-US" altLang="ko-KR" smtClean="0"/>
              <a:t>Prevent entering sleep mode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en-US" altLang="ko-KR" smtClean="0"/>
              <a:t>PMCR (0x9002_0000) = 0x00</a:t>
            </a:r>
          </a:p>
          <a:p>
            <a:r>
              <a:rPr lang="en-US" altLang="ko-KR" smtClean="0"/>
              <a:t>CPU clock setting </a:t>
            </a:r>
          </a:p>
          <a:p>
            <a:pPr lvl="1"/>
            <a:r>
              <a:rPr lang="en-US" altLang="ko-KR" smtClean="0"/>
              <a:t>PPCR (0x9002_0014) = 0x0A</a:t>
            </a:r>
          </a:p>
          <a:p>
            <a:r>
              <a:rPr lang="en-US" altLang="ko-KR" smtClean="0"/>
              <a:t>Setup GPIO</a:t>
            </a:r>
            <a:endParaRPr lang="ko-KR" altLang="en-US" smtClean="0"/>
          </a:p>
          <a:p>
            <a:pPr lvl="1"/>
            <a:r>
              <a:rPr lang="en-US" altLang="ko-KR" smtClean="0"/>
              <a:t>GPDR (0x9004_0004) = 0x0000_00FF</a:t>
            </a:r>
          </a:p>
          <a:p>
            <a:pPr lvl="1"/>
            <a:r>
              <a:rPr lang="en-US" altLang="ko-KR" smtClean="0"/>
              <a:t>GPSR (0x9004_0008) = 0x0000_00FF</a:t>
            </a:r>
          </a:p>
          <a:p>
            <a:pPr lvl="1"/>
            <a:r>
              <a:rPr lang="en-US" altLang="ko-KR" smtClean="0"/>
              <a:t>GRER (0x9004_0010) = 0x0000_0200</a:t>
            </a:r>
          </a:p>
          <a:p>
            <a:pPr lvl="1"/>
            <a:r>
              <a:rPr lang="en-US" altLang="ko-KR" smtClean="0"/>
              <a:t>GFER (0x9004_0014) = 0x0000_0000</a:t>
            </a:r>
          </a:p>
          <a:p>
            <a:r>
              <a:rPr lang="en-US" altLang="ko-KR" smtClean="0"/>
              <a:t>Setup SDRAM parameters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85435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 Flow of Sample Bootloader</a:t>
            </a:r>
            <a:endParaRPr lang="en-US" altLang="ko-KR" dirty="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Call BeforeMain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en-US" altLang="ko-KR" smtClean="0"/>
              <a:t>Copy bootloader itself to main memory.</a:t>
            </a:r>
          </a:p>
          <a:p>
            <a:pPr lvl="1"/>
            <a:r>
              <a:rPr lang="en-US" altLang="ko-KR" smtClean="0"/>
              <a:t>Call CMain function</a:t>
            </a:r>
            <a:endParaRPr lang="ko-KR" altLang="en-US" smtClean="0"/>
          </a:p>
          <a:p>
            <a:endParaRPr lang="en-US" altLang="ko-KR" smtClean="0"/>
          </a:p>
          <a:p>
            <a:r>
              <a:rPr lang="en-US" altLang="ko-KR" smtClean="0"/>
              <a:t>Call CMain</a:t>
            </a:r>
            <a:endParaRPr lang="ko-KR" altLang="en-US" smtClean="0"/>
          </a:p>
          <a:p>
            <a:pPr lvl="1"/>
            <a:r>
              <a:rPr lang="en-US" altLang="ko-KR" smtClean="0"/>
              <a:t>Set baud rate of serial port &amp; download speed</a:t>
            </a:r>
          </a:p>
          <a:p>
            <a:pPr lvl="1"/>
            <a:r>
              <a:rPr lang="en-US" altLang="ko-KR" smtClean="0"/>
              <a:t>Initialize the timer &amp; Ethernet interface</a:t>
            </a:r>
            <a:endParaRPr lang="ko-KR" altLang="en-US" smtClean="0"/>
          </a:p>
          <a:p>
            <a:pPr lvl="1"/>
            <a:r>
              <a:rPr lang="en-US" altLang="ko-KR" smtClean="0"/>
              <a:t>Wait key-stroke</a:t>
            </a:r>
            <a:endParaRPr lang="ko-KR" altLang="en-US" smtClean="0"/>
          </a:p>
          <a:p>
            <a:pPr lvl="2"/>
            <a:r>
              <a:rPr lang="en-US" altLang="ko-KR" smtClean="0"/>
              <a:t>Any key-stroke</a:t>
            </a:r>
            <a:r>
              <a:rPr lang="ko-KR" altLang="en-US" smtClean="0"/>
              <a:t> </a:t>
            </a:r>
            <a:r>
              <a:rPr lang="en-US" altLang="ko-KR" smtClean="0"/>
              <a:t>: enter bootloader command mode</a:t>
            </a:r>
            <a:endParaRPr lang="ko-KR" altLang="en-US" smtClean="0"/>
          </a:p>
          <a:p>
            <a:pPr lvl="2"/>
            <a:r>
              <a:rPr lang="en-US" altLang="ko-KR" smtClean="0"/>
              <a:t>No key-stroke : auto-booting</a:t>
            </a:r>
          </a:p>
          <a:p>
            <a:pPr lvl="2"/>
            <a:endParaRPr lang="ko-KR" altLang="en-US" smtClean="0"/>
          </a:p>
          <a:p>
            <a:endParaRPr lang="ko-KR" altLang="en-US" smtClean="0"/>
          </a:p>
          <a:p>
            <a:pPr lvl="1"/>
            <a:endParaRPr lang="ko-KR" altLang="en-US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19361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of Sample Bootloader (</a:t>
            </a:r>
            <a:r>
              <a:rPr lang="en-US" altLang="ko-KR" dirty="0" err="1" smtClean="0"/>
              <a:t>start.S</a:t>
            </a:r>
            <a:r>
              <a:rPr lang="en-US" altLang="ko-KR" dirty="0" smtClean="0"/>
              <a:t>)</a:t>
            </a:r>
          </a:p>
        </p:txBody>
      </p:sp>
      <p:sp>
        <p:nvSpPr>
          <p:cNvPr id="120836" name="Rectangle 3"/>
          <p:cNvSpPr>
            <a:spLocks noChangeArrowheads="1"/>
          </p:cNvSpPr>
          <p:nvPr/>
        </p:nvSpPr>
        <p:spPr bwMode="auto">
          <a:xfrm>
            <a:off x="2524125" y="1428751"/>
            <a:ext cx="51435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.text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vector table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Reset = 0x0000 0000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Undefined instruction = 0x0000 0004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Software interrupt = 0x0000 0008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Abort prefetch = 0x0000 000C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Abort data = 0x0000 0010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Not used = 0x0000 0014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IRQ = 0x0000 0018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FIQ = 0x0000 001C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.globl _start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_start:	b	 reset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 undefined_instruction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 software_interrupt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 abort_prefetch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 abort_data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nop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 irq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 fiq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8453438" y="2643188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solidFill>
                  <a:srgbClr val="FF6600"/>
                </a:solidFill>
              </a:rPr>
              <a:t>start.s</a:t>
            </a:r>
          </a:p>
        </p:txBody>
      </p:sp>
    </p:spTree>
    <p:extLst>
      <p:ext uri="{BB962C8B-B14F-4D97-AF65-F5344CB8AC3E}">
        <p14:creationId xmlns:p14="http://schemas.microsoft.com/office/powerpoint/2010/main" val="2340771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238376" y="1143000"/>
            <a:ext cx="671512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reset: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All interrupt disable. mask ALL interrupts.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ICMR (interrupt control mask register) = 0x9005 0004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IM[31:0] = ICMR[31:0], 0 (masked), 1 (enabled)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r1, #0x90000000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add		r1, r1, #0x50000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r2, #0x00	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r2, [r1, #0x4]	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Protect enterting sleep mode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PMCR(power management control register) = 0x9002 0000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SF-bit = PMCR[0] 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0 (Don't force invocation of sleep mode) 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1 (Force invocation of sleep mode)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r1, #0x90000000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add		r1, r1, #0x20000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r2, #0x00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r2, [r1, #0x00]		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3198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2595563" y="1357314"/>
            <a:ext cx="711041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PPCR(power manager PLL configuration register) = 0x9002 0014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CPU clock = 206 MHz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CCF 4..0 = PPCR[4:0]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00000 = 59.0 MHz, 00001 = 73.7 MHz, 00010 = 88.5 MHz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00011 = 103.2 MHz, 00100 = 118.0 MHz, 00101 = 132.7 MHz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00110 = 147.5 MHz, 00111 = 162.2 MHz, 01000 = 176.9 MHz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01001 = 191.7 MHz, 01010 = 206.4 MHz, 01011 = 221.2 MHz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r1, #0x90000000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add		r1, r1, #0x20000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r2, #0x0a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r2, [r1, #0x14]		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99621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23908" name="Rectangle 3"/>
          <p:cNvSpPr>
            <a:spLocks noChangeArrowheads="1"/>
          </p:cNvSpPr>
          <p:nvPr/>
        </p:nvSpPr>
        <p:spPr bwMode="auto">
          <a:xfrm>
            <a:off x="2881313" y="1143000"/>
            <a:ext cx="7110412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GPDR(GPIO Pin Direction Register) = 0x9004 0004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PD[27:0] = GPDR[27:0]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0 (input), 1 (output)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#define GPIO_DIRECTION 0x0000 00ff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r2, #0x90000000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add		r2, r2, #0x40000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ldr		r1, =GPIO_DIRECTION     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r1, [r2, #0x04]		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GPSR (GPIO pin output set register) = 0x9004 0008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PS[27:0] = GPSR[27:0]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0 (low), 1 (high)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				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ldr		r3, =GPIO_DIRECTION	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r3, [r2, #0x08]		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2959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2524126" y="1143001"/>
            <a:ext cx="7286625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GRER - (GPIO Rising-Edge Detect Register) = 0x9004 0010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RE[27:0] = GRER[27:0]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0 (Disable), 1 (set GEDR bit high when rising edge is detected)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ldr		r3, =0x00000200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r3, [r2, #0x10]		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GFER (GPIO Falling-Edge Detect Register) = 0x9004 0014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FE[27:0] = GFER[27:0]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0 (disable), 1 (set GEDR bit high when falling edge is detected)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				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r3, #0x00000000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r3, [r2, #0x14]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Set Dynamic Memory.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DRAM configuration register (MDCNFG) = 0xA000 0000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MDCAS00 (DRAM CAS waveform rotate register 0 for 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DRAM bank pair 0/1) = 0xA000 0004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MDCAS20 (DRAM CAS waveform rotate register 0 for 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DRAM bank pair 2/3) = 0xA000 0020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MDCAS01 = 0xA000 0008, MDCAS02 = 0xA000 000C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MDCAS21 = 0xA000 0024, MDCAS22 = 0xA000 0028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MDCASn0[31:0] = 0xAAAA AA7F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MDCASn1[31:0] = 0xAAAA AAAA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MDCASn2[31:0] = 0xAAAA AAAA</a:t>
            </a:r>
          </a:p>
        </p:txBody>
      </p:sp>
    </p:spTree>
    <p:extLst>
      <p:ext uri="{BB962C8B-B14F-4D97-AF65-F5344CB8AC3E}">
        <p14:creationId xmlns:p14="http://schemas.microsoft.com/office/powerpoint/2010/main" val="41586727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2738438" y="1071564"/>
            <a:ext cx="64008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MDREFR.KnDB2 = 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	(SDRAM)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	RAS-to-CAS delay = 8 * CPU-clock-period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	CAS-to-CAS delay = 2 * CPU-clock-period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	Delay from SDCLK rising edge to read data 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		latching edge = 3* CPU-clock-period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mov		r1, #0xA0000000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ldr		r2, =0xAAAAAA7F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str		r2, [r1, #0x04]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str		r2, [r1, #0x20]		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ldr		r2, =0xAAAAAAAA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str		r2, [r1, #0x08]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str		r2, [r1, #0x24]		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ldr		r2, =0xAAAAAAAA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str		r2, [r1, #0x0C]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str		r2, [r1, #0x28]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MDREFR (DRAM refresh control register) = 0xA000 001C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0 (SLFRSH, KAPD, EAPD, K2DB2, K2RUN, K0RUN, E0PIN)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1 (K1DB2, K1RUN, E1PIN, K0DB2)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DRI[11:6] = 0, DRI[5:4] = 1, DRI[3:2] = 0, DRI1 = 1, DRI0 = 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TRASR[3:0] = 0111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ldr		r2, =0x00740327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str		r2, [r1, #0x1C]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9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 Components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System software</a:t>
            </a:r>
          </a:p>
          <a:p>
            <a:pPr lvl="1"/>
            <a:r>
              <a:rPr lang="en-US" altLang="ko-KR" smtClean="0"/>
              <a:t>Operating system </a:t>
            </a:r>
          </a:p>
          <a:p>
            <a:pPr lvl="1"/>
            <a:r>
              <a:rPr lang="en-US" altLang="ko-KR" smtClean="0"/>
              <a:t>Device driver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Middle-ware</a:t>
            </a:r>
          </a:p>
          <a:p>
            <a:pPr lvl="1"/>
            <a:r>
              <a:rPr lang="en-US" altLang="ko-KR" smtClean="0"/>
              <a:t>Application specific libraries </a:t>
            </a:r>
          </a:p>
          <a:p>
            <a:pPr lvl="1"/>
            <a:r>
              <a:rPr lang="en-US" altLang="ko-KR" smtClean="0"/>
              <a:t>Multimedia, Java, etc</a:t>
            </a:r>
          </a:p>
          <a:p>
            <a:pPr lvl="1"/>
            <a:r>
              <a:rPr lang="en-US" altLang="ko-KR" smtClean="0"/>
              <a:t> </a:t>
            </a:r>
          </a:p>
          <a:p>
            <a:r>
              <a:rPr lang="en-US" altLang="ko-KR" smtClean="0"/>
              <a:t>Application software</a:t>
            </a:r>
          </a:p>
          <a:p>
            <a:pPr lvl="1"/>
            <a:r>
              <a:rPr lang="en-US" altLang="ko-KR" smtClean="0"/>
              <a:t>What you want to do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88354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26980" name="Rectangle 3"/>
          <p:cNvSpPr>
            <a:spLocks noChangeArrowheads="1"/>
          </p:cNvSpPr>
          <p:nvPr/>
        </p:nvSpPr>
        <p:spPr bwMode="auto">
          <a:xfrm>
            <a:off x="2595563" y="1214438"/>
            <a:ext cx="64008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MDCNFG (DRAM configuration register) = 0xA000 0000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ldr		r2, =0x725c7245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str		r2, [r1, #0x00]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Issue read requests to disabled bank to start refresh.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ldr	r1, =0xC0000000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.rept	8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ldr		r0, [r1]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.endr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LED 0 on  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GPIO clear register = GPCR : 0x9004 000c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mov		r1, #0x90000000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add		r1, r1, #0x40000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ldr		r2, =0x00000001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str		r2, [r1, #0x0C]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Set Static Memory.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MSC0(Static memory control register 0) = 0xA000 0010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MSC1(Static memory control register 1) = 0xA000 0014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MSC2(Static memory control register 2) = 0xA000 002C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SMCNFG(SMROM configuration register) = 0xA000 0030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MECR (Expansion bus configuration register) = 0xA000 0018</a:t>
            </a:r>
          </a:p>
        </p:txBody>
      </p:sp>
    </p:spTree>
    <p:extLst>
      <p:ext uri="{BB962C8B-B14F-4D97-AF65-F5344CB8AC3E}">
        <p14:creationId xmlns:p14="http://schemas.microsoft.com/office/powerpoint/2010/main" val="36164901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3200400" y="990601"/>
            <a:ext cx="64008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r1, #0xA0000000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ldr		r2, =0x4b944b90		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r2, [r1, #0x10]		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ldr		r2, =0x4b954b94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r2, [r1, #0x14]		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ldr		r2, =0x00004b95		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r2, [r1, #0x2C]		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ldr		r2, =0xafccefcc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r2, [r1, #0x30]		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ldr		r2, =0x994a994a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r2, [r1, #0x18]		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Led 1 on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mov		r1, #0x90000000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add		r1, r1, #0x40000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ldr		r2, =0x00000002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str		r2, [r1, #0x0C]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SDRAM Clear 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#define DRAM_BASE_ADDR	(0xc0000000)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#define DRAM_SIZE		(0x02000000)	// 32MB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2131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3095625" y="1143001"/>
            <a:ext cx="6400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ldr		r1, =DRAM_BASE_ADDR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mov		r2, #0x00000000</a:t>
            </a:r>
          </a:p>
          <a:p>
            <a:pPr eaLnBrk="1" hangingPunct="1"/>
            <a:endParaRPr lang="en-US" altLang="ko-KR" sz="14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ldr		r3, =DRAM_BASE_ADDR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add		r3, r3, #DRAM_SIZE</a:t>
            </a:r>
          </a:p>
          <a:p>
            <a:pPr eaLnBrk="1" hangingPunct="1"/>
            <a:endParaRPr lang="en-US" altLang="ko-KR" sz="14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1: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str		r2, [r1]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add		r1, r1, #4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cmp		r1, r3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bne		1b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// Led 2 on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mov		r1, #0x90000000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add		r1, r1, #0x40000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ldr		r2, =0x00000004</a:t>
            </a: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str		r2, [r1, #0x0C]</a:t>
            </a:r>
          </a:p>
          <a:p>
            <a:pPr eaLnBrk="1" hangingPunct="1"/>
            <a:endParaRPr lang="en-US" altLang="ko-KR" sz="14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// Set stack pointer</a:t>
            </a:r>
          </a:p>
          <a:p>
            <a:pPr eaLnBrk="1" hangingPunct="1"/>
            <a:endParaRPr lang="en-US" altLang="ko-KR" sz="14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400" b="1">
                <a:latin typeface="Arial" panose="020B0604020202020204" pitchFamily="34" charset="0"/>
              </a:rPr>
              <a:t>	ldr		sp, =STACK_POINT</a:t>
            </a:r>
          </a:p>
          <a:p>
            <a:pPr eaLnBrk="1" hangingPunct="1"/>
            <a:endParaRPr lang="en-US" altLang="ko-KR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417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2309813" y="1357313"/>
            <a:ext cx="6400800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Jump to the C code.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jump_to_c: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	BeforeMain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handler setting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undefined_instruction: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	undefined_instruction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software_interrupt: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	software_interrupt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abort_prefetch: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	abort_prefetch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abort_data: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	abort_data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not_used: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	not_used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irq: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	irq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fiq: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b		fiq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				</a:t>
            </a:r>
          </a:p>
          <a:p>
            <a:pPr eaLnBrk="1" hangingPunct="1"/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5376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</a:t>
            </a:r>
            <a:r>
              <a:rPr lang="en-US" altLang="ko-KR" dirty="0" smtClean="0"/>
              <a:t>Bootloader (</a:t>
            </a:r>
            <a:r>
              <a:rPr lang="en-US" altLang="ko-KR" dirty="0" err="1" smtClean="0"/>
              <a:t>main.c</a:t>
            </a:r>
            <a:r>
              <a:rPr lang="en-US" altLang="ko-KR" dirty="0" smtClean="0"/>
              <a:t>)</a:t>
            </a:r>
          </a:p>
        </p:txBody>
      </p:sp>
      <p:sp>
        <p:nvSpPr>
          <p:cNvPr id="131076" name="Rectangle 3"/>
          <p:cNvSpPr>
            <a:spLocks noChangeArrowheads="1"/>
          </p:cNvSpPr>
          <p:nvPr/>
        </p:nvSpPr>
        <p:spPr bwMode="auto">
          <a:xfrm>
            <a:off x="3200400" y="990601"/>
            <a:ext cx="64008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typedef struct 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long	terminalSpeed;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long	downloadSpeed;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} LOADER_STATUS;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LOADER_STATUS	status;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void	BeforeMain(void);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void	CMain(void);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bool	DoPrintfHelp(int argc, char **argv);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#define LOADER_SRAM_BASE	(0x00000000) 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#define LOADER_DRAM_MAX_SIZE	(0x00010000)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#define DRAM_SIZE		(0x02000000)					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#define LOADER_DRAM_BASE   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   (DRAM_BASE_ADDR+DRAM_SIZE-LOADER_DRAM_MAX_SIZE)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void BeforeMain(){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register ulong *dest = (ulong *)LOADER_DRAM_BASE;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register ulong *src  = (ulong *)LOADER_SRAM_BASE;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register ulong len   = LOADER_DRAM_MAX_SIZE / 4;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void  (*JumpTo)(void);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while (len--) *dest++ = *src++;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JumpTo = CMain;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JumpTo();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return;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3135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3200400" y="990601"/>
            <a:ext cx="64008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void CMain( 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int	i;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bool	autoboot=true;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char	cmd[128];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long	timeout;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int	argc=0;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char	*argv[MAX_ARGS];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CMD_TBL	*cptr;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#define SERIAL_SPEED			1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#define SERIAL_DOWNLOAD_SPEED		1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191   :   1200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 23   :   9600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 11   :  19200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  5   :  38400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  3   :  57600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  1   : 115200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status.terminalSpeed = SERIAL_SPEED;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status.downloadSpeed = SERIAL_DOWNLOAD_SPEED;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SerialInit(status.terminalSpeed);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TimerInit();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#ifdef USE_LCD_LOGO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ViewLogo();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#endif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155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3200400" y="990601"/>
            <a:ext cx="6400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ethernet initialization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EthInit(); 	// scc.c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wait 10 seconds before starting autoboot. 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printf("Autoboot in progress, press any key to stop ");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for (i=0; i&lt;DELAY_BEFORE_BOOT; i++){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timeout = GetTime() + HZ;	// 1</a:t>
            </a:r>
            <a:r>
              <a:rPr lang="ko-KR" altLang="en-US" sz="1200" b="1">
                <a:latin typeface="Arial" panose="020B0604020202020204" pitchFamily="34" charset="0"/>
              </a:rPr>
              <a:t>초간 </a:t>
            </a:r>
            <a:r>
              <a:rPr lang="en-US" altLang="ko-KR" sz="1200" b="1">
                <a:latin typeface="Arial" panose="020B0604020202020204" pitchFamily="34" charset="0"/>
              </a:rPr>
              <a:t>Delay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printf(".");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while (GetTime()&lt;timeout){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</a:t>
            </a:r>
            <a:r>
              <a:rPr lang="ko-KR" altLang="en-US" sz="1200" b="1">
                <a:latin typeface="Arial" panose="020B0604020202020204" pitchFamily="34" charset="0"/>
              </a:rPr>
              <a:t>시리얼포트로 입력이 있으면 입력값은 무시하고 수동부트 모드</a:t>
            </a:r>
          </a:p>
          <a:p>
            <a:pPr eaLnBrk="1" hangingPunct="1"/>
            <a:endParaRPr lang="ko-KR" altLang="en-US" sz="1200" b="1">
              <a:latin typeface="Arial" panose="020B0604020202020204" pitchFamily="34" charset="0"/>
            </a:endParaRPr>
          </a:p>
          <a:p>
            <a:pPr eaLnBrk="1" hangingPunct="1"/>
            <a:r>
              <a:rPr lang="ko-KR" altLang="en-US" sz="1200" b="1">
                <a:latin typeface="Arial" panose="020B0604020202020204" pitchFamily="34" charset="0"/>
              </a:rPr>
              <a:t>		</a:t>
            </a:r>
            <a:r>
              <a:rPr lang="en-US" altLang="ko-KR" sz="1200" b="1">
                <a:latin typeface="Arial" panose="020B0604020202020204" pitchFamily="34" charset="0"/>
              </a:rPr>
              <a:t>if (UTSR1 &amp; UTSR1_RNE){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	UTDR;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	autoboot = false;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	break;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}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}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if (autoboot==false) break;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}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6712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3200400" y="990601"/>
            <a:ext cx="64008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No key was pressed, proceed booting the kernel. 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if (autoboot){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printf("Autoboot started.\n");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printf("\nkernel loading...");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MemCpy(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(char *)KERNEL_DRAM_BASE, 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(char *)KERNEL_SRAM_BASE, 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KERNEL_MAX_SIZE);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printf("Done");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printf("\nramdisk loading...");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MemCpy(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(char *)RAMDISK_DRAM_BASE, 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(char *)RAMDISK_SRAM_BASE, 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RAMDISK_MAX_SIZE);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printf("Done");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for (cptr=cmdTbl; cptr-&gt;cmd; cptr++){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if (!StrCmp(cptr-&gt;cmd, "boot")) break;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}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DoBootKernel(cptr, 1, 0);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}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121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Bootloader</a:t>
            </a:r>
            <a:endParaRPr lang="en-US" altLang="ko-KR" dirty="0" smtClean="0"/>
          </a:p>
        </p:txBody>
      </p:sp>
      <p:sp>
        <p:nvSpPr>
          <p:cNvPr id="135172" name="Rectangle 3"/>
          <p:cNvSpPr>
            <a:spLocks noChangeArrowheads="1"/>
          </p:cNvSpPr>
          <p:nvPr/>
        </p:nvSpPr>
        <p:spPr bwMode="auto">
          <a:xfrm>
            <a:off x="3200400" y="990601"/>
            <a:ext cx="640080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Key was pressed, proceed command mode. 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printf("\nAutoboot aborted\n");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printf("Type \"help\" to get a list of commands\n");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the command loop. endless, of course.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for(;;) 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DisplayPrompt(NULL);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wait an hour to get a command.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GetCommand(cmd, 128, 3600);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if (!cmd || !cmd[0]) continue;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argc = GetArgs(cmd, argv);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for (cptr=cmdTbl; cptr-&gt;cmd; cptr++){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if (!StrCmp(argv[0], cptr-&gt;cmd)){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	(cptr-&gt;run)(cptr, argc, argv);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	break;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}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}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if (!StrCmp(argv[0], "help") || !StrCmp(argv[0], "?")){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DoPrintfHelp(argc, argv);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} else if (!(cptr-&gt;cmd)){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printf("\tUnknown command : %s\n", argv[0]);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}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} // The end of CMain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of Sample </a:t>
            </a:r>
            <a:r>
              <a:rPr lang="en-US" altLang="ko-KR" dirty="0" smtClean="0"/>
              <a:t>Bootloader (</a:t>
            </a:r>
            <a:r>
              <a:rPr lang="en-US" altLang="ko-KR" dirty="0" err="1" smtClean="0"/>
              <a:t>command.c</a:t>
            </a:r>
            <a:r>
              <a:rPr lang="en-US" altLang="ko-KR" dirty="0" smtClean="0"/>
              <a:t>) </a:t>
            </a:r>
          </a:p>
        </p:txBody>
      </p:sp>
      <p:sp>
        <p:nvSpPr>
          <p:cNvPr id="136196" name="Rectangle 3"/>
          <p:cNvSpPr>
            <a:spLocks noChangeArrowheads="1"/>
          </p:cNvSpPr>
          <p:nvPr/>
        </p:nvSpPr>
        <p:spPr bwMode="auto">
          <a:xfrm>
            <a:off x="3810000" y="1071563"/>
            <a:ext cx="64008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bool DoBootKernel(CMD_TBL *cptr, int argc, char **argv){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#ifndef TINY_LOADER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long addr;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#endif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long opt[2];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void (*theKernel)(int zero, int arch);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if (argc!=1 &amp;&amp; argc!=3 &amp;&amp; argc!=4){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printf(cptr-&gt;usage);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return false;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}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switch (argc){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case 1 :	// boot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opt[0] = 0;		opt[1] = 0x14;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// KERNEL_DRAM_BASE = 0xC000 8000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theKernel = (void (*)(int, int))KERNEL_DRAM_BASE;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break;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case 3 :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		(</a:t>
            </a:r>
            <a:r>
              <a:rPr lang="ko-KR" altLang="en-US" sz="1200" b="1">
                <a:latin typeface="Arial" panose="020B0604020202020204" pitchFamily="34" charset="0"/>
              </a:rPr>
              <a:t>생략</a:t>
            </a:r>
            <a:r>
              <a:rPr lang="en-US" altLang="ko-KR" sz="1200" b="1"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printf("\nStarting kernel ...\n\n");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theKernel(opt[0], opt[1]);</a:t>
            </a:r>
          </a:p>
          <a:p>
            <a:pPr eaLnBrk="1" hangingPunct="1"/>
            <a:endParaRPr lang="en-US" altLang="ko-KR" sz="12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return true;</a:t>
            </a:r>
          </a:p>
          <a:p>
            <a:pPr eaLnBrk="1" hangingPunct="1"/>
            <a:r>
              <a:rPr lang="en-US" altLang="ko-KR" sz="1200" b="1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32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Development Tools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SW Development tools</a:t>
            </a:r>
          </a:p>
          <a:p>
            <a:pPr lvl="1"/>
            <a:r>
              <a:rPr lang="en-US" altLang="ko-KR" smtClean="0"/>
              <a:t>Compiler, linker, debugger, std. library, </a:t>
            </a:r>
          </a:p>
          <a:p>
            <a:pPr lvl="1"/>
            <a:r>
              <a:rPr lang="en-US" altLang="ko-KR" smtClean="0"/>
              <a:t>In-system programmer</a:t>
            </a:r>
          </a:p>
          <a:p>
            <a:endParaRPr lang="en-US" altLang="ko-KR" smtClean="0"/>
          </a:p>
          <a:p>
            <a:r>
              <a:rPr lang="en-US" altLang="ko-KR" smtClean="0"/>
              <a:t>HW development tools</a:t>
            </a:r>
          </a:p>
          <a:p>
            <a:pPr lvl="1"/>
            <a:r>
              <a:rPr lang="en-US" altLang="ko-KR" smtClean="0"/>
              <a:t>PCB artwork &amp; analysis : thermal, vibration, fatigue life, convective air flow, stress, harness</a:t>
            </a:r>
          </a:p>
          <a:p>
            <a:endParaRPr lang="en-US" altLang="ko-KR" smtClean="0"/>
          </a:p>
          <a:p>
            <a:r>
              <a:rPr lang="en-US" altLang="ko-KR" smtClean="0"/>
              <a:t>Commercial vs. Free-ware</a:t>
            </a:r>
          </a:p>
          <a:p>
            <a:pPr lvl="1"/>
            <a:r>
              <a:rPr lang="en-US" altLang="ko-KR" smtClean="0"/>
              <a:t>Development cost</a:t>
            </a:r>
          </a:p>
          <a:p>
            <a:pPr lvl="1"/>
            <a:r>
              <a:rPr lang="en-US" altLang="ko-KR" smtClean="0"/>
              <a:t>Technical support</a:t>
            </a:r>
          </a:p>
          <a:p>
            <a:pPr lvl="1"/>
            <a:r>
              <a:rPr lang="en-US" altLang="ko-KR" smtClean="0"/>
              <a:t>Continuous maintenance</a:t>
            </a:r>
          </a:p>
          <a:p>
            <a:pPr lvl="1"/>
            <a:r>
              <a:rPr lang="en-US" altLang="ko-KR" smtClean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34949216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1168077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Options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Code maturity level options</a:t>
            </a:r>
          </a:p>
          <a:p>
            <a:pPr lvl="1"/>
            <a:r>
              <a:rPr lang="en-US" altLang="ko-KR" smtClean="0"/>
              <a:t>Prompt for development and/or incompleter code/drivers</a:t>
            </a:r>
            <a:endParaRPr lang="ko-KR" altLang="en-US" smtClean="0"/>
          </a:p>
          <a:p>
            <a:r>
              <a:rPr lang="en-US" altLang="ko-KR" smtClean="0"/>
              <a:t>Loadable module support</a:t>
            </a:r>
          </a:p>
          <a:p>
            <a:pPr lvl="1"/>
            <a:r>
              <a:rPr lang="en-US" altLang="ko-KR" smtClean="0"/>
              <a:t> enable loadable module support</a:t>
            </a:r>
            <a:endParaRPr lang="ko-KR" altLang="en-US" smtClean="0"/>
          </a:p>
          <a:p>
            <a:r>
              <a:rPr lang="en-US" altLang="ko-KR" smtClean="0"/>
              <a:t>System type</a:t>
            </a:r>
          </a:p>
          <a:p>
            <a:pPr lvl="1"/>
            <a:r>
              <a:rPr lang="en-US" altLang="ko-KR" smtClean="0"/>
              <a:t>(SA1100-based) ARM system type - SA11x0 implementations, 	include support for TBEL1110 </a:t>
            </a:r>
            <a:endParaRPr lang="ko-KR" altLang="en-US" smtClean="0"/>
          </a:p>
          <a:p>
            <a:r>
              <a:rPr lang="en-US" altLang="ko-KR" smtClean="0"/>
              <a:t>General setup</a:t>
            </a:r>
          </a:p>
          <a:p>
            <a:pPr lvl="1"/>
            <a:r>
              <a:rPr lang="en-US" altLang="ko-KR" smtClean="0"/>
              <a:t>support hot-pluggable devices </a:t>
            </a:r>
            <a:endParaRPr lang="ko-KR" altLang="en-US" smtClean="0"/>
          </a:p>
          <a:p>
            <a:pPr lvl="1"/>
            <a:r>
              <a:rPr lang="en-US" altLang="ko-KR" smtClean="0"/>
              <a:t>Networking support </a:t>
            </a:r>
            <a:endParaRPr lang="ko-KR" altLang="en-US" smtClean="0"/>
          </a:p>
          <a:p>
            <a:pPr lvl="1"/>
            <a:r>
              <a:rPr lang="en-US" altLang="ko-KR" smtClean="0"/>
              <a:t>System V IPC : +18KB </a:t>
            </a:r>
          </a:p>
          <a:p>
            <a:pPr lvl="1"/>
            <a:r>
              <a:rPr lang="en-US" altLang="ko-KR" smtClean="0"/>
              <a:t>Sysctl support </a:t>
            </a:r>
          </a:p>
        </p:txBody>
      </p:sp>
    </p:spTree>
    <p:extLst>
      <p:ext uri="{BB962C8B-B14F-4D97-AF65-F5344CB8AC3E}">
        <p14:creationId xmlns:p14="http://schemas.microsoft.com/office/powerpoint/2010/main" val="156227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Options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General setup</a:t>
            </a:r>
          </a:p>
          <a:p>
            <a:pPr lvl="1"/>
            <a:r>
              <a:rPr lang="en-US" altLang="ko-KR" smtClean="0"/>
              <a:t>NWFPE math emulation</a:t>
            </a:r>
            <a:endParaRPr lang="ko-KR" altLang="en-US" smtClean="0"/>
          </a:p>
          <a:p>
            <a:pPr lvl="1"/>
            <a:r>
              <a:rPr lang="en-US" altLang="ko-KR" smtClean="0"/>
              <a:t>kernel core (/proc/kcore) format (ELF/a.out)</a:t>
            </a:r>
          </a:p>
          <a:p>
            <a:pPr lvl="1"/>
            <a:r>
              <a:rPr lang="en-US" altLang="ko-KR" smtClean="0"/>
              <a:t>kernel support for ELF binaries** : +13 KB. </a:t>
            </a:r>
          </a:p>
          <a:p>
            <a:pPr lvl="1"/>
            <a:r>
              <a:rPr lang="en-US" altLang="ko-KR" smtClean="0"/>
              <a:t>Timer and CPU usage LEDs </a:t>
            </a:r>
            <a:endParaRPr lang="ko-KR" altLang="en-US" smtClean="0"/>
          </a:p>
          <a:p>
            <a:pPr lvl="1"/>
            <a:r>
              <a:rPr lang="en-US" altLang="ko-KR" smtClean="0"/>
              <a:t>Timer LED </a:t>
            </a:r>
            <a:endParaRPr lang="ko-KR" altLang="en-US" smtClean="0"/>
          </a:p>
          <a:p>
            <a:pPr lvl="1"/>
            <a:r>
              <a:rPr lang="en-US" altLang="ko-KR" smtClean="0"/>
              <a:t>CPU usage LED </a:t>
            </a:r>
          </a:p>
          <a:p>
            <a:pPr lvl="1"/>
            <a:r>
              <a:rPr lang="en-US" altLang="ko-KR" smtClean="0"/>
              <a:t>Kernel-mode alignment trap handler  </a:t>
            </a:r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426137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Options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Block devices</a:t>
            </a:r>
          </a:p>
          <a:p>
            <a:pPr lvl="1"/>
            <a:r>
              <a:rPr lang="en-US" altLang="ko-KR" smtClean="0"/>
              <a:t>Loopback device support** </a:t>
            </a:r>
            <a:endParaRPr lang="ko-KR" altLang="en-US" smtClean="0"/>
          </a:p>
          <a:p>
            <a:pPr lvl="1"/>
            <a:r>
              <a:rPr lang="en-US" altLang="ko-KR" smtClean="0"/>
              <a:t>RAM disk support </a:t>
            </a:r>
            <a:endParaRPr lang="ko-KR" altLang="en-US" smtClean="0"/>
          </a:p>
          <a:p>
            <a:pPr lvl="1"/>
            <a:r>
              <a:rPr lang="en-US" altLang="ko-KR" smtClean="0"/>
              <a:t>Default RAM disk size (8192)</a:t>
            </a:r>
          </a:p>
          <a:p>
            <a:pPr lvl="1"/>
            <a:r>
              <a:rPr lang="en-US" altLang="ko-KR" smtClean="0"/>
              <a:t>Initial RAMS disk (initrd) support</a:t>
            </a:r>
            <a:endParaRPr lang="ko-KR" altLang="en-US" smtClean="0"/>
          </a:p>
          <a:p>
            <a:pPr lvl="1"/>
            <a:r>
              <a:rPr lang="en-US" altLang="ko-KR" smtClean="0"/>
              <a:t>Flash memory block device support</a:t>
            </a:r>
            <a:endParaRPr lang="ko-KR" altLang="en-US" smtClean="0"/>
          </a:p>
          <a:p>
            <a:pPr lvl="1"/>
            <a:endParaRPr lang="ko-KR" altLang="en-US" smtClean="0"/>
          </a:p>
          <a:p>
            <a:r>
              <a:rPr lang="ko-KR" altLang="en-US" smtClean="0"/>
              <a:t> </a:t>
            </a:r>
            <a:r>
              <a:rPr lang="en-US" altLang="ko-KR" smtClean="0"/>
              <a:t>Networking options</a:t>
            </a:r>
          </a:p>
          <a:p>
            <a:pPr lvl="1"/>
            <a:r>
              <a:rPr lang="en-US" altLang="ko-KR" smtClean="0"/>
              <a:t>packet socket** </a:t>
            </a:r>
          </a:p>
          <a:p>
            <a:pPr lvl="1"/>
            <a:r>
              <a:rPr lang="en-US" altLang="ko-KR" smtClean="0"/>
              <a:t>Unix domain sockets** </a:t>
            </a:r>
          </a:p>
          <a:p>
            <a:pPr lvl="1"/>
            <a:r>
              <a:rPr lang="en-US" altLang="ko-KR" smtClean="0"/>
              <a:t>TCP/IP networking </a:t>
            </a:r>
            <a:endParaRPr lang="ko-KR" altLang="en-US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370295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Options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device support</a:t>
            </a:r>
          </a:p>
          <a:p>
            <a:pPr lvl="1"/>
            <a:r>
              <a:rPr lang="en-US" altLang="ko-KR" dirty="0" smtClean="0"/>
              <a:t>Network device support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Ethernet (10 or 100Mbit)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Ethernet (10 or 100 Mbit)**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PPP (point-to-point protocol) support** </a:t>
            </a:r>
          </a:p>
          <a:p>
            <a:pPr lvl="1"/>
            <a:r>
              <a:rPr lang="en-US" altLang="ko-KR" dirty="0" smtClean="0"/>
              <a:t>PPP support for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serial ports** </a:t>
            </a:r>
          </a:p>
          <a:p>
            <a:pPr lvl="1"/>
            <a:r>
              <a:rPr lang="en-US" altLang="ko-KR" dirty="0" smtClean="0"/>
              <a:t>PPP deflate compression** </a:t>
            </a:r>
          </a:p>
          <a:p>
            <a:pPr lvl="1"/>
            <a:r>
              <a:rPr lang="en-US" altLang="ko-KR" dirty="0" smtClean="0"/>
              <a:t>PPP BSD-compress compression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Character devices</a:t>
            </a:r>
          </a:p>
          <a:p>
            <a:pPr lvl="1"/>
            <a:r>
              <a:rPr lang="en-US" altLang="ko-KR" dirty="0" smtClean="0"/>
              <a:t>Virtual terminal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SA1100 serial port support</a:t>
            </a:r>
          </a:p>
          <a:p>
            <a:pPr lvl="1"/>
            <a:r>
              <a:rPr lang="en-US" altLang="ko-KR" dirty="0" smtClean="0"/>
              <a:t>Console on SA1100 serial port</a:t>
            </a:r>
          </a:p>
          <a:p>
            <a:pPr lvl="1"/>
            <a:r>
              <a:rPr lang="en-US" altLang="ko-KR" dirty="0" smtClean="0"/>
              <a:t>Serial console 115200</a:t>
            </a:r>
          </a:p>
          <a:p>
            <a:pPr lvl="1"/>
            <a:r>
              <a:rPr lang="en-US" altLang="ko-KR" dirty="0" smtClean="0"/>
              <a:t>Unix98 PTY support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06894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 Options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File systems</a:t>
            </a:r>
          </a:p>
          <a:p>
            <a:pPr lvl="1"/>
            <a:r>
              <a:rPr lang="en-US" altLang="ko-KR" smtClean="0"/>
              <a:t>/proc file system support </a:t>
            </a:r>
            <a:endParaRPr lang="ko-KR" altLang="en-US" smtClean="0"/>
          </a:p>
          <a:p>
            <a:pPr lvl="1"/>
            <a:r>
              <a:rPr lang="en-US" altLang="ko-KR" smtClean="0"/>
              <a:t>/dev/pts file system for Unix98 PTYs</a:t>
            </a:r>
          </a:p>
          <a:p>
            <a:pPr lvl="1"/>
            <a:r>
              <a:rPr lang="en-US" altLang="ko-KR" smtClean="0"/>
              <a:t>Second extended fs support** </a:t>
            </a:r>
            <a:endParaRPr lang="ko-KR" altLang="en-US" smtClean="0"/>
          </a:p>
          <a:p>
            <a:pPr lvl="1"/>
            <a:r>
              <a:rPr lang="en-US" altLang="ko-KR" smtClean="0"/>
              <a:t>Network file systems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NFS file system support : +27KB.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Kernel hacking</a:t>
            </a:r>
          </a:p>
          <a:p>
            <a:pPr lvl="1"/>
            <a:r>
              <a:rPr lang="en-US" altLang="ko-KR" smtClean="0"/>
              <a:t>Verbos kernel error message</a:t>
            </a:r>
          </a:p>
          <a:p>
            <a:pPr lvl="1"/>
            <a:r>
              <a:rPr lang="en-US" altLang="ko-KR" smtClean="0"/>
              <a:t>Verbose user fault messages</a:t>
            </a:r>
          </a:p>
          <a:p>
            <a:pPr lvl="1"/>
            <a:r>
              <a:rPr lang="en-US" altLang="ko-KR" smtClean="0"/>
              <a:t>Kernel low-level debugging functions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2061857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System </a:t>
            </a:r>
          </a:p>
        </p:txBody>
      </p:sp>
    </p:spTree>
    <p:extLst>
      <p:ext uri="{BB962C8B-B14F-4D97-AF65-F5344CB8AC3E}">
        <p14:creationId xmlns:p14="http://schemas.microsoft.com/office/powerpoint/2010/main" val="60236440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File System Architecture</a:t>
            </a:r>
          </a:p>
        </p:txBody>
      </p:sp>
      <p:sp>
        <p:nvSpPr>
          <p:cNvPr id="144389" name="Text Box 3"/>
          <p:cNvSpPr txBox="1">
            <a:spLocks noChangeArrowheads="1"/>
          </p:cNvSpPr>
          <p:nvPr/>
        </p:nvSpPr>
        <p:spPr bwMode="auto">
          <a:xfrm>
            <a:off x="3962400" y="12954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User process</a:t>
            </a:r>
          </a:p>
        </p:txBody>
      </p:sp>
      <p:sp>
        <p:nvSpPr>
          <p:cNvPr id="144390" name="Text Box 4"/>
          <p:cNvSpPr txBox="1">
            <a:spLocks noChangeArrowheads="1"/>
          </p:cNvSpPr>
          <p:nvPr/>
        </p:nvSpPr>
        <p:spPr bwMode="auto">
          <a:xfrm>
            <a:off x="4953000" y="12954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User process</a:t>
            </a:r>
          </a:p>
        </p:txBody>
      </p:sp>
      <p:sp>
        <p:nvSpPr>
          <p:cNvPr id="144391" name="Text Box 5"/>
          <p:cNvSpPr txBox="1">
            <a:spLocks noChangeArrowheads="1"/>
          </p:cNvSpPr>
          <p:nvPr/>
        </p:nvSpPr>
        <p:spPr bwMode="auto">
          <a:xfrm>
            <a:off x="6248400" y="12954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User process</a:t>
            </a:r>
          </a:p>
        </p:txBody>
      </p:sp>
      <p:sp>
        <p:nvSpPr>
          <p:cNvPr id="144392" name="Line 6"/>
          <p:cNvSpPr>
            <a:spLocks noChangeShapeType="1"/>
          </p:cNvSpPr>
          <p:nvPr/>
        </p:nvSpPr>
        <p:spPr bwMode="auto">
          <a:xfrm>
            <a:off x="4343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393" name="Line 7"/>
          <p:cNvSpPr>
            <a:spLocks noChangeShapeType="1"/>
          </p:cNvSpPr>
          <p:nvPr/>
        </p:nvSpPr>
        <p:spPr bwMode="auto">
          <a:xfrm>
            <a:off x="6629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394" name="Line 8"/>
          <p:cNvSpPr>
            <a:spLocks noChangeShapeType="1"/>
          </p:cNvSpPr>
          <p:nvPr/>
        </p:nvSpPr>
        <p:spPr bwMode="auto">
          <a:xfrm>
            <a:off x="5334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395" name="Text Box 9"/>
          <p:cNvSpPr txBox="1">
            <a:spLocks noChangeArrowheads="1"/>
          </p:cNvSpPr>
          <p:nvPr/>
        </p:nvSpPr>
        <p:spPr bwMode="auto">
          <a:xfrm>
            <a:off x="3810000" y="2057401"/>
            <a:ext cx="3200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System Call Interface</a:t>
            </a:r>
          </a:p>
        </p:txBody>
      </p:sp>
      <p:sp>
        <p:nvSpPr>
          <p:cNvPr id="144396" name="Line 10"/>
          <p:cNvSpPr>
            <a:spLocks noChangeShapeType="1"/>
          </p:cNvSpPr>
          <p:nvPr/>
        </p:nvSpPr>
        <p:spPr bwMode="auto">
          <a:xfrm>
            <a:off x="3733800" y="1905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397" name="Text Box 11"/>
          <p:cNvSpPr txBox="1">
            <a:spLocks noChangeArrowheads="1"/>
          </p:cNvSpPr>
          <p:nvPr/>
        </p:nvSpPr>
        <p:spPr bwMode="auto">
          <a:xfrm>
            <a:off x="3810000" y="2590801"/>
            <a:ext cx="3200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Virtual File System Switch (VFS)</a:t>
            </a:r>
          </a:p>
        </p:txBody>
      </p:sp>
      <p:sp>
        <p:nvSpPr>
          <p:cNvPr id="144398" name="Text Box 12"/>
          <p:cNvSpPr txBox="1">
            <a:spLocks noChangeArrowheads="1"/>
          </p:cNvSpPr>
          <p:nvPr/>
        </p:nvSpPr>
        <p:spPr bwMode="auto">
          <a:xfrm>
            <a:off x="5562600" y="3200401"/>
            <a:ext cx="685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msdos</a:t>
            </a:r>
          </a:p>
        </p:txBody>
      </p:sp>
      <p:sp>
        <p:nvSpPr>
          <p:cNvPr id="144399" name="Text Box 13"/>
          <p:cNvSpPr txBox="1">
            <a:spLocks noChangeArrowheads="1"/>
          </p:cNvSpPr>
          <p:nvPr/>
        </p:nvSpPr>
        <p:spPr bwMode="auto">
          <a:xfrm>
            <a:off x="4876800" y="3200401"/>
            <a:ext cx="6096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ext2</a:t>
            </a:r>
          </a:p>
        </p:txBody>
      </p:sp>
      <p:sp>
        <p:nvSpPr>
          <p:cNvPr id="144400" name="Text Box 14"/>
          <p:cNvSpPr txBox="1">
            <a:spLocks noChangeArrowheads="1"/>
          </p:cNvSpPr>
          <p:nvPr/>
        </p:nvSpPr>
        <p:spPr bwMode="auto">
          <a:xfrm>
            <a:off x="6400800" y="3200401"/>
            <a:ext cx="6096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minix</a:t>
            </a:r>
          </a:p>
        </p:txBody>
      </p:sp>
      <p:sp>
        <p:nvSpPr>
          <p:cNvPr id="144401" name="Text Box 15"/>
          <p:cNvSpPr txBox="1">
            <a:spLocks noChangeArrowheads="1"/>
          </p:cNvSpPr>
          <p:nvPr/>
        </p:nvSpPr>
        <p:spPr bwMode="auto">
          <a:xfrm>
            <a:off x="4191000" y="3200401"/>
            <a:ext cx="533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proc</a:t>
            </a:r>
          </a:p>
        </p:txBody>
      </p:sp>
      <p:sp>
        <p:nvSpPr>
          <p:cNvPr id="144402" name="Text Box 16"/>
          <p:cNvSpPr txBox="1">
            <a:spLocks noChangeArrowheads="1"/>
          </p:cNvSpPr>
          <p:nvPr/>
        </p:nvSpPr>
        <p:spPr bwMode="auto">
          <a:xfrm>
            <a:off x="4876800" y="3830638"/>
            <a:ext cx="20574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Buffer Cache</a:t>
            </a:r>
          </a:p>
        </p:txBody>
      </p:sp>
      <p:sp>
        <p:nvSpPr>
          <p:cNvPr id="144403" name="Line 17"/>
          <p:cNvSpPr>
            <a:spLocks noChangeShapeType="1"/>
          </p:cNvSpPr>
          <p:nvPr/>
        </p:nvSpPr>
        <p:spPr bwMode="auto">
          <a:xfrm>
            <a:off x="55626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04" name="Line 18"/>
          <p:cNvSpPr>
            <a:spLocks noChangeShapeType="1"/>
          </p:cNvSpPr>
          <p:nvPr/>
        </p:nvSpPr>
        <p:spPr bwMode="auto">
          <a:xfrm>
            <a:off x="40386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05" name="Text Box 19"/>
          <p:cNvSpPr txBox="1">
            <a:spLocks noChangeArrowheads="1"/>
          </p:cNvSpPr>
          <p:nvPr/>
        </p:nvSpPr>
        <p:spPr bwMode="auto">
          <a:xfrm>
            <a:off x="3810000" y="4419601"/>
            <a:ext cx="3200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Device Drivers</a:t>
            </a:r>
          </a:p>
        </p:txBody>
      </p:sp>
      <p:sp>
        <p:nvSpPr>
          <p:cNvPr id="144406" name="AutoShape 20"/>
          <p:cNvSpPr>
            <a:spLocks noChangeArrowheads="1"/>
          </p:cNvSpPr>
          <p:nvPr/>
        </p:nvSpPr>
        <p:spPr bwMode="auto">
          <a:xfrm>
            <a:off x="4191000" y="5715000"/>
            <a:ext cx="457200" cy="38100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44407" name="Line 21"/>
          <p:cNvSpPr>
            <a:spLocks noChangeShapeType="1"/>
          </p:cNvSpPr>
          <p:nvPr/>
        </p:nvSpPr>
        <p:spPr bwMode="auto">
          <a:xfrm>
            <a:off x="4419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08" name="AutoShape 22"/>
          <p:cNvSpPr>
            <a:spLocks noChangeArrowheads="1"/>
          </p:cNvSpPr>
          <p:nvPr/>
        </p:nvSpPr>
        <p:spPr bwMode="auto">
          <a:xfrm>
            <a:off x="4876800" y="5715000"/>
            <a:ext cx="457200" cy="38100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44409" name="Line 23"/>
          <p:cNvSpPr>
            <a:spLocks noChangeShapeType="1"/>
          </p:cNvSpPr>
          <p:nvPr/>
        </p:nvSpPr>
        <p:spPr bwMode="auto">
          <a:xfrm>
            <a:off x="51054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10" name="AutoShape 24"/>
          <p:cNvSpPr>
            <a:spLocks noChangeArrowheads="1"/>
          </p:cNvSpPr>
          <p:nvPr/>
        </p:nvSpPr>
        <p:spPr bwMode="auto">
          <a:xfrm>
            <a:off x="6248400" y="5715000"/>
            <a:ext cx="457200" cy="38100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44411" name="Line 25"/>
          <p:cNvSpPr>
            <a:spLocks noChangeShapeType="1"/>
          </p:cNvSpPr>
          <p:nvPr/>
        </p:nvSpPr>
        <p:spPr bwMode="auto">
          <a:xfrm>
            <a:off x="64770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12" name="Text Box 26"/>
          <p:cNvSpPr txBox="1">
            <a:spLocks noChangeArrowheads="1"/>
          </p:cNvSpPr>
          <p:nvPr/>
        </p:nvSpPr>
        <p:spPr bwMode="auto">
          <a:xfrm>
            <a:off x="3810000" y="5029201"/>
            <a:ext cx="3200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Disk Controller</a:t>
            </a:r>
          </a:p>
        </p:txBody>
      </p:sp>
      <p:sp>
        <p:nvSpPr>
          <p:cNvPr id="144413" name="Line 27"/>
          <p:cNvSpPr>
            <a:spLocks noChangeShapeType="1"/>
          </p:cNvSpPr>
          <p:nvPr/>
        </p:nvSpPr>
        <p:spPr bwMode="auto">
          <a:xfrm>
            <a:off x="54864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14" name="Line 28"/>
          <p:cNvSpPr>
            <a:spLocks noChangeShapeType="1"/>
          </p:cNvSpPr>
          <p:nvPr/>
        </p:nvSpPr>
        <p:spPr bwMode="auto">
          <a:xfrm>
            <a:off x="5867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15" name="Line 29"/>
          <p:cNvSpPr>
            <a:spLocks noChangeShapeType="1"/>
          </p:cNvSpPr>
          <p:nvPr/>
        </p:nvSpPr>
        <p:spPr bwMode="auto">
          <a:xfrm>
            <a:off x="5181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16" name="Line 30"/>
          <p:cNvSpPr>
            <a:spLocks noChangeShapeType="1"/>
          </p:cNvSpPr>
          <p:nvPr/>
        </p:nvSpPr>
        <p:spPr bwMode="auto">
          <a:xfrm>
            <a:off x="58674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17" name="Line 31"/>
          <p:cNvSpPr>
            <a:spLocks noChangeShapeType="1"/>
          </p:cNvSpPr>
          <p:nvPr/>
        </p:nvSpPr>
        <p:spPr bwMode="auto">
          <a:xfrm>
            <a:off x="6705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18" name="Line 32"/>
          <p:cNvSpPr>
            <a:spLocks noChangeShapeType="1"/>
          </p:cNvSpPr>
          <p:nvPr/>
        </p:nvSpPr>
        <p:spPr bwMode="auto">
          <a:xfrm>
            <a:off x="51816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19" name="Line 33"/>
          <p:cNvSpPr>
            <a:spLocks noChangeShapeType="1"/>
          </p:cNvSpPr>
          <p:nvPr/>
        </p:nvSpPr>
        <p:spPr bwMode="auto">
          <a:xfrm>
            <a:off x="58674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20" name="Line 34"/>
          <p:cNvSpPr>
            <a:spLocks noChangeShapeType="1"/>
          </p:cNvSpPr>
          <p:nvPr/>
        </p:nvSpPr>
        <p:spPr bwMode="auto">
          <a:xfrm>
            <a:off x="67056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21" name="Line 35"/>
          <p:cNvSpPr>
            <a:spLocks noChangeShapeType="1"/>
          </p:cNvSpPr>
          <p:nvPr/>
        </p:nvSpPr>
        <p:spPr bwMode="auto">
          <a:xfrm>
            <a:off x="4495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22" name="Line 36"/>
          <p:cNvSpPr>
            <a:spLocks noChangeShapeType="1"/>
          </p:cNvSpPr>
          <p:nvPr/>
        </p:nvSpPr>
        <p:spPr bwMode="auto">
          <a:xfrm>
            <a:off x="6096000" y="3048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23" name="Line 37"/>
          <p:cNvSpPr>
            <a:spLocks noChangeShapeType="1"/>
          </p:cNvSpPr>
          <p:nvPr/>
        </p:nvSpPr>
        <p:spPr bwMode="auto">
          <a:xfrm>
            <a:off x="5638800" y="5867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4424" name="Text Box 38"/>
          <p:cNvSpPr txBox="1">
            <a:spLocks noChangeArrowheads="1"/>
          </p:cNvSpPr>
          <p:nvPr/>
        </p:nvSpPr>
        <p:spPr bwMode="auto">
          <a:xfrm>
            <a:off x="7315200" y="1603375"/>
            <a:ext cx="882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User mode</a:t>
            </a:r>
          </a:p>
        </p:txBody>
      </p:sp>
      <p:sp>
        <p:nvSpPr>
          <p:cNvPr id="144425" name="Text Box 39"/>
          <p:cNvSpPr txBox="1">
            <a:spLocks noChangeArrowheads="1"/>
          </p:cNvSpPr>
          <p:nvPr/>
        </p:nvSpPr>
        <p:spPr bwMode="auto">
          <a:xfrm>
            <a:off x="7315200" y="1984375"/>
            <a:ext cx="102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>
                <a:latin typeface="Times New Roman" panose="02020603050405020304" pitchFamily="18" charset="0"/>
              </a:rPr>
              <a:t>Kernel mode</a:t>
            </a:r>
          </a:p>
        </p:txBody>
      </p:sp>
      <p:sp>
        <p:nvSpPr>
          <p:cNvPr id="144426" name="Line 40"/>
          <p:cNvSpPr>
            <a:spLocks noChangeShapeType="1"/>
          </p:cNvSpPr>
          <p:nvPr/>
        </p:nvSpPr>
        <p:spPr bwMode="auto">
          <a:xfrm>
            <a:off x="5791200" y="1524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051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System Structure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Each file is represented by a data structure, called an inode.</a:t>
            </a:r>
          </a:p>
          <a:p>
            <a:r>
              <a:rPr lang="en-US" altLang="ko-KR" smtClean="0"/>
              <a:t>Inode : File type, access rights, owners, timestamps, size, pointers to data blocks, link counter</a:t>
            </a:r>
          </a:p>
          <a:p>
            <a:endParaRPr lang="en-US" altLang="ko-KR" smtClean="0"/>
          </a:p>
        </p:txBody>
      </p:sp>
      <p:pic>
        <p:nvPicPr>
          <p:cNvPr id="145413" name="Picture 4" descr="http://www.linuxdoc.org/LDP/khg/fs/ext2intro-gfx/inode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571750"/>
            <a:ext cx="5638800" cy="3532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9075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System Structure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Directory : structured in a hierarchical tree, contains files and subdirectories</a:t>
            </a:r>
          </a:p>
          <a:p>
            <a:pPr lvl="1"/>
            <a:r>
              <a:rPr lang="en-US" altLang="ko-KR" dirty="0" smtClean="0"/>
              <a:t>A file containing a list of entries which contains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number &amp; file name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Link</a:t>
            </a:r>
          </a:p>
          <a:p>
            <a:pPr lvl="1"/>
            <a:r>
              <a:rPr lang="en-US" altLang="ko-KR" dirty="0" smtClean="0"/>
              <a:t>Hard link : used only within a single file system. Can only point on files.</a:t>
            </a:r>
          </a:p>
          <a:p>
            <a:pPr lvl="1"/>
            <a:r>
              <a:rPr lang="en-US" altLang="ko-KR" dirty="0" smtClean="0"/>
              <a:t>Symbolic link : file containing a filename. Does not point to an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. Cross-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symoblic</a:t>
            </a:r>
            <a:r>
              <a:rPr lang="en-US" altLang="ko-KR" dirty="0" smtClean="0"/>
              <a:t> link is possible.</a:t>
            </a:r>
            <a:endParaRPr lang="en-US" altLang="ko-KR" dirty="0"/>
          </a:p>
        </p:txBody>
      </p:sp>
      <p:pic>
        <p:nvPicPr>
          <p:cNvPr id="146437" name="Picture 4" descr="http://www.linuxdoc.org/LDP/khg/fs/ext2intro-gfx/dir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217" y="2035221"/>
            <a:ext cx="4414837" cy="2214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0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Theoretical Flow of Co-Design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5092701" y="1211264"/>
            <a:ext cx="2081213" cy="312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System Specification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6121400" y="2120901"/>
            <a:ext cx="158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5430839" y="2279700"/>
            <a:ext cx="1381125" cy="649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673726" y="2443164"/>
            <a:ext cx="9749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Partition</a:t>
            </a: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H="1">
            <a:off x="5626100" y="2835275"/>
            <a:ext cx="22225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6416675" y="2835275"/>
            <a:ext cx="198438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7394575" y="2559051"/>
            <a:ext cx="2273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Design constraints &amp; Operating condition</a:t>
            </a: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H="1" flipV="1">
            <a:off x="6811964" y="2632075"/>
            <a:ext cx="511175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4102100" y="3214689"/>
            <a:ext cx="22860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Hardware Description Language</a:t>
            </a: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6459539" y="3214689"/>
            <a:ext cx="2428875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High-level Programming Language</a:t>
            </a: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4602164" y="1778001"/>
            <a:ext cx="300037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System Description Language</a:t>
            </a:r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6099175" y="1547813"/>
            <a:ext cx="1588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7388226" y="2198689"/>
            <a:ext cx="1851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Cost function</a:t>
            </a:r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 flipH="1">
            <a:off x="6816726" y="2371725"/>
            <a:ext cx="5762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02101" y="4100514"/>
            <a:ext cx="2119313" cy="31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400" b="1"/>
              <a:t>Hardware Synthesis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6459539" y="4100514"/>
            <a:ext cx="2428875" cy="31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400" b="1"/>
              <a:t>Compilation</a:t>
            </a:r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5380038" y="374173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>
            <a:off x="7396163" y="374173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4102101" y="4749801"/>
            <a:ext cx="2119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RTL description</a:t>
            </a:r>
          </a:p>
        </p:txBody>
      </p: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6459539" y="4749801"/>
            <a:ext cx="24288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Machine code</a:t>
            </a:r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>
            <a:off x="5380038" y="438943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7396163" y="438943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>
            <a:off x="7396163" y="51085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55" name="Line 26"/>
          <p:cNvSpPr>
            <a:spLocks noChangeShapeType="1"/>
          </p:cNvSpPr>
          <p:nvPr/>
        </p:nvSpPr>
        <p:spPr bwMode="auto">
          <a:xfrm>
            <a:off x="5380038" y="51085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6532563" y="5468939"/>
            <a:ext cx="23558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NV memory (Code)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4173538" y="5468939"/>
            <a:ext cx="21209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400" b="1"/>
              <a:t>ASIC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6530975" y="5872164"/>
            <a:ext cx="235743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uP + Memory + I/O’s</a:t>
            </a:r>
          </a:p>
        </p:txBody>
      </p:sp>
      <p:sp>
        <p:nvSpPr>
          <p:cNvPr id="22559" name="Rectangle 30"/>
          <p:cNvSpPr>
            <a:spLocks noChangeArrowheads="1"/>
          </p:cNvSpPr>
          <p:nvPr/>
        </p:nvSpPr>
        <p:spPr bwMode="auto">
          <a:xfrm>
            <a:off x="3959226" y="5324476"/>
            <a:ext cx="5072063" cy="976313"/>
          </a:xfrm>
          <a:prstGeom prst="rect">
            <a:avLst/>
          </a:prstGeom>
          <a:noFill/>
          <a:ln w="6350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4667250" y="5857875"/>
            <a:ext cx="1213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8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b="1"/>
              <a:t>SoC, SoB</a:t>
            </a:r>
          </a:p>
        </p:txBody>
      </p:sp>
      <p:cxnSp>
        <p:nvCxnSpPr>
          <p:cNvPr id="22561" name="직선 연결선 46"/>
          <p:cNvCxnSpPr>
            <a:cxnSpLocks noChangeShapeType="1"/>
          </p:cNvCxnSpPr>
          <p:nvPr/>
        </p:nvCxnSpPr>
        <p:spPr bwMode="auto">
          <a:xfrm>
            <a:off x="3663950" y="3925889"/>
            <a:ext cx="5715000" cy="158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Text Box 15"/>
          <p:cNvSpPr txBox="1">
            <a:spLocks noChangeArrowheads="1"/>
          </p:cNvSpPr>
          <p:nvPr/>
        </p:nvSpPr>
        <p:spPr bwMode="auto">
          <a:xfrm>
            <a:off x="2309814" y="3643314"/>
            <a:ext cx="1851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Co-simulation</a:t>
            </a:r>
          </a:p>
        </p:txBody>
      </p:sp>
      <p:cxnSp>
        <p:nvCxnSpPr>
          <p:cNvPr id="22563" name="직선 연결선 48"/>
          <p:cNvCxnSpPr>
            <a:cxnSpLocks noChangeShapeType="1"/>
          </p:cNvCxnSpPr>
          <p:nvPr/>
        </p:nvCxnSpPr>
        <p:spPr bwMode="auto">
          <a:xfrm>
            <a:off x="3673475" y="5214939"/>
            <a:ext cx="5715000" cy="158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4" name="Text Box 15"/>
          <p:cNvSpPr txBox="1">
            <a:spLocks noChangeArrowheads="1"/>
          </p:cNvSpPr>
          <p:nvPr/>
        </p:nvSpPr>
        <p:spPr bwMode="auto">
          <a:xfrm>
            <a:off x="2166939" y="4857751"/>
            <a:ext cx="1851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Co-verification</a:t>
            </a:r>
          </a:p>
        </p:txBody>
      </p:sp>
      <p:sp>
        <p:nvSpPr>
          <p:cNvPr id="22565" name="Text Box 11"/>
          <p:cNvSpPr txBox="1">
            <a:spLocks noChangeArrowheads="1"/>
          </p:cNvSpPr>
          <p:nvPr/>
        </p:nvSpPr>
        <p:spPr bwMode="auto">
          <a:xfrm>
            <a:off x="2452688" y="2286000"/>
            <a:ext cx="2779712" cy="63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Design Cost Prediction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&amp; Design Space Exploration</a:t>
            </a:r>
          </a:p>
        </p:txBody>
      </p:sp>
      <p:sp>
        <p:nvSpPr>
          <p:cNvPr id="22566" name="자유형 51"/>
          <p:cNvSpPr>
            <a:spLocks noChangeArrowheads="1"/>
          </p:cNvSpPr>
          <p:nvPr/>
        </p:nvSpPr>
        <p:spPr bwMode="auto">
          <a:xfrm>
            <a:off x="5094288" y="2349500"/>
            <a:ext cx="463550" cy="369332"/>
          </a:xfrm>
          <a:custGeom>
            <a:avLst/>
            <a:gdLst>
              <a:gd name="T0" fmla="*/ 0 w 462224"/>
              <a:gd name="T1" fmla="*/ 261988 h 489020"/>
              <a:gd name="T2" fmla="*/ 161916 w 462224"/>
              <a:gd name="T3" fmla="*/ 1675 h 489020"/>
              <a:gd name="T4" fmla="*/ 474951 w 462224"/>
              <a:gd name="T5" fmla="*/ 251984 h 489020"/>
              <a:gd name="T6" fmla="*/ 291450 w 462224"/>
              <a:gd name="T7" fmla="*/ 472248 h 489020"/>
              <a:gd name="T8" fmla="*/ 64765 w 462224"/>
              <a:gd name="T9" fmla="*/ 342094 h 489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224"/>
              <a:gd name="T16" fmla="*/ 0 h 489020"/>
              <a:gd name="T17" fmla="*/ 462224 w 462224"/>
              <a:gd name="T18" fmla="*/ 489020 h 489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224" h="489020">
                <a:moveTo>
                  <a:pt x="0" y="262932"/>
                </a:moveTo>
                <a:cubicBezTo>
                  <a:pt x="38518" y="133141"/>
                  <a:pt x="77037" y="3350"/>
                  <a:pt x="150725" y="1675"/>
                </a:cubicBezTo>
                <a:cubicBezTo>
                  <a:pt x="224413" y="0"/>
                  <a:pt x="422030" y="174172"/>
                  <a:pt x="442127" y="252884"/>
                </a:cubicBezTo>
                <a:cubicBezTo>
                  <a:pt x="462224" y="331596"/>
                  <a:pt x="334944" y="458876"/>
                  <a:pt x="271305" y="473948"/>
                </a:cubicBezTo>
                <a:cubicBezTo>
                  <a:pt x="207666" y="489020"/>
                  <a:pt x="133978" y="416169"/>
                  <a:pt x="60290" y="343319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2567" name="Text Box 15"/>
          <p:cNvSpPr txBox="1">
            <a:spLocks noChangeArrowheads="1"/>
          </p:cNvSpPr>
          <p:nvPr/>
        </p:nvSpPr>
        <p:spPr bwMode="auto">
          <a:xfrm>
            <a:off x="8596314" y="1500189"/>
            <a:ext cx="1851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Automated Design</a:t>
            </a:r>
          </a:p>
        </p:txBody>
      </p:sp>
      <p:sp>
        <p:nvSpPr>
          <p:cNvPr id="22568" name="아래쪽 화살표 59"/>
          <p:cNvSpPr>
            <a:spLocks noChangeArrowheads="1"/>
          </p:cNvSpPr>
          <p:nvPr/>
        </p:nvSpPr>
        <p:spPr bwMode="auto">
          <a:xfrm>
            <a:off x="9596439" y="1857375"/>
            <a:ext cx="142875" cy="497384"/>
          </a:xfrm>
          <a:prstGeom prst="downArrow">
            <a:avLst>
              <a:gd name="adj1" fmla="val 50000"/>
              <a:gd name="adj2" fmla="val 50056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/>
          </a:gra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881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System Structure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Device special file </a:t>
            </a:r>
          </a:p>
          <a:p>
            <a:pPr lvl="1"/>
            <a:r>
              <a:rPr lang="en-US" altLang="ko-KR" smtClean="0"/>
              <a:t>devices can be accessed via special file. Does not use disk space. Access point to the device driver.</a:t>
            </a:r>
          </a:p>
          <a:p>
            <a:r>
              <a:rPr lang="en-US" altLang="ko-KR" smtClean="0"/>
              <a:t>Character special file </a:t>
            </a:r>
          </a:p>
          <a:p>
            <a:pPr lvl="1"/>
            <a:r>
              <a:rPr lang="en-US" altLang="ko-KR" smtClean="0"/>
              <a:t>I/O operations in character mode</a:t>
            </a:r>
          </a:p>
          <a:p>
            <a:r>
              <a:rPr lang="en-US" altLang="ko-KR" smtClean="0"/>
              <a:t>Block special file </a:t>
            </a:r>
          </a:p>
          <a:p>
            <a:pPr lvl="1"/>
            <a:r>
              <a:rPr lang="en-US" altLang="ko-KR" smtClean="0"/>
              <a:t>I/O operations in block mode via a buffer cache function.</a:t>
            </a:r>
          </a:p>
          <a:p>
            <a:r>
              <a:rPr lang="en-US" altLang="ko-KR" smtClean="0"/>
              <a:t>I/O request on special file </a:t>
            </a:r>
          </a:p>
          <a:p>
            <a:pPr lvl="1"/>
            <a:r>
              <a:rPr lang="en-US" altLang="ko-KR" smtClean="0"/>
              <a:t>forwarded to device driver. Referenced by major number (device type) &amp; minor number (device unit)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60030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Virtual File System Switch (VFS)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VFS </a:t>
            </a:r>
          </a:p>
          <a:p>
            <a:pPr lvl="1"/>
            <a:r>
              <a:rPr lang="en-US" altLang="ko-KR" smtClean="0"/>
              <a:t>Abstraction layer between application program and filesystem</a:t>
            </a:r>
          </a:p>
          <a:p>
            <a:pPr lvl="2"/>
            <a:r>
              <a:rPr lang="en-US" altLang="ko-KR" smtClean="0"/>
              <a:t>Provides system calls for file management</a:t>
            </a:r>
          </a:p>
          <a:p>
            <a:pPr lvl="2"/>
            <a:r>
              <a:rPr lang="en-US" altLang="ko-KR" smtClean="0"/>
              <a:t>Maintains internal data structures and pass task on to actual file system</a:t>
            </a:r>
          </a:p>
          <a:p>
            <a:pPr lvl="1"/>
            <a:r>
              <a:rPr lang="en-US" altLang="ko-KR" smtClean="0"/>
              <a:t>Common interface to various filesystem</a:t>
            </a:r>
          </a:p>
        </p:txBody>
      </p:sp>
    </p:spTree>
    <p:extLst>
      <p:ext uri="{BB962C8B-B14F-4D97-AF65-F5344CB8AC3E}">
        <p14:creationId xmlns:p14="http://schemas.microsoft.com/office/powerpoint/2010/main" val="23370362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Virtual File System Switch (VFS)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Filesystem supported by VFS</a:t>
            </a:r>
          </a:p>
          <a:p>
            <a:pPr lvl="1"/>
            <a:r>
              <a:rPr lang="en-US" altLang="ko-KR" smtClean="0"/>
              <a:t>Disk-based filesystem : manage memory space of local disk parition</a:t>
            </a:r>
          </a:p>
          <a:p>
            <a:pPr lvl="2"/>
            <a:r>
              <a:rPr lang="en-US" altLang="ko-KR" smtClean="0"/>
              <a:t>EXT2, MS-DOS, VFAT, NTFS, ISO9660 CD-ROM</a:t>
            </a:r>
          </a:p>
          <a:p>
            <a:pPr lvl="1"/>
            <a:r>
              <a:rPr lang="en-US" altLang="ko-KR" smtClean="0"/>
              <a:t>Network-based filesystem : access the filesystem belongs to other computer in network.</a:t>
            </a:r>
          </a:p>
          <a:p>
            <a:pPr lvl="2"/>
            <a:r>
              <a:rPr lang="en-US" altLang="ko-KR" smtClean="0"/>
              <a:t>NFS, Coda, AFS, SMB, NCP</a:t>
            </a:r>
          </a:p>
          <a:p>
            <a:pPr lvl="1"/>
            <a:r>
              <a:rPr lang="en-US" altLang="ko-KR" smtClean="0"/>
              <a:t>Special filesystem (virtual filesystem) : no use of disk space</a:t>
            </a:r>
          </a:p>
          <a:p>
            <a:pPr lvl="2"/>
            <a:r>
              <a:rPr lang="en-US" altLang="ko-KR" smtClean="0"/>
              <a:t>/proc : provide the interface for user to access data structure of kernel</a:t>
            </a:r>
          </a:p>
          <a:p>
            <a:pPr lvl="2"/>
            <a:r>
              <a:rPr lang="en-US" altLang="ko-KR" smtClean="0"/>
              <a:t>/dev/pts : support pseudo-terminal of Open Group’s UNIX 98 standard </a:t>
            </a:r>
          </a:p>
        </p:txBody>
      </p:sp>
    </p:spTree>
    <p:extLst>
      <p:ext uri="{BB962C8B-B14F-4D97-AF65-F5344CB8AC3E}">
        <p14:creationId xmlns:p14="http://schemas.microsoft.com/office/powerpoint/2010/main" val="1347288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 File System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Provide the information on the status of kernel and running processes</a:t>
            </a:r>
          </a:p>
          <a:p>
            <a:r>
              <a:rPr lang="en-US" altLang="ko-KR" smtClean="0"/>
              <a:t>Inodes for /proc</a:t>
            </a:r>
          </a:p>
          <a:p>
            <a:pPr lvl="1"/>
            <a:r>
              <a:rPr lang="en-US" altLang="ko-KR" smtClean="0"/>
              <a:t>Root : 1</a:t>
            </a:r>
          </a:p>
          <a:p>
            <a:pPr lvl="1"/>
            <a:r>
              <a:rPr lang="en-US" altLang="ko-KR" smtClean="0"/>
              <a:t>Others : defined in &lt;linux/proc_fs.h&gt;</a:t>
            </a:r>
          </a:p>
          <a:p>
            <a:r>
              <a:rPr lang="en-US" altLang="ko-KR" smtClean="0"/>
              <a:t>Directory structure</a:t>
            </a:r>
          </a:p>
          <a:p>
            <a:pPr lvl="1"/>
            <a:r>
              <a:rPr lang="en-US" altLang="ko-KR" smtClean="0"/>
              <a:t>/proc/pid : holding informtion on process-pid </a:t>
            </a:r>
          </a:p>
          <a:p>
            <a:pPr lvl="1"/>
            <a:r>
              <a:rPr lang="en-US" altLang="ko-KR" smtClean="0"/>
              <a:t>/proc/loadavg : provide average system load for the last 1, 5, 15 minutes</a:t>
            </a:r>
          </a:p>
          <a:p>
            <a:pPr lvl="1"/>
            <a:r>
              <a:rPr lang="en-US" altLang="ko-KR" smtClean="0"/>
              <a:t>/proc/uptime : indicates time in seconds since system start and the time used by idle process</a:t>
            </a:r>
          </a:p>
          <a:p>
            <a:pPr lvl="1"/>
            <a:r>
              <a:rPr lang="en-US" altLang="ko-KR" smtClean="0"/>
              <a:t>/proc/meminfo : contains the number of total, used and free bytes of main memory and swap area</a:t>
            </a:r>
          </a:p>
          <a:p>
            <a:pPr lvl="1"/>
            <a:r>
              <a:rPr lang="en-US" altLang="ko-KR" smtClean="0"/>
              <a:t>/proc/kmsg : supplies kernel messages which have not been read viad syslog system call</a:t>
            </a:r>
          </a:p>
          <a:p>
            <a:pPr lvl="1"/>
            <a:r>
              <a:rPr lang="en-US" altLang="ko-KR" smtClean="0"/>
              <a:t>/proc/version : kernel version information</a:t>
            </a:r>
          </a:p>
          <a:p>
            <a:pPr lvl="1"/>
            <a:r>
              <a:rPr lang="en-US" altLang="ko-KR" smtClean="0"/>
              <a:t>/proc/cpuinfo : parameters of the processor</a:t>
            </a:r>
          </a:p>
          <a:p>
            <a:pPr lvl="1"/>
            <a:r>
              <a:rPr lang="en-US" altLang="ko-KR" smtClean="0"/>
              <a:t>/proc/pci : occupation of PCI slots</a:t>
            </a:r>
          </a:p>
          <a:p>
            <a:pPr lvl="1"/>
            <a:r>
              <a:rPr lang="en-US" altLang="ko-KR" smtClean="0"/>
              <a:t>/proc/self/ : information about the process accessing /proc file system</a:t>
            </a:r>
          </a:p>
          <a:p>
            <a:pPr lvl="1"/>
            <a:r>
              <a:rPr lang="en-US" altLang="ko-KR" smtClean="0"/>
              <a:t>/proc/scsi/ : information about SCSI devices</a:t>
            </a:r>
          </a:p>
          <a:p>
            <a:pPr lvl="1"/>
            <a:r>
              <a:rPr lang="en-US" altLang="ko-KR" smtClean="0"/>
              <a:t>/proc/malloc : monitoring of kmalloc(), kfree()</a:t>
            </a:r>
          </a:p>
          <a:p>
            <a:pPr lvl="1"/>
            <a:r>
              <a:rPr lang="en-US" altLang="ko-KR" smtClean="0"/>
              <a:t>/proc/kcore : core dump of kernel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17076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 File System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Directory structure (continued)</a:t>
            </a:r>
          </a:p>
          <a:p>
            <a:pPr lvl="1"/>
            <a:r>
              <a:rPr lang="en-US" altLang="ko-KR" smtClean="0"/>
              <a:t>/proc/net/ : files that describe Linux network layer</a:t>
            </a:r>
          </a:p>
          <a:p>
            <a:pPr lvl="2"/>
            <a:r>
              <a:rPr lang="en-US" altLang="ko-KR" smtClean="0"/>
              <a:t>unix : information on opened Unix domain sockets</a:t>
            </a:r>
          </a:p>
          <a:p>
            <a:pPr lvl="2"/>
            <a:r>
              <a:rPr lang="en-US" altLang="ko-KR" smtClean="0"/>
              <a:t>arp : contents of ARP table</a:t>
            </a:r>
          </a:p>
          <a:p>
            <a:pPr lvl="2"/>
            <a:r>
              <a:rPr lang="en-US" altLang="ko-KR" smtClean="0"/>
              <a:t>route : routing table</a:t>
            </a:r>
          </a:p>
          <a:p>
            <a:pPr lvl="2"/>
            <a:r>
              <a:rPr lang="en-US" altLang="ko-KR" smtClean="0"/>
              <a:t>dev : available network devices</a:t>
            </a:r>
          </a:p>
          <a:p>
            <a:pPr lvl="2"/>
            <a:r>
              <a:rPr lang="en-US" altLang="ko-KR" smtClean="0"/>
              <a:t>raw : information about opened RAW sockets</a:t>
            </a:r>
          </a:p>
          <a:p>
            <a:pPr lvl="2"/>
            <a:r>
              <a:rPr lang="en-US" altLang="ko-KR" smtClean="0"/>
              <a:t>tcp : information about TCP sockets</a:t>
            </a:r>
          </a:p>
          <a:p>
            <a:pPr lvl="2"/>
            <a:r>
              <a:rPr lang="en-US" altLang="ko-KR" smtClean="0"/>
              <a:t>uDP : information about UDP sockets</a:t>
            </a:r>
          </a:p>
          <a:p>
            <a:pPr lvl="2"/>
            <a:r>
              <a:rPr lang="en-US" altLang="ko-KR" smtClean="0"/>
              <a:t>snmp : MIB (Management Information Bases) for SNMP protocol</a:t>
            </a:r>
          </a:p>
          <a:p>
            <a:pPr lvl="2"/>
            <a:r>
              <a:rPr lang="en-US" altLang="ko-KR" smtClean="0"/>
              <a:t>sockstat : statistics about the sockets</a:t>
            </a:r>
          </a:p>
          <a:p>
            <a:pPr lvl="1"/>
            <a:r>
              <a:rPr lang="en-US" altLang="ko-KR" smtClean="0"/>
              <a:t>/proc/modules : information about modules loaded, size and status</a:t>
            </a:r>
          </a:p>
          <a:p>
            <a:pPr lvl="1"/>
            <a:r>
              <a:rPr lang="en-US" altLang="ko-KR" smtClean="0"/>
              <a:t>/proc/stat : Linux kernel statistics</a:t>
            </a:r>
          </a:p>
          <a:p>
            <a:pPr lvl="1"/>
            <a:r>
              <a:rPr lang="en-US" altLang="ko-KR" smtClean="0"/>
              <a:t>/proc/devices : information about registered device drivers</a:t>
            </a:r>
          </a:p>
          <a:p>
            <a:pPr lvl="1"/>
            <a:r>
              <a:rPr lang="en-US" altLang="ko-KR" smtClean="0"/>
              <a:t>/proc/interrupts : the number and names of hardware interrupt received.</a:t>
            </a:r>
          </a:p>
          <a:p>
            <a:pPr lvl="1"/>
            <a:r>
              <a:rPr lang="en-US" altLang="ko-KR" smtClean="0"/>
              <a:t>/proc/filesystems : existing file system of kernel</a:t>
            </a:r>
          </a:p>
          <a:p>
            <a:pPr lvl="1"/>
            <a:r>
              <a:rPr lang="en-US" altLang="ko-KR" smtClean="0"/>
              <a:t>/proc/ksyms : all symbols exported by kernel</a:t>
            </a:r>
          </a:p>
          <a:p>
            <a:pPr lvl="1"/>
            <a:r>
              <a:rPr lang="en-US" altLang="ko-KR" smtClean="0"/>
              <a:t>/proc/dma : DMA channel information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02928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 File System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Directory structure (continued)</a:t>
            </a:r>
          </a:p>
          <a:p>
            <a:pPr lvl="1"/>
            <a:r>
              <a:rPr lang="en-US" altLang="ko-KR" smtClean="0"/>
              <a:t>/proc/sys/ : information controlling kernel algorithms</a:t>
            </a:r>
          </a:p>
          <a:p>
            <a:pPr lvl="2"/>
            <a:r>
              <a:rPr lang="en-US" altLang="ko-KR" smtClean="0"/>
              <a:t>kernel</a:t>
            </a:r>
          </a:p>
          <a:p>
            <a:pPr lvl="3"/>
            <a:r>
              <a:rPr lang="en-US" altLang="ko-KR" smtClean="0"/>
              <a:t>domainname : system domain name</a:t>
            </a:r>
          </a:p>
          <a:p>
            <a:pPr lvl="3"/>
            <a:r>
              <a:rPr lang="en-US" altLang="ko-KR" smtClean="0"/>
              <a:t>filemax : max # of simultaneously opened files</a:t>
            </a:r>
          </a:p>
          <a:p>
            <a:pPr lvl="3"/>
            <a:r>
              <a:rPr lang="en-US" altLang="ko-KR" smtClean="0"/>
              <a:t>filenr : # of currently opened files</a:t>
            </a:r>
          </a:p>
          <a:p>
            <a:pPr lvl="3"/>
            <a:r>
              <a:rPr lang="en-US" altLang="ko-KR" smtClean="0"/>
              <a:t>hostname : computer name</a:t>
            </a:r>
          </a:p>
          <a:p>
            <a:pPr lvl="3"/>
            <a:r>
              <a:rPr lang="en-US" altLang="ko-KR" smtClean="0"/>
              <a:t>inodemax : max # of simultaneously opened inodes</a:t>
            </a:r>
          </a:p>
          <a:p>
            <a:pPr lvl="3"/>
            <a:r>
              <a:rPr lang="en-US" altLang="ko-KR" smtClean="0"/>
              <a:t>inodenr : # of currently opened inodes</a:t>
            </a:r>
          </a:p>
          <a:p>
            <a:pPr lvl="3"/>
            <a:r>
              <a:rPr lang="en-US" altLang="ko-KR" smtClean="0"/>
              <a:t>osrelease : kernel version </a:t>
            </a:r>
          </a:p>
          <a:p>
            <a:pPr lvl="3"/>
            <a:r>
              <a:rPr lang="en-US" altLang="ko-KR" smtClean="0"/>
              <a:t>ostype : operting system name</a:t>
            </a:r>
          </a:p>
          <a:p>
            <a:pPr lvl="3"/>
            <a:r>
              <a:rPr lang="en-US" altLang="ko-KR" smtClean="0"/>
              <a:t>panic : timeout after a panic message</a:t>
            </a:r>
          </a:p>
          <a:p>
            <a:pPr lvl="3"/>
            <a:r>
              <a:rPr lang="en-US" altLang="ko-KR" smtClean="0"/>
              <a:t>securelevel : security level</a:t>
            </a:r>
          </a:p>
          <a:p>
            <a:pPr lvl="3"/>
            <a:r>
              <a:rPr lang="en-US" altLang="ko-KR" smtClean="0"/>
              <a:t>version : compiler information during kernel compilation</a:t>
            </a:r>
          </a:p>
          <a:p>
            <a:pPr lvl="2"/>
            <a:r>
              <a:rPr lang="en-US" altLang="ko-KR" smtClean="0"/>
              <a:t>net/ : depends on network configuration</a:t>
            </a:r>
          </a:p>
          <a:p>
            <a:pPr lvl="2"/>
            <a:r>
              <a:rPr lang="en-US" altLang="ko-KR" smtClean="0"/>
              <a:t>vm/ : control parameters of memory management processes</a:t>
            </a:r>
          </a:p>
          <a:p>
            <a:pPr lvl="3"/>
            <a:r>
              <a:rPr lang="en-US" altLang="ko-KR" smtClean="0"/>
              <a:t>bdflush : control parameters of bd_flush process</a:t>
            </a:r>
          </a:p>
          <a:p>
            <a:pPr lvl="3"/>
            <a:r>
              <a:rPr lang="en-US" altLang="ko-KR" smtClean="0"/>
              <a:t>freepages : value of free-page levels</a:t>
            </a:r>
          </a:p>
          <a:p>
            <a:pPr lvl="3"/>
            <a:r>
              <a:rPr lang="en-US" altLang="ko-KR" smtClean="0"/>
              <a:t>kswapd : control parameters of kswap daemon</a:t>
            </a:r>
          </a:p>
          <a:p>
            <a:pPr lvl="3"/>
            <a:r>
              <a:rPr lang="en-US" altLang="ko-KR" smtClean="0"/>
              <a:t>swapctl : control parameters of swap process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1644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 File System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Directory structure (continued)</a:t>
            </a:r>
          </a:p>
          <a:p>
            <a:pPr lvl="1"/>
            <a:r>
              <a:rPr lang="en-US" altLang="ko-KR" smtClean="0"/>
              <a:t>/proc/ioports : I/O ports occupied via request_region()</a:t>
            </a:r>
          </a:p>
          <a:p>
            <a:pPr lvl="1"/>
            <a:r>
              <a:rPr lang="en-US" altLang="ko-KR" smtClean="0"/>
              <a:t>/proc/smp : information on CPUs in SMP systems</a:t>
            </a:r>
          </a:p>
          <a:p>
            <a:pPr lvl="1"/>
            <a:r>
              <a:rPr lang="en-US" altLang="ko-KR" smtClean="0"/>
              <a:t>/proc/cmdline : command line passed to kernel at startup </a:t>
            </a:r>
          </a:p>
          <a:p>
            <a:pPr lvl="1"/>
            <a:r>
              <a:rPr lang="en-US" altLang="ko-KR" smtClean="0"/>
              <a:t>/proc/mtab : list of currently mounted file systems</a:t>
            </a:r>
          </a:p>
          <a:p>
            <a:pPr lvl="1"/>
            <a:r>
              <a:rPr lang="en-US" altLang="ko-KR" smtClean="0"/>
              <a:t>/proc/md : statistics on usage of multiple device driver (CONFIG_BLK_DEV_MD configured)</a:t>
            </a:r>
          </a:p>
          <a:p>
            <a:pPr lvl="1"/>
            <a:r>
              <a:rPr lang="en-US" altLang="ko-KR" smtClean="0"/>
              <a:t>/proc/rc : RTC values (CONFIG_RTC configured)</a:t>
            </a:r>
          </a:p>
          <a:p>
            <a:pPr lvl="1"/>
            <a:r>
              <a:rPr lang="en-US" altLang="ko-KR" smtClean="0"/>
              <a:t>/proc/locks : current file locks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56452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File System</a:t>
            </a:r>
          </a:p>
        </p:txBody>
      </p:sp>
      <p:graphicFrame>
        <p:nvGraphicFramePr>
          <p:cNvPr id="23654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240084"/>
              </p:ext>
            </p:extLst>
          </p:nvPr>
        </p:nvGraphicFramePr>
        <p:xfrm>
          <a:off x="2161903" y="3298948"/>
          <a:ext cx="6715125" cy="1386205"/>
        </p:xfrm>
        <a:graphic>
          <a:graphicData uri="http://schemas.openxmlformats.org/drawingml/2006/table">
            <a:tbl>
              <a:tblPr/>
              <a:tblGrid>
                <a:gridCol w="2613025">
                  <a:extLst>
                    <a:ext uri="{9D8B030D-6E8A-4147-A177-3AD203B41FA5}">
                      <a16:colId xmlns:a16="http://schemas.microsoft.com/office/drawing/2014/main" val="1779383182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4003197611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108368882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954843186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610175214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6168644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409" marR="133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Minix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Ext2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EXT3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EXT4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41124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FS Size</a:t>
                      </a:r>
                    </a:p>
                  </a:txBody>
                  <a:tcPr marL="133409" marR="133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64M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2G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4T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32T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1E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045610"/>
                  </a:ext>
                </a:extLst>
              </a:tr>
              <a:tr h="195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File Size</a:t>
                      </a:r>
                    </a:p>
                  </a:txBody>
                  <a:tcPr marL="133409" marR="133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64M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2G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2G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2T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16T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441996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 File Name</a:t>
                      </a:r>
                    </a:p>
                  </a:txBody>
                  <a:tcPr marL="133409" marR="133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254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192350"/>
                  </a:ext>
                </a:extLst>
              </a:tr>
              <a:tr h="182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Variable Block Size</a:t>
                      </a:r>
                    </a:p>
                  </a:txBody>
                  <a:tcPr marL="133409" marR="133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1K~8K</a:t>
                      </a:r>
                    </a:p>
                  </a:txBody>
                  <a:tcPr marL="133409" marR="1334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7786"/>
                  </a:ext>
                </a:extLst>
              </a:tr>
            </a:tbl>
          </a:graphicData>
        </a:graphic>
      </p:graphicFrame>
      <p:sp>
        <p:nvSpPr>
          <p:cNvPr id="1546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071563"/>
            <a:ext cx="7920038" cy="20002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Minix</a:t>
            </a:r>
            <a:r>
              <a:rPr lang="en-US" altLang="ko-KR" dirty="0" smtClean="0"/>
              <a:t> : 1987, the first file-system of Linux </a:t>
            </a:r>
          </a:p>
          <a:p>
            <a:pPr eaLnBrk="1" hangingPunct="1"/>
            <a:r>
              <a:rPr lang="en-US" altLang="ko-KR" dirty="0" smtClean="0"/>
              <a:t>EXT (extended file system) : 1992. 4, v0.96c</a:t>
            </a:r>
          </a:p>
          <a:p>
            <a:pPr eaLnBrk="1" hangingPunct="1"/>
            <a:r>
              <a:rPr lang="en-US" altLang="ko-KR" dirty="0" smtClean="0"/>
              <a:t>EXT2 : 1993, improved EXT file-system</a:t>
            </a:r>
          </a:p>
          <a:p>
            <a:pPr eaLnBrk="1" hangingPunct="1"/>
            <a:r>
              <a:rPr lang="en-US" altLang="ko-KR" dirty="0" smtClean="0"/>
              <a:t>EXT3 : 2001.11, v.2.4.15, journaling file-system</a:t>
            </a:r>
          </a:p>
          <a:p>
            <a:pPr eaLnBrk="1" hangingPunct="1"/>
            <a:r>
              <a:rPr lang="en-US" altLang="ko-KR" dirty="0" smtClean="0"/>
              <a:t>EXT4 : 2008.12, v2.6.28, pre-allocation, delayed-allocation</a:t>
            </a:r>
          </a:p>
        </p:txBody>
      </p:sp>
    </p:spTree>
    <p:extLst>
      <p:ext uri="{BB962C8B-B14F-4D97-AF65-F5344CB8AC3E}">
        <p14:creationId xmlns:p14="http://schemas.microsoft.com/office/powerpoint/2010/main" val="238718934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Ext2 File System Structure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Physical structure of </a:t>
            </a:r>
            <a:r>
              <a:rPr lang="en-US" altLang="ko-KR" dirty="0" err="1" smtClean="0"/>
              <a:t>filesystem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Structure of block group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155653" name="Group 4"/>
          <p:cNvGrpSpPr>
            <a:grpSpLocks/>
          </p:cNvGrpSpPr>
          <p:nvPr/>
        </p:nvGrpSpPr>
        <p:grpSpPr bwMode="auto">
          <a:xfrm>
            <a:off x="3423149" y="1758181"/>
            <a:ext cx="5586412" cy="668831"/>
            <a:chOff x="0" y="0"/>
            <a:chExt cx="1769" cy="460"/>
          </a:xfrm>
        </p:grpSpPr>
        <p:grpSp>
          <p:nvGrpSpPr>
            <p:cNvPr id="155675" name="Group 5"/>
            <p:cNvGrpSpPr>
              <a:grpSpLocks/>
            </p:cNvGrpSpPr>
            <p:nvPr/>
          </p:nvGrpSpPr>
          <p:grpSpPr bwMode="auto">
            <a:xfrm>
              <a:off x="0" y="0"/>
              <a:ext cx="353" cy="460"/>
              <a:chOff x="0" y="0"/>
              <a:chExt cx="353" cy="460"/>
            </a:xfrm>
          </p:grpSpPr>
          <p:sp>
            <p:nvSpPr>
              <p:cNvPr id="155688" name="Rectangle 6"/>
              <p:cNvSpPr>
                <a:spLocks noChangeArrowheads="1"/>
              </p:cNvSpPr>
              <p:nvPr/>
            </p:nvSpPr>
            <p:spPr bwMode="auto">
              <a:xfrm>
                <a:off x="6" y="6"/>
                <a:ext cx="341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Boot</a:t>
                </a:r>
                <a:b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Sector</a:t>
                </a:r>
              </a:p>
            </p:txBody>
          </p:sp>
          <p:sp>
            <p:nvSpPr>
              <p:cNvPr id="15568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3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5676" name="Group 8"/>
            <p:cNvGrpSpPr>
              <a:grpSpLocks/>
            </p:cNvGrpSpPr>
            <p:nvPr/>
          </p:nvGrpSpPr>
          <p:grpSpPr bwMode="auto">
            <a:xfrm>
              <a:off x="353" y="0"/>
              <a:ext cx="404" cy="460"/>
              <a:chOff x="353" y="0"/>
              <a:chExt cx="404" cy="460"/>
            </a:xfrm>
          </p:grpSpPr>
          <p:sp>
            <p:nvSpPr>
              <p:cNvPr id="155686" name="Rectangle 9"/>
              <p:cNvSpPr>
                <a:spLocks noChangeArrowheads="1"/>
              </p:cNvSpPr>
              <p:nvPr/>
            </p:nvSpPr>
            <p:spPr bwMode="auto">
              <a:xfrm>
                <a:off x="359" y="6"/>
                <a:ext cx="392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Block</a:t>
                </a:r>
                <a:b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Group 1</a:t>
                </a:r>
              </a:p>
            </p:txBody>
          </p:sp>
          <p:sp>
            <p:nvSpPr>
              <p:cNvPr id="155687" name="Rectangle 10"/>
              <p:cNvSpPr>
                <a:spLocks noChangeArrowheads="1"/>
              </p:cNvSpPr>
              <p:nvPr/>
            </p:nvSpPr>
            <p:spPr bwMode="auto">
              <a:xfrm>
                <a:off x="353" y="0"/>
                <a:ext cx="404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5677" name="Group 11"/>
            <p:cNvGrpSpPr>
              <a:grpSpLocks/>
            </p:cNvGrpSpPr>
            <p:nvPr/>
          </p:nvGrpSpPr>
          <p:grpSpPr bwMode="auto">
            <a:xfrm>
              <a:off x="757" y="0"/>
              <a:ext cx="404" cy="460"/>
              <a:chOff x="757" y="0"/>
              <a:chExt cx="404" cy="460"/>
            </a:xfrm>
          </p:grpSpPr>
          <p:sp>
            <p:nvSpPr>
              <p:cNvPr id="155684" name="Rectangle 12"/>
              <p:cNvSpPr>
                <a:spLocks noChangeArrowheads="1"/>
              </p:cNvSpPr>
              <p:nvPr/>
            </p:nvSpPr>
            <p:spPr bwMode="auto">
              <a:xfrm>
                <a:off x="763" y="6"/>
                <a:ext cx="392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Block</a:t>
                </a:r>
                <a:b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Group 2</a:t>
                </a:r>
              </a:p>
            </p:txBody>
          </p:sp>
          <p:sp>
            <p:nvSpPr>
              <p:cNvPr id="155685" name="Rectangle 13"/>
              <p:cNvSpPr>
                <a:spLocks noChangeArrowheads="1"/>
              </p:cNvSpPr>
              <p:nvPr/>
            </p:nvSpPr>
            <p:spPr bwMode="auto">
              <a:xfrm>
                <a:off x="757" y="0"/>
                <a:ext cx="404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5678" name="Group 14"/>
            <p:cNvGrpSpPr>
              <a:grpSpLocks/>
            </p:cNvGrpSpPr>
            <p:nvPr/>
          </p:nvGrpSpPr>
          <p:grpSpPr bwMode="auto">
            <a:xfrm>
              <a:off x="1161" y="0"/>
              <a:ext cx="191" cy="460"/>
              <a:chOff x="1161" y="0"/>
              <a:chExt cx="191" cy="460"/>
            </a:xfrm>
          </p:grpSpPr>
          <p:sp>
            <p:nvSpPr>
              <p:cNvPr id="155682" name="Rectangle 15"/>
              <p:cNvSpPr>
                <a:spLocks noChangeArrowheads="1"/>
              </p:cNvSpPr>
              <p:nvPr/>
            </p:nvSpPr>
            <p:spPr bwMode="auto">
              <a:xfrm>
                <a:off x="1167" y="6"/>
                <a:ext cx="179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...</a:t>
                </a:r>
                <a:b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155683" name="Rectangle 16"/>
              <p:cNvSpPr>
                <a:spLocks noChangeArrowheads="1"/>
              </p:cNvSpPr>
              <p:nvPr/>
            </p:nvSpPr>
            <p:spPr bwMode="auto">
              <a:xfrm>
                <a:off x="1161" y="0"/>
                <a:ext cx="191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5679" name="Group 17"/>
            <p:cNvGrpSpPr>
              <a:grpSpLocks/>
            </p:cNvGrpSpPr>
            <p:nvPr/>
          </p:nvGrpSpPr>
          <p:grpSpPr bwMode="auto">
            <a:xfrm>
              <a:off x="1352" y="0"/>
              <a:ext cx="417" cy="460"/>
              <a:chOff x="1352" y="0"/>
              <a:chExt cx="417" cy="460"/>
            </a:xfrm>
          </p:grpSpPr>
          <p:sp>
            <p:nvSpPr>
              <p:cNvPr id="155680" name="Rectangle 18"/>
              <p:cNvSpPr>
                <a:spLocks noChangeArrowheads="1"/>
              </p:cNvSpPr>
              <p:nvPr/>
            </p:nvSpPr>
            <p:spPr bwMode="auto">
              <a:xfrm>
                <a:off x="1358" y="6"/>
                <a:ext cx="405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Block</a:t>
                </a:r>
                <a:b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Group N</a:t>
                </a:r>
              </a:p>
            </p:txBody>
          </p:sp>
          <p:sp>
            <p:nvSpPr>
              <p:cNvPr id="155681" name="Rectangle 19"/>
              <p:cNvSpPr>
                <a:spLocks noChangeArrowheads="1"/>
              </p:cNvSpPr>
              <p:nvPr/>
            </p:nvSpPr>
            <p:spPr bwMode="auto">
              <a:xfrm>
                <a:off x="1352" y="0"/>
                <a:ext cx="417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5654" name="Group 20"/>
          <p:cNvGrpSpPr>
            <a:grpSpLocks/>
          </p:cNvGrpSpPr>
          <p:nvPr/>
        </p:nvGrpSpPr>
        <p:grpSpPr bwMode="auto">
          <a:xfrm>
            <a:off x="2731498" y="3727135"/>
            <a:ext cx="7000875" cy="635860"/>
            <a:chOff x="-2" y="-2"/>
            <a:chExt cx="2266" cy="464"/>
          </a:xfrm>
        </p:grpSpPr>
        <p:grpSp>
          <p:nvGrpSpPr>
            <p:cNvPr id="155655" name="Group 21"/>
            <p:cNvGrpSpPr>
              <a:grpSpLocks/>
            </p:cNvGrpSpPr>
            <p:nvPr/>
          </p:nvGrpSpPr>
          <p:grpSpPr bwMode="auto">
            <a:xfrm>
              <a:off x="0" y="0"/>
              <a:ext cx="2262" cy="460"/>
              <a:chOff x="0" y="0"/>
              <a:chExt cx="2262" cy="460"/>
            </a:xfrm>
          </p:grpSpPr>
          <p:grpSp>
            <p:nvGrpSpPr>
              <p:cNvPr id="155657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328" cy="460"/>
                <a:chOff x="0" y="0"/>
                <a:chExt cx="328" cy="460"/>
              </a:xfrm>
            </p:grpSpPr>
            <p:sp>
              <p:nvSpPr>
                <p:cNvPr id="155673" name="Rectangle 23"/>
                <p:cNvSpPr>
                  <a:spLocks noChangeArrowheads="1"/>
                </p:cNvSpPr>
                <p:nvPr/>
              </p:nvSpPr>
              <p:spPr bwMode="auto">
                <a:xfrm>
                  <a:off x="6" y="6"/>
                  <a:ext cx="316" cy="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Super</a:t>
                  </a:r>
                  <a:b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</a:br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Block</a:t>
                  </a:r>
                </a:p>
              </p:txBody>
            </p:sp>
            <p:sp>
              <p:nvSpPr>
                <p:cNvPr id="155674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ko-KR" altLang="en-US" sz="1400" b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5658" name="Group 25"/>
              <p:cNvGrpSpPr>
                <a:grpSpLocks/>
              </p:cNvGrpSpPr>
              <p:nvPr/>
            </p:nvGrpSpPr>
            <p:grpSpPr bwMode="auto">
              <a:xfrm>
                <a:off x="328" y="0"/>
                <a:ext cx="517" cy="460"/>
                <a:chOff x="328" y="0"/>
                <a:chExt cx="517" cy="460"/>
              </a:xfrm>
            </p:grpSpPr>
            <p:sp>
              <p:nvSpPr>
                <p:cNvPr id="155671" name="Rectangle 26"/>
                <p:cNvSpPr>
                  <a:spLocks noChangeArrowheads="1"/>
                </p:cNvSpPr>
                <p:nvPr/>
              </p:nvSpPr>
              <p:spPr bwMode="auto">
                <a:xfrm>
                  <a:off x="334" y="6"/>
                  <a:ext cx="505" cy="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Group</a:t>
                  </a:r>
                  <a:b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</a:br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Descriptors</a:t>
                  </a:r>
                </a:p>
              </p:txBody>
            </p:sp>
            <p:sp>
              <p:nvSpPr>
                <p:cNvPr id="15567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8" y="0"/>
                  <a:ext cx="517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ko-KR" altLang="en-US" sz="1400" b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5659" name="Group 28"/>
              <p:cNvGrpSpPr>
                <a:grpSpLocks/>
              </p:cNvGrpSpPr>
              <p:nvPr/>
            </p:nvGrpSpPr>
            <p:grpSpPr bwMode="auto">
              <a:xfrm>
                <a:off x="845" y="0"/>
                <a:ext cx="367" cy="460"/>
                <a:chOff x="845" y="0"/>
                <a:chExt cx="367" cy="460"/>
              </a:xfrm>
            </p:grpSpPr>
            <p:sp>
              <p:nvSpPr>
                <p:cNvPr id="155669" name="Rectangle 29"/>
                <p:cNvSpPr>
                  <a:spLocks noChangeArrowheads="1"/>
                </p:cNvSpPr>
                <p:nvPr/>
              </p:nvSpPr>
              <p:spPr bwMode="auto">
                <a:xfrm>
                  <a:off x="851" y="6"/>
                  <a:ext cx="355" cy="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Block</a:t>
                  </a:r>
                  <a:b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</a:br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Bitmap</a:t>
                  </a:r>
                </a:p>
              </p:txBody>
            </p:sp>
            <p:sp>
              <p:nvSpPr>
                <p:cNvPr id="155670" name="Rectangle 30"/>
                <p:cNvSpPr>
                  <a:spLocks noChangeArrowheads="1"/>
                </p:cNvSpPr>
                <p:nvPr/>
              </p:nvSpPr>
              <p:spPr bwMode="auto">
                <a:xfrm>
                  <a:off x="845" y="0"/>
                  <a:ext cx="367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ko-KR" altLang="en-US" sz="1400" b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5660" name="Group 31"/>
              <p:cNvGrpSpPr>
                <a:grpSpLocks/>
              </p:cNvGrpSpPr>
              <p:nvPr/>
            </p:nvGrpSpPr>
            <p:grpSpPr bwMode="auto">
              <a:xfrm>
                <a:off x="1212" y="0"/>
                <a:ext cx="367" cy="460"/>
                <a:chOff x="1212" y="0"/>
                <a:chExt cx="367" cy="460"/>
              </a:xfrm>
            </p:grpSpPr>
            <p:sp>
              <p:nvSpPr>
                <p:cNvPr id="155667" name="Rectangle 32"/>
                <p:cNvSpPr>
                  <a:spLocks noChangeArrowheads="1"/>
                </p:cNvSpPr>
                <p:nvPr/>
              </p:nvSpPr>
              <p:spPr bwMode="auto">
                <a:xfrm>
                  <a:off x="1218" y="6"/>
                  <a:ext cx="355" cy="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Inode</a:t>
                  </a:r>
                  <a:b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</a:br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Bitmap</a:t>
                  </a:r>
                </a:p>
              </p:txBody>
            </p:sp>
            <p:sp>
              <p:nvSpPr>
                <p:cNvPr id="155668" name="Rectangle 33"/>
                <p:cNvSpPr>
                  <a:spLocks noChangeArrowheads="1"/>
                </p:cNvSpPr>
                <p:nvPr/>
              </p:nvSpPr>
              <p:spPr bwMode="auto">
                <a:xfrm>
                  <a:off x="1212" y="0"/>
                  <a:ext cx="367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ko-KR" altLang="en-US" sz="1400" b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5661" name="Group 34"/>
              <p:cNvGrpSpPr>
                <a:grpSpLocks/>
              </p:cNvGrpSpPr>
              <p:nvPr/>
            </p:nvGrpSpPr>
            <p:grpSpPr bwMode="auto">
              <a:xfrm>
                <a:off x="1579" y="0"/>
                <a:ext cx="324" cy="460"/>
                <a:chOff x="1579" y="0"/>
                <a:chExt cx="324" cy="460"/>
              </a:xfrm>
            </p:grpSpPr>
            <p:sp>
              <p:nvSpPr>
                <p:cNvPr id="1556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585" y="6"/>
                  <a:ext cx="312" cy="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Inode</a:t>
                  </a:r>
                  <a:b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</a:br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Table</a:t>
                  </a:r>
                </a:p>
              </p:txBody>
            </p:sp>
            <p:sp>
              <p:nvSpPr>
                <p:cNvPr id="1556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79" y="0"/>
                  <a:ext cx="324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ko-KR" altLang="en-US" sz="1400" b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5662" name="Group 37"/>
              <p:cNvGrpSpPr>
                <a:grpSpLocks/>
              </p:cNvGrpSpPr>
              <p:nvPr/>
            </p:nvGrpSpPr>
            <p:grpSpPr bwMode="auto">
              <a:xfrm>
                <a:off x="1903" y="0"/>
                <a:ext cx="359" cy="460"/>
                <a:chOff x="1903" y="0"/>
                <a:chExt cx="359" cy="460"/>
              </a:xfrm>
            </p:grpSpPr>
            <p:sp>
              <p:nvSpPr>
                <p:cNvPr id="155663" name="Rectangle 38"/>
                <p:cNvSpPr>
                  <a:spLocks noChangeArrowheads="1"/>
                </p:cNvSpPr>
                <p:nvPr/>
              </p:nvSpPr>
              <p:spPr bwMode="auto">
                <a:xfrm>
                  <a:off x="1909" y="6"/>
                  <a:ext cx="347" cy="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Data</a:t>
                  </a:r>
                  <a:b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</a:br>
                  <a:r>
                    <a:rPr lang="en-US" altLang="ko-KR" sz="1400" b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Blocks</a:t>
                  </a:r>
                </a:p>
              </p:txBody>
            </p:sp>
            <p:sp>
              <p:nvSpPr>
                <p:cNvPr id="155664" name="Rectangle 39"/>
                <p:cNvSpPr>
                  <a:spLocks noChangeArrowheads="1"/>
                </p:cNvSpPr>
                <p:nvPr/>
              </p:nvSpPr>
              <p:spPr bwMode="auto">
                <a:xfrm>
                  <a:off x="1903" y="0"/>
                  <a:ext cx="35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ko-KR" altLang="en-US" sz="1400" b="1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55656" name="Rectangle 40"/>
            <p:cNvSpPr>
              <a:spLocks noChangeArrowheads="1"/>
            </p:cNvSpPr>
            <p:nvPr/>
          </p:nvSpPr>
          <p:spPr bwMode="auto">
            <a:xfrm>
              <a:off x="-2" y="-2"/>
              <a:ext cx="2266" cy="46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36194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Ext2 File System Structure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Block group descriptor (32-bytes)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Directory</a:t>
            </a:r>
          </a:p>
          <a:p>
            <a:pPr lvl="1"/>
            <a:r>
              <a:rPr lang="en-US" altLang="ko-KR" smtClean="0"/>
              <a:t>Managed using singly linked list</a:t>
            </a:r>
          </a:p>
          <a:p>
            <a:pPr lvl="1"/>
            <a:r>
              <a:rPr lang="en-US" altLang="ko-KR" smtClean="0"/>
              <a:t>Date structure of directory entry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</p:txBody>
      </p:sp>
      <p:graphicFrame>
        <p:nvGraphicFramePr>
          <p:cNvPr id="239620" name="Group 4"/>
          <p:cNvGraphicFramePr>
            <a:graphicFrameLocks noGrp="1"/>
          </p:cNvGraphicFramePr>
          <p:nvPr/>
        </p:nvGraphicFramePr>
        <p:xfrm>
          <a:off x="2438400" y="1600200"/>
          <a:ext cx="6781800" cy="113188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</a:rPr>
                        <a:t>Block bitmap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</a:rPr>
                        <a:t>Inode bitmap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</a:rPr>
                        <a:t>Inode table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</a:rPr>
                        <a:t># of free blocks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</a:rPr>
                        <a:t># of free inodes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</a:rPr>
                        <a:t># of directories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</a:rPr>
                        <a:t>Pad words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694" name="Text Box 21"/>
          <p:cNvSpPr txBox="1">
            <a:spLocks noChangeArrowheads="1"/>
          </p:cNvSpPr>
          <p:nvPr/>
        </p:nvSpPr>
        <p:spPr bwMode="auto">
          <a:xfrm>
            <a:off x="2438400" y="1371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6695" name="Text Box 22"/>
          <p:cNvSpPr txBox="1">
            <a:spLocks noChangeArrowheads="1"/>
          </p:cNvSpPr>
          <p:nvPr/>
        </p:nvSpPr>
        <p:spPr bwMode="auto">
          <a:xfrm>
            <a:off x="8915400" y="1371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56696" name="Text Box 23"/>
          <p:cNvSpPr txBox="1">
            <a:spLocks noChangeArrowheads="1"/>
          </p:cNvSpPr>
          <p:nvPr/>
        </p:nvSpPr>
        <p:spPr bwMode="auto">
          <a:xfrm>
            <a:off x="3962400" y="4491039"/>
            <a:ext cx="4502150" cy="16478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Times New Roman" panose="02020603050405020304" pitchFamily="18" charset="0"/>
                <a:ea typeface="HY견명조" panose="02030600000101010101" pitchFamily="18" charset="-127"/>
              </a:rPr>
              <a:t>struct ext2_dir_entry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Times New Roman" panose="02020603050405020304" pitchFamily="18" charset="0"/>
                <a:ea typeface="HY견명조" panose="02030600000101010101" pitchFamily="18" charset="-127"/>
              </a:rPr>
              <a:t>   unsigned long   inode;	// inode number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Times New Roman" panose="02020603050405020304" pitchFamily="18" charset="0"/>
                <a:ea typeface="HY견명조" panose="02030600000101010101" pitchFamily="18" charset="-127"/>
              </a:rPr>
              <a:t>   unsigned short  rec_len;	// length of directory entry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Times New Roman" panose="02020603050405020304" pitchFamily="18" charset="0"/>
                <a:ea typeface="HY견명조" panose="02030600000101010101" pitchFamily="18" charset="-127"/>
              </a:rPr>
              <a:t>   unsigned short  name_len;	// length of filename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Times New Roman" panose="02020603050405020304" pitchFamily="18" charset="0"/>
                <a:ea typeface="HY견명조" panose="02030600000101010101" pitchFamily="18" charset="-127"/>
              </a:rPr>
              <a:t>   char	         name[EXT2_NAME_LEN];	// filename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Times New Roman" panose="02020603050405020304" pitchFamily="18" charset="0"/>
                <a:ea typeface="HY견명조" panose="02030600000101010101" pitchFamily="18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048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Practical Flow of Co-Design</a:t>
            </a:r>
          </a:p>
        </p:txBody>
      </p:sp>
      <p:sp>
        <p:nvSpPr>
          <p:cNvPr id="23556" name="Text Box 1030"/>
          <p:cNvSpPr txBox="1">
            <a:spLocks noChangeArrowheads="1"/>
          </p:cNvSpPr>
          <p:nvPr/>
        </p:nvSpPr>
        <p:spPr bwMode="auto">
          <a:xfrm>
            <a:off x="4282328" y="1501311"/>
            <a:ext cx="192713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Design Specification</a:t>
            </a:r>
          </a:p>
        </p:txBody>
      </p:sp>
      <p:sp>
        <p:nvSpPr>
          <p:cNvPr id="23557" name="Oval 1032"/>
          <p:cNvSpPr>
            <a:spLocks noChangeArrowheads="1"/>
          </p:cNvSpPr>
          <p:nvPr/>
        </p:nvSpPr>
        <p:spPr bwMode="auto">
          <a:xfrm>
            <a:off x="4381500" y="2251372"/>
            <a:ext cx="1728788" cy="432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9" name="Line 1035"/>
          <p:cNvSpPr>
            <a:spLocks noChangeShapeType="1"/>
          </p:cNvSpPr>
          <p:nvPr/>
        </p:nvSpPr>
        <p:spPr bwMode="auto">
          <a:xfrm flipH="1">
            <a:off x="4443413" y="263366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1400"/>
          </a:p>
        </p:txBody>
      </p:sp>
      <p:sp>
        <p:nvSpPr>
          <p:cNvPr id="23560" name="Line 1036"/>
          <p:cNvSpPr>
            <a:spLocks noChangeShapeType="1"/>
          </p:cNvSpPr>
          <p:nvPr/>
        </p:nvSpPr>
        <p:spPr bwMode="auto">
          <a:xfrm>
            <a:off x="5662613" y="26336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1400"/>
          </a:p>
        </p:txBody>
      </p:sp>
      <p:sp>
        <p:nvSpPr>
          <p:cNvPr id="23561" name="Text Box 1038"/>
          <p:cNvSpPr txBox="1">
            <a:spLocks noChangeArrowheads="1"/>
          </p:cNvSpPr>
          <p:nvPr/>
        </p:nvSpPr>
        <p:spPr bwMode="auto">
          <a:xfrm>
            <a:off x="2452688" y="3090863"/>
            <a:ext cx="258286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Micro-Processor Selection</a:t>
            </a:r>
          </a:p>
        </p:txBody>
      </p:sp>
      <p:sp>
        <p:nvSpPr>
          <p:cNvPr id="23562" name="Text Box 1039"/>
          <p:cNvSpPr txBox="1">
            <a:spLocks noChangeArrowheads="1"/>
          </p:cNvSpPr>
          <p:nvPr/>
        </p:nvSpPr>
        <p:spPr bwMode="auto">
          <a:xfrm>
            <a:off x="5832180" y="3071814"/>
            <a:ext cx="183415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Bootloader/Startup</a:t>
            </a:r>
          </a:p>
        </p:txBody>
      </p:sp>
      <p:sp>
        <p:nvSpPr>
          <p:cNvPr id="23563" name="Text Box 1040"/>
          <p:cNvSpPr txBox="1">
            <a:spLocks noChangeArrowheads="1"/>
          </p:cNvSpPr>
          <p:nvPr/>
        </p:nvSpPr>
        <p:spPr bwMode="auto">
          <a:xfrm>
            <a:off x="6539276" y="2124495"/>
            <a:ext cx="23640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Designer’s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Expertise</a:t>
            </a:r>
          </a:p>
          <a:p>
            <a:pPr algn="ctr" eaLnBrk="1" hangingPunct="1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Intuition</a:t>
            </a:r>
          </a:p>
        </p:txBody>
      </p:sp>
      <p:sp>
        <p:nvSpPr>
          <p:cNvPr id="23564" name="Line 1041"/>
          <p:cNvSpPr>
            <a:spLocks noChangeShapeType="1"/>
          </p:cNvSpPr>
          <p:nvPr/>
        </p:nvSpPr>
        <p:spPr bwMode="auto">
          <a:xfrm flipH="1">
            <a:off x="6118225" y="2420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1400"/>
          </a:p>
        </p:txBody>
      </p:sp>
      <p:sp>
        <p:nvSpPr>
          <p:cNvPr id="23565" name="Text Box 1038"/>
          <p:cNvSpPr txBox="1">
            <a:spLocks noChangeArrowheads="1"/>
          </p:cNvSpPr>
          <p:nvPr/>
        </p:nvSpPr>
        <p:spPr bwMode="auto">
          <a:xfrm>
            <a:off x="2452688" y="4000501"/>
            <a:ext cx="2582862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Peripheral Devices Selection (ASIC/ASSP)</a:t>
            </a:r>
          </a:p>
        </p:txBody>
      </p:sp>
      <p:cxnSp>
        <p:nvCxnSpPr>
          <p:cNvPr id="23566" name="직선 화살표 연결선 18"/>
          <p:cNvCxnSpPr>
            <a:cxnSpLocks noChangeShapeType="1"/>
            <a:stCxn id="23561" idx="2"/>
            <a:endCxn id="23565" idx="0"/>
          </p:cNvCxnSpPr>
          <p:nvPr/>
        </p:nvCxnSpPr>
        <p:spPr bwMode="auto">
          <a:xfrm>
            <a:off x="3744119" y="3398640"/>
            <a:ext cx="0" cy="60186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Text Box 1038"/>
          <p:cNvSpPr txBox="1">
            <a:spLocks noChangeArrowheads="1"/>
          </p:cNvSpPr>
          <p:nvPr/>
        </p:nvSpPr>
        <p:spPr bwMode="auto">
          <a:xfrm>
            <a:off x="2452688" y="4929189"/>
            <a:ext cx="258286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HW Platform Design</a:t>
            </a:r>
          </a:p>
        </p:txBody>
      </p:sp>
      <p:cxnSp>
        <p:nvCxnSpPr>
          <p:cNvPr id="23568" name="직선 화살표 연결선 21"/>
          <p:cNvCxnSpPr>
            <a:cxnSpLocks noChangeShapeType="1"/>
            <a:stCxn id="23565" idx="2"/>
          </p:cNvCxnSpPr>
          <p:nvPr/>
        </p:nvCxnSpPr>
        <p:spPr bwMode="auto">
          <a:xfrm flipH="1">
            <a:off x="3738564" y="4523721"/>
            <a:ext cx="5555" cy="38324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Text Box 1039"/>
          <p:cNvSpPr txBox="1">
            <a:spLocks noChangeArrowheads="1"/>
          </p:cNvSpPr>
          <p:nvPr/>
        </p:nvSpPr>
        <p:spPr bwMode="auto">
          <a:xfrm>
            <a:off x="5580064" y="3929063"/>
            <a:ext cx="1785937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OS Kernel </a:t>
            </a:r>
          </a:p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Customization</a:t>
            </a:r>
          </a:p>
        </p:txBody>
      </p:sp>
      <p:sp>
        <p:nvSpPr>
          <p:cNvPr id="23570" name="Text Box 1039"/>
          <p:cNvSpPr txBox="1">
            <a:spLocks noChangeArrowheads="1"/>
          </p:cNvSpPr>
          <p:nvPr/>
        </p:nvSpPr>
        <p:spPr bwMode="auto">
          <a:xfrm>
            <a:off x="5580064" y="4916489"/>
            <a:ext cx="178593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Device Driver</a:t>
            </a:r>
          </a:p>
        </p:txBody>
      </p:sp>
      <p:sp>
        <p:nvSpPr>
          <p:cNvPr id="23571" name="Text Box 1039"/>
          <p:cNvSpPr txBox="1">
            <a:spLocks noChangeArrowheads="1"/>
          </p:cNvSpPr>
          <p:nvPr/>
        </p:nvSpPr>
        <p:spPr bwMode="auto">
          <a:xfrm>
            <a:off x="5580064" y="5630864"/>
            <a:ext cx="178593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</p:txBody>
      </p:sp>
      <p:cxnSp>
        <p:nvCxnSpPr>
          <p:cNvPr id="23572" name="직선 화살표 연결선 26"/>
          <p:cNvCxnSpPr>
            <a:cxnSpLocks noChangeShapeType="1"/>
            <a:stCxn id="23556" idx="2"/>
            <a:endCxn id="23557" idx="0"/>
          </p:cNvCxnSpPr>
          <p:nvPr/>
        </p:nvCxnSpPr>
        <p:spPr bwMode="auto">
          <a:xfrm>
            <a:off x="5245894" y="1809089"/>
            <a:ext cx="0" cy="44228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Text Box 1039"/>
          <p:cNvSpPr txBox="1">
            <a:spLocks noChangeArrowheads="1"/>
          </p:cNvSpPr>
          <p:nvPr/>
        </p:nvSpPr>
        <p:spPr bwMode="auto">
          <a:xfrm>
            <a:off x="7651751" y="3929064"/>
            <a:ext cx="164306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</p:txBody>
      </p:sp>
      <p:cxnSp>
        <p:nvCxnSpPr>
          <p:cNvPr id="23574" name="직선 화살표 연결선 30"/>
          <p:cNvCxnSpPr>
            <a:cxnSpLocks noChangeShapeType="1"/>
          </p:cNvCxnSpPr>
          <p:nvPr/>
        </p:nvCxnSpPr>
        <p:spPr bwMode="auto">
          <a:xfrm flipH="1">
            <a:off x="6437315" y="3409738"/>
            <a:ext cx="3715" cy="5193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직선 화살표 연결선 32"/>
          <p:cNvCxnSpPr>
            <a:cxnSpLocks noChangeShapeType="1"/>
            <a:endCxn id="23573" idx="0"/>
          </p:cNvCxnSpPr>
          <p:nvPr/>
        </p:nvCxnSpPr>
        <p:spPr bwMode="auto">
          <a:xfrm>
            <a:off x="7508876" y="3429001"/>
            <a:ext cx="963613" cy="500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직선 화살표 연결선 34"/>
          <p:cNvCxnSpPr>
            <a:cxnSpLocks noChangeShapeType="1"/>
            <a:stCxn id="23569" idx="2"/>
            <a:endCxn id="23570" idx="0"/>
          </p:cNvCxnSpPr>
          <p:nvPr/>
        </p:nvCxnSpPr>
        <p:spPr bwMode="auto">
          <a:xfrm>
            <a:off x="6473033" y="4452283"/>
            <a:ext cx="0" cy="4642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직선 화살표 연결선 36"/>
          <p:cNvCxnSpPr>
            <a:cxnSpLocks noChangeShapeType="1"/>
            <a:stCxn id="23570" idx="2"/>
            <a:endCxn id="23571" idx="0"/>
          </p:cNvCxnSpPr>
          <p:nvPr/>
        </p:nvCxnSpPr>
        <p:spPr bwMode="auto">
          <a:xfrm>
            <a:off x="6473033" y="5224266"/>
            <a:ext cx="0" cy="40659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8" name="Text Box 1040"/>
          <p:cNvSpPr txBox="1">
            <a:spLocks noChangeArrowheads="1"/>
          </p:cNvSpPr>
          <p:nvPr/>
        </p:nvSpPr>
        <p:spPr bwMode="auto">
          <a:xfrm>
            <a:off x="3964100" y="2714626"/>
            <a:ext cx="4363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</a:p>
        </p:txBody>
      </p:sp>
      <p:sp>
        <p:nvSpPr>
          <p:cNvPr id="23579" name="Text Box 1040"/>
          <p:cNvSpPr txBox="1">
            <a:spLocks noChangeArrowheads="1"/>
          </p:cNvSpPr>
          <p:nvPr/>
        </p:nvSpPr>
        <p:spPr bwMode="auto">
          <a:xfrm>
            <a:off x="6033546" y="2714626"/>
            <a:ext cx="4074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</a:p>
        </p:txBody>
      </p:sp>
      <p:sp>
        <p:nvSpPr>
          <p:cNvPr id="23580" name="Text Box 1040"/>
          <p:cNvSpPr txBox="1">
            <a:spLocks noChangeArrowheads="1"/>
          </p:cNvSpPr>
          <p:nvPr/>
        </p:nvSpPr>
        <p:spPr bwMode="auto">
          <a:xfrm>
            <a:off x="6539276" y="3571876"/>
            <a:ext cx="8771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OS-mount</a:t>
            </a:r>
          </a:p>
        </p:txBody>
      </p:sp>
      <p:sp>
        <p:nvSpPr>
          <p:cNvPr id="23581" name="Text Box 1040"/>
          <p:cNvSpPr txBox="1">
            <a:spLocks noChangeArrowheads="1"/>
          </p:cNvSpPr>
          <p:nvPr/>
        </p:nvSpPr>
        <p:spPr bwMode="auto">
          <a:xfrm>
            <a:off x="8323330" y="3571876"/>
            <a:ext cx="9380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Standalone</a:t>
            </a:r>
          </a:p>
        </p:txBody>
      </p:sp>
    </p:spTree>
    <p:extLst>
      <p:ext uri="{BB962C8B-B14F-4D97-AF65-F5344CB8AC3E}">
        <p14:creationId xmlns:p14="http://schemas.microsoft.com/office/powerpoint/2010/main" val="13635978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Ext2 File System Structure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Inode (128 bytes)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</p:txBody>
      </p:sp>
      <p:graphicFrame>
        <p:nvGraphicFramePr>
          <p:cNvPr id="2406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7646"/>
              </p:ext>
            </p:extLst>
          </p:nvPr>
        </p:nvGraphicFramePr>
        <p:xfrm>
          <a:off x="2438400" y="1600201"/>
          <a:ext cx="6781800" cy="442277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Type/Permission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UID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File size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Access time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Time of creation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Time of modification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Time of deletion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GID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Link counter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# of blocks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File attributes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Reserved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1st direct block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….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0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12-th direct block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1-stage indirect block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2-stage indirect block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3-stage indirect block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File version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File ACL (access control list)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Directory ACL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9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Fragment address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HY견고딕" pitchFamily="18" charset="-127"/>
                        </a:rPr>
                        <a:t>Reserved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7744" name="Text Box 47"/>
          <p:cNvSpPr txBox="1">
            <a:spLocks noChangeArrowheads="1"/>
          </p:cNvSpPr>
          <p:nvPr/>
        </p:nvSpPr>
        <p:spPr bwMode="auto">
          <a:xfrm>
            <a:off x="2438400" y="1371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7745" name="Text Box 48"/>
          <p:cNvSpPr txBox="1">
            <a:spLocks noChangeArrowheads="1"/>
          </p:cNvSpPr>
          <p:nvPr/>
        </p:nvSpPr>
        <p:spPr bwMode="auto">
          <a:xfrm>
            <a:off x="8915400" y="1371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772972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EXT2 Library and Tools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Libext2fs : allow user to manipulate the control structure of Ext2 </a:t>
            </a:r>
            <a:r>
              <a:rPr lang="en-US" altLang="ko-KR" dirty="0" err="1" smtClean="0"/>
              <a:t>filesystem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Filesystem</a:t>
            </a:r>
            <a:r>
              <a:rPr lang="en-US" altLang="ko-KR" dirty="0" smtClean="0"/>
              <a:t>-oriented operations</a:t>
            </a:r>
          </a:p>
          <a:p>
            <a:pPr lvl="1"/>
            <a:r>
              <a:rPr lang="en-US" altLang="ko-KR" dirty="0" smtClean="0"/>
              <a:t>Directory-oriented operations</a:t>
            </a:r>
          </a:p>
          <a:p>
            <a:pPr lvl="1"/>
            <a:r>
              <a:rPr lang="en-US" altLang="ko-KR" dirty="0" err="1" smtClean="0"/>
              <a:t>Inode</a:t>
            </a:r>
            <a:r>
              <a:rPr lang="en-US" altLang="ko-KR" dirty="0" smtClean="0"/>
              <a:t>-oriented operations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Tools</a:t>
            </a:r>
          </a:p>
          <a:p>
            <a:pPr lvl="1"/>
            <a:r>
              <a:rPr lang="en-US" altLang="ko-KR" dirty="0" smtClean="0"/>
              <a:t>tune2fs : modify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parameters</a:t>
            </a:r>
          </a:p>
          <a:p>
            <a:pPr lvl="1"/>
            <a:r>
              <a:rPr lang="en-US" altLang="ko-KR" dirty="0" smtClean="0"/>
              <a:t>e2fsck : repair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consistencies after unclean shutdown</a:t>
            </a:r>
          </a:p>
          <a:p>
            <a:pPr lvl="2"/>
            <a:r>
              <a:rPr lang="en-US" altLang="ko-KR" dirty="0" smtClean="0"/>
              <a:t>Phase-1 :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check</a:t>
            </a:r>
          </a:p>
          <a:p>
            <a:pPr lvl="2"/>
            <a:r>
              <a:rPr lang="en-US" altLang="ko-KR" dirty="0" smtClean="0"/>
              <a:t>Phase-2 : directory check</a:t>
            </a:r>
          </a:p>
          <a:p>
            <a:pPr lvl="2"/>
            <a:r>
              <a:rPr lang="en-US" altLang="ko-KR" dirty="0" smtClean="0"/>
              <a:t>Phase-3 : directory connectivity check</a:t>
            </a:r>
          </a:p>
          <a:p>
            <a:pPr lvl="2"/>
            <a:r>
              <a:rPr lang="en-US" altLang="ko-KR" dirty="0" smtClean="0"/>
              <a:t>Phase-4 : reference count (link count) check for all </a:t>
            </a:r>
            <a:r>
              <a:rPr lang="en-US" altLang="ko-KR" dirty="0" err="1" smtClean="0"/>
              <a:t>inodes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Phase-5 : check the validity of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summary information</a:t>
            </a:r>
          </a:p>
          <a:p>
            <a:pPr lvl="1"/>
            <a:r>
              <a:rPr lang="en-US" altLang="ko-KR" dirty="0" err="1" smtClean="0"/>
              <a:t>debugfs</a:t>
            </a:r>
            <a:r>
              <a:rPr lang="en-US" altLang="ko-KR" dirty="0" smtClean="0"/>
              <a:t> : examine and change the state of </a:t>
            </a:r>
            <a:r>
              <a:rPr lang="en-US" altLang="ko-KR" dirty="0" err="1" smtClean="0"/>
              <a:t>filesystem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442901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Ramdisk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Ramdisk</a:t>
            </a:r>
            <a:r>
              <a:rPr lang="en-US" altLang="ko-KR" dirty="0" smtClean="0"/>
              <a:t> device </a:t>
            </a:r>
          </a:p>
          <a:p>
            <a:pPr lvl="1"/>
            <a:r>
              <a:rPr lang="en-US" altLang="ko-KR" dirty="0" smtClean="0"/>
              <a:t>Use a part of main memory as hard disk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/dev/ram0, /dev/ram1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Ramdisk</a:t>
            </a:r>
            <a:r>
              <a:rPr lang="en-US" altLang="ko-KR" dirty="0" smtClean="0"/>
              <a:t> image</a:t>
            </a:r>
          </a:p>
          <a:p>
            <a:pPr lvl="1"/>
            <a:r>
              <a:rPr lang="en-US" altLang="ko-KR" dirty="0" smtClean="0"/>
              <a:t>File having </a:t>
            </a:r>
            <a:r>
              <a:rPr lang="en-US" altLang="ko-KR" dirty="0" err="1" smtClean="0"/>
              <a:t>ramdisk</a:t>
            </a:r>
            <a:r>
              <a:rPr lang="en-US" altLang="ko-KR" dirty="0" smtClean="0"/>
              <a:t> or file system image mounted with “–o” loop option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Ramdisk</a:t>
            </a:r>
            <a:r>
              <a:rPr lang="en-US" altLang="ko-KR" dirty="0" smtClean="0"/>
              <a:t> object </a:t>
            </a:r>
          </a:p>
          <a:p>
            <a:pPr lvl="1"/>
            <a:r>
              <a:rPr lang="en-US" altLang="ko-KR" dirty="0" smtClean="0"/>
              <a:t>ELF object file having </a:t>
            </a:r>
            <a:r>
              <a:rPr lang="en-US" altLang="ko-KR" dirty="0" err="1" smtClean="0"/>
              <a:t>ramdisk</a:t>
            </a:r>
            <a:r>
              <a:rPr lang="en-US" altLang="ko-KR" dirty="0" smtClean="0"/>
              <a:t> image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(generally compressed)</a:t>
            </a:r>
            <a:endParaRPr lang="ko-KR" altLang="en-US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798784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Loop Device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Loop device</a:t>
            </a:r>
          </a:p>
          <a:p>
            <a:pPr lvl="1"/>
            <a:r>
              <a:rPr lang="en-US" altLang="ko-KR" smtClean="0"/>
              <a:t>Virtual device which use a file as file system</a:t>
            </a:r>
            <a:endParaRPr lang="ko-KR" altLang="en-US" smtClean="0"/>
          </a:p>
          <a:p>
            <a:pPr lvl="1"/>
            <a:r>
              <a:rPr lang="en-US" altLang="ko-KR" smtClean="0"/>
              <a:t>/dev/loop0, /dev/loop1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Initial ramdisk device</a:t>
            </a:r>
          </a:p>
          <a:p>
            <a:pPr lvl="1"/>
            <a:r>
              <a:rPr lang="en-US" altLang="ko-KR" smtClean="0"/>
              <a:t>Use loop device as root file system</a:t>
            </a:r>
          </a:p>
          <a:p>
            <a:pPr lvl="1"/>
            <a:r>
              <a:rPr lang="en-US" altLang="ko-KR" smtClean="0"/>
              <a:t>After executing /linuxrc program on ramdisk, the file system on the other device is mounted as root file system.</a:t>
            </a:r>
          </a:p>
          <a:p>
            <a:pPr lvl="1"/>
            <a:r>
              <a:rPr lang="en-US" altLang="ko-KR" smtClean="0"/>
              <a:t>Even after changing root file system, initial ramdisk device can be accessed through /dev/initrd device. </a:t>
            </a:r>
          </a:p>
        </p:txBody>
      </p:sp>
    </p:spTree>
    <p:extLst>
      <p:ext uri="{BB962C8B-B14F-4D97-AF65-F5344CB8AC3E}">
        <p14:creationId xmlns:p14="http://schemas.microsoft.com/office/powerpoint/2010/main" val="27441478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Ramdisk Generation</a:t>
            </a:r>
            <a:endParaRPr lang="ko-KR" altLang="en-US" smtClean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dd if=/dev/zero of=/tmp/fsfile bs=1K count=1000</a:t>
            </a:r>
          </a:p>
          <a:p>
            <a:r>
              <a:rPr lang="en-US" altLang="ko-KR" smtClean="0"/>
              <a:t>/sbin/losetup /dev/loop0 /tmp/fsfile</a:t>
            </a:r>
          </a:p>
          <a:p>
            <a:r>
              <a:rPr lang="en-US" altLang="ko-KR" smtClean="0"/>
              <a:t>/sbin/mke2fs /dev/loop0</a:t>
            </a:r>
          </a:p>
          <a:p>
            <a:r>
              <a:rPr lang="en-US" altLang="ko-KR" smtClean="0"/>
              <a:t>mkdir /mnt/tmp</a:t>
            </a:r>
          </a:p>
          <a:p>
            <a:r>
              <a:rPr lang="en-US" altLang="ko-KR" smtClean="0"/>
              <a:t>mount –t ext2 /dev/loop0 /mnt/tm</a:t>
            </a:r>
          </a:p>
          <a:p>
            <a:r>
              <a:rPr lang="en-US" altLang="ko-KR" smtClean="0"/>
              <a:t>cd /mnt/tmp</a:t>
            </a:r>
          </a:p>
          <a:p>
            <a:r>
              <a:rPr lang="en-US" altLang="ko-KR" smtClean="0"/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75019908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Module Programming</a:t>
            </a:r>
          </a:p>
        </p:txBody>
      </p:sp>
    </p:spTree>
    <p:extLst>
      <p:ext uri="{BB962C8B-B14F-4D97-AF65-F5344CB8AC3E}">
        <p14:creationId xmlns:p14="http://schemas.microsoft.com/office/powerpoint/2010/main" val="102644803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Module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Object code (xxx.o) which can be dynamically linked to kernel.</a:t>
            </a:r>
            <a:endParaRPr lang="ko-KR" altLang="en-US" smtClean="0"/>
          </a:p>
          <a:p>
            <a:r>
              <a:rPr lang="en-US" altLang="ko-KR" smtClean="0"/>
              <a:t>Loading &amp; removing during executing kernel</a:t>
            </a:r>
          </a:p>
          <a:p>
            <a:r>
              <a:rPr lang="en-US" altLang="ko-KR" smtClean="0"/>
              <a:t>Event-driven, not sequential processing</a:t>
            </a:r>
            <a:endParaRPr lang="ko-KR" altLang="en-US" smtClean="0"/>
          </a:p>
          <a:p>
            <a:r>
              <a:rPr lang="en-US" altLang="ko-KR" smtClean="0"/>
              <a:t>Module is executed in kernel mode</a:t>
            </a:r>
            <a:endParaRPr lang="ko-KR" altLang="en-US" smtClean="0"/>
          </a:p>
          <a:p>
            <a:r>
              <a:rPr lang="en-US" altLang="ko-KR" smtClean="0"/>
              <a:t>Application of module : device driver, file system, network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257963523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Programming</a:t>
            </a:r>
            <a:endParaRPr lang="ko-KR" altLang="en-US" dirty="0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Not use standard C library </a:t>
            </a:r>
          </a:p>
          <a:p>
            <a:pPr lvl="1"/>
            <a:r>
              <a:rPr lang="en-US" altLang="ko-KR" smtClean="0"/>
              <a:t>due to speed &amp; size, too large &amp; inefficient for the kernel</a:t>
            </a:r>
          </a:p>
          <a:p>
            <a:endParaRPr lang="en-US" altLang="ko-KR" smtClean="0"/>
          </a:p>
          <a:p>
            <a:r>
              <a:rPr lang="en-US" altLang="ko-KR" smtClean="0"/>
              <a:t>Programmed in GNU C, not in strict ANSI C</a:t>
            </a:r>
          </a:p>
          <a:p>
            <a:pPr lvl="1"/>
            <a:r>
              <a:rPr lang="en-US" altLang="ko-KR" smtClean="0"/>
              <a:t>Inline function : inline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Inline assembly : embedding of assembly instructions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Branch annotation : likely/unlikely</a:t>
            </a:r>
          </a:p>
        </p:txBody>
      </p:sp>
      <p:sp>
        <p:nvSpPr>
          <p:cNvPr id="164869" name="Text Box 4"/>
          <p:cNvSpPr txBox="1">
            <a:spLocks noChangeArrowheads="1"/>
          </p:cNvSpPr>
          <p:nvPr/>
        </p:nvSpPr>
        <p:spPr bwMode="auto">
          <a:xfrm>
            <a:off x="4269008" y="4533901"/>
            <a:ext cx="176683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(unlikely(foo))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(likely(foo))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</a:p>
        </p:txBody>
      </p:sp>
      <p:sp>
        <p:nvSpPr>
          <p:cNvPr id="164870" name="Text Box 5"/>
          <p:cNvSpPr txBox="1">
            <a:spLocks noChangeArrowheads="1"/>
          </p:cNvSpPr>
          <p:nvPr/>
        </p:nvSpPr>
        <p:spPr bwMode="auto">
          <a:xfrm>
            <a:off x="4053840" y="2683608"/>
            <a:ext cx="363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inline void </a:t>
            </a:r>
            <a:r>
              <a:rPr lang="en-US" altLang="ko-KR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fooba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(…) {…}</a:t>
            </a:r>
          </a:p>
        </p:txBody>
      </p:sp>
      <p:sp>
        <p:nvSpPr>
          <p:cNvPr id="164871" name="Text Box 5"/>
          <p:cNvSpPr txBox="1">
            <a:spLocks noChangeArrowheads="1"/>
          </p:cNvSpPr>
          <p:nvPr/>
        </p:nvSpPr>
        <p:spPr bwMode="auto">
          <a:xfrm>
            <a:off x="4665884" y="3498145"/>
            <a:ext cx="1090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asm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(….);</a:t>
            </a:r>
          </a:p>
        </p:txBody>
      </p:sp>
    </p:spTree>
    <p:extLst>
      <p:ext uri="{BB962C8B-B14F-4D97-AF65-F5344CB8AC3E}">
        <p14:creationId xmlns:p14="http://schemas.microsoft.com/office/powerpoint/2010/main" val="89721485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Programming</a:t>
            </a:r>
            <a:endParaRPr lang="ko-KR" altLang="en-US" dirty="0" smtClean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No memory protection in kernel</a:t>
            </a:r>
          </a:p>
          <a:p>
            <a:r>
              <a:rPr lang="en-US" altLang="ko-KR" smtClean="0"/>
              <a:t>No use of floating point</a:t>
            </a:r>
          </a:p>
          <a:p>
            <a:r>
              <a:rPr lang="en-US" altLang="ko-KR" smtClean="0"/>
              <a:t>Small, fixed size stack : 8KB</a:t>
            </a:r>
          </a:p>
          <a:p>
            <a:r>
              <a:rPr lang="en-US" altLang="ko-KR" smtClean="0"/>
              <a:t>Synchornization/Concurrency is critical</a:t>
            </a:r>
          </a:p>
          <a:p>
            <a:pPr lvl="1"/>
            <a:r>
              <a:rPr lang="en-US" altLang="ko-KR" smtClean="0"/>
              <a:t>due to multiprocessing, asynchronous interrupt request, preemptive</a:t>
            </a:r>
          </a:p>
          <a:p>
            <a:r>
              <a:rPr lang="en-US" altLang="ko-KR" smtClean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4268150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Careful for using global variables because the global variables used in module affect the kernel.</a:t>
            </a:r>
          </a:p>
          <a:p>
            <a:r>
              <a:rPr lang="en-US" altLang="ko-KR" smtClean="0"/>
              <a:t>Careful for accessing memory because there is no limitation on memory access.</a:t>
            </a:r>
          </a:p>
          <a:p>
            <a:r>
              <a:rPr lang="en-US" altLang="ko-KR" smtClean="0"/>
              <a:t>Translate the floating arithmetic into the floating arithmetic. </a:t>
            </a:r>
          </a:p>
          <a:p>
            <a:r>
              <a:rPr lang="en-US" altLang="ko-KR" smtClean="0"/>
              <a:t>Careful for using data array &amp; recursive call because the size of kernel stack is limited.</a:t>
            </a:r>
          </a:p>
          <a:p>
            <a:r>
              <a:rPr lang="en-US" altLang="ko-KR" smtClean="0"/>
              <a:t>Do not use processor-specific code for portability. Word size and order of storing data (endian) should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171175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Embedded Platform</a:t>
            </a:r>
          </a:p>
        </p:txBody>
      </p:sp>
    </p:spTree>
    <p:extLst>
      <p:ext uri="{BB962C8B-B14F-4D97-AF65-F5344CB8AC3E}">
        <p14:creationId xmlns:p14="http://schemas.microsoft.com/office/powerpoint/2010/main" val="48423639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Interfaces between application, kernel and hardware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Address space</a:t>
            </a:r>
          </a:p>
        </p:txBody>
      </p:sp>
      <p:sp>
        <p:nvSpPr>
          <p:cNvPr id="167941" name="Rectangle 4"/>
          <p:cNvSpPr>
            <a:spLocks noChangeArrowheads="1"/>
          </p:cNvSpPr>
          <p:nvPr/>
        </p:nvSpPr>
        <p:spPr bwMode="auto">
          <a:xfrm>
            <a:off x="2971801" y="2398068"/>
            <a:ext cx="121919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67942" name="Rectangle 5"/>
          <p:cNvSpPr>
            <a:spLocks noChangeArrowheads="1"/>
          </p:cNvSpPr>
          <p:nvPr/>
        </p:nvSpPr>
        <p:spPr bwMode="auto">
          <a:xfrm>
            <a:off x="5257801" y="2398068"/>
            <a:ext cx="121919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67943" name="Rectangle 6"/>
          <p:cNvSpPr>
            <a:spLocks noChangeArrowheads="1"/>
          </p:cNvSpPr>
          <p:nvPr/>
        </p:nvSpPr>
        <p:spPr bwMode="auto">
          <a:xfrm>
            <a:off x="7696201" y="2398068"/>
            <a:ext cx="125354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67944" name="Text Box 7"/>
          <p:cNvSpPr txBox="1">
            <a:spLocks noChangeArrowheads="1"/>
          </p:cNvSpPr>
          <p:nvPr/>
        </p:nvSpPr>
        <p:spPr bwMode="auto">
          <a:xfrm>
            <a:off x="2971801" y="2438400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Times New Roman" panose="02020603050405020304" pitchFamily="18" charset="0"/>
              </a:rPr>
              <a:t>Application</a:t>
            </a:r>
          </a:p>
        </p:txBody>
      </p:sp>
      <p:sp>
        <p:nvSpPr>
          <p:cNvPr id="167945" name="Text Box 8"/>
          <p:cNvSpPr txBox="1">
            <a:spLocks noChangeArrowheads="1"/>
          </p:cNvSpPr>
          <p:nvPr/>
        </p:nvSpPr>
        <p:spPr bwMode="auto">
          <a:xfrm>
            <a:off x="5486400" y="2438400"/>
            <a:ext cx="738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Times New Roman" panose="02020603050405020304" pitchFamily="18" charset="0"/>
              </a:rPr>
              <a:t>Kernel</a:t>
            </a:r>
          </a:p>
        </p:txBody>
      </p:sp>
      <p:sp>
        <p:nvSpPr>
          <p:cNvPr id="167946" name="Text Box 9"/>
          <p:cNvSpPr txBox="1">
            <a:spLocks noChangeArrowheads="1"/>
          </p:cNvSpPr>
          <p:nvPr/>
        </p:nvSpPr>
        <p:spPr bwMode="auto">
          <a:xfrm>
            <a:off x="8077200" y="2438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Times New Roman" panose="02020603050405020304" pitchFamily="18" charset="0"/>
              </a:rPr>
              <a:t>H/W</a:t>
            </a:r>
          </a:p>
        </p:txBody>
      </p:sp>
      <p:sp>
        <p:nvSpPr>
          <p:cNvPr id="167947" name="Line 10"/>
          <p:cNvSpPr>
            <a:spLocks noChangeShapeType="1"/>
          </p:cNvSpPr>
          <p:nvPr/>
        </p:nvSpPr>
        <p:spPr bwMode="auto">
          <a:xfrm>
            <a:off x="4191000" y="2475417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67948" name="Line 11"/>
          <p:cNvSpPr>
            <a:spLocks noChangeShapeType="1"/>
          </p:cNvSpPr>
          <p:nvPr/>
        </p:nvSpPr>
        <p:spPr bwMode="auto">
          <a:xfrm flipH="1">
            <a:off x="4191000" y="2756257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67949" name="Line 12"/>
          <p:cNvSpPr>
            <a:spLocks noChangeShapeType="1"/>
          </p:cNvSpPr>
          <p:nvPr/>
        </p:nvSpPr>
        <p:spPr bwMode="auto">
          <a:xfrm>
            <a:off x="6477000" y="2475417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67950" name="Line 13"/>
          <p:cNvSpPr>
            <a:spLocks noChangeShapeType="1"/>
          </p:cNvSpPr>
          <p:nvPr/>
        </p:nvSpPr>
        <p:spPr bwMode="auto">
          <a:xfrm flipH="1">
            <a:off x="6477000" y="2756257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67951" name="Text Box 14"/>
          <p:cNvSpPr txBox="1">
            <a:spLocks noChangeArrowheads="1"/>
          </p:cNvSpPr>
          <p:nvPr/>
        </p:nvSpPr>
        <p:spPr bwMode="auto">
          <a:xfrm>
            <a:off x="4267201" y="1942018"/>
            <a:ext cx="835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Times New Roman" panose="02020603050405020304" pitchFamily="18" charset="0"/>
              </a:rPr>
              <a:t>System </a:t>
            </a:r>
          </a:p>
          <a:p>
            <a:pPr algn="ctr" eaLnBrk="1" hangingPunct="1"/>
            <a:r>
              <a:rPr lang="en-US" altLang="ko-KR" sz="1600"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167952" name="Text Box 15"/>
          <p:cNvSpPr txBox="1">
            <a:spLocks noChangeArrowheads="1"/>
          </p:cNvSpPr>
          <p:nvPr/>
        </p:nvSpPr>
        <p:spPr bwMode="auto">
          <a:xfrm>
            <a:off x="4419601" y="2451457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167953" name="Text Box 16"/>
          <p:cNvSpPr txBox="1">
            <a:spLocks noChangeArrowheads="1"/>
          </p:cNvSpPr>
          <p:nvPr/>
        </p:nvSpPr>
        <p:spPr bwMode="auto">
          <a:xfrm>
            <a:off x="6548439" y="2170617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Times New Roman" panose="02020603050405020304" pitchFamily="18" charset="0"/>
              </a:rPr>
              <a:t>command</a:t>
            </a:r>
          </a:p>
        </p:txBody>
      </p:sp>
      <p:sp>
        <p:nvSpPr>
          <p:cNvPr id="167954" name="Text Box 17"/>
          <p:cNvSpPr txBox="1">
            <a:spLocks noChangeArrowheads="1"/>
          </p:cNvSpPr>
          <p:nvPr/>
        </p:nvSpPr>
        <p:spPr bwMode="auto">
          <a:xfrm>
            <a:off x="6856413" y="2451457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Times New Roman" panose="02020603050405020304" pitchFamily="18" charset="0"/>
              </a:rPr>
              <a:t>IRQ</a:t>
            </a:r>
          </a:p>
        </p:txBody>
      </p:sp>
      <p:sp>
        <p:nvSpPr>
          <p:cNvPr id="167955" name="Rectangle 18"/>
          <p:cNvSpPr>
            <a:spLocks noChangeArrowheads="1"/>
          </p:cNvSpPr>
          <p:nvPr/>
        </p:nvSpPr>
        <p:spPr bwMode="auto">
          <a:xfrm>
            <a:off x="4343400" y="4764733"/>
            <a:ext cx="2057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67956" name="Text Box 19"/>
          <p:cNvSpPr txBox="1">
            <a:spLocks noChangeArrowheads="1"/>
          </p:cNvSpPr>
          <p:nvPr/>
        </p:nvSpPr>
        <p:spPr bwMode="auto">
          <a:xfrm>
            <a:off x="4502150" y="4811415"/>
            <a:ext cx="1822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Times New Roman" panose="02020603050405020304" pitchFamily="18" charset="0"/>
              </a:rPr>
              <a:t>User Address Space</a:t>
            </a:r>
          </a:p>
        </p:txBody>
      </p:sp>
      <p:sp>
        <p:nvSpPr>
          <p:cNvPr id="167957" name="Rectangle 20"/>
          <p:cNvSpPr>
            <a:spLocks noChangeArrowheads="1"/>
          </p:cNvSpPr>
          <p:nvPr/>
        </p:nvSpPr>
        <p:spPr bwMode="auto">
          <a:xfrm>
            <a:off x="4343400" y="4303068"/>
            <a:ext cx="2057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67958" name="Text Box 21"/>
          <p:cNvSpPr txBox="1">
            <a:spLocks noChangeArrowheads="1"/>
          </p:cNvSpPr>
          <p:nvPr/>
        </p:nvSpPr>
        <p:spPr bwMode="auto">
          <a:xfrm>
            <a:off x="4408488" y="4343400"/>
            <a:ext cx="1992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Times New Roman" panose="02020603050405020304" pitchFamily="18" charset="0"/>
              </a:rPr>
              <a:t>Kernel Address Space</a:t>
            </a:r>
          </a:p>
        </p:txBody>
      </p:sp>
      <p:sp>
        <p:nvSpPr>
          <p:cNvPr id="167959" name="Line 22"/>
          <p:cNvSpPr>
            <a:spLocks noChangeShapeType="1"/>
          </p:cNvSpPr>
          <p:nvPr/>
        </p:nvSpPr>
        <p:spPr bwMode="auto">
          <a:xfrm flipH="1">
            <a:off x="64008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67960" name="Text Box 23"/>
          <p:cNvSpPr txBox="1">
            <a:spLocks noChangeArrowheads="1"/>
          </p:cNvSpPr>
          <p:nvPr/>
        </p:nvSpPr>
        <p:spPr bwMode="auto">
          <a:xfrm>
            <a:off x="6783960" y="4648200"/>
            <a:ext cx="137204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400" dirty="0">
                <a:latin typeface="Times New Roman" panose="02020603050405020304" pitchFamily="18" charset="0"/>
              </a:rPr>
              <a:t>PAGE_OFFSET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400" dirty="0">
                <a:latin typeface="Times New Roman" panose="02020603050405020304" pitchFamily="18" charset="0"/>
              </a:rPr>
              <a:t>0xC000 000</a:t>
            </a:r>
          </a:p>
        </p:txBody>
      </p:sp>
      <p:sp>
        <p:nvSpPr>
          <p:cNvPr id="167961" name="Text Box 24"/>
          <p:cNvSpPr txBox="1">
            <a:spLocks noChangeArrowheads="1"/>
          </p:cNvSpPr>
          <p:nvPr/>
        </p:nvSpPr>
        <p:spPr bwMode="auto">
          <a:xfrm>
            <a:off x="3886200" y="4843165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3G</a:t>
            </a:r>
          </a:p>
        </p:txBody>
      </p:sp>
      <p:sp>
        <p:nvSpPr>
          <p:cNvPr id="167962" name="Text Box 25"/>
          <p:cNvSpPr txBox="1">
            <a:spLocks noChangeArrowheads="1"/>
          </p:cNvSpPr>
          <p:nvPr/>
        </p:nvSpPr>
        <p:spPr bwMode="auto">
          <a:xfrm>
            <a:off x="3886200" y="4343400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</a:rPr>
              <a:t>1G</a:t>
            </a:r>
          </a:p>
        </p:txBody>
      </p:sp>
    </p:spTree>
    <p:extLst>
      <p:ext uri="{BB962C8B-B14F-4D97-AF65-F5344CB8AC3E}">
        <p14:creationId xmlns:p14="http://schemas.microsoft.com/office/powerpoint/2010/main" val="263764298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Message output function to standard output device : same as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function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For code efficiency, standard C library can not be used in kernel / module.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Input/output device function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815499" y="1838733"/>
            <a:ext cx="60151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printk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(LOG_LEVEL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/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LOG_LEVEL : KERN_EMERG, KERN_ALERT, KERN_ERR, 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KERN_WARNING, KER_INFO, KERN_DEBUG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744063" y="3730869"/>
            <a:ext cx="62989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byte-based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inb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ioport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outb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(char value, 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ioport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insb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ioport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void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unsigned log count);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outsb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ioport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void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unsigned long count);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44063" y="5112536"/>
            <a:ext cx="69049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halfword(16-bit), word(32-bit)-based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inw/inl (unsigned ioport);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outw/outl (char value, unsigned ioport);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insw/insl(unsigned ioport, void *addr, unsigned log count);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outsw/outsl(unsigned ioport, void *addr, unsigned long count);</a:t>
            </a:r>
          </a:p>
        </p:txBody>
      </p:sp>
    </p:spTree>
    <p:extLst>
      <p:ext uri="{BB962C8B-B14F-4D97-AF65-F5344CB8AC3E}">
        <p14:creationId xmlns:p14="http://schemas.microsoft.com/office/powerpoint/2010/main" val="78741218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 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transfer between user space and kernel space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Memory allocation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71013" name="Text Box 4"/>
          <p:cNvSpPr txBox="1">
            <a:spLocks noChangeArrowheads="1"/>
          </p:cNvSpPr>
          <p:nvPr/>
        </p:nvSpPr>
        <p:spPr bwMode="auto">
          <a:xfrm>
            <a:off x="2166939" y="1643063"/>
            <a:ext cx="76810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long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copy_from_user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(void *to,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void *from, unsigned long n);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long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copy_to_user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(void *to,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void *from, unsigned long n);</a:t>
            </a:r>
          </a:p>
        </p:txBody>
      </p:sp>
      <p:sp>
        <p:nvSpPr>
          <p:cNvPr id="171014" name="Text Box 5"/>
          <p:cNvSpPr txBox="1">
            <a:spLocks noChangeArrowheads="1"/>
          </p:cNvSpPr>
          <p:nvPr/>
        </p:nvSpPr>
        <p:spPr bwMode="auto">
          <a:xfrm>
            <a:off x="2238375" y="3600389"/>
            <a:ext cx="570290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128~128KB, contiguous physical memory allocation 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kmalloc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priority); 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kfree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(void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/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no limit in size, contiguous virtual memory allocation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vmalloc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// for virtual memory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vmfree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(void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/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memset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(void *s, char c,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count);</a:t>
            </a:r>
          </a:p>
        </p:txBody>
      </p:sp>
      <p:sp>
        <p:nvSpPr>
          <p:cNvPr id="171015" name="Text Box 6"/>
          <p:cNvSpPr txBox="1">
            <a:spLocks noChangeArrowheads="1"/>
          </p:cNvSpPr>
          <p:nvPr/>
        </p:nvSpPr>
        <p:spPr bwMode="auto">
          <a:xfrm>
            <a:off x="2238375" y="2329338"/>
            <a:ext cx="71588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put_user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// the size of “data” depends on data type of “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get_user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        // 1, 2, 4 bytes  </a:t>
            </a:r>
          </a:p>
        </p:txBody>
      </p:sp>
    </p:spTree>
    <p:extLst>
      <p:ext uri="{BB962C8B-B14F-4D97-AF65-F5344CB8AC3E}">
        <p14:creationId xmlns:p14="http://schemas.microsoft.com/office/powerpoint/2010/main" val="368050251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Interrupt related functions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Interrupt handler functions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72037" name="Text Box 4"/>
          <p:cNvSpPr txBox="1">
            <a:spLocks noChangeArrowheads="1"/>
          </p:cNvSpPr>
          <p:nvPr/>
        </p:nvSpPr>
        <p:spPr bwMode="auto">
          <a:xfrm>
            <a:off x="2733268" y="1629184"/>
            <a:ext cx="23178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cli(); // clear interrupt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sti(); // set interrupt</a:t>
            </a:r>
          </a:p>
        </p:txBody>
      </p:sp>
      <p:sp>
        <p:nvSpPr>
          <p:cNvPr id="172038" name="Text Box 5"/>
          <p:cNvSpPr txBox="1">
            <a:spLocks noChangeArrowheads="1"/>
          </p:cNvSpPr>
          <p:nvPr/>
        </p:nvSpPr>
        <p:spPr bwMode="auto">
          <a:xfrm>
            <a:off x="2590394" y="3986620"/>
            <a:ext cx="575811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interrupt handler registration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request_irq(unsigned int irq_no, void(*handler)(int), 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unsigned long flags, const char *device);</a:t>
            </a:r>
          </a:p>
          <a:p>
            <a:pPr eaLnBrk="1" hangingPunct="1"/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interrupt handler release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free_irq(unsigned int irq_no);</a:t>
            </a:r>
          </a:p>
        </p:txBody>
      </p:sp>
      <p:sp>
        <p:nvSpPr>
          <p:cNvPr id="172039" name="Text Box 6"/>
          <p:cNvSpPr txBox="1">
            <a:spLocks noChangeArrowheads="1"/>
          </p:cNvSpPr>
          <p:nvPr/>
        </p:nvSpPr>
        <p:spPr bwMode="auto">
          <a:xfrm>
            <a:off x="2661831" y="2414996"/>
            <a:ext cx="5947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save_flags(unsigned long flag); // save status register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restore_flags(unsigned long flag); // restore status register</a:t>
            </a:r>
          </a:p>
        </p:txBody>
      </p:sp>
    </p:spTree>
    <p:extLst>
      <p:ext uri="{BB962C8B-B14F-4D97-AF65-F5344CB8AC3E}">
        <p14:creationId xmlns:p14="http://schemas.microsoft.com/office/powerpoint/2010/main" val="144050352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Synchronization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73061" name="Text Box 4"/>
          <p:cNvSpPr txBox="1">
            <a:spLocks noChangeArrowheads="1"/>
          </p:cNvSpPr>
          <p:nvPr/>
        </p:nvSpPr>
        <p:spPr bwMode="auto">
          <a:xfrm>
            <a:off x="2553790" y="1695451"/>
            <a:ext cx="514230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 wait_queue {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struct tast_struct *task;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struct wait_queue *next;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pPr eaLnBrk="1" hangingPunct="1"/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sleep_on(struct wait_queue **p);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interruptible_sleep_on(struct wait_queue **p);</a:t>
            </a:r>
          </a:p>
          <a:p>
            <a:pPr eaLnBrk="1" hangingPunct="1"/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wake_up(struct wait_queue **p);</a:t>
            </a:r>
          </a:p>
          <a:p>
            <a:pPr eaLnBrk="1" hangingPunct="1"/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wake_up_interruptible(struct wait_queue **p);</a:t>
            </a:r>
          </a:p>
        </p:txBody>
      </p:sp>
    </p:spTree>
    <p:extLst>
      <p:ext uri="{BB962C8B-B14F-4D97-AF65-F5344CB8AC3E}">
        <p14:creationId xmlns:p14="http://schemas.microsoft.com/office/powerpoint/2010/main" val="15347054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Device driver handling functions</a:t>
            </a:r>
          </a:p>
          <a:p>
            <a:endParaRPr lang="en-US" altLang="ko-KR" dirty="0" smtClean="0"/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74085" name="Text Box 4"/>
          <p:cNvSpPr txBox="1">
            <a:spLocks noChangeArrowheads="1"/>
          </p:cNvSpPr>
          <p:nvPr/>
        </p:nvSpPr>
        <p:spPr bwMode="auto">
          <a:xfrm>
            <a:off x="2238376" y="1857376"/>
            <a:ext cx="894343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register_chrdev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unsgined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major,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*name, 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file_operations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*fops);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register_blkdev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unsgined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major,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*name, 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file_operations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*fops);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register_netdev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net_device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*dev);</a:t>
            </a:r>
          </a:p>
          <a:p>
            <a:pPr eaLnBrk="1" hangingPunct="1"/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unregister_chrdev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unsgined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major,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*name);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unregister_blkdev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unsgined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major,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*name);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unregister_netdev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net_device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*dev);</a:t>
            </a:r>
          </a:p>
          <a:p>
            <a:pPr eaLnBrk="1" hangingPunct="1"/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606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751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Data structure for module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75109" name="Text Box 3"/>
          <p:cNvSpPr txBox="1">
            <a:spLocks noChangeArrowheads="1"/>
          </p:cNvSpPr>
          <p:nvPr/>
        </p:nvSpPr>
        <p:spPr bwMode="auto">
          <a:xfrm>
            <a:off x="2514601" y="1524000"/>
            <a:ext cx="77384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module {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unsigned long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size_of_struct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 //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(module)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module *next;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*name;	// module name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unsigned long size; // module size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union  { 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atomic_t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usecount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 module usage counter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long pad; }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uc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                        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unsigned long flags;  // module flags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unsigned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nsyms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// # of exported symbols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unsigned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ndeps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 # of referenced modules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module_symbol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syms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 table of exported symbols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module_ref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*deps; // list of referenced modules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module_ref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*refs; // list of referencing modules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)(void); // initialization method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void (*cleanup)(void); // cleanup method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exception_table_entry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ex_table_start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 start of exception table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exception_table_entry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ex_table_end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 end of exception table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75977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Module loading/unloading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76133" name="Text Box 4"/>
          <p:cNvSpPr txBox="1">
            <a:spLocks noChangeArrowheads="1"/>
          </p:cNvSpPr>
          <p:nvPr/>
        </p:nvSpPr>
        <p:spPr bwMode="auto">
          <a:xfrm>
            <a:off x="2381251" y="1785939"/>
            <a:ext cx="591937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&lt;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linux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init.h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&gt;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init_module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(void); 		// module loading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void 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cleanup_module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(void); 	// module unloading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endParaRPr lang="en-US" altLang="ko-KR" sz="1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76134" name="Text Box 5"/>
          <p:cNvSpPr txBox="1">
            <a:spLocks noChangeArrowheads="1"/>
          </p:cNvSpPr>
          <p:nvPr/>
        </p:nvSpPr>
        <p:spPr bwMode="auto">
          <a:xfrm>
            <a:off x="2381250" y="3000375"/>
            <a:ext cx="634391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70C0"/>
                </a:solidFill>
                <a:latin typeface="+mn-lt"/>
              </a:rPr>
              <a:t>&lt;linux/init.h&gt;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70C0"/>
                </a:solidFill>
                <a:latin typeface="+mn-lt"/>
              </a:rPr>
              <a:t>#define module_init(x)	int init_module(void) { return x(); }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70C0"/>
                </a:solidFill>
                <a:latin typeface="+mn-lt"/>
              </a:rPr>
              <a:t>#define module_exit(x)	void cleanup_module(void) { x(); }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endParaRPr lang="en-US" altLang="ko-KR" sz="1600" b="1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846949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Usage count</a:t>
            </a:r>
          </a:p>
          <a:p>
            <a:pPr lvl="1"/>
            <a:r>
              <a:rPr lang="en-US" altLang="ko-KR" dirty="0" smtClean="0"/>
              <a:t>Counting the number of processes using the module.</a:t>
            </a:r>
          </a:p>
          <a:p>
            <a:pPr lvl="1"/>
            <a:r>
              <a:rPr lang="en-US" altLang="ko-KR" dirty="0" smtClean="0"/>
              <a:t>Checking whether the module is used or not.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Related macro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MOD_INC_USE_COUNT : usage count ++</a:t>
            </a:r>
          </a:p>
          <a:p>
            <a:pPr lvl="2"/>
            <a:r>
              <a:rPr lang="en-US" altLang="ko-KR" dirty="0" smtClean="0"/>
              <a:t>MOD_DEC_USE_COUNT : usage count --</a:t>
            </a:r>
          </a:p>
          <a:p>
            <a:pPr lvl="2"/>
            <a:r>
              <a:rPr lang="en-US" altLang="ko-KR" dirty="0" smtClean="0"/>
              <a:t>MOD_IN_USE : return TRUE if usage count is not equal to ‘0’ 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/>
              <a:t>Information about symbols registered in symbol table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proc</a:t>
            </a:r>
            <a:r>
              <a:rPr lang="en-US" altLang="ko-KR" dirty="0"/>
              <a:t>/</a:t>
            </a:r>
            <a:r>
              <a:rPr lang="en-US" altLang="ko-KR" dirty="0" err="1"/>
              <a:t>ksyms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address</a:t>
            </a:r>
            <a:r>
              <a:rPr lang="ko-KR" altLang="en-US" dirty="0"/>
              <a:t> </a:t>
            </a:r>
            <a:r>
              <a:rPr lang="en-US" altLang="ko-KR" dirty="0"/>
              <a:t>+ symbol name</a:t>
            </a:r>
            <a:r>
              <a:rPr lang="ko-KR" altLang="en-US" dirty="0"/>
              <a:t> </a:t>
            </a:r>
            <a:r>
              <a:rPr lang="en-US" altLang="ko-KR" dirty="0"/>
              <a:t>+ version number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Ex) c0134a50 register_chardev_R1a5f156e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250284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Template of module programming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178181" name="Text Box 4"/>
          <p:cNvSpPr txBox="1">
            <a:spLocks noChangeArrowheads="1"/>
          </p:cNvSpPr>
          <p:nvPr/>
        </p:nvSpPr>
        <p:spPr bwMode="auto">
          <a:xfrm>
            <a:off x="2095500" y="1928813"/>
            <a:ext cx="3877985" cy="3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kernel.h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module.h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init.h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	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module_start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	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module_end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              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EXPORT_NO_SYMBOLS;       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module_init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module_start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module_exit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module_end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module_start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 …… }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module_end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 …… }</a:t>
            </a:r>
          </a:p>
          <a:p>
            <a:pPr eaLnBrk="1" hangingPunct="1"/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12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Embedded Platform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The base platform in which HW and SW components are integrated.</a:t>
            </a:r>
          </a:p>
          <a:p>
            <a:pPr lvl="1"/>
            <a:r>
              <a:rPr lang="en-US" altLang="ko-KR" smtClean="0"/>
              <a:t>Self-developed or ready-made</a:t>
            </a:r>
            <a:endParaRPr lang="en-US" altLang="ko-KR" dirty="0" smtClean="0"/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1345"/>
            <a:ext cx="1617276" cy="152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 descr="SMDK24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2" y="2570708"/>
            <a:ext cx="1942724" cy="150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 descr="mcbstr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3" y="2602458"/>
            <a:ext cx="1394776" cy="139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6022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Programming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Compile option</a:t>
            </a:r>
            <a:endParaRPr lang="ko-KR" altLang="en-US" smtClean="0"/>
          </a:p>
          <a:p>
            <a:pPr lvl="1"/>
            <a:r>
              <a:rPr lang="en-US" altLang="ko-KR" smtClean="0"/>
              <a:t>“c” option : Linker is not called because it will link to kernel directly</a:t>
            </a:r>
            <a:endParaRPr lang="ko-KR" altLang="en-US" smtClean="0"/>
          </a:p>
          <a:p>
            <a:pPr lvl="1"/>
            <a:r>
              <a:rPr lang="en-US" altLang="ko-KR" smtClean="0"/>
              <a:t>“Wall” option</a:t>
            </a:r>
            <a:r>
              <a:rPr lang="ko-KR" altLang="en-US" smtClean="0"/>
              <a:t> </a:t>
            </a:r>
            <a:r>
              <a:rPr lang="en-US" altLang="ko-KR" smtClean="0"/>
              <a:t>: check all errors and warnings.</a:t>
            </a:r>
          </a:p>
          <a:p>
            <a:pPr lvl="1"/>
            <a:r>
              <a:rPr lang="en-US" altLang="ko-KR" smtClean="0"/>
              <a:t>“O” option</a:t>
            </a:r>
            <a:r>
              <a:rPr lang="ko-KR" altLang="en-US" smtClean="0"/>
              <a:t> </a:t>
            </a:r>
            <a:r>
              <a:rPr lang="en-US" altLang="ko-KR" smtClean="0"/>
              <a:t>: protect inline function from trying to make external link.</a:t>
            </a:r>
          </a:p>
          <a:p>
            <a:pPr lvl="1"/>
            <a:r>
              <a:rPr lang="en-US" altLang="ko-KR" smtClean="0"/>
              <a:t>“D” option</a:t>
            </a:r>
            <a:r>
              <a:rPr lang="ko-KR" altLang="en-US" smtClean="0"/>
              <a:t> </a:t>
            </a:r>
            <a:r>
              <a:rPr lang="en-US" altLang="ko-KR" smtClean="0"/>
              <a:t>: define symbols and macros. __KERNEL__ (kernel symbol &amp; macro), MODULE (module), LINUX (Linux related)</a:t>
            </a:r>
          </a:p>
          <a:p>
            <a:endParaRPr lang="en-US" altLang="ko-KR" smtClean="0"/>
          </a:p>
          <a:p>
            <a:r>
              <a:rPr lang="en-US" altLang="ko-KR" smtClean="0"/>
              <a:t>Usages</a:t>
            </a:r>
            <a:endParaRPr lang="ko-KR" altLang="en-US" smtClean="0"/>
          </a:p>
        </p:txBody>
      </p:sp>
      <p:sp>
        <p:nvSpPr>
          <p:cNvPr id="180229" name="Text Box 4"/>
          <p:cNvSpPr txBox="1">
            <a:spLocks noChangeArrowheads="1"/>
          </p:cNvSpPr>
          <p:nvPr/>
        </p:nvSpPr>
        <p:spPr bwMode="auto">
          <a:xfrm>
            <a:off x="1869215" y="3689168"/>
            <a:ext cx="66616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0070C0"/>
                </a:solidFill>
                <a:latin typeface="+mn-lt"/>
              </a:rPr>
              <a:t># gcc –c –O –Wall –DMODULE –D__KERNEL__ -DLINUX hello.c</a:t>
            </a:r>
          </a:p>
        </p:txBody>
      </p:sp>
    </p:spTree>
    <p:extLst>
      <p:ext uri="{BB962C8B-B14F-4D97-AF65-F5344CB8AC3E}">
        <p14:creationId xmlns:p14="http://schemas.microsoft.com/office/powerpoint/2010/main" val="221436285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Version Checking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sure that kernel version and module version is same.</a:t>
            </a:r>
          </a:p>
          <a:p>
            <a:r>
              <a:rPr lang="en-US" altLang="ko-KR" dirty="0" smtClean="0"/>
              <a:t>Kernel version data of module</a:t>
            </a:r>
          </a:p>
          <a:p>
            <a:pPr lvl="1"/>
            <a:r>
              <a:rPr lang="en-US" altLang="ko-KR" dirty="0" err="1" smtClean="0"/>
              <a:t>kernel_version</a:t>
            </a:r>
            <a:r>
              <a:rPr lang="en-US" altLang="ko-KR" dirty="0" smtClean="0"/>
              <a:t>[] in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module.h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Kernel version in kernel itself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LINUX_VERSION_CODE in &lt;	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version.h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1.3.5 : 0x10305 (66309),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2.4.0 : 0x20400 (132096)</a:t>
            </a:r>
          </a:p>
        </p:txBody>
      </p:sp>
      <p:sp>
        <p:nvSpPr>
          <p:cNvPr id="181253" name="Text Box 4"/>
          <p:cNvSpPr txBox="1">
            <a:spLocks noChangeArrowheads="1"/>
          </p:cNvSpPr>
          <p:nvPr/>
        </p:nvSpPr>
        <p:spPr bwMode="auto">
          <a:xfrm>
            <a:off x="1604225" y="2191976"/>
            <a:ext cx="8094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&lt;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linux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module.h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&gt;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#include &lt;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linux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version.h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&gt;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static 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 char __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module_kernel_version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[] __attribute__((section(".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modinfo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"))) =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"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kernel_version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=" UTS_RELEASE;</a:t>
            </a:r>
          </a:p>
        </p:txBody>
      </p:sp>
      <p:sp>
        <p:nvSpPr>
          <p:cNvPr id="181254" name="Text Box 5"/>
          <p:cNvSpPr txBox="1">
            <a:spLocks noChangeArrowheads="1"/>
          </p:cNvSpPr>
          <p:nvPr/>
        </p:nvSpPr>
        <p:spPr bwMode="auto">
          <a:xfrm>
            <a:off x="1604225" y="3337191"/>
            <a:ext cx="46451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&lt;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linux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  <a:latin typeface="+mn-lt"/>
              </a:rPr>
              <a:t>version.h</a:t>
            </a:r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&gt;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#define UTS_RELEASE "2.4.0-test5-rmk1-np1"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+mn-lt"/>
              </a:rPr>
              <a:t>#define LINUX_VERSION_CODE 132096</a:t>
            </a:r>
          </a:p>
        </p:txBody>
      </p:sp>
    </p:spTree>
    <p:extLst>
      <p:ext uri="{BB962C8B-B14F-4D97-AF65-F5344CB8AC3E}">
        <p14:creationId xmlns:p14="http://schemas.microsoft.com/office/powerpoint/2010/main" val="127704170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Version Checking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Macro for kernel version checking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KERNEL_VERSION (</a:t>
            </a:r>
            <a:r>
              <a:rPr lang="en-US" altLang="ko-KR" dirty="0" err="1" smtClean="0"/>
              <a:t>vers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vers</a:t>
            </a:r>
            <a:r>
              <a:rPr lang="en-US" altLang="ko-KR" dirty="0" smtClean="0"/>
              <a:t> &lt;&lt; 16 |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 &lt;&lt; 8 | </a:t>
            </a:r>
            <a:r>
              <a:rPr lang="en-US" altLang="ko-KR" dirty="0" err="1" smtClean="0"/>
              <a:t>seq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Dependency checking example</a:t>
            </a:r>
            <a:endParaRPr lang="ko-KR" altLang="en-US" dirty="0" smtClean="0"/>
          </a:p>
          <a:p>
            <a:pPr lvl="2"/>
            <a:endParaRPr lang="en-US" altLang="ko-KR" dirty="0"/>
          </a:p>
        </p:txBody>
      </p:sp>
      <p:sp>
        <p:nvSpPr>
          <p:cNvPr id="182277" name="Text Box 4"/>
          <p:cNvSpPr txBox="1">
            <a:spLocks noChangeArrowheads="1"/>
          </p:cNvSpPr>
          <p:nvPr/>
        </p:nvSpPr>
        <p:spPr bwMode="auto">
          <a:xfrm>
            <a:off x="2865665" y="2116077"/>
            <a:ext cx="7051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version.h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KERNEL_VERSION(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a,b,c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(((a) &lt;&lt; 16) + ((b) &lt;&lt; 8) + (c))</a:t>
            </a:r>
          </a:p>
          <a:p>
            <a:pPr eaLnBrk="1" hangingPunct="1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278" name="Text Box 5"/>
          <p:cNvSpPr txBox="1">
            <a:spLocks noChangeArrowheads="1"/>
          </p:cNvSpPr>
          <p:nvPr/>
        </p:nvSpPr>
        <p:spPr bwMode="auto">
          <a:xfrm>
            <a:off x="2865665" y="3740378"/>
            <a:ext cx="60817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ifdef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LINUX_KERNEL_CODE &lt;= KERNEL_VERSION(2,4,0)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….do something under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2.4.0…….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#else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….do something over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2.4.0…….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endif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6859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Shell Commands for Module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/sbin/insmod </a:t>
            </a:r>
          </a:p>
          <a:p>
            <a:pPr lvl="1"/>
            <a:r>
              <a:rPr lang="en-US" altLang="ko-KR" smtClean="0"/>
              <a:t>Link dynamically to kernel, Require root privilege</a:t>
            </a:r>
            <a:endParaRPr lang="ko-KR" altLang="en-US" smtClean="0"/>
          </a:p>
          <a:p>
            <a:r>
              <a:rPr lang="en-US" altLang="ko-KR" smtClean="0"/>
              <a:t>/sbin/rmmod</a:t>
            </a:r>
          </a:p>
          <a:p>
            <a:pPr lvl="1"/>
            <a:r>
              <a:rPr lang="en-US" altLang="ko-KR" smtClean="0"/>
              <a:t>Remove module from kernel</a:t>
            </a:r>
            <a:endParaRPr lang="ko-KR" altLang="en-US" smtClean="0"/>
          </a:p>
          <a:p>
            <a:r>
              <a:rPr lang="en-US" altLang="ko-KR" smtClean="0"/>
              <a:t>/sbin/lsmod </a:t>
            </a:r>
          </a:p>
          <a:p>
            <a:pPr lvl="1"/>
            <a:r>
              <a:rPr lang="en-US" altLang="ko-KR" smtClean="0"/>
              <a:t>Check state of module</a:t>
            </a:r>
          </a:p>
          <a:p>
            <a:pPr lvl="1"/>
            <a:r>
              <a:rPr lang="en-US" altLang="ko-KR" smtClean="0"/>
              <a:t>Same as /proc/modules file</a:t>
            </a:r>
          </a:p>
          <a:p>
            <a:r>
              <a:rPr lang="en-US" altLang="ko-KR" smtClean="0"/>
              <a:t>/sbin/depmod</a:t>
            </a:r>
          </a:p>
          <a:p>
            <a:pPr lvl="1"/>
            <a:r>
              <a:rPr lang="en-US" altLang="ko-KR" smtClean="0"/>
              <a:t>Check dependency of module</a:t>
            </a:r>
            <a:endParaRPr lang="ko-KR" altLang="en-US" smtClean="0"/>
          </a:p>
          <a:p>
            <a:r>
              <a:rPr lang="en-US" altLang="ko-KR" smtClean="0"/>
              <a:t>/sbin/modprobe</a:t>
            </a:r>
          </a:p>
          <a:p>
            <a:pPr lvl="1"/>
            <a:r>
              <a:rPr lang="en-US" altLang="ko-KR" smtClean="0"/>
              <a:t>Load module and its dependent modules</a:t>
            </a:r>
            <a:endParaRPr lang="ko-KR" altLang="en-US" smtClean="0"/>
          </a:p>
          <a:p>
            <a:r>
              <a:rPr lang="en-US" altLang="ko-KR" smtClean="0"/>
              <a:t>/sbin/modinfo</a:t>
            </a:r>
          </a:p>
          <a:p>
            <a:pPr lvl="1"/>
            <a:r>
              <a:rPr lang="en-US" altLang="ko-KR" smtClean="0"/>
              <a:t>Display information about the module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2733859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Communication between Module and User</a:t>
            </a:r>
            <a:endParaRPr lang="en-US" altLang="ko-KR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Using /dev file system </a:t>
            </a:r>
            <a:endParaRPr lang="ko-KR" altLang="en-US" smtClean="0"/>
          </a:p>
          <a:p>
            <a:r>
              <a:rPr lang="en-US" altLang="ko-KR" smtClean="0"/>
              <a:t>Using /proc file system</a:t>
            </a:r>
          </a:p>
          <a:p>
            <a:pPr lvl="1"/>
            <a:r>
              <a:rPr lang="en-US" altLang="ko-KR" smtClean="0"/>
              <a:t>Virtual file system having information about kernel </a:t>
            </a:r>
          </a:p>
          <a:p>
            <a:r>
              <a:rPr lang="en-US" altLang="ko-KR" smtClean="0"/>
              <a:t>How to communicate with module using /proc file system</a:t>
            </a:r>
            <a:r>
              <a:rPr lang="ko-KR" altLang="en-US" smtClean="0"/>
              <a:t> </a:t>
            </a:r>
          </a:p>
          <a:p>
            <a:pPr lvl="1"/>
            <a:r>
              <a:rPr lang="en-US" altLang="ko-KR" smtClean="0"/>
              <a:t>Generate new file under /proc directory. </a:t>
            </a:r>
          </a:p>
          <a:p>
            <a:pPr lvl="1"/>
            <a:r>
              <a:rPr lang="en-US" altLang="ko-KR" smtClean="0"/>
              <a:t>Use file operation to access /proc file system.</a:t>
            </a:r>
          </a:p>
          <a:p>
            <a:pPr lvl="1"/>
            <a:r>
              <a:rPr lang="en-US" altLang="ko-KR" smtClean="0"/>
              <a:t>File registration to /proc file system : create_proc_entry ()</a:t>
            </a:r>
          </a:p>
          <a:p>
            <a:pPr lvl="1"/>
            <a:r>
              <a:rPr lang="en-US" altLang="ko-KR" smtClean="0"/>
              <a:t>File deletion from /proc file system : remove_proc_entry ()</a:t>
            </a:r>
          </a:p>
        </p:txBody>
      </p:sp>
    </p:spTree>
    <p:extLst>
      <p:ext uri="{BB962C8B-B14F-4D97-AF65-F5344CB8AC3E}">
        <p14:creationId xmlns:p14="http://schemas.microsoft.com/office/powerpoint/2010/main" val="12987353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Entry Structure of /proc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Data entry structure (proc_dir_entry) </a:t>
            </a:r>
          </a:p>
          <a:p>
            <a:pPr lvl="1"/>
            <a:r>
              <a:rPr lang="en-US" altLang="ko-KR" smtClean="0"/>
              <a:t>Define the characteristics of pseudo file generated under /proc directory after module generation.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</p:txBody>
      </p:sp>
      <p:sp>
        <p:nvSpPr>
          <p:cNvPr id="185349" name="Text Box 4"/>
          <p:cNvSpPr txBox="1">
            <a:spLocks noChangeArrowheads="1"/>
          </p:cNvSpPr>
          <p:nvPr/>
        </p:nvSpPr>
        <p:spPr bwMode="auto">
          <a:xfrm>
            <a:off x="3581400" y="6164264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1200">
              <a:latin typeface="Arial" panose="020B0604020202020204" pitchFamily="34" charset="0"/>
            </a:endParaRPr>
          </a:p>
        </p:txBody>
      </p:sp>
      <p:sp>
        <p:nvSpPr>
          <p:cNvPr id="185350" name="Text Box 5"/>
          <p:cNvSpPr txBox="1">
            <a:spLocks noChangeArrowheads="1"/>
          </p:cNvSpPr>
          <p:nvPr/>
        </p:nvSpPr>
        <p:spPr bwMode="auto">
          <a:xfrm>
            <a:off x="2053726" y="1876426"/>
            <a:ext cx="7111947" cy="35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proc_dir_entry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unsigned short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low_ino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	//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 of file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name_len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	// length of file name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*name;	              // file name generated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mode; 	              // file access mode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inode_operation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proc_iops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	// file operation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read_proc_t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read_proc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	// file pointer for reading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write_proc_t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write_proc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	// file pointer for writing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};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2167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Registration &amp;Deletion of /proc Entry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Registration of /proc entry</a:t>
            </a:r>
          </a:p>
          <a:p>
            <a:pPr lvl="1"/>
            <a:r>
              <a:rPr lang="en-US" altLang="ko-KR" smtClean="0"/>
              <a:t>create_proc_entry() </a:t>
            </a:r>
            <a:endParaRPr lang="ko-KR" altLang="en-US" smtClean="0"/>
          </a:p>
          <a:p>
            <a:r>
              <a:rPr lang="en-US" altLang="ko-KR" smtClean="0"/>
              <a:t>Deletion of /proc entry</a:t>
            </a:r>
          </a:p>
          <a:p>
            <a:pPr lvl="1"/>
            <a:r>
              <a:rPr lang="en-US" altLang="ko-KR" smtClean="0"/>
              <a:t>remove_proc_entry() </a:t>
            </a:r>
            <a:r>
              <a:rPr lang="ko-KR" altLang="en-US" smtClean="0"/>
              <a:t> </a:t>
            </a:r>
          </a:p>
          <a:p>
            <a:endParaRPr lang="en-US" altLang="ko-KR" smtClean="0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1943917" y="2617335"/>
            <a:ext cx="85010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en-US" altLang="ko-KR" sz="1600" b="1">
                <a:solidFill>
                  <a:srgbClr val="0070C0"/>
                </a:solidFill>
                <a:latin typeface="+mn-lt"/>
              </a:rPr>
              <a:t>#include &lt;linux/proc_fs.h&gt;</a:t>
            </a:r>
          </a:p>
          <a:p>
            <a:pPr lvl="1" algn="just" eaLnBrk="1" hangingPunct="1"/>
            <a:r>
              <a:rPr lang="en-US" altLang="ko-KR" sz="1600" b="1">
                <a:solidFill>
                  <a:srgbClr val="0070C0"/>
                </a:solidFill>
                <a:latin typeface="+mn-lt"/>
              </a:rPr>
              <a:t>struct proc_dir_entry (*create_proc_entry)(const char *name, mode_t mode, 			struct proc_dir_entry *parent)</a:t>
            </a:r>
          </a:p>
          <a:p>
            <a:pPr lvl="1" algn="just" eaLnBrk="1" hangingPunct="1"/>
            <a:endParaRPr lang="en-US" altLang="ko-KR" sz="1600" b="1">
              <a:solidFill>
                <a:srgbClr val="0070C0"/>
              </a:solidFill>
              <a:latin typeface="+mn-lt"/>
            </a:endParaRPr>
          </a:p>
          <a:p>
            <a:pPr lvl="1" algn="just" eaLnBrk="1" hangingPunct="1"/>
            <a:r>
              <a:rPr lang="en-US" altLang="ko-KR" sz="1600" b="1">
                <a:solidFill>
                  <a:srgbClr val="0070C0"/>
                </a:solidFill>
                <a:latin typeface="+mn-lt"/>
              </a:rPr>
              <a:t>name : filename</a:t>
            </a:r>
            <a:endParaRPr lang="ko-KR" altLang="en-US" sz="1600" b="1">
              <a:solidFill>
                <a:srgbClr val="0070C0"/>
              </a:solidFill>
              <a:latin typeface="+mn-lt"/>
            </a:endParaRPr>
          </a:p>
          <a:p>
            <a:pPr lvl="1" algn="just" eaLnBrk="1" hangingPunct="1"/>
            <a:r>
              <a:rPr lang="en-US" altLang="ko-KR" sz="1600" b="1">
                <a:solidFill>
                  <a:srgbClr val="0070C0"/>
                </a:solidFill>
                <a:latin typeface="+mn-lt"/>
              </a:rPr>
              <a:t>mode : access right for file</a:t>
            </a:r>
            <a:endParaRPr lang="ko-KR" altLang="en-US" sz="1600" b="1">
              <a:solidFill>
                <a:srgbClr val="0070C0"/>
              </a:solidFill>
              <a:latin typeface="+mn-lt"/>
            </a:endParaRPr>
          </a:p>
          <a:p>
            <a:pPr lvl="1" algn="just" eaLnBrk="1" hangingPunct="1"/>
            <a:r>
              <a:rPr lang="en-US" altLang="ko-KR" sz="1600" b="1">
                <a:solidFill>
                  <a:srgbClr val="0070C0"/>
                </a:solidFill>
                <a:latin typeface="+mn-lt"/>
              </a:rPr>
              <a:t>parent : location of file generated</a:t>
            </a:r>
            <a:r>
              <a:rPr lang="ko-KR" altLang="en-US" sz="1600" b="1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sz="1600" b="1">
                <a:solidFill>
                  <a:srgbClr val="0070C0"/>
                </a:solidFill>
                <a:latin typeface="+mn-lt"/>
              </a:rPr>
              <a:t>(if /proc, then NULL)</a:t>
            </a:r>
          </a:p>
          <a:p>
            <a:pPr lvl="1" algn="just" eaLnBrk="1" hangingPunct="1"/>
            <a:endParaRPr lang="en-US" altLang="ko-KR" sz="1600" b="1">
              <a:solidFill>
                <a:srgbClr val="0070C0"/>
              </a:solidFill>
              <a:latin typeface="+mn-lt"/>
            </a:endParaRPr>
          </a:p>
          <a:p>
            <a:pPr lvl="1" algn="just" eaLnBrk="1" hangingPunct="1"/>
            <a:r>
              <a:rPr lang="en-US" altLang="ko-KR" sz="1600" b="1">
                <a:solidFill>
                  <a:srgbClr val="0070C0"/>
                </a:solidFill>
                <a:latin typeface="+mn-lt"/>
              </a:rPr>
              <a:t>void remove_proc_entry(const char *name, struct proc_dir_entry *parent)</a:t>
            </a:r>
          </a:p>
          <a:p>
            <a:pPr algn="just" eaLnBrk="1" hangingPunct="1"/>
            <a:endParaRPr lang="en-US" altLang="ko-KR" sz="1600" b="1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269710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Read &amp; Write of /proc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Function pointer read_proc for reading, write_proc for writing of proc_dir_entry </a:t>
            </a:r>
            <a:endParaRPr lang="en-US" altLang="ko-KR"/>
          </a:p>
        </p:txBody>
      </p:sp>
      <p:sp>
        <p:nvSpPr>
          <p:cNvPr id="187397" name="Text Box 4"/>
          <p:cNvSpPr txBox="1">
            <a:spLocks noChangeArrowheads="1"/>
          </p:cNvSpPr>
          <p:nvPr/>
        </p:nvSpPr>
        <p:spPr bwMode="auto">
          <a:xfrm>
            <a:off x="1999706" y="1702526"/>
            <a:ext cx="781367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proc_fs.h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proc_dir_entry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proc_read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(char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char **start,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off,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count,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eof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void *data);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init_module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create_proc_entry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myfile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S_IRUGO, NULL);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if 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!= NULL)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read_proc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proc_read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cleanup_module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remove_proc_entry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myfile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NULL);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proc_read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(char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char **start,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off,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count,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eof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void *data) {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sprintf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“hello ! \n”);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return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8996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Device Driver</a:t>
            </a:r>
          </a:p>
        </p:txBody>
      </p:sp>
    </p:spTree>
    <p:extLst>
      <p:ext uri="{BB962C8B-B14F-4D97-AF65-F5344CB8AC3E}">
        <p14:creationId xmlns:p14="http://schemas.microsoft.com/office/powerpoint/2010/main" val="13847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System Architecture</a:t>
            </a:r>
          </a:p>
        </p:txBody>
      </p:sp>
      <p:sp>
        <p:nvSpPr>
          <p:cNvPr id="189444" name="Rectangle 2"/>
          <p:cNvSpPr>
            <a:spLocks noChangeArrowheads="1"/>
          </p:cNvSpPr>
          <p:nvPr/>
        </p:nvSpPr>
        <p:spPr bwMode="auto">
          <a:xfrm>
            <a:off x="3581400" y="1219200"/>
            <a:ext cx="502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45" name="Rectangle 3"/>
          <p:cNvSpPr>
            <a:spLocks noChangeArrowheads="1"/>
          </p:cNvSpPr>
          <p:nvPr/>
        </p:nvSpPr>
        <p:spPr bwMode="auto">
          <a:xfrm>
            <a:off x="3581400" y="1905000"/>
            <a:ext cx="502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46" name="Rectangle 4"/>
          <p:cNvSpPr>
            <a:spLocks noChangeArrowheads="1"/>
          </p:cNvSpPr>
          <p:nvPr/>
        </p:nvSpPr>
        <p:spPr bwMode="auto">
          <a:xfrm>
            <a:off x="3581400" y="2590800"/>
            <a:ext cx="502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47" name="Rectangle 5"/>
          <p:cNvSpPr>
            <a:spLocks noChangeArrowheads="1"/>
          </p:cNvSpPr>
          <p:nvPr/>
        </p:nvSpPr>
        <p:spPr bwMode="auto">
          <a:xfrm>
            <a:off x="3581400" y="41148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48" name="Rectangle 6"/>
          <p:cNvSpPr>
            <a:spLocks noChangeArrowheads="1"/>
          </p:cNvSpPr>
          <p:nvPr/>
        </p:nvSpPr>
        <p:spPr bwMode="auto">
          <a:xfrm>
            <a:off x="3581400" y="5029200"/>
            <a:ext cx="502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49" name="Rectangle 7"/>
          <p:cNvSpPr>
            <a:spLocks noChangeArrowheads="1"/>
          </p:cNvSpPr>
          <p:nvPr/>
        </p:nvSpPr>
        <p:spPr bwMode="auto">
          <a:xfrm>
            <a:off x="3581400" y="5715000"/>
            <a:ext cx="502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50" name="Rectangle 8"/>
          <p:cNvSpPr>
            <a:spLocks noChangeArrowheads="1"/>
          </p:cNvSpPr>
          <p:nvPr/>
        </p:nvSpPr>
        <p:spPr bwMode="auto">
          <a:xfrm>
            <a:off x="6934200" y="3298825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51" name="Rectangle 9"/>
          <p:cNvSpPr>
            <a:spLocks noChangeArrowheads="1"/>
          </p:cNvSpPr>
          <p:nvPr/>
        </p:nvSpPr>
        <p:spPr bwMode="auto">
          <a:xfrm>
            <a:off x="6934200" y="41148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52" name="Rectangle 11"/>
          <p:cNvSpPr>
            <a:spLocks noChangeArrowheads="1"/>
          </p:cNvSpPr>
          <p:nvPr/>
        </p:nvSpPr>
        <p:spPr bwMode="auto">
          <a:xfrm>
            <a:off x="1981200" y="1600200"/>
            <a:ext cx="8345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endParaRPr lang="ko-KR" altLang="ko-KR" sz="2000">
              <a:solidFill>
                <a:schemeClr val="bg1"/>
              </a:solidFill>
              <a:latin typeface="Arial" panose="020B0604020202020204" pitchFamily="34" charset="0"/>
              <a:ea typeface="바탕" panose="02030600000101010101" pitchFamily="18" charset="-127"/>
            </a:endParaRPr>
          </a:p>
        </p:txBody>
      </p:sp>
      <p:sp>
        <p:nvSpPr>
          <p:cNvPr id="189453" name="Text Box 12"/>
          <p:cNvSpPr txBox="1">
            <a:spLocks noChangeArrowheads="1"/>
          </p:cNvSpPr>
          <p:nvPr/>
        </p:nvSpPr>
        <p:spPr bwMode="auto">
          <a:xfrm>
            <a:off x="7086600" y="3228976"/>
            <a:ext cx="1600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Network subsystem</a:t>
            </a:r>
          </a:p>
        </p:txBody>
      </p:sp>
      <p:sp>
        <p:nvSpPr>
          <p:cNvPr id="189454" name="Rectangle 13"/>
          <p:cNvSpPr>
            <a:spLocks noChangeArrowheads="1"/>
          </p:cNvSpPr>
          <p:nvPr/>
        </p:nvSpPr>
        <p:spPr bwMode="auto">
          <a:xfrm>
            <a:off x="5257800" y="3298826"/>
            <a:ext cx="1600200" cy="51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55" name="Rectangle 14"/>
          <p:cNvSpPr>
            <a:spLocks noChangeArrowheads="1"/>
          </p:cNvSpPr>
          <p:nvPr/>
        </p:nvSpPr>
        <p:spPr bwMode="auto">
          <a:xfrm>
            <a:off x="5257800" y="41148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56" name="Text Box 15"/>
          <p:cNvSpPr txBox="1">
            <a:spLocks noChangeArrowheads="1"/>
          </p:cNvSpPr>
          <p:nvPr/>
        </p:nvSpPr>
        <p:spPr bwMode="auto">
          <a:xfrm>
            <a:off x="5410200" y="1225550"/>
            <a:ext cx="1201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Times New Roman" panose="02020603050405020304" pitchFamily="18" charset="0"/>
              </a:rPr>
              <a:t>Application</a:t>
            </a:r>
          </a:p>
        </p:txBody>
      </p:sp>
      <p:sp>
        <p:nvSpPr>
          <p:cNvPr id="189457" name="Text Box 16"/>
          <p:cNvSpPr txBox="1">
            <a:spLocks noChangeArrowheads="1"/>
          </p:cNvSpPr>
          <p:nvPr/>
        </p:nvSpPr>
        <p:spPr bwMode="auto">
          <a:xfrm>
            <a:off x="4724401" y="1911350"/>
            <a:ext cx="198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Times New Roman" panose="02020603050405020304" pitchFamily="18" charset="0"/>
              </a:rPr>
              <a:t>System call interface</a:t>
            </a:r>
          </a:p>
        </p:txBody>
      </p:sp>
      <p:sp>
        <p:nvSpPr>
          <p:cNvPr id="189458" name="Text Box 17"/>
          <p:cNvSpPr txBox="1">
            <a:spLocks noChangeArrowheads="1"/>
          </p:cNvSpPr>
          <p:nvPr/>
        </p:nvSpPr>
        <p:spPr bwMode="auto">
          <a:xfrm>
            <a:off x="4572001" y="2597150"/>
            <a:ext cx="299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Times New Roman" panose="02020603050405020304" pitchFamily="18" charset="0"/>
              </a:rPr>
              <a:t>Virtual Filesystem Switch (VFS)</a:t>
            </a:r>
          </a:p>
        </p:txBody>
      </p:sp>
      <p:sp>
        <p:nvSpPr>
          <p:cNvPr id="189459" name="Text Box 18"/>
          <p:cNvSpPr txBox="1">
            <a:spLocks noChangeArrowheads="1"/>
          </p:cNvSpPr>
          <p:nvPr/>
        </p:nvSpPr>
        <p:spPr bwMode="auto">
          <a:xfrm>
            <a:off x="5334001" y="3381375"/>
            <a:ext cx="1285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Times New Roman" panose="02020603050405020304" pitchFamily="18" charset="0"/>
              </a:rPr>
              <a:t>Buffer cache</a:t>
            </a:r>
          </a:p>
        </p:txBody>
      </p:sp>
      <p:sp>
        <p:nvSpPr>
          <p:cNvPr id="189460" name="Text Box 19"/>
          <p:cNvSpPr txBox="1">
            <a:spLocks noChangeArrowheads="1"/>
          </p:cNvSpPr>
          <p:nvPr/>
        </p:nvSpPr>
        <p:spPr bwMode="auto">
          <a:xfrm>
            <a:off x="3751263" y="4149726"/>
            <a:ext cx="1320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Character </a:t>
            </a:r>
          </a:p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device driver</a:t>
            </a:r>
          </a:p>
        </p:txBody>
      </p:sp>
      <p:sp>
        <p:nvSpPr>
          <p:cNvPr id="189461" name="Text Box 20"/>
          <p:cNvSpPr txBox="1">
            <a:spLocks noChangeArrowheads="1"/>
          </p:cNvSpPr>
          <p:nvPr/>
        </p:nvSpPr>
        <p:spPr bwMode="auto">
          <a:xfrm>
            <a:off x="5029200" y="5035550"/>
            <a:ext cx="1581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Times New Roman" panose="02020603050405020304" pitchFamily="18" charset="0"/>
              </a:rPr>
              <a:t>Device interface</a:t>
            </a:r>
          </a:p>
        </p:txBody>
      </p:sp>
      <p:sp>
        <p:nvSpPr>
          <p:cNvPr id="189462" name="Text Box 21"/>
          <p:cNvSpPr txBox="1">
            <a:spLocks noChangeArrowheads="1"/>
          </p:cNvSpPr>
          <p:nvPr/>
        </p:nvSpPr>
        <p:spPr bwMode="auto">
          <a:xfrm>
            <a:off x="5334001" y="5721350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Times New Roman" panose="02020603050405020304" pitchFamily="18" charset="0"/>
              </a:rPr>
              <a:t>Hardware</a:t>
            </a:r>
          </a:p>
        </p:txBody>
      </p:sp>
      <p:sp>
        <p:nvSpPr>
          <p:cNvPr id="189463" name="Text Box 22"/>
          <p:cNvSpPr txBox="1">
            <a:spLocks noChangeArrowheads="1"/>
          </p:cNvSpPr>
          <p:nvPr/>
        </p:nvSpPr>
        <p:spPr bwMode="auto">
          <a:xfrm>
            <a:off x="5427663" y="4143376"/>
            <a:ext cx="1320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Block</a:t>
            </a:r>
          </a:p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device driver</a:t>
            </a:r>
          </a:p>
        </p:txBody>
      </p:sp>
      <p:sp>
        <p:nvSpPr>
          <p:cNvPr id="189464" name="Text Box 23"/>
          <p:cNvSpPr txBox="1">
            <a:spLocks noChangeArrowheads="1"/>
          </p:cNvSpPr>
          <p:nvPr/>
        </p:nvSpPr>
        <p:spPr bwMode="auto">
          <a:xfrm>
            <a:off x="7104063" y="4143376"/>
            <a:ext cx="1320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Network</a:t>
            </a:r>
          </a:p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device driver</a:t>
            </a:r>
          </a:p>
        </p:txBody>
      </p:sp>
      <p:sp>
        <p:nvSpPr>
          <p:cNvPr id="189465" name="Line 24"/>
          <p:cNvSpPr>
            <a:spLocks noChangeShapeType="1"/>
          </p:cNvSpPr>
          <p:nvPr/>
        </p:nvSpPr>
        <p:spPr bwMode="auto">
          <a:xfrm>
            <a:off x="4495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9466" name="Line 25"/>
          <p:cNvSpPr>
            <a:spLocks noChangeShapeType="1"/>
          </p:cNvSpPr>
          <p:nvPr/>
        </p:nvSpPr>
        <p:spPr bwMode="auto">
          <a:xfrm>
            <a:off x="601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9467" name="Line 26"/>
          <p:cNvSpPr>
            <a:spLocks noChangeShapeType="1"/>
          </p:cNvSpPr>
          <p:nvPr/>
        </p:nvSpPr>
        <p:spPr bwMode="auto">
          <a:xfrm>
            <a:off x="7848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9468" name="Line 27"/>
          <p:cNvSpPr>
            <a:spLocks noChangeShapeType="1"/>
          </p:cNvSpPr>
          <p:nvPr/>
        </p:nvSpPr>
        <p:spPr bwMode="auto">
          <a:xfrm>
            <a:off x="7848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9469" name="Line 28"/>
          <p:cNvSpPr>
            <a:spLocks noChangeShapeType="1"/>
          </p:cNvSpPr>
          <p:nvPr/>
        </p:nvSpPr>
        <p:spPr bwMode="auto">
          <a:xfrm>
            <a:off x="78486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9470" name="Line 29"/>
          <p:cNvSpPr>
            <a:spLocks noChangeShapeType="1"/>
          </p:cNvSpPr>
          <p:nvPr/>
        </p:nvSpPr>
        <p:spPr bwMode="auto">
          <a:xfrm>
            <a:off x="6019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9471" name="Line 30"/>
          <p:cNvSpPr>
            <a:spLocks noChangeShapeType="1"/>
          </p:cNvSpPr>
          <p:nvPr/>
        </p:nvSpPr>
        <p:spPr bwMode="auto">
          <a:xfrm>
            <a:off x="60198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9472" name="Line 31"/>
          <p:cNvSpPr>
            <a:spLocks noChangeShapeType="1"/>
          </p:cNvSpPr>
          <p:nvPr/>
        </p:nvSpPr>
        <p:spPr bwMode="auto">
          <a:xfrm>
            <a:off x="60198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89473" name="AutoShape 32"/>
          <p:cNvSpPr>
            <a:spLocks noChangeArrowheads="1"/>
          </p:cNvSpPr>
          <p:nvPr/>
        </p:nvSpPr>
        <p:spPr bwMode="auto">
          <a:xfrm>
            <a:off x="6019800" y="5410200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189474" name="AutoShape 33"/>
          <p:cNvSpPr>
            <a:spLocks noChangeArrowheads="1"/>
          </p:cNvSpPr>
          <p:nvPr/>
        </p:nvSpPr>
        <p:spPr bwMode="auto">
          <a:xfrm>
            <a:off x="5943600" y="1600200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Hardware Platform Design</a:t>
            </a:r>
            <a:endParaRPr lang="en-US" altLang="ko-KR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Embedded processor selection</a:t>
            </a:r>
          </a:p>
          <a:p>
            <a:pPr lvl="1"/>
            <a:r>
              <a:rPr lang="en-US" altLang="ko-KR" smtClean="0"/>
              <a:t>Processor type : MPU, MCU, DSP, ASIP</a:t>
            </a:r>
          </a:p>
          <a:p>
            <a:pPr lvl="1"/>
            <a:r>
              <a:rPr lang="en-US" altLang="ko-KR" smtClean="0"/>
              <a:t>Instruction set architecture : RISC, CISC</a:t>
            </a:r>
          </a:p>
          <a:p>
            <a:pPr lvl="1"/>
            <a:r>
              <a:rPr lang="en-US" altLang="ko-KR" smtClean="0"/>
              <a:t>Processor architecture </a:t>
            </a:r>
          </a:p>
          <a:p>
            <a:pPr lvl="2"/>
            <a:r>
              <a:rPr lang="en-US" altLang="ko-KR" smtClean="0"/>
              <a:t>Von Neumann, Harvard</a:t>
            </a:r>
          </a:p>
          <a:p>
            <a:pPr lvl="2"/>
            <a:r>
              <a:rPr lang="en-US" altLang="ko-KR" smtClean="0"/>
              <a:t>DSP-features : Dual-memory access, MAC, Floating-point</a:t>
            </a:r>
          </a:p>
          <a:p>
            <a:pPr lvl="1"/>
            <a:r>
              <a:rPr lang="en-US" altLang="ko-KR" smtClean="0"/>
              <a:t>Memory : Flash, DRAM/SRAM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Application specific peripheral devices</a:t>
            </a:r>
          </a:p>
          <a:p>
            <a:pPr lvl="1"/>
            <a:r>
              <a:rPr lang="en-US" altLang="ko-KR" smtClean="0"/>
              <a:t>On-chip : integrated in processor</a:t>
            </a:r>
          </a:p>
          <a:p>
            <a:pPr lvl="1"/>
            <a:r>
              <a:rPr lang="en-US" altLang="ko-KR" smtClean="0"/>
              <a:t>Off-chip</a:t>
            </a:r>
          </a:p>
          <a:p>
            <a:pPr lvl="2"/>
            <a:r>
              <a:rPr lang="en-US" altLang="ko-KR" smtClean="0"/>
              <a:t>Rapid prototyping : EPLD, FPGA, ….</a:t>
            </a:r>
          </a:p>
          <a:p>
            <a:pPr lvl="2"/>
            <a:r>
              <a:rPr lang="en-US" altLang="ko-KR" smtClean="0"/>
              <a:t>ASSP : Ethernet, USB, PCMCIA, LCD, Audio codec, Touch-screen, ….</a:t>
            </a:r>
          </a:p>
          <a:p>
            <a:pPr lvl="2"/>
            <a:endParaRPr lang="en-US" altLang="ko-KR" smtClean="0"/>
          </a:p>
          <a:p>
            <a:r>
              <a:rPr lang="en-US" altLang="ko-KR" smtClean="0"/>
              <a:t>Hardware implementation</a:t>
            </a:r>
          </a:p>
          <a:p>
            <a:pPr lvl="1"/>
            <a:r>
              <a:rPr lang="en-US" altLang="ko-KR" smtClean="0"/>
              <a:t>System-on-Board (SoB) : On-PCB</a:t>
            </a:r>
          </a:p>
          <a:p>
            <a:pPr lvl="1"/>
            <a:r>
              <a:rPr lang="en-US" altLang="ko-KR" smtClean="0"/>
              <a:t>System-on-Chip (SoC) : One-Chip</a:t>
            </a:r>
          </a:p>
          <a:p>
            <a:pPr lvl="2"/>
            <a:endParaRPr lang="en-US" altLang="ko-KR" smtClean="0"/>
          </a:p>
          <a:p>
            <a:pPr lvl="1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9405257" y="4376615"/>
            <a:ext cx="2151017" cy="15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9494248" y="5444913"/>
            <a:ext cx="1981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>
                <a:latin typeface="Times New Roman" panose="02020603050405020304" pitchFamily="18" charset="0"/>
              </a:rPr>
              <a:t>Micro-processor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9494248" y="4963900"/>
            <a:ext cx="762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 dirty="0">
                <a:latin typeface="Times New Roman" panose="02020603050405020304" pitchFamily="18" charset="0"/>
              </a:rPr>
              <a:t>ROM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10332448" y="4963900"/>
            <a:ext cx="1143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>
                <a:latin typeface="Times New Roman" panose="02020603050405020304" pitchFamily="18" charset="0"/>
              </a:rPr>
              <a:t>RAM</a:t>
            </a:r>
          </a:p>
        </p:txBody>
      </p:sp>
      <p:sp>
        <p:nvSpPr>
          <p:cNvPr id="12" name="Text Box 1031"/>
          <p:cNvSpPr txBox="1">
            <a:spLocks noChangeArrowheads="1"/>
          </p:cNvSpPr>
          <p:nvPr/>
        </p:nvSpPr>
        <p:spPr bwMode="auto">
          <a:xfrm>
            <a:off x="9494248" y="4506699"/>
            <a:ext cx="60960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>
                <a:latin typeface="Times New Roman" panose="02020603050405020304" pitchFamily="18" charset="0"/>
              </a:rPr>
              <a:t>I/O</a:t>
            </a:r>
          </a:p>
        </p:txBody>
      </p:sp>
      <p:sp>
        <p:nvSpPr>
          <p:cNvPr id="13" name="Text Box 1032"/>
          <p:cNvSpPr txBox="1">
            <a:spLocks noChangeArrowheads="1"/>
          </p:cNvSpPr>
          <p:nvPr/>
        </p:nvSpPr>
        <p:spPr bwMode="auto">
          <a:xfrm>
            <a:off x="10180048" y="4506700"/>
            <a:ext cx="609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>
                <a:latin typeface="Times New Roman" panose="02020603050405020304" pitchFamily="18" charset="0"/>
              </a:rPr>
              <a:t>I/O</a:t>
            </a:r>
          </a:p>
        </p:txBody>
      </p:sp>
      <p:sp>
        <p:nvSpPr>
          <p:cNvPr id="14" name="Text Box 1033"/>
          <p:cNvSpPr txBox="1">
            <a:spLocks noChangeArrowheads="1"/>
          </p:cNvSpPr>
          <p:nvPr/>
        </p:nvSpPr>
        <p:spPr bwMode="auto">
          <a:xfrm>
            <a:off x="10865848" y="4506700"/>
            <a:ext cx="609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>
                <a:latin typeface="Times New Roman" panose="02020603050405020304" pitchFamily="18" charset="0"/>
              </a:rPr>
              <a:t>I/O</a:t>
            </a:r>
          </a:p>
        </p:txBody>
      </p:sp>
      <p:sp>
        <p:nvSpPr>
          <p:cNvPr id="15" name="Text Box 1035"/>
          <p:cNvSpPr txBox="1">
            <a:spLocks noChangeArrowheads="1"/>
          </p:cNvSpPr>
          <p:nvPr/>
        </p:nvSpPr>
        <p:spPr bwMode="auto">
          <a:xfrm>
            <a:off x="10103849" y="5954499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>
                <a:latin typeface="Times New Roman" panose="02020603050405020304" pitchFamily="18" charset="0"/>
              </a:rPr>
              <a:t>SoB/SoC</a:t>
            </a:r>
          </a:p>
        </p:txBody>
      </p:sp>
    </p:spTree>
    <p:extLst>
      <p:ext uri="{BB962C8B-B14F-4D97-AF65-F5344CB8AC3E}">
        <p14:creationId xmlns:p14="http://schemas.microsoft.com/office/powerpoint/2010/main" val="203576878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Device Access Mode 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Polling mode</a:t>
            </a:r>
          </a:p>
          <a:p>
            <a:pPr lvl="1"/>
            <a:r>
              <a:rPr lang="en-US" altLang="ko-KR" smtClean="0"/>
              <a:t>Periodical checking the status of input/output operation</a:t>
            </a:r>
            <a:r>
              <a:rPr lang="ko-KR" altLang="en-US" smtClean="0"/>
              <a:t> </a:t>
            </a:r>
          </a:p>
          <a:p>
            <a:r>
              <a:rPr lang="en-US" altLang="ko-KR" smtClean="0"/>
              <a:t>Interrupt mode</a:t>
            </a:r>
          </a:p>
          <a:p>
            <a:pPr lvl="1"/>
            <a:r>
              <a:rPr lang="en-US" altLang="ko-KR" smtClean="0"/>
              <a:t>Cheking the status of input/output operation by using interrupt</a:t>
            </a:r>
          </a:p>
        </p:txBody>
      </p:sp>
      <p:sp>
        <p:nvSpPr>
          <p:cNvPr id="190469" name="Text Box 4"/>
          <p:cNvSpPr txBox="1">
            <a:spLocks noChangeArrowheads="1"/>
          </p:cNvSpPr>
          <p:nvPr/>
        </p:nvSpPr>
        <p:spPr bwMode="auto">
          <a:xfrm>
            <a:off x="3011125" y="3933554"/>
            <a:ext cx="13636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Times New Roman" panose="02020603050405020304" pitchFamily="18" charset="0"/>
              </a:rPr>
              <a:t>Device driver</a:t>
            </a:r>
          </a:p>
        </p:txBody>
      </p:sp>
      <p:sp>
        <p:nvSpPr>
          <p:cNvPr id="190470" name="Text Box 5"/>
          <p:cNvSpPr txBox="1">
            <a:spLocks noChangeArrowheads="1"/>
          </p:cNvSpPr>
          <p:nvPr/>
        </p:nvSpPr>
        <p:spPr bwMode="auto">
          <a:xfrm>
            <a:off x="3011125" y="5076554"/>
            <a:ext cx="137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Device</a:t>
            </a:r>
          </a:p>
        </p:txBody>
      </p:sp>
      <p:sp>
        <p:nvSpPr>
          <p:cNvPr id="190471" name="Line 6"/>
          <p:cNvSpPr>
            <a:spLocks noChangeShapeType="1"/>
          </p:cNvSpPr>
          <p:nvPr/>
        </p:nvSpPr>
        <p:spPr bwMode="auto">
          <a:xfrm>
            <a:off x="3239725" y="324775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72" name="Text Box 7"/>
          <p:cNvSpPr txBox="1">
            <a:spLocks noChangeArrowheads="1"/>
          </p:cNvSpPr>
          <p:nvPr/>
        </p:nvSpPr>
        <p:spPr bwMode="auto">
          <a:xfrm>
            <a:off x="3011126" y="2638154"/>
            <a:ext cx="13668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Process </a:t>
            </a:r>
          </a:p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(I/O Request)</a:t>
            </a:r>
          </a:p>
        </p:txBody>
      </p:sp>
      <p:sp>
        <p:nvSpPr>
          <p:cNvPr id="190473" name="Text Box 8"/>
          <p:cNvSpPr txBox="1">
            <a:spLocks noChangeArrowheads="1"/>
          </p:cNvSpPr>
          <p:nvPr/>
        </p:nvSpPr>
        <p:spPr bwMode="auto">
          <a:xfrm>
            <a:off x="2706325" y="334935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190474" name="Line 9"/>
          <p:cNvSpPr>
            <a:spLocks noChangeShapeType="1"/>
          </p:cNvSpPr>
          <p:nvPr/>
        </p:nvSpPr>
        <p:spPr bwMode="auto">
          <a:xfrm>
            <a:off x="3239725" y="431455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75" name="Text Box 10"/>
          <p:cNvSpPr txBox="1">
            <a:spLocks noChangeArrowheads="1"/>
          </p:cNvSpPr>
          <p:nvPr/>
        </p:nvSpPr>
        <p:spPr bwMode="auto">
          <a:xfrm>
            <a:off x="2706325" y="449235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Cmd</a:t>
            </a:r>
          </a:p>
        </p:txBody>
      </p:sp>
      <p:sp>
        <p:nvSpPr>
          <p:cNvPr id="190476" name="Line 11"/>
          <p:cNvSpPr>
            <a:spLocks noChangeShapeType="1"/>
          </p:cNvSpPr>
          <p:nvPr/>
        </p:nvSpPr>
        <p:spPr bwMode="auto">
          <a:xfrm>
            <a:off x="4001725" y="431455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77" name="Text Box 12"/>
          <p:cNvSpPr txBox="1">
            <a:spLocks noChangeArrowheads="1"/>
          </p:cNvSpPr>
          <p:nvPr/>
        </p:nvSpPr>
        <p:spPr bwMode="auto">
          <a:xfrm>
            <a:off x="3285762" y="4390753"/>
            <a:ext cx="721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Status </a:t>
            </a:r>
          </a:p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Polling</a:t>
            </a:r>
          </a:p>
        </p:txBody>
      </p:sp>
      <p:sp>
        <p:nvSpPr>
          <p:cNvPr id="190478" name="Line 13"/>
          <p:cNvSpPr>
            <a:spLocks noChangeShapeType="1"/>
          </p:cNvSpPr>
          <p:nvPr/>
        </p:nvSpPr>
        <p:spPr bwMode="auto">
          <a:xfrm flipV="1">
            <a:off x="4306525" y="439075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79" name="Text Box 14"/>
          <p:cNvSpPr txBox="1">
            <a:spLocks noChangeArrowheads="1"/>
          </p:cNvSpPr>
          <p:nvPr/>
        </p:nvSpPr>
        <p:spPr bwMode="auto">
          <a:xfrm>
            <a:off x="4306526" y="4619353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Status</a:t>
            </a:r>
          </a:p>
        </p:txBody>
      </p:sp>
      <p:sp>
        <p:nvSpPr>
          <p:cNvPr id="190480" name="Line 15"/>
          <p:cNvSpPr>
            <a:spLocks noChangeShapeType="1"/>
          </p:cNvSpPr>
          <p:nvPr/>
        </p:nvSpPr>
        <p:spPr bwMode="auto">
          <a:xfrm flipV="1">
            <a:off x="4077925" y="324775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81" name="Text Box 16"/>
          <p:cNvSpPr txBox="1">
            <a:spLocks noChangeArrowheads="1"/>
          </p:cNvSpPr>
          <p:nvPr/>
        </p:nvSpPr>
        <p:spPr bwMode="auto">
          <a:xfrm>
            <a:off x="4077926" y="3400153"/>
            <a:ext cx="72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190482" name="Line 17"/>
          <p:cNvSpPr>
            <a:spLocks noChangeShapeType="1"/>
          </p:cNvSpPr>
          <p:nvPr/>
        </p:nvSpPr>
        <p:spPr bwMode="auto">
          <a:xfrm>
            <a:off x="1944325" y="3781153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83" name="Text Box 18"/>
          <p:cNvSpPr txBox="1">
            <a:spLocks noChangeArrowheads="1"/>
          </p:cNvSpPr>
          <p:nvPr/>
        </p:nvSpPr>
        <p:spPr bwMode="auto">
          <a:xfrm>
            <a:off x="1944326" y="3247753"/>
            <a:ext cx="63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User</a:t>
            </a:r>
          </a:p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Space</a:t>
            </a:r>
          </a:p>
        </p:txBody>
      </p:sp>
      <p:sp>
        <p:nvSpPr>
          <p:cNvPr id="190484" name="Text Box 19"/>
          <p:cNvSpPr txBox="1">
            <a:spLocks noChangeArrowheads="1"/>
          </p:cNvSpPr>
          <p:nvPr/>
        </p:nvSpPr>
        <p:spPr bwMode="auto">
          <a:xfrm>
            <a:off x="1944326" y="3781153"/>
            <a:ext cx="7136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Kernel</a:t>
            </a:r>
          </a:p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Space</a:t>
            </a:r>
          </a:p>
        </p:txBody>
      </p:sp>
      <p:sp>
        <p:nvSpPr>
          <p:cNvPr id="190485" name="Text Box 20"/>
          <p:cNvSpPr txBox="1">
            <a:spLocks noChangeArrowheads="1"/>
          </p:cNvSpPr>
          <p:nvPr/>
        </p:nvSpPr>
        <p:spPr bwMode="auto">
          <a:xfrm>
            <a:off x="2553926" y="5567091"/>
            <a:ext cx="232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Polling Mode I/O Operation</a:t>
            </a:r>
          </a:p>
        </p:txBody>
      </p:sp>
      <p:sp>
        <p:nvSpPr>
          <p:cNvPr id="190486" name="Text Box 21"/>
          <p:cNvSpPr txBox="1">
            <a:spLocks noChangeArrowheads="1"/>
          </p:cNvSpPr>
          <p:nvPr/>
        </p:nvSpPr>
        <p:spPr bwMode="auto">
          <a:xfrm>
            <a:off x="5906725" y="3933554"/>
            <a:ext cx="13636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Times New Roman" panose="02020603050405020304" pitchFamily="18" charset="0"/>
              </a:rPr>
              <a:t>Device driver</a:t>
            </a:r>
          </a:p>
        </p:txBody>
      </p:sp>
      <p:sp>
        <p:nvSpPr>
          <p:cNvPr id="190487" name="Text Box 22"/>
          <p:cNvSpPr txBox="1">
            <a:spLocks noChangeArrowheads="1"/>
          </p:cNvSpPr>
          <p:nvPr/>
        </p:nvSpPr>
        <p:spPr bwMode="auto">
          <a:xfrm>
            <a:off x="5906725" y="5187679"/>
            <a:ext cx="137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Device</a:t>
            </a:r>
          </a:p>
        </p:txBody>
      </p:sp>
      <p:sp>
        <p:nvSpPr>
          <p:cNvPr id="190488" name="Line 23"/>
          <p:cNvSpPr>
            <a:spLocks noChangeShapeType="1"/>
          </p:cNvSpPr>
          <p:nvPr/>
        </p:nvSpPr>
        <p:spPr bwMode="auto">
          <a:xfrm>
            <a:off x="6592525" y="324775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89" name="Text Box 24"/>
          <p:cNvSpPr txBox="1">
            <a:spLocks noChangeArrowheads="1"/>
          </p:cNvSpPr>
          <p:nvPr/>
        </p:nvSpPr>
        <p:spPr bwMode="auto">
          <a:xfrm>
            <a:off x="6059125" y="334935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190490" name="Line 25"/>
          <p:cNvSpPr>
            <a:spLocks noChangeShapeType="1"/>
          </p:cNvSpPr>
          <p:nvPr/>
        </p:nvSpPr>
        <p:spPr bwMode="auto">
          <a:xfrm>
            <a:off x="6592525" y="431455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91" name="Text Box 26"/>
          <p:cNvSpPr txBox="1">
            <a:spLocks noChangeArrowheads="1"/>
          </p:cNvSpPr>
          <p:nvPr/>
        </p:nvSpPr>
        <p:spPr bwMode="auto">
          <a:xfrm>
            <a:off x="6059125" y="449235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Cmd</a:t>
            </a:r>
          </a:p>
        </p:txBody>
      </p:sp>
      <p:sp>
        <p:nvSpPr>
          <p:cNvPr id="190492" name="Line 27"/>
          <p:cNvSpPr>
            <a:spLocks noChangeShapeType="1"/>
          </p:cNvSpPr>
          <p:nvPr/>
        </p:nvSpPr>
        <p:spPr bwMode="auto">
          <a:xfrm flipV="1">
            <a:off x="7278325" y="534007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93" name="Text Box 28"/>
          <p:cNvSpPr txBox="1">
            <a:spLocks noChangeArrowheads="1"/>
          </p:cNvSpPr>
          <p:nvPr/>
        </p:nvSpPr>
        <p:spPr bwMode="auto">
          <a:xfrm>
            <a:off x="7278325" y="5035278"/>
            <a:ext cx="52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IRQ</a:t>
            </a:r>
          </a:p>
        </p:txBody>
      </p:sp>
      <p:sp>
        <p:nvSpPr>
          <p:cNvPr id="190494" name="Line 29"/>
          <p:cNvSpPr>
            <a:spLocks noChangeShapeType="1"/>
          </p:cNvSpPr>
          <p:nvPr/>
        </p:nvSpPr>
        <p:spPr bwMode="auto">
          <a:xfrm flipV="1">
            <a:off x="8421325" y="324775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495" name="Text Box 30"/>
          <p:cNvSpPr txBox="1">
            <a:spLocks noChangeArrowheads="1"/>
          </p:cNvSpPr>
          <p:nvPr/>
        </p:nvSpPr>
        <p:spPr bwMode="auto">
          <a:xfrm>
            <a:off x="7659326" y="3400153"/>
            <a:ext cx="72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190496" name="Text Box 31"/>
          <p:cNvSpPr txBox="1">
            <a:spLocks noChangeArrowheads="1"/>
          </p:cNvSpPr>
          <p:nvPr/>
        </p:nvSpPr>
        <p:spPr bwMode="auto">
          <a:xfrm>
            <a:off x="6554426" y="5709966"/>
            <a:ext cx="2509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Interrupt Mode I/O Operation</a:t>
            </a:r>
          </a:p>
        </p:txBody>
      </p:sp>
      <p:sp>
        <p:nvSpPr>
          <p:cNvPr id="190497" name="Text Box 32"/>
          <p:cNvSpPr txBox="1">
            <a:spLocks noChangeArrowheads="1"/>
          </p:cNvSpPr>
          <p:nvPr/>
        </p:nvSpPr>
        <p:spPr bwMode="auto">
          <a:xfrm>
            <a:off x="5982926" y="2638154"/>
            <a:ext cx="13668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Process</a:t>
            </a:r>
          </a:p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(I/O Request)</a:t>
            </a:r>
          </a:p>
        </p:txBody>
      </p:sp>
      <p:sp>
        <p:nvSpPr>
          <p:cNvPr id="190498" name="Text Box 33"/>
          <p:cNvSpPr txBox="1">
            <a:spLocks noChangeArrowheads="1"/>
          </p:cNvSpPr>
          <p:nvPr/>
        </p:nvSpPr>
        <p:spPr bwMode="auto">
          <a:xfrm>
            <a:off x="7811725" y="5187679"/>
            <a:ext cx="137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Times New Roman" panose="02020603050405020304" pitchFamily="18" charset="0"/>
              </a:rPr>
              <a:t>ISR</a:t>
            </a:r>
          </a:p>
        </p:txBody>
      </p:sp>
      <p:sp>
        <p:nvSpPr>
          <p:cNvPr id="190499" name="Text Box 34"/>
          <p:cNvSpPr txBox="1">
            <a:spLocks noChangeArrowheads="1"/>
          </p:cNvSpPr>
          <p:nvPr/>
        </p:nvSpPr>
        <p:spPr bwMode="auto">
          <a:xfrm>
            <a:off x="7735525" y="3933553"/>
            <a:ext cx="16002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ret_from_sys_call</a:t>
            </a:r>
          </a:p>
          <a:p>
            <a:pPr eaLnBrk="1" hangingPunct="1"/>
            <a:endParaRPr lang="en-US" altLang="ko-KR" sz="14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400" b="1">
                <a:latin typeface="Times New Roman" panose="02020603050405020304" pitchFamily="18" charset="0"/>
              </a:rPr>
              <a:t>Bottom half</a:t>
            </a:r>
          </a:p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400" b="1">
                <a:latin typeface="Times New Roman" panose="02020603050405020304" pitchFamily="18" charset="0"/>
              </a:rPr>
              <a:t>Scheduler</a:t>
            </a:r>
          </a:p>
        </p:txBody>
      </p:sp>
      <p:sp>
        <p:nvSpPr>
          <p:cNvPr id="190500" name="Line 35"/>
          <p:cNvSpPr>
            <a:spLocks noChangeShapeType="1"/>
          </p:cNvSpPr>
          <p:nvPr/>
        </p:nvSpPr>
        <p:spPr bwMode="auto">
          <a:xfrm flipV="1">
            <a:off x="8497525" y="4847954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501" name="Text Box 36"/>
          <p:cNvSpPr txBox="1">
            <a:spLocks noChangeArrowheads="1"/>
          </p:cNvSpPr>
          <p:nvPr/>
        </p:nvSpPr>
        <p:spPr bwMode="auto">
          <a:xfrm>
            <a:off x="6668726" y="3323953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Blocked</a:t>
            </a:r>
          </a:p>
        </p:txBody>
      </p:sp>
      <p:sp>
        <p:nvSpPr>
          <p:cNvPr id="190502" name="Text Box 37"/>
          <p:cNvSpPr txBox="1">
            <a:spLocks noChangeArrowheads="1"/>
          </p:cNvSpPr>
          <p:nvPr/>
        </p:nvSpPr>
        <p:spPr bwMode="auto">
          <a:xfrm>
            <a:off x="8497526" y="3400153"/>
            <a:ext cx="885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imes New Roman" panose="02020603050405020304" pitchFamily="18" charset="0"/>
              </a:rPr>
              <a:t>Resumed</a:t>
            </a:r>
          </a:p>
        </p:txBody>
      </p:sp>
      <p:sp>
        <p:nvSpPr>
          <p:cNvPr id="190503" name="Line 38"/>
          <p:cNvSpPr>
            <a:spLocks noChangeShapeType="1"/>
          </p:cNvSpPr>
          <p:nvPr/>
        </p:nvSpPr>
        <p:spPr bwMode="auto">
          <a:xfrm>
            <a:off x="7735525" y="431455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Driver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Device driver </a:t>
            </a:r>
          </a:p>
          <a:p>
            <a:pPr lvl="1"/>
            <a:r>
              <a:rPr lang="en-US" altLang="ko-KR" dirty="0" smtClean="0"/>
              <a:t>Consists of data structures &amp; functions used to control I/O devices.</a:t>
            </a:r>
          </a:p>
          <a:p>
            <a:pPr lvl="1"/>
            <a:r>
              <a:rPr lang="en-US" altLang="ko-KR" dirty="0" smtClean="0"/>
              <a:t>Device access by user : use the file name of /dev file system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Device access by kernel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use device driver &amp; major number &amp; minor number of device.</a:t>
            </a:r>
          </a:p>
          <a:p>
            <a:pPr lvl="1"/>
            <a:r>
              <a:rPr lang="en-US" altLang="ko-KR" dirty="0" smtClean="0"/>
              <a:t>Upper 8-bit of “</a:t>
            </a:r>
            <a:r>
              <a:rPr lang="en-US" altLang="ko-KR" dirty="0" err="1" smtClean="0"/>
              <a:t>i_dev</a:t>
            </a:r>
            <a:r>
              <a:rPr lang="en-US" altLang="ko-KR" dirty="0" smtClean="0"/>
              <a:t>” variable of device file = major number</a:t>
            </a:r>
          </a:p>
          <a:p>
            <a:pPr lvl="1"/>
            <a:r>
              <a:rPr lang="en-US" altLang="ko-KR" dirty="0" smtClean="0"/>
              <a:t>Lower 8-bit of “</a:t>
            </a:r>
            <a:r>
              <a:rPr lang="en-US" altLang="ko-KR" dirty="0" err="1" smtClean="0"/>
              <a:t>i_dev</a:t>
            </a:r>
            <a:r>
              <a:rPr lang="en-US" altLang="ko-KR" dirty="0" smtClean="0"/>
              <a:t>” = minor number.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Advantages of device driver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Unified interface of kernel to various types of devices.</a:t>
            </a:r>
          </a:p>
          <a:p>
            <a:pPr lvl="1"/>
            <a:r>
              <a:rPr lang="en-US" altLang="ko-KR" dirty="0" smtClean="0"/>
              <a:t>By capsulizing the program code specific to devices as module, it is easy to optimize the kernel size by loading and deleting it dynamically.</a:t>
            </a:r>
          </a:p>
          <a:p>
            <a:pPr lvl="1"/>
            <a:r>
              <a:rPr lang="en-US" altLang="ko-KR" dirty="0" smtClean="0"/>
              <a:t>It is easy to add the device : Device manufacturer can add new device without understanding in detail about kernel source code</a:t>
            </a:r>
          </a:p>
        </p:txBody>
      </p:sp>
    </p:spTree>
    <p:extLst>
      <p:ext uri="{BB962C8B-B14F-4D97-AF65-F5344CB8AC3E}">
        <p14:creationId xmlns:p14="http://schemas.microsoft.com/office/powerpoint/2010/main" val="1314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Driver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Major number </a:t>
            </a:r>
          </a:p>
          <a:p>
            <a:pPr lvl="1"/>
            <a:r>
              <a:rPr lang="en-US" altLang="ko-KR" smtClean="0"/>
              <a:t>Interger (0 ~ 255)</a:t>
            </a:r>
            <a:r>
              <a:rPr lang="ko-KR" altLang="en-US" smtClean="0"/>
              <a:t> </a:t>
            </a:r>
          </a:p>
          <a:p>
            <a:pPr lvl="1"/>
            <a:r>
              <a:rPr lang="en-US" altLang="ko-KR" smtClean="0"/>
              <a:t>Same major number for same device driver</a:t>
            </a:r>
          </a:p>
          <a:p>
            <a:pPr lvl="1"/>
            <a:r>
              <a:rPr lang="en-US" altLang="ko-KR" smtClean="0"/>
              <a:t>Major number of device in use</a:t>
            </a:r>
            <a:r>
              <a:rPr lang="ko-KR" altLang="en-US" smtClean="0"/>
              <a:t> </a:t>
            </a:r>
          </a:p>
          <a:p>
            <a:pPr lvl="2"/>
            <a:r>
              <a:rPr lang="en-US" altLang="ko-KR" smtClean="0"/>
              <a:t>include/linux/major.h or</a:t>
            </a:r>
            <a:r>
              <a:rPr lang="ko-KR" altLang="en-US" smtClean="0"/>
              <a:t> </a:t>
            </a:r>
            <a:r>
              <a:rPr lang="en-US" altLang="ko-KR" smtClean="0"/>
              <a:t>/proc/devices</a:t>
            </a:r>
          </a:p>
          <a:p>
            <a:endParaRPr lang="en-US" altLang="ko-KR" smtClean="0"/>
          </a:p>
          <a:p>
            <a:r>
              <a:rPr lang="en-US" altLang="ko-KR" smtClean="0"/>
              <a:t>Minor number</a:t>
            </a:r>
          </a:p>
          <a:p>
            <a:pPr lvl="1"/>
            <a:r>
              <a:rPr lang="en-US" altLang="ko-KR" smtClean="0"/>
              <a:t>Integer (0 ~ 255)</a:t>
            </a:r>
          </a:p>
          <a:p>
            <a:pPr lvl="1"/>
            <a:r>
              <a:rPr lang="en-US" altLang="ko-KR" smtClean="0"/>
              <a:t>Identify the devices whose major number is same.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pPr lvl="2"/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958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Type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Character device</a:t>
            </a:r>
          </a:p>
          <a:p>
            <a:pPr lvl="1"/>
            <a:r>
              <a:rPr lang="en-US" altLang="ko-KR" smtClean="0"/>
              <a:t>Sequential access in character-base, not use buffer cache.</a:t>
            </a:r>
          </a:p>
          <a:p>
            <a:pPr lvl="1"/>
            <a:r>
              <a:rPr lang="en-US" altLang="ko-KR" smtClean="0"/>
              <a:t>Can be accessed by calling system calls (open, close, read, write)</a:t>
            </a:r>
          </a:p>
          <a:p>
            <a:pPr lvl="1"/>
            <a:r>
              <a:rPr lang="en-US" altLang="ko-KR" smtClean="0"/>
              <a:t>Reference = “c”</a:t>
            </a:r>
          </a:p>
          <a:p>
            <a:pPr lvl="1"/>
            <a:r>
              <a:rPr lang="en-US" altLang="ko-KR" smtClean="0"/>
              <a:t>Can not use seek system call.</a:t>
            </a:r>
          </a:p>
          <a:p>
            <a:pPr lvl="1"/>
            <a:r>
              <a:rPr lang="en-US" altLang="ko-KR" smtClean="0"/>
              <a:t>Serial port, console port, mouse, parallel port, etc</a:t>
            </a:r>
            <a:endParaRPr lang="ko-KR" altLang="en-US" smtClean="0"/>
          </a:p>
          <a:p>
            <a:endParaRPr lang="ko-KR" altLang="en-US" smtClean="0"/>
          </a:p>
          <a:p>
            <a:r>
              <a:rPr lang="en-US" altLang="ko-KR" smtClean="0"/>
              <a:t>Block device</a:t>
            </a:r>
          </a:p>
          <a:p>
            <a:pPr lvl="1"/>
            <a:r>
              <a:rPr lang="en-US" altLang="ko-KR" smtClean="0"/>
              <a:t>Random access in block-based, use buffer cache. </a:t>
            </a:r>
          </a:p>
          <a:p>
            <a:pPr lvl="1"/>
            <a:r>
              <a:rPr lang="en-US" altLang="ko-KR" smtClean="0"/>
              <a:t>Reference = </a:t>
            </a:r>
            <a:r>
              <a:rPr lang="ko-KR" altLang="en-US" smtClean="0"/>
              <a:t>“</a:t>
            </a:r>
            <a:r>
              <a:rPr lang="en-US" altLang="ko-KR" smtClean="0"/>
              <a:t>b”</a:t>
            </a:r>
          </a:p>
          <a:p>
            <a:pPr lvl="1"/>
            <a:r>
              <a:rPr lang="en-US" altLang="ko-KR" smtClean="0"/>
              <a:t>Ram disk, hard disk, cd-rom, etc</a:t>
            </a:r>
            <a:endParaRPr lang="ko-KR" altLang="en-US" smtClean="0"/>
          </a:p>
          <a:p>
            <a:pPr lvl="1"/>
            <a:endParaRPr lang="ko-KR" altLang="en-US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9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Type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Network device </a:t>
            </a:r>
          </a:p>
          <a:p>
            <a:pPr lvl="1"/>
            <a:r>
              <a:rPr lang="en-US" altLang="ko-KR" smtClean="0"/>
              <a:t>Packet-based device</a:t>
            </a:r>
          </a:p>
          <a:p>
            <a:pPr lvl="2"/>
            <a:r>
              <a:rPr lang="en-US" altLang="ko-KR" smtClean="0"/>
              <a:t>Can not map to a special file</a:t>
            </a:r>
          </a:p>
          <a:p>
            <a:pPr lvl="1"/>
            <a:r>
              <a:rPr lang="en-US" altLang="ko-KR" smtClean="0"/>
              <a:t>Use packet transfer functions</a:t>
            </a:r>
          </a:p>
          <a:p>
            <a:pPr lvl="2"/>
            <a:r>
              <a:rPr lang="en-US" altLang="ko-KR" smtClean="0"/>
              <a:t>socket(), bind(), listen(), accept(), connect()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22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Loading of Device Driver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Registration function : </a:t>
            </a:r>
            <a:r>
              <a:rPr lang="en-US" altLang="ko-KR" dirty="0" err="1" smtClean="0"/>
              <a:t>register_xxxdev</a:t>
            </a:r>
            <a:r>
              <a:rPr lang="en-US" altLang="ko-KR" dirty="0" smtClean="0"/>
              <a:t>() in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fs.h</a:t>
            </a:r>
            <a:r>
              <a:rPr lang="en-US" altLang="ko-KR" dirty="0" smtClean="0"/>
              <a:t>&gt; </a:t>
            </a: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>
              <a:solidFill>
                <a:srgbClr val="0070C0"/>
              </a:solidFill>
            </a:endParaRPr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/>
          </a:p>
        </p:txBody>
      </p:sp>
      <p:sp>
        <p:nvSpPr>
          <p:cNvPr id="195589" name="Text Box 4"/>
          <p:cNvSpPr txBox="1">
            <a:spLocks noChangeArrowheads="1"/>
          </p:cNvSpPr>
          <p:nvPr/>
        </p:nvSpPr>
        <p:spPr bwMode="auto">
          <a:xfrm>
            <a:off x="2095501" y="1785938"/>
            <a:ext cx="91472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register_chrdev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major,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*name,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file_operations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*fops);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register_blkdev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unsgined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major,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*name,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file_operations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*fops);</a:t>
            </a:r>
          </a:p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register_netdev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net_device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*dev);</a:t>
            </a:r>
          </a:p>
        </p:txBody>
      </p:sp>
      <p:sp>
        <p:nvSpPr>
          <p:cNvPr id="195590" name="Text Box 5"/>
          <p:cNvSpPr txBox="1">
            <a:spLocks noChangeArrowheads="1"/>
          </p:cNvSpPr>
          <p:nvPr/>
        </p:nvSpPr>
        <p:spPr bwMode="auto">
          <a:xfrm>
            <a:off x="2095501" y="3143250"/>
            <a:ext cx="45005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 major : major number, if ‘0’, kernel allocates it dynamically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Tx/>
              <a:buChar char="-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name : device name, /proc/devices.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Tx/>
              <a:buChar char="-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fops : address of data structure of file operation related to device.</a:t>
            </a:r>
          </a:p>
        </p:txBody>
      </p:sp>
      <p:sp>
        <p:nvSpPr>
          <p:cNvPr id="195591" name="Text Box 6"/>
          <p:cNvSpPr txBox="1">
            <a:spLocks noChangeArrowheads="1"/>
          </p:cNvSpPr>
          <p:nvPr/>
        </p:nvSpPr>
        <p:spPr bwMode="auto">
          <a:xfrm>
            <a:off x="7381875" y="2857501"/>
            <a:ext cx="19891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# cat /proc/devices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Character devices: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1 mem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2 pty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3 ttyp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4 ttyS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5 cua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Block devices: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1 ramdisk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3 ide0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7 loop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80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Device Table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Device table : store device driver name &amp; funtion pointer to its file operations. Index = major number of device driver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196613" name="Text Box 4"/>
          <p:cNvSpPr txBox="1">
            <a:spLocks noChangeArrowheads="1"/>
          </p:cNvSpPr>
          <p:nvPr/>
        </p:nvSpPr>
        <p:spPr bwMode="auto">
          <a:xfrm>
            <a:off x="2024064" y="2071688"/>
            <a:ext cx="4289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#define MAX_CHRDEV 255</a:t>
            </a:r>
          </a:p>
          <a:p>
            <a:pPr eaLnBrk="1" hangingPunct="1"/>
            <a:r>
              <a:rPr lang="en-US" altLang="ko-KR" sz="1400"/>
              <a:t>struct device_struct {</a:t>
            </a:r>
          </a:p>
          <a:p>
            <a:pPr eaLnBrk="1" hangingPunct="1"/>
            <a:r>
              <a:rPr lang="en-US" altLang="ko-KR" sz="1400"/>
              <a:t>   const char *name;</a:t>
            </a:r>
          </a:p>
          <a:p>
            <a:pPr eaLnBrk="1" hangingPunct="1"/>
            <a:r>
              <a:rPr lang="en-US" altLang="ko-KR" sz="1400"/>
              <a:t>   struct file_operations *fops;</a:t>
            </a:r>
          </a:p>
          <a:p>
            <a:pPr eaLnBrk="1" hangingPunct="1"/>
            <a:r>
              <a:rPr lang="en-US" altLang="ko-KR" sz="1400"/>
              <a:t>};</a:t>
            </a:r>
          </a:p>
          <a:p>
            <a:pPr eaLnBrk="1" hangingPunct="1"/>
            <a:r>
              <a:rPr lang="en-US" altLang="ko-KR" sz="1400"/>
              <a:t>static struct device_struct chardevs[MAX_CHRDEV];</a:t>
            </a:r>
          </a:p>
        </p:txBody>
      </p:sp>
      <p:sp>
        <p:nvSpPr>
          <p:cNvPr id="196614" name="Text Box 5"/>
          <p:cNvSpPr txBox="1">
            <a:spLocks noChangeArrowheads="1"/>
          </p:cNvSpPr>
          <p:nvPr/>
        </p:nvSpPr>
        <p:spPr bwMode="auto">
          <a:xfrm>
            <a:off x="6524625" y="2214564"/>
            <a:ext cx="354148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#define MAX_BLKDEV 255</a:t>
            </a:r>
          </a:p>
          <a:p>
            <a:pPr eaLnBrk="1" hangingPunct="1"/>
            <a:r>
              <a:rPr lang="en-US" altLang="ko-KR" sz="1400"/>
              <a:t>static struct {</a:t>
            </a:r>
          </a:p>
          <a:p>
            <a:pPr eaLnBrk="1" hangingPunct="1"/>
            <a:r>
              <a:rPr lang="en-US" altLang="ko-KR" sz="1400"/>
              <a:t>    const char *name;</a:t>
            </a:r>
          </a:p>
          <a:p>
            <a:pPr eaLnBrk="1" hangingPunct="1"/>
            <a:r>
              <a:rPr lang="en-US" altLang="ko-KR" sz="1400"/>
              <a:t>    struct block_device_operations *bdops;</a:t>
            </a:r>
          </a:p>
          <a:p>
            <a:pPr eaLnBrk="1" hangingPunct="1"/>
            <a:r>
              <a:rPr lang="en-US" altLang="ko-KR" sz="1400"/>
              <a:t>} blkdevs[MAX_BLKDEV];</a:t>
            </a:r>
          </a:p>
        </p:txBody>
      </p:sp>
      <p:grpSp>
        <p:nvGrpSpPr>
          <p:cNvPr id="196615" name="Group 6"/>
          <p:cNvGrpSpPr>
            <a:grpSpLocks/>
          </p:cNvGrpSpPr>
          <p:nvPr/>
        </p:nvGrpSpPr>
        <p:grpSpPr bwMode="auto">
          <a:xfrm>
            <a:off x="3810000" y="3657600"/>
            <a:ext cx="4713288" cy="2590800"/>
            <a:chOff x="1440" y="2304"/>
            <a:chExt cx="2969" cy="1632"/>
          </a:xfrm>
        </p:grpSpPr>
        <p:sp>
          <p:nvSpPr>
            <p:cNvPr id="196616" name="Rectangle 7"/>
            <p:cNvSpPr>
              <a:spLocks noChangeArrowheads="1"/>
            </p:cNvSpPr>
            <p:nvPr/>
          </p:nvSpPr>
          <p:spPr bwMode="auto">
            <a:xfrm>
              <a:off x="1440" y="2612"/>
              <a:ext cx="1152" cy="1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/>
            </a:p>
          </p:txBody>
        </p:sp>
        <p:sp>
          <p:nvSpPr>
            <p:cNvPr id="196617" name="Line 8"/>
            <p:cNvSpPr>
              <a:spLocks noChangeShapeType="1"/>
            </p:cNvSpPr>
            <p:nvPr/>
          </p:nvSpPr>
          <p:spPr bwMode="auto">
            <a:xfrm>
              <a:off x="1680" y="2611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18" name="Line 9"/>
            <p:cNvSpPr>
              <a:spLocks noChangeShapeType="1"/>
            </p:cNvSpPr>
            <p:nvPr/>
          </p:nvSpPr>
          <p:spPr bwMode="auto">
            <a:xfrm>
              <a:off x="2112" y="2611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19" name="Line 10"/>
            <p:cNvSpPr>
              <a:spLocks noChangeShapeType="1"/>
            </p:cNvSpPr>
            <p:nvPr/>
          </p:nvSpPr>
          <p:spPr bwMode="auto">
            <a:xfrm>
              <a:off x="1440" y="2755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20" name="Line 11"/>
            <p:cNvSpPr>
              <a:spLocks noChangeShapeType="1"/>
            </p:cNvSpPr>
            <p:nvPr/>
          </p:nvSpPr>
          <p:spPr bwMode="auto">
            <a:xfrm>
              <a:off x="1440" y="2899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21" name="Line 12"/>
            <p:cNvSpPr>
              <a:spLocks noChangeShapeType="1"/>
            </p:cNvSpPr>
            <p:nvPr/>
          </p:nvSpPr>
          <p:spPr bwMode="auto">
            <a:xfrm>
              <a:off x="1440" y="304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22" name="Line 13"/>
            <p:cNvSpPr>
              <a:spLocks noChangeShapeType="1"/>
            </p:cNvSpPr>
            <p:nvPr/>
          </p:nvSpPr>
          <p:spPr bwMode="auto">
            <a:xfrm>
              <a:off x="1440" y="376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23" name="Text Box 14"/>
            <p:cNvSpPr txBox="1">
              <a:spLocks noChangeArrowheads="1"/>
            </p:cNvSpPr>
            <p:nvPr/>
          </p:nvSpPr>
          <p:spPr bwMode="auto">
            <a:xfrm>
              <a:off x="1440" y="2611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6624" name="Text Box 15"/>
            <p:cNvSpPr txBox="1">
              <a:spLocks noChangeArrowheads="1"/>
            </p:cNvSpPr>
            <p:nvPr/>
          </p:nvSpPr>
          <p:spPr bwMode="auto">
            <a:xfrm>
              <a:off x="1440" y="27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6625" name="Text Box 16"/>
            <p:cNvSpPr txBox="1">
              <a:spLocks noChangeArrowheads="1"/>
            </p:cNvSpPr>
            <p:nvPr/>
          </p:nvSpPr>
          <p:spPr bwMode="auto">
            <a:xfrm>
              <a:off x="1440" y="2899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6626" name="Text Box 17"/>
            <p:cNvSpPr txBox="1">
              <a:spLocks noChangeArrowheads="1"/>
            </p:cNvSpPr>
            <p:nvPr/>
          </p:nvSpPr>
          <p:spPr bwMode="auto">
            <a:xfrm>
              <a:off x="1440" y="3763"/>
              <a:ext cx="2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254</a:t>
              </a:r>
            </a:p>
          </p:txBody>
        </p:sp>
        <p:sp>
          <p:nvSpPr>
            <p:cNvPr id="196627" name="Text Box 18"/>
            <p:cNvSpPr txBox="1">
              <a:spLocks noChangeArrowheads="1"/>
            </p:cNvSpPr>
            <p:nvPr/>
          </p:nvSpPr>
          <p:spPr bwMode="auto">
            <a:xfrm>
              <a:off x="1728" y="2611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name</a:t>
              </a:r>
            </a:p>
          </p:txBody>
        </p:sp>
        <p:sp>
          <p:nvSpPr>
            <p:cNvPr id="196628" name="Text Box 19"/>
            <p:cNvSpPr txBox="1">
              <a:spLocks noChangeArrowheads="1"/>
            </p:cNvSpPr>
            <p:nvPr/>
          </p:nvSpPr>
          <p:spPr bwMode="auto">
            <a:xfrm>
              <a:off x="2208" y="2611"/>
              <a:ext cx="2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fops</a:t>
              </a:r>
            </a:p>
          </p:txBody>
        </p:sp>
        <p:sp>
          <p:nvSpPr>
            <p:cNvPr id="196629" name="Line 20"/>
            <p:cNvSpPr>
              <a:spLocks noChangeShapeType="1"/>
            </p:cNvSpPr>
            <p:nvPr/>
          </p:nvSpPr>
          <p:spPr bwMode="auto">
            <a:xfrm>
              <a:off x="2496" y="270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30" name="Line 21"/>
            <p:cNvSpPr>
              <a:spLocks noChangeShapeType="1"/>
            </p:cNvSpPr>
            <p:nvPr/>
          </p:nvSpPr>
          <p:spPr bwMode="auto">
            <a:xfrm flipV="1">
              <a:off x="2064" y="2400"/>
              <a:ext cx="816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31" name="Rectangle 22"/>
            <p:cNvSpPr>
              <a:spLocks noChangeArrowheads="1"/>
            </p:cNvSpPr>
            <p:nvPr/>
          </p:nvSpPr>
          <p:spPr bwMode="auto">
            <a:xfrm>
              <a:off x="2976" y="2323"/>
              <a:ext cx="91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/>
            </a:p>
          </p:txBody>
        </p:sp>
        <p:sp>
          <p:nvSpPr>
            <p:cNvPr id="196632" name="Rectangle 23"/>
            <p:cNvSpPr>
              <a:spLocks noChangeArrowheads="1"/>
            </p:cNvSpPr>
            <p:nvPr/>
          </p:nvSpPr>
          <p:spPr bwMode="auto">
            <a:xfrm>
              <a:off x="2976" y="2659"/>
              <a:ext cx="62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/>
            </a:p>
          </p:txBody>
        </p:sp>
        <p:sp>
          <p:nvSpPr>
            <p:cNvPr id="196633" name="Text Box 24"/>
            <p:cNvSpPr txBox="1">
              <a:spLocks noChangeArrowheads="1"/>
            </p:cNvSpPr>
            <p:nvPr/>
          </p:nvSpPr>
          <p:spPr bwMode="auto">
            <a:xfrm>
              <a:off x="2976" y="2304"/>
              <a:ext cx="9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Device driver name</a:t>
              </a:r>
            </a:p>
          </p:txBody>
        </p:sp>
        <p:sp>
          <p:nvSpPr>
            <p:cNvPr id="196634" name="Text Box 25"/>
            <p:cNvSpPr txBox="1">
              <a:spLocks noChangeArrowheads="1"/>
            </p:cNvSpPr>
            <p:nvPr/>
          </p:nvSpPr>
          <p:spPr bwMode="auto">
            <a:xfrm>
              <a:off x="2976" y="2496"/>
              <a:ext cx="7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File operations</a:t>
              </a:r>
            </a:p>
          </p:txBody>
        </p:sp>
        <p:sp>
          <p:nvSpPr>
            <p:cNvPr id="196635" name="Line 26"/>
            <p:cNvSpPr>
              <a:spLocks noChangeShapeType="1"/>
            </p:cNvSpPr>
            <p:nvPr/>
          </p:nvSpPr>
          <p:spPr bwMode="auto">
            <a:xfrm>
              <a:off x="2976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36" name="Line 27"/>
            <p:cNvSpPr>
              <a:spLocks noChangeShapeType="1"/>
            </p:cNvSpPr>
            <p:nvPr/>
          </p:nvSpPr>
          <p:spPr bwMode="auto">
            <a:xfrm>
              <a:off x="2976" y="29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37" name="Line 28"/>
            <p:cNvSpPr>
              <a:spLocks noChangeShapeType="1"/>
            </p:cNvSpPr>
            <p:nvPr/>
          </p:nvSpPr>
          <p:spPr bwMode="auto">
            <a:xfrm>
              <a:off x="3504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38" name="Text Box 29"/>
            <p:cNvSpPr txBox="1">
              <a:spLocks noChangeArrowheads="1"/>
            </p:cNvSpPr>
            <p:nvPr/>
          </p:nvSpPr>
          <p:spPr bwMode="auto">
            <a:xfrm>
              <a:off x="4032" y="2640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open()</a:t>
              </a:r>
            </a:p>
          </p:txBody>
        </p:sp>
        <p:sp>
          <p:nvSpPr>
            <p:cNvPr id="196639" name="Line 30"/>
            <p:cNvSpPr>
              <a:spLocks noChangeShapeType="1"/>
            </p:cNvSpPr>
            <p:nvPr/>
          </p:nvSpPr>
          <p:spPr bwMode="auto">
            <a:xfrm>
              <a:off x="3504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40" name="Text Box 31"/>
            <p:cNvSpPr txBox="1">
              <a:spLocks noChangeArrowheads="1"/>
            </p:cNvSpPr>
            <p:nvPr/>
          </p:nvSpPr>
          <p:spPr bwMode="auto">
            <a:xfrm>
              <a:off x="4032" y="2784"/>
              <a:ext cx="3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read()</a:t>
              </a:r>
            </a:p>
          </p:txBody>
        </p:sp>
        <p:sp>
          <p:nvSpPr>
            <p:cNvPr id="196641" name="Line 32"/>
            <p:cNvSpPr>
              <a:spLocks noChangeShapeType="1"/>
            </p:cNvSpPr>
            <p:nvPr/>
          </p:nvSpPr>
          <p:spPr bwMode="auto">
            <a:xfrm>
              <a:off x="1536" y="32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42" name="Line 33"/>
            <p:cNvSpPr>
              <a:spLocks noChangeShapeType="1"/>
            </p:cNvSpPr>
            <p:nvPr/>
          </p:nvSpPr>
          <p:spPr bwMode="auto">
            <a:xfrm>
              <a:off x="3072" y="30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643" name="Text Box 34"/>
            <p:cNvSpPr txBox="1">
              <a:spLocks noChangeArrowheads="1"/>
            </p:cNvSpPr>
            <p:nvPr/>
          </p:nvSpPr>
          <p:spPr bwMode="auto">
            <a:xfrm>
              <a:off x="1440" y="2400"/>
              <a:ext cx="6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chardevs[255]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9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Unloading of Device Driver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Deletion function</a:t>
            </a:r>
            <a:r>
              <a:rPr lang="ko-KR" altLang="en-US" smtClean="0"/>
              <a:t> </a:t>
            </a:r>
            <a:r>
              <a:rPr lang="en-US" altLang="ko-KR" smtClean="0"/>
              <a:t>: unregister_xxxdev()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Device file generation</a:t>
            </a:r>
            <a:endParaRPr lang="en-US" altLang="ko-KR"/>
          </a:p>
        </p:txBody>
      </p:sp>
      <p:sp>
        <p:nvSpPr>
          <p:cNvPr id="197637" name="Text Box 4"/>
          <p:cNvSpPr txBox="1">
            <a:spLocks noChangeArrowheads="1"/>
          </p:cNvSpPr>
          <p:nvPr/>
        </p:nvSpPr>
        <p:spPr bwMode="auto">
          <a:xfrm>
            <a:off x="2819400" y="1676401"/>
            <a:ext cx="57165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int unregister_chrdev(unsgined int major, const char *name);</a:t>
            </a:r>
          </a:p>
          <a:p>
            <a:pPr eaLnBrk="1" hangingPunct="1"/>
            <a:r>
              <a:rPr lang="en-US" altLang="ko-KR" sz="1600"/>
              <a:t>int unregister_blkdev(unsgined int major, const char *name);</a:t>
            </a:r>
          </a:p>
          <a:p>
            <a:pPr eaLnBrk="1" hangingPunct="1"/>
            <a:r>
              <a:rPr lang="en-US" altLang="ko-KR" sz="1600"/>
              <a:t>int unregister_netdev(struct net_device *dev);</a:t>
            </a:r>
          </a:p>
          <a:p>
            <a:pPr eaLnBrk="1" hangingPunct="1"/>
            <a:endParaRPr lang="en-US" altLang="ko-KR" sz="1600"/>
          </a:p>
        </p:txBody>
      </p:sp>
      <p:sp>
        <p:nvSpPr>
          <p:cNvPr id="197638" name="Text Box 5"/>
          <p:cNvSpPr txBox="1">
            <a:spLocks noChangeArrowheads="1"/>
          </p:cNvSpPr>
          <p:nvPr/>
        </p:nvSpPr>
        <p:spPr bwMode="auto">
          <a:xfrm>
            <a:off x="2895600" y="3352800"/>
            <a:ext cx="4852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# mknod [device_file_name] [type] [major] [minor]</a:t>
            </a:r>
          </a:p>
        </p:txBody>
      </p:sp>
      <p:sp>
        <p:nvSpPr>
          <p:cNvPr id="197639" name="Text Box 6"/>
          <p:cNvSpPr txBox="1">
            <a:spLocks noChangeArrowheads="1"/>
          </p:cNvSpPr>
          <p:nvPr/>
        </p:nvSpPr>
        <p:spPr bwMode="auto">
          <a:xfrm>
            <a:off x="2895600" y="3886200"/>
            <a:ext cx="297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# mknod /dev/my_dev c 250 1</a:t>
            </a:r>
          </a:p>
        </p:txBody>
      </p:sp>
    </p:spTree>
    <p:extLst>
      <p:ext uri="{BB962C8B-B14F-4D97-AF65-F5344CB8AC3E}">
        <p14:creationId xmlns:p14="http://schemas.microsoft.com/office/powerpoint/2010/main" val="21154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Usage Counter of Device Driver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Usage count : the number of usages of device driver</a:t>
            </a:r>
            <a:endParaRPr lang="ko-KR" altLang="en-US" smtClean="0"/>
          </a:p>
          <a:p>
            <a:r>
              <a:rPr lang="en-US" altLang="ko-KR" smtClean="0"/>
              <a:t>Macro for usage count : defined in &lt;linux/module.h&gt;</a:t>
            </a:r>
            <a:r>
              <a:rPr lang="ko-KR" altLang="en-US" smtClean="0"/>
              <a:t> </a:t>
            </a:r>
          </a:p>
          <a:p>
            <a:pPr lvl="1"/>
            <a:r>
              <a:rPr lang="en-US" altLang="ko-KR" smtClean="0"/>
              <a:t>MOD_INC_USE_COUNT : increase current usage count by 1</a:t>
            </a:r>
            <a:endParaRPr lang="ko-KR" altLang="en-US" smtClean="0"/>
          </a:p>
          <a:p>
            <a:pPr lvl="1"/>
            <a:r>
              <a:rPr lang="en-US" altLang="ko-KR" smtClean="0"/>
              <a:t>MOD_DEC_USE_COUNT : decrease current usage count by 1</a:t>
            </a:r>
            <a:endParaRPr lang="ko-KR" altLang="en-US" smtClean="0"/>
          </a:p>
          <a:p>
            <a:pPr lvl="1"/>
            <a:r>
              <a:rPr lang="en-US" altLang="ko-KR" smtClean="0"/>
              <a:t>MOD_IN_USE : check whether current usage count is 0 or not</a:t>
            </a:r>
            <a:endParaRPr lang="ko-KR" altLang="en-US" smtClean="0"/>
          </a:p>
          <a:p>
            <a:endParaRPr lang="ko-KR" altLang="en-US" smtClean="0"/>
          </a:p>
          <a:p>
            <a:r>
              <a:rPr lang="en-US" altLang="ko-KR" smtClean="0"/>
              <a:t>/proc/modules : information about modules in use</a:t>
            </a:r>
            <a:r>
              <a:rPr lang="ko-KR" altLang="en-US" smtClean="0"/>
              <a:t> </a:t>
            </a:r>
            <a:endParaRPr lang="ko-KR" altLang="en-US"/>
          </a:p>
        </p:txBody>
      </p:sp>
      <p:grpSp>
        <p:nvGrpSpPr>
          <p:cNvPr id="198661" name="Group 4"/>
          <p:cNvGrpSpPr>
            <a:grpSpLocks/>
          </p:cNvGrpSpPr>
          <p:nvPr/>
        </p:nvGrpSpPr>
        <p:grpSpPr bwMode="auto">
          <a:xfrm>
            <a:off x="2952750" y="3857625"/>
            <a:ext cx="6337300" cy="2082800"/>
            <a:chOff x="960" y="2160"/>
            <a:chExt cx="3992" cy="1312"/>
          </a:xfrm>
        </p:grpSpPr>
        <p:sp>
          <p:nvSpPr>
            <p:cNvPr id="198662" name="Text Box 5"/>
            <p:cNvSpPr txBox="1">
              <a:spLocks noChangeArrowheads="1"/>
            </p:cNvSpPr>
            <p:nvPr/>
          </p:nvSpPr>
          <p:spPr bwMode="auto">
            <a:xfrm>
              <a:off x="1392" y="2160"/>
              <a:ext cx="20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/>
                <a:t># cat /proc/modules</a:t>
              </a:r>
            </a:p>
            <a:p>
              <a:pPr eaLnBrk="1" hangingPunct="1"/>
              <a:r>
                <a:rPr lang="en-US" altLang="ko-KR" sz="1600"/>
                <a:t>netlink 	3180	-1 [ipv6]</a:t>
              </a:r>
            </a:p>
            <a:p>
              <a:pPr eaLnBrk="1" hangingPunct="1"/>
              <a:r>
                <a:rPr lang="en-US" altLang="ko-KR" sz="1600"/>
                <a:t>floppy	45960	1  (autoclean)</a:t>
              </a:r>
            </a:p>
            <a:p>
              <a:pPr eaLnBrk="1" hangingPunct="1"/>
              <a:r>
                <a:rPr lang="en-US" altLang="ko-KR" sz="1600"/>
                <a:t>monitor	516	0  (unused)</a:t>
              </a:r>
            </a:p>
          </p:txBody>
        </p:sp>
        <p:sp>
          <p:nvSpPr>
            <p:cNvPr id="198663" name="Text Box 6"/>
            <p:cNvSpPr txBox="1">
              <a:spLocks noChangeArrowheads="1"/>
            </p:cNvSpPr>
            <p:nvPr/>
          </p:nvSpPr>
          <p:spPr bwMode="auto">
            <a:xfrm>
              <a:off x="960" y="3120"/>
              <a:ext cx="7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imes New Roman" panose="02020603050405020304" pitchFamily="18" charset="0"/>
                </a:rPr>
                <a:t>Module name</a:t>
              </a:r>
            </a:p>
          </p:txBody>
        </p:sp>
        <p:sp>
          <p:nvSpPr>
            <p:cNvPr id="198664" name="Text Box 7"/>
            <p:cNvSpPr txBox="1">
              <a:spLocks noChangeArrowheads="1"/>
            </p:cNvSpPr>
            <p:nvPr/>
          </p:nvSpPr>
          <p:spPr bwMode="auto">
            <a:xfrm>
              <a:off x="1632" y="3280"/>
              <a:ext cx="7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imes New Roman" panose="02020603050405020304" pitchFamily="18" charset="0"/>
                </a:rPr>
                <a:t># of bytes used</a:t>
              </a:r>
            </a:p>
          </p:txBody>
        </p:sp>
        <p:sp>
          <p:nvSpPr>
            <p:cNvPr id="198665" name="Text Box 8"/>
            <p:cNvSpPr txBox="1">
              <a:spLocks noChangeArrowheads="1"/>
            </p:cNvSpPr>
            <p:nvPr/>
          </p:nvSpPr>
          <p:spPr bwMode="auto">
            <a:xfrm>
              <a:off x="3840" y="2512"/>
              <a:ext cx="11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imes New Roman" panose="02020603050405020304" pitchFamily="18" charset="0"/>
                </a:rPr>
                <a:t>Managed by ‘kerneld’</a:t>
              </a:r>
            </a:p>
          </p:txBody>
        </p:sp>
        <p:sp>
          <p:nvSpPr>
            <p:cNvPr id="198666" name="Text Box 9"/>
            <p:cNvSpPr txBox="1">
              <a:spLocks noChangeArrowheads="1"/>
            </p:cNvSpPr>
            <p:nvPr/>
          </p:nvSpPr>
          <p:spPr bwMode="auto">
            <a:xfrm>
              <a:off x="2304" y="3040"/>
              <a:ext cx="6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imes New Roman" panose="02020603050405020304" pitchFamily="18" charset="0"/>
                </a:rPr>
                <a:t>Usage count</a:t>
              </a:r>
            </a:p>
          </p:txBody>
        </p:sp>
        <p:sp>
          <p:nvSpPr>
            <p:cNvPr id="198667" name="Text Box 10"/>
            <p:cNvSpPr txBox="1">
              <a:spLocks noChangeArrowheads="1"/>
            </p:cNvSpPr>
            <p:nvPr/>
          </p:nvSpPr>
          <p:spPr bwMode="auto">
            <a:xfrm>
              <a:off x="2832" y="2896"/>
              <a:ext cx="1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imes New Roman" panose="02020603050405020304" pitchFamily="18" charset="0"/>
                </a:rPr>
                <a:t>Usage count is not used</a:t>
              </a:r>
            </a:p>
          </p:txBody>
        </p:sp>
        <p:sp>
          <p:nvSpPr>
            <p:cNvPr id="198668" name="Line 11"/>
            <p:cNvSpPr>
              <a:spLocks noChangeShapeType="1"/>
            </p:cNvSpPr>
            <p:nvPr/>
          </p:nvSpPr>
          <p:spPr bwMode="auto">
            <a:xfrm flipV="1">
              <a:off x="1296" y="2880"/>
              <a:ext cx="144" cy="24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69" name="Line 12"/>
            <p:cNvSpPr>
              <a:spLocks noChangeShapeType="1"/>
            </p:cNvSpPr>
            <p:nvPr/>
          </p:nvSpPr>
          <p:spPr bwMode="auto">
            <a:xfrm flipV="1">
              <a:off x="2112" y="2880"/>
              <a:ext cx="0" cy="38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0" name="Line 13"/>
            <p:cNvSpPr>
              <a:spLocks noChangeShapeType="1"/>
            </p:cNvSpPr>
            <p:nvPr/>
          </p:nvSpPr>
          <p:spPr bwMode="auto">
            <a:xfrm flipH="1" flipV="1">
              <a:off x="2640" y="2880"/>
              <a:ext cx="0" cy="19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1" name="Line 14"/>
            <p:cNvSpPr>
              <a:spLocks noChangeShapeType="1"/>
            </p:cNvSpPr>
            <p:nvPr/>
          </p:nvSpPr>
          <p:spPr bwMode="auto">
            <a:xfrm flipH="1">
              <a:off x="3120" y="2256"/>
              <a:ext cx="48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2" name="Line 15"/>
            <p:cNvSpPr>
              <a:spLocks noChangeShapeType="1"/>
            </p:cNvSpPr>
            <p:nvPr/>
          </p:nvSpPr>
          <p:spPr bwMode="auto">
            <a:xfrm flipH="1">
              <a:off x="3408" y="2592"/>
              <a:ext cx="43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3" name="Text Box 16"/>
            <p:cNvSpPr txBox="1">
              <a:spLocks noChangeArrowheads="1"/>
            </p:cNvSpPr>
            <p:nvPr/>
          </p:nvSpPr>
          <p:spPr bwMode="auto">
            <a:xfrm>
              <a:off x="3696" y="2176"/>
              <a:ext cx="10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Times New Roman" panose="02020603050405020304" pitchFamily="18" charset="0"/>
                </a:rPr>
                <a:t>Referenced by ‘ipv6’</a:t>
              </a:r>
            </a:p>
          </p:txBody>
        </p:sp>
        <p:sp>
          <p:nvSpPr>
            <p:cNvPr id="198674" name="Line 17"/>
            <p:cNvSpPr>
              <a:spLocks noChangeShapeType="1"/>
            </p:cNvSpPr>
            <p:nvPr/>
          </p:nvSpPr>
          <p:spPr bwMode="auto">
            <a:xfrm flipH="1" flipV="1">
              <a:off x="2688" y="2496"/>
              <a:ext cx="240" cy="38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2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Operations for Device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structure of file operation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defined in &lt;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fs.h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99685" name="Text Box 4"/>
          <p:cNvSpPr txBox="1">
            <a:spLocks noChangeArrowheads="1"/>
          </p:cNvSpPr>
          <p:nvPr/>
        </p:nvSpPr>
        <p:spPr bwMode="auto">
          <a:xfrm>
            <a:off x="1855199" y="1503726"/>
            <a:ext cx="7929563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file_operation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module *owner;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loff_t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lseek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ssize_t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(*read)(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char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loff_t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ssize_t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(*write)(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loff_t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readdir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void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filldir_t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(*poll)(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poll_table_struct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ioctl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)(strut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unsigned long);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mmap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vm_area_struct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(*open)(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(*flush)(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(*release)(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fsync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dentry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fasync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check_media_change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kdev_t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dev);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(*revalidate)(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kdev_t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dev);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(*lock)(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file_lock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ssize_t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iovec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*, unsigned long,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loff_t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ssize_t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writev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iovec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*, unsigned long,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loff_t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*);</a:t>
            </a:r>
          </a:p>
          <a:p>
            <a:pPr latinLnBrk="0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19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Embedded Processor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Intel</a:t>
            </a:r>
          </a:p>
          <a:p>
            <a:pPr lvl="1"/>
            <a:r>
              <a:rPr lang="en-US" altLang="ko-KR" smtClean="0"/>
              <a:t>x86 (386, 486, Pentium)</a:t>
            </a:r>
          </a:p>
          <a:p>
            <a:r>
              <a:rPr lang="en-US" altLang="ko-KR" smtClean="0"/>
              <a:t>ARM</a:t>
            </a:r>
          </a:p>
          <a:p>
            <a:pPr lvl="1"/>
            <a:r>
              <a:rPr lang="en-US" altLang="ko-KR" smtClean="0"/>
              <a:t>ARM7, ARM9, StrongARM, ARM10, ARM11</a:t>
            </a:r>
          </a:p>
          <a:p>
            <a:r>
              <a:rPr lang="en-US" altLang="ko-KR" smtClean="0"/>
              <a:t>Motorola</a:t>
            </a:r>
          </a:p>
          <a:p>
            <a:pPr lvl="1"/>
            <a:r>
              <a:rPr lang="en-US" altLang="ko-KR" smtClean="0"/>
              <a:t>PowerPC, 68K / ColdFire, Mcore, Dragon Ball</a:t>
            </a:r>
          </a:p>
          <a:p>
            <a:r>
              <a:rPr lang="en-US" altLang="ko-KR" smtClean="0"/>
              <a:t>MIPS Technologies </a:t>
            </a:r>
          </a:p>
          <a:p>
            <a:pPr lvl="1"/>
            <a:r>
              <a:rPr lang="en-US" altLang="ko-KR" smtClean="0"/>
              <a:t>MIPS32 4K, 5K</a:t>
            </a:r>
          </a:p>
          <a:p>
            <a:r>
              <a:rPr lang="en-US" altLang="ko-KR" smtClean="0"/>
              <a:t>Hitachi </a:t>
            </a:r>
          </a:p>
          <a:p>
            <a:pPr lvl="1"/>
            <a:r>
              <a:rPr lang="en-US" altLang="ko-KR" smtClean="0"/>
              <a:t>Super-H (SH-1, SH-2, SH-3, SH-4, SH-5)</a:t>
            </a:r>
          </a:p>
          <a:p>
            <a:r>
              <a:rPr lang="en-US" altLang="ko-KR" smtClean="0"/>
              <a:t>Texas Instrument </a:t>
            </a:r>
          </a:p>
          <a:p>
            <a:pPr lvl="1"/>
            <a:r>
              <a:rPr lang="en-US" altLang="ko-KR" smtClean="0"/>
              <a:t>TMS320 (DSP), TMS370 / MSP430 (MCU)</a:t>
            </a:r>
          </a:p>
        </p:txBody>
      </p:sp>
    </p:spTree>
    <p:extLst>
      <p:ext uri="{BB962C8B-B14F-4D97-AF65-F5344CB8AC3E}">
        <p14:creationId xmlns:p14="http://schemas.microsoft.com/office/powerpoint/2010/main" val="334425699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Operations for Device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loff_t (*lseek)(struct file *, off_t, int);</a:t>
            </a:r>
          </a:p>
          <a:p>
            <a:pPr lvl="1"/>
            <a:r>
              <a:rPr lang="en-US" altLang="ko-KR" smtClean="0"/>
              <a:t>relocate the position for reading/writing. loff_t =</a:t>
            </a:r>
            <a:r>
              <a:rPr lang="ko-KR" altLang="en-US" smtClean="0"/>
              <a:t> </a:t>
            </a:r>
            <a:r>
              <a:rPr lang="en-US" altLang="ko-KR" smtClean="0"/>
              <a:t>long long (64-bit)</a:t>
            </a:r>
          </a:p>
          <a:p>
            <a:r>
              <a:rPr lang="en-US" altLang="ko-KR" smtClean="0"/>
              <a:t>ssize_t (*read)(struct file *, char *, size_t, loff_t *);</a:t>
            </a:r>
          </a:p>
          <a:p>
            <a:pPr lvl="1"/>
            <a:r>
              <a:rPr lang="en-US" altLang="ko-KR" smtClean="0"/>
              <a:t>Reading data from device, return the number of bytes read.</a:t>
            </a:r>
          </a:p>
          <a:p>
            <a:r>
              <a:rPr lang="en-US" altLang="ko-KR" smtClean="0"/>
              <a:t>ssize_t (*write)(struct file *, const char *, size_t, loff_t *);</a:t>
            </a:r>
          </a:p>
          <a:p>
            <a:pPr lvl="1"/>
            <a:r>
              <a:rPr lang="en-US" altLang="ko-KR" smtClean="0"/>
              <a:t>Writing data to device.</a:t>
            </a:r>
          </a:p>
          <a:p>
            <a:r>
              <a:rPr lang="en-US" altLang="ko-KR" smtClean="0"/>
              <a:t>int (*readdir)(struct file *, void *, filldir_t);</a:t>
            </a:r>
          </a:p>
          <a:p>
            <a:pPr lvl="1"/>
            <a:r>
              <a:rPr lang="en-US" altLang="ko-KR" smtClean="0"/>
              <a:t>Reading directory information. Not used for device driver.</a:t>
            </a:r>
          </a:p>
          <a:p>
            <a:r>
              <a:rPr lang="en-US" altLang="ko-KR" smtClean="0"/>
              <a:t>unsigned int (*poll)(struct file *, struct poll_table_struct *);</a:t>
            </a:r>
          </a:p>
          <a:p>
            <a:pPr lvl="1"/>
            <a:r>
              <a:rPr lang="en-US" altLang="ko-KR" smtClean="0"/>
              <a:t>Insert current process into waiting queue.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51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Operations for Device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 (*ioctl)(strut inode *, struct file *, unsigned int, unsigned long);</a:t>
            </a:r>
          </a:p>
          <a:p>
            <a:pPr lvl="1"/>
            <a:r>
              <a:rPr lang="en-US" altLang="ko-KR" smtClean="0"/>
              <a:t>Call device-dependent control commands.</a:t>
            </a:r>
          </a:p>
          <a:p>
            <a:r>
              <a:rPr lang="en-US" altLang="ko-KR" smtClean="0"/>
              <a:t>int (*mmap)(struct file *, struct vm_area_struct *);</a:t>
            </a:r>
          </a:p>
          <a:p>
            <a:pPr lvl="1"/>
            <a:r>
              <a:rPr lang="en-US" altLang="ko-KR" smtClean="0"/>
              <a:t>Map device memory to process memory.</a:t>
            </a:r>
          </a:p>
          <a:p>
            <a:r>
              <a:rPr lang="en-US" altLang="ko-KR" smtClean="0"/>
              <a:t>int (*open)(struct inode *, struct file *);</a:t>
            </a:r>
          </a:p>
          <a:p>
            <a:pPr lvl="1"/>
            <a:r>
              <a:rPr lang="en-US" altLang="ko-KR" smtClean="0"/>
              <a:t>Initialize the device.</a:t>
            </a:r>
          </a:p>
          <a:p>
            <a:r>
              <a:rPr lang="en-US" altLang="ko-KR" smtClean="0"/>
              <a:t>int (*flush)(struct file *);</a:t>
            </a:r>
          </a:p>
          <a:p>
            <a:pPr lvl="1"/>
            <a:r>
              <a:rPr lang="en-US" altLang="ko-KR" smtClean="0"/>
              <a:t>Write data to device. Used in SCSI device.</a:t>
            </a:r>
          </a:p>
          <a:p>
            <a:r>
              <a:rPr lang="en-US" altLang="ko-KR" smtClean="0"/>
              <a:t>int (*release)(struct inode *, struct file *);</a:t>
            </a:r>
          </a:p>
          <a:p>
            <a:pPr lvl="1"/>
            <a:r>
              <a:rPr lang="en-US" altLang="ko-KR" smtClean="0"/>
              <a:t>Close device file. Retrun used memory space. </a:t>
            </a:r>
          </a:p>
          <a:p>
            <a:r>
              <a:rPr lang="en-US" altLang="ko-KR" smtClean="0"/>
              <a:t>int (*fsync)(struct file *, struct dentry *);</a:t>
            </a:r>
          </a:p>
          <a:p>
            <a:pPr lvl="1"/>
            <a:r>
              <a:rPr lang="en-US" altLang="ko-KR" smtClean="0"/>
              <a:t>Write all data in buffer to device.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14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Operations for Device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 (*fasync)(int, struct file *, int );</a:t>
            </a:r>
          </a:p>
          <a:p>
            <a:pPr lvl="1"/>
            <a:r>
              <a:rPr lang="en-US" altLang="ko-KR" smtClean="0"/>
              <a:t>Check the device whose FASYNC flas is changed.</a:t>
            </a:r>
          </a:p>
          <a:p>
            <a:r>
              <a:rPr lang="en-US" altLang="ko-KR" smtClean="0"/>
              <a:t>int (*check_media_change)(kdev_t dev);</a:t>
            </a:r>
          </a:p>
          <a:p>
            <a:pPr lvl="1"/>
            <a:r>
              <a:rPr lang="en-US" altLang="ko-KR" smtClean="0"/>
              <a:t>Only for block device. Used in removable device.</a:t>
            </a:r>
          </a:p>
          <a:p>
            <a:r>
              <a:rPr lang="en-US" altLang="ko-KR" smtClean="0"/>
              <a:t>int (*revalidate)(kdev_t dev);</a:t>
            </a:r>
          </a:p>
          <a:p>
            <a:pPr lvl="1"/>
            <a:r>
              <a:rPr lang="en-US" altLang="ko-KR" smtClean="0"/>
              <a:t>Manage buffer cache</a:t>
            </a:r>
          </a:p>
          <a:p>
            <a:r>
              <a:rPr lang="en-US" altLang="ko-KR" smtClean="0"/>
              <a:t>int (*lock)(struct file *, int, struct file_lock *);</a:t>
            </a:r>
          </a:p>
          <a:p>
            <a:pPr lvl="1"/>
            <a:r>
              <a:rPr lang="en-US" altLang="ko-KR" smtClean="0"/>
              <a:t>Lock the file</a:t>
            </a:r>
          </a:p>
          <a:p>
            <a:r>
              <a:rPr lang="en-US" altLang="ko-KR" smtClean="0"/>
              <a:t>ssize_t (*readv)(struct file *, const struct iovec *, unsigned long, loff_t *);</a:t>
            </a:r>
          </a:p>
          <a:p>
            <a:pPr lvl="1"/>
            <a:r>
              <a:rPr lang="en-US" altLang="ko-KR" smtClean="0"/>
              <a:t>Read data from the buffer</a:t>
            </a:r>
          </a:p>
          <a:p>
            <a:r>
              <a:rPr lang="en-US" altLang="ko-KR" smtClean="0"/>
              <a:t>ssize_t (*writev)(struct file *, const struct iovec *, unsigned long, loff_t *);</a:t>
            </a:r>
          </a:p>
          <a:p>
            <a:pPr lvl="1"/>
            <a:r>
              <a:rPr lang="en-US" altLang="ko-KR" smtClean="0"/>
              <a:t>Write data to the buffer. 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51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of File Operations for Device</a:t>
            </a:r>
            <a:endParaRPr lang="en-US" altLang="ko-KR" dirty="0"/>
          </a:p>
        </p:txBody>
      </p:sp>
      <p:sp>
        <p:nvSpPr>
          <p:cNvPr id="203780" name="Text Box 3"/>
          <p:cNvSpPr txBox="1">
            <a:spLocks noChangeArrowheads="1"/>
          </p:cNvSpPr>
          <p:nvPr/>
        </p:nvSpPr>
        <p:spPr bwMode="auto">
          <a:xfrm>
            <a:off x="3962400" y="1447801"/>
            <a:ext cx="2971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바탕" panose="02030600000101010101" pitchFamily="18" charset="-127"/>
              </a:rPr>
              <a:t>struct file_operation dvi_fop ={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바탕" panose="02030600000101010101" pitchFamily="18" charset="-127"/>
              </a:rPr>
              <a:t>	read : dvi_read,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바탕" panose="02030600000101010101" pitchFamily="18" charset="-127"/>
              </a:rPr>
              <a:t>	write : dvi_write,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바탕" panose="02030600000101010101" pitchFamily="18" charset="-127"/>
              </a:rPr>
              <a:t>	open : dvi_open,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ea typeface="바탕" panose="02030600000101010101" pitchFamily="18" charset="-127"/>
              </a:rPr>
              <a:t>	release : dvi_release</a:t>
            </a:r>
          </a:p>
          <a:p>
            <a:pPr latinLnBrk="0"/>
            <a:r>
              <a:rPr lang="en-US" altLang="ko-KR" sz="1600">
                <a:latin typeface="Arial" panose="020B0604020202020204" pitchFamily="34" charset="0"/>
                <a:ea typeface="바탕" panose="02030600000101010101" pitchFamily="18" charset="-127"/>
              </a:rPr>
              <a:t>};</a:t>
            </a:r>
            <a:endParaRPr lang="en-US" altLang="ko-KR" sz="1600">
              <a:latin typeface="Arial" panose="020B0604020202020204" pitchFamily="34" charset="0"/>
            </a:endParaRPr>
          </a:p>
          <a:p>
            <a:pPr eaLnBrk="1" hangingPunct="1"/>
            <a:endParaRPr lang="en-US" altLang="ko-KR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ssize_t dvi_read()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}</a:t>
            </a:r>
          </a:p>
          <a:p>
            <a:pPr eaLnBrk="1" hangingPunct="1"/>
            <a:endParaRPr lang="en-US" altLang="ko-KR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ssize_t dvi_write()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}</a:t>
            </a:r>
          </a:p>
          <a:p>
            <a:pPr eaLnBrk="1" hangingPunct="1"/>
            <a:endParaRPr lang="en-US" altLang="ko-KR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int dvi_open()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}</a:t>
            </a:r>
          </a:p>
          <a:p>
            <a:pPr eaLnBrk="1" hangingPunct="1"/>
            <a:endParaRPr lang="en-US" altLang="ko-KR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int dvi_release()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9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Blocking I/O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device is busy, put the process requesting device access in waiting state till the device is available. </a:t>
            </a:r>
            <a:endParaRPr lang="ko-KR" altLang="en-US" dirty="0" smtClean="0"/>
          </a:p>
          <a:p>
            <a:r>
              <a:rPr lang="en-US" altLang="ko-KR" dirty="0" smtClean="0"/>
              <a:t>Waiting process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Wake-up process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Interruptible or not : when wake-up, handle the suspended interrupt during waiting state. For the critical part of kernel (</a:t>
            </a:r>
            <a:r>
              <a:rPr lang="en-US" altLang="ko-KR" dirty="0" err="1" smtClean="0"/>
              <a:t>wake_up</a:t>
            </a:r>
            <a:r>
              <a:rPr lang="en-US" altLang="ko-KR" dirty="0" smtClean="0"/>
              <a:t>), For device driver (</a:t>
            </a:r>
            <a:r>
              <a:rPr lang="en-US" altLang="ko-KR" dirty="0" err="1" smtClean="0"/>
              <a:t>wake_up_interruptible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04805" name="Text Box 4"/>
          <p:cNvSpPr txBox="1">
            <a:spLocks noChangeArrowheads="1"/>
          </p:cNvSpPr>
          <p:nvPr/>
        </p:nvSpPr>
        <p:spPr bwMode="auto">
          <a:xfrm>
            <a:off x="3337832" y="1976440"/>
            <a:ext cx="48402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sched.h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void </a:t>
            </a:r>
            <a:r>
              <a:rPr lang="en-US" altLang="ko-KR" sz="1600" dirty="0" err="1"/>
              <a:t>interruptible_sleep_on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wait_queue</a:t>
            </a:r>
            <a:r>
              <a:rPr lang="en-US" altLang="ko-KR" sz="1600" dirty="0"/>
              <a:t> **q);</a:t>
            </a:r>
          </a:p>
          <a:p>
            <a:pPr eaLnBrk="1" hangingPunct="1"/>
            <a:r>
              <a:rPr lang="en-US" altLang="ko-KR" sz="1600" dirty="0"/>
              <a:t>void </a:t>
            </a:r>
            <a:r>
              <a:rPr lang="en-US" altLang="ko-KR" sz="1600" dirty="0" err="1"/>
              <a:t>sleep_on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wait_queue</a:t>
            </a:r>
            <a:r>
              <a:rPr lang="en-US" altLang="ko-KR" sz="1600" dirty="0"/>
              <a:t> **);</a:t>
            </a:r>
          </a:p>
        </p:txBody>
      </p:sp>
      <p:sp>
        <p:nvSpPr>
          <p:cNvPr id="204806" name="Text Box 5"/>
          <p:cNvSpPr txBox="1">
            <a:spLocks noChangeArrowheads="1"/>
          </p:cNvSpPr>
          <p:nvPr/>
        </p:nvSpPr>
        <p:spPr bwMode="auto">
          <a:xfrm>
            <a:off x="3447642" y="3464052"/>
            <a:ext cx="4845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void </a:t>
            </a:r>
            <a:r>
              <a:rPr lang="en-US" altLang="ko-KR" sz="1600" dirty="0" err="1"/>
              <a:t>wake_up_interruptible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wait_queue</a:t>
            </a:r>
            <a:r>
              <a:rPr lang="en-US" altLang="ko-KR" sz="1600" dirty="0"/>
              <a:t> **q);</a:t>
            </a:r>
          </a:p>
          <a:p>
            <a:pPr eaLnBrk="1" hangingPunct="1"/>
            <a:r>
              <a:rPr lang="en-US" altLang="ko-KR" sz="1600" dirty="0"/>
              <a:t>void </a:t>
            </a:r>
            <a:r>
              <a:rPr lang="en-US" altLang="ko-KR" sz="1600" dirty="0" err="1"/>
              <a:t>wake_up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wait_queue</a:t>
            </a:r>
            <a:r>
              <a:rPr lang="en-US" altLang="ko-KR" sz="1600" dirty="0"/>
              <a:t> **);</a:t>
            </a:r>
          </a:p>
        </p:txBody>
      </p:sp>
    </p:spTree>
    <p:extLst>
      <p:ext uri="{BB962C8B-B14F-4D97-AF65-F5344CB8AC3E}">
        <p14:creationId xmlns:p14="http://schemas.microsoft.com/office/powerpoint/2010/main" val="7014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Blocking I/O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Waiting queue</a:t>
            </a:r>
          </a:p>
          <a:p>
            <a:pPr lvl="1"/>
            <a:r>
              <a:rPr lang="en-US" altLang="ko-KR" smtClean="0"/>
              <a:t>Linked-list in Kernel</a:t>
            </a:r>
            <a:r>
              <a:rPr lang="ko-KR" altLang="en-US" smtClean="0"/>
              <a:t> </a:t>
            </a:r>
            <a:r>
              <a:rPr lang="en-US" altLang="ko-KR" smtClean="0"/>
              <a:t>2.4</a:t>
            </a:r>
            <a:endParaRPr lang="ko-KR" altLang="en-US" smtClean="0"/>
          </a:p>
          <a:p>
            <a:pPr lvl="2"/>
            <a:r>
              <a:rPr lang="en-US" altLang="ko-KR" smtClean="0"/>
              <a:t>Header</a:t>
            </a:r>
            <a:r>
              <a:rPr lang="ko-KR" altLang="en-US" smtClean="0"/>
              <a:t> </a:t>
            </a:r>
            <a:r>
              <a:rPr lang="en-US" altLang="ko-KR" smtClean="0"/>
              <a:t>: wait_queue_head_t</a:t>
            </a:r>
          </a:p>
          <a:p>
            <a:pPr lvl="2"/>
            <a:r>
              <a:rPr lang="en-US" altLang="ko-KR" smtClean="0"/>
              <a:t>Entry</a:t>
            </a:r>
            <a:r>
              <a:rPr lang="ko-KR" altLang="en-US" smtClean="0"/>
              <a:t> </a:t>
            </a:r>
            <a:r>
              <a:rPr lang="en-US" altLang="ko-KR" smtClean="0"/>
              <a:t>: wait_queue_t</a:t>
            </a:r>
          </a:p>
          <a:p>
            <a:pPr lvl="1"/>
            <a:r>
              <a:rPr lang="en-US" altLang="ko-KR" smtClean="0"/>
              <a:t>Defining waiting queue before use it</a:t>
            </a:r>
          </a:p>
          <a:p>
            <a:pPr lvl="2"/>
            <a:r>
              <a:rPr lang="en-US" altLang="ko-KR" smtClean="0"/>
              <a:t>Macro</a:t>
            </a:r>
            <a:r>
              <a:rPr lang="ko-KR" altLang="en-US" smtClean="0"/>
              <a:t> </a:t>
            </a:r>
            <a:r>
              <a:rPr lang="en-US" altLang="ko-KR" smtClean="0"/>
              <a:t>: DECLARE_WAIT_QUEUE_HEAD(wq)</a:t>
            </a:r>
          </a:p>
        </p:txBody>
      </p:sp>
    </p:spTree>
    <p:extLst>
      <p:ext uri="{BB962C8B-B14F-4D97-AF65-F5344CB8AC3E}">
        <p14:creationId xmlns:p14="http://schemas.microsoft.com/office/powerpoint/2010/main" val="7755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Blocking I/O</a:t>
            </a:r>
          </a:p>
        </p:txBody>
      </p:sp>
      <p:sp>
        <p:nvSpPr>
          <p:cNvPr id="206852" name="Text Box 3"/>
          <p:cNvSpPr txBox="1">
            <a:spLocks noChangeArrowheads="1"/>
          </p:cNvSpPr>
          <p:nvPr/>
        </p:nvSpPr>
        <p:spPr bwMode="auto">
          <a:xfrm>
            <a:off x="1981201" y="1219201"/>
            <a:ext cx="848201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#include &lt;linux/sched.h&gt;</a:t>
            </a:r>
          </a:p>
          <a:p>
            <a:pPr eaLnBrk="1" hangingPunct="1"/>
            <a:r>
              <a:rPr lang="en-US" altLang="ko-KR" sz="1800"/>
              <a:t>static DECLARE_WAIT_QUEUE_HEAD (wq);</a:t>
            </a:r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en-US" altLang="ko-KR" sz="1800"/>
              <a:t>static ssize_t foo_read(struct file *filp, char *buf, size_t len, loff_t *offset) {</a:t>
            </a:r>
          </a:p>
          <a:p>
            <a:pPr eaLnBrk="1" hangingPunct="1"/>
            <a:r>
              <a:rPr lang="en-US" altLang="ko-KR" sz="1800"/>
              <a:t>   printk(KERN_DEBUG “process %d (%s) \n”, current-&gt;pid, current-&gt;comm);</a:t>
            </a:r>
          </a:p>
          <a:p>
            <a:pPr eaLnBrk="1" hangingPunct="1"/>
            <a:r>
              <a:rPr lang="en-US" altLang="ko-KR" sz="1800"/>
              <a:t>   </a:t>
            </a:r>
            <a:r>
              <a:rPr lang="en-US" altLang="ko-KR" sz="1800">
                <a:solidFill>
                  <a:srgbClr val="FF0000"/>
                </a:solidFill>
              </a:rPr>
              <a:t>interruptible_sleep_on(&amp;wq);</a:t>
            </a:r>
          </a:p>
          <a:p>
            <a:pPr eaLnBrk="1" hangingPunct="1"/>
            <a:r>
              <a:rPr lang="en-US" altLang="ko-KR" sz="1800"/>
              <a:t>   printk(KERN_DEBUG “awoken %d (%s) \n”, current-&gt;pid, current-&gt;comm);</a:t>
            </a:r>
          </a:p>
          <a:p>
            <a:pPr eaLnBrk="1" hangingPunct="1"/>
            <a:r>
              <a:rPr lang="en-US" altLang="ko-KR" sz="1800"/>
              <a:t>   return 0;</a:t>
            </a:r>
          </a:p>
          <a:p>
            <a:pPr eaLnBrk="1" hangingPunct="1"/>
            <a:r>
              <a:rPr lang="en-US" altLang="ko-KR" sz="1800"/>
              <a:t>}</a:t>
            </a:r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en-US" altLang="ko-KR" sz="1800"/>
              <a:t>static ssize_t foo_write(struc file *filp, const char *buf, size_t len, loff_t *offset) {</a:t>
            </a:r>
          </a:p>
          <a:p>
            <a:pPr eaLnBrk="1" hangingPunct="1"/>
            <a:r>
              <a:rPr lang="en-US" altLang="ko-KR" sz="1800"/>
              <a:t>   printk(KERN_DEBUG “process %d (%s) \n”, current-&gt;pid, current-&gt;comm);</a:t>
            </a:r>
          </a:p>
          <a:p>
            <a:pPr eaLnBrk="1" hangingPunct="1"/>
            <a:r>
              <a:rPr lang="en-US" altLang="ko-KR" sz="1800"/>
              <a:t>   </a:t>
            </a:r>
            <a:r>
              <a:rPr lang="en-US" altLang="ko-KR" sz="1800">
                <a:solidFill>
                  <a:srgbClr val="FF0000"/>
                </a:solidFill>
              </a:rPr>
              <a:t>wake_up_interruptible(&amp;wq);</a:t>
            </a:r>
          </a:p>
          <a:p>
            <a:pPr eaLnBrk="1" hangingPunct="1"/>
            <a:r>
              <a:rPr lang="en-US" altLang="ko-KR" sz="1800"/>
              <a:t>   return count;</a:t>
            </a:r>
          </a:p>
          <a:p>
            <a:pPr eaLnBrk="1" hangingPunct="1"/>
            <a:r>
              <a:rPr lang="en-US" altLang="ko-KR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25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Handler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Interrupt and its device : /proc/interrupts</a:t>
            </a:r>
          </a:p>
          <a:p>
            <a:r>
              <a:rPr lang="en-US" altLang="ko-KR" smtClean="0"/>
              <a:t>Interrupt request &amp; release function</a:t>
            </a:r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r>
              <a:rPr lang="en-US" altLang="ko-KR" smtClean="0"/>
              <a:t>Interrupt registration function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en-US" altLang="ko-KR" smtClean="0"/>
              <a:t>init_module or</a:t>
            </a:r>
            <a:r>
              <a:rPr lang="ko-KR" altLang="en-US" smtClean="0"/>
              <a:t> </a:t>
            </a:r>
            <a:r>
              <a:rPr lang="en-US" altLang="ko-KR" smtClean="0"/>
              <a:t>open </a:t>
            </a:r>
            <a:endParaRPr lang="ko-KR" altLang="en-US" smtClean="0"/>
          </a:p>
        </p:txBody>
      </p:sp>
      <p:sp>
        <p:nvSpPr>
          <p:cNvPr id="207877" name="Text Box 4"/>
          <p:cNvSpPr txBox="1">
            <a:spLocks noChangeArrowheads="1"/>
          </p:cNvSpPr>
          <p:nvPr/>
        </p:nvSpPr>
        <p:spPr bwMode="auto">
          <a:xfrm>
            <a:off x="2193063" y="1753009"/>
            <a:ext cx="8001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request_irq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irq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void (*handler)(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void *,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pt_regs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unsgined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long flags,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 *device, void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dev_id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free_irq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(unsigned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irq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void 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dev_id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eaLnBrk="1" hangingPunct="1"/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irq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interrupt number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(*handler) : interrupt handler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flags : bit mask for interrupt, -SA_INTERRUPT (fast interrupt), 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		-SA_SHIRQ (share IRQ among multiple devices)</a:t>
            </a: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*device : device name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dev_id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if interrupt is shared, identify the device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1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Handler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Interrupt handler can not exchange data with user space.</a:t>
            </a:r>
          </a:p>
          <a:p>
            <a:r>
              <a:rPr lang="en-US" altLang="ko-KR" smtClean="0"/>
              <a:t>In case of normal interrupt, we have to handle other interrupts.</a:t>
            </a:r>
          </a:p>
          <a:p>
            <a:r>
              <a:rPr lang="en-US" altLang="ko-KR" smtClean="0"/>
              <a:t>Role of interrupt handler</a:t>
            </a:r>
            <a:endParaRPr lang="ko-KR" altLang="en-US" smtClean="0"/>
          </a:p>
          <a:p>
            <a:pPr lvl="1"/>
            <a:r>
              <a:rPr lang="en-US" altLang="ko-KR" smtClean="0"/>
              <a:t>Remove interrupt pending bit of the device</a:t>
            </a:r>
          </a:p>
          <a:p>
            <a:pPr lvl="1"/>
            <a:r>
              <a:rPr lang="en-US" altLang="ko-KR" smtClean="0"/>
              <a:t>Read data from kernel or write data to device for interupt handling</a:t>
            </a:r>
          </a:p>
          <a:p>
            <a:pPr lvl="1"/>
            <a:r>
              <a:rPr lang="en-US" altLang="ko-KR" smtClean="0"/>
              <a:t>Wake up the waiting processes</a:t>
            </a:r>
          </a:p>
        </p:txBody>
      </p:sp>
    </p:spTree>
    <p:extLst>
      <p:ext uri="{BB962C8B-B14F-4D97-AF65-F5344CB8AC3E}">
        <p14:creationId xmlns:p14="http://schemas.microsoft.com/office/powerpoint/2010/main" val="26110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EX-1 : Character Device Driver</a:t>
            </a:r>
            <a:endParaRPr lang="ko-KR" altLang="en-US"/>
          </a:p>
        </p:txBody>
      </p:sp>
      <p:sp>
        <p:nvSpPr>
          <p:cNvPr id="209925" name="Text Box 3"/>
          <p:cNvSpPr txBox="1">
            <a:spLocks noChangeArrowheads="1"/>
          </p:cNvSpPr>
          <p:nvPr/>
        </p:nvSpPr>
        <p:spPr bwMode="auto">
          <a:xfrm>
            <a:off x="947057" y="1423852"/>
            <a:ext cx="27828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kernel.h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module.h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init.h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config.h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sched.h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malloc.h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delay.h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errono.h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types.h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asm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hardware.h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asm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uaccess.h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asm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irq.h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&lt;</a:t>
            </a:r>
            <a:r>
              <a:rPr lang="en-US" altLang="ko-KR" sz="1600" dirty="0" err="1"/>
              <a:t>asm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param.h</a:t>
            </a:r>
            <a:r>
              <a:rPr lang="en-US" altLang="ko-KR" sz="1600" dirty="0"/>
              <a:t>&gt;</a:t>
            </a:r>
          </a:p>
          <a:p>
            <a:pPr eaLnBrk="1" hangingPunct="1"/>
            <a:r>
              <a:rPr lang="en-US" altLang="ko-KR" sz="1600" dirty="0"/>
              <a:t>#include “</a:t>
            </a:r>
            <a:r>
              <a:rPr lang="en-US" altLang="ko-KR" sz="1600" dirty="0" err="1"/>
              <a:t>Gpio_int.h</a:t>
            </a:r>
            <a:r>
              <a:rPr lang="en-US" altLang="ko-KR" sz="1600" dirty="0"/>
              <a:t>”</a:t>
            </a:r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#define END_OF_FILE -1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309248" y="1445624"/>
            <a:ext cx="7248525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static DECLARE_WAIT_QUEUE_HEAD(</a:t>
            </a:r>
            <a:r>
              <a:rPr lang="en-US" altLang="ko-KR" sz="1600" dirty="0" err="1"/>
              <a:t>device_wait_queue</a:t>
            </a:r>
            <a:r>
              <a:rPr lang="en-US" altLang="ko-KR" sz="1600" dirty="0"/>
              <a:t>);</a:t>
            </a:r>
          </a:p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device_init</a:t>
            </a:r>
            <a:r>
              <a:rPr lang="en-US" altLang="ko-KR" sz="1600" dirty="0"/>
              <a:t>(void);</a:t>
            </a:r>
          </a:p>
          <a:p>
            <a:pPr eaLnBrk="1" hangingPunct="1"/>
            <a:r>
              <a:rPr lang="en-US" altLang="ko-KR" sz="1600" dirty="0"/>
              <a:t>static void </a:t>
            </a:r>
            <a:r>
              <a:rPr lang="en-US" altLang="ko-KR" sz="1600" dirty="0" err="1"/>
              <a:t>device_exit</a:t>
            </a:r>
            <a:r>
              <a:rPr lang="en-US" altLang="ko-KR" sz="1600" dirty="0"/>
              <a:t>(void);</a:t>
            </a:r>
          </a:p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device_open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*,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file *);</a:t>
            </a:r>
          </a:p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device_release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*,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file *);</a:t>
            </a:r>
          </a:p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ssize_t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device_read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file *, char *, 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loff_t</a:t>
            </a:r>
            <a:r>
              <a:rPr lang="en-US" altLang="ko-KR" sz="1600" dirty="0"/>
              <a:t> *);</a:t>
            </a:r>
          </a:p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ssize_t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device_write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file *,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char *, 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loff_t</a:t>
            </a:r>
            <a:r>
              <a:rPr lang="en-US" altLang="ko-KR" sz="1600" dirty="0"/>
              <a:t> *);</a:t>
            </a:r>
          </a:p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device_ioctl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*,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file *, unsigned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 unsigned long);</a:t>
            </a:r>
          </a:p>
          <a:p>
            <a:pPr eaLnBrk="1" hangingPunct="1"/>
            <a:r>
              <a:rPr lang="en-US" altLang="ko-KR" sz="1600" dirty="0"/>
              <a:t>static void </a:t>
            </a:r>
            <a:r>
              <a:rPr lang="en-US" altLang="ko-KR" sz="1600" dirty="0" err="1"/>
              <a:t>gpio_irq_handler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 void *,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pt_regs</a:t>
            </a:r>
            <a:r>
              <a:rPr lang="en-US" altLang="ko-KR" sz="1600" dirty="0"/>
              <a:t> *);</a:t>
            </a:r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static unsigned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nfalling_edge</a:t>
            </a:r>
            <a:r>
              <a:rPr lang="en-US" altLang="ko-KR" sz="1600" dirty="0"/>
              <a:t>;</a:t>
            </a:r>
          </a:p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gpio_irq_stat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buffer_queue</a:t>
            </a:r>
            <a:r>
              <a:rPr lang="en-US" altLang="ko-KR" sz="1600" dirty="0"/>
              <a:t>;</a:t>
            </a:r>
          </a:p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front, rear;</a:t>
            </a:r>
          </a:p>
        </p:txBody>
      </p:sp>
    </p:spTree>
    <p:extLst>
      <p:ext uri="{BB962C8B-B14F-4D97-AF65-F5344CB8AC3E}">
        <p14:creationId xmlns:p14="http://schemas.microsoft.com/office/powerpoint/2010/main" val="38698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Typical Design Procedure of Embedded System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Prepare boot-up program</a:t>
            </a:r>
          </a:p>
          <a:p>
            <a:pPr lvl="1"/>
            <a:r>
              <a:rPr lang="en-US" altLang="ko-KR" dirty="0" smtClean="0"/>
              <a:t>Initialize the hardware : POST, setup parameters, checking its functionality.</a:t>
            </a:r>
          </a:p>
          <a:p>
            <a:pPr lvl="1"/>
            <a:r>
              <a:rPr lang="en-US" altLang="ko-KR" dirty="0" smtClean="0"/>
              <a:t>Boot operating system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operation system</a:t>
            </a:r>
          </a:p>
          <a:p>
            <a:pPr lvl="1"/>
            <a:r>
              <a:rPr lang="en-US" altLang="ko-KR" dirty="0" smtClean="0"/>
              <a:t>customize OS kernel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Setup the development environment </a:t>
            </a:r>
          </a:p>
          <a:p>
            <a:pPr lvl="1"/>
            <a:r>
              <a:rPr lang="en-US" altLang="ko-KR" dirty="0" smtClean="0"/>
              <a:t>Tool chain : Compiler / Debugger / In-circuit programmer </a:t>
            </a:r>
          </a:p>
          <a:p>
            <a:pPr lvl="1"/>
            <a:r>
              <a:rPr lang="en-US" altLang="ko-KR" dirty="0" smtClean="0"/>
              <a:t>Processor-dependent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Develop device drivers if need.</a:t>
            </a:r>
          </a:p>
          <a:p>
            <a:pPr lvl="1"/>
            <a:r>
              <a:rPr lang="en-US" altLang="ko-KR" dirty="0" smtClean="0"/>
              <a:t>depends on OS &amp; the types of peripheral devices</a:t>
            </a:r>
          </a:p>
          <a:p>
            <a:pPr lvl="1"/>
            <a:r>
              <a:rPr lang="en-US" altLang="ko-KR" dirty="0" smtClean="0"/>
              <a:t>Read-made or self-developed</a:t>
            </a:r>
          </a:p>
        </p:txBody>
      </p:sp>
    </p:spTree>
    <p:extLst>
      <p:ext uri="{BB962C8B-B14F-4D97-AF65-F5344CB8AC3E}">
        <p14:creationId xmlns:p14="http://schemas.microsoft.com/office/powerpoint/2010/main" val="364796714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Text Box 2"/>
          <p:cNvSpPr txBox="1">
            <a:spLocks noChangeArrowheads="1"/>
          </p:cNvSpPr>
          <p:nvPr/>
        </p:nvSpPr>
        <p:spPr bwMode="auto">
          <a:xfrm>
            <a:off x="1809750" y="1428750"/>
            <a:ext cx="8661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static struct file_operations device_fops = { </a:t>
            </a:r>
          </a:p>
          <a:p>
            <a:pPr eaLnBrk="1" hangingPunct="1"/>
            <a:r>
              <a:rPr lang="en-US" altLang="ko-KR" sz="1600"/>
              <a:t>   open : device_open,</a:t>
            </a:r>
          </a:p>
          <a:p>
            <a:pPr eaLnBrk="1" hangingPunct="1"/>
            <a:r>
              <a:rPr lang="en-US" altLang="ko-KR" sz="1600"/>
              <a:t>   read : device_read,</a:t>
            </a:r>
          </a:p>
          <a:p>
            <a:pPr eaLnBrk="1" hangingPunct="1"/>
            <a:r>
              <a:rPr lang="en-US" altLang="ko-KR" sz="1600"/>
              <a:t>   write : device_write,</a:t>
            </a:r>
          </a:p>
          <a:p>
            <a:pPr eaLnBrk="1" hangingPunct="1"/>
            <a:r>
              <a:rPr lang="en-US" altLang="ko-KR" sz="1600"/>
              <a:t>   ioctl : device_ioctl,</a:t>
            </a:r>
          </a:p>
          <a:p>
            <a:pPr eaLnBrk="1" hangingPunct="1"/>
            <a:r>
              <a:rPr lang="en-US" altLang="ko-KR" sz="1600"/>
              <a:t>   release : device_release };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static int device_init(void) {</a:t>
            </a:r>
          </a:p>
          <a:p>
            <a:pPr eaLnBrk="1" hangingPunct="1"/>
            <a:r>
              <a:rPr lang="en-US" altLang="ko-KR" sz="1600"/>
              <a:t>   if(register_chrdev(MAJOR_NUMBER, “gpio_int”, &amp;device_fops) &lt;0 ) {</a:t>
            </a:r>
          </a:p>
          <a:p>
            <a:pPr eaLnBrk="1" hangingPunct="1"/>
            <a:r>
              <a:rPr lang="en-US" altLang="ko-KR" sz="1600"/>
              <a:t>   	printk(“Device registration failed \n”); return MAJOR_NUMBER;</a:t>
            </a:r>
          </a:p>
          <a:p>
            <a:pPr eaLnBrk="1" hangingPunct="1"/>
            <a:r>
              <a:rPr lang="en-US" altLang="ko-KR" sz="1600"/>
              <a:t>   }</a:t>
            </a:r>
          </a:p>
          <a:p>
            <a:pPr eaLnBrk="1" hangingPunct="1"/>
            <a:r>
              <a:rPr lang="en-US" altLang="ko-KR" sz="1600"/>
              <a:t>   printk(DEVICE_NAME “:device is with Major number = %d\n”, MAJOR_NUMBER); return 0;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static void device_exit(void) {</a:t>
            </a:r>
          </a:p>
          <a:p>
            <a:pPr eaLnBrk="1" hangingPunct="1"/>
            <a:r>
              <a:rPr lang="en-US" altLang="ko-KR" sz="1600"/>
              <a:t>   unregister_chrdev(MAJOR_NUMBER, “gpio_int”);</a:t>
            </a:r>
          </a:p>
          <a:p>
            <a:pPr eaLnBrk="1" hangingPunct="1"/>
            <a:r>
              <a:rPr lang="en-US" altLang="ko-KR" sz="1600"/>
              <a:t>}</a:t>
            </a:r>
          </a:p>
          <a:p>
            <a:pPr eaLnBrk="1" hangingPunct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0096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2"/>
          <p:cNvSpPr txBox="1">
            <a:spLocks noChangeArrowheads="1"/>
          </p:cNvSpPr>
          <p:nvPr/>
        </p:nvSpPr>
        <p:spPr bwMode="auto">
          <a:xfrm>
            <a:off x="1738313" y="1285875"/>
            <a:ext cx="8742362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static int device_open(struct inode *inode, struct file *filp) {</a:t>
            </a:r>
          </a:p>
          <a:p>
            <a:pPr eaLnBrk="1" hangingPunct="1"/>
            <a:r>
              <a:rPr lang="en-US" altLang="ko-KR" sz="1600"/>
              <a:t>   int nRet;</a:t>
            </a:r>
          </a:p>
          <a:p>
            <a:pPr eaLnBrk="1" hangingPunct="1"/>
            <a:r>
              <a:rPr lang="en-US" altLang="ko-KR" sz="1600"/>
              <a:t>   buffer_queue = (struct gpio_irq_stat *) kmalloc (BIFFER_SIZE * sizeof(struct gpio_irq_stat), </a:t>
            </a:r>
          </a:p>
          <a:p>
            <a:pPr eaLnBrk="1" hangingPunct="1"/>
            <a:r>
              <a:rPr lang="en-US" altLang="ko-KR" sz="1600"/>
              <a:t>                                                                        GFP_KERNEL);</a:t>
            </a:r>
          </a:p>
          <a:p>
            <a:pPr eaLnBrk="1" hangingPunct="1"/>
            <a:r>
              <a:rPr lang="en-US" altLang="ko-KR" sz="1600"/>
              <a:t>   rear = front = 0;</a:t>
            </a:r>
          </a:p>
          <a:p>
            <a:pPr eaLnBrk="1" hangingPunct="1"/>
            <a:r>
              <a:rPr lang="en-US" altLang="ko-KR" sz="1600"/>
              <a:t>   nfalling_edge = 0;</a:t>
            </a:r>
          </a:p>
          <a:p>
            <a:pPr eaLnBrk="1" hangingPunct="1"/>
            <a:r>
              <a:rPr lang="en-US" altLang="ko-KR" sz="1600"/>
              <a:t>  GPDR &amp;= ~(GPIO_GPIO0);</a:t>
            </a:r>
          </a:p>
          <a:p>
            <a:pPr eaLnBrk="1" hangingPunct="1"/>
            <a:r>
              <a:rPr lang="en-US" altLang="ko-KR" sz="1600"/>
              <a:t>   set_GPIO_IRQ_edge(GPIO_GPIO0, GPIO_FALLING_EDGE);</a:t>
            </a:r>
          </a:p>
          <a:p>
            <a:pPr eaLnBrk="1" hangingPunct="1"/>
            <a:r>
              <a:rPr lang="en-US" altLang="ko-KR" sz="1600"/>
              <a:t>   nRet = request_irq(IRQ_GPIO0, gpio_irq_handler, SA_INTERRUPT, “GPIO) IRQ”, (void *)0);</a:t>
            </a:r>
          </a:p>
          <a:p>
            <a:pPr eaLnBrk="1" hangingPunct="1"/>
            <a:r>
              <a:rPr lang="en-US" altLang="ko-KR" sz="1600"/>
              <a:t>   if(nRet) {</a:t>
            </a:r>
          </a:p>
          <a:p>
            <a:pPr eaLnBrk="1" hangingPunct="1"/>
            <a:r>
              <a:rPr lang="en-US" altLang="ko-KR" sz="1600"/>
              <a:t>	printk(“GPIO_interrupt : can’t get GPIO0 IRQ”); return -EAGAIN;</a:t>
            </a:r>
          </a:p>
          <a:p>
            <a:pPr eaLnBrk="1" hangingPunct="1"/>
            <a:r>
              <a:rPr lang="en-US" altLang="ko-KR" sz="1600"/>
              <a:t>   }</a:t>
            </a:r>
          </a:p>
          <a:p>
            <a:pPr eaLnBrk="1" hangingPunct="1"/>
            <a:r>
              <a:rPr lang="en-US" altLang="ko-KR" sz="1600"/>
              <a:t>   MOD_INC_USE_COUNT; return 0;</a:t>
            </a:r>
          </a:p>
          <a:p>
            <a:pPr eaLnBrk="1" hangingPunct="1"/>
            <a:r>
              <a:rPr lang="en-US" altLang="ko-KR" sz="1600"/>
              <a:t>}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static int device_release(struct inode *inode, struct fiel *filp) {</a:t>
            </a:r>
          </a:p>
          <a:p>
            <a:pPr eaLnBrk="1" hangingPunct="1"/>
            <a:r>
              <a:rPr lang="en-US" altLang="ko-KR" sz="1600"/>
              <a:t>   kfree(buffer_queue);</a:t>
            </a:r>
          </a:p>
          <a:p>
            <a:pPr eaLnBrk="1" hangingPunct="1"/>
            <a:r>
              <a:rPr lang="en-US" altLang="ko-KR" sz="1600"/>
              <a:t>   free_irq(IRQ_GPIO0, (void *)0);</a:t>
            </a:r>
          </a:p>
          <a:p>
            <a:pPr eaLnBrk="1" hangingPunct="1"/>
            <a:r>
              <a:rPr lang="en-US" altLang="ko-KR" sz="1600"/>
              <a:t>   MOD_DEC_USE_COUNT; return 0;</a:t>
            </a:r>
          </a:p>
          <a:p>
            <a:pPr eaLnBrk="1" hangingPunct="1"/>
            <a:r>
              <a:rPr lang="en-US" altLang="ko-KR" sz="1600"/>
              <a:t>}</a:t>
            </a:r>
          </a:p>
          <a:p>
            <a:pPr eaLnBrk="1" hangingPunct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9304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Text Box 2"/>
          <p:cNvSpPr txBox="1">
            <a:spLocks noChangeArrowheads="1"/>
          </p:cNvSpPr>
          <p:nvPr/>
        </p:nvSpPr>
        <p:spPr bwMode="auto">
          <a:xfrm>
            <a:off x="1748790" y="874805"/>
            <a:ext cx="866298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ssize_t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device_read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file *</a:t>
            </a:r>
            <a:r>
              <a:rPr lang="en-US" altLang="ko-KR" sz="1600" dirty="0" err="1"/>
              <a:t>filp</a:t>
            </a:r>
            <a:r>
              <a:rPr lang="en-US" altLang="ko-KR" sz="1600" dirty="0"/>
              <a:t>, char *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 count, </a:t>
            </a:r>
            <a:r>
              <a:rPr lang="en-US" altLang="ko-KR" sz="1600" dirty="0" err="1"/>
              <a:t>loff_t</a:t>
            </a:r>
            <a:r>
              <a:rPr lang="en-US" altLang="ko-KR" sz="1600" dirty="0"/>
              <a:t> *fops) {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nCopytoBuf</a:t>
            </a:r>
            <a:r>
              <a:rPr lang="en-US" altLang="ko-KR" sz="1600" dirty="0"/>
              <a:t> = 0;</a:t>
            </a:r>
          </a:p>
          <a:p>
            <a:pPr eaLnBrk="1" hangingPunct="1"/>
            <a:r>
              <a:rPr lang="en-US" altLang="ko-KR" sz="1600" dirty="0"/>
              <a:t>   char </a:t>
            </a:r>
            <a:r>
              <a:rPr lang="en-US" altLang="ko-KR" sz="1600" dirty="0" err="1"/>
              <a:t>pre_buf</a:t>
            </a:r>
            <a:r>
              <a:rPr lang="en-US" altLang="ko-KR" sz="1600" dirty="0"/>
              <a:t>[1024];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= 0;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I, </a:t>
            </a:r>
            <a:r>
              <a:rPr lang="en-US" altLang="ko-KR" sz="1600" dirty="0" err="1"/>
              <a:t>nCnt</a:t>
            </a:r>
            <a:r>
              <a:rPr lang="en-US" altLang="ko-KR" sz="1600" dirty="0"/>
              <a:t>;</a:t>
            </a:r>
          </a:p>
          <a:p>
            <a:pPr eaLnBrk="1" hangingPunct="1"/>
            <a:r>
              <a:rPr lang="en-US" altLang="ko-KR" sz="1600" dirty="0"/>
              <a:t>   if(!</a:t>
            </a:r>
            <a:r>
              <a:rPr lang="en-US" altLang="ko-KR" sz="1600" dirty="0" err="1"/>
              <a:t>access_ok</a:t>
            </a:r>
            <a:r>
              <a:rPr lang="en-US" altLang="ko-KR" sz="1600" dirty="0"/>
              <a:t>(VERIFY_WRITE, 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, count)) { </a:t>
            </a:r>
            <a:r>
              <a:rPr lang="en-US" altLang="ko-KR" sz="1600" dirty="0" err="1"/>
              <a:t>printk</a:t>
            </a:r>
            <a:r>
              <a:rPr lang="en-US" altLang="ko-KR" sz="1600" dirty="0"/>
              <a:t>(“buffer is empty\n”); return -EFAULT; }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memset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pre_buf</a:t>
            </a:r>
            <a:r>
              <a:rPr lang="en-US" altLang="ko-KR" sz="1600" dirty="0"/>
              <a:t>, 0, 1024);</a:t>
            </a:r>
          </a:p>
          <a:p>
            <a:pPr eaLnBrk="1" hangingPunct="1"/>
            <a:r>
              <a:rPr lang="en-US" altLang="ko-KR" sz="1600" dirty="0"/>
              <a:t>   if(front == rear) { </a:t>
            </a:r>
          </a:p>
          <a:p>
            <a:pPr eaLnBrk="1" hangingPunct="1"/>
            <a:r>
              <a:rPr lang="en-US" altLang="ko-KR" sz="1600" dirty="0"/>
              <a:t>   	</a:t>
            </a:r>
            <a:r>
              <a:rPr lang="en-US" altLang="ko-KR" sz="1600" dirty="0" err="1"/>
              <a:t>printfk</a:t>
            </a:r>
            <a:r>
              <a:rPr lang="en-US" altLang="ko-KR" sz="1600" dirty="0"/>
              <a:t>(“buffer is empty\n”);</a:t>
            </a:r>
          </a:p>
          <a:p>
            <a:pPr eaLnBrk="1" hangingPunct="1"/>
            <a:r>
              <a:rPr lang="en-US" altLang="ko-KR" sz="1600" dirty="0"/>
              <a:t>	if(flip-&gt;</a:t>
            </a:r>
            <a:r>
              <a:rPr lang="en-US" altLang="ko-KR" sz="1600" dirty="0" err="1"/>
              <a:t>f_flags</a:t>
            </a:r>
            <a:r>
              <a:rPr lang="en-US" altLang="ko-KR" sz="1600" dirty="0"/>
              <a:t> &amp; O_NONBLOCK) return -EAGAIN;</a:t>
            </a:r>
          </a:p>
          <a:p>
            <a:pPr eaLnBrk="1" hangingPunct="1"/>
            <a:r>
              <a:rPr lang="en-US" altLang="ko-KR" sz="1600" dirty="0"/>
              <a:t>              	else </a:t>
            </a:r>
            <a:r>
              <a:rPr lang="en-US" altLang="ko-KR" sz="1600" dirty="0" err="1"/>
              <a:t>interruptible_sleep_on</a:t>
            </a:r>
            <a:r>
              <a:rPr lang="en-US" altLang="ko-KR" sz="1600" dirty="0"/>
              <a:t>(&amp;</a:t>
            </a:r>
            <a:r>
              <a:rPr lang="en-US" altLang="ko-KR" sz="1600" dirty="0" err="1"/>
              <a:t>device_wait_queue</a:t>
            </a:r>
            <a:r>
              <a:rPr lang="en-US" altLang="ko-KR" sz="1600" dirty="0"/>
              <a:t>);</a:t>
            </a:r>
          </a:p>
          <a:p>
            <a:pPr eaLnBrk="1" hangingPunct="1"/>
            <a:r>
              <a:rPr lang="en-US" altLang="ko-KR" sz="1600" dirty="0"/>
              <a:t>   }</a:t>
            </a:r>
          </a:p>
          <a:p>
            <a:pPr eaLnBrk="1" hangingPunct="1"/>
            <a:r>
              <a:rPr lang="en-US" altLang="ko-KR" sz="1600" dirty="0"/>
              <a:t>   if(front &lt; rear) </a:t>
            </a:r>
            <a:r>
              <a:rPr lang="en-US" altLang="ko-KR" sz="1600" dirty="0" err="1"/>
              <a:t>nCnt</a:t>
            </a:r>
            <a:r>
              <a:rPr lang="en-US" altLang="ko-KR" sz="1600" dirty="0"/>
              <a:t> = rear - front;</a:t>
            </a:r>
          </a:p>
          <a:p>
            <a:pPr eaLnBrk="1" hangingPunct="1"/>
            <a:r>
              <a:rPr lang="en-US" altLang="ko-KR" sz="1600" dirty="0"/>
              <a:t>   else </a:t>
            </a:r>
            <a:r>
              <a:rPr lang="en-US" altLang="ko-KR" sz="1600" dirty="0" err="1"/>
              <a:t>nCnt</a:t>
            </a:r>
            <a:r>
              <a:rPr lang="en-US" altLang="ko-KR" sz="1600" dirty="0"/>
              <a:t> = rear + BUFFERSIZE - front;</a:t>
            </a:r>
          </a:p>
          <a:p>
            <a:pPr eaLnBrk="1" hangingPunct="1"/>
            <a:r>
              <a:rPr lang="en-US" altLang="ko-KR" sz="1600" dirty="0"/>
              <a:t>   for(I=0; I&lt;</a:t>
            </a:r>
            <a:r>
              <a:rPr lang="en-US" altLang="ko-KR" sz="1600" dirty="0" err="1"/>
              <a:t>nCnt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nCopytoBuf</a:t>
            </a:r>
            <a:r>
              <a:rPr lang="en-US" altLang="ko-KR" sz="1600" dirty="0"/>
              <a:t> +=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, I++) {</a:t>
            </a:r>
          </a:p>
          <a:p>
            <a:pPr eaLnBrk="1" hangingPunct="1"/>
            <a:r>
              <a:rPr lang="en-US" altLang="ko-KR" sz="1600" dirty="0"/>
              <a:t>     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sprintf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pre_buf+nCopytoBuf</a:t>
            </a:r>
            <a:r>
              <a:rPr lang="en-US" altLang="ko-KR" sz="1600" dirty="0"/>
              <a:t>, “</a:t>
            </a:r>
            <a:r>
              <a:rPr lang="en-US" altLang="ko-KR" sz="1600" dirty="0" err="1"/>
              <a:t>irg</a:t>
            </a:r>
            <a:r>
              <a:rPr lang="en-US" altLang="ko-KR" sz="1600" dirty="0"/>
              <a:t>=%d, jiffies=%</a:t>
            </a:r>
            <a:r>
              <a:rPr lang="en-US" altLang="ko-KR" sz="1600" dirty="0" err="1"/>
              <a:t>ld</a:t>
            </a:r>
            <a:r>
              <a:rPr lang="en-US" altLang="ko-KR" sz="1600" dirty="0"/>
              <a:t>, edge=%d\n”,</a:t>
            </a:r>
          </a:p>
          <a:p>
            <a:pPr eaLnBrk="1" hangingPunct="1"/>
            <a:r>
              <a:rPr lang="en-US" altLang="ko-KR" sz="1600" dirty="0"/>
              <a:t>               	</a:t>
            </a:r>
            <a:r>
              <a:rPr lang="en-US" altLang="ko-KR" sz="1600" dirty="0" err="1"/>
              <a:t>buffer_queue</a:t>
            </a:r>
            <a:r>
              <a:rPr lang="en-US" altLang="ko-KR" sz="1600" dirty="0"/>
              <a:t>[front].</a:t>
            </a:r>
            <a:r>
              <a:rPr lang="en-US" altLang="ko-KR" sz="1600" dirty="0" err="1"/>
              <a:t>bit_number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buffer_queue</a:t>
            </a:r>
            <a:r>
              <a:rPr lang="en-US" altLang="ko-KR" sz="1600" dirty="0"/>
              <a:t>[front].</a:t>
            </a:r>
            <a:r>
              <a:rPr lang="en-US" altLang="ko-KR" sz="1600" dirty="0" err="1"/>
              <a:t>irq_time</a:t>
            </a:r>
            <a:r>
              <a:rPr lang="en-US" altLang="ko-KR" sz="1600" dirty="0"/>
              <a:t>, </a:t>
            </a:r>
          </a:p>
          <a:p>
            <a:pPr eaLnBrk="1" hangingPunct="1"/>
            <a:r>
              <a:rPr lang="en-US" altLang="ko-KR" sz="1600" dirty="0"/>
              <a:t>	</a:t>
            </a:r>
            <a:r>
              <a:rPr lang="en-US" altLang="ko-KR" sz="1600" dirty="0" err="1"/>
              <a:t>buffer_queue</a:t>
            </a:r>
            <a:r>
              <a:rPr lang="en-US" altLang="ko-KR" sz="1600" dirty="0"/>
              <a:t>[front].</a:t>
            </a:r>
            <a:r>
              <a:rPr lang="en-US" altLang="ko-KR" sz="1600" dirty="0" err="1"/>
              <a:t>nfalling_edge_stat</a:t>
            </a:r>
            <a:r>
              <a:rPr lang="en-US" altLang="ko-KR" sz="1600" dirty="0"/>
              <a:t>);</a:t>
            </a:r>
          </a:p>
          <a:p>
            <a:pPr eaLnBrk="1" hangingPunct="1"/>
            <a:r>
              <a:rPr lang="en-US" altLang="ko-KR" sz="1600" dirty="0"/>
              <a:t>      front = (front+1)% BUFFER_SIZE;</a:t>
            </a:r>
          </a:p>
          <a:p>
            <a:pPr eaLnBrk="1" hangingPunct="1"/>
            <a:r>
              <a:rPr lang="en-US" altLang="ko-KR" sz="1600" dirty="0"/>
              <a:t>   }</a:t>
            </a:r>
          </a:p>
          <a:p>
            <a:pPr eaLnBrk="1" hangingPunct="1"/>
            <a:r>
              <a:rPr lang="en-US" altLang="ko-KR" sz="1600" dirty="0"/>
              <a:t>   __</a:t>
            </a:r>
            <a:r>
              <a:rPr lang="en-US" altLang="ko-KR" sz="1600" dirty="0" err="1"/>
              <a:t>copy_to_user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pre_buf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nCopytoBuf</a:t>
            </a:r>
            <a:r>
              <a:rPr lang="en-US" altLang="ko-KR" sz="1600" dirty="0"/>
              <a:t>); return </a:t>
            </a:r>
            <a:r>
              <a:rPr lang="en-US" altLang="ko-KR" sz="1600" dirty="0" err="1"/>
              <a:t>nCopytoBuf</a:t>
            </a:r>
            <a:r>
              <a:rPr lang="en-US" altLang="ko-KR" sz="1600" dirty="0"/>
              <a:t>;</a:t>
            </a:r>
          </a:p>
          <a:p>
            <a:pPr eaLnBrk="1" hangingPunct="1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85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2"/>
          <p:cNvSpPr txBox="1">
            <a:spLocks noChangeArrowheads="1"/>
          </p:cNvSpPr>
          <p:nvPr/>
        </p:nvSpPr>
        <p:spPr bwMode="auto">
          <a:xfrm>
            <a:off x="1898605" y="785948"/>
            <a:ext cx="796766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static </a:t>
            </a:r>
            <a:r>
              <a:rPr lang="en-US" altLang="ko-KR" sz="1600" dirty="0" err="1"/>
              <a:t>ssize_t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device_write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file *</a:t>
            </a:r>
            <a:r>
              <a:rPr lang="en-US" altLang="ko-KR" sz="1600" dirty="0" err="1"/>
              <a:t>filp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char *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 count, </a:t>
            </a:r>
            <a:r>
              <a:rPr lang="en-US" altLang="ko-KR" sz="1600" dirty="0" err="1"/>
              <a:t>loff_t</a:t>
            </a:r>
            <a:r>
              <a:rPr lang="en-US" altLang="ko-KR" sz="1600" dirty="0"/>
              <a:t> *fops) {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 = 0;</a:t>
            </a:r>
          </a:p>
          <a:p>
            <a:pPr eaLnBrk="1" hangingPunct="1"/>
            <a:r>
              <a:rPr lang="en-US" altLang="ko-KR" sz="1600" dirty="0"/>
              <a:t>   unsigned long </a:t>
            </a:r>
            <a:r>
              <a:rPr lang="en-US" altLang="ko-KR" sz="1600" dirty="0" err="1"/>
              <a:t>bitstate</a:t>
            </a:r>
            <a:r>
              <a:rPr lang="en-US" altLang="ko-KR" sz="1600" dirty="0"/>
              <a:t>, flags;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save_flags</a:t>
            </a:r>
            <a:r>
              <a:rPr lang="en-US" altLang="ko-KR" sz="1600" dirty="0"/>
              <a:t>(flags);</a:t>
            </a:r>
          </a:p>
          <a:p>
            <a:pPr eaLnBrk="1" hangingPunct="1"/>
            <a:r>
              <a:rPr lang="en-US" altLang="ko-KR" sz="1600" dirty="0"/>
              <a:t>   cli();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printk</a:t>
            </a:r>
            <a:r>
              <a:rPr lang="en-US" altLang="ko-KR" sz="1600" dirty="0"/>
              <a:t>(“target bit : %d\n”, 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);</a:t>
            </a:r>
          </a:p>
          <a:p>
            <a:pPr eaLnBrk="1" hangingPunct="1"/>
            <a:r>
              <a:rPr lang="en-US" altLang="ko-KR" sz="1600" dirty="0"/>
              <a:t>   GPDR != GPIO_GPIO(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);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bitstate</a:t>
            </a:r>
            <a:r>
              <a:rPr lang="en-US" altLang="ko-KR" sz="1600" dirty="0"/>
              <a:t> = (GPLR &amp; GPIO_GPIO(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)) &gt;&gt; 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;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printk</a:t>
            </a:r>
            <a:r>
              <a:rPr lang="en-US" altLang="ko-KR" sz="1600" dirty="0"/>
              <a:t>(“Value of %d (before toggle) : %</a:t>
            </a:r>
            <a:r>
              <a:rPr lang="en-US" altLang="ko-KR" sz="1600" dirty="0" err="1"/>
              <a:t>ld</a:t>
            </a:r>
            <a:r>
              <a:rPr lang="en-US" altLang="ko-KR" sz="1600" dirty="0"/>
              <a:t>\n”, 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bitstate</a:t>
            </a:r>
            <a:r>
              <a:rPr lang="en-US" altLang="ko-KR" sz="1600" dirty="0"/>
              <a:t>);</a:t>
            </a:r>
          </a:p>
          <a:p>
            <a:pPr eaLnBrk="1" hangingPunct="1"/>
            <a:r>
              <a:rPr lang="en-US" altLang="ko-KR" sz="1600" dirty="0"/>
              <a:t>   if(</a:t>
            </a:r>
            <a:r>
              <a:rPr lang="en-US" altLang="ko-KR" sz="1600" dirty="0" err="1"/>
              <a:t>bitstate</a:t>
            </a:r>
            <a:r>
              <a:rPr lang="en-US" altLang="ko-KR" sz="1600" dirty="0"/>
              <a:t>) { </a:t>
            </a:r>
          </a:p>
          <a:p>
            <a:pPr eaLnBrk="1" hangingPunct="1"/>
            <a:r>
              <a:rPr lang="en-US" altLang="ko-KR" sz="1600" dirty="0"/>
              <a:t>	</a:t>
            </a:r>
            <a:r>
              <a:rPr lang="en-US" altLang="ko-KR" sz="1600" dirty="0" err="1"/>
              <a:t>printk</a:t>
            </a:r>
            <a:r>
              <a:rPr lang="en-US" altLang="ko-KR" sz="1600" dirty="0"/>
              <a:t>(“Clear\n”);</a:t>
            </a:r>
          </a:p>
          <a:p>
            <a:pPr eaLnBrk="1" hangingPunct="1"/>
            <a:r>
              <a:rPr lang="en-US" altLang="ko-KR" sz="1600" dirty="0"/>
              <a:t>	GPCR = GPIO_GPIO(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);</a:t>
            </a:r>
          </a:p>
          <a:p>
            <a:pPr eaLnBrk="1" hangingPunct="1"/>
            <a:r>
              <a:rPr lang="en-US" altLang="ko-KR" sz="1600" dirty="0"/>
              <a:t>   } else {</a:t>
            </a:r>
          </a:p>
          <a:p>
            <a:pPr eaLnBrk="1" hangingPunct="1"/>
            <a:r>
              <a:rPr lang="en-US" altLang="ko-KR" sz="1600" dirty="0"/>
              <a:t>	</a:t>
            </a:r>
            <a:r>
              <a:rPr lang="en-US" altLang="ko-KR" sz="1600" dirty="0" err="1"/>
              <a:t>printk</a:t>
            </a:r>
            <a:r>
              <a:rPr lang="en-US" altLang="ko-KR" sz="1600" dirty="0"/>
              <a:t>(“Set \n”);</a:t>
            </a:r>
          </a:p>
          <a:p>
            <a:pPr eaLnBrk="1" hangingPunct="1"/>
            <a:r>
              <a:rPr lang="en-US" altLang="ko-KR" sz="1600" dirty="0"/>
              <a:t>	GPSR = GPIO_GPIO(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);</a:t>
            </a:r>
          </a:p>
          <a:p>
            <a:pPr eaLnBrk="1" hangingPunct="1"/>
            <a:r>
              <a:rPr lang="en-US" altLang="ko-KR" sz="1600" dirty="0"/>
              <a:t>   }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bitstate</a:t>
            </a:r>
            <a:r>
              <a:rPr lang="en-US" altLang="ko-KR" sz="1600" dirty="0"/>
              <a:t> = (GPLR &amp; GPIO_GPIO(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)) &gt;&gt; 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;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printk</a:t>
            </a:r>
            <a:r>
              <a:rPr lang="en-US" altLang="ko-KR" sz="1600" dirty="0"/>
              <a:t>(“Value of %d (after toggle) : %</a:t>
            </a:r>
            <a:r>
              <a:rPr lang="en-US" altLang="ko-KR" sz="1600" dirty="0" err="1"/>
              <a:t>ld</a:t>
            </a:r>
            <a:r>
              <a:rPr lang="en-US" altLang="ko-KR" sz="1600" dirty="0"/>
              <a:t>\n”,</a:t>
            </a:r>
            <a:r>
              <a:rPr lang="en-US" altLang="ko-KR" sz="1600" dirty="0" err="1"/>
              <a:t>target_bit,bitstate</a:t>
            </a:r>
            <a:r>
              <a:rPr lang="en-US" altLang="ko-KR" sz="1600" dirty="0"/>
              <a:t>);</a:t>
            </a:r>
          </a:p>
          <a:p>
            <a:pPr eaLnBrk="1" hangingPunct="1"/>
            <a:r>
              <a:rPr lang="en-US" altLang="ko-KR" sz="1600" dirty="0"/>
              <a:t>   </a:t>
            </a:r>
            <a:r>
              <a:rPr lang="en-US" altLang="ko-KR" sz="1600" dirty="0" err="1"/>
              <a:t>restore_flags</a:t>
            </a:r>
            <a:r>
              <a:rPr lang="en-US" altLang="ko-KR" sz="1600" dirty="0"/>
              <a:t>(flags);</a:t>
            </a:r>
          </a:p>
          <a:p>
            <a:pPr eaLnBrk="1" hangingPunct="1"/>
            <a:r>
              <a:rPr lang="en-US" altLang="ko-KR" sz="1600" dirty="0"/>
              <a:t>   GPDR &amp;= ~(GPIO_GPIO(</a:t>
            </a:r>
            <a:r>
              <a:rPr lang="en-US" altLang="ko-KR" sz="1600" dirty="0" err="1"/>
              <a:t>target_bit</a:t>
            </a:r>
            <a:r>
              <a:rPr lang="en-US" altLang="ko-KR" sz="1600" dirty="0"/>
              <a:t>)); </a:t>
            </a:r>
          </a:p>
          <a:p>
            <a:pPr eaLnBrk="1" hangingPunct="1"/>
            <a:r>
              <a:rPr lang="en-US" altLang="ko-KR" sz="1600" dirty="0"/>
              <a:t>   return count;</a:t>
            </a:r>
          </a:p>
          <a:p>
            <a:pPr eaLnBrk="1" hangingPunct="1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1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2"/>
          <p:cNvSpPr txBox="1">
            <a:spLocks noChangeArrowheads="1"/>
          </p:cNvSpPr>
          <p:nvPr/>
        </p:nvSpPr>
        <p:spPr bwMode="auto">
          <a:xfrm>
            <a:off x="2024063" y="1214439"/>
            <a:ext cx="6691312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static void gpio_irq_handler(int irq, void *dev_id, struct pt_regs *regs) {</a:t>
            </a:r>
          </a:p>
          <a:p>
            <a:pPr eaLnBrk="1" hangingPunct="1"/>
            <a:r>
              <a:rPr lang="en-US" altLang="ko-KR" sz="1600"/>
              <a:t>   nfalling_edge++;</a:t>
            </a:r>
          </a:p>
          <a:p>
            <a:pPr eaLnBrk="1" hangingPunct="1"/>
            <a:r>
              <a:rPr lang="en-US" altLang="ko-KR" sz="1600"/>
              <a:t>   if(front == (rear+1) %BUFFER_SIZE) { </a:t>
            </a:r>
          </a:p>
          <a:p>
            <a:pPr eaLnBrk="1" hangingPunct="1"/>
            <a:r>
              <a:rPr lang="en-US" altLang="ko-KR" sz="1600"/>
              <a:t>	printk(“Buffer is full \n”); return;</a:t>
            </a:r>
          </a:p>
          <a:p>
            <a:pPr eaLnBrk="1" hangingPunct="1"/>
            <a:r>
              <a:rPr lang="en-US" altLang="ko-KR" sz="1600"/>
              <a:t>   } else {</a:t>
            </a:r>
          </a:p>
          <a:p>
            <a:pPr eaLnBrk="1" hangingPunct="1"/>
            <a:r>
              <a:rPr lang="en-US" altLang="ko-KR" sz="1600"/>
              <a:t>	buffer_queue[rear].bit_number = irq;</a:t>
            </a:r>
          </a:p>
          <a:p>
            <a:pPr eaLnBrk="1" hangingPunct="1"/>
            <a:r>
              <a:rPr lang="en-US" altLang="ko-KR" sz="1600"/>
              <a:t>	buffer_queue[rear].irq_time = jiffies;</a:t>
            </a:r>
          </a:p>
          <a:p>
            <a:pPr eaLnBrk="1" hangingPunct="1"/>
            <a:r>
              <a:rPr lang="en-US" altLang="ko-KR" sz="1600"/>
              <a:t>	buffer_queue[rear].nfalling_edge_stat = nfalling_edge;</a:t>
            </a:r>
          </a:p>
          <a:p>
            <a:pPr eaLnBrk="1" hangingPunct="1"/>
            <a:r>
              <a:rPr lang="en-US" altLang="ko-KR" sz="1600"/>
              <a:t>	rear = (rear+1) % BUFFER_SIZE;</a:t>
            </a:r>
          </a:p>
          <a:p>
            <a:pPr eaLnBrk="1" hangingPunct="1"/>
            <a:r>
              <a:rPr lang="en-US" altLang="ko-KR" sz="1600"/>
              <a:t>   }</a:t>
            </a:r>
          </a:p>
          <a:p>
            <a:pPr eaLnBrk="1" hangingPunct="1"/>
            <a:r>
              <a:rPr lang="en-US" altLang="ko-KR" sz="1600"/>
              <a:t>   wake_up_interruptible(&amp;device_wait_queue);</a:t>
            </a:r>
          </a:p>
          <a:p>
            <a:pPr eaLnBrk="1" hangingPunct="1"/>
            <a:r>
              <a:rPr lang="en-US" altLang="ko-KR" sz="1600"/>
              <a:t>}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EXPORT_NO_SYMBOLS;</a:t>
            </a:r>
          </a:p>
          <a:p>
            <a:pPr eaLnBrk="1" hangingPunct="1"/>
            <a:r>
              <a:rPr lang="en-US" altLang="ko-KR" sz="1600"/>
              <a:t>module_init(device_init);</a:t>
            </a:r>
          </a:p>
          <a:p>
            <a:pPr eaLnBrk="1" hangingPunct="1"/>
            <a:r>
              <a:rPr lang="en-US" altLang="ko-KR" sz="1600"/>
              <a:t>module_exit(device_exit);</a:t>
            </a:r>
          </a:p>
        </p:txBody>
      </p:sp>
    </p:spTree>
    <p:extLst>
      <p:ext uri="{BB962C8B-B14F-4D97-AF65-F5344CB8AC3E}">
        <p14:creationId xmlns:p14="http://schemas.microsoft.com/office/powerpoint/2010/main" val="29940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2"/>
          <p:cNvSpPr txBox="1">
            <a:spLocks noChangeArrowheads="1"/>
          </p:cNvSpPr>
          <p:nvPr/>
        </p:nvSpPr>
        <p:spPr bwMode="auto">
          <a:xfrm>
            <a:off x="2095501" y="1285876"/>
            <a:ext cx="446881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int main() {</a:t>
            </a:r>
          </a:p>
          <a:p>
            <a:pPr eaLnBrk="1" hangingPunct="1"/>
            <a:r>
              <a:rPr lang="en-US" altLang="ko-KR" sz="1600"/>
              <a:t>	int fd;</a:t>
            </a:r>
          </a:p>
          <a:p>
            <a:pPr eaLnBrk="1" hangingPunct="1"/>
            <a:r>
              <a:rPr lang="en-US" altLang="ko-KR" sz="1600"/>
              <a:t>	fd = open(“/dev/gpio_int”,O_RDWR);</a:t>
            </a:r>
          </a:p>
          <a:p>
            <a:pPr eaLnBrk="1" hangingPunct="1"/>
            <a:r>
              <a:rPr lang="en-US" altLang="ko-KR" sz="1600"/>
              <a:t>	gpio_read(fd);</a:t>
            </a:r>
          </a:p>
          <a:p>
            <a:pPr eaLnBrk="1" hangingPunct="1"/>
            <a:r>
              <a:rPr lang="en-US" altLang="ko-KR" sz="1600"/>
              <a:t>	gpio_write(fd);</a:t>
            </a:r>
          </a:p>
          <a:p>
            <a:pPr eaLnBrk="1" hangingPunct="1"/>
            <a:r>
              <a:rPr lang="en-US" altLang="ko-KR" sz="1600"/>
              <a:t>}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Void gpio_read(int fd) {</a:t>
            </a:r>
          </a:p>
          <a:p>
            <a:pPr eaLnBrk="1" hangingPunct="1"/>
            <a:r>
              <a:rPr lang="en-US" altLang="ko-KR" sz="1600"/>
              <a:t>	len = read(fd, str, 1024);</a:t>
            </a:r>
          </a:p>
          <a:p>
            <a:pPr eaLnBrk="1" hangingPunct="1"/>
            <a:r>
              <a:rPr lang="en-US" altLang="ko-KR" sz="1600"/>
              <a:t>}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Void gpio_write(int fd) {</a:t>
            </a:r>
          </a:p>
          <a:p>
            <a:pPr eaLnBrk="1" hangingPunct="1"/>
            <a:r>
              <a:rPr lang="en-US" altLang="ko-KR" sz="1600"/>
              <a:t>	len = write(fd, (int *)1,sizeof(int));</a:t>
            </a:r>
          </a:p>
          <a:p>
            <a:pPr eaLnBrk="1" hangingPunct="1"/>
            <a:r>
              <a:rPr lang="en-US" altLang="ko-KR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7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Ex-2 : Device Driver for LED </a:t>
            </a:r>
            <a:endParaRPr lang="en-US" altLang="ko-KR"/>
          </a:p>
        </p:txBody>
      </p:sp>
      <p:sp>
        <p:nvSpPr>
          <p:cNvPr id="218116" name="Text Box 3"/>
          <p:cNvSpPr txBox="1">
            <a:spLocks noChangeArrowheads="1"/>
          </p:cNvSpPr>
          <p:nvPr/>
        </p:nvSpPr>
        <p:spPr bwMode="auto">
          <a:xfrm>
            <a:off x="1981200" y="990601"/>
            <a:ext cx="291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bg1"/>
                </a:solidFill>
              </a:rPr>
              <a:t>Step-1 : Memory map </a:t>
            </a:r>
            <a:r>
              <a:rPr lang="ko-KR" altLang="en-US" sz="180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18117" name="Text Box 4"/>
          <p:cNvSpPr txBox="1">
            <a:spLocks noChangeArrowheads="1"/>
          </p:cNvSpPr>
          <p:nvPr/>
        </p:nvSpPr>
        <p:spPr bwMode="auto">
          <a:xfrm>
            <a:off x="2133600" y="1143001"/>
            <a:ext cx="3195638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(include/asm-arm/mach/map.h)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struct map_desc {</a:t>
            </a:r>
          </a:p>
          <a:p>
            <a:pPr eaLnBrk="1" hangingPunct="1"/>
            <a:r>
              <a:rPr lang="en-US" altLang="ko-KR" sz="1600"/>
              <a:t>	unsigned long virtual;</a:t>
            </a:r>
          </a:p>
          <a:p>
            <a:pPr eaLnBrk="1" hangingPunct="1"/>
            <a:r>
              <a:rPr lang="en-US" altLang="ko-KR" sz="1600"/>
              <a:t>	unsigned long physical;</a:t>
            </a:r>
          </a:p>
          <a:p>
            <a:pPr eaLnBrk="1" hangingPunct="1"/>
            <a:r>
              <a:rPr lang="en-US" altLang="ko-KR" sz="1600"/>
              <a:t>	unsigned long length;</a:t>
            </a:r>
          </a:p>
          <a:p>
            <a:pPr eaLnBrk="1" hangingPunct="1"/>
            <a:r>
              <a:rPr lang="en-US" altLang="ko-KR" sz="1600"/>
              <a:t>	int domain:4,</a:t>
            </a:r>
          </a:p>
          <a:p>
            <a:pPr eaLnBrk="1" hangingPunct="1"/>
            <a:r>
              <a:rPr lang="en-US" altLang="ko-KR" sz="1600"/>
              <a:t>	    port_read:1,</a:t>
            </a:r>
          </a:p>
          <a:p>
            <a:pPr eaLnBrk="1" hangingPunct="1"/>
            <a:r>
              <a:rPr lang="en-US" altLang="ko-KR" sz="1600"/>
              <a:t>	    port_write:1,</a:t>
            </a:r>
          </a:p>
          <a:p>
            <a:pPr eaLnBrk="1" hangingPunct="1"/>
            <a:r>
              <a:rPr lang="en-US" altLang="ko-KR" sz="1600"/>
              <a:t>	    cacheable:1,</a:t>
            </a:r>
          </a:p>
          <a:p>
            <a:pPr eaLnBrk="1" hangingPunct="1"/>
            <a:r>
              <a:rPr lang="en-US" altLang="ko-KR" sz="1600"/>
              <a:t>	    bufferable:1;</a:t>
            </a:r>
          </a:p>
          <a:p>
            <a:pPr eaLnBrk="1" hangingPunct="1"/>
            <a:r>
              <a:rPr lang="en-US" altLang="ko-KR" sz="16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91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2"/>
          <p:cNvSpPr txBox="1">
            <a:spLocks noChangeArrowheads="1"/>
          </p:cNvSpPr>
          <p:nvPr/>
        </p:nvSpPr>
        <p:spPr bwMode="auto">
          <a:xfrm>
            <a:off x="1809751" y="1103314"/>
            <a:ext cx="8532813" cy="575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(arch/arm/mm/map-sa110.c) </a:t>
            </a:r>
            <a:r>
              <a:rPr lang="en-US" altLang="ko-KR" sz="1600">
                <a:sym typeface="Wingdings" panose="05000000000000000000" pitchFamily="2" charset="2"/>
              </a:rPr>
              <a:t> arch/arm/mach-sa1100/generic.c, lart.c</a:t>
            </a:r>
            <a:endParaRPr lang="en-US" altLang="ko-KR" sz="1600"/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#define SA1100_STD_IO_MAPPING \</a:t>
            </a:r>
          </a:p>
          <a:p>
            <a:pPr eaLnBrk="1" hangingPunct="1"/>
            <a:r>
              <a:rPr lang="en-US" altLang="ko-KR" sz="1600"/>
              <a:t> /* virtual     physical    length      domain     r  w  c  b */ \</a:t>
            </a:r>
          </a:p>
          <a:p>
            <a:pPr eaLnBrk="1" hangingPunct="1"/>
            <a:r>
              <a:rPr lang="en-US" altLang="ko-KR" sz="1600"/>
              <a:t>  { 0xe0000000, 0x20000000, 0x04000000, DOMAIN_IO, 1, 1, 0, 0 }, /* PCMCIA0 IO */ \</a:t>
            </a:r>
          </a:p>
          <a:p>
            <a:pPr eaLnBrk="1" hangingPunct="1"/>
            <a:r>
              <a:rPr lang="en-US" altLang="ko-KR" sz="1600"/>
              <a:t>  { 0xe4000000, 0x30000000, 0x04000000, DOMAIN_IO, 1, 1, 0, 0 }, /* PCMCIA1 IO */ \</a:t>
            </a:r>
          </a:p>
          <a:p>
            <a:pPr eaLnBrk="1" hangingPunct="1"/>
            <a:r>
              <a:rPr lang="en-US" altLang="ko-KR" sz="1600"/>
              <a:t>  { 0xe8000000, 0x28000000, 0x04000000, DOMAIN_IO, 1, 1, 0, 0 }, /* PCMCIA0 attr */ \</a:t>
            </a:r>
          </a:p>
          <a:p>
            <a:pPr eaLnBrk="1" hangingPunct="1"/>
            <a:r>
              <a:rPr lang="en-US" altLang="ko-KR" sz="1600"/>
              <a:t>  { 0xec000000, 0x38000000, 0x04000000, DOMAIN_IO, 1, 1, 0, 0 }, /* PCMCIA1 attr */ \</a:t>
            </a:r>
          </a:p>
          <a:p>
            <a:pPr eaLnBrk="1" hangingPunct="1"/>
            <a:r>
              <a:rPr lang="en-US" altLang="ko-KR" sz="1600"/>
              <a:t>  { 0xf0000000, 0x2c000000, 0x04000000, DOMAIN_IO, 1, 1, 0, 0 }, /* PCMCIA0 mem */ \</a:t>
            </a:r>
          </a:p>
          <a:p>
            <a:pPr eaLnBrk="1" hangingPunct="1"/>
            <a:r>
              <a:rPr lang="en-US" altLang="ko-KR" sz="1600"/>
              <a:t>  { 0xf4000000, 0x3c000000, 0x02000000, DOMAIN_IO, 1, 1, 0, 0 }, /* PCMCIA1 mem */ \</a:t>
            </a:r>
          </a:p>
          <a:p>
            <a:pPr eaLnBrk="1" hangingPunct="1"/>
            <a:r>
              <a:rPr lang="en-US" altLang="ko-KR" sz="1600"/>
              <a:t>  { 0xf8000000, 0x80000000, 0x02000000, DOMAIN_IO, 0, 1, 0, 0 }, /* PCM */ \</a:t>
            </a:r>
          </a:p>
          <a:p>
            <a:pPr eaLnBrk="1" hangingPunct="1"/>
            <a:r>
              <a:rPr lang="en-US" altLang="ko-KR" sz="1600"/>
              <a:t>  { 0xfa000000, 0x90000000, 0x02000000, DOMAIN_IO, 0, 1, 0, 0 }, /* SCM */ \</a:t>
            </a:r>
          </a:p>
          <a:p>
            <a:pPr eaLnBrk="1" hangingPunct="1"/>
            <a:r>
              <a:rPr lang="en-US" altLang="ko-KR" sz="1600"/>
              <a:t>  { 0xfc000000, 0xa0000000, 0x02000000, DOMAIN_IO, 0, 1, 0, 0 }, /* MER */ \</a:t>
            </a:r>
          </a:p>
          <a:p>
            <a:pPr eaLnBrk="1" hangingPunct="1"/>
            <a:r>
              <a:rPr lang="en-US" altLang="ko-KR" sz="1600"/>
              <a:t>  { 0xfe000000, 0xb0000000, 0x02000000, DOMAIN_IO, 0, 1, 0, 0 }  /* LCD + DMA */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static struct map_desc tbel1110_io_desc[] __initdata = {</a:t>
            </a:r>
          </a:p>
          <a:p>
            <a:pPr eaLnBrk="1" hangingPunct="1"/>
            <a:r>
              <a:rPr lang="en-US" altLang="ko-KR" sz="1600"/>
              <a:t>#ifdef CONFIG_SA1100_TBEL1110</a:t>
            </a:r>
          </a:p>
          <a:p>
            <a:pPr eaLnBrk="1" hangingPunct="1"/>
            <a:r>
              <a:rPr lang="en-US" altLang="ko-KR" sz="1600"/>
              <a:t>  { 0xd0000000, 0x00000000, 0x01000000, DOMAIN_IO, 1, 1, 0, 0 }, /* Flash bank 0 */</a:t>
            </a:r>
          </a:p>
          <a:p>
            <a:pPr eaLnBrk="1" hangingPunct="1"/>
            <a:r>
              <a:rPr lang="en-US" altLang="ko-KR" sz="1600"/>
              <a:t>  { 0xd8000000, 0x18000000, 0x00800000, DOMAIN_IO, 1, 1, 0, 0 }, /* Ethernet */</a:t>
            </a:r>
          </a:p>
          <a:p>
            <a:pPr eaLnBrk="1" hangingPunct="1"/>
            <a:r>
              <a:rPr lang="en-US" altLang="ko-KR" sz="1600"/>
              <a:t>  SA1100_STD_IO_MAPPING</a:t>
            </a:r>
          </a:p>
          <a:p>
            <a:pPr eaLnBrk="1" hangingPunct="1"/>
            <a:r>
              <a:rPr lang="en-US" altLang="ko-KR" sz="1600"/>
              <a:t>#endif</a:t>
            </a:r>
          </a:p>
          <a:p>
            <a:pPr eaLnBrk="1" hangingPunct="1"/>
            <a:r>
              <a:rPr lang="en-US" altLang="ko-KR" sz="1600"/>
              <a:t>};</a:t>
            </a:r>
          </a:p>
          <a:p>
            <a:pPr eaLnBrk="1" hangingPunct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4037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Text Box 2"/>
          <p:cNvSpPr txBox="1">
            <a:spLocks noChangeArrowheads="1"/>
          </p:cNvSpPr>
          <p:nvPr/>
        </p:nvSpPr>
        <p:spPr bwMode="auto">
          <a:xfrm>
            <a:off x="1952625" y="1285875"/>
            <a:ext cx="389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-&gt; check kernel space &amp;</a:t>
            </a:r>
            <a:r>
              <a:rPr lang="ko-KR" altLang="en-US" sz="1800"/>
              <a:t> </a:t>
            </a:r>
            <a:r>
              <a:rPr lang="en-US" altLang="ko-KR" sz="1800"/>
              <a:t>user space </a:t>
            </a:r>
            <a:endParaRPr lang="ko-KR" altLang="en-US" sz="1800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52688" y="2000251"/>
            <a:ext cx="44005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(include/asm-arm/arch-sa1100/memory.h)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/* Page offset: 3GB  */</a:t>
            </a:r>
          </a:p>
          <a:p>
            <a:pPr eaLnBrk="1" hangingPunct="1"/>
            <a:r>
              <a:rPr lang="en-US" altLang="ko-KR" sz="1600"/>
              <a:t>#define PAGE_OFFSET	(0xc0000000UL)</a:t>
            </a:r>
          </a:p>
        </p:txBody>
      </p:sp>
      <p:sp>
        <p:nvSpPr>
          <p:cNvPr id="220165" name="Text Box 4"/>
          <p:cNvSpPr txBox="1">
            <a:spLocks noChangeArrowheads="1"/>
          </p:cNvSpPr>
          <p:nvPr/>
        </p:nvSpPr>
        <p:spPr bwMode="auto">
          <a:xfrm>
            <a:off x="2286001" y="3124201"/>
            <a:ext cx="7997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bg1"/>
                </a:solidFill>
              </a:rPr>
              <a:t>PAGE_OFFSET </a:t>
            </a:r>
            <a:r>
              <a:rPr lang="ko-KR" altLang="en-US" sz="1800">
                <a:solidFill>
                  <a:schemeClr val="bg1"/>
                </a:solidFill>
              </a:rPr>
              <a:t>의 위는 </a:t>
            </a:r>
            <a:r>
              <a:rPr lang="en-US" altLang="ko-KR" sz="1800">
                <a:solidFill>
                  <a:schemeClr val="bg1"/>
                </a:solidFill>
              </a:rPr>
              <a:t>kernel space (1GB), </a:t>
            </a:r>
            <a:r>
              <a:rPr lang="ko-KR" altLang="en-US" sz="1800">
                <a:solidFill>
                  <a:schemeClr val="bg1"/>
                </a:solidFill>
              </a:rPr>
              <a:t>아래는 </a:t>
            </a:r>
            <a:r>
              <a:rPr lang="en-US" altLang="ko-KR" sz="1800">
                <a:solidFill>
                  <a:schemeClr val="bg1"/>
                </a:solidFill>
              </a:rPr>
              <a:t>user space (3GB) </a:t>
            </a:r>
            <a:r>
              <a:rPr lang="ko-KR" altLang="en-US" sz="1800">
                <a:solidFill>
                  <a:schemeClr val="bg1"/>
                </a:solidFill>
              </a:rPr>
              <a:t>로 사용</a:t>
            </a:r>
            <a:r>
              <a:rPr lang="en-US" altLang="ko-KR" sz="18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7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Text Box 2"/>
          <p:cNvSpPr txBox="1">
            <a:spLocks noChangeArrowheads="1"/>
          </p:cNvSpPr>
          <p:nvPr/>
        </p:nvSpPr>
        <p:spPr bwMode="auto">
          <a:xfrm>
            <a:off x="1981200" y="990601"/>
            <a:ext cx="3811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bg1"/>
                </a:solidFill>
              </a:rPr>
              <a:t>Step-3 : Device driver programming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209801" y="1676400"/>
            <a:ext cx="4270375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#include &lt;linux/ioport.h&gt;</a:t>
            </a:r>
          </a:p>
          <a:p>
            <a:pPr eaLnBrk="1" hangingPunct="1"/>
            <a:r>
              <a:rPr lang="en-US" altLang="ko-KR" sz="1600"/>
              <a:t>#include &lt;asm/uaccess.h&gt;</a:t>
            </a:r>
          </a:p>
          <a:p>
            <a:pPr eaLnBrk="1" hangingPunct="1"/>
            <a:r>
              <a:rPr lang="en-US" altLang="ko-KR" sz="1600"/>
              <a:t>#include &lt;linux/module.h&gt;</a:t>
            </a:r>
          </a:p>
          <a:p>
            <a:pPr eaLnBrk="1" hangingPunct="1"/>
            <a:r>
              <a:rPr lang="en-US" altLang="ko-KR" sz="1600"/>
              <a:t>#include &lt;linux/fs.h&gt;</a:t>
            </a:r>
          </a:p>
          <a:p>
            <a:pPr eaLnBrk="1" hangingPunct="1"/>
            <a:r>
              <a:rPr lang="en-US" altLang="ko-KR" sz="1600"/>
              <a:t>#include &lt;asm/io.h&gt;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#define LEDPORT_MAJOR 0</a:t>
            </a:r>
          </a:p>
          <a:p>
            <a:pPr eaLnBrk="1" hangingPunct="1"/>
            <a:r>
              <a:rPr lang="en-US" altLang="ko-KR" sz="1600"/>
              <a:t>#define LEDPORT_NAME “LED PORT”</a:t>
            </a:r>
          </a:p>
          <a:p>
            <a:pPr eaLnBrk="1" hangingPunct="1"/>
            <a:r>
              <a:rPr lang="en-US" altLang="ko-KR" sz="1600"/>
              <a:t>#define LEDPORT_MODULE_VERSION “V1.0”</a:t>
            </a:r>
          </a:p>
          <a:p>
            <a:pPr eaLnBrk="1" hangingPunct="1"/>
            <a:r>
              <a:rPr lang="en-US" altLang="ko-KR" sz="1600"/>
              <a:t>#define LEDPORT_ADDR 0xf1600000</a:t>
            </a:r>
          </a:p>
          <a:p>
            <a:pPr eaLnBrk="1" hangingPunct="1"/>
            <a:r>
              <a:rPr lang="en-US" altLang="ko-KR" sz="1600"/>
              <a:t>#define LEDPORT_ADDR_RANGE 1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static int ledport_usage = 0;</a:t>
            </a:r>
          </a:p>
          <a:p>
            <a:pPr eaLnBrk="1" hangingPunct="1"/>
            <a:r>
              <a:rPr lang="en-US" altLang="ko-KR" sz="1600"/>
              <a:t>static int ledport_major = 0;</a:t>
            </a:r>
          </a:p>
          <a:p>
            <a:pPr eaLnBrk="1" hangingPunct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189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Agenda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Introduction to Embedded System</a:t>
            </a:r>
          </a:p>
          <a:p>
            <a:r>
              <a:rPr lang="en-US" altLang="ko-KR" smtClean="0"/>
              <a:t>Embedded Platform</a:t>
            </a:r>
          </a:p>
          <a:p>
            <a:r>
              <a:rPr lang="en-US" altLang="ko-KR" smtClean="0"/>
              <a:t>ARM Processor</a:t>
            </a:r>
          </a:p>
          <a:p>
            <a:r>
              <a:rPr lang="en-US" altLang="ko-KR" smtClean="0"/>
              <a:t>Linux</a:t>
            </a:r>
          </a:p>
          <a:p>
            <a:r>
              <a:rPr lang="en-US" altLang="ko-KR" smtClean="0"/>
              <a:t>System Development (ARM+Linux)</a:t>
            </a:r>
          </a:p>
          <a:p>
            <a:r>
              <a:rPr lang="en-US" altLang="ko-KR" smtClean="0"/>
              <a:t>Bootloader</a:t>
            </a:r>
          </a:p>
          <a:p>
            <a:r>
              <a:rPr lang="en-US" altLang="ko-KR" smtClean="0"/>
              <a:t>Kernel Configuration</a:t>
            </a:r>
          </a:p>
          <a:p>
            <a:r>
              <a:rPr lang="en-US" altLang="ko-KR" smtClean="0"/>
              <a:t>File System (Ramdisk)</a:t>
            </a:r>
          </a:p>
          <a:p>
            <a:r>
              <a:rPr lang="en-US" altLang="ko-KR" smtClean="0"/>
              <a:t>Module Programming </a:t>
            </a:r>
          </a:p>
          <a:p>
            <a:r>
              <a:rPr lang="en-US" altLang="ko-KR" smtClean="0"/>
              <a:t>Device Driver</a:t>
            </a:r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900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Typical Design Procedure of Embedded System</a:t>
            </a:r>
            <a:endParaRPr lang="en-US" altLang="ko-KR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Check Libraries, APIs </a:t>
            </a:r>
          </a:p>
          <a:p>
            <a:pPr lvl="1"/>
            <a:r>
              <a:rPr lang="en-US" altLang="ko-KR" dirty="0" smtClean="0"/>
              <a:t>Middle ware </a:t>
            </a:r>
          </a:p>
          <a:p>
            <a:pPr lvl="2"/>
            <a:r>
              <a:rPr lang="en-US" altLang="ko-KR" dirty="0" smtClean="0"/>
              <a:t>Functional libraries for the specific application domain</a:t>
            </a:r>
          </a:p>
          <a:p>
            <a:pPr lvl="2"/>
            <a:r>
              <a:rPr lang="en-US" altLang="ko-KR" dirty="0" smtClean="0"/>
              <a:t>Support application software development</a:t>
            </a:r>
          </a:p>
          <a:p>
            <a:pPr lvl="1"/>
            <a:r>
              <a:rPr lang="en-US" altLang="ko-KR" dirty="0" smtClean="0"/>
              <a:t>Human interface : CLI (command-line interface) or GUI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Program Application Software</a:t>
            </a:r>
          </a:p>
          <a:p>
            <a:pPr lvl="1"/>
            <a:r>
              <a:rPr lang="en-US" altLang="ko-KR" dirty="0" smtClean="0"/>
              <a:t>Handheld devices : PDA, Cellular/Smart phone, MP3 Player, PMP, Game console</a:t>
            </a:r>
          </a:p>
          <a:p>
            <a:pPr lvl="1"/>
            <a:r>
              <a:rPr lang="en-US" altLang="ko-KR" dirty="0" smtClean="0"/>
              <a:t>Internet appliances, </a:t>
            </a:r>
          </a:p>
          <a:p>
            <a:pPr lvl="1"/>
            <a:r>
              <a:rPr lang="en-US" altLang="ko-KR" dirty="0" smtClean="0"/>
              <a:t>Factory automation, Office automation</a:t>
            </a:r>
          </a:p>
          <a:p>
            <a:pPr lvl="1"/>
            <a:r>
              <a:rPr lang="en-US" altLang="ko-KR" dirty="0" smtClean="0"/>
              <a:t>Automotive appliance : Car navigation, ECU </a:t>
            </a:r>
          </a:p>
          <a:p>
            <a:pPr lvl="1"/>
            <a:r>
              <a:rPr lang="en-US" altLang="ko-KR" dirty="0" smtClean="0"/>
              <a:t>Ubiquitous, wearable computing</a:t>
            </a:r>
          </a:p>
          <a:p>
            <a:pPr lvl="1"/>
            <a:r>
              <a:rPr lang="en-US" altLang="ko-KR" dirty="0" smtClean="0"/>
              <a:t>Sensor network </a:t>
            </a:r>
          </a:p>
          <a:p>
            <a:pPr lvl="1"/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69695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Text Box 2"/>
          <p:cNvSpPr txBox="1">
            <a:spLocks noChangeArrowheads="1"/>
          </p:cNvSpPr>
          <p:nvPr/>
        </p:nvSpPr>
        <p:spPr bwMode="auto">
          <a:xfrm>
            <a:off x="1952626" y="1000125"/>
            <a:ext cx="72755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int ledport_open(struct inode *minode, struct file *mfile) {</a:t>
            </a:r>
          </a:p>
          <a:p>
            <a:pPr eaLnBrk="1" hangingPunct="1"/>
            <a:r>
              <a:rPr lang="en-US" altLang="ko-KR" sz="1600"/>
              <a:t>   if(ledport_usage !=0) retrun –EBUSY;</a:t>
            </a:r>
          </a:p>
          <a:p>
            <a:pPr eaLnBrk="1" hangingPunct="1"/>
            <a:r>
              <a:rPr lang="en-US" altLang="ko-KR" sz="1600"/>
              <a:t>   MOD_INC_USE_COUNT;</a:t>
            </a:r>
          </a:p>
          <a:p>
            <a:pPr eaLnBrk="1" hangingPunct="1"/>
            <a:r>
              <a:rPr lang="en-US" altLang="ko-KR" sz="1600"/>
              <a:t>   ledport_usage = 1;</a:t>
            </a:r>
          </a:p>
          <a:p>
            <a:pPr eaLnBrk="1" hangingPunct="1"/>
            <a:r>
              <a:rPr lang="en-US" altLang="ko-KR" sz="1600"/>
              <a:t>   return 0;</a:t>
            </a:r>
          </a:p>
          <a:p>
            <a:pPr eaLnBrk="1" hangingPunct="1"/>
            <a:r>
              <a:rPr lang="en-US" altLang="ko-KR" sz="1600"/>
              <a:t>}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int ledport_release(struct inode *minode, struct file *mfile) {</a:t>
            </a:r>
          </a:p>
          <a:p>
            <a:pPr eaLnBrk="1" hangingPunct="1"/>
            <a:r>
              <a:rPr lang="en-US" altLang="ko-KR" sz="1600"/>
              <a:t>   MOD_DEC_USE_COUNT;</a:t>
            </a:r>
          </a:p>
          <a:p>
            <a:pPr eaLnBrk="1" hangingPunct="1"/>
            <a:r>
              <a:rPr lang="en-US" altLang="ko-KR" sz="1600"/>
              <a:t>   ledport_usage = 0;</a:t>
            </a:r>
          </a:p>
          <a:p>
            <a:pPr eaLnBrk="1" hangingPunct="1"/>
            <a:r>
              <a:rPr lang="en-US" altLang="ko-KR" sz="1600"/>
              <a:t>   return 0;</a:t>
            </a:r>
          </a:p>
          <a:p>
            <a:pPr eaLnBrk="1" hangingPunct="1"/>
            <a:r>
              <a:rPr lang="en-US" altLang="ko-KR" sz="1600"/>
              <a:t>}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ssize_t ledport_write_byte(struct fille *inode, const char *gdata, size_t length, </a:t>
            </a:r>
          </a:p>
          <a:p>
            <a:pPr eaLnBrk="1" hangingPunct="1"/>
            <a:r>
              <a:rPr lang="en-US" altLang="ko-KR" sz="1600"/>
              <a:t>                                     loff_t *off_what) {</a:t>
            </a:r>
          </a:p>
          <a:p>
            <a:pPr eaLnBrk="1" hangingPunct="1"/>
            <a:r>
              <a:rPr lang="en-US" altLang="ko-KR" sz="1600"/>
              <a:t>   unsigned char *addr;</a:t>
            </a:r>
          </a:p>
          <a:p>
            <a:pPr eaLnBrk="1" hangingPunct="1"/>
            <a:r>
              <a:rPr lang="en-US" altLang="ko-KR" sz="1600"/>
              <a:t>   unsigned char c;</a:t>
            </a:r>
          </a:p>
          <a:p>
            <a:pPr eaLnBrk="1" hangingPunct="1"/>
            <a:endParaRPr lang="en-US" altLang="ko-KR" sz="1600"/>
          </a:p>
          <a:p>
            <a:pPr eaLnBrk="1" hangingPunct="1"/>
            <a:r>
              <a:rPr lang="en-US" altLang="ko-KR" sz="1600"/>
              <a:t>   get_user(c, gdata);</a:t>
            </a:r>
          </a:p>
          <a:p>
            <a:pPr eaLnBrk="1" hangingPunct="1"/>
            <a:r>
              <a:rPr lang="en-US" altLang="ko-KR" sz="1600"/>
              <a:t>   addr = (unsigned char *)(LEDPORT_ADDR);</a:t>
            </a:r>
          </a:p>
          <a:p>
            <a:pPr eaLnBrk="1" hangingPunct="1"/>
            <a:r>
              <a:rPr lang="en-US" altLang="ko-KR" sz="1600"/>
              <a:t>   *addr = c;</a:t>
            </a:r>
          </a:p>
          <a:p>
            <a:pPr eaLnBrk="1" hangingPunct="1"/>
            <a:r>
              <a:rPr lang="en-US" altLang="ko-KR" sz="1600"/>
              <a:t>   return length;</a:t>
            </a:r>
          </a:p>
          <a:p>
            <a:pPr eaLnBrk="1" hangingPunct="1"/>
            <a:r>
              <a:rPr lang="en-US" altLang="ko-KR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3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Text Box 2"/>
          <p:cNvSpPr txBox="1">
            <a:spLocks noChangeArrowheads="1"/>
          </p:cNvSpPr>
          <p:nvPr/>
        </p:nvSpPr>
        <p:spPr bwMode="auto">
          <a:xfrm>
            <a:off x="1952625" y="1000125"/>
            <a:ext cx="7532688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static struct file_operations led_fops = {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write : ledport_write_byte,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open : ledport_open,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release : ledport_release,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pPr eaLnBrk="1" hangingPunct="1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int init_module(void) {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int result;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result = register_chrdev(LEDPORT_MAJOR, LEDPORT_NAME, &amp;led_fops);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if(result &lt;0) {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printk(KERN_WARNING”can’t get any major \n);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return result;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ledport_major = result;</a:t>
            </a:r>
          </a:p>
          <a:p>
            <a:pPr eaLnBrk="1" hangingPunct="1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if(check_region(LEDPORT_ADDR,LEDPORT_ADDR_RANGE))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request_region(LEDPORT_ADDR,LEDPORT_ADDR_RANGE,LEDPORT_NAME);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else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printk(KERN_WARNING”Can’t get IO region 0x%x\n”,LEDPORT_ADDR);</a:t>
            </a:r>
          </a:p>
          <a:p>
            <a:pPr eaLnBrk="1" hangingPunct="1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printk(“init module, ledport major number : %d\n”,result);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return 0;</a:t>
            </a:r>
          </a:p>
          <a:p>
            <a:pPr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9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2"/>
          <p:cNvSpPr txBox="1">
            <a:spLocks noChangeArrowheads="1"/>
          </p:cNvSpPr>
          <p:nvPr/>
        </p:nvSpPr>
        <p:spPr bwMode="auto">
          <a:xfrm>
            <a:off x="1881189" y="1285875"/>
            <a:ext cx="8061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void cleanup_module(void) {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release_region(LEDPORT_ADDR, LEDPORT_ADDR_RANGE);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if(unregister_chrdev(ledport_major,LEDPORT_NAME))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printk(KERN_WARNING”%s driver cleanup failed \n”,LEDPORT_NAME);</a:t>
            </a:r>
          </a:p>
        </p:txBody>
      </p:sp>
    </p:spTree>
    <p:extLst>
      <p:ext uri="{BB962C8B-B14F-4D97-AF65-F5344CB8AC3E}">
        <p14:creationId xmlns:p14="http://schemas.microsoft.com/office/powerpoint/2010/main" val="37022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2"/>
          <p:cNvSpPr txBox="1">
            <a:spLocks noChangeArrowheads="1"/>
          </p:cNvSpPr>
          <p:nvPr/>
        </p:nvSpPr>
        <p:spPr bwMode="auto">
          <a:xfrm>
            <a:off x="1981200" y="990601"/>
            <a:ext cx="2497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bg1"/>
                </a:solidFill>
              </a:rPr>
              <a:t>Step-4 : Test program 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166938" y="1571626"/>
            <a:ext cx="55181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&lt;stdio.h&gt;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&lt;stdlib.h&gt;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&lt;unistd.h&gt;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&lt;sys/types.h&gt;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&lt;sys/stat.h&gt;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&lt;fcntl.h&gt;</a:t>
            </a:r>
          </a:p>
          <a:p>
            <a:pPr eaLnBrk="1" hangingPunct="1"/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int main(int argc, char **argv) {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int dev;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char buff;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if(argc &lt;= 1) {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printf(“please input parameter \n”); return –1;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dev = open(“/dev/ledport”,O_WRONLY);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836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2"/>
          <p:cNvSpPr txBox="1">
            <a:spLocks noChangeArrowheads="1"/>
          </p:cNvSpPr>
          <p:nvPr/>
        </p:nvSpPr>
        <p:spPr bwMode="auto">
          <a:xfrm>
            <a:off x="2095501" y="1357313"/>
            <a:ext cx="65071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if(dev != -1) {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if(argv[1][0]==‘0’)&amp;&amp;(argv[1][1]==‘x’||argv[1][1]==‘X’))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	buff = (unsigned char)strtol(&amp;argv[1][2],NULL,16);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else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	buff = atoi(argv[1]);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write(dev, &amp;buff, 1);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close(dev);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} else {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printf(“Device open ERROR\n”); exit(-1);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return 0;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6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Generation</a:t>
            </a:r>
            <a:endParaRPr lang="ko-KR" altLang="en-US" dirty="0" smtClean="0"/>
          </a:p>
        </p:txBody>
      </p:sp>
      <p:sp>
        <p:nvSpPr>
          <p:cNvPr id="227332" name="Text Box 3"/>
          <p:cNvSpPr txBox="1">
            <a:spLocks noChangeArrowheads="1"/>
          </p:cNvSpPr>
          <p:nvPr/>
        </p:nvSpPr>
        <p:spPr bwMode="auto">
          <a:xfrm>
            <a:off x="2166939" y="1000125"/>
            <a:ext cx="7043737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(Makefile)</a:t>
            </a:r>
          </a:p>
          <a:p>
            <a:pPr eaLnBrk="1" hangingPunct="1"/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CC = arm-linux-gcc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KERNLEDIR = /usr/local/linux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INCLUDEDIR = -l$(KERNELDIR)/include –l./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CFLAGS = -D__KERNEL__ -DMODULE –Wall –O2 –l$(INCLUDEDIR)</a:t>
            </a:r>
          </a:p>
          <a:p>
            <a:pPr eaLnBrk="1" hangingPunct="1"/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MODULE_OBJS = ledport.o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MODULE_SRCS = ledport.c</a:t>
            </a:r>
          </a:p>
          <a:p>
            <a:pPr eaLnBrk="1" hangingPunct="1"/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TEST_TARGET = test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TEST_OBJS = test.o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TEST_SRCS = test.c</a:t>
            </a:r>
          </a:p>
          <a:p>
            <a:pPr eaLnBrk="1" hangingPunct="1"/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All: $(MODULE_OBJS) $(TEST_TARTGET)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$(MODULE_OBJS) :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$(CC) $(FLAGS) –c $(MODULE_SRCS)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$(TEST_TARGET) : $(TEST_OBJS)</a:t>
            </a:r>
          </a:p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$(CC) $(CFLAGS) $(TEST_OBJS) –o $@</a:t>
            </a:r>
          </a:p>
        </p:txBody>
      </p:sp>
    </p:spTree>
    <p:extLst>
      <p:ext uri="{BB962C8B-B14F-4D97-AF65-F5344CB8AC3E}">
        <p14:creationId xmlns:p14="http://schemas.microsoft.com/office/powerpoint/2010/main" val="38852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 &amp; Execution</a:t>
            </a:r>
            <a:endParaRPr lang="ko-KR" altLang="en-US" dirty="0" smtClean="0"/>
          </a:p>
        </p:txBody>
      </p:sp>
      <p:sp>
        <p:nvSpPr>
          <p:cNvPr id="228356" name="Text Box 3"/>
          <p:cNvSpPr txBox="1">
            <a:spLocks noChangeArrowheads="1"/>
          </p:cNvSpPr>
          <p:nvPr/>
        </p:nvSpPr>
        <p:spPr bwMode="auto">
          <a:xfrm>
            <a:off x="2286001" y="1225550"/>
            <a:ext cx="585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$ make</a:t>
            </a:r>
          </a:p>
          <a:p>
            <a:pPr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; ledport.o, test.o, test file generation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$ insmod ledport.o</a:t>
            </a:r>
          </a:p>
          <a:p>
            <a:pPr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Using ledport.o</a:t>
            </a:r>
          </a:p>
          <a:p>
            <a:pPr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init module, ledport major number : 253</a:t>
            </a:r>
          </a:p>
          <a:p>
            <a:pPr eaLnBrk="1" hangingPunct="1"/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$ mknod /dev/leport c 253 0</a:t>
            </a:r>
          </a:p>
          <a:p>
            <a:pPr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; special device file generation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$ ./test 0xaf</a:t>
            </a:r>
          </a:p>
          <a:p>
            <a:pPr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; execution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9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Q&amp;A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08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Embedded Operating System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Needs for OS</a:t>
            </a:r>
          </a:p>
          <a:p>
            <a:pPr lvl="1"/>
            <a:r>
              <a:rPr lang="en-US" altLang="ko-KR" smtClean="0"/>
              <a:t>Multitasking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High-functionalities</a:t>
            </a:r>
          </a:p>
          <a:p>
            <a:pPr lvl="2"/>
            <a:r>
              <a:rPr lang="en-US" altLang="ko-KR" smtClean="0"/>
              <a:t>Networking &amp; support multimedia</a:t>
            </a:r>
          </a:p>
          <a:p>
            <a:pPr lvl="2"/>
            <a:r>
              <a:rPr lang="en-US" altLang="ko-KR" smtClean="0"/>
              <a:t>Limitation of sequential programming</a:t>
            </a:r>
          </a:p>
          <a:p>
            <a:pPr lvl="2"/>
            <a:r>
              <a:rPr lang="en-US" altLang="ko-KR" smtClean="0"/>
              <a:t>Support &amp; manage various types of i/o devices</a:t>
            </a:r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Rapid development and Maintenance</a:t>
            </a:r>
            <a:endParaRPr lang="ko-KR" altLang="en-US" smtClean="0"/>
          </a:p>
          <a:p>
            <a:pPr lvl="2"/>
            <a:r>
              <a:rPr lang="en-US" altLang="ko-KR" smtClean="0"/>
              <a:t>Easy to modify &amp; download SW for changing new requirements from user &amp; market</a:t>
            </a:r>
          </a:p>
          <a:p>
            <a:pPr lvl="2"/>
            <a:r>
              <a:rPr lang="en-US" altLang="ko-KR" smtClean="0"/>
              <a:t>Provide new creative &amp; high-quality solutions in time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4274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Embedded Operating System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Linux </a:t>
            </a:r>
          </a:p>
          <a:p>
            <a:r>
              <a:rPr lang="en-US" altLang="ko-KR" smtClean="0"/>
              <a:t>Window CE Embedded</a:t>
            </a:r>
          </a:p>
          <a:p>
            <a:r>
              <a:rPr lang="en-US" altLang="ko-KR" smtClean="0"/>
              <a:t>VxWorks / pSOS : real-time OS</a:t>
            </a:r>
          </a:p>
          <a:p>
            <a:r>
              <a:rPr lang="en-US" altLang="ko-KR" smtClean="0"/>
              <a:t>PalmOS : PDA</a:t>
            </a:r>
          </a:p>
          <a:p>
            <a:r>
              <a:rPr lang="en-US" altLang="ko-KR" smtClean="0"/>
              <a:t>NetBSD : used widely for comm. system</a:t>
            </a:r>
          </a:p>
          <a:p>
            <a:r>
              <a:rPr lang="en-US" altLang="ko-KR" smtClean="0"/>
              <a:t>eCOS : open source. Non-linux</a:t>
            </a:r>
          </a:p>
          <a:p>
            <a:endParaRPr lang="en-US" altLang="ko-KR" smtClean="0"/>
          </a:p>
          <a:p>
            <a:r>
              <a:rPr lang="en-US" altLang="ko-KR" smtClean="0"/>
              <a:t>Commercial vs. Free</a:t>
            </a:r>
          </a:p>
          <a:p>
            <a:pPr lvl="1"/>
            <a:r>
              <a:rPr lang="en-US" altLang="ko-KR" smtClean="0"/>
              <a:t>License policy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0303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ARM + Linux Platform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Most widely used embedded platform</a:t>
            </a:r>
          </a:p>
          <a:p>
            <a:pPr lvl="1"/>
            <a:r>
              <a:rPr lang="en-US" altLang="ko-KR" dirty="0" smtClean="0"/>
              <a:t>Processor : ARM processor</a:t>
            </a:r>
          </a:p>
          <a:p>
            <a:pPr lvl="1"/>
            <a:r>
              <a:rPr lang="en-US" altLang="ko-KR" dirty="0" smtClean="0"/>
              <a:t>OS : Linux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Legendary platforms</a:t>
            </a:r>
          </a:p>
          <a:p>
            <a:pPr lvl="1"/>
            <a:r>
              <a:rPr lang="en-US" altLang="ko-KR" dirty="0" err="1" smtClean="0"/>
              <a:t>Assabet</a:t>
            </a:r>
            <a:r>
              <a:rPr lang="en-US" altLang="ko-KR" dirty="0" smtClean="0"/>
              <a:t> : Intel SA-1110 evaluation board</a:t>
            </a:r>
          </a:p>
          <a:p>
            <a:pPr lvl="1"/>
            <a:r>
              <a:rPr lang="en-US" altLang="ko-KR" dirty="0" smtClean="0"/>
              <a:t>LART (Linux Advanced Radio Terminal) : Delft Univ. of Tech. (Netherlands) </a:t>
            </a:r>
          </a:p>
          <a:p>
            <a:pPr lvl="1"/>
            <a:r>
              <a:rPr lang="en-US" altLang="ko-KR" dirty="0" smtClean="0"/>
              <a:t>PLEB : Univ. of New South Wales (Australia)</a:t>
            </a:r>
          </a:p>
          <a:p>
            <a:pPr lvl="1"/>
            <a:r>
              <a:rPr lang="en-US" altLang="ko-KR" dirty="0" smtClean="0"/>
              <a:t>Itsy : DEC (Compaq) Western Research Lab</a:t>
            </a:r>
          </a:p>
          <a:p>
            <a:pPr lvl="1"/>
            <a:r>
              <a:rPr lang="en-US" altLang="ko-KR" dirty="0" err="1" smtClean="0"/>
              <a:t>NetWinder</a:t>
            </a:r>
            <a:r>
              <a:rPr lang="en-US" altLang="ko-KR" dirty="0" smtClean="0"/>
              <a:t> : Corel Computer</a:t>
            </a:r>
          </a:p>
          <a:p>
            <a:pPr lvl="1"/>
            <a:r>
              <a:rPr lang="en-US" altLang="ko-KR" dirty="0" smtClean="0"/>
              <a:t>Others</a:t>
            </a:r>
          </a:p>
        </p:txBody>
      </p:sp>
      <p:pic>
        <p:nvPicPr>
          <p:cNvPr id="34821" name="Picture 1028" descr="littlelogo-tr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67" y="1304881"/>
            <a:ext cx="813979" cy="88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06" y="1214440"/>
            <a:ext cx="971225" cy="97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100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Processor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32-bit processor families from ARM Inc.</a:t>
            </a:r>
          </a:p>
          <a:p>
            <a:pPr lvl="1"/>
            <a:r>
              <a:rPr lang="en-US" altLang="ko-KR" smtClean="0"/>
              <a:t>Low-power / High-performance</a:t>
            </a:r>
          </a:p>
          <a:p>
            <a:pPr lvl="1"/>
            <a:r>
              <a:rPr lang="en-US" altLang="ko-KR" smtClean="0"/>
              <a:t>The most widely used 32-bit micro-processor</a:t>
            </a:r>
          </a:p>
          <a:p>
            <a:endParaRPr lang="en-US" altLang="ko-KR" smtClean="0"/>
          </a:p>
          <a:p>
            <a:r>
              <a:rPr lang="en-US" altLang="ko-KR" smtClean="0"/>
              <a:t>ARM : </a:t>
            </a:r>
            <a:r>
              <a:rPr lang="en-US" altLang="ko-KR" smtClean="0">
                <a:hlinkClick r:id="rId3"/>
              </a:rPr>
              <a:t>www.arm.com</a:t>
            </a:r>
            <a:endParaRPr lang="en-US" altLang="ko-KR" smtClean="0"/>
          </a:p>
          <a:p>
            <a:pPr lvl="1"/>
            <a:r>
              <a:rPr lang="en-US" altLang="ko-KR" smtClean="0"/>
              <a:t>ARM : Advanced RISC Machine</a:t>
            </a:r>
          </a:p>
          <a:p>
            <a:pPr lvl="1"/>
            <a:r>
              <a:rPr lang="en-US" altLang="ko-KR" smtClean="0"/>
              <a:t>Established in 1990.11 as joint venture (England)</a:t>
            </a:r>
          </a:p>
          <a:p>
            <a:pPr lvl="1"/>
            <a:r>
              <a:rPr lang="en-US" altLang="ko-KR" smtClean="0"/>
              <a:t>Fund : Apple Computer, VLSI Technology</a:t>
            </a:r>
          </a:p>
          <a:p>
            <a:pPr lvl="1"/>
            <a:r>
              <a:rPr lang="en-US" altLang="ko-KR" smtClean="0"/>
              <a:t>Technology : Acorn Computer Group</a:t>
            </a:r>
          </a:p>
          <a:p>
            <a:pPr lvl="1"/>
            <a:r>
              <a:rPr lang="en-US" altLang="ko-KR" smtClean="0"/>
              <a:t>Provide IP (Intellectual Property) of ARM ISA</a:t>
            </a:r>
          </a:p>
        </p:txBody>
      </p:sp>
    </p:spTree>
    <p:extLst>
      <p:ext uri="{BB962C8B-B14F-4D97-AF65-F5344CB8AC3E}">
        <p14:creationId xmlns:p14="http://schemas.microsoft.com/office/powerpoint/2010/main" val="3209422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Processor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Markets for ARM in 2012 &amp; 2017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04" y="1735936"/>
            <a:ext cx="5645073" cy="4073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9" y="1735936"/>
            <a:ext cx="5586533" cy="4048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6509" y="5850462"/>
            <a:ext cx="310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CAGR : Compound Annual Growth Rate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33259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Processor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Single-core performance based on SPECINT2k6.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85" y="1576625"/>
            <a:ext cx="7141029" cy="43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Processor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ARM instruction set architecture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76" y="1541553"/>
            <a:ext cx="6619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5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Processor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815"/>
            <a:ext cx="3368040" cy="5153148"/>
          </a:xfrm>
        </p:spPr>
        <p:txBody>
          <a:bodyPr/>
          <a:lstStyle/>
          <a:p>
            <a:r>
              <a:rPr lang="en-US" altLang="ko-KR" dirty="0" smtClean="0"/>
              <a:t>Performance of ARM family in DMIPS/MHz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856" y="485979"/>
            <a:ext cx="3470670" cy="62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1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 overview</a:t>
            </a:r>
          </a:p>
          <a:p>
            <a:pPr lvl="1"/>
            <a:r>
              <a:rPr lang="en-US" altLang="ko-KR" dirty="0" smtClean="0"/>
              <a:t>Started by Linus B. </a:t>
            </a:r>
            <a:r>
              <a:rPr lang="en-US" altLang="ko-KR" dirty="0" err="1" smtClean="0"/>
              <a:t>Torvals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 clone of UNIX</a:t>
            </a:r>
          </a:p>
          <a:p>
            <a:pPr lvl="1"/>
            <a:r>
              <a:rPr lang="en-US" altLang="ko-KR" dirty="0" smtClean="0"/>
              <a:t>Free : Copyright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Copyleft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Kernel release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First version : 0.01, (1991)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  <a:hlinkClick r:id="rId3"/>
              </a:rPr>
              <a:t>www.kernel.org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Numbering Linux version</a:t>
            </a:r>
          </a:p>
          <a:p>
            <a:pPr lvl="1"/>
            <a:r>
              <a:rPr lang="en-US" altLang="ko-KR" dirty="0" smtClean="0"/>
              <a:t>(major).(minor).(patch level)</a:t>
            </a:r>
          </a:p>
          <a:p>
            <a:pPr lvl="1"/>
            <a:r>
              <a:rPr lang="en-US" altLang="ko-KR" dirty="0" smtClean="0"/>
              <a:t>Minor : </a:t>
            </a:r>
          </a:p>
          <a:p>
            <a:pPr lvl="2"/>
            <a:r>
              <a:rPr lang="en-US" altLang="ko-KR" dirty="0" smtClean="0"/>
              <a:t>Even : stable release</a:t>
            </a:r>
          </a:p>
          <a:p>
            <a:pPr lvl="2"/>
            <a:r>
              <a:rPr lang="en-US" altLang="ko-KR" dirty="0" smtClean="0"/>
              <a:t>Odd : development release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Latest stable version : 2.6.28</a:t>
            </a:r>
          </a:p>
        </p:txBody>
      </p:sp>
    </p:spTree>
    <p:extLst>
      <p:ext uri="{BB962C8B-B14F-4D97-AF65-F5344CB8AC3E}">
        <p14:creationId xmlns:p14="http://schemas.microsoft.com/office/powerpoint/2010/main" val="139725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 to Embedded System</a:t>
            </a:r>
            <a:endParaRPr lang="en-GB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766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Strong point</a:t>
            </a:r>
          </a:p>
          <a:p>
            <a:pPr lvl="1"/>
            <a:r>
              <a:rPr lang="en-US" altLang="ko-KR" smtClean="0"/>
              <a:t>Free : Open source, low design cost</a:t>
            </a:r>
          </a:p>
          <a:p>
            <a:pPr lvl="1"/>
            <a:r>
              <a:rPr lang="en-US" altLang="ko-KR" smtClean="0"/>
              <a:t>Open architecture : support various processor</a:t>
            </a:r>
          </a:p>
          <a:p>
            <a:pPr lvl="1"/>
            <a:r>
              <a:rPr lang="en-US" altLang="ko-KR" smtClean="0"/>
              <a:t>Large development people</a:t>
            </a:r>
          </a:p>
          <a:p>
            <a:pPr lvl="2"/>
            <a:r>
              <a:rPr lang="en-US" altLang="ko-KR" smtClean="0"/>
              <a:t>Short development time</a:t>
            </a:r>
          </a:p>
          <a:p>
            <a:pPr lvl="2"/>
            <a:r>
              <a:rPr lang="en-US" altLang="ko-KR" smtClean="0"/>
              <a:t>Easy to obtain device drivers</a:t>
            </a:r>
          </a:p>
          <a:p>
            <a:pPr lvl="1"/>
            <a:r>
              <a:rPr lang="en-US" altLang="ko-KR" smtClean="0"/>
              <a:t>Stable : UNIX clone</a:t>
            </a:r>
          </a:p>
          <a:p>
            <a:endParaRPr lang="en-US" altLang="ko-KR" smtClean="0"/>
          </a:p>
          <a:p>
            <a:r>
              <a:rPr lang="en-US" altLang="ko-KR" smtClean="0"/>
              <a:t>Weak point</a:t>
            </a:r>
          </a:p>
          <a:p>
            <a:pPr lvl="1"/>
            <a:r>
              <a:rPr lang="en-US" altLang="ko-KR" smtClean="0"/>
              <a:t>Difficult to design</a:t>
            </a:r>
          </a:p>
          <a:p>
            <a:pPr lvl="1"/>
            <a:r>
              <a:rPr lang="en-US" altLang="ko-KR" smtClean="0"/>
              <a:t>Weak to GUI, Web brwosing, multimedia function</a:t>
            </a:r>
          </a:p>
        </p:txBody>
      </p:sp>
    </p:spTree>
    <p:extLst>
      <p:ext uri="{BB962C8B-B14F-4D97-AF65-F5344CB8AC3E}">
        <p14:creationId xmlns:p14="http://schemas.microsoft.com/office/powerpoint/2010/main" val="2295716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ARM Processor</a:t>
            </a:r>
          </a:p>
        </p:txBody>
      </p:sp>
    </p:spTree>
    <p:extLst>
      <p:ext uri="{BB962C8B-B14F-4D97-AF65-F5344CB8AC3E}">
        <p14:creationId xmlns:p14="http://schemas.microsoft.com/office/powerpoint/2010/main" val="1444821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ARM Processor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32-bit RISC processor</a:t>
            </a:r>
          </a:p>
          <a:p>
            <a:r>
              <a:rPr lang="en-US" altLang="ko-KR" smtClean="0"/>
              <a:t>Load-store architecture</a:t>
            </a:r>
          </a:p>
          <a:p>
            <a:r>
              <a:rPr lang="en-US" altLang="ko-KR" smtClean="0"/>
              <a:t>Fixed instruction length</a:t>
            </a:r>
          </a:p>
          <a:p>
            <a:pPr lvl="1"/>
            <a:r>
              <a:rPr lang="en-US" altLang="ko-KR" smtClean="0"/>
              <a:t>16-bit : Thumb instructon set</a:t>
            </a:r>
          </a:p>
          <a:p>
            <a:pPr lvl="1"/>
            <a:r>
              <a:rPr lang="en-US" altLang="ko-KR" smtClean="0"/>
              <a:t>32-bit : ARM instruction set  </a:t>
            </a:r>
          </a:p>
        </p:txBody>
      </p:sp>
    </p:spTree>
    <p:extLst>
      <p:ext uri="{BB962C8B-B14F-4D97-AF65-F5344CB8AC3E}">
        <p14:creationId xmlns:p14="http://schemas.microsoft.com/office/powerpoint/2010/main" val="761592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ARM Core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ARM Core </a:t>
            </a:r>
          </a:p>
          <a:p>
            <a:pPr lvl="1"/>
            <a:r>
              <a:rPr lang="en-US" altLang="ko-KR" dirty="0" smtClean="0"/>
              <a:t>the micro-architecture which can execute ARM instruction set architecture (ISA).</a:t>
            </a:r>
          </a:p>
          <a:p>
            <a:pPr lvl="1"/>
            <a:r>
              <a:rPr lang="en-US" altLang="ko-KR" dirty="0" smtClean="0"/>
              <a:t>Its performance depends on the pipeline architecture &amp; data-path structure. </a:t>
            </a:r>
          </a:p>
          <a:p>
            <a:pPr lvl="1"/>
            <a:r>
              <a:rPr lang="en-US" altLang="ko-KR" dirty="0" smtClean="0"/>
              <a:t>Semiconductor foundry make its own ARM processors by adding memory and peripheral devices on ARM core.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System core </a:t>
            </a:r>
          </a:p>
          <a:p>
            <a:pPr lvl="1"/>
            <a:r>
              <a:rPr lang="en-US" altLang="ko-KR" dirty="0" smtClean="0"/>
              <a:t>ARM core + memory unit (buffer, cache, MMU, MPU)</a:t>
            </a:r>
          </a:p>
          <a:p>
            <a:pPr lvl="1"/>
            <a:r>
              <a:rPr lang="en-US" altLang="ko-KR" dirty="0" smtClean="0"/>
              <a:t>Determine the structure &amp; performance of ARM processor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Type of ARM core</a:t>
            </a:r>
          </a:p>
          <a:p>
            <a:pPr lvl="1"/>
            <a:r>
              <a:rPr lang="en-US" altLang="ko-KR" dirty="0" smtClean="0"/>
              <a:t>Hard </a:t>
            </a:r>
            <a:r>
              <a:rPr lang="en-US" altLang="ko-KR" dirty="0"/>
              <a:t>macro-cell</a:t>
            </a:r>
          </a:p>
          <a:p>
            <a:pPr lvl="2"/>
            <a:r>
              <a:rPr lang="en-US" altLang="ko-KR" dirty="0"/>
              <a:t>Core in layout level, so any design change is not allowed.</a:t>
            </a:r>
          </a:p>
          <a:p>
            <a:pPr lvl="2"/>
            <a:r>
              <a:rPr lang="en-US" altLang="ko-KR" dirty="0"/>
              <a:t>Core size &amp; supply voltage is fixed by ARM.</a:t>
            </a:r>
          </a:p>
          <a:p>
            <a:pPr lvl="1"/>
            <a:r>
              <a:rPr lang="en-US" altLang="ko-KR" dirty="0" smtClean="0"/>
              <a:t>Synthesizable </a:t>
            </a:r>
            <a:r>
              <a:rPr lang="en-US" altLang="ko-KR" dirty="0"/>
              <a:t>core </a:t>
            </a:r>
          </a:p>
          <a:p>
            <a:pPr lvl="2"/>
            <a:r>
              <a:rPr lang="en-US" altLang="ko-KR" dirty="0"/>
              <a:t>HDL description of core in register-transfer-level.</a:t>
            </a:r>
          </a:p>
          <a:p>
            <a:pPr lvl="2"/>
            <a:r>
              <a:rPr lang="en-US" altLang="ko-KR" dirty="0"/>
              <a:t>Any change on core size or memory structure is allowed, but not for functionality</a:t>
            </a:r>
          </a:p>
          <a:p>
            <a:pPr lvl="2"/>
            <a:r>
              <a:rPr lang="en-US" altLang="ko-KR" dirty="0" smtClean="0"/>
              <a:t>-S suffix : ARMT7TMDI-S</a:t>
            </a:r>
            <a:r>
              <a:rPr lang="en-US" altLang="ko-KR" dirty="0"/>
              <a:t>, ARM926EJ-S, ARM1136J-S</a:t>
            </a:r>
          </a:p>
          <a:p>
            <a:endParaRPr lang="en-US" altLang="ko-KR" dirty="0"/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55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ARM Instruction Set Architecture</a:t>
            </a:r>
            <a:endParaRPr lang="en-US" altLang="ko-KR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Features of ARM ISA</a:t>
            </a:r>
          </a:p>
          <a:p>
            <a:pPr lvl="1"/>
            <a:r>
              <a:rPr lang="en-US" altLang="ko-KR" dirty="0" smtClean="0"/>
              <a:t>All instructions are conditional</a:t>
            </a:r>
          </a:p>
          <a:p>
            <a:pPr lvl="1"/>
            <a:r>
              <a:rPr lang="en-US" altLang="ko-KR" dirty="0" smtClean="0"/>
              <a:t>Shift &amp; ALU by one instruction</a:t>
            </a:r>
          </a:p>
          <a:p>
            <a:pPr lvl="1"/>
            <a:r>
              <a:rPr lang="en-US" altLang="ko-KR" dirty="0" smtClean="0"/>
              <a:t>Auto-increment &amp; decrement</a:t>
            </a:r>
          </a:p>
          <a:p>
            <a:pPr lvl="1"/>
            <a:r>
              <a:rPr lang="en-US" altLang="ko-KR" dirty="0" smtClean="0"/>
              <a:t>Multiple registers read/write</a:t>
            </a:r>
          </a:p>
          <a:p>
            <a:pPr lvl="1"/>
            <a:r>
              <a:rPr lang="en-US" altLang="ko-KR" dirty="0" smtClean="0"/>
              <a:t>16-bit instruction mode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4636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ARM Instruction Set Architecture</a:t>
            </a:r>
            <a:endParaRPr lang="en-US" altLang="ko-KR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Suffix of ARM</a:t>
            </a:r>
          </a:p>
          <a:p>
            <a:pPr lvl="1"/>
            <a:r>
              <a:rPr lang="en-US" altLang="ko-KR" dirty="0" smtClean="0"/>
              <a:t>T : Thumb</a:t>
            </a:r>
          </a:p>
          <a:p>
            <a:pPr lvl="1"/>
            <a:r>
              <a:rPr lang="en-US" altLang="ko-KR" dirty="0" smtClean="0"/>
              <a:t>E : DSP extension </a:t>
            </a:r>
          </a:p>
          <a:p>
            <a:pPr lvl="1"/>
            <a:r>
              <a:rPr lang="en-US" altLang="ko-KR" dirty="0" smtClean="0"/>
              <a:t>J : Java extension (</a:t>
            </a:r>
            <a:r>
              <a:rPr lang="en-US" altLang="ko-KR" dirty="0" err="1" smtClean="0"/>
              <a:t>Jazelle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Z : </a:t>
            </a:r>
            <a:r>
              <a:rPr lang="en-US" altLang="ko-KR" dirty="0" err="1" smtClean="0"/>
              <a:t>TrustZone</a:t>
            </a:r>
            <a:r>
              <a:rPr lang="en-US" altLang="ko-KR" dirty="0" smtClean="0"/>
              <a:t>,  </a:t>
            </a:r>
          </a:p>
          <a:p>
            <a:pPr lvl="1"/>
            <a:r>
              <a:rPr lang="en-US" altLang="ko-KR" dirty="0" smtClean="0"/>
              <a:t>T2 : Thumb-2, Blend 16-/32bit instruction. </a:t>
            </a:r>
          </a:p>
          <a:p>
            <a:pPr lvl="2"/>
            <a:r>
              <a:rPr lang="en-US" altLang="ko-KR" dirty="0" smtClean="0"/>
              <a:t>25% faster than 16-bit, 26% smaller than 32-bit</a:t>
            </a:r>
          </a:p>
          <a:p>
            <a:pPr lvl="1"/>
            <a:r>
              <a:rPr lang="en-US" altLang="ko-KR" dirty="0" smtClean="0"/>
              <a:t>TDMI </a:t>
            </a:r>
            <a:r>
              <a:rPr lang="en-US" altLang="ko-KR" dirty="0"/>
              <a:t>: T(Thumb), D(Debug), M(Multiplier, 64-bit result), I (In-circuit emulation interface)</a:t>
            </a:r>
          </a:p>
          <a:p>
            <a:pPr lvl="1"/>
            <a:r>
              <a:rPr lang="en-US" altLang="ko-KR" dirty="0"/>
              <a:t>F : Vector floating point coprocessor</a:t>
            </a:r>
          </a:p>
          <a:p>
            <a:pPr lvl="1"/>
            <a:r>
              <a:rPr lang="en-US" altLang="ko-KR" dirty="0"/>
              <a:t>MP : multi-processor</a:t>
            </a:r>
          </a:p>
          <a:p>
            <a:pPr lvl="1"/>
            <a:r>
              <a:rPr lang="en-US" altLang="ko-KR" dirty="0" smtClean="0"/>
              <a:t>S </a:t>
            </a:r>
            <a:r>
              <a:rPr lang="en-US" altLang="ko-KR" dirty="0"/>
              <a:t>: Synthesizable core</a:t>
            </a:r>
          </a:p>
          <a:p>
            <a:r>
              <a:rPr lang="en-US" altLang="ko-KR" dirty="0"/>
              <a:t>TCM : Tightly Coupled Memory</a:t>
            </a:r>
          </a:p>
          <a:p>
            <a:r>
              <a:rPr lang="en-US" altLang="ko-KR" dirty="0"/>
              <a:t>ABI : AHB (AMBA Advanced High-performance Bus) Bus Interface. On-chip bus spec. for interconnection and management of function blocks for </a:t>
            </a:r>
            <a:r>
              <a:rPr lang="en-US" altLang="ko-KR" dirty="0" err="1"/>
              <a:t>SoC.</a:t>
            </a:r>
            <a:endParaRPr lang="en-US" altLang="ko-KR" dirty="0"/>
          </a:p>
          <a:p>
            <a:r>
              <a:rPr lang="en-US" altLang="ko-KR" dirty="0" smtClean="0"/>
              <a:t>Cortex </a:t>
            </a:r>
            <a:r>
              <a:rPr lang="en-US" altLang="ko-KR" dirty="0"/>
              <a:t>: Thumb-2 ISA. 65 % faster interrupt handling. A-series (application), R-series (Real-time), M-series (Microcontroller). 3-stage pipeline, Harvard architecture. Accelerate the move from legacy 8-/16-bit architecture to 32-bit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8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Operating Mode of ARM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 privileged modes + 1 user mode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Privileged mode</a:t>
            </a:r>
          </a:p>
          <a:p>
            <a:pPr lvl="1"/>
            <a:r>
              <a:rPr lang="en-US" altLang="ko-KR" dirty="0" smtClean="0"/>
              <a:t>System mode : run privileged operating system tasks</a:t>
            </a:r>
          </a:p>
          <a:p>
            <a:pPr lvl="1"/>
            <a:r>
              <a:rPr lang="en-US" altLang="ko-KR" dirty="0" smtClean="0"/>
              <a:t>Supervisor mode : protected mode for operating system, entered by reset, software interrupt</a:t>
            </a:r>
          </a:p>
          <a:p>
            <a:pPr lvl="1"/>
            <a:r>
              <a:rPr lang="en-US" altLang="ko-KR" dirty="0" smtClean="0"/>
              <a:t>FIQ mode : entered by fast interrupt (FIQ), high-speed data transfer or channel process</a:t>
            </a:r>
          </a:p>
          <a:p>
            <a:pPr lvl="1"/>
            <a:r>
              <a:rPr lang="en-US" altLang="ko-KR" dirty="0" smtClean="0"/>
              <a:t>IRQ mode : entered by normal interrupt, general purpose interrupt handling</a:t>
            </a:r>
          </a:p>
          <a:p>
            <a:pPr lvl="1"/>
            <a:r>
              <a:rPr lang="en-US" altLang="ko-KR" dirty="0" smtClean="0"/>
              <a:t>Abort mode : entered by pre-fetch abort, data abort exception, virtual memory / memory protection, used to handle memory access violations. </a:t>
            </a:r>
          </a:p>
          <a:p>
            <a:pPr lvl="1"/>
            <a:r>
              <a:rPr lang="en-US" altLang="ko-KR" dirty="0" smtClean="0"/>
              <a:t>Undefined mode : entered by undefined instruction exception, used to handle undefined instructions. software emulation of hardware coprocessors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0912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Operating </a:t>
            </a:r>
            <a:r>
              <a:rPr lang="en-US" altLang="ko-KR" dirty="0"/>
              <a:t>Mode of ARM</a:t>
            </a:r>
            <a:endParaRPr lang="en-US" altLang="ko-KR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mode </a:t>
            </a:r>
          </a:p>
          <a:p>
            <a:pPr lvl="1"/>
            <a:r>
              <a:rPr lang="en-US" altLang="ko-KR" dirty="0" smtClean="0"/>
              <a:t>Normal program execution mode. </a:t>
            </a:r>
          </a:p>
          <a:p>
            <a:pPr lvl="1"/>
            <a:r>
              <a:rPr lang="en-US" altLang="ko-KR" dirty="0" smtClean="0"/>
              <a:t>Unable to access protected system resource, or change mode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Exception mode </a:t>
            </a:r>
          </a:p>
          <a:p>
            <a:pPr lvl="1"/>
            <a:r>
              <a:rPr lang="en-US" altLang="ko-KR" dirty="0" smtClean="0"/>
              <a:t>Entered by hardware or software exception</a:t>
            </a:r>
          </a:p>
          <a:p>
            <a:pPr lvl="1"/>
            <a:r>
              <a:rPr lang="en-US" altLang="ko-KR" dirty="0" smtClean="0"/>
              <a:t>Has banked register set (stack pointer, link register, status register) to minimize exception handling latency</a:t>
            </a:r>
          </a:p>
          <a:p>
            <a:pPr lvl="1"/>
            <a:r>
              <a:rPr lang="en-US" altLang="ko-KR" dirty="0" smtClean="0"/>
              <a:t>Access system resource</a:t>
            </a:r>
          </a:p>
          <a:p>
            <a:pPr lvl="1"/>
            <a:r>
              <a:rPr lang="en-US" altLang="ko-KR" dirty="0" smtClean="0"/>
              <a:t>Able to change operating mode, </a:t>
            </a:r>
          </a:p>
        </p:txBody>
      </p:sp>
    </p:spTree>
    <p:extLst>
      <p:ext uri="{BB962C8B-B14F-4D97-AF65-F5344CB8AC3E}">
        <p14:creationId xmlns:p14="http://schemas.microsoft.com/office/powerpoint/2010/main" val="392082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Processor Operating State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 operating states </a:t>
            </a:r>
          </a:p>
          <a:p>
            <a:pPr lvl="1"/>
            <a:r>
              <a:rPr lang="en-US" altLang="ko-KR" dirty="0" smtClean="0"/>
              <a:t>ARM state, Thumb state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ARM state </a:t>
            </a:r>
          </a:p>
          <a:p>
            <a:pPr lvl="1"/>
            <a:r>
              <a:rPr lang="en-US" altLang="ko-KR" dirty="0" smtClean="0"/>
              <a:t>execute 32-bit instruction set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Thumb state </a:t>
            </a:r>
          </a:p>
          <a:p>
            <a:pPr lvl="1"/>
            <a:r>
              <a:rPr lang="en-US" altLang="ko-KR" dirty="0" smtClean="0"/>
              <a:t>execute 16-bit instruction set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State transition</a:t>
            </a:r>
          </a:p>
          <a:p>
            <a:pPr lvl="1"/>
            <a:r>
              <a:rPr lang="en-US" altLang="ko-KR" dirty="0" smtClean="0"/>
              <a:t>By special instruction (BX)</a:t>
            </a:r>
          </a:p>
          <a:p>
            <a:pPr lvl="1"/>
            <a:r>
              <a:rPr lang="en-US" altLang="ko-KR" dirty="0" smtClean="0"/>
              <a:t>T-bit in program status registers</a:t>
            </a:r>
          </a:p>
        </p:txBody>
      </p:sp>
    </p:spTree>
    <p:extLst>
      <p:ext uri="{BB962C8B-B14F-4D97-AF65-F5344CB8AC3E}">
        <p14:creationId xmlns:p14="http://schemas.microsoft.com/office/powerpoint/2010/main" val="363083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Register Set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37 registers</a:t>
            </a:r>
          </a:p>
          <a:p>
            <a:pPr lvl="1"/>
            <a:r>
              <a:rPr lang="en-US" altLang="ko-KR" dirty="0" smtClean="0"/>
              <a:t>31 general purpose registers</a:t>
            </a:r>
          </a:p>
          <a:p>
            <a:pPr lvl="1"/>
            <a:r>
              <a:rPr lang="en-US" altLang="ko-KR" dirty="0" smtClean="0"/>
              <a:t>6 status registers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Only 16 registers of 31 GPRs are visible : R0 ~ R15  </a:t>
            </a:r>
          </a:p>
          <a:p>
            <a:pPr lvl="1"/>
            <a:r>
              <a:rPr lang="en-US" altLang="ko-KR" dirty="0" smtClean="0"/>
              <a:t>R13 : stack pointer</a:t>
            </a:r>
          </a:p>
          <a:p>
            <a:pPr lvl="1"/>
            <a:r>
              <a:rPr lang="en-US" altLang="ko-KR" dirty="0" smtClean="0"/>
              <a:t>R14 : link register, branch &amp; link (BL) instruction</a:t>
            </a:r>
          </a:p>
          <a:p>
            <a:pPr lvl="1"/>
            <a:r>
              <a:rPr lang="en-US" altLang="ko-KR" dirty="0" smtClean="0"/>
              <a:t>R15 : program counter</a:t>
            </a:r>
          </a:p>
          <a:p>
            <a:endParaRPr lang="en-US" altLang="ko-KR" dirty="0" smtClean="0"/>
          </a:p>
          <a:p>
            <a:r>
              <a:rPr lang="en-US" altLang="ko-KR" dirty="0"/>
              <a:t>Status register</a:t>
            </a:r>
          </a:p>
          <a:p>
            <a:pPr lvl="1"/>
            <a:r>
              <a:rPr lang="en-US" altLang="ko-KR" dirty="0"/>
              <a:t>CPSR (current program status register)</a:t>
            </a:r>
          </a:p>
          <a:p>
            <a:pPr lvl="1"/>
            <a:r>
              <a:rPr lang="en-US" altLang="ko-KR" dirty="0"/>
              <a:t>5 SPSR (saved program status register)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Register banking</a:t>
            </a:r>
          </a:p>
          <a:p>
            <a:pPr lvl="1"/>
            <a:r>
              <a:rPr lang="en-US" altLang="ko-KR" dirty="0" smtClean="0"/>
              <a:t>R0 ~ R7 : unbanked</a:t>
            </a:r>
          </a:p>
          <a:p>
            <a:pPr lvl="1"/>
            <a:r>
              <a:rPr lang="en-US" altLang="ko-KR" dirty="0" smtClean="0"/>
              <a:t>Depends on operating mode</a:t>
            </a:r>
          </a:p>
          <a:p>
            <a:pPr lvl="2"/>
            <a:r>
              <a:rPr lang="en-US" altLang="ko-KR" dirty="0" smtClean="0"/>
              <a:t>R8 ~ R12 : banked only in FIQ mode</a:t>
            </a:r>
          </a:p>
          <a:p>
            <a:pPr lvl="2"/>
            <a:r>
              <a:rPr lang="en-US" altLang="ko-KR" dirty="0" smtClean="0"/>
              <a:t>R13 ~R14 : banked in exception mode</a:t>
            </a:r>
          </a:p>
        </p:txBody>
      </p:sp>
    </p:spTree>
    <p:extLst>
      <p:ext uri="{BB962C8B-B14F-4D97-AF65-F5344CB8AC3E}">
        <p14:creationId xmlns:p14="http://schemas.microsoft.com/office/powerpoint/2010/main" val="164904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What’s Embedded System ?</a:t>
            </a:r>
          </a:p>
        </p:txBody>
      </p:sp>
      <p:sp>
        <p:nvSpPr>
          <p:cNvPr id="1126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All kinds of digital systems embedding micro-processor</a:t>
            </a:r>
          </a:p>
          <a:p>
            <a:pPr lvl="1"/>
            <a:r>
              <a:rPr lang="en-US" altLang="ko-KR" smtClean="0"/>
              <a:t>performing the functions specific to an application.</a:t>
            </a:r>
          </a:p>
          <a:p>
            <a:pPr lvl="1"/>
            <a:r>
              <a:rPr lang="en-US" altLang="ko-KR" smtClean="0"/>
              <a:t>optimized to the specific design goal.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Comparison with the conventional system</a:t>
            </a:r>
          </a:p>
          <a:p>
            <a:pPr lvl="1"/>
            <a:r>
              <a:rPr lang="en-US" altLang="ko-KR" smtClean="0"/>
              <a:t>Stand-alone computer vs. Computer embedded in Product</a:t>
            </a:r>
          </a:p>
          <a:p>
            <a:pPr lvl="1"/>
            <a:r>
              <a:rPr lang="en-US" altLang="ko-KR" smtClean="0"/>
              <a:t>General Purpose Computer vs. Special Purpose Computer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0444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Register Map</a:t>
            </a:r>
          </a:p>
        </p:txBody>
      </p:sp>
      <p:pic>
        <p:nvPicPr>
          <p:cNvPr id="55300" name="Picture 3" descr="register 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1071563"/>
            <a:ext cx="6416675" cy="54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9024938" y="3071813"/>
            <a:ext cx="1008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FF0000"/>
                </a:solidFill>
              </a:rPr>
              <a:t>Banked </a:t>
            </a:r>
          </a:p>
          <a:p>
            <a:pPr eaLnBrk="1" hangingPunct="1"/>
            <a:r>
              <a:rPr lang="en-US" altLang="ko-KR" sz="1800">
                <a:solidFill>
                  <a:srgbClr val="FF0000"/>
                </a:solidFill>
              </a:rPr>
              <a:t>register</a:t>
            </a:r>
            <a:endParaRPr lang="ko-KR" altLang="en-US" sz="1800">
              <a:solidFill>
                <a:srgbClr val="FF0000"/>
              </a:solidFill>
            </a:endParaRPr>
          </a:p>
        </p:txBody>
      </p:sp>
      <p:cxnSp>
        <p:nvCxnSpPr>
          <p:cNvPr id="55302" name="직선 화살표 연결선 6"/>
          <p:cNvCxnSpPr>
            <a:cxnSpLocks noChangeShapeType="1"/>
          </p:cNvCxnSpPr>
          <p:nvPr/>
        </p:nvCxnSpPr>
        <p:spPr bwMode="auto">
          <a:xfrm rot="10800000" flipV="1">
            <a:off x="8024814" y="3571876"/>
            <a:ext cx="928687" cy="428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8683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Program Status Register</a:t>
            </a:r>
          </a:p>
        </p:txBody>
      </p:sp>
      <p:pic>
        <p:nvPicPr>
          <p:cNvPr id="56325" name="Picture 3" descr="CPS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268414"/>
            <a:ext cx="75612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424113" y="2424113"/>
            <a:ext cx="72009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Condition code : Negative (N), Zero (Z), Carry (C), Overflow (V)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 : IRQ disable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 : FIQ disable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 : Thumb mode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M[4:0] : operating mode,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User (10000), FIQ (10001), IRQ (10010),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Supervisor (10011), Abort (10111), Undefined (11011),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System (11111) </a:t>
            </a:r>
          </a:p>
        </p:txBody>
      </p:sp>
    </p:spTree>
    <p:extLst>
      <p:ext uri="{BB962C8B-B14F-4D97-AF65-F5344CB8AC3E}">
        <p14:creationId xmlns:p14="http://schemas.microsoft.com/office/powerpoint/2010/main" val="2668051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of ARM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Reset</a:t>
            </a:r>
          </a:p>
          <a:p>
            <a:pPr lvl="1"/>
            <a:r>
              <a:rPr lang="en-US" altLang="ko-KR" smtClean="0"/>
              <a:t>When reset input is asserted</a:t>
            </a:r>
          </a:p>
          <a:p>
            <a:pPr lvl="1"/>
            <a:r>
              <a:rPr lang="en-US" altLang="ko-KR" smtClean="0"/>
              <a:t>Enter into Supervisor mode</a:t>
            </a:r>
          </a:p>
          <a:p>
            <a:endParaRPr lang="en-US" altLang="ko-KR" smtClean="0"/>
          </a:p>
          <a:p>
            <a:r>
              <a:rPr lang="en-US" altLang="ko-KR" smtClean="0"/>
              <a:t>Data Abort </a:t>
            </a:r>
          </a:p>
          <a:p>
            <a:pPr lvl="1"/>
            <a:r>
              <a:rPr lang="en-US" altLang="ko-KR" smtClean="0"/>
              <a:t>Data access memory abort</a:t>
            </a:r>
          </a:p>
          <a:p>
            <a:pPr lvl="1"/>
            <a:r>
              <a:rPr lang="en-US" altLang="ko-KR" smtClean="0"/>
              <a:t>By accessing invalid address</a:t>
            </a:r>
          </a:p>
          <a:p>
            <a:pPr lvl="1"/>
            <a:r>
              <a:rPr lang="en-US" altLang="ko-KR" smtClean="0"/>
              <a:t>Can be used by MMU or</a:t>
            </a:r>
            <a:r>
              <a:rPr lang="ko-KR" altLang="en-US" smtClean="0"/>
              <a:t> </a:t>
            </a:r>
            <a:r>
              <a:rPr lang="en-US" altLang="ko-KR" smtClean="0"/>
              <a:t>MPU to set MMU control register.</a:t>
            </a:r>
          </a:p>
          <a:p>
            <a:endParaRPr lang="en-US" altLang="ko-KR" smtClean="0"/>
          </a:p>
          <a:p>
            <a:r>
              <a:rPr lang="en-US" altLang="ko-KR" smtClean="0"/>
              <a:t>FIQ</a:t>
            </a:r>
          </a:p>
          <a:p>
            <a:pPr lvl="1"/>
            <a:r>
              <a:rPr lang="en-US" altLang="ko-KR" smtClean="0"/>
              <a:t>By asserting external FIQ input</a:t>
            </a:r>
          </a:p>
          <a:p>
            <a:pPr lvl="1"/>
            <a:r>
              <a:rPr lang="en-US" altLang="ko-KR" smtClean="0"/>
              <a:t>Interrupt which minimizes the interrupt processing time</a:t>
            </a:r>
          </a:p>
          <a:p>
            <a:pPr lvl="1"/>
            <a:r>
              <a:rPr lang="en-US" altLang="ko-KR" smtClean="0"/>
              <a:t>Because the exception vector entry for FIQ handler is located at the highest address, the handler can be loaded directly at the exception vector table entry without branching.</a:t>
            </a:r>
          </a:p>
          <a:p>
            <a:pPr lvl="1"/>
            <a:r>
              <a:rPr lang="en-US" altLang="ko-KR" smtClean="0"/>
              <a:t>Additional banking of R8~R14.</a:t>
            </a:r>
          </a:p>
        </p:txBody>
      </p:sp>
    </p:spTree>
    <p:extLst>
      <p:ext uri="{BB962C8B-B14F-4D97-AF65-F5344CB8AC3E}">
        <p14:creationId xmlns:p14="http://schemas.microsoft.com/office/powerpoint/2010/main" val="677847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of ARM</a:t>
            </a:r>
            <a:endParaRPr lang="en-US" altLang="ko-KR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IRQ exception</a:t>
            </a:r>
          </a:p>
          <a:p>
            <a:pPr lvl="1"/>
            <a:r>
              <a:rPr lang="en-US" altLang="ko-KR" smtClean="0"/>
              <a:t>By asserting external IRQ input</a:t>
            </a:r>
          </a:p>
          <a:p>
            <a:endParaRPr lang="en-US" altLang="ko-KR" smtClean="0"/>
          </a:p>
          <a:p>
            <a:r>
              <a:rPr lang="en-US" altLang="ko-KR" smtClean="0"/>
              <a:t>Pre-fetch abort exception </a:t>
            </a:r>
          </a:p>
          <a:p>
            <a:pPr lvl="1"/>
            <a:r>
              <a:rPr lang="en-US" altLang="ko-KR" smtClean="0"/>
              <a:t>Instruction fetch memory abort</a:t>
            </a:r>
          </a:p>
          <a:p>
            <a:pPr lvl="1"/>
            <a:r>
              <a:rPr lang="en-US" altLang="ko-KR" smtClean="0"/>
              <a:t>Used to handle BKPT (breakpoint) instruction in v5T ISA.</a:t>
            </a:r>
          </a:p>
          <a:p>
            <a:endParaRPr lang="en-US" altLang="ko-KR" smtClean="0"/>
          </a:p>
          <a:p>
            <a:r>
              <a:rPr lang="en-US" altLang="ko-KR" smtClean="0"/>
              <a:t>Undefined exception</a:t>
            </a:r>
          </a:p>
          <a:p>
            <a:pPr lvl="1"/>
            <a:r>
              <a:rPr lang="en-US" altLang="ko-KR" smtClean="0"/>
              <a:t>Any attempt to execute undefined instruction</a:t>
            </a:r>
          </a:p>
          <a:p>
            <a:pPr lvl="1"/>
            <a:r>
              <a:rPr lang="en-US" altLang="ko-KR" smtClean="0"/>
              <a:t>Used for software emulation of coprocessor &amp; extension of instruction set</a:t>
            </a:r>
          </a:p>
          <a:p>
            <a:endParaRPr lang="en-US" altLang="ko-KR" smtClean="0"/>
          </a:p>
          <a:p>
            <a:r>
              <a:rPr lang="en-US" altLang="ko-KR" smtClean="0"/>
              <a:t>Software interrupt exception</a:t>
            </a:r>
          </a:p>
          <a:p>
            <a:pPr lvl="1"/>
            <a:r>
              <a:rPr lang="en-US" altLang="ko-KR" smtClean="0"/>
              <a:t>Execution of SWI instruction </a:t>
            </a:r>
          </a:p>
          <a:p>
            <a:pPr lvl="1"/>
            <a:r>
              <a:rPr lang="en-US" altLang="ko-KR" smtClean="0"/>
              <a:t>Enter into supervisor mode</a:t>
            </a:r>
          </a:p>
          <a:p>
            <a:pPr lvl="1"/>
            <a:r>
              <a:rPr lang="en-US" altLang="ko-KR" smtClean="0"/>
              <a:t>SWI type parameter : 24-bit in ARM mode, 8-bit in Thumb mode</a:t>
            </a:r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32402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of ARM</a:t>
            </a:r>
            <a:endParaRPr lang="en-US" altLang="ko-KR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Recognition time of exception</a:t>
            </a:r>
          </a:p>
          <a:p>
            <a:pPr lvl="1"/>
            <a:r>
              <a:rPr lang="en-US" altLang="ko-KR" smtClean="0"/>
              <a:t>The end of execution of the current instruction</a:t>
            </a:r>
          </a:p>
          <a:p>
            <a:endParaRPr lang="en-US" altLang="ko-KR" smtClean="0"/>
          </a:p>
          <a:p>
            <a:r>
              <a:rPr lang="en-US" altLang="ko-KR" smtClean="0"/>
              <a:t>Exception vector table </a:t>
            </a:r>
          </a:p>
        </p:txBody>
      </p:sp>
      <p:pic>
        <p:nvPicPr>
          <p:cNvPr id="59397" name="Picture 4" descr="exce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928938"/>
            <a:ext cx="600075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타원 5"/>
          <p:cNvSpPr>
            <a:spLocks noChangeArrowheads="1"/>
          </p:cNvSpPr>
          <p:nvPr/>
        </p:nvSpPr>
        <p:spPr bwMode="auto">
          <a:xfrm>
            <a:off x="6596063" y="5643563"/>
            <a:ext cx="2500312" cy="6491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22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Procedure of Exception Handling</a:t>
            </a: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2063751" y="1268413"/>
            <a:ext cx="5084763" cy="2468562"/>
            <a:chOff x="951" y="1901"/>
            <a:chExt cx="3203" cy="1555"/>
          </a:xfrm>
        </p:grpSpPr>
        <p:sp>
          <p:nvSpPr>
            <p:cNvPr id="60446" name="Line 5"/>
            <p:cNvSpPr>
              <a:spLocks noChangeShapeType="1"/>
            </p:cNvSpPr>
            <p:nvPr/>
          </p:nvSpPr>
          <p:spPr bwMode="auto">
            <a:xfrm>
              <a:off x="2023" y="2718"/>
              <a:ext cx="0" cy="545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7" name="Line 6"/>
            <p:cNvSpPr>
              <a:spLocks noChangeShapeType="1"/>
            </p:cNvSpPr>
            <p:nvPr/>
          </p:nvSpPr>
          <p:spPr bwMode="auto">
            <a:xfrm>
              <a:off x="2023" y="2128"/>
              <a:ext cx="0" cy="499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8" name="Line 7"/>
            <p:cNvSpPr>
              <a:spLocks noChangeShapeType="1"/>
            </p:cNvSpPr>
            <p:nvPr/>
          </p:nvSpPr>
          <p:spPr bwMode="auto">
            <a:xfrm flipV="1">
              <a:off x="2023" y="2220"/>
              <a:ext cx="590" cy="407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9" name="Line 8"/>
            <p:cNvSpPr>
              <a:spLocks noChangeShapeType="1"/>
            </p:cNvSpPr>
            <p:nvPr/>
          </p:nvSpPr>
          <p:spPr bwMode="auto">
            <a:xfrm>
              <a:off x="2613" y="2220"/>
              <a:ext cx="0" cy="408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0" name="Line 9"/>
            <p:cNvSpPr>
              <a:spLocks noChangeShapeType="1"/>
            </p:cNvSpPr>
            <p:nvPr/>
          </p:nvSpPr>
          <p:spPr bwMode="auto">
            <a:xfrm flipV="1">
              <a:off x="2613" y="2447"/>
              <a:ext cx="318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1" name="Line 10"/>
            <p:cNvSpPr>
              <a:spLocks noChangeShapeType="1"/>
            </p:cNvSpPr>
            <p:nvPr/>
          </p:nvSpPr>
          <p:spPr bwMode="auto">
            <a:xfrm>
              <a:off x="2930" y="2447"/>
              <a:ext cx="1" cy="18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2" name="Line 11"/>
            <p:cNvSpPr>
              <a:spLocks noChangeShapeType="1"/>
            </p:cNvSpPr>
            <p:nvPr/>
          </p:nvSpPr>
          <p:spPr bwMode="auto">
            <a:xfrm flipH="1" flipV="1">
              <a:off x="2613" y="2673"/>
              <a:ext cx="318" cy="18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3" name="Line 12"/>
            <p:cNvSpPr>
              <a:spLocks noChangeShapeType="1"/>
            </p:cNvSpPr>
            <p:nvPr/>
          </p:nvSpPr>
          <p:spPr bwMode="auto">
            <a:xfrm>
              <a:off x="2613" y="2673"/>
              <a:ext cx="0" cy="45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4" name="Line 13"/>
            <p:cNvSpPr>
              <a:spLocks noChangeShapeType="1"/>
            </p:cNvSpPr>
            <p:nvPr/>
          </p:nvSpPr>
          <p:spPr bwMode="auto">
            <a:xfrm flipH="1" flipV="1">
              <a:off x="2023" y="2718"/>
              <a:ext cx="589" cy="407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5" name="Text Box 14"/>
            <p:cNvSpPr txBox="1">
              <a:spLocks noChangeArrowheads="1"/>
            </p:cNvSpPr>
            <p:nvPr/>
          </p:nvSpPr>
          <p:spPr bwMode="auto">
            <a:xfrm>
              <a:off x="1751" y="1901"/>
              <a:ext cx="4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main()</a:t>
              </a:r>
            </a:p>
          </p:txBody>
        </p:sp>
        <p:sp>
          <p:nvSpPr>
            <p:cNvPr id="60456" name="Text Box 15"/>
            <p:cNvSpPr txBox="1">
              <a:spLocks noChangeArrowheads="1"/>
            </p:cNvSpPr>
            <p:nvPr/>
          </p:nvSpPr>
          <p:spPr bwMode="auto">
            <a:xfrm>
              <a:off x="2608" y="1979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woo()</a:t>
              </a:r>
            </a:p>
          </p:txBody>
        </p:sp>
        <p:sp>
          <p:nvSpPr>
            <p:cNvPr id="60457" name="Text Box 16"/>
            <p:cNvSpPr txBox="1">
              <a:spLocks noChangeArrowheads="1"/>
            </p:cNvSpPr>
            <p:nvPr/>
          </p:nvSpPr>
          <p:spPr bwMode="auto">
            <a:xfrm>
              <a:off x="2885" y="2219"/>
              <a:ext cx="9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ex_handler0()</a:t>
              </a:r>
            </a:p>
          </p:txBody>
        </p:sp>
        <p:sp>
          <p:nvSpPr>
            <p:cNvPr id="60458" name="Line 17"/>
            <p:cNvSpPr>
              <a:spLocks noChangeShapeType="1"/>
            </p:cNvSpPr>
            <p:nvPr/>
          </p:nvSpPr>
          <p:spPr bwMode="auto">
            <a:xfrm>
              <a:off x="1661" y="2627"/>
              <a:ext cx="318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9" name="Text Box 18"/>
            <p:cNvSpPr txBox="1">
              <a:spLocks noChangeArrowheads="1"/>
            </p:cNvSpPr>
            <p:nvPr/>
          </p:nvSpPr>
          <p:spPr bwMode="auto">
            <a:xfrm>
              <a:off x="951" y="2539"/>
              <a:ext cx="7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Function call</a:t>
              </a:r>
            </a:p>
          </p:txBody>
        </p:sp>
        <p:sp>
          <p:nvSpPr>
            <p:cNvPr id="60460" name="Text Box 19"/>
            <p:cNvSpPr txBox="1">
              <a:spLocks noChangeArrowheads="1"/>
            </p:cNvSpPr>
            <p:nvPr/>
          </p:nvSpPr>
          <p:spPr bwMode="auto">
            <a:xfrm>
              <a:off x="2159" y="3262"/>
              <a:ext cx="6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exception</a:t>
              </a:r>
            </a:p>
          </p:txBody>
        </p:sp>
        <p:sp>
          <p:nvSpPr>
            <p:cNvPr id="60461" name="Line 20"/>
            <p:cNvSpPr>
              <a:spLocks noChangeShapeType="1"/>
            </p:cNvSpPr>
            <p:nvPr/>
          </p:nvSpPr>
          <p:spPr bwMode="auto">
            <a:xfrm flipV="1">
              <a:off x="2931" y="2446"/>
              <a:ext cx="318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2" name="Line 21"/>
            <p:cNvSpPr>
              <a:spLocks noChangeShapeType="1"/>
            </p:cNvSpPr>
            <p:nvPr/>
          </p:nvSpPr>
          <p:spPr bwMode="auto">
            <a:xfrm>
              <a:off x="3248" y="2446"/>
              <a:ext cx="0" cy="408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3" name="Line 22"/>
            <p:cNvSpPr>
              <a:spLocks noChangeShapeType="1"/>
            </p:cNvSpPr>
            <p:nvPr/>
          </p:nvSpPr>
          <p:spPr bwMode="auto">
            <a:xfrm flipH="1" flipV="1">
              <a:off x="2931" y="2672"/>
              <a:ext cx="318" cy="18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4" name="Line 23"/>
            <p:cNvSpPr>
              <a:spLocks noChangeShapeType="1"/>
            </p:cNvSpPr>
            <p:nvPr/>
          </p:nvSpPr>
          <p:spPr bwMode="auto">
            <a:xfrm>
              <a:off x="2931" y="2672"/>
              <a:ext cx="0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5" name="Text Box 24"/>
            <p:cNvSpPr txBox="1">
              <a:spLocks noChangeArrowheads="1"/>
            </p:cNvSpPr>
            <p:nvPr/>
          </p:nvSpPr>
          <p:spPr bwMode="auto">
            <a:xfrm>
              <a:off x="3248" y="2355"/>
              <a:ext cx="9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ex_handler1()</a:t>
              </a:r>
            </a:p>
          </p:txBody>
        </p:sp>
        <p:sp>
          <p:nvSpPr>
            <p:cNvPr id="60466" name="AutoShape 25"/>
            <p:cNvSpPr>
              <a:spLocks/>
            </p:cNvSpPr>
            <p:nvPr/>
          </p:nvSpPr>
          <p:spPr bwMode="auto">
            <a:xfrm rot="5400000">
              <a:off x="2885" y="2672"/>
              <a:ext cx="136" cy="590"/>
            </a:xfrm>
            <a:prstGeom prst="rightBrace">
              <a:avLst>
                <a:gd name="adj1" fmla="val 36152"/>
                <a:gd name="adj2" fmla="val 4746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67" name="Text Box 26"/>
            <p:cNvSpPr txBox="1">
              <a:spLocks noChangeArrowheads="1"/>
            </p:cNvSpPr>
            <p:nvPr/>
          </p:nvSpPr>
          <p:spPr bwMode="auto">
            <a:xfrm>
              <a:off x="2885" y="3081"/>
              <a:ext cx="9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Nested exception</a:t>
              </a:r>
            </a:p>
          </p:txBody>
        </p:sp>
        <p:sp>
          <p:nvSpPr>
            <p:cNvPr id="60468" name="Freeform 27"/>
            <p:cNvSpPr>
              <a:spLocks/>
            </p:cNvSpPr>
            <p:nvPr/>
          </p:nvSpPr>
          <p:spPr bwMode="auto">
            <a:xfrm>
              <a:off x="2386" y="2627"/>
              <a:ext cx="211" cy="681"/>
            </a:xfrm>
            <a:custGeom>
              <a:avLst/>
              <a:gdLst>
                <a:gd name="T0" fmla="*/ 211 w 211"/>
                <a:gd name="T1" fmla="*/ 0 h 681"/>
                <a:gd name="T2" fmla="*/ 30 w 211"/>
                <a:gd name="T3" fmla="*/ 227 h 681"/>
                <a:gd name="T4" fmla="*/ 30 w 211"/>
                <a:gd name="T5" fmla="*/ 681 h 681"/>
                <a:gd name="T6" fmla="*/ 0 60000 65536"/>
                <a:gd name="T7" fmla="*/ 0 60000 65536"/>
                <a:gd name="T8" fmla="*/ 0 60000 65536"/>
                <a:gd name="T9" fmla="*/ 0 w 211"/>
                <a:gd name="T10" fmla="*/ 0 h 681"/>
                <a:gd name="T11" fmla="*/ 211 w 211"/>
                <a:gd name="T12" fmla="*/ 681 h 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" h="681">
                  <a:moveTo>
                    <a:pt x="211" y="0"/>
                  </a:moveTo>
                  <a:cubicBezTo>
                    <a:pt x="135" y="57"/>
                    <a:pt x="60" y="114"/>
                    <a:pt x="30" y="227"/>
                  </a:cubicBezTo>
                  <a:cubicBezTo>
                    <a:pt x="0" y="340"/>
                    <a:pt x="15" y="510"/>
                    <a:pt x="30" y="681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9" name="Freeform 28"/>
            <p:cNvSpPr>
              <a:spLocks/>
            </p:cNvSpPr>
            <p:nvPr/>
          </p:nvSpPr>
          <p:spPr bwMode="auto">
            <a:xfrm>
              <a:off x="2432" y="2627"/>
              <a:ext cx="499" cy="681"/>
            </a:xfrm>
            <a:custGeom>
              <a:avLst/>
              <a:gdLst>
                <a:gd name="T0" fmla="*/ 499 w 499"/>
                <a:gd name="T1" fmla="*/ 0 h 681"/>
                <a:gd name="T2" fmla="*/ 136 w 499"/>
                <a:gd name="T3" fmla="*/ 318 h 681"/>
                <a:gd name="T4" fmla="*/ 0 w 499"/>
                <a:gd name="T5" fmla="*/ 681 h 681"/>
                <a:gd name="T6" fmla="*/ 0 60000 65536"/>
                <a:gd name="T7" fmla="*/ 0 60000 65536"/>
                <a:gd name="T8" fmla="*/ 0 60000 65536"/>
                <a:gd name="T9" fmla="*/ 0 w 499"/>
                <a:gd name="T10" fmla="*/ 0 h 681"/>
                <a:gd name="T11" fmla="*/ 499 w 499"/>
                <a:gd name="T12" fmla="*/ 681 h 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681">
                  <a:moveTo>
                    <a:pt x="499" y="0"/>
                  </a:moveTo>
                  <a:cubicBezTo>
                    <a:pt x="359" y="102"/>
                    <a:pt x="219" y="205"/>
                    <a:pt x="136" y="318"/>
                  </a:cubicBezTo>
                  <a:cubicBezTo>
                    <a:pt x="53" y="431"/>
                    <a:pt x="26" y="556"/>
                    <a:pt x="0" y="681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0422" name="Group 56"/>
          <p:cNvGrpSpPr>
            <a:grpSpLocks/>
          </p:cNvGrpSpPr>
          <p:nvPr/>
        </p:nvGrpSpPr>
        <p:grpSpPr bwMode="auto">
          <a:xfrm>
            <a:off x="3863976" y="2492376"/>
            <a:ext cx="5826125" cy="3876675"/>
            <a:chOff x="1474" y="1570"/>
            <a:chExt cx="3670" cy="2442"/>
          </a:xfrm>
        </p:grpSpPr>
        <p:sp>
          <p:nvSpPr>
            <p:cNvPr id="60423" name="Rectangle 30"/>
            <p:cNvSpPr>
              <a:spLocks noChangeArrowheads="1"/>
            </p:cNvSpPr>
            <p:nvPr/>
          </p:nvSpPr>
          <p:spPr bwMode="auto">
            <a:xfrm>
              <a:off x="3969" y="1888"/>
              <a:ext cx="589" cy="1905"/>
            </a:xfrm>
            <a:prstGeom prst="rect">
              <a:avLst/>
            </a:prstGeom>
            <a:noFill/>
            <a:ln w="1908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24" name="Text Box 31"/>
            <p:cNvSpPr txBox="1">
              <a:spLocks noChangeArrowheads="1"/>
            </p:cNvSpPr>
            <p:nvPr/>
          </p:nvSpPr>
          <p:spPr bwMode="auto">
            <a:xfrm>
              <a:off x="3923" y="1570"/>
              <a:ext cx="11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Program memory</a:t>
              </a:r>
            </a:p>
          </p:txBody>
        </p:sp>
        <p:sp>
          <p:nvSpPr>
            <p:cNvPr id="60425" name="Text Box 32"/>
            <p:cNvSpPr txBox="1">
              <a:spLocks noChangeArrowheads="1"/>
            </p:cNvSpPr>
            <p:nvPr/>
          </p:nvSpPr>
          <p:spPr bwMode="auto">
            <a:xfrm>
              <a:off x="3243" y="3657"/>
              <a:ext cx="7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 0000 0000</a:t>
              </a:r>
            </a:p>
          </p:txBody>
        </p:sp>
        <p:sp>
          <p:nvSpPr>
            <p:cNvPr id="60426" name="Rectangle 33"/>
            <p:cNvSpPr>
              <a:spLocks noChangeArrowheads="1"/>
            </p:cNvSpPr>
            <p:nvPr/>
          </p:nvSpPr>
          <p:spPr bwMode="auto">
            <a:xfrm>
              <a:off x="3969" y="3249"/>
              <a:ext cx="589" cy="544"/>
            </a:xfrm>
            <a:prstGeom prst="rect">
              <a:avLst/>
            </a:prstGeom>
            <a:solidFill>
              <a:srgbClr val="B2B2B2"/>
            </a:solidFill>
            <a:ln w="1908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27" name="Text Box 34"/>
            <p:cNvSpPr txBox="1">
              <a:spLocks noChangeArrowheads="1"/>
            </p:cNvSpPr>
            <p:nvPr/>
          </p:nvSpPr>
          <p:spPr bwMode="auto">
            <a:xfrm>
              <a:off x="3243" y="3521"/>
              <a:ext cx="7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 0000 0004</a:t>
              </a:r>
            </a:p>
          </p:txBody>
        </p:sp>
        <p:sp>
          <p:nvSpPr>
            <p:cNvPr id="60428" name="Line 38"/>
            <p:cNvSpPr>
              <a:spLocks noChangeShapeType="1"/>
            </p:cNvSpPr>
            <p:nvPr/>
          </p:nvSpPr>
          <p:spPr bwMode="auto">
            <a:xfrm flipV="1">
              <a:off x="3969" y="2478"/>
              <a:ext cx="589" cy="27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3969" y="2523"/>
              <a:ext cx="589" cy="27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4604" y="3249"/>
              <a:ext cx="54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Exception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vector 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table</a:t>
              </a:r>
            </a:p>
          </p:txBody>
        </p:sp>
        <p:sp>
          <p:nvSpPr>
            <p:cNvPr id="60431" name="Text Box 41"/>
            <p:cNvSpPr txBox="1">
              <a:spLocks noChangeArrowheads="1"/>
            </p:cNvSpPr>
            <p:nvPr/>
          </p:nvSpPr>
          <p:spPr bwMode="auto">
            <a:xfrm>
              <a:off x="3243" y="3838"/>
              <a:ext cx="8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Exception vector </a:t>
              </a:r>
            </a:p>
          </p:txBody>
        </p:sp>
        <p:sp>
          <p:nvSpPr>
            <p:cNvPr id="60432" name="Rectangle 42"/>
            <p:cNvSpPr>
              <a:spLocks noChangeArrowheads="1"/>
            </p:cNvSpPr>
            <p:nvPr/>
          </p:nvSpPr>
          <p:spPr bwMode="auto">
            <a:xfrm>
              <a:off x="2154" y="2704"/>
              <a:ext cx="635" cy="907"/>
            </a:xfrm>
            <a:prstGeom prst="rect">
              <a:avLst/>
            </a:prstGeom>
            <a:noFill/>
            <a:ln w="1908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33" name="Rectangle 43"/>
            <p:cNvSpPr>
              <a:spLocks noChangeArrowheads="1"/>
            </p:cNvSpPr>
            <p:nvPr/>
          </p:nvSpPr>
          <p:spPr bwMode="auto">
            <a:xfrm>
              <a:off x="2199" y="3430"/>
              <a:ext cx="545" cy="136"/>
            </a:xfrm>
            <a:prstGeom prst="rect">
              <a:avLst/>
            </a:prstGeom>
            <a:noFill/>
            <a:ln w="1908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34" name="Text Box 44"/>
            <p:cNvSpPr txBox="1">
              <a:spLocks noChangeArrowheads="1"/>
            </p:cNvSpPr>
            <p:nvPr/>
          </p:nvSpPr>
          <p:spPr bwMode="auto">
            <a:xfrm>
              <a:off x="2381" y="3393"/>
              <a:ext cx="2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PC</a:t>
              </a:r>
            </a:p>
          </p:txBody>
        </p:sp>
        <p:sp>
          <p:nvSpPr>
            <p:cNvPr id="60435" name="Rectangle 45"/>
            <p:cNvSpPr>
              <a:spLocks noChangeArrowheads="1"/>
            </p:cNvSpPr>
            <p:nvPr/>
          </p:nvSpPr>
          <p:spPr bwMode="auto">
            <a:xfrm>
              <a:off x="2199" y="2750"/>
              <a:ext cx="499" cy="499"/>
            </a:xfrm>
            <a:prstGeom prst="rect">
              <a:avLst/>
            </a:prstGeom>
            <a:noFill/>
            <a:ln w="1908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36" name="Line 46"/>
            <p:cNvSpPr>
              <a:spLocks noChangeShapeType="1"/>
            </p:cNvSpPr>
            <p:nvPr/>
          </p:nvSpPr>
          <p:spPr bwMode="auto">
            <a:xfrm>
              <a:off x="1791" y="2976"/>
              <a:ext cx="408" cy="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7" name="Text Box 47"/>
            <p:cNvSpPr txBox="1">
              <a:spLocks noChangeArrowheads="1"/>
            </p:cNvSpPr>
            <p:nvPr/>
          </p:nvSpPr>
          <p:spPr bwMode="auto">
            <a:xfrm>
              <a:off x="1474" y="2886"/>
              <a:ext cx="3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IRQ </a:t>
              </a:r>
            </a:p>
          </p:txBody>
        </p:sp>
        <p:sp>
          <p:nvSpPr>
            <p:cNvPr id="60438" name="Text Box 48"/>
            <p:cNvSpPr txBox="1">
              <a:spLocks noChangeArrowheads="1"/>
            </p:cNvSpPr>
            <p:nvPr/>
          </p:nvSpPr>
          <p:spPr bwMode="auto">
            <a:xfrm>
              <a:off x="2245" y="3067"/>
              <a:ext cx="3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Trap</a:t>
              </a:r>
            </a:p>
          </p:txBody>
        </p:sp>
        <p:sp>
          <p:nvSpPr>
            <p:cNvPr id="60439" name="Freeform 49"/>
            <p:cNvSpPr>
              <a:spLocks/>
            </p:cNvSpPr>
            <p:nvPr/>
          </p:nvSpPr>
          <p:spPr bwMode="auto">
            <a:xfrm>
              <a:off x="2426" y="2886"/>
              <a:ext cx="227" cy="234"/>
            </a:xfrm>
            <a:custGeom>
              <a:avLst/>
              <a:gdLst>
                <a:gd name="T0" fmla="*/ 0 w 227"/>
                <a:gd name="T1" fmla="*/ 143 h 234"/>
                <a:gd name="T2" fmla="*/ 136 w 227"/>
                <a:gd name="T3" fmla="*/ 234 h 234"/>
                <a:gd name="T4" fmla="*/ 227 w 227"/>
                <a:gd name="T5" fmla="*/ 143 h 234"/>
                <a:gd name="T6" fmla="*/ 136 w 227"/>
                <a:gd name="T7" fmla="*/ 7 h 234"/>
                <a:gd name="T8" fmla="*/ 0 w 227"/>
                <a:gd name="T9" fmla="*/ 98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"/>
                <a:gd name="T16" fmla="*/ 0 h 234"/>
                <a:gd name="T17" fmla="*/ 227 w 227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" h="234">
                  <a:moveTo>
                    <a:pt x="0" y="143"/>
                  </a:moveTo>
                  <a:cubicBezTo>
                    <a:pt x="49" y="188"/>
                    <a:pt x="98" y="234"/>
                    <a:pt x="136" y="234"/>
                  </a:cubicBezTo>
                  <a:cubicBezTo>
                    <a:pt x="174" y="234"/>
                    <a:pt x="227" y="181"/>
                    <a:pt x="227" y="143"/>
                  </a:cubicBezTo>
                  <a:cubicBezTo>
                    <a:pt x="227" y="105"/>
                    <a:pt x="174" y="14"/>
                    <a:pt x="136" y="7"/>
                  </a:cubicBezTo>
                  <a:cubicBezTo>
                    <a:pt x="98" y="0"/>
                    <a:pt x="49" y="49"/>
                    <a:pt x="0" y="98"/>
                  </a:cubicBezTo>
                </a:path>
              </a:pathLst>
            </a:custGeom>
            <a:noFill/>
            <a:ln w="1908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0" name="Line 50"/>
            <p:cNvSpPr>
              <a:spLocks noChangeShapeType="1"/>
            </p:cNvSpPr>
            <p:nvPr/>
          </p:nvSpPr>
          <p:spPr bwMode="auto">
            <a:xfrm>
              <a:off x="2699" y="3521"/>
              <a:ext cx="499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1" name="Rectangle 51"/>
            <p:cNvSpPr>
              <a:spLocks noChangeArrowheads="1"/>
            </p:cNvSpPr>
            <p:nvPr/>
          </p:nvSpPr>
          <p:spPr bwMode="auto">
            <a:xfrm>
              <a:off x="3969" y="1979"/>
              <a:ext cx="589" cy="317"/>
            </a:xfrm>
            <a:prstGeom prst="rect">
              <a:avLst/>
            </a:prstGeom>
            <a:noFill/>
            <a:ln w="1908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42" name="Text Box 52"/>
            <p:cNvSpPr txBox="1">
              <a:spLocks noChangeArrowheads="1"/>
            </p:cNvSpPr>
            <p:nvPr/>
          </p:nvSpPr>
          <p:spPr bwMode="auto">
            <a:xfrm>
              <a:off x="4062" y="2069"/>
              <a:ext cx="44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handler</a:t>
              </a:r>
            </a:p>
          </p:txBody>
        </p:sp>
        <p:sp>
          <p:nvSpPr>
            <p:cNvPr id="60443" name="Rectangle 53"/>
            <p:cNvSpPr>
              <a:spLocks noChangeArrowheads="1"/>
            </p:cNvSpPr>
            <p:nvPr/>
          </p:nvSpPr>
          <p:spPr bwMode="auto">
            <a:xfrm>
              <a:off x="3969" y="3657"/>
              <a:ext cx="589" cy="136"/>
            </a:xfrm>
            <a:prstGeom prst="rect">
              <a:avLst/>
            </a:prstGeom>
            <a:noFill/>
            <a:ln w="1908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44" name="Text Box 54"/>
            <p:cNvSpPr txBox="1">
              <a:spLocks noChangeArrowheads="1"/>
            </p:cNvSpPr>
            <p:nvPr/>
          </p:nvSpPr>
          <p:spPr bwMode="auto">
            <a:xfrm>
              <a:off x="4139" y="3612"/>
              <a:ext cx="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8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JMP</a:t>
              </a:r>
            </a:p>
          </p:txBody>
        </p:sp>
        <p:sp>
          <p:nvSpPr>
            <p:cNvPr id="60445" name="Freeform 55"/>
            <p:cNvSpPr>
              <a:spLocks/>
            </p:cNvSpPr>
            <p:nvPr/>
          </p:nvSpPr>
          <p:spPr bwMode="auto">
            <a:xfrm>
              <a:off x="3651" y="2296"/>
              <a:ext cx="1203" cy="1406"/>
            </a:xfrm>
            <a:custGeom>
              <a:avLst/>
              <a:gdLst>
                <a:gd name="T0" fmla="*/ 817 w 1203"/>
                <a:gd name="T1" fmla="*/ 1406 h 1406"/>
                <a:gd name="T2" fmla="*/ 1089 w 1203"/>
                <a:gd name="T3" fmla="*/ 680 h 1406"/>
                <a:gd name="T4" fmla="*/ 136 w 1203"/>
                <a:gd name="T5" fmla="*/ 272 h 1406"/>
                <a:gd name="T6" fmla="*/ 272 w 1203"/>
                <a:gd name="T7" fmla="*/ 0 h 1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3"/>
                <a:gd name="T13" fmla="*/ 0 h 1406"/>
                <a:gd name="T14" fmla="*/ 1203 w 1203"/>
                <a:gd name="T15" fmla="*/ 1406 h 1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3" h="1406">
                  <a:moveTo>
                    <a:pt x="817" y="1406"/>
                  </a:moveTo>
                  <a:cubicBezTo>
                    <a:pt x="1010" y="1137"/>
                    <a:pt x="1203" y="869"/>
                    <a:pt x="1089" y="680"/>
                  </a:cubicBezTo>
                  <a:cubicBezTo>
                    <a:pt x="975" y="491"/>
                    <a:pt x="272" y="385"/>
                    <a:pt x="136" y="272"/>
                  </a:cubicBezTo>
                  <a:cubicBezTo>
                    <a:pt x="0" y="159"/>
                    <a:pt x="136" y="79"/>
                    <a:pt x="2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110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Handling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Register changing</a:t>
            </a:r>
          </a:p>
          <a:p>
            <a:pPr lvl="1"/>
            <a:r>
              <a:rPr lang="en-US" altLang="ko-KR" smtClean="0"/>
              <a:t>When exception occurs, r3, r14, CPSR are banked</a:t>
            </a:r>
          </a:p>
          <a:p>
            <a:pPr lvl="1"/>
            <a:r>
              <a:rPr lang="en-US" altLang="ko-KR" smtClean="0"/>
              <a:t>The address value of link register depends on exception type</a:t>
            </a:r>
          </a:p>
          <a:p>
            <a:pPr lvl="2"/>
            <a:r>
              <a:rPr lang="en-US" altLang="ko-KR" smtClean="0"/>
              <a:t>Before return, the return address should be adjusted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61445" name="Picture 4" descr="exception-mec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06" y="2589305"/>
            <a:ext cx="777398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690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Handling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Handler example</a:t>
            </a:r>
          </a:p>
        </p:txBody>
      </p:sp>
      <p:pic>
        <p:nvPicPr>
          <p:cNvPr id="62469" name="Picture 5" descr="isr-s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1785938"/>
            <a:ext cx="74453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450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Memory Format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ARM processor supports Little-endian, Big-endian memory access.</a:t>
            </a:r>
          </a:p>
          <a:p>
            <a:endParaRPr lang="en-US" altLang="ko-KR" smtClean="0"/>
          </a:p>
          <a:p>
            <a:r>
              <a:rPr lang="en-US" altLang="ko-KR" smtClean="0"/>
              <a:t>Data type : byte (8-bit), Half-word (16-bit), word (32-bit)</a:t>
            </a:r>
          </a:p>
          <a:p>
            <a:pPr lvl="1"/>
            <a:r>
              <a:rPr lang="en-US" altLang="ko-KR" smtClean="0"/>
              <a:t>Half-word : 2-byte boundary</a:t>
            </a:r>
          </a:p>
          <a:p>
            <a:pPr lvl="1"/>
            <a:r>
              <a:rPr lang="en-US" altLang="ko-KR" smtClean="0"/>
              <a:t>Word : 4-byte boundary</a:t>
            </a:r>
          </a:p>
        </p:txBody>
      </p:sp>
    </p:spTree>
    <p:extLst>
      <p:ext uri="{BB962C8B-B14F-4D97-AF65-F5344CB8AC3E}">
        <p14:creationId xmlns:p14="http://schemas.microsoft.com/office/powerpoint/2010/main" val="1831778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APCS (ARM Procedure Call Standard)</a:t>
            </a:r>
          </a:p>
        </p:txBody>
      </p:sp>
      <p:sp>
        <p:nvSpPr>
          <p:cNvPr id="65539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Compiler is recommended to follow APCS</a:t>
            </a:r>
          </a:p>
          <a:p>
            <a:r>
              <a:rPr lang="en-US" altLang="ko-KR" smtClean="0"/>
              <a:t>The interface between HPL and assembly language keeps APCS</a:t>
            </a:r>
            <a:endParaRPr lang="ko-KR" altLang="en-US" smtClean="0"/>
          </a:p>
        </p:txBody>
      </p:sp>
      <p:pic>
        <p:nvPicPr>
          <p:cNvPr id="65541" name="Picture 3" descr="apcs-register-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1" y="2214563"/>
            <a:ext cx="5319713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82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Why Embedded System ?</a:t>
            </a:r>
          </a:p>
        </p:txBody>
      </p:sp>
      <p:sp>
        <p:nvSpPr>
          <p:cNvPr id="12291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Paradigm of digital system design paradigm has changed rapidly.</a:t>
            </a:r>
            <a:endParaRPr lang="ko-KR" altLang="en-US" dirty="0" smtClean="0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2745297" y="2306638"/>
            <a:ext cx="117532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ko-KR" sz="1600" b="1" dirty="0">
                <a:latin typeface="+mn-lt"/>
                <a:ea typeface="맑은 고딕" panose="020B0503020000020004" pitchFamily="50" charset="-127"/>
              </a:rPr>
              <a:t>H/W-Only</a:t>
            </a:r>
          </a:p>
          <a:p>
            <a:pPr algn="ctr" eaLnBrk="1" hangingPunct="1">
              <a:spcBef>
                <a:spcPct val="10000"/>
              </a:spcBef>
            </a:pPr>
            <a:r>
              <a:rPr lang="en-US" altLang="ko-KR" sz="1600" b="1" dirty="0">
                <a:latin typeface="+mn-lt"/>
                <a:ea typeface="맑은 고딕" panose="020B0503020000020004" pitchFamily="50" charset="-127"/>
              </a:rPr>
              <a:t>(ASIC)</a:t>
            </a:r>
          </a:p>
        </p:txBody>
      </p:sp>
      <p:sp>
        <p:nvSpPr>
          <p:cNvPr id="12294" name="Rectangle 23"/>
          <p:cNvSpPr>
            <a:spLocks noChangeArrowheads="1"/>
          </p:cNvSpPr>
          <p:nvPr/>
        </p:nvSpPr>
        <p:spPr bwMode="auto">
          <a:xfrm>
            <a:off x="2714625" y="2282826"/>
            <a:ext cx="1295400" cy="720725"/>
          </a:xfrm>
          <a:prstGeom prst="rect">
            <a:avLst/>
          </a:prstGeom>
          <a:noFill/>
          <a:ln w="1908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 sz="1600" b="1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2295" name="Text Box 24"/>
          <p:cNvSpPr txBox="1">
            <a:spLocks noChangeArrowheads="1"/>
          </p:cNvSpPr>
          <p:nvPr/>
        </p:nvSpPr>
        <p:spPr bwMode="auto">
          <a:xfrm>
            <a:off x="2770189" y="3314700"/>
            <a:ext cx="11320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 sz="1600" b="1">
                <a:latin typeface="+mn-lt"/>
                <a:ea typeface="맑은 고딕" panose="020B0503020000020004" pitchFamily="50" charset="-127"/>
              </a:rPr>
              <a:t>S/W-Only</a:t>
            </a:r>
          </a:p>
        </p:txBody>
      </p:sp>
      <p:sp>
        <p:nvSpPr>
          <p:cNvPr id="12296" name="Rectangle 25"/>
          <p:cNvSpPr>
            <a:spLocks noChangeArrowheads="1"/>
          </p:cNvSpPr>
          <p:nvPr/>
        </p:nvSpPr>
        <p:spPr bwMode="auto">
          <a:xfrm>
            <a:off x="2714625" y="3148014"/>
            <a:ext cx="1295400" cy="720725"/>
          </a:xfrm>
          <a:prstGeom prst="rect">
            <a:avLst/>
          </a:prstGeom>
          <a:noFill/>
          <a:ln w="1908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 sz="1600" b="1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2298" name="Rectangle 27"/>
          <p:cNvSpPr>
            <a:spLocks noChangeArrowheads="1"/>
          </p:cNvSpPr>
          <p:nvPr/>
        </p:nvSpPr>
        <p:spPr bwMode="auto">
          <a:xfrm>
            <a:off x="7159728" y="2661446"/>
            <a:ext cx="2143125" cy="720725"/>
          </a:xfrm>
          <a:prstGeom prst="rect">
            <a:avLst/>
          </a:prstGeom>
          <a:noFill/>
          <a:ln w="1908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dirty="0" smtClean="0">
                <a:latin typeface="+mn-lt"/>
                <a:ea typeface="맑은 고딕" panose="020B0503020000020004" pitchFamily="50" charset="-127"/>
              </a:rPr>
              <a:t>H/W-SW Co-design</a:t>
            </a:r>
            <a:endParaRPr lang="ko-KR" altLang="en-US" sz="1600" b="1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2299" name="Text Box 29"/>
          <p:cNvSpPr txBox="1">
            <a:spLocks noChangeArrowheads="1"/>
          </p:cNvSpPr>
          <p:nvPr/>
        </p:nvSpPr>
        <p:spPr bwMode="auto">
          <a:xfrm>
            <a:off x="2797175" y="4468813"/>
            <a:ext cx="127060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 sz="1600" b="1">
                <a:latin typeface="+mn-lt"/>
                <a:ea typeface="맑은 고딕" panose="020B0503020000020004" pitchFamily="50" charset="-127"/>
              </a:rPr>
              <a:t>Standalone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1600" b="1">
                <a:latin typeface="+mn-lt"/>
                <a:ea typeface="맑은 고딕" panose="020B0503020000020004" pitchFamily="50" charset="-127"/>
              </a:rPr>
              <a:t>(Firmware)</a:t>
            </a:r>
          </a:p>
        </p:txBody>
      </p:sp>
      <p:sp>
        <p:nvSpPr>
          <p:cNvPr id="12300" name="Rectangle 30"/>
          <p:cNvSpPr>
            <a:spLocks noChangeArrowheads="1"/>
          </p:cNvSpPr>
          <p:nvPr/>
        </p:nvSpPr>
        <p:spPr bwMode="auto">
          <a:xfrm>
            <a:off x="2714626" y="4302125"/>
            <a:ext cx="1381125" cy="984250"/>
          </a:xfrm>
          <a:prstGeom prst="rect">
            <a:avLst/>
          </a:prstGeom>
          <a:noFill/>
          <a:ln w="1908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 sz="1600" b="1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2302" name="Rectangle 33"/>
          <p:cNvSpPr>
            <a:spLocks noChangeArrowheads="1"/>
          </p:cNvSpPr>
          <p:nvPr/>
        </p:nvSpPr>
        <p:spPr bwMode="auto">
          <a:xfrm>
            <a:off x="7024689" y="4422776"/>
            <a:ext cx="2071687" cy="720725"/>
          </a:xfrm>
          <a:prstGeom prst="rect">
            <a:avLst/>
          </a:prstGeom>
          <a:noFill/>
          <a:ln w="1908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 dirty="0" smtClean="0">
                <a:latin typeface="+mn-lt"/>
                <a:ea typeface="맑은 고딕" panose="020B0503020000020004" pitchFamily="50" charset="-127"/>
              </a:rPr>
              <a:t>OS-Mounted</a:t>
            </a:r>
            <a:endParaRPr lang="ko-KR" altLang="en-US" sz="1600" b="1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2303" name="Text Box 34"/>
          <p:cNvSpPr txBox="1">
            <a:spLocks noChangeArrowheads="1"/>
          </p:cNvSpPr>
          <p:nvPr/>
        </p:nvSpPr>
        <p:spPr bwMode="auto">
          <a:xfrm>
            <a:off x="4354480" y="1793743"/>
            <a:ext cx="2324450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285750" indent="-28575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70C0"/>
                </a:solidFill>
                <a:latin typeface="+mn-lt"/>
                <a:ea typeface="맑은 고딕" panose="020B0503020000020004" pitchFamily="50" charset="-127"/>
              </a:rPr>
              <a:t>High performance</a:t>
            </a:r>
          </a:p>
          <a:p>
            <a:pPr marL="285750" indent="-28575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70C0"/>
                </a:solidFill>
                <a:latin typeface="+mn-lt"/>
                <a:ea typeface="맑은 고딕" panose="020B0503020000020004" pitchFamily="50" charset="-127"/>
              </a:rPr>
              <a:t>Flexibility for adopting rapid upgrading&amp; updating) </a:t>
            </a:r>
            <a:endParaRPr lang="ko-KR" altLang="en-US" sz="1400" b="1" dirty="0">
              <a:solidFill>
                <a:srgbClr val="0070C0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2304" name="Text Box 35"/>
          <p:cNvSpPr txBox="1">
            <a:spLocks noChangeArrowheads="1"/>
          </p:cNvSpPr>
          <p:nvPr/>
        </p:nvSpPr>
        <p:spPr bwMode="auto">
          <a:xfrm>
            <a:off x="4386832" y="4911948"/>
            <a:ext cx="3528338" cy="101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285750" indent="-28575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Complicated Function</a:t>
            </a:r>
          </a:p>
          <a:p>
            <a:pPr marL="285750" indent="-28575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Multitasking</a:t>
            </a:r>
          </a:p>
          <a:p>
            <a:pPr marL="285750" indent="-28575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Various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types of </a:t>
            </a:r>
            <a:r>
              <a:rPr lang="en-US" altLang="ko-KR" sz="14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networking</a:t>
            </a:r>
          </a:p>
          <a:p>
            <a:pPr marL="285750" indent="-28575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Efficient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 resource management</a:t>
            </a:r>
          </a:p>
        </p:txBody>
      </p:sp>
      <p:cxnSp>
        <p:nvCxnSpPr>
          <p:cNvPr id="12307" name="직선 연결선 22"/>
          <p:cNvCxnSpPr>
            <a:cxnSpLocks noChangeShapeType="1"/>
          </p:cNvCxnSpPr>
          <p:nvPr/>
        </p:nvCxnSpPr>
        <p:spPr bwMode="auto">
          <a:xfrm>
            <a:off x="2309813" y="4071939"/>
            <a:ext cx="7429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오른쪽 화살표 4"/>
          <p:cNvSpPr/>
          <p:nvPr/>
        </p:nvSpPr>
        <p:spPr>
          <a:xfrm>
            <a:off x="4536343" y="2948782"/>
            <a:ext cx="2097067" cy="1666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564575" y="4664079"/>
            <a:ext cx="2097067" cy="1666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12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459731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4441372" y="4049486"/>
            <a:ext cx="3239588" cy="914400"/>
          </a:xfrm>
          <a:custGeom>
            <a:avLst/>
            <a:gdLst>
              <a:gd name="connsiteX0" fmla="*/ 0 w 3239588"/>
              <a:gd name="connsiteY0" fmla="*/ 574766 h 914400"/>
              <a:gd name="connsiteX1" fmla="*/ 2133600 w 3239588"/>
              <a:gd name="connsiteY1" fmla="*/ 574766 h 914400"/>
              <a:gd name="connsiteX2" fmla="*/ 2142308 w 3239588"/>
              <a:gd name="connsiteY2" fmla="*/ 0 h 914400"/>
              <a:gd name="connsiteX3" fmla="*/ 3239588 w 3239588"/>
              <a:gd name="connsiteY3" fmla="*/ 0 h 914400"/>
              <a:gd name="connsiteX4" fmla="*/ 3222171 w 3239588"/>
              <a:gd name="connsiteY4" fmla="*/ 914400 h 914400"/>
              <a:gd name="connsiteX5" fmla="*/ 0 w 3239588"/>
              <a:gd name="connsiteY5" fmla="*/ 905691 h 914400"/>
              <a:gd name="connsiteX6" fmla="*/ 0 w 3239588"/>
              <a:gd name="connsiteY6" fmla="*/ 57476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9588" h="914400">
                <a:moveTo>
                  <a:pt x="0" y="574766"/>
                </a:moveTo>
                <a:lnTo>
                  <a:pt x="2133600" y="574766"/>
                </a:lnTo>
                <a:lnTo>
                  <a:pt x="2142308" y="0"/>
                </a:lnTo>
                <a:lnTo>
                  <a:pt x="3239588" y="0"/>
                </a:lnTo>
                <a:lnTo>
                  <a:pt x="3222171" y="914400"/>
                </a:lnTo>
                <a:lnTo>
                  <a:pt x="0" y="905691"/>
                </a:lnTo>
                <a:lnTo>
                  <a:pt x="0" y="574766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Operating System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Role of OS</a:t>
            </a:r>
          </a:p>
          <a:p>
            <a:pPr lvl="1"/>
            <a:r>
              <a:rPr lang="en-US" altLang="ko-KR" dirty="0" smtClean="0"/>
              <a:t>Control &amp; manage computing resource (CPU, memory,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/o).</a:t>
            </a:r>
          </a:p>
          <a:p>
            <a:pPr lvl="1"/>
            <a:r>
              <a:rPr lang="en-US" altLang="ko-KR" dirty="0" smtClean="0"/>
              <a:t>Provide execution environment for application program</a:t>
            </a:r>
          </a:p>
          <a:p>
            <a:pPr lvl="1"/>
            <a:r>
              <a:rPr lang="en-US" altLang="ko-KR" dirty="0" smtClean="0"/>
              <a:t>Support user interface : CLI, GUI</a:t>
            </a:r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4441372" y="2917181"/>
            <a:ext cx="93662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 dirty="0" smtClean="0">
                <a:latin typeface="+mn-lt"/>
              </a:rPr>
              <a:t>App1</a:t>
            </a:r>
            <a:endParaRPr lang="ko-KR" altLang="en-US" sz="1600" b="1" dirty="0">
              <a:latin typeface="+mn-lt"/>
            </a:endParaRPr>
          </a:p>
        </p:txBody>
      </p:sp>
      <p:sp>
        <p:nvSpPr>
          <p:cNvPr id="67594" name="Rectangle 8"/>
          <p:cNvSpPr>
            <a:spLocks noChangeArrowheads="1"/>
          </p:cNvSpPr>
          <p:nvPr/>
        </p:nvSpPr>
        <p:spPr bwMode="auto">
          <a:xfrm>
            <a:off x="4433708" y="3491431"/>
            <a:ext cx="324008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 sz="1600" b="1">
              <a:latin typeface="+mn-lt"/>
            </a:endParaRPr>
          </a:p>
        </p:txBody>
      </p:sp>
      <p:sp>
        <p:nvSpPr>
          <p:cNvPr id="67595" name="Text Box 9"/>
          <p:cNvSpPr txBox="1">
            <a:spLocks noChangeArrowheads="1"/>
          </p:cNvSpPr>
          <p:nvPr/>
        </p:nvSpPr>
        <p:spPr bwMode="auto">
          <a:xfrm>
            <a:off x="5081408" y="3480526"/>
            <a:ext cx="22442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>
                <a:latin typeface="+mn-lt"/>
              </a:rPr>
              <a:t>System Call Interface</a:t>
            </a:r>
          </a:p>
        </p:txBody>
      </p:sp>
      <p:sp>
        <p:nvSpPr>
          <p:cNvPr id="67596" name="Rectangle 10"/>
          <p:cNvSpPr>
            <a:spLocks noChangeArrowheads="1"/>
          </p:cNvSpPr>
          <p:nvPr/>
        </p:nvSpPr>
        <p:spPr bwMode="auto">
          <a:xfrm>
            <a:off x="4433708" y="4102618"/>
            <a:ext cx="201612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 sz="1600" b="1">
              <a:latin typeface="+mn-lt"/>
            </a:endParaRPr>
          </a:p>
        </p:txBody>
      </p:sp>
      <p:sp>
        <p:nvSpPr>
          <p:cNvPr id="67597" name="Text Box 11"/>
          <p:cNvSpPr txBox="1">
            <a:spLocks noChangeArrowheads="1"/>
          </p:cNvSpPr>
          <p:nvPr/>
        </p:nvSpPr>
        <p:spPr bwMode="auto">
          <a:xfrm>
            <a:off x="4936946" y="4128226"/>
            <a:ext cx="13230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>
                <a:latin typeface="+mn-lt"/>
              </a:rPr>
              <a:t>Kernel Core</a:t>
            </a:r>
          </a:p>
        </p:txBody>
      </p:sp>
      <p:sp>
        <p:nvSpPr>
          <p:cNvPr id="67598" name="Rectangle 12"/>
          <p:cNvSpPr>
            <a:spLocks noChangeArrowheads="1"/>
          </p:cNvSpPr>
          <p:nvPr/>
        </p:nvSpPr>
        <p:spPr bwMode="auto">
          <a:xfrm>
            <a:off x="4433708" y="5147194"/>
            <a:ext cx="324008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 sz="1600" b="1">
              <a:latin typeface="+mn-lt"/>
            </a:endParaRPr>
          </a:p>
        </p:txBody>
      </p:sp>
      <p:sp>
        <p:nvSpPr>
          <p:cNvPr id="67599" name="Text Box 13"/>
          <p:cNvSpPr txBox="1">
            <a:spLocks noChangeArrowheads="1"/>
          </p:cNvSpPr>
          <p:nvPr/>
        </p:nvSpPr>
        <p:spPr bwMode="auto">
          <a:xfrm>
            <a:off x="5513208" y="5136289"/>
            <a:ext cx="11299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>
                <a:latin typeface="+mn-lt"/>
              </a:rPr>
              <a:t>Hardware</a:t>
            </a:r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5441771" y="4631464"/>
            <a:ext cx="14896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>
                <a:latin typeface="+mn-lt"/>
              </a:rPr>
              <a:t>Device Driver</a:t>
            </a:r>
          </a:p>
        </p:txBody>
      </p:sp>
      <p:sp>
        <p:nvSpPr>
          <p:cNvPr id="67602" name="Rectangle 16"/>
          <p:cNvSpPr>
            <a:spLocks noChangeArrowheads="1"/>
          </p:cNvSpPr>
          <p:nvPr/>
        </p:nvSpPr>
        <p:spPr bwMode="auto">
          <a:xfrm>
            <a:off x="5593897" y="2915593"/>
            <a:ext cx="93662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 dirty="0" smtClean="0">
                <a:latin typeface="+mn-lt"/>
              </a:rPr>
              <a:t>App2</a:t>
            </a:r>
            <a:endParaRPr lang="ko-KR" altLang="en-US" sz="1600" b="1" dirty="0">
              <a:latin typeface="+mn-lt"/>
            </a:endParaRPr>
          </a:p>
        </p:txBody>
      </p:sp>
      <p:sp>
        <p:nvSpPr>
          <p:cNvPr id="67603" name="Rectangle 17"/>
          <p:cNvSpPr>
            <a:spLocks noChangeArrowheads="1"/>
          </p:cNvSpPr>
          <p:nvPr/>
        </p:nvSpPr>
        <p:spPr bwMode="auto">
          <a:xfrm>
            <a:off x="6744834" y="2915593"/>
            <a:ext cx="93662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 dirty="0" smtClean="0">
                <a:latin typeface="+mn-lt"/>
              </a:rPr>
              <a:t>App3</a:t>
            </a:r>
            <a:endParaRPr lang="ko-KR" altLang="en-US" sz="1600" b="1" dirty="0">
              <a:latin typeface="+mn-lt"/>
            </a:endParaRPr>
          </a:p>
        </p:txBody>
      </p:sp>
      <p:sp>
        <p:nvSpPr>
          <p:cNvPr id="67604" name="Line 18"/>
          <p:cNvSpPr>
            <a:spLocks noChangeShapeType="1"/>
          </p:cNvSpPr>
          <p:nvPr/>
        </p:nvSpPr>
        <p:spPr bwMode="auto">
          <a:xfrm>
            <a:off x="4306239" y="252735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ctr"/>
            <a:endParaRPr lang="ko-KR" altLang="en-US" sz="1600" b="1"/>
          </a:p>
        </p:txBody>
      </p:sp>
      <p:sp>
        <p:nvSpPr>
          <p:cNvPr id="67605" name="Line 19"/>
          <p:cNvSpPr>
            <a:spLocks noChangeShapeType="1"/>
          </p:cNvSpPr>
          <p:nvPr/>
        </p:nvSpPr>
        <p:spPr bwMode="auto">
          <a:xfrm>
            <a:off x="4298575" y="347857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1600" b="1"/>
          </a:p>
        </p:txBody>
      </p:sp>
      <p:sp>
        <p:nvSpPr>
          <p:cNvPr id="67606" name="Text Box 20"/>
          <p:cNvSpPr txBox="1">
            <a:spLocks noChangeArrowheads="1"/>
          </p:cNvSpPr>
          <p:nvPr/>
        </p:nvSpPr>
        <p:spPr bwMode="auto">
          <a:xfrm rot="16200000">
            <a:off x="3332322" y="2465565"/>
            <a:ext cx="430887" cy="11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+mn-lt"/>
              </a:rPr>
              <a:t>User space</a:t>
            </a:r>
          </a:p>
        </p:txBody>
      </p:sp>
      <p:sp>
        <p:nvSpPr>
          <p:cNvPr id="67607" name="Text Box 21"/>
          <p:cNvSpPr txBox="1">
            <a:spLocks noChangeArrowheads="1"/>
          </p:cNvSpPr>
          <p:nvPr/>
        </p:nvSpPr>
        <p:spPr bwMode="auto">
          <a:xfrm rot="16200000">
            <a:off x="3332321" y="3749703"/>
            <a:ext cx="430887" cy="132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latin typeface="+mn-lt"/>
              </a:rPr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4173792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of Operating System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Kernel</a:t>
            </a:r>
          </a:p>
          <a:p>
            <a:pPr lvl="1"/>
            <a:r>
              <a:rPr lang="en-US" altLang="ko-KR" dirty="0" smtClean="0"/>
              <a:t>Essential part of operating system</a:t>
            </a:r>
          </a:p>
          <a:p>
            <a:pPr lvl="1"/>
            <a:r>
              <a:rPr lang="en-US" altLang="ko-KR" dirty="0" smtClean="0"/>
              <a:t>Control computing resource &amp; execute the command that user issued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Kernel component</a:t>
            </a:r>
          </a:p>
          <a:p>
            <a:pPr lvl="1"/>
            <a:r>
              <a:rPr lang="en-US" altLang="ko-KR" dirty="0" smtClean="0"/>
              <a:t>Scheduler : share processor among multiple processes</a:t>
            </a:r>
          </a:p>
          <a:p>
            <a:pPr lvl="1"/>
            <a:r>
              <a:rPr lang="en-US" altLang="ko-KR" dirty="0" smtClean="0"/>
              <a:t>Memory management system : manage process address space</a:t>
            </a:r>
          </a:p>
          <a:p>
            <a:pPr lvl="1"/>
            <a:r>
              <a:rPr lang="en-US" altLang="ko-KR" dirty="0" smtClean="0"/>
              <a:t>Interrupt handler : service interrupt request</a:t>
            </a:r>
          </a:p>
          <a:p>
            <a:pPr lvl="1"/>
            <a:r>
              <a:rPr lang="en-US" altLang="ko-KR" dirty="0" smtClean="0"/>
              <a:t>System service : networking, </a:t>
            </a:r>
            <a:r>
              <a:rPr lang="en-US" altLang="ko-KR" dirty="0" err="1" smtClean="0"/>
              <a:t>interprocess</a:t>
            </a:r>
            <a:r>
              <a:rPr lang="en-US" altLang="ko-KR" dirty="0" smtClean="0"/>
              <a:t> communication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Kernel architecture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Monolithic kernel</a:t>
            </a:r>
          </a:p>
          <a:p>
            <a:pPr lvl="1"/>
            <a:r>
              <a:rPr lang="en-US" altLang="ko-KR" dirty="0" smtClean="0"/>
              <a:t>Micro kernel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2169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Monolithic-kernel vs. Micro-kernel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875463" y="4772026"/>
            <a:ext cx="1720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600" b="1">
                <a:latin typeface="Times New Roman" panose="02020603050405020304" pitchFamily="18" charset="0"/>
              </a:rPr>
              <a:t>(b) Micro kernel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013075" y="4843464"/>
            <a:ext cx="2654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kumimoji="0" lang="en-US" altLang="ko-KR" sz="1600" b="1">
                <a:latin typeface="Times New Roman" panose="02020603050405020304" pitchFamily="18" charset="0"/>
              </a:rPr>
              <a:t>(a) Monolithic kernel</a:t>
            </a:r>
          </a:p>
        </p:txBody>
      </p:sp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3167063" y="1928813"/>
            <a:ext cx="5764212" cy="2559050"/>
            <a:chOff x="883" y="1681"/>
            <a:chExt cx="4084" cy="2112"/>
          </a:xfrm>
        </p:grpSpPr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883" y="1681"/>
              <a:ext cx="1931" cy="3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System Service API</a:t>
              </a: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883" y="3443"/>
              <a:ext cx="1931" cy="3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Hardware</a:t>
              </a: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883" y="2147"/>
              <a:ext cx="1931" cy="119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endParaRPr kumimoji="0" lang="ko-KR" altLang="ko-KR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69642" name="Text Box 10"/>
            <p:cNvSpPr txBox="1">
              <a:spLocks noChangeArrowheads="1"/>
            </p:cNvSpPr>
            <p:nvPr/>
          </p:nvSpPr>
          <p:spPr bwMode="auto">
            <a:xfrm>
              <a:off x="1020" y="3022"/>
              <a:ext cx="182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4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Integrated Kernel Architecture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93" y="2206"/>
              <a:ext cx="331" cy="4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73" y="2206"/>
              <a:ext cx="331" cy="4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34" y="2206"/>
              <a:ext cx="332" cy="4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1835" y="2381"/>
              <a:ext cx="4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3035" y="1681"/>
              <a:ext cx="1931" cy="3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System Service API</a:t>
              </a:r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3035" y="3443"/>
              <a:ext cx="1931" cy="3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Hardware</a:t>
              </a:r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061" y="3158"/>
              <a:ext cx="1906" cy="24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400" b="1">
                  <a:solidFill>
                    <a:srgbClr val="000099"/>
                  </a:solidFill>
                  <a:latin typeface="Arial" panose="020B0604020202020204" pitchFamily="34" charset="0"/>
                </a:rPr>
                <a:t>Micro Kernel Architecture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138" y="2250"/>
              <a:ext cx="331" cy="40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18" y="2250"/>
              <a:ext cx="331" cy="40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80" y="2250"/>
              <a:ext cx="331" cy="40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3980" y="2425"/>
              <a:ext cx="4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3016" y="2115"/>
              <a:ext cx="1951" cy="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9655" name="Text Box 23"/>
            <p:cNvSpPr txBox="1">
              <a:spLocks noChangeArrowheads="1"/>
            </p:cNvSpPr>
            <p:nvPr/>
          </p:nvSpPr>
          <p:spPr bwMode="auto">
            <a:xfrm>
              <a:off x="3606" y="2749"/>
              <a:ext cx="96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66"/>
                  </a:solidFill>
                  <a:latin typeface="Book Antiqua" panose="02040602050305030304" pitchFamily="18" charset="0"/>
                </a:rPr>
                <a:t>Service Server</a:t>
              </a:r>
            </a:p>
          </p:txBody>
        </p:sp>
        <p:sp>
          <p:nvSpPr>
            <p:cNvPr id="69656" name="AutoShape 24"/>
            <p:cNvSpPr>
              <a:spLocks noChangeArrowheads="1"/>
            </p:cNvSpPr>
            <p:nvPr/>
          </p:nvSpPr>
          <p:spPr bwMode="auto">
            <a:xfrm>
              <a:off x="3889" y="2997"/>
              <a:ext cx="181" cy="137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942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Monolithic Kernel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Integrated all kernel functions into one kernel</a:t>
            </a:r>
          </a:p>
          <a:p>
            <a:r>
              <a:rPr lang="en-US" altLang="ko-KR" smtClean="0"/>
              <a:t>Access kernel by calling kernel functions</a:t>
            </a:r>
          </a:p>
          <a:p>
            <a:r>
              <a:rPr lang="en-US" altLang="ko-KR" smtClean="0"/>
              <a:t>Merit</a:t>
            </a:r>
          </a:p>
          <a:p>
            <a:pPr lvl="1"/>
            <a:r>
              <a:rPr lang="en-US" altLang="ko-KR" smtClean="0"/>
              <a:t>Simple implementation</a:t>
            </a:r>
          </a:p>
          <a:p>
            <a:pPr lvl="1"/>
            <a:r>
              <a:rPr lang="en-US" altLang="ko-KR" smtClean="0"/>
              <a:t>Manage system resources more effective</a:t>
            </a:r>
          </a:p>
          <a:p>
            <a:r>
              <a:rPr lang="en-US" altLang="ko-KR" smtClean="0"/>
              <a:t>Demerit</a:t>
            </a:r>
          </a:p>
          <a:p>
            <a:pPr lvl="1"/>
            <a:r>
              <a:rPr lang="en-US" altLang="ko-KR" smtClean="0"/>
              <a:t>Low portability</a:t>
            </a:r>
          </a:p>
          <a:p>
            <a:pPr lvl="1"/>
            <a:r>
              <a:rPr lang="en-US" altLang="ko-KR" smtClean="0"/>
              <a:t>When kernel expands, increase kernel size &amp; not easy to manage it</a:t>
            </a:r>
          </a:p>
          <a:p>
            <a:pPr lvl="2"/>
            <a:r>
              <a:rPr lang="en-US" altLang="ko-KR" smtClean="0"/>
              <a:t>Introduce module concept</a:t>
            </a:r>
            <a:endParaRPr lang="ko-KR" altLang="en-US" smtClean="0"/>
          </a:p>
          <a:p>
            <a:r>
              <a:rPr lang="en-US" altLang="ko-KR" smtClean="0"/>
              <a:t>Sample OS </a:t>
            </a:r>
          </a:p>
          <a:p>
            <a:pPr lvl="1"/>
            <a:r>
              <a:rPr lang="en-US" altLang="ko-KR" smtClean="0"/>
              <a:t>Unix (Solaris, HP-UX), Linux, Windows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7242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Micro Kernel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Keep only essential functions in kernel and divide other kernel functions into several server modules</a:t>
            </a:r>
          </a:p>
          <a:p>
            <a:endParaRPr lang="en-US" altLang="ko-KR" smtClean="0"/>
          </a:p>
          <a:p>
            <a:r>
              <a:rPr lang="en-US" altLang="ko-KR" smtClean="0"/>
              <a:t>Merit</a:t>
            </a:r>
          </a:p>
          <a:p>
            <a:pPr lvl="1"/>
            <a:r>
              <a:rPr lang="en-US" altLang="ko-KR" smtClean="0"/>
              <a:t>Easy to expand kernel function</a:t>
            </a:r>
          </a:p>
          <a:p>
            <a:pPr lvl="1"/>
            <a:r>
              <a:rPr lang="en-US" altLang="ko-KR" smtClean="0"/>
              <a:t>High portability</a:t>
            </a:r>
          </a:p>
          <a:p>
            <a:endParaRPr lang="en-US" altLang="ko-KR" smtClean="0"/>
          </a:p>
          <a:p>
            <a:r>
              <a:rPr lang="en-US" altLang="ko-KR" smtClean="0"/>
              <a:t>Demerit</a:t>
            </a:r>
          </a:p>
          <a:p>
            <a:pPr lvl="1"/>
            <a:r>
              <a:rPr lang="en-US" altLang="ko-KR" smtClean="0"/>
              <a:t>Complex to implement</a:t>
            </a:r>
          </a:p>
          <a:p>
            <a:pPr lvl="1"/>
            <a:r>
              <a:rPr lang="en-US" altLang="ko-KR" smtClean="0"/>
              <a:t>Overhead of message passing between server modules</a:t>
            </a:r>
          </a:p>
          <a:p>
            <a:pPr lvl="1"/>
            <a:r>
              <a:rPr lang="en-US" altLang="ko-KR" smtClean="0"/>
              <a:t>Low utilization of system resources</a:t>
            </a:r>
          </a:p>
          <a:p>
            <a:endParaRPr lang="en-US" altLang="ko-KR" smtClean="0"/>
          </a:p>
          <a:p>
            <a:r>
              <a:rPr lang="en-US" altLang="ko-KR" smtClean="0"/>
              <a:t>Sample OS </a:t>
            </a:r>
          </a:p>
          <a:p>
            <a:pPr lvl="1"/>
            <a:r>
              <a:rPr lang="en-US" altLang="ko-KR" smtClean="0"/>
              <a:t>Cray UNICOS/mk, CMU Mach OS, Sunsoft Chorus, Digital UNIX, Linux Mk, Hurd</a:t>
            </a:r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010714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Components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 management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Process generation &amp; termination</a:t>
            </a:r>
          </a:p>
          <a:p>
            <a:pPr lvl="1"/>
            <a:r>
              <a:rPr lang="en-US" altLang="ko-KR" dirty="0" smtClean="0"/>
              <a:t>Process communication : signal, pipe</a:t>
            </a:r>
          </a:p>
          <a:p>
            <a:pPr lvl="1"/>
            <a:r>
              <a:rPr lang="en-US" altLang="ko-KR" dirty="0" smtClean="0"/>
              <a:t>CPU scheduling, synchronization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Access management of multiple processes on the limited resources.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Memory management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Virtual memory management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Effective memory hardware management by paging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Stable system by memory protection between processes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Network management</a:t>
            </a:r>
          </a:p>
          <a:p>
            <a:pPr lvl="1"/>
            <a:r>
              <a:rPr lang="en-US" altLang="ko-KR" dirty="0" smtClean="0"/>
              <a:t>Support communication protocol</a:t>
            </a:r>
          </a:p>
          <a:p>
            <a:pPr lvl="1"/>
            <a:r>
              <a:rPr lang="en-US" altLang="ko-KR" dirty="0" smtClean="0"/>
              <a:t>Network routing &amp; address resolution</a:t>
            </a:r>
          </a:p>
          <a:p>
            <a:pPr lvl="1"/>
            <a:r>
              <a:rPr lang="en-US" altLang="ko-KR" dirty="0" smtClean="0"/>
              <a:t>Manage network controller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04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Components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File system management</a:t>
            </a:r>
          </a:p>
          <a:p>
            <a:pPr lvl="1"/>
            <a:r>
              <a:rPr lang="en-US" altLang="ko-KR" smtClean="0"/>
              <a:t>Support various file system by virtual file system (VFS)</a:t>
            </a:r>
            <a:endParaRPr lang="ko-KR" altLang="en-US" smtClean="0"/>
          </a:p>
          <a:p>
            <a:pPr lvl="1"/>
            <a:r>
              <a:rPr lang="en-US" altLang="ko-KR" smtClean="0"/>
              <a:t>Represent physical structure of hard disk with logical structure</a:t>
            </a:r>
            <a:endParaRPr lang="ko-KR" altLang="en-US" smtClean="0"/>
          </a:p>
          <a:p>
            <a:pPr lvl="1"/>
            <a:r>
              <a:rPr lang="en-US" altLang="ko-KR" smtClean="0"/>
              <a:t>File, directory management : normal file, device file, pipe</a:t>
            </a:r>
            <a:endParaRPr lang="ko-KR" altLang="en-US" smtClean="0"/>
          </a:p>
          <a:p>
            <a:pPr lvl="1"/>
            <a:r>
              <a:rPr lang="en-US" altLang="ko-KR" smtClean="0"/>
              <a:t>Manage buffer cache for block I/O</a:t>
            </a:r>
            <a:endParaRPr lang="ko-KR" altLang="en-US" smtClean="0"/>
          </a:p>
          <a:p>
            <a:endParaRPr lang="en-US" altLang="ko-KR" smtClean="0"/>
          </a:p>
          <a:p>
            <a:r>
              <a:rPr lang="en-US" altLang="ko-KR" smtClean="0"/>
              <a:t>Device management</a:t>
            </a:r>
          </a:p>
          <a:p>
            <a:pPr lvl="1"/>
            <a:r>
              <a:rPr lang="en-US" altLang="ko-KR" smtClean="0"/>
              <a:t>Verify &amp; schedule I/O request</a:t>
            </a:r>
          </a:p>
          <a:p>
            <a:pPr lvl="1"/>
            <a:r>
              <a:rPr lang="en-US" altLang="ko-KR" smtClean="0"/>
              <a:t>Data transfer between peripherals and memory</a:t>
            </a:r>
          </a:p>
          <a:p>
            <a:pPr lvl="1"/>
            <a:r>
              <a:rPr lang="en-US" altLang="ko-KR" smtClean="0"/>
              <a:t>Manage device controllers</a:t>
            </a:r>
          </a:p>
          <a:p>
            <a:pPr lvl="1"/>
            <a:r>
              <a:rPr lang="en-US" altLang="ko-KR" smtClean="0"/>
              <a:t>Handle interrupt request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888370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Why Linux 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payment for use</a:t>
            </a:r>
          </a:p>
          <a:p>
            <a:pPr lvl="1"/>
            <a:r>
              <a:rPr lang="en-US" altLang="ko-KR" dirty="0" smtClean="0"/>
              <a:t>GNU Public License</a:t>
            </a:r>
          </a:p>
          <a:p>
            <a:pPr lvl="1"/>
            <a:r>
              <a:rPr lang="en-US" altLang="ko-KR" dirty="0" smtClean="0"/>
              <a:t>Save BOM (bill of materials) &amp; development cost possibly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Many technical resources over internet</a:t>
            </a:r>
          </a:p>
          <a:p>
            <a:pPr lvl="1"/>
            <a:r>
              <a:rPr lang="en-US" altLang="ko-KR" dirty="0" smtClean="0"/>
              <a:t>Kernel sources</a:t>
            </a:r>
          </a:p>
          <a:p>
            <a:pPr lvl="1"/>
            <a:r>
              <a:rPr lang="en-US" altLang="ko-KR" dirty="0" smtClean="0"/>
              <a:t>documentations</a:t>
            </a:r>
          </a:p>
          <a:p>
            <a:pPr lvl="1"/>
            <a:r>
              <a:rPr lang="en-US" altLang="ko-KR" dirty="0" smtClean="0"/>
              <a:t>know-how’s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Support from a lot of communities and volunteers</a:t>
            </a:r>
          </a:p>
          <a:p>
            <a:pPr lvl="1"/>
            <a:r>
              <a:rPr lang="en-US" altLang="ko-KR" dirty="0" smtClean="0"/>
              <a:t>Free of technical supports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Demerit</a:t>
            </a:r>
          </a:p>
          <a:p>
            <a:pPr lvl="1"/>
            <a:r>
              <a:rPr lang="en-US" altLang="ko-KR" dirty="0" smtClean="0"/>
              <a:t>No guarantees of quality of support</a:t>
            </a:r>
          </a:p>
          <a:p>
            <a:pPr lvl="1"/>
            <a:r>
              <a:rPr lang="en-US" altLang="ko-KR" dirty="0" smtClean="0"/>
              <a:t>Originally designed for general-purpose, not for embedded (special purposed, real-time)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2682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 of Linux Kernel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Multi-tasking, multi-user system</a:t>
            </a:r>
          </a:p>
          <a:p>
            <a:pPr lvl="1"/>
            <a:r>
              <a:rPr lang="en-US" altLang="ko-KR" smtClean="0"/>
              <a:t>based on time-division multi-plexing, multiple process can be executed, and multiple users can be logged on the same machine.</a:t>
            </a:r>
          </a:p>
          <a:p>
            <a:endParaRPr lang="en-US" altLang="ko-KR" smtClean="0"/>
          </a:p>
          <a:p>
            <a:r>
              <a:rPr lang="en-US" altLang="ko-KR" smtClean="0"/>
              <a:t>Symmetric multi-processor system </a:t>
            </a:r>
          </a:p>
          <a:p>
            <a:pPr lvl="1"/>
            <a:r>
              <a:rPr lang="en-US" altLang="ko-KR" smtClean="0"/>
              <a:t>support multiple same kinds of processors in one machine. </a:t>
            </a:r>
          </a:p>
          <a:p>
            <a:endParaRPr lang="en-US" altLang="ko-KR" smtClean="0"/>
          </a:p>
          <a:p>
            <a:r>
              <a:rPr lang="en-US" altLang="ko-KR" smtClean="0"/>
              <a:t>Multi-platform </a:t>
            </a:r>
          </a:p>
          <a:p>
            <a:pPr lvl="1"/>
            <a:r>
              <a:rPr lang="en-US" altLang="ko-KR" smtClean="0"/>
              <a:t>support various types of HW platform such as Intel IA-32, Alpha, Sparc, PowerPC, ARM, MIPS etc.</a:t>
            </a:r>
          </a:p>
          <a:p>
            <a:endParaRPr lang="en-US" altLang="ko-KR" smtClean="0"/>
          </a:p>
          <a:p>
            <a:r>
              <a:rPr lang="en-US" altLang="ko-KR" smtClean="0"/>
              <a:t>POSIX (portable operating system interface) </a:t>
            </a:r>
          </a:p>
          <a:p>
            <a:pPr lvl="1"/>
            <a:r>
              <a:rPr lang="en-US" altLang="ko-KR" smtClean="0"/>
              <a:t>compatible with UNIX standard interface.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8000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Design Aspects of Embedded System</a:t>
            </a:r>
          </a:p>
        </p:txBody>
      </p:sp>
      <p:sp>
        <p:nvSpPr>
          <p:cNvPr id="14339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Design goal</a:t>
            </a:r>
          </a:p>
          <a:p>
            <a:pPr lvl="1"/>
            <a:r>
              <a:rPr lang="en-US" altLang="ko-KR" smtClean="0"/>
              <a:t>High performance : real-time operation is required</a:t>
            </a:r>
          </a:p>
          <a:p>
            <a:pPr lvl="1"/>
            <a:r>
              <a:rPr lang="en-US" altLang="ko-KR" smtClean="0"/>
              <a:t>Flexibility : easy to modify &amp; upgrade.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Design methodology </a:t>
            </a:r>
          </a:p>
          <a:p>
            <a:pPr lvl="1"/>
            <a:r>
              <a:rPr lang="en-US" altLang="ko-KR" smtClean="0"/>
              <a:t>A co-design of hardware and software to perform the specific function optimally.</a:t>
            </a:r>
          </a:p>
          <a:p>
            <a:endParaRPr lang="en-US" altLang="ko-KR" smtClean="0"/>
          </a:p>
          <a:p>
            <a:r>
              <a:rPr lang="en-US" altLang="ko-KR" smtClean="0"/>
              <a:t>Difficulty</a:t>
            </a:r>
          </a:p>
          <a:p>
            <a:pPr lvl="1"/>
            <a:r>
              <a:rPr lang="en-US" altLang="ko-KR" smtClean="0"/>
              <a:t>Not easy to co-design HW &amp; SW</a:t>
            </a:r>
          </a:p>
          <a:p>
            <a:pPr lvl="1"/>
            <a:r>
              <a:rPr lang="en-US" altLang="ko-KR" smtClean="0"/>
              <a:t>Requires high-level design expertise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8021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 of Linux Kernel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Paging </a:t>
            </a:r>
          </a:p>
          <a:p>
            <a:pPr lvl="1"/>
            <a:r>
              <a:rPr lang="en-US" altLang="ko-KR" smtClean="0"/>
              <a:t>assign &amp; swap the memory in pages.</a:t>
            </a:r>
          </a:p>
          <a:p>
            <a:endParaRPr lang="en-US" altLang="ko-KR" smtClean="0"/>
          </a:p>
          <a:p>
            <a:r>
              <a:rPr lang="en-US" altLang="ko-KR" smtClean="0"/>
              <a:t>System-V IPC support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en-US" altLang="ko-KR" smtClean="0"/>
              <a:t>support System-V IPC such as semaphore, message queue, shared memory, etc.</a:t>
            </a:r>
          </a:p>
          <a:p>
            <a:endParaRPr lang="en-US" altLang="ko-KR" smtClean="0"/>
          </a:p>
          <a:p>
            <a:r>
              <a:rPr lang="en-US" altLang="ko-KR" smtClean="0"/>
              <a:t>Various types of file system support </a:t>
            </a:r>
          </a:p>
          <a:p>
            <a:pPr lvl="1"/>
            <a:r>
              <a:rPr lang="en-US" altLang="ko-KR" smtClean="0"/>
              <a:t>support FAT, VFAT, NTFS, ISO9660, Joilet as well as the default file system, ext2 </a:t>
            </a:r>
            <a:endParaRPr lang="ko-KR" altLang="en-US" smtClean="0"/>
          </a:p>
          <a:p>
            <a:endParaRPr lang="en-US" altLang="ko-KR" smtClean="0"/>
          </a:p>
          <a:p>
            <a:r>
              <a:rPr lang="en-US" altLang="ko-KR" smtClean="0"/>
              <a:t>Various execution file-format support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en-US" altLang="ko-KR" smtClean="0"/>
              <a:t>a.out, ELF (executable and linking format).</a:t>
            </a:r>
          </a:p>
        </p:txBody>
      </p:sp>
    </p:spTree>
    <p:extLst>
      <p:ext uri="{BB962C8B-B14F-4D97-AF65-F5344CB8AC3E}">
        <p14:creationId xmlns:p14="http://schemas.microsoft.com/office/powerpoint/2010/main" val="689717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 of Linux Kernel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Networking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en-US" altLang="ko-KR" smtClean="0"/>
              <a:t>TCP/IP, IPX/SPX, Appletalk, SLIP (serial line IP), PPP. BSD socket.</a:t>
            </a:r>
          </a:p>
          <a:p>
            <a:endParaRPr lang="en-US" altLang="ko-KR" smtClean="0"/>
          </a:p>
          <a:p>
            <a:r>
              <a:rPr lang="en-US" altLang="ko-KR" smtClean="0"/>
              <a:t>Shared library </a:t>
            </a:r>
          </a:p>
          <a:p>
            <a:pPr lvl="1"/>
            <a:r>
              <a:rPr lang="en-US" altLang="ko-KR" smtClean="0"/>
              <a:t>Provide the program codes common to application programs in the form of shared library. 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Module</a:t>
            </a:r>
          </a:p>
          <a:p>
            <a:pPr lvl="1"/>
            <a:r>
              <a:rPr lang="en-US" altLang="ko-KR" smtClean="0"/>
              <a:t>Add the device driver programs for new devices &amp; new kernel functions dynamically to the existing kernel.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Support a lot of types of peripheral devices </a:t>
            </a:r>
          </a:p>
          <a:p>
            <a:pPr lvl="1"/>
            <a:r>
              <a:rPr lang="en-US" altLang="ko-KR" smtClean="0"/>
              <a:t>Network card, video card, sound card, CD-ROM, SCSI, USB, PCMCIA, IrDA, etc.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152944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Program Operating Mode</a:t>
            </a:r>
            <a:endParaRPr lang="ko-KR" alt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mode</a:t>
            </a:r>
          </a:p>
          <a:p>
            <a:pPr lvl="1"/>
            <a:r>
              <a:rPr lang="en-US" altLang="ko-KR" dirty="0" smtClean="0"/>
              <a:t>Normal program is executed in user address space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Kernel mode</a:t>
            </a:r>
          </a:p>
          <a:p>
            <a:pPr lvl="1"/>
            <a:r>
              <a:rPr lang="en-US" altLang="ko-KR" dirty="0" smtClean="0"/>
              <a:t>Protected mode, privileged mode, supervisor mode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Control accesses on system resource</a:t>
            </a:r>
          </a:p>
          <a:p>
            <a:pPr lvl="1"/>
            <a:r>
              <a:rPr lang="en-US" altLang="ko-KR" dirty="0" smtClean="0"/>
              <a:t>Exception handling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Mode change</a:t>
            </a:r>
          </a:p>
          <a:p>
            <a:pPr lvl="1"/>
            <a:r>
              <a:rPr lang="en-US" altLang="ko-KR" dirty="0" smtClean="0"/>
              <a:t>Change user mode to kernel mode</a:t>
            </a:r>
          </a:p>
          <a:p>
            <a:pPr lvl="2"/>
            <a:r>
              <a:rPr lang="en-US" altLang="ko-KR" dirty="0" smtClean="0"/>
              <a:t>By system call, exception</a:t>
            </a:r>
          </a:p>
        </p:txBody>
      </p:sp>
      <p:grpSp>
        <p:nvGrpSpPr>
          <p:cNvPr id="78853" name="Group 4"/>
          <p:cNvGrpSpPr>
            <a:grpSpLocks/>
          </p:cNvGrpSpPr>
          <p:nvPr/>
        </p:nvGrpSpPr>
        <p:grpSpPr bwMode="auto">
          <a:xfrm>
            <a:off x="3095626" y="5072063"/>
            <a:ext cx="5986463" cy="792162"/>
            <a:chOff x="385" y="1525"/>
            <a:chExt cx="5080" cy="862"/>
          </a:xfrm>
        </p:grpSpPr>
        <p:sp>
          <p:nvSpPr>
            <p:cNvPr id="78854" name="Oval 5"/>
            <p:cNvSpPr>
              <a:spLocks noChangeArrowheads="1"/>
            </p:cNvSpPr>
            <p:nvPr/>
          </p:nvSpPr>
          <p:spPr bwMode="auto">
            <a:xfrm>
              <a:off x="385" y="1525"/>
              <a:ext cx="1225" cy="86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Arial" panose="020B0604020202020204" pitchFamily="34" charset="0"/>
                </a:rPr>
                <a:t>User Mode</a:t>
              </a:r>
            </a:p>
          </p:txBody>
        </p:sp>
        <p:sp>
          <p:nvSpPr>
            <p:cNvPr id="78855" name="Oval 6"/>
            <p:cNvSpPr>
              <a:spLocks noChangeArrowheads="1"/>
            </p:cNvSpPr>
            <p:nvPr/>
          </p:nvSpPr>
          <p:spPr bwMode="auto">
            <a:xfrm>
              <a:off x="4240" y="1525"/>
              <a:ext cx="1225" cy="86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Arial" panose="020B0604020202020204" pitchFamily="34" charset="0"/>
                </a:rPr>
                <a:t>Kernel Mode</a:t>
              </a:r>
            </a:p>
          </p:txBody>
        </p:sp>
        <p:sp>
          <p:nvSpPr>
            <p:cNvPr id="78856" name="Rectangle 7"/>
            <p:cNvSpPr>
              <a:spLocks noChangeArrowheads="1"/>
            </p:cNvSpPr>
            <p:nvPr/>
          </p:nvSpPr>
          <p:spPr bwMode="auto">
            <a:xfrm>
              <a:off x="2290" y="1525"/>
              <a:ext cx="1225" cy="86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Arial" panose="020B0604020202020204" pitchFamily="34" charset="0"/>
                </a:rPr>
                <a:t>System Call &amp;</a:t>
              </a:r>
            </a:p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Arial" panose="020B0604020202020204" pitchFamily="34" charset="0"/>
                </a:rPr>
                <a:t>Interrupt</a:t>
              </a:r>
            </a:p>
            <a:p>
              <a:pPr eaLnBrk="1" hangingPunct="1"/>
              <a:r>
                <a:rPr lang="en-US" altLang="ko-KR" sz="1400" b="1">
                  <a:latin typeface="Arial" panose="020B0604020202020204" pitchFamily="34" charset="0"/>
                </a:rPr>
                <a:t>(trap, IRQ)</a:t>
              </a:r>
            </a:p>
          </p:txBody>
        </p:sp>
        <p:sp>
          <p:nvSpPr>
            <p:cNvPr id="78857" name="AutoShape 8"/>
            <p:cNvSpPr>
              <a:spLocks noChangeArrowheads="1"/>
            </p:cNvSpPr>
            <p:nvPr/>
          </p:nvSpPr>
          <p:spPr bwMode="auto">
            <a:xfrm>
              <a:off x="1701" y="1887"/>
              <a:ext cx="544" cy="137"/>
            </a:xfrm>
            <a:prstGeom prst="rightArrow">
              <a:avLst>
                <a:gd name="adj1" fmla="val 50000"/>
                <a:gd name="adj2" fmla="val 992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8858" name="AutoShape 9"/>
            <p:cNvSpPr>
              <a:spLocks noChangeArrowheads="1"/>
            </p:cNvSpPr>
            <p:nvPr/>
          </p:nvSpPr>
          <p:spPr bwMode="auto">
            <a:xfrm>
              <a:off x="3606" y="1888"/>
              <a:ext cx="544" cy="137"/>
            </a:xfrm>
            <a:prstGeom prst="rightArrow">
              <a:avLst>
                <a:gd name="adj1" fmla="val 50000"/>
                <a:gd name="adj2" fmla="val 992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539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Source</a:t>
            </a:r>
          </a:p>
        </p:txBody>
      </p:sp>
      <p:sp>
        <p:nvSpPr>
          <p:cNvPr id="79875" name="내용 개체 틀 10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Source tree of Linux kernel</a:t>
            </a:r>
            <a:endParaRPr lang="ko-KR" altLang="en-US" smtClean="0"/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1952626" y="2071689"/>
            <a:ext cx="8137525" cy="3743325"/>
            <a:chOff x="288" y="336"/>
            <a:chExt cx="5246" cy="3333"/>
          </a:xfrm>
        </p:grpSpPr>
        <p:sp>
          <p:nvSpPr>
            <p:cNvPr id="79878" name="Rectangle 5"/>
            <p:cNvSpPr>
              <a:spLocks noChangeArrowheads="1"/>
            </p:cNvSpPr>
            <p:nvPr/>
          </p:nvSpPr>
          <p:spPr bwMode="auto">
            <a:xfrm>
              <a:off x="2208" y="336"/>
              <a:ext cx="1179" cy="2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LINUX</a:t>
              </a:r>
            </a:p>
          </p:txBody>
        </p:sp>
        <p:sp>
          <p:nvSpPr>
            <p:cNvPr id="79879" name="Rectangle 6"/>
            <p:cNvSpPr>
              <a:spLocks noChangeArrowheads="1"/>
            </p:cNvSpPr>
            <p:nvPr/>
          </p:nvSpPr>
          <p:spPr bwMode="auto">
            <a:xfrm>
              <a:off x="3654" y="1298"/>
              <a:ext cx="635" cy="1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Modules</a:t>
              </a:r>
            </a:p>
          </p:txBody>
        </p:sp>
        <p:sp>
          <p:nvSpPr>
            <p:cNvPr id="79880" name="Rectangle 7"/>
            <p:cNvSpPr>
              <a:spLocks noChangeArrowheads="1"/>
            </p:cNvSpPr>
            <p:nvPr/>
          </p:nvSpPr>
          <p:spPr bwMode="auto">
            <a:xfrm>
              <a:off x="1536" y="1008"/>
              <a:ext cx="363" cy="1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mm</a:t>
              </a:r>
            </a:p>
          </p:txBody>
        </p:sp>
        <p:sp>
          <p:nvSpPr>
            <p:cNvPr id="79881" name="Rectangle 8"/>
            <p:cNvSpPr>
              <a:spLocks noChangeArrowheads="1"/>
            </p:cNvSpPr>
            <p:nvPr/>
          </p:nvSpPr>
          <p:spPr bwMode="auto">
            <a:xfrm>
              <a:off x="2008" y="1008"/>
              <a:ext cx="317" cy="1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net</a:t>
              </a:r>
            </a:p>
          </p:txBody>
        </p:sp>
        <p:sp>
          <p:nvSpPr>
            <p:cNvPr id="79882" name="Rectangle 9"/>
            <p:cNvSpPr>
              <a:spLocks noChangeArrowheads="1"/>
            </p:cNvSpPr>
            <p:nvPr/>
          </p:nvSpPr>
          <p:spPr bwMode="auto">
            <a:xfrm>
              <a:off x="2376" y="1008"/>
              <a:ext cx="545" cy="1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kernel</a:t>
              </a:r>
            </a:p>
          </p:txBody>
        </p:sp>
        <p:sp>
          <p:nvSpPr>
            <p:cNvPr id="79883" name="Rectangle 10"/>
            <p:cNvSpPr>
              <a:spLocks noChangeArrowheads="1"/>
            </p:cNvSpPr>
            <p:nvPr/>
          </p:nvSpPr>
          <p:spPr bwMode="auto">
            <a:xfrm>
              <a:off x="696" y="1008"/>
              <a:ext cx="363" cy="1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init</a:t>
              </a:r>
            </a:p>
          </p:txBody>
        </p:sp>
        <p:sp>
          <p:nvSpPr>
            <p:cNvPr id="79884" name="Rectangle 11"/>
            <p:cNvSpPr>
              <a:spLocks noChangeArrowheads="1"/>
            </p:cNvSpPr>
            <p:nvPr/>
          </p:nvSpPr>
          <p:spPr bwMode="auto">
            <a:xfrm>
              <a:off x="3552" y="1008"/>
              <a:ext cx="363" cy="1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lib</a:t>
              </a:r>
            </a:p>
          </p:txBody>
        </p:sp>
        <p:sp>
          <p:nvSpPr>
            <p:cNvPr id="79885" name="Rectangle 12"/>
            <p:cNvSpPr>
              <a:spLocks noChangeArrowheads="1"/>
            </p:cNvSpPr>
            <p:nvPr/>
          </p:nvSpPr>
          <p:spPr bwMode="auto">
            <a:xfrm>
              <a:off x="4422" y="1009"/>
              <a:ext cx="544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include</a:t>
              </a:r>
            </a:p>
          </p:txBody>
        </p:sp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4032" y="1008"/>
              <a:ext cx="317" cy="1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lpc</a:t>
              </a:r>
            </a:p>
          </p:txBody>
        </p:sp>
        <p:sp>
          <p:nvSpPr>
            <p:cNvPr id="79887" name="Rectangle 14"/>
            <p:cNvSpPr>
              <a:spLocks noChangeArrowheads="1"/>
            </p:cNvSpPr>
            <p:nvPr/>
          </p:nvSpPr>
          <p:spPr bwMode="auto">
            <a:xfrm>
              <a:off x="2212" y="1496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unix</a:t>
              </a:r>
            </a:p>
          </p:txBody>
        </p:sp>
        <p:sp>
          <p:nvSpPr>
            <p:cNvPr id="79888" name="Rectangle 15"/>
            <p:cNvSpPr>
              <a:spLocks noChangeArrowheads="1"/>
            </p:cNvSpPr>
            <p:nvPr/>
          </p:nvSpPr>
          <p:spPr bwMode="auto">
            <a:xfrm>
              <a:off x="2212" y="1280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inet</a:t>
              </a:r>
            </a:p>
          </p:txBody>
        </p:sp>
        <p:sp>
          <p:nvSpPr>
            <p:cNvPr id="79889" name="Rectangle 16"/>
            <p:cNvSpPr>
              <a:spLocks noChangeArrowheads="1"/>
            </p:cNvSpPr>
            <p:nvPr/>
          </p:nvSpPr>
          <p:spPr bwMode="auto">
            <a:xfrm>
              <a:off x="288" y="1008"/>
              <a:ext cx="363" cy="1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fs</a:t>
              </a:r>
            </a:p>
          </p:txBody>
        </p:sp>
        <p:sp>
          <p:nvSpPr>
            <p:cNvPr id="79890" name="Rectangle 17"/>
            <p:cNvSpPr>
              <a:spLocks noChangeArrowheads="1"/>
            </p:cNvSpPr>
            <p:nvPr/>
          </p:nvSpPr>
          <p:spPr bwMode="auto">
            <a:xfrm>
              <a:off x="1104" y="1008"/>
              <a:ext cx="363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arch</a:t>
              </a:r>
            </a:p>
          </p:txBody>
        </p:sp>
        <p:sp>
          <p:nvSpPr>
            <p:cNvPr id="79891" name="Rectangle 18"/>
            <p:cNvSpPr>
              <a:spLocks noChangeArrowheads="1"/>
            </p:cNvSpPr>
            <p:nvPr/>
          </p:nvSpPr>
          <p:spPr bwMode="auto">
            <a:xfrm>
              <a:off x="2976" y="1008"/>
              <a:ext cx="544" cy="1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Times New Roman" panose="02020603050405020304" pitchFamily="18" charset="0"/>
                </a:rPr>
                <a:t>drivers</a:t>
              </a:r>
            </a:p>
          </p:txBody>
        </p:sp>
        <p:sp>
          <p:nvSpPr>
            <p:cNvPr id="79892" name="Rectangle 19"/>
            <p:cNvSpPr>
              <a:spLocks noChangeArrowheads="1"/>
            </p:cNvSpPr>
            <p:nvPr/>
          </p:nvSpPr>
          <p:spPr bwMode="auto">
            <a:xfrm>
              <a:off x="1300" y="1280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mips</a:t>
              </a:r>
            </a:p>
          </p:txBody>
        </p:sp>
        <p:sp>
          <p:nvSpPr>
            <p:cNvPr id="79893" name="Rectangle 20"/>
            <p:cNvSpPr>
              <a:spLocks noChangeArrowheads="1"/>
            </p:cNvSpPr>
            <p:nvPr/>
          </p:nvSpPr>
          <p:spPr bwMode="auto">
            <a:xfrm>
              <a:off x="1300" y="1520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alpha</a:t>
              </a:r>
            </a:p>
          </p:txBody>
        </p:sp>
        <p:sp>
          <p:nvSpPr>
            <p:cNvPr id="79894" name="Rectangle 21"/>
            <p:cNvSpPr>
              <a:spLocks noChangeArrowheads="1"/>
            </p:cNvSpPr>
            <p:nvPr/>
          </p:nvSpPr>
          <p:spPr bwMode="auto">
            <a:xfrm>
              <a:off x="1300" y="1760"/>
              <a:ext cx="408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sparc</a:t>
              </a:r>
            </a:p>
          </p:txBody>
        </p:sp>
        <p:sp>
          <p:nvSpPr>
            <p:cNvPr id="79895" name="Rectangle 22"/>
            <p:cNvSpPr>
              <a:spLocks noChangeArrowheads="1"/>
            </p:cNvSpPr>
            <p:nvPr/>
          </p:nvSpPr>
          <p:spPr bwMode="auto">
            <a:xfrm>
              <a:off x="1300" y="2000"/>
              <a:ext cx="36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ppc</a:t>
              </a:r>
            </a:p>
          </p:txBody>
        </p:sp>
        <p:sp>
          <p:nvSpPr>
            <p:cNvPr id="79896" name="Rectangle 23"/>
            <p:cNvSpPr>
              <a:spLocks noChangeArrowheads="1"/>
            </p:cNvSpPr>
            <p:nvPr/>
          </p:nvSpPr>
          <p:spPr bwMode="auto">
            <a:xfrm>
              <a:off x="1300" y="2240"/>
              <a:ext cx="363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i386</a:t>
              </a:r>
            </a:p>
          </p:txBody>
        </p:sp>
        <p:sp>
          <p:nvSpPr>
            <p:cNvPr id="79897" name="Rectangle 24"/>
            <p:cNvSpPr>
              <a:spLocks noChangeArrowheads="1"/>
            </p:cNvSpPr>
            <p:nvPr/>
          </p:nvSpPr>
          <p:spPr bwMode="auto">
            <a:xfrm>
              <a:off x="3216" y="1280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net</a:t>
              </a:r>
            </a:p>
          </p:txBody>
        </p:sp>
        <p:sp>
          <p:nvSpPr>
            <p:cNvPr id="79898" name="Rectangle 25"/>
            <p:cNvSpPr>
              <a:spLocks noChangeArrowheads="1"/>
            </p:cNvSpPr>
            <p:nvPr/>
          </p:nvSpPr>
          <p:spPr bwMode="auto">
            <a:xfrm>
              <a:off x="3216" y="1488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char</a:t>
              </a:r>
            </a:p>
          </p:txBody>
        </p:sp>
        <p:sp>
          <p:nvSpPr>
            <p:cNvPr id="79899" name="Rectangle 26"/>
            <p:cNvSpPr>
              <a:spLocks noChangeArrowheads="1"/>
            </p:cNvSpPr>
            <p:nvPr/>
          </p:nvSpPr>
          <p:spPr bwMode="auto">
            <a:xfrm>
              <a:off x="3216" y="1696"/>
              <a:ext cx="408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block</a:t>
              </a:r>
            </a:p>
          </p:txBody>
        </p:sp>
        <p:sp>
          <p:nvSpPr>
            <p:cNvPr id="79900" name="Rectangle 27"/>
            <p:cNvSpPr>
              <a:spLocks noChangeArrowheads="1"/>
            </p:cNvSpPr>
            <p:nvPr/>
          </p:nvSpPr>
          <p:spPr bwMode="auto">
            <a:xfrm>
              <a:off x="3216" y="1912"/>
              <a:ext cx="38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scsi</a:t>
              </a:r>
            </a:p>
          </p:txBody>
        </p:sp>
        <p:sp>
          <p:nvSpPr>
            <p:cNvPr id="79901" name="Rectangle 28"/>
            <p:cNvSpPr>
              <a:spLocks noChangeArrowheads="1"/>
            </p:cNvSpPr>
            <p:nvPr/>
          </p:nvSpPr>
          <p:spPr bwMode="auto">
            <a:xfrm>
              <a:off x="3216" y="2136"/>
              <a:ext cx="411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sound</a:t>
              </a:r>
            </a:p>
          </p:txBody>
        </p:sp>
        <p:sp>
          <p:nvSpPr>
            <p:cNvPr id="79902" name="Rectangle 29"/>
            <p:cNvSpPr>
              <a:spLocks noChangeArrowheads="1"/>
            </p:cNvSpPr>
            <p:nvPr/>
          </p:nvSpPr>
          <p:spPr bwMode="auto">
            <a:xfrm>
              <a:off x="4794" y="1568"/>
              <a:ext cx="726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asm-alpha</a:t>
              </a:r>
            </a:p>
          </p:txBody>
        </p:sp>
        <p:sp>
          <p:nvSpPr>
            <p:cNvPr id="79903" name="Rectangle 30"/>
            <p:cNvSpPr>
              <a:spLocks noChangeArrowheads="1"/>
            </p:cNvSpPr>
            <p:nvPr/>
          </p:nvSpPr>
          <p:spPr bwMode="auto">
            <a:xfrm>
              <a:off x="4794" y="1328"/>
              <a:ext cx="726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linux</a:t>
              </a:r>
            </a:p>
          </p:txBody>
        </p:sp>
        <p:sp>
          <p:nvSpPr>
            <p:cNvPr id="79904" name="Rectangle 31"/>
            <p:cNvSpPr>
              <a:spLocks noChangeArrowheads="1"/>
            </p:cNvSpPr>
            <p:nvPr/>
          </p:nvSpPr>
          <p:spPr bwMode="auto">
            <a:xfrm>
              <a:off x="4800" y="1808"/>
              <a:ext cx="73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asm-i386</a:t>
              </a:r>
            </a:p>
          </p:txBody>
        </p:sp>
        <p:sp>
          <p:nvSpPr>
            <p:cNvPr id="79905" name="Rectangle 32"/>
            <p:cNvSpPr>
              <a:spLocks noChangeArrowheads="1"/>
            </p:cNvSpPr>
            <p:nvPr/>
          </p:nvSpPr>
          <p:spPr bwMode="auto">
            <a:xfrm>
              <a:off x="4794" y="2048"/>
              <a:ext cx="726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asm-m88k</a:t>
              </a:r>
            </a:p>
          </p:txBody>
        </p:sp>
        <p:sp>
          <p:nvSpPr>
            <p:cNvPr id="79906" name="Rectangle 33"/>
            <p:cNvSpPr>
              <a:spLocks noChangeArrowheads="1"/>
            </p:cNvSpPr>
            <p:nvPr/>
          </p:nvSpPr>
          <p:spPr bwMode="auto">
            <a:xfrm>
              <a:off x="4794" y="2288"/>
              <a:ext cx="725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asm-generic</a:t>
              </a:r>
            </a:p>
          </p:txBody>
        </p:sp>
        <p:sp>
          <p:nvSpPr>
            <p:cNvPr id="79907" name="Rectangle 34"/>
            <p:cNvSpPr>
              <a:spLocks noChangeArrowheads="1"/>
            </p:cNvSpPr>
            <p:nvPr/>
          </p:nvSpPr>
          <p:spPr bwMode="auto">
            <a:xfrm>
              <a:off x="4794" y="2528"/>
              <a:ext cx="726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asm-mips</a:t>
              </a:r>
            </a:p>
          </p:txBody>
        </p:sp>
        <p:sp>
          <p:nvSpPr>
            <p:cNvPr id="79908" name="Rectangle 35"/>
            <p:cNvSpPr>
              <a:spLocks noChangeArrowheads="1"/>
            </p:cNvSpPr>
            <p:nvPr/>
          </p:nvSpPr>
          <p:spPr bwMode="auto">
            <a:xfrm>
              <a:off x="4794" y="2768"/>
              <a:ext cx="726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Times New Roman" panose="02020603050405020304" pitchFamily="18" charset="0"/>
                </a:rPr>
                <a:t>asm-sparc</a:t>
              </a:r>
            </a:p>
          </p:txBody>
        </p:sp>
        <p:sp>
          <p:nvSpPr>
            <p:cNvPr id="79909" name="Line 36"/>
            <p:cNvSpPr>
              <a:spLocks noChangeShapeType="1"/>
            </p:cNvSpPr>
            <p:nvPr/>
          </p:nvSpPr>
          <p:spPr bwMode="auto">
            <a:xfrm>
              <a:off x="480" y="816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0" name="Line 37"/>
            <p:cNvSpPr>
              <a:spLocks noChangeShapeType="1"/>
            </p:cNvSpPr>
            <p:nvPr/>
          </p:nvSpPr>
          <p:spPr bwMode="auto">
            <a:xfrm>
              <a:off x="2832" y="5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1" name="Line 38"/>
            <p:cNvSpPr>
              <a:spLocks noChangeShapeType="1"/>
            </p:cNvSpPr>
            <p:nvPr/>
          </p:nvSpPr>
          <p:spPr bwMode="auto">
            <a:xfrm>
              <a:off x="4608" y="118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2" name="Line 39"/>
            <p:cNvSpPr>
              <a:spLocks noChangeShapeType="1"/>
            </p:cNvSpPr>
            <p:nvPr/>
          </p:nvSpPr>
          <p:spPr bwMode="auto">
            <a:xfrm flipH="1">
              <a:off x="4608" y="14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3" name="Line 40"/>
            <p:cNvSpPr>
              <a:spLocks noChangeShapeType="1"/>
            </p:cNvSpPr>
            <p:nvPr/>
          </p:nvSpPr>
          <p:spPr bwMode="auto">
            <a:xfrm flipH="1">
              <a:off x="4608" y="16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4" name="Line 41"/>
            <p:cNvSpPr>
              <a:spLocks noChangeShapeType="1"/>
            </p:cNvSpPr>
            <p:nvPr/>
          </p:nvSpPr>
          <p:spPr bwMode="auto">
            <a:xfrm flipH="1">
              <a:off x="4608" y="26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5" name="Line 42"/>
            <p:cNvSpPr>
              <a:spLocks noChangeShapeType="1"/>
            </p:cNvSpPr>
            <p:nvPr/>
          </p:nvSpPr>
          <p:spPr bwMode="auto">
            <a:xfrm flipH="1">
              <a:off x="4608" y="23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6" name="Line 43"/>
            <p:cNvSpPr>
              <a:spLocks noChangeShapeType="1"/>
            </p:cNvSpPr>
            <p:nvPr/>
          </p:nvSpPr>
          <p:spPr bwMode="auto">
            <a:xfrm flipH="1">
              <a:off x="4992" y="18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7" name="Line 44"/>
            <p:cNvSpPr>
              <a:spLocks noChangeShapeType="1"/>
            </p:cNvSpPr>
            <p:nvPr/>
          </p:nvSpPr>
          <p:spPr bwMode="auto">
            <a:xfrm flipH="1">
              <a:off x="4608" y="28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8" name="Line 45"/>
            <p:cNvSpPr>
              <a:spLocks noChangeShapeType="1"/>
            </p:cNvSpPr>
            <p:nvPr/>
          </p:nvSpPr>
          <p:spPr bwMode="auto">
            <a:xfrm flipH="1">
              <a:off x="4608" y="19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19" name="Line 46"/>
            <p:cNvSpPr>
              <a:spLocks noChangeShapeType="1"/>
            </p:cNvSpPr>
            <p:nvPr/>
          </p:nvSpPr>
          <p:spPr bwMode="auto">
            <a:xfrm flipH="1">
              <a:off x="4608" y="21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0" name="Line 47"/>
            <p:cNvSpPr>
              <a:spLocks noChangeShapeType="1"/>
            </p:cNvSpPr>
            <p:nvPr/>
          </p:nvSpPr>
          <p:spPr bwMode="auto">
            <a:xfrm flipV="1">
              <a:off x="48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1" name="Line 48"/>
            <p:cNvSpPr>
              <a:spLocks noChangeShapeType="1"/>
            </p:cNvSpPr>
            <p:nvPr/>
          </p:nvSpPr>
          <p:spPr bwMode="auto">
            <a:xfrm flipV="1">
              <a:off x="864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2" name="Line 49"/>
            <p:cNvSpPr>
              <a:spLocks noChangeShapeType="1"/>
            </p:cNvSpPr>
            <p:nvPr/>
          </p:nvSpPr>
          <p:spPr bwMode="auto">
            <a:xfrm flipV="1">
              <a:off x="1296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3" name="Line 50"/>
            <p:cNvSpPr>
              <a:spLocks noChangeShapeType="1"/>
            </p:cNvSpPr>
            <p:nvPr/>
          </p:nvSpPr>
          <p:spPr bwMode="auto">
            <a:xfrm flipV="1">
              <a:off x="1728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4" name="Line 51"/>
            <p:cNvSpPr>
              <a:spLocks noChangeShapeType="1"/>
            </p:cNvSpPr>
            <p:nvPr/>
          </p:nvSpPr>
          <p:spPr bwMode="auto">
            <a:xfrm flipV="1">
              <a:off x="216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5" name="Line 52"/>
            <p:cNvSpPr>
              <a:spLocks noChangeShapeType="1"/>
            </p:cNvSpPr>
            <p:nvPr/>
          </p:nvSpPr>
          <p:spPr bwMode="auto">
            <a:xfrm flipV="1">
              <a:off x="26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6" name="Line 53"/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7" name="Line 54"/>
            <p:cNvSpPr>
              <a:spLocks noChangeShapeType="1"/>
            </p:cNvSpPr>
            <p:nvPr/>
          </p:nvSpPr>
          <p:spPr bwMode="auto">
            <a:xfrm flipV="1">
              <a:off x="3744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8" name="Line 55"/>
            <p:cNvSpPr>
              <a:spLocks noChangeShapeType="1"/>
            </p:cNvSpPr>
            <p:nvPr/>
          </p:nvSpPr>
          <p:spPr bwMode="auto">
            <a:xfrm flipV="1">
              <a:off x="4176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29" name="Line 56"/>
            <p:cNvSpPr>
              <a:spLocks noChangeShapeType="1"/>
            </p:cNvSpPr>
            <p:nvPr/>
          </p:nvSpPr>
          <p:spPr bwMode="auto">
            <a:xfrm flipV="1">
              <a:off x="4704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0" name="Line 57"/>
            <p:cNvSpPr>
              <a:spLocks noChangeShapeType="1"/>
            </p:cNvSpPr>
            <p:nvPr/>
          </p:nvSpPr>
          <p:spPr bwMode="auto">
            <a:xfrm flipV="1">
              <a:off x="3984" y="8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1" name="Line 58"/>
            <p:cNvSpPr>
              <a:spLocks noChangeShapeType="1"/>
            </p:cNvSpPr>
            <p:nvPr/>
          </p:nvSpPr>
          <p:spPr bwMode="auto">
            <a:xfrm>
              <a:off x="384" y="1200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2" name="Line 59"/>
            <p:cNvSpPr>
              <a:spLocks noChangeShapeType="1"/>
            </p:cNvSpPr>
            <p:nvPr/>
          </p:nvSpPr>
          <p:spPr bwMode="auto">
            <a:xfrm>
              <a:off x="384" y="36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3" name="Line 60"/>
            <p:cNvSpPr>
              <a:spLocks noChangeShapeType="1"/>
            </p:cNvSpPr>
            <p:nvPr/>
          </p:nvSpPr>
          <p:spPr bwMode="auto">
            <a:xfrm>
              <a:off x="384" y="31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4" name="Line 61"/>
            <p:cNvSpPr>
              <a:spLocks noChangeShapeType="1"/>
            </p:cNvSpPr>
            <p:nvPr/>
          </p:nvSpPr>
          <p:spPr bwMode="auto">
            <a:xfrm>
              <a:off x="384" y="3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5" name="Line 62"/>
            <p:cNvSpPr>
              <a:spLocks noChangeShapeType="1"/>
            </p:cNvSpPr>
            <p:nvPr/>
          </p:nvSpPr>
          <p:spPr bwMode="auto">
            <a:xfrm>
              <a:off x="384" y="29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6" name="Line 63"/>
            <p:cNvSpPr>
              <a:spLocks noChangeShapeType="1"/>
            </p:cNvSpPr>
            <p:nvPr/>
          </p:nvSpPr>
          <p:spPr bwMode="auto">
            <a:xfrm>
              <a:off x="384" y="24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7" name="Line 64"/>
            <p:cNvSpPr>
              <a:spLocks noChangeShapeType="1"/>
            </p:cNvSpPr>
            <p:nvPr/>
          </p:nvSpPr>
          <p:spPr bwMode="auto">
            <a:xfrm>
              <a:off x="384" y="26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8" name="Line 65"/>
            <p:cNvSpPr>
              <a:spLocks noChangeShapeType="1"/>
            </p:cNvSpPr>
            <p:nvPr/>
          </p:nvSpPr>
          <p:spPr bwMode="auto">
            <a:xfrm>
              <a:off x="384" y="2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39" name="Line 66"/>
            <p:cNvSpPr>
              <a:spLocks noChangeShapeType="1"/>
            </p:cNvSpPr>
            <p:nvPr/>
          </p:nvSpPr>
          <p:spPr bwMode="auto">
            <a:xfrm>
              <a:off x="384" y="17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40" name="Line 67"/>
            <p:cNvSpPr>
              <a:spLocks noChangeShapeType="1"/>
            </p:cNvSpPr>
            <p:nvPr/>
          </p:nvSpPr>
          <p:spPr bwMode="auto">
            <a:xfrm>
              <a:off x="384" y="20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41" name="Line 68"/>
            <p:cNvSpPr>
              <a:spLocks noChangeShapeType="1"/>
            </p:cNvSpPr>
            <p:nvPr/>
          </p:nvSpPr>
          <p:spPr bwMode="auto">
            <a:xfrm>
              <a:off x="384" y="1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42" name="Line 69"/>
            <p:cNvSpPr>
              <a:spLocks noChangeShapeType="1"/>
            </p:cNvSpPr>
            <p:nvPr/>
          </p:nvSpPr>
          <p:spPr bwMode="auto">
            <a:xfrm>
              <a:off x="384" y="13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9943" name="Group 70"/>
            <p:cNvGrpSpPr>
              <a:grpSpLocks/>
            </p:cNvGrpSpPr>
            <p:nvPr/>
          </p:nvGrpSpPr>
          <p:grpSpPr bwMode="auto">
            <a:xfrm>
              <a:off x="461" y="1280"/>
              <a:ext cx="499" cy="2389"/>
              <a:chOff x="461" y="1296"/>
              <a:chExt cx="499" cy="2389"/>
            </a:xfrm>
          </p:grpSpPr>
          <p:sp>
            <p:nvSpPr>
              <p:cNvPr id="79969" name="Rectangle 71"/>
              <p:cNvSpPr>
                <a:spLocks noChangeArrowheads="1"/>
              </p:cNvSpPr>
              <p:nvPr/>
            </p:nvSpPr>
            <p:spPr bwMode="auto">
              <a:xfrm>
                <a:off x="461" y="1296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ext</a:t>
                </a:r>
              </a:p>
            </p:txBody>
          </p:sp>
          <p:sp>
            <p:nvSpPr>
              <p:cNvPr id="79970" name="Rectangle 72"/>
              <p:cNvSpPr>
                <a:spLocks noChangeArrowheads="1"/>
              </p:cNvSpPr>
              <p:nvPr/>
            </p:nvSpPr>
            <p:spPr bwMode="auto">
              <a:xfrm>
                <a:off x="461" y="1504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ext2</a:t>
                </a:r>
              </a:p>
            </p:txBody>
          </p:sp>
          <p:sp>
            <p:nvSpPr>
              <p:cNvPr id="79971" name="Rectangle 73"/>
              <p:cNvSpPr>
                <a:spLocks noChangeArrowheads="1"/>
              </p:cNvSpPr>
              <p:nvPr/>
            </p:nvSpPr>
            <p:spPr bwMode="auto">
              <a:xfrm>
                <a:off x="461" y="1720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xiafs</a:t>
                </a:r>
              </a:p>
            </p:txBody>
          </p:sp>
          <p:sp>
            <p:nvSpPr>
              <p:cNvPr id="79972" name="Rectangle 74"/>
              <p:cNvSpPr>
                <a:spLocks noChangeArrowheads="1"/>
              </p:cNvSpPr>
              <p:nvPr/>
            </p:nvSpPr>
            <p:spPr bwMode="auto">
              <a:xfrm>
                <a:off x="461" y="1936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lsofs</a:t>
                </a:r>
              </a:p>
            </p:txBody>
          </p:sp>
          <p:sp>
            <p:nvSpPr>
              <p:cNvPr id="79973" name="Rectangle 75"/>
              <p:cNvSpPr>
                <a:spLocks noChangeArrowheads="1"/>
              </p:cNvSpPr>
              <p:nvPr/>
            </p:nvSpPr>
            <p:spPr bwMode="auto">
              <a:xfrm>
                <a:off x="461" y="2152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hpfs</a:t>
                </a:r>
              </a:p>
            </p:txBody>
          </p:sp>
          <p:sp>
            <p:nvSpPr>
              <p:cNvPr id="79974" name="Rectangle 76"/>
              <p:cNvSpPr>
                <a:spLocks noChangeArrowheads="1"/>
              </p:cNvSpPr>
              <p:nvPr/>
            </p:nvSpPr>
            <p:spPr bwMode="auto">
              <a:xfrm>
                <a:off x="461" y="3504"/>
                <a:ext cx="499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unsdos</a:t>
                </a:r>
              </a:p>
            </p:txBody>
          </p:sp>
          <p:sp>
            <p:nvSpPr>
              <p:cNvPr id="79975" name="Rectangle 77"/>
              <p:cNvSpPr>
                <a:spLocks noChangeArrowheads="1"/>
              </p:cNvSpPr>
              <p:nvPr/>
            </p:nvSpPr>
            <p:spPr bwMode="auto">
              <a:xfrm>
                <a:off x="461" y="2376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nfs</a:t>
                </a:r>
              </a:p>
            </p:txBody>
          </p:sp>
          <p:sp>
            <p:nvSpPr>
              <p:cNvPr id="79976" name="Rectangle 78"/>
              <p:cNvSpPr>
                <a:spLocks noChangeArrowheads="1"/>
              </p:cNvSpPr>
              <p:nvPr/>
            </p:nvSpPr>
            <p:spPr bwMode="auto">
              <a:xfrm>
                <a:off x="461" y="2592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proc</a:t>
                </a:r>
              </a:p>
            </p:txBody>
          </p:sp>
          <p:sp>
            <p:nvSpPr>
              <p:cNvPr id="79977" name="Rectangle 79"/>
              <p:cNvSpPr>
                <a:spLocks noChangeArrowheads="1"/>
              </p:cNvSpPr>
              <p:nvPr/>
            </p:nvSpPr>
            <p:spPr bwMode="auto">
              <a:xfrm>
                <a:off x="461" y="2816"/>
                <a:ext cx="40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minix</a:t>
                </a:r>
              </a:p>
            </p:txBody>
          </p:sp>
          <p:sp>
            <p:nvSpPr>
              <p:cNvPr id="79978" name="Rectangle 80"/>
              <p:cNvSpPr>
                <a:spLocks noChangeArrowheads="1"/>
              </p:cNvSpPr>
              <p:nvPr/>
            </p:nvSpPr>
            <p:spPr bwMode="auto">
              <a:xfrm>
                <a:off x="461" y="3040"/>
                <a:ext cx="407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msdos</a:t>
                </a:r>
              </a:p>
            </p:txBody>
          </p:sp>
          <p:sp>
            <p:nvSpPr>
              <p:cNvPr id="79979" name="Rectangle 81"/>
              <p:cNvSpPr>
                <a:spLocks noChangeArrowheads="1"/>
              </p:cNvSpPr>
              <p:nvPr/>
            </p:nvSpPr>
            <p:spPr bwMode="auto">
              <a:xfrm>
                <a:off x="461" y="3264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sysv</a:t>
                </a:r>
              </a:p>
            </p:txBody>
          </p:sp>
        </p:grpSp>
        <p:sp>
          <p:nvSpPr>
            <p:cNvPr id="79944" name="Line 82"/>
            <p:cNvSpPr>
              <a:spLocks noChangeShapeType="1"/>
            </p:cNvSpPr>
            <p:nvPr/>
          </p:nvSpPr>
          <p:spPr bwMode="auto">
            <a:xfrm>
              <a:off x="1449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45" name="Line 83"/>
            <p:cNvSpPr>
              <a:spLocks noChangeShapeType="1"/>
            </p:cNvSpPr>
            <p:nvPr/>
          </p:nvSpPr>
          <p:spPr bwMode="auto">
            <a:xfrm>
              <a:off x="1446" y="2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46" name="Line 84"/>
            <p:cNvSpPr>
              <a:spLocks noChangeShapeType="1"/>
            </p:cNvSpPr>
            <p:nvPr/>
          </p:nvSpPr>
          <p:spPr bwMode="auto">
            <a:xfrm>
              <a:off x="1446" y="30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47" name="Line 85"/>
            <p:cNvSpPr>
              <a:spLocks noChangeShapeType="1"/>
            </p:cNvSpPr>
            <p:nvPr/>
          </p:nvSpPr>
          <p:spPr bwMode="auto">
            <a:xfrm>
              <a:off x="1452" y="27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48" name="Line 86"/>
            <p:cNvSpPr>
              <a:spLocks noChangeShapeType="1"/>
            </p:cNvSpPr>
            <p:nvPr/>
          </p:nvSpPr>
          <p:spPr bwMode="auto">
            <a:xfrm>
              <a:off x="1452" y="32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9949" name="Group 87"/>
            <p:cNvGrpSpPr>
              <a:grpSpLocks/>
            </p:cNvGrpSpPr>
            <p:nvPr/>
          </p:nvGrpSpPr>
          <p:grpSpPr bwMode="auto">
            <a:xfrm>
              <a:off x="1561" y="2480"/>
              <a:ext cx="635" cy="830"/>
              <a:chOff x="1477" y="2496"/>
              <a:chExt cx="635" cy="830"/>
            </a:xfrm>
          </p:grpSpPr>
          <p:sp>
            <p:nvSpPr>
              <p:cNvPr id="79965" name="Rectangle 88"/>
              <p:cNvSpPr>
                <a:spLocks noChangeArrowheads="1"/>
              </p:cNvSpPr>
              <p:nvPr/>
            </p:nvSpPr>
            <p:spPr bwMode="auto">
              <a:xfrm>
                <a:off x="1477" y="2496"/>
                <a:ext cx="454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kernel</a:t>
                </a:r>
              </a:p>
            </p:txBody>
          </p:sp>
          <p:sp>
            <p:nvSpPr>
              <p:cNvPr id="79966" name="Rectangle 89"/>
              <p:cNvSpPr>
                <a:spLocks noChangeArrowheads="1"/>
              </p:cNvSpPr>
              <p:nvPr/>
            </p:nvSpPr>
            <p:spPr bwMode="auto">
              <a:xfrm>
                <a:off x="1477" y="2712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boot</a:t>
                </a:r>
              </a:p>
            </p:txBody>
          </p:sp>
          <p:sp>
            <p:nvSpPr>
              <p:cNvPr id="79967" name="Rectangle 90"/>
              <p:cNvSpPr>
                <a:spLocks noChangeArrowheads="1"/>
              </p:cNvSpPr>
              <p:nvPr/>
            </p:nvSpPr>
            <p:spPr bwMode="auto">
              <a:xfrm>
                <a:off x="1477" y="2928"/>
                <a:ext cx="363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9968" name="Rectangle 91"/>
              <p:cNvSpPr>
                <a:spLocks noChangeArrowheads="1"/>
              </p:cNvSpPr>
              <p:nvPr/>
            </p:nvSpPr>
            <p:spPr bwMode="auto">
              <a:xfrm>
                <a:off x="1477" y="3144"/>
                <a:ext cx="635" cy="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latin typeface="Times New Roman" panose="02020603050405020304" pitchFamily="18" charset="0"/>
                  </a:rPr>
                  <a:t>math-emu</a:t>
                </a:r>
              </a:p>
            </p:txBody>
          </p:sp>
        </p:grpSp>
        <p:sp>
          <p:nvSpPr>
            <p:cNvPr id="79950" name="Line 92"/>
            <p:cNvSpPr>
              <a:spLocks noChangeShapeType="1"/>
            </p:cNvSpPr>
            <p:nvPr/>
          </p:nvSpPr>
          <p:spPr bwMode="auto">
            <a:xfrm>
              <a:off x="1200" y="118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51" name="Line 93"/>
            <p:cNvSpPr>
              <a:spLocks noChangeShapeType="1"/>
            </p:cNvSpPr>
            <p:nvPr/>
          </p:nvSpPr>
          <p:spPr bwMode="auto">
            <a:xfrm flipH="1">
              <a:off x="1200" y="13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52" name="Line 94"/>
            <p:cNvSpPr>
              <a:spLocks noChangeShapeType="1"/>
            </p:cNvSpPr>
            <p:nvPr/>
          </p:nvSpPr>
          <p:spPr bwMode="auto">
            <a:xfrm flipH="1">
              <a:off x="1200" y="16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53" name="Line 95"/>
            <p:cNvSpPr>
              <a:spLocks noChangeShapeType="1"/>
            </p:cNvSpPr>
            <p:nvPr/>
          </p:nvSpPr>
          <p:spPr bwMode="auto">
            <a:xfrm flipH="1">
              <a:off x="1200" y="18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54" name="Line 96"/>
            <p:cNvSpPr>
              <a:spLocks noChangeShapeType="1"/>
            </p:cNvSpPr>
            <p:nvPr/>
          </p:nvSpPr>
          <p:spPr bwMode="auto">
            <a:xfrm flipH="1">
              <a:off x="1200" y="20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55" name="Line 97"/>
            <p:cNvSpPr>
              <a:spLocks noChangeShapeType="1"/>
            </p:cNvSpPr>
            <p:nvPr/>
          </p:nvSpPr>
          <p:spPr bwMode="auto">
            <a:xfrm flipH="1">
              <a:off x="1200" y="23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56" name="Line 98"/>
            <p:cNvSpPr>
              <a:spLocks noChangeShapeType="1"/>
            </p:cNvSpPr>
            <p:nvPr/>
          </p:nvSpPr>
          <p:spPr bwMode="auto">
            <a:xfrm>
              <a:off x="2112" y="11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57" name="Line 99"/>
            <p:cNvSpPr>
              <a:spLocks noChangeShapeType="1"/>
            </p:cNvSpPr>
            <p:nvPr/>
          </p:nvSpPr>
          <p:spPr bwMode="auto">
            <a:xfrm flipH="1">
              <a:off x="2112" y="13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58" name="Line 100"/>
            <p:cNvSpPr>
              <a:spLocks noChangeShapeType="1"/>
            </p:cNvSpPr>
            <p:nvPr/>
          </p:nvSpPr>
          <p:spPr bwMode="auto">
            <a:xfrm flipH="1">
              <a:off x="2112" y="1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59" name="Line 101"/>
            <p:cNvSpPr>
              <a:spLocks noChangeShapeType="1"/>
            </p:cNvSpPr>
            <p:nvPr/>
          </p:nvSpPr>
          <p:spPr bwMode="auto">
            <a:xfrm>
              <a:off x="3120" y="120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60" name="Line 102"/>
            <p:cNvSpPr>
              <a:spLocks noChangeShapeType="1"/>
            </p:cNvSpPr>
            <p:nvPr/>
          </p:nvSpPr>
          <p:spPr bwMode="auto">
            <a:xfrm flipH="1">
              <a:off x="3120" y="1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61" name="Line 103"/>
            <p:cNvSpPr>
              <a:spLocks noChangeShapeType="1"/>
            </p:cNvSpPr>
            <p:nvPr/>
          </p:nvSpPr>
          <p:spPr bwMode="auto">
            <a:xfrm flipH="1">
              <a:off x="3120" y="1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62" name="Line 104"/>
            <p:cNvSpPr>
              <a:spLocks noChangeShapeType="1"/>
            </p:cNvSpPr>
            <p:nvPr/>
          </p:nvSpPr>
          <p:spPr bwMode="auto">
            <a:xfrm flipH="1">
              <a:off x="3120" y="17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63" name="Line 105"/>
            <p:cNvSpPr>
              <a:spLocks noChangeShapeType="1"/>
            </p:cNvSpPr>
            <p:nvPr/>
          </p:nvSpPr>
          <p:spPr bwMode="auto">
            <a:xfrm flipH="1">
              <a:off x="3120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964" name="Line 106"/>
            <p:cNvSpPr>
              <a:spLocks noChangeShapeType="1"/>
            </p:cNvSpPr>
            <p:nvPr/>
          </p:nvSpPr>
          <p:spPr bwMode="auto">
            <a:xfrm flipH="1">
              <a:off x="3120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316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Source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Header files</a:t>
            </a:r>
          </a:p>
          <a:p>
            <a:pPr lvl="1"/>
            <a:r>
              <a:rPr lang="en-US" altLang="ko-KR" dirty="0" smtClean="0"/>
              <a:t>include/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: common header file for Linux kernel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include/</a:t>
            </a:r>
            <a:r>
              <a:rPr lang="en-US" altLang="ko-KR" dirty="0" err="1" smtClean="0"/>
              <a:t>asm</a:t>
            </a:r>
            <a:r>
              <a:rPr lang="en-US" altLang="ko-KR" dirty="0" smtClean="0"/>
              <a:t> : architecture-dependent header file, symbolic link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Architecture-independent source</a:t>
            </a:r>
          </a:p>
          <a:p>
            <a:pPr lvl="1"/>
            <a:r>
              <a:rPr lang="en-US" altLang="ko-KR" dirty="0" err="1" smtClean="0"/>
              <a:t>init</a:t>
            </a:r>
            <a:r>
              <a:rPr lang="en-US" altLang="ko-KR" dirty="0" smtClean="0"/>
              <a:t> : kernel booting related. Initialization code.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kernel : essential part of kernel such as process management, timer, interrupt, signal, module, </a:t>
            </a:r>
            <a:r>
              <a:rPr lang="en-US" altLang="ko-KR" dirty="0" err="1" smtClean="0"/>
              <a:t>etc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ipc</a:t>
            </a:r>
            <a:r>
              <a:rPr lang="en-US" altLang="ko-KR" dirty="0" smtClean="0"/>
              <a:t> : inter-process communication. Pipe, signal, socket, message passing, shared memory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fs : file-system management source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net : network related source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drivers : device driver source</a:t>
            </a:r>
          </a:p>
          <a:p>
            <a:pPr lvl="1"/>
            <a:r>
              <a:rPr lang="en-US" altLang="ko-KR" dirty="0" smtClean="0"/>
              <a:t>lib : library function. In kernel, standard C library is not used.</a:t>
            </a:r>
          </a:p>
        </p:txBody>
      </p:sp>
    </p:spTree>
    <p:extLst>
      <p:ext uri="{BB962C8B-B14F-4D97-AF65-F5344CB8AC3E}">
        <p14:creationId xmlns:p14="http://schemas.microsoft.com/office/powerpoint/2010/main" val="3707967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Source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Architecture-dependent source</a:t>
            </a:r>
          </a:p>
          <a:p>
            <a:pPr lvl="1"/>
            <a:r>
              <a:rPr lang="en-US" altLang="ko-KR" smtClean="0"/>
              <a:t>arch/i386/boot</a:t>
            </a:r>
          </a:p>
          <a:p>
            <a:pPr lvl="1"/>
            <a:r>
              <a:rPr lang="en-US" altLang="ko-KR" smtClean="0"/>
              <a:t>arch/i386/kernel</a:t>
            </a:r>
          </a:p>
          <a:p>
            <a:pPr lvl="1"/>
            <a:r>
              <a:rPr lang="en-US" altLang="ko-KR" smtClean="0"/>
              <a:t>arch/i386/mm</a:t>
            </a:r>
          </a:p>
          <a:p>
            <a:pPr lvl="1"/>
            <a:r>
              <a:rPr lang="en-US" altLang="ko-KR" smtClean="0"/>
              <a:t>arch/i386/lib</a:t>
            </a:r>
          </a:p>
          <a:p>
            <a:pPr lvl="1"/>
            <a:r>
              <a:rPr lang="en-US" altLang="ko-KR" smtClean="0"/>
              <a:t>arch/i386/math-emu</a:t>
            </a:r>
          </a:p>
          <a:p>
            <a:pPr lvl="2"/>
            <a:r>
              <a:rPr lang="en-US" altLang="ko-KR" smtClean="0"/>
              <a:t>if the floating-point</a:t>
            </a:r>
            <a:r>
              <a:rPr lang="ko-KR" altLang="en-US" smtClean="0"/>
              <a:t> </a:t>
            </a:r>
            <a:r>
              <a:rPr lang="en-US" altLang="ko-KR" smtClean="0"/>
              <a:t>coprocessor is not used, emulator related source</a:t>
            </a:r>
          </a:p>
          <a:p>
            <a:pPr lvl="2"/>
            <a:endParaRPr lang="en-US" altLang="ko-KR" smtClean="0"/>
          </a:p>
          <a:p>
            <a:r>
              <a:rPr lang="en-US" altLang="ko-KR" smtClean="0"/>
              <a:t>Source tree of kernel is different slightly on versions or packages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41406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Kernel Image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Kernel image</a:t>
            </a:r>
          </a:p>
          <a:p>
            <a:pPr lvl="1"/>
            <a:r>
              <a:rPr lang="en-US" altLang="ko-KR" smtClean="0"/>
              <a:t>Execution file of Linux kernel</a:t>
            </a:r>
          </a:p>
          <a:p>
            <a:r>
              <a:rPr lang="en-US" altLang="ko-KR" smtClean="0"/>
              <a:t>vmlinux</a:t>
            </a:r>
          </a:p>
          <a:p>
            <a:pPr lvl="1"/>
            <a:r>
              <a:rPr lang="en-US" altLang="ko-KR" smtClean="0"/>
              <a:t>Uncompressed kernel image</a:t>
            </a:r>
          </a:p>
          <a:p>
            <a:r>
              <a:rPr lang="en-US" altLang="ko-KR" smtClean="0"/>
              <a:t>zImage </a:t>
            </a:r>
          </a:p>
          <a:p>
            <a:pPr lvl="1"/>
            <a:r>
              <a:rPr lang="en-US" altLang="ko-KR" smtClean="0"/>
              <a:t>Compressed kernel image under 1MB</a:t>
            </a:r>
          </a:p>
          <a:p>
            <a:r>
              <a:rPr lang="en-US" altLang="ko-KR" smtClean="0"/>
              <a:t>bzImage</a:t>
            </a:r>
          </a:p>
          <a:p>
            <a:pPr lvl="1"/>
            <a:r>
              <a:rPr lang="en-US" altLang="ko-KR" smtClean="0"/>
              <a:t>Compressed kernel image</a:t>
            </a:r>
          </a:p>
          <a:p>
            <a:pPr lvl="1"/>
            <a:r>
              <a:rPr lang="en-US" altLang="ko-KR" smtClean="0"/>
              <a:t>Vmliux + initialization code (bootsect.S, setup) + bzImage attribute information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63237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Kernel Compile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Download kernel source</a:t>
            </a:r>
            <a:endParaRPr lang="ko-KR" altLang="en-US" smtClean="0"/>
          </a:p>
          <a:p>
            <a:pPr lvl="1"/>
            <a:r>
              <a:rPr lang="en-US" altLang="ko-KR" smtClean="0">
                <a:hlinkClick r:id="rId3"/>
              </a:rPr>
              <a:t>www.kernel.org</a:t>
            </a:r>
            <a:r>
              <a:rPr lang="en-US" altLang="ko-KR" smtClean="0"/>
              <a:t> : kernel source, patch file, ex) linux-2.4.0.tar.gz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2667001" y="2428875"/>
            <a:ext cx="36115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cd /usr/src</a:t>
            </a:r>
          </a:p>
          <a:p>
            <a:pPr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rm –f linux</a:t>
            </a:r>
          </a:p>
          <a:p>
            <a:pPr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tar zxvf linux-2.4.0.tart.gz</a:t>
            </a:r>
          </a:p>
          <a:p>
            <a:pPr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mv linux linux-2.4.0</a:t>
            </a:r>
          </a:p>
          <a:p>
            <a:pPr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ln –s lnux-2.4.0 linux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2667000" y="4429125"/>
            <a:ext cx="47450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(patching)</a:t>
            </a:r>
          </a:p>
          <a:p>
            <a:pPr eaLnBrk="1" hangingPunct="1"/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gzip –cd patch-2.4.1.gz | patch –p0</a:t>
            </a:r>
          </a:p>
        </p:txBody>
      </p:sp>
    </p:spTree>
    <p:extLst>
      <p:ext uri="{BB962C8B-B14F-4D97-AF65-F5344CB8AC3E}">
        <p14:creationId xmlns:p14="http://schemas.microsoft.com/office/powerpoint/2010/main" val="4118060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Kernel Compile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Kernel source directory : /usr/src/linux</a:t>
            </a:r>
          </a:p>
          <a:p>
            <a:r>
              <a:rPr lang="en-US" altLang="ko-KR" smtClean="0"/>
              <a:t>Kernel configuration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Dependency check and generate kernel image &amp; module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84997" name="Text Box 6"/>
          <p:cNvSpPr txBox="1">
            <a:spLocks noChangeArrowheads="1"/>
          </p:cNvSpPr>
          <p:nvPr/>
        </p:nvSpPr>
        <p:spPr bwMode="auto">
          <a:xfrm>
            <a:off x="3524251" y="2143125"/>
            <a:ext cx="5051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make config / menuconfig / xconfig</a:t>
            </a:r>
          </a:p>
        </p:txBody>
      </p:sp>
      <p:sp>
        <p:nvSpPr>
          <p:cNvPr id="84998" name="Text Box 7"/>
          <p:cNvSpPr txBox="1">
            <a:spLocks noChangeArrowheads="1"/>
          </p:cNvSpPr>
          <p:nvPr/>
        </p:nvSpPr>
        <p:spPr bwMode="auto">
          <a:xfrm>
            <a:off x="3667126" y="3643313"/>
            <a:ext cx="30781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make dep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make zImage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make modules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make modules_install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864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Booting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Diskette booting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LILO (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loader) booting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667125" y="1279402"/>
            <a:ext cx="3903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dd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if=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bzimage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of=/dev/fd0</a:t>
            </a:r>
          </a:p>
          <a:p>
            <a:pPr eaLnBrk="1" hangingPunct="1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rdev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–R /dev/fd0 /dev/hda1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3667125" y="3143251"/>
            <a:ext cx="63436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arch/i386/boot/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bzimage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/boot/vmlinuz-2.4.0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system.map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/boot/System.map-2.4.0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vi /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lilo.conf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3667125" y="4286250"/>
            <a:ext cx="37353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(editing)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image = /boot/vmlinuz-2.4.0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	label=linux-2.4.0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	root=/dev/hda1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	read-only</a:t>
            </a:r>
          </a:p>
        </p:txBody>
      </p:sp>
    </p:spTree>
    <p:extLst>
      <p:ext uri="{BB962C8B-B14F-4D97-AF65-F5344CB8AC3E}">
        <p14:creationId xmlns:p14="http://schemas.microsoft.com/office/powerpoint/2010/main" val="155652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Design Considerations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Resource limitation</a:t>
            </a:r>
          </a:p>
          <a:p>
            <a:pPr lvl="1"/>
            <a:r>
              <a:rPr lang="en-US" altLang="ko-KR" smtClean="0"/>
              <a:t>Constrained memory usage</a:t>
            </a:r>
          </a:p>
          <a:p>
            <a:pPr lvl="1"/>
            <a:r>
              <a:rPr lang="en-US" altLang="ko-KR" smtClean="0"/>
              <a:t>Software customization : reduction of code size, high performance coding</a:t>
            </a:r>
          </a:p>
          <a:p>
            <a:endParaRPr lang="en-US" altLang="ko-KR" smtClean="0"/>
          </a:p>
          <a:p>
            <a:r>
              <a:rPr lang="en-US" altLang="ko-KR" smtClean="0"/>
              <a:t>Portability </a:t>
            </a:r>
          </a:p>
          <a:p>
            <a:pPr lvl="1"/>
            <a:r>
              <a:rPr lang="en-US" altLang="ko-KR" smtClean="0"/>
              <a:t>Small-sized : small packages</a:t>
            </a:r>
          </a:p>
          <a:p>
            <a:pPr lvl="1"/>
            <a:r>
              <a:rPr lang="en-US" altLang="ko-KR" smtClean="0"/>
              <a:t>Battery operated : low power consumption </a:t>
            </a:r>
          </a:p>
          <a:p>
            <a:endParaRPr lang="en-US" altLang="ko-KR" smtClean="0"/>
          </a:p>
          <a:p>
            <a:r>
              <a:rPr lang="en-US" altLang="ko-KR" smtClean="0"/>
              <a:t>Short life-cycle of product</a:t>
            </a:r>
          </a:p>
          <a:p>
            <a:pPr lvl="1"/>
            <a:r>
              <a:rPr lang="en-US" altLang="ko-KR" smtClean="0"/>
              <a:t>Easy to upgrade : flexible system</a:t>
            </a:r>
          </a:p>
          <a:p>
            <a:endParaRPr lang="en-US" altLang="ko-KR" smtClean="0"/>
          </a:p>
          <a:p>
            <a:r>
              <a:rPr lang="en-US" altLang="ko-KR" smtClean="0"/>
              <a:t>Low cost </a:t>
            </a:r>
          </a:p>
          <a:p>
            <a:pPr lvl="1"/>
            <a:r>
              <a:rPr lang="en-US" altLang="ko-KR" smtClean="0"/>
              <a:t>Low material cost : survey on available chips, maintain supply-chain</a:t>
            </a:r>
          </a:p>
          <a:p>
            <a:pPr lvl="1"/>
            <a:r>
              <a:rPr lang="en-US" altLang="ko-KR" smtClean="0"/>
              <a:t>Low design cost : design automation</a:t>
            </a:r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endParaRPr lang="en-US" altLang="ko-KR" dirty="0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378075" y="5715000"/>
            <a:ext cx="760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b="1" i="1" dirty="0">
                <a:solidFill>
                  <a:srgbClr val="FF6600"/>
                </a:solidFill>
                <a:latin typeface="Times New Roman" panose="02020603050405020304" pitchFamily="18" charset="0"/>
                <a:ea typeface="HY견고딕" panose="02030600000101010101" pitchFamily="18" charset="-127"/>
              </a:rPr>
              <a:t>Design goal  of : Trade-offs between 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0983393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Cross-Development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9520699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ARM Development Tools</a:t>
            </a:r>
          </a:p>
        </p:txBody>
      </p:sp>
      <p:sp>
        <p:nvSpPr>
          <p:cNvPr id="880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RVDS (RealView Development Suite) 4.0</a:t>
            </a:r>
          </a:p>
          <a:p>
            <a:pPr lvl="1"/>
            <a:r>
              <a:rPr lang="en-US" altLang="ko-KR" smtClean="0"/>
              <a:t>Commercial tools provided by ARM</a:t>
            </a:r>
          </a:p>
          <a:p>
            <a:pPr lvl="2"/>
            <a:r>
              <a:rPr lang="en-US" altLang="ko-KR" smtClean="0"/>
              <a:t>RVCT : RealView Compilation Tool</a:t>
            </a:r>
          </a:p>
          <a:p>
            <a:pPr lvl="2"/>
            <a:r>
              <a:rPr lang="en-US" altLang="ko-KR" smtClean="0"/>
              <a:t>IDE : ARM Workbench</a:t>
            </a:r>
          </a:p>
          <a:p>
            <a:pPr lvl="2"/>
            <a:r>
              <a:rPr lang="en-US" altLang="ko-KR" smtClean="0"/>
              <a:t>RealView ICE / Multi-ICE</a:t>
            </a:r>
          </a:p>
          <a:p>
            <a:pPr lvl="2"/>
            <a:r>
              <a:rPr lang="en-US" altLang="ko-KR" smtClean="0"/>
              <a:t>RealView ARMulator</a:t>
            </a:r>
          </a:p>
          <a:p>
            <a:r>
              <a:rPr lang="en-US" altLang="ko-KR" smtClean="0"/>
              <a:t>TRACE32-ICD</a:t>
            </a:r>
          </a:p>
          <a:p>
            <a:pPr lvl="1"/>
            <a:r>
              <a:rPr lang="en-US" altLang="ko-KR" smtClean="0"/>
              <a:t>Commercial JTAG debugger for ARM, provided by Lauterbach, Germany</a:t>
            </a:r>
          </a:p>
          <a:p>
            <a:r>
              <a:rPr lang="en-US" altLang="ko-KR" smtClean="0"/>
              <a:t>GNU tool-chain</a:t>
            </a:r>
          </a:p>
          <a:p>
            <a:pPr lvl="1"/>
            <a:r>
              <a:rPr lang="en-US" altLang="ko-KR" smtClean="0"/>
              <a:t>Compiler (gcc), C-library (glibc), binary utility (binutils)</a:t>
            </a:r>
          </a:p>
          <a:p>
            <a:r>
              <a:rPr lang="en-US" altLang="ko-KR" smtClean="0"/>
              <a:t>JTAG dongle</a:t>
            </a:r>
          </a:p>
          <a:p>
            <a:pPr lvl="1"/>
            <a:r>
              <a:rPr lang="en-US" altLang="ko-KR" smtClean="0"/>
              <a:t>Flash memory fusing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31504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Cross-Development</a:t>
            </a:r>
          </a:p>
        </p:txBody>
      </p:sp>
      <p:sp>
        <p:nvSpPr>
          <p:cNvPr id="8909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Cross-Development</a:t>
            </a:r>
          </a:p>
          <a:p>
            <a:pPr lvl="1"/>
            <a:r>
              <a:rPr lang="en-US" altLang="ko-KR" smtClean="0"/>
              <a:t>Development machine != Execution machine</a:t>
            </a:r>
          </a:p>
          <a:p>
            <a:pPr lvl="2"/>
            <a:r>
              <a:rPr lang="en-US" altLang="ko-KR" smtClean="0"/>
              <a:t>Development machine </a:t>
            </a:r>
            <a:r>
              <a:rPr lang="en-US" altLang="ko-KR" smtClean="0">
                <a:sym typeface="Wingdings" panose="05000000000000000000" pitchFamily="2" charset="2"/>
              </a:rPr>
              <a:t> host computer</a:t>
            </a:r>
          </a:p>
          <a:p>
            <a:pPr lvl="2"/>
            <a:r>
              <a:rPr lang="en-US" altLang="ko-KR" smtClean="0">
                <a:sym typeface="Wingdings" panose="05000000000000000000" pitchFamily="2" charset="2"/>
              </a:rPr>
              <a:t>Execution machine  target board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Procedure of cross-development</a:t>
            </a:r>
          </a:p>
          <a:p>
            <a:pPr lvl="1"/>
            <a:r>
              <a:rPr lang="en-US" altLang="ko-KR" smtClean="0"/>
              <a:t>Setup cross-development environment</a:t>
            </a:r>
          </a:p>
          <a:p>
            <a:pPr lvl="1"/>
            <a:r>
              <a:rPr lang="en-US" altLang="ko-KR" smtClean="0"/>
              <a:t>Preparing OS</a:t>
            </a:r>
          </a:p>
          <a:p>
            <a:pPr lvl="1"/>
            <a:r>
              <a:rPr lang="en-US" altLang="ko-KR" smtClean="0"/>
              <a:t>Developing device driver if need</a:t>
            </a:r>
          </a:p>
          <a:p>
            <a:pPr lvl="1"/>
            <a:r>
              <a:rPr lang="en-US" altLang="ko-KR" smtClean="0"/>
              <a:t>Programming application</a:t>
            </a:r>
          </a:p>
          <a:p>
            <a:endParaRPr lang="en-US" altLang="ko-KR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56699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Detailed X-development Procedure </a:t>
            </a:r>
          </a:p>
        </p:txBody>
      </p:sp>
      <p:sp>
        <p:nvSpPr>
          <p:cNvPr id="901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Detailed procedure for ARM + Linux platform</a:t>
            </a:r>
          </a:p>
          <a:p>
            <a:pPr lvl="1"/>
            <a:r>
              <a:rPr lang="en-US" altLang="ko-KR" smtClean="0"/>
              <a:t>Preparing cross-development environment</a:t>
            </a:r>
          </a:p>
          <a:p>
            <a:pPr lvl="2"/>
            <a:r>
              <a:rPr lang="en-US" altLang="ko-KR" smtClean="0"/>
              <a:t>Tool-chain : editor, compiler, debugger</a:t>
            </a:r>
          </a:p>
          <a:p>
            <a:pPr lvl="2"/>
            <a:r>
              <a:rPr lang="en-US" altLang="ko-KR" smtClean="0"/>
              <a:t>Flash memory fusing : JTAG</a:t>
            </a:r>
          </a:p>
          <a:p>
            <a:pPr lvl="1"/>
            <a:r>
              <a:rPr lang="en-US" altLang="ko-KR" smtClean="0"/>
              <a:t>Preparing OS</a:t>
            </a:r>
          </a:p>
          <a:p>
            <a:pPr lvl="2"/>
            <a:r>
              <a:rPr lang="en-US" altLang="ko-KR" smtClean="0"/>
              <a:t>Customizing boot loader</a:t>
            </a:r>
          </a:p>
          <a:p>
            <a:pPr lvl="2"/>
            <a:r>
              <a:rPr lang="en-US" altLang="ko-KR" smtClean="0"/>
              <a:t>Reconfiguring Linux kernel</a:t>
            </a:r>
          </a:p>
          <a:p>
            <a:pPr lvl="2"/>
            <a:r>
              <a:rPr lang="en-US" altLang="ko-KR" smtClean="0"/>
              <a:t>Creating or updating file system </a:t>
            </a:r>
          </a:p>
          <a:p>
            <a:pPr lvl="3"/>
            <a:r>
              <a:rPr lang="en-US" altLang="ko-KR" smtClean="0"/>
              <a:t>Memory file-system : ramdisk</a:t>
            </a:r>
          </a:p>
          <a:p>
            <a:pPr lvl="3"/>
            <a:r>
              <a:rPr lang="en-US" altLang="ko-KR" smtClean="0"/>
              <a:t>flash file-system</a:t>
            </a:r>
          </a:p>
          <a:p>
            <a:pPr lvl="1"/>
            <a:r>
              <a:rPr lang="en-US" altLang="ko-KR" smtClean="0"/>
              <a:t>Developing device driver</a:t>
            </a:r>
          </a:p>
          <a:p>
            <a:pPr lvl="2"/>
            <a:r>
              <a:rPr lang="en-US" altLang="ko-KR" smtClean="0"/>
              <a:t>Module programming</a:t>
            </a:r>
          </a:p>
          <a:p>
            <a:pPr lvl="1"/>
            <a:r>
              <a:rPr lang="en-US" altLang="ko-KR" smtClean="0"/>
              <a:t>Building up application program</a:t>
            </a:r>
          </a:p>
          <a:p>
            <a:pPr lvl="2"/>
            <a:r>
              <a:rPr lang="en-US" altLang="ko-KR" smtClean="0"/>
              <a:t>Install middle-ware if need</a:t>
            </a:r>
          </a:p>
          <a:p>
            <a:pPr lvl="1"/>
            <a:endParaRPr lang="en-US" altLang="ko-KR" smtClean="0"/>
          </a:p>
          <a:p>
            <a:endParaRPr lang="en-US" altLang="ko-KR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3614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Development Environment Setup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 computer</a:t>
            </a:r>
          </a:p>
          <a:p>
            <a:pPr lvl="1"/>
            <a:r>
              <a:rPr lang="en-US" altLang="ko-KR" dirty="0" smtClean="0"/>
              <a:t>Edit, compile, debug the software for target board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Target board</a:t>
            </a:r>
          </a:p>
          <a:p>
            <a:pPr lvl="1"/>
            <a:r>
              <a:rPr lang="en-US" altLang="ko-KR" dirty="0" smtClean="0"/>
              <a:t>What we want to build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Connection between host computer &amp; target board </a:t>
            </a:r>
          </a:p>
          <a:p>
            <a:pPr lvl="1"/>
            <a:r>
              <a:rPr lang="en-US" altLang="ko-KR" dirty="0" smtClean="0"/>
              <a:t>Serial port : connect target board’s </a:t>
            </a:r>
            <a:r>
              <a:rPr lang="en-US" altLang="ko-KR" dirty="0" err="1" smtClean="0"/>
              <a:t>consol</a:t>
            </a:r>
            <a:r>
              <a:rPr lang="en-US" altLang="ko-KR" dirty="0" smtClean="0"/>
              <a:t> port to host computer</a:t>
            </a:r>
          </a:p>
          <a:p>
            <a:pPr lvl="1"/>
            <a:r>
              <a:rPr lang="en-US" altLang="ko-KR" dirty="0" smtClean="0"/>
              <a:t>JTAG : program download &amp; debug</a:t>
            </a:r>
          </a:p>
          <a:p>
            <a:pPr lvl="1"/>
            <a:r>
              <a:rPr lang="en-US" altLang="ko-KR" dirty="0" smtClean="0"/>
              <a:t>Ethernet : networking, file transfer, file system sharing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9114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192" y="4404904"/>
            <a:ext cx="1214437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8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24" descr="E:\ppt-icon\SMDK244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6" y="4333468"/>
            <a:ext cx="15621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Text Box 18"/>
          <p:cNvSpPr txBox="1">
            <a:spLocks noChangeArrowheads="1"/>
          </p:cNvSpPr>
          <p:nvPr/>
        </p:nvSpPr>
        <p:spPr bwMode="auto">
          <a:xfrm>
            <a:off x="5700441" y="4333468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latin typeface="Times New Roman" panose="02020603050405020304" pitchFamily="18" charset="0"/>
              </a:rPr>
              <a:t>Serial</a:t>
            </a:r>
          </a:p>
        </p:txBody>
      </p:sp>
      <p:sp>
        <p:nvSpPr>
          <p:cNvPr id="91144" name="Text Box 20"/>
          <p:cNvSpPr txBox="1">
            <a:spLocks noChangeArrowheads="1"/>
          </p:cNvSpPr>
          <p:nvPr/>
        </p:nvSpPr>
        <p:spPr bwMode="auto">
          <a:xfrm>
            <a:off x="5700441" y="4690655"/>
            <a:ext cx="58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latin typeface="Times New Roman" panose="02020603050405020304" pitchFamily="18" charset="0"/>
              </a:rPr>
              <a:t>JTAG</a:t>
            </a:r>
          </a:p>
        </p:txBody>
      </p:sp>
      <p:sp>
        <p:nvSpPr>
          <p:cNvPr id="91145" name="Text Box 20"/>
          <p:cNvSpPr txBox="1">
            <a:spLocks noChangeArrowheads="1"/>
          </p:cNvSpPr>
          <p:nvPr/>
        </p:nvSpPr>
        <p:spPr bwMode="auto">
          <a:xfrm>
            <a:off x="5700442" y="5047843"/>
            <a:ext cx="803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latin typeface="Times New Roman" panose="02020603050405020304" pitchFamily="18" charset="0"/>
              </a:rPr>
              <a:t>Ethernet</a:t>
            </a:r>
          </a:p>
        </p:txBody>
      </p:sp>
      <p:sp>
        <p:nvSpPr>
          <p:cNvPr id="91146" name="Line 105"/>
          <p:cNvSpPr>
            <a:spLocks noChangeShapeType="1"/>
          </p:cNvSpPr>
          <p:nvPr/>
        </p:nvSpPr>
        <p:spPr bwMode="auto">
          <a:xfrm flipV="1">
            <a:off x="5200378" y="5333592"/>
            <a:ext cx="1771650" cy="12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47" name="Line 105"/>
          <p:cNvSpPr>
            <a:spLocks noChangeShapeType="1"/>
          </p:cNvSpPr>
          <p:nvPr/>
        </p:nvSpPr>
        <p:spPr bwMode="auto">
          <a:xfrm flipV="1">
            <a:off x="5200378" y="4976404"/>
            <a:ext cx="1771650" cy="12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48" name="Line 105"/>
          <p:cNvSpPr>
            <a:spLocks noChangeShapeType="1"/>
          </p:cNvSpPr>
          <p:nvPr/>
        </p:nvSpPr>
        <p:spPr bwMode="auto">
          <a:xfrm flipV="1">
            <a:off x="5200378" y="4619217"/>
            <a:ext cx="1771650" cy="12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72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Host Computer Setup</a:t>
            </a:r>
            <a:endParaRPr lang="ko-KR" altLang="en-US" smtClean="0"/>
          </a:p>
        </p:txBody>
      </p:sp>
      <p:sp>
        <p:nvSpPr>
          <p:cNvPr id="92163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Host computer provides software development environment for target board</a:t>
            </a:r>
          </a:p>
          <a:p>
            <a:r>
              <a:rPr lang="en-US" altLang="ko-KR" smtClean="0"/>
              <a:t>Development tools installed in host computer</a:t>
            </a:r>
          </a:p>
          <a:p>
            <a:pPr lvl="1"/>
            <a:r>
              <a:rPr lang="en-US" altLang="ko-KR" smtClean="0"/>
              <a:t>Terminal emulator</a:t>
            </a:r>
          </a:p>
          <a:p>
            <a:pPr lvl="1"/>
            <a:r>
              <a:rPr lang="en-US" altLang="ko-KR" smtClean="0"/>
              <a:t>Tool-chain : editor, cross-compiler, debugger</a:t>
            </a:r>
          </a:p>
          <a:p>
            <a:pPr lvl="1"/>
            <a:r>
              <a:rPr lang="en-US" altLang="ko-KR" smtClean="0"/>
              <a:t>BOOTP server, TFTP server, NFS server</a:t>
            </a:r>
          </a:p>
        </p:txBody>
      </p:sp>
      <p:grpSp>
        <p:nvGrpSpPr>
          <p:cNvPr id="92165" name="그룹 29"/>
          <p:cNvGrpSpPr>
            <a:grpSpLocks/>
          </p:cNvGrpSpPr>
          <p:nvPr/>
        </p:nvGrpSpPr>
        <p:grpSpPr bwMode="auto">
          <a:xfrm>
            <a:off x="2452688" y="3357563"/>
            <a:ext cx="7905750" cy="3236912"/>
            <a:chOff x="754063" y="3143250"/>
            <a:chExt cx="7905750" cy="3236715"/>
          </a:xfrm>
        </p:grpSpPr>
        <p:sp>
          <p:nvSpPr>
            <p:cNvPr id="92166" name="Line 4"/>
            <p:cNvSpPr>
              <a:spLocks noChangeShapeType="1"/>
            </p:cNvSpPr>
            <p:nvPr/>
          </p:nvSpPr>
          <p:spPr bwMode="auto">
            <a:xfrm>
              <a:off x="5700713" y="3644900"/>
              <a:ext cx="0" cy="639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167" name="Line 8"/>
            <p:cNvSpPr>
              <a:spLocks noChangeShapeType="1"/>
            </p:cNvSpPr>
            <p:nvPr/>
          </p:nvSpPr>
          <p:spPr bwMode="auto">
            <a:xfrm>
              <a:off x="1644650" y="3644900"/>
              <a:ext cx="0" cy="781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168" name="Rectangle 79"/>
            <p:cNvSpPr>
              <a:spLocks noChangeArrowheads="1"/>
            </p:cNvSpPr>
            <p:nvPr/>
          </p:nvSpPr>
          <p:spPr bwMode="auto">
            <a:xfrm>
              <a:off x="1082675" y="6072188"/>
              <a:ext cx="91757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169" name="Line 84"/>
            <p:cNvSpPr>
              <a:spLocks noChangeShapeType="1"/>
            </p:cNvSpPr>
            <p:nvPr/>
          </p:nvSpPr>
          <p:spPr bwMode="auto">
            <a:xfrm flipV="1">
              <a:off x="1643063" y="3643313"/>
              <a:ext cx="40719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170" name="Rectangle 87"/>
            <p:cNvSpPr>
              <a:spLocks noChangeArrowheads="1"/>
            </p:cNvSpPr>
            <p:nvPr/>
          </p:nvSpPr>
          <p:spPr bwMode="auto">
            <a:xfrm>
              <a:off x="3362325" y="3708400"/>
              <a:ext cx="6238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171" name="Rectangle 88"/>
            <p:cNvSpPr>
              <a:spLocks noChangeArrowheads="1"/>
            </p:cNvSpPr>
            <p:nvPr/>
          </p:nvSpPr>
          <p:spPr bwMode="auto">
            <a:xfrm>
              <a:off x="3397250" y="3143250"/>
              <a:ext cx="406400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HUB</a:t>
              </a:r>
              <a:endParaRPr kumimoji="0" lang="en-US" altLang="ko-KR">
                <a:latin typeface="Times New Roman" panose="02020603050405020304" pitchFamily="18" charset="0"/>
              </a:endParaRPr>
            </a:p>
          </p:txBody>
        </p:sp>
        <p:pic>
          <p:nvPicPr>
            <p:cNvPr id="92172" name="Picture 8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525" y="3354388"/>
              <a:ext cx="1109663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73" name="Rectangle 92"/>
            <p:cNvSpPr>
              <a:spLocks noChangeArrowheads="1"/>
            </p:cNvSpPr>
            <p:nvPr/>
          </p:nvSpPr>
          <p:spPr bwMode="auto">
            <a:xfrm>
              <a:off x="3362325" y="3708400"/>
              <a:ext cx="6238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174" name="Text Box 94"/>
            <p:cNvSpPr txBox="1">
              <a:spLocks noChangeArrowheads="1"/>
            </p:cNvSpPr>
            <p:nvPr/>
          </p:nvSpPr>
          <p:spPr bwMode="auto">
            <a:xfrm>
              <a:off x="968375" y="5643563"/>
              <a:ext cx="12144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400" b="1">
                  <a:latin typeface="Times New Roman" panose="02020603050405020304" pitchFamily="18" charset="0"/>
                </a:rPr>
                <a:t>Target Board</a:t>
              </a:r>
              <a:endParaRPr kumimoji="0" lang="ko-KR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92175" name="Text Box 95"/>
            <p:cNvSpPr txBox="1">
              <a:spLocks noChangeArrowheads="1"/>
            </p:cNvSpPr>
            <p:nvPr/>
          </p:nvSpPr>
          <p:spPr bwMode="auto">
            <a:xfrm>
              <a:off x="4683125" y="6072188"/>
              <a:ext cx="253208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en-US" altLang="ko-KR" sz="1400" b="1">
                  <a:latin typeface="Times New Roman" panose="02020603050405020304" pitchFamily="18" charset="0"/>
                </a:rPr>
                <a:t>Host Computer (LINUX)</a:t>
              </a:r>
            </a:p>
          </p:txBody>
        </p:sp>
        <p:sp>
          <p:nvSpPr>
            <p:cNvPr id="92176" name="Text Box 97"/>
            <p:cNvSpPr txBox="1">
              <a:spLocks noChangeArrowheads="1"/>
            </p:cNvSpPr>
            <p:nvPr/>
          </p:nvSpPr>
          <p:spPr bwMode="auto">
            <a:xfrm>
              <a:off x="2825750" y="3786188"/>
              <a:ext cx="15716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en-US" altLang="ko-KR" sz="1400">
                  <a:latin typeface="Book Antiqua" panose="02040602050305030304" pitchFamily="18" charset="0"/>
                </a:rPr>
                <a:t>Ethernet</a:t>
              </a:r>
            </a:p>
          </p:txBody>
        </p:sp>
        <p:grpSp>
          <p:nvGrpSpPr>
            <p:cNvPr id="92177" name="Group 98"/>
            <p:cNvGrpSpPr>
              <a:grpSpLocks/>
            </p:cNvGrpSpPr>
            <p:nvPr/>
          </p:nvGrpSpPr>
          <p:grpSpPr bwMode="auto">
            <a:xfrm>
              <a:off x="6397625" y="4214813"/>
              <a:ext cx="2262188" cy="1689100"/>
              <a:chOff x="4015" y="2519"/>
              <a:chExt cx="1425" cy="1064"/>
            </a:xfrm>
          </p:grpSpPr>
          <p:sp>
            <p:nvSpPr>
              <p:cNvPr id="92186" name="Rectangle 99"/>
              <p:cNvSpPr>
                <a:spLocks noChangeArrowheads="1"/>
              </p:cNvSpPr>
              <p:nvPr/>
            </p:nvSpPr>
            <p:spPr bwMode="auto">
              <a:xfrm>
                <a:off x="4016" y="2744"/>
                <a:ext cx="1407" cy="15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 b="1">
                    <a:latin typeface="Arial" panose="020B0604020202020204" pitchFamily="34" charset="0"/>
                  </a:rPr>
                  <a:t>Tool-chain</a:t>
                </a:r>
              </a:p>
            </p:txBody>
          </p:sp>
          <p:sp>
            <p:nvSpPr>
              <p:cNvPr id="92187" name="Rectangle 100"/>
              <p:cNvSpPr>
                <a:spLocks noChangeArrowheads="1"/>
              </p:cNvSpPr>
              <p:nvPr/>
            </p:nvSpPr>
            <p:spPr bwMode="auto">
              <a:xfrm>
                <a:off x="4015" y="2947"/>
                <a:ext cx="1407" cy="18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 b="1">
                    <a:latin typeface="Arial" panose="020B0604020202020204" pitchFamily="34" charset="0"/>
                  </a:rPr>
                  <a:t>BOOTP Server</a:t>
                </a:r>
              </a:p>
            </p:txBody>
          </p:sp>
          <p:sp>
            <p:nvSpPr>
              <p:cNvPr id="92188" name="Rectangle 101"/>
              <p:cNvSpPr>
                <a:spLocks noChangeArrowheads="1"/>
              </p:cNvSpPr>
              <p:nvPr/>
            </p:nvSpPr>
            <p:spPr bwMode="auto">
              <a:xfrm>
                <a:off x="4016" y="3174"/>
                <a:ext cx="1407" cy="18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 b="1">
                    <a:latin typeface="Arial" panose="020B0604020202020204" pitchFamily="34" charset="0"/>
                  </a:rPr>
                  <a:t>TFTP Server</a:t>
                </a:r>
              </a:p>
            </p:txBody>
          </p:sp>
          <p:sp>
            <p:nvSpPr>
              <p:cNvPr id="92189" name="Rectangle 102"/>
              <p:cNvSpPr>
                <a:spLocks noChangeArrowheads="1"/>
              </p:cNvSpPr>
              <p:nvPr/>
            </p:nvSpPr>
            <p:spPr bwMode="auto">
              <a:xfrm>
                <a:off x="4015" y="3401"/>
                <a:ext cx="1407" cy="18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 b="1">
                    <a:latin typeface="Arial" panose="020B0604020202020204" pitchFamily="34" charset="0"/>
                  </a:rPr>
                  <a:t>NFS Server</a:t>
                </a:r>
              </a:p>
            </p:txBody>
          </p:sp>
          <p:sp>
            <p:nvSpPr>
              <p:cNvPr id="92190" name="Rectangle 103"/>
              <p:cNvSpPr>
                <a:spLocks noChangeArrowheads="1"/>
              </p:cNvSpPr>
              <p:nvPr/>
            </p:nvSpPr>
            <p:spPr bwMode="auto">
              <a:xfrm>
                <a:off x="4035" y="2519"/>
                <a:ext cx="1405" cy="20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kumimoji="0" lang="en-US" altLang="ko-KR" sz="1400" b="1">
                    <a:latin typeface="Arial" panose="020B0604020202020204" pitchFamily="34" charset="0"/>
                  </a:rPr>
                  <a:t>Terminal Emulator</a:t>
                </a:r>
              </a:p>
            </p:txBody>
          </p:sp>
        </p:grpSp>
        <p:pic>
          <p:nvPicPr>
            <p:cNvPr id="92178" name="Picture 1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313" y="4214813"/>
              <a:ext cx="11430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79" name="AutoShape 82"/>
            <p:cNvSpPr>
              <a:spLocks noChangeArrowheads="1"/>
            </p:cNvSpPr>
            <p:nvPr/>
          </p:nvSpPr>
          <p:spPr bwMode="auto">
            <a:xfrm>
              <a:off x="5468938" y="5572125"/>
              <a:ext cx="563562" cy="423863"/>
            </a:xfrm>
            <a:prstGeom prst="can">
              <a:avLst>
                <a:gd name="adj" fmla="val 2515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latinLnBrk="0"/>
              <a:endParaRPr kumimoji="0" lang="en-US" altLang="ko-KR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92180" name="Line 108"/>
            <p:cNvSpPr>
              <a:spLocks noChangeShapeType="1"/>
            </p:cNvSpPr>
            <p:nvPr/>
          </p:nvSpPr>
          <p:spPr bwMode="auto">
            <a:xfrm>
              <a:off x="5754688" y="5214938"/>
              <a:ext cx="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92181" name="Picture 24" descr="E:\ppt-icon\SMDK2440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63" y="4429125"/>
              <a:ext cx="1562100" cy="121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2" name="Text Box 18"/>
            <p:cNvSpPr txBox="1">
              <a:spLocks noChangeArrowheads="1"/>
            </p:cNvSpPr>
            <p:nvPr/>
          </p:nvSpPr>
          <p:spPr bwMode="auto">
            <a:xfrm>
              <a:off x="3254375" y="4572000"/>
              <a:ext cx="6143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i="1">
                  <a:latin typeface="Times New Roman" panose="02020603050405020304" pitchFamily="18" charset="0"/>
                </a:rPr>
                <a:t>Serial</a:t>
              </a:r>
            </a:p>
          </p:txBody>
        </p:sp>
        <p:sp>
          <p:nvSpPr>
            <p:cNvPr id="92183" name="Text Box 20"/>
            <p:cNvSpPr txBox="1">
              <a:spLocks noChangeArrowheads="1"/>
            </p:cNvSpPr>
            <p:nvPr/>
          </p:nvSpPr>
          <p:spPr bwMode="auto">
            <a:xfrm>
              <a:off x="3254375" y="4929188"/>
              <a:ext cx="5889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i="1">
                  <a:latin typeface="Times New Roman" panose="02020603050405020304" pitchFamily="18" charset="0"/>
                </a:rPr>
                <a:t>JTAG</a:t>
              </a:r>
            </a:p>
          </p:txBody>
        </p:sp>
        <p:sp>
          <p:nvSpPr>
            <p:cNvPr id="92184" name="Line 105"/>
            <p:cNvSpPr>
              <a:spLocks noChangeShapeType="1"/>
            </p:cNvSpPr>
            <p:nvPr/>
          </p:nvSpPr>
          <p:spPr bwMode="auto">
            <a:xfrm flipV="1">
              <a:off x="2754313" y="5214938"/>
              <a:ext cx="1771650" cy="1270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185" name="Line 105"/>
            <p:cNvSpPr>
              <a:spLocks noChangeShapeType="1"/>
            </p:cNvSpPr>
            <p:nvPr/>
          </p:nvSpPr>
          <p:spPr bwMode="auto">
            <a:xfrm flipV="1">
              <a:off x="2754313" y="4857750"/>
              <a:ext cx="1771650" cy="1270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133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Terminal Emulator</a:t>
            </a:r>
            <a:endParaRPr lang="ko-KR" altLang="en-US" smtClean="0"/>
          </a:p>
        </p:txBody>
      </p:sp>
      <p:sp>
        <p:nvSpPr>
          <p:cNvPr id="9318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Terminal emulator</a:t>
            </a:r>
          </a:p>
          <a:p>
            <a:pPr lvl="1"/>
            <a:r>
              <a:rPr lang="en-US" altLang="ko-KR" smtClean="0"/>
              <a:t>The program installed in host computer, which implements the functions of terminal using serial communication</a:t>
            </a:r>
          </a:p>
          <a:p>
            <a:pPr lvl="1"/>
            <a:r>
              <a:rPr lang="en-US" altLang="ko-KR" smtClean="0"/>
              <a:t>Play the role of the monitor &amp; keyboard of target board console</a:t>
            </a:r>
          </a:p>
          <a:p>
            <a:pPr lvl="1"/>
            <a:r>
              <a:rPr lang="en-US" altLang="ko-KR" smtClean="0"/>
              <a:t>File upload &amp; download</a:t>
            </a:r>
          </a:p>
          <a:p>
            <a:r>
              <a:rPr lang="en-US" altLang="ko-KR" smtClean="0"/>
              <a:t>Hyper-terminal (Windows), minicom (Linux)</a:t>
            </a:r>
          </a:p>
          <a:p>
            <a:endParaRPr lang="ko-KR" altLang="en-US" smtClean="0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608764" y="4606925"/>
            <a:ext cx="611187" cy="8016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5205414" y="4672013"/>
            <a:ext cx="1374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191" name="Rectangle 76"/>
          <p:cNvSpPr>
            <a:spLocks noChangeArrowheads="1"/>
          </p:cNvSpPr>
          <p:nvPr/>
        </p:nvSpPr>
        <p:spPr bwMode="auto">
          <a:xfrm>
            <a:off x="6738938" y="4071938"/>
            <a:ext cx="1643062" cy="2921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Terminal Emulator</a:t>
            </a:r>
          </a:p>
        </p:txBody>
      </p:sp>
      <p:sp>
        <p:nvSpPr>
          <p:cNvPr id="93192" name="Text Box 77"/>
          <p:cNvSpPr txBox="1">
            <a:spLocks noChangeArrowheads="1"/>
          </p:cNvSpPr>
          <p:nvPr/>
        </p:nvSpPr>
        <p:spPr bwMode="auto">
          <a:xfrm>
            <a:off x="5508626" y="4337051"/>
            <a:ext cx="873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</a:p>
        </p:txBody>
      </p:sp>
      <p:sp>
        <p:nvSpPr>
          <p:cNvPr id="93193" name="Text Box 78"/>
          <p:cNvSpPr txBox="1">
            <a:spLocks noChangeArrowheads="1"/>
          </p:cNvSpPr>
          <p:nvPr/>
        </p:nvSpPr>
        <p:spPr bwMode="auto">
          <a:xfrm>
            <a:off x="7127876" y="5727700"/>
            <a:ext cx="1254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85000"/>
              </a:lnSpc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Host Computer</a:t>
            </a:r>
          </a:p>
        </p:txBody>
      </p:sp>
      <p:sp>
        <p:nvSpPr>
          <p:cNvPr id="93194" name="Text Box 80"/>
          <p:cNvSpPr txBox="1">
            <a:spLocks noChangeArrowheads="1"/>
          </p:cNvSpPr>
          <p:nvPr/>
        </p:nvSpPr>
        <p:spPr bwMode="auto">
          <a:xfrm>
            <a:off x="3673475" y="5727700"/>
            <a:ext cx="14049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Target Board</a:t>
            </a:r>
          </a:p>
        </p:txBody>
      </p:sp>
      <p:sp>
        <p:nvSpPr>
          <p:cNvPr id="93195" name="Line 81"/>
          <p:cNvSpPr>
            <a:spLocks noChangeShapeType="1"/>
          </p:cNvSpPr>
          <p:nvPr/>
        </p:nvSpPr>
        <p:spPr bwMode="auto">
          <a:xfrm>
            <a:off x="5205414" y="5006975"/>
            <a:ext cx="1374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196" name="Text Box 82"/>
          <p:cNvSpPr txBox="1">
            <a:spLocks noChangeArrowheads="1"/>
          </p:cNvSpPr>
          <p:nvPr/>
        </p:nvSpPr>
        <p:spPr bwMode="auto">
          <a:xfrm>
            <a:off x="5326063" y="4740276"/>
            <a:ext cx="1039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File Upload</a:t>
            </a:r>
          </a:p>
        </p:txBody>
      </p:sp>
      <p:sp>
        <p:nvSpPr>
          <p:cNvPr id="93197" name="Line 83"/>
          <p:cNvSpPr>
            <a:spLocks noChangeShapeType="1"/>
          </p:cNvSpPr>
          <p:nvPr/>
        </p:nvSpPr>
        <p:spPr bwMode="auto">
          <a:xfrm>
            <a:off x="5205414" y="5341938"/>
            <a:ext cx="1374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198" name="Text Box 84"/>
          <p:cNvSpPr txBox="1">
            <a:spLocks noChangeArrowheads="1"/>
          </p:cNvSpPr>
          <p:nvPr/>
        </p:nvSpPr>
        <p:spPr bwMode="auto">
          <a:xfrm>
            <a:off x="5081589" y="5073651"/>
            <a:ext cx="140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File Download</a:t>
            </a:r>
          </a:p>
        </p:txBody>
      </p:sp>
      <p:sp>
        <p:nvSpPr>
          <p:cNvPr id="93199" name="Rectangle 85"/>
          <p:cNvSpPr>
            <a:spLocks noChangeArrowheads="1"/>
          </p:cNvSpPr>
          <p:nvPr/>
        </p:nvSpPr>
        <p:spPr bwMode="auto">
          <a:xfrm>
            <a:off x="3238500" y="4071938"/>
            <a:ext cx="1982788" cy="2921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Serial interface program</a:t>
            </a:r>
          </a:p>
        </p:txBody>
      </p:sp>
      <p:sp>
        <p:nvSpPr>
          <p:cNvPr id="93200" name="Rectangle 86"/>
          <p:cNvSpPr>
            <a:spLocks noChangeArrowheads="1"/>
          </p:cNvSpPr>
          <p:nvPr/>
        </p:nvSpPr>
        <p:spPr bwMode="auto">
          <a:xfrm>
            <a:off x="6608764" y="4398963"/>
            <a:ext cx="1893887" cy="126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201" name="Text Box 87"/>
          <p:cNvSpPr txBox="1">
            <a:spLocks noChangeArrowheads="1"/>
          </p:cNvSpPr>
          <p:nvPr/>
        </p:nvSpPr>
        <p:spPr bwMode="auto">
          <a:xfrm>
            <a:off x="6608764" y="4740275"/>
            <a:ext cx="6111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Serial</a:t>
            </a:r>
          </a:p>
          <a:p>
            <a:pPr latinLnBrk="0">
              <a:lnSpc>
                <a:spcPct val="85000"/>
              </a:lnSpc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</a:p>
        </p:txBody>
      </p:sp>
      <p:sp>
        <p:nvSpPr>
          <p:cNvPr id="93202" name="Rectangle 88"/>
          <p:cNvSpPr>
            <a:spLocks noChangeArrowheads="1"/>
          </p:cNvSpPr>
          <p:nvPr/>
        </p:nvSpPr>
        <p:spPr bwMode="auto">
          <a:xfrm>
            <a:off x="3309939" y="4398963"/>
            <a:ext cx="1893887" cy="126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203" name="Rectangle 89"/>
          <p:cNvSpPr>
            <a:spLocks noChangeArrowheads="1"/>
          </p:cNvSpPr>
          <p:nvPr/>
        </p:nvSpPr>
        <p:spPr bwMode="auto">
          <a:xfrm>
            <a:off x="4576764" y="4606925"/>
            <a:ext cx="611187" cy="8016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204" name="Text Box 90"/>
          <p:cNvSpPr txBox="1">
            <a:spLocks noChangeArrowheads="1"/>
          </p:cNvSpPr>
          <p:nvPr/>
        </p:nvSpPr>
        <p:spPr bwMode="auto">
          <a:xfrm>
            <a:off x="4524375" y="4740275"/>
            <a:ext cx="8572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</a:p>
          <a:p>
            <a:pPr latinLnBrk="0">
              <a:lnSpc>
                <a:spcPct val="85000"/>
              </a:lnSpc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</a:p>
        </p:txBody>
      </p:sp>
      <p:pic>
        <p:nvPicPr>
          <p:cNvPr id="93205" name="Picture 1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4" y="4532314"/>
            <a:ext cx="9683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06" name="Picture 24" descr="E:\ppt-icon\SMDK244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3" y="4465639"/>
            <a:ext cx="11430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3627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BOOTP Server</a:t>
            </a:r>
            <a:endParaRPr lang="ko-KR" altLang="en-US" smtClean="0"/>
          </a:p>
        </p:txBody>
      </p:sp>
      <p:sp>
        <p:nvSpPr>
          <p:cNvPr id="94211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bootp (Boot Protocol)</a:t>
            </a:r>
          </a:p>
          <a:p>
            <a:pPr lvl="1"/>
            <a:r>
              <a:rPr lang="en-US" altLang="ko-KR" smtClean="0"/>
              <a:t>Autobooting protocol of diskless client over IP network</a:t>
            </a:r>
          </a:p>
          <a:p>
            <a:pPr lvl="1"/>
            <a:r>
              <a:rPr lang="en-US" altLang="ko-KR" smtClean="0"/>
              <a:t>Use UDP protocol</a:t>
            </a:r>
          </a:p>
          <a:p>
            <a:pPr lvl="1"/>
            <a:r>
              <a:rPr lang="en-US" altLang="ko-KR" smtClean="0"/>
              <a:t>Assign IP address of target board through IP network</a:t>
            </a:r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5595939" y="4222750"/>
            <a:ext cx="574675" cy="863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4229100" y="4429125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15" name="Rectangle 75"/>
          <p:cNvSpPr>
            <a:spLocks noChangeArrowheads="1"/>
          </p:cNvSpPr>
          <p:nvPr/>
        </p:nvSpPr>
        <p:spPr bwMode="auto">
          <a:xfrm>
            <a:off x="5595938" y="3286125"/>
            <a:ext cx="1727200" cy="5286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b="1">
                <a:latin typeface="Arial" panose="020B0604020202020204" pitchFamily="34" charset="0"/>
              </a:rPr>
              <a:t>BOOTP Server</a:t>
            </a:r>
          </a:p>
        </p:txBody>
      </p:sp>
      <p:sp>
        <p:nvSpPr>
          <p:cNvPr id="94216" name="Text Box 76"/>
          <p:cNvSpPr txBox="1">
            <a:spLocks noChangeArrowheads="1"/>
          </p:cNvSpPr>
          <p:nvPr/>
        </p:nvSpPr>
        <p:spPr bwMode="auto">
          <a:xfrm>
            <a:off x="4371976" y="3779839"/>
            <a:ext cx="792163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>
              <a:lnSpc>
                <a:spcPct val="50000"/>
              </a:lnSpc>
              <a:spcBef>
                <a:spcPct val="35000"/>
              </a:spcBef>
            </a:pPr>
            <a:r>
              <a:rPr kumimoji="0" lang="en-US" altLang="ko-KR" sz="1400" i="1">
                <a:latin typeface="Times New Roman" panose="02020603050405020304" pitchFamily="18" charset="0"/>
              </a:rPr>
              <a:t>Bootp </a:t>
            </a:r>
          </a:p>
          <a:p>
            <a:pPr algn="r" latinLnBrk="0">
              <a:lnSpc>
                <a:spcPct val="50000"/>
              </a:lnSpc>
              <a:spcBef>
                <a:spcPct val="35000"/>
              </a:spcBef>
            </a:pPr>
            <a:r>
              <a:rPr kumimoji="0" lang="en-US" altLang="ko-KR" sz="1400" i="1">
                <a:latin typeface="Times New Roman" panose="02020603050405020304" pitchFamily="18" charset="0"/>
              </a:rPr>
              <a:t>Request</a:t>
            </a:r>
          </a:p>
          <a:p>
            <a:pPr algn="r" latinLnBrk="0">
              <a:lnSpc>
                <a:spcPct val="50000"/>
              </a:lnSpc>
              <a:spcBef>
                <a:spcPct val="35000"/>
              </a:spcBef>
            </a:pPr>
            <a:r>
              <a:rPr kumimoji="0" lang="en-US" altLang="ko-KR" sz="1400" i="1">
                <a:latin typeface="Times New Roman" panose="02020603050405020304" pitchFamily="18" charset="0"/>
              </a:rPr>
              <a:t> packet</a:t>
            </a:r>
          </a:p>
        </p:txBody>
      </p:sp>
      <p:sp>
        <p:nvSpPr>
          <p:cNvPr id="94217" name="Text Box 77"/>
          <p:cNvSpPr txBox="1">
            <a:spLocks noChangeArrowheads="1"/>
          </p:cNvSpPr>
          <p:nvPr/>
        </p:nvSpPr>
        <p:spPr bwMode="auto">
          <a:xfrm>
            <a:off x="6024564" y="5286375"/>
            <a:ext cx="9286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600">
                <a:latin typeface="Times New Roman" panose="02020603050405020304" pitchFamily="18" charset="0"/>
              </a:rPr>
              <a:t>Host PC</a:t>
            </a:r>
          </a:p>
        </p:txBody>
      </p:sp>
      <p:sp>
        <p:nvSpPr>
          <p:cNvPr id="94218" name="Text Box 79"/>
          <p:cNvSpPr txBox="1">
            <a:spLocks noChangeArrowheads="1"/>
          </p:cNvSpPr>
          <p:nvPr/>
        </p:nvSpPr>
        <p:spPr bwMode="auto">
          <a:xfrm>
            <a:off x="2595564" y="5286375"/>
            <a:ext cx="13112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600">
                <a:latin typeface="Times New Roman" panose="02020603050405020304" pitchFamily="18" charset="0"/>
              </a:rPr>
              <a:t>Target Board</a:t>
            </a:r>
          </a:p>
        </p:txBody>
      </p:sp>
      <p:sp>
        <p:nvSpPr>
          <p:cNvPr id="94219" name="Line 80"/>
          <p:cNvSpPr>
            <a:spLocks noChangeShapeType="1"/>
          </p:cNvSpPr>
          <p:nvPr/>
        </p:nvSpPr>
        <p:spPr bwMode="auto">
          <a:xfrm flipV="1">
            <a:off x="4229100" y="4911725"/>
            <a:ext cx="13668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0" name="Text Box 81"/>
          <p:cNvSpPr txBox="1">
            <a:spLocks noChangeArrowheads="1"/>
          </p:cNvSpPr>
          <p:nvPr/>
        </p:nvSpPr>
        <p:spPr bwMode="auto">
          <a:xfrm>
            <a:off x="4371976" y="4624388"/>
            <a:ext cx="1082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400" i="1">
                <a:latin typeface="Times New Roman" panose="02020603050405020304" pitchFamily="18" charset="0"/>
              </a:rPr>
              <a:t>IP address</a:t>
            </a:r>
          </a:p>
        </p:txBody>
      </p:sp>
      <p:sp>
        <p:nvSpPr>
          <p:cNvPr id="94221" name="Rectangle 82"/>
          <p:cNvSpPr>
            <a:spLocks noChangeArrowheads="1"/>
          </p:cNvSpPr>
          <p:nvPr/>
        </p:nvSpPr>
        <p:spPr bwMode="auto">
          <a:xfrm>
            <a:off x="2427289" y="3286125"/>
            <a:ext cx="1798637" cy="5286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b="1">
                <a:latin typeface="Arial" panose="020B0604020202020204" pitchFamily="34" charset="0"/>
              </a:rPr>
              <a:t>In Bootloader</a:t>
            </a:r>
          </a:p>
          <a:p>
            <a:pPr latinLnBrk="0"/>
            <a:r>
              <a:rPr kumimoji="0" lang="en-US" altLang="ko-KR" sz="1400" b="1">
                <a:latin typeface="Arial" panose="020B0604020202020204" pitchFamily="34" charset="0"/>
              </a:rPr>
              <a:t># bootp</a:t>
            </a:r>
          </a:p>
        </p:txBody>
      </p:sp>
      <p:sp>
        <p:nvSpPr>
          <p:cNvPr id="94222" name="Text Box 84"/>
          <p:cNvSpPr txBox="1">
            <a:spLocks noChangeArrowheads="1"/>
          </p:cNvSpPr>
          <p:nvPr/>
        </p:nvSpPr>
        <p:spPr bwMode="auto">
          <a:xfrm>
            <a:off x="5667375" y="4429125"/>
            <a:ext cx="719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400">
                <a:latin typeface="Times New Roman" panose="02020603050405020304" pitchFamily="18" charset="0"/>
              </a:rPr>
              <a:t>TCP</a:t>
            </a:r>
          </a:p>
          <a:p>
            <a:pPr latinLnBrk="0">
              <a:lnSpc>
                <a:spcPct val="85000"/>
              </a:lnSpc>
            </a:pPr>
            <a:r>
              <a:rPr kumimoji="0" lang="en-US" altLang="ko-KR" sz="1400">
                <a:latin typeface="Times New Roman" panose="02020603050405020304" pitchFamily="18" charset="0"/>
              </a:rPr>
              <a:t>/IP</a:t>
            </a:r>
          </a:p>
        </p:txBody>
      </p:sp>
      <p:sp>
        <p:nvSpPr>
          <p:cNvPr id="94223" name="Rectangle 86"/>
          <p:cNvSpPr>
            <a:spLocks noChangeArrowheads="1"/>
          </p:cNvSpPr>
          <p:nvPr/>
        </p:nvSpPr>
        <p:spPr bwMode="auto">
          <a:xfrm>
            <a:off x="3651250" y="4222750"/>
            <a:ext cx="577850" cy="863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4" name="Text Box 87"/>
          <p:cNvSpPr txBox="1">
            <a:spLocks noChangeArrowheads="1"/>
          </p:cNvSpPr>
          <p:nvPr/>
        </p:nvSpPr>
        <p:spPr bwMode="auto">
          <a:xfrm>
            <a:off x="3667125" y="4429125"/>
            <a:ext cx="5159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400">
                <a:latin typeface="Times New Roman" panose="02020603050405020304" pitchFamily="18" charset="0"/>
              </a:rPr>
              <a:t>TCP</a:t>
            </a:r>
          </a:p>
          <a:p>
            <a:pPr latinLnBrk="0">
              <a:lnSpc>
                <a:spcPct val="85000"/>
              </a:lnSpc>
            </a:pPr>
            <a:r>
              <a:rPr kumimoji="0" lang="en-US" altLang="ko-KR" sz="1400">
                <a:latin typeface="Times New Roman" panose="02020603050405020304" pitchFamily="18" charset="0"/>
              </a:rPr>
              <a:t>/IP</a:t>
            </a:r>
          </a:p>
        </p:txBody>
      </p:sp>
      <p:graphicFrame>
        <p:nvGraphicFramePr>
          <p:cNvPr id="36" name="Group 110"/>
          <p:cNvGraphicFramePr>
            <a:graphicFrameLocks/>
          </p:cNvGraphicFramePr>
          <p:nvPr/>
        </p:nvGraphicFramePr>
        <p:xfrm>
          <a:off x="7453314" y="3862389"/>
          <a:ext cx="2428875" cy="1392650"/>
        </p:xfrm>
        <a:graphic>
          <a:graphicData uri="http://schemas.openxmlformats.org/drawingml/2006/table">
            <a:tbl>
              <a:tblPr/>
              <a:tblGrid>
                <a:gridCol w="785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daemon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Configuration file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xinetd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/etc/services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/etc/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xinetd.conf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/etc/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xinetd.d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bootp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bootpd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/etc/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bootptab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/etc/hosts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239" name="Picture 1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6" y="4143376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40" name="Picture 24" descr="E:\ppt-icon\SMDK244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4071938"/>
            <a:ext cx="13779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117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TFTP Server</a:t>
            </a:r>
            <a:endParaRPr lang="ko-KR" altLang="en-US" smtClean="0"/>
          </a:p>
        </p:txBody>
      </p:sp>
      <p:sp>
        <p:nvSpPr>
          <p:cNvPr id="95235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TFTP (Trivial File Transfer Protocol)</a:t>
            </a:r>
          </a:p>
          <a:p>
            <a:pPr lvl="1"/>
            <a:r>
              <a:rPr lang="en-US" altLang="ko-KR" smtClean="0"/>
              <a:t>Simple file transfer protocol using UDP</a:t>
            </a:r>
          </a:p>
          <a:p>
            <a:pPr lvl="1"/>
            <a:r>
              <a:rPr lang="en-US" altLang="ko-KR" smtClean="0"/>
              <a:t>Fast download of large data file (kernel image, ramdisk image, applicaions)</a:t>
            </a:r>
            <a:endParaRPr lang="ko-KR" altLang="en-US" smtClean="0"/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5453064" y="4008438"/>
            <a:ext cx="574675" cy="863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38" name="Line 5"/>
          <p:cNvSpPr>
            <a:spLocks noChangeShapeType="1"/>
          </p:cNvSpPr>
          <p:nvPr/>
        </p:nvSpPr>
        <p:spPr bwMode="auto">
          <a:xfrm>
            <a:off x="4086225" y="4079875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39" name="Rectangle 75"/>
          <p:cNvSpPr>
            <a:spLocks noChangeArrowheads="1"/>
          </p:cNvSpPr>
          <p:nvPr/>
        </p:nvSpPr>
        <p:spPr bwMode="auto">
          <a:xfrm>
            <a:off x="5310188" y="3071814"/>
            <a:ext cx="1727200" cy="5286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b="1">
                <a:latin typeface="Arial" panose="020B0604020202020204" pitchFamily="34" charset="0"/>
              </a:rPr>
              <a:t>TFTP Server</a:t>
            </a:r>
          </a:p>
        </p:txBody>
      </p:sp>
      <p:sp>
        <p:nvSpPr>
          <p:cNvPr id="95240" name="Text Box 76"/>
          <p:cNvSpPr txBox="1">
            <a:spLocks noChangeArrowheads="1"/>
          </p:cNvSpPr>
          <p:nvPr/>
        </p:nvSpPr>
        <p:spPr bwMode="auto">
          <a:xfrm>
            <a:off x="4302126" y="3863975"/>
            <a:ext cx="79216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0000"/>
              </a:lnSpc>
            </a:pPr>
            <a:r>
              <a:rPr kumimoji="0" lang="en-US" altLang="ko-KR" sz="1400" i="1">
                <a:latin typeface="Times New Roman" panose="02020603050405020304" pitchFamily="18" charset="0"/>
              </a:rPr>
              <a:t>RRQ</a:t>
            </a:r>
          </a:p>
        </p:txBody>
      </p:sp>
      <p:sp>
        <p:nvSpPr>
          <p:cNvPr id="95241" name="Text Box 77"/>
          <p:cNvSpPr txBox="1">
            <a:spLocks noChangeArrowheads="1"/>
          </p:cNvSpPr>
          <p:nvPr/>
        </p:nvSpPr>
        <p:spPr bwMode="auto">
          <a:xfrm>
            <a:off x="5927726" y="5143500"/>
            <a:ext cx="16557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600">
                <a:latin typeface="Times New Roman" panose="02020603050405020304" pitchFamily="18" charset="0"/>
              </a:rPr>
              <a:t>Host PC</a:t>
            </a:r>
          </a:p>
        </p:txBody>
      </p:sp>
      <p:sp>
        <p:nvSpPr>
          <p:cNvPr id="95242" name="Text Box 79"/>
          <p:cNvSpPr txBox="1">
            <a:spLocks noChangeArrowheads="1"/>
          </p:cNvSpPr>
          <p:nvPr/>
        </p:nvSpPr>
        <p:spPr bwMode="auto">
          <a:xfrm>
            <a:off x="2687638" y="5072064"/>
            <a:ext cx="1655762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600">
                <a:latin typeface="Times New Roman" panose="02020603050405020304" pitchFamily="18" charset="0"/>
              </a:rPr>
              <a:t>Target Board</a:t>
            </a:r>
          </a:p>
        </p:txBody>
      </p:sp>
      <p:sp>
        <p:nvSpPr>
          <p:cNvPr id="95243" name="Line 80"/>
          <p:cNvSpPr>
            <a:spLocks noChangeShapeType="1"/>
          </p:cNvSpPr>
          <p:nvPr/>
        </p:nvSpPr>
        <p:spPr bwMode="auto">
          <a:xfrm flipV="1">
            <a:off x="4086225" y="4799014"/>
            <a:ext cx="136683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4" name="Text Box 81"/>
          <p:cNvSpPr txBox="1">
            <a:spLocks noChangeArrowheads="1"/>
          </p:cNvSpPr>
          <p:nvPr/>
        </p:nvSpPr>
        <p:spPr bwMode="auto">
          <a:xfrm>
            <a:off x="4157664" y="4295775"/>
            <a:ext cx="1296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i="1">
                <a:latin typeface="Times New Roman" panose="02020603050405020304" pitchFamily="18" charset="0"/>
              </a:rPr>
              <a:t>Kernel, ramdisk, </a:t>
            </a:r>
          </a:p>
        </p:txBody>
      </p:sp>
      <p:sp>
        <p:nvSpPr>
          <p:cNvPr id="95245" name="Rectangle 82"/>
          <p:cNvSpPr>
            <a:spLocks noChangeArrowheads="1"/>
          </p:cNvSpPr>
          <p:nvPr/>
        </p:nvSpPr>
        <p:spPr bwMode="auto">
          <a:xfrm>
            <a:off x="2141539" y="3071814"/>
            <a:ext cx="1798637" cy="5286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b="1">
                <a:latin typeface="Arial" panose="020B0604020202020204" pitchFamily="34" charset="0"/>
              </a:rPr>
              <a:t>Bootloader</a:t>
            </a:r>
          </a:p>
          <a:p>
            <a:pPr latinLnBrk="0"/>
            <a:r>
              <a:rPr kumimoji="0" lang="en-US" altLang="ko-KR" sz="1400" b="1">
                <a:latin typeface="Arial" panose="020B0604020202020204" pitchFamily="34" charset="0"/>
              </a:rPr>
              <a:t>#tftp [file_name]</a:t>
            </a:r>
          </a:p>
        </p:txBody>
      </p:sp>
      <p:sp>
        <p:nvSpPr>
          <p:cNvPr id="95246" name="Text Box 84"/>
          <p:cNvSpPr txBox="1">
            <a:spLocks noChangeArrowheads="1"/>
          </p:cNvSpPr>
          <p:nvPr/>
        </p:nvSpPr>
        <p:spPr bwMode="auto">
          <a:xfrm>
            <a:off x="5453064" y="4152900"/>
            <a:ext cx="7191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600">
                <a:latin typeface="Times New Roman" panose="02020603050405020304" pitchFamily="18" charset="0"/>
              </a:rPr>
              <a:t>TCP</a:t>
            </a:r>
          </a:p>
          <a:p>
            <a:pPr latinLnBrk="0">
              <a:lnSpc>
                <a:spcPct val="85000"/>
              </a:lnSpc>
            </a:pPr>
            <a:r>
              <a:rPr kumimoji="0" lang="en-US" altLang="ko-KR" sz="1600">
                <a:latin typeface="Times New Roman" panose="02020603050405020304" pitchFamily="18" charset="0"/>
              </a:rPr>
              <a:t>/IP</a:t>
            </a:r>
          </a:p>
        </p:txBody>
      </p:sp>
      <p:sp>
        <p:nvSpPr>
          <p:cNvPr id="95247" name="Rectangle 86"/>
          <p:cNvSpPr>
            <a:spLocks noChangeArrowheads="1"/>
          </p:cNvSpPr>
          <p:nvPr/>
        </p:nvSpPr>
        <p:spPr bwMode="auto">
          <a:xfrm>
            <a:off x="3508375" y="4008438"/>
            <a:ext cx="577850" cy="863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8" name="Text Box 87"/>
          <p:cNvSpPr txBox="1">
            <a:spLocks noChangeArrowheads="1"/>
          </p:cNvSpPr>
          <p:nvPr/>
        </p:nvSpPr>
        <p:spPr bwMode="auto">
          <a:xfrm>
            <a:off x="3436939" y="4152900"/>
            <a:ext cx="7191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kumimoji="0" lang="en-US" altLang="ko-KR" sz="1600">
                <a:latin typeface="Times New Roman" panose="02020603050405020304" pitchFamily="18" charset="0"/>
              </a:rPr>
              <a:t>TCP</a:t>
            </a:r>
          </a:p>
          <a:p>
            <a:pPr latinLnBrk="0">
              <a:lnSpc>
                <a:spcPct val="85000"/>
              </a:lnSpc>
            </a:pPr>
            <a:r>
              <a:rPr kumimoji="0" lang="en-US" altLang="ko-KR" sz="1600">
                <a:latin typeface="Times New Roman" panose="02020603050405020304" pitchFamily="18" charset="0"/>
              </a:rPr>
              <a:t>/IP</a:t>
            </a:r>
          </a:p>
        </p:txBody>
      </p:sp>
      <p:graphicFrame>
        <p:nvGraphicFramePr>
          <p:cNvPr id="77" name="Group 107"/>
          <p:cNvGraphicFramePr>
            <a:graphicFrameLocks noGrp="1"/>
          </p:cNvGraphicFramePr>
          <p:nvPr/>
        </p:nvGraphicFramePr>
        <p:xfrm>
          <a:off x="7642226" y="4214813"/>
          <a:ext cx="2530475" cy="908252"/>
        </p:xfrm>
        <a:graphic>
          <a:graphicData uri="http://schemas.openxmlformats.org/drawingml/2006/table">
            <a:tbl>
              <a:tblPr/>
              <a:tblGrid>
                <a:gridCol w="78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xinetd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/etc/services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/etc/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xinetd.conf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/etc/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xinetd.d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tftp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in.tftpd</a:t>
                      </a: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tftpboot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5260" name="Picture 1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1" y="3929064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61" name="Picture 24" descr="E:\ppt-icon\SMDK244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929063"/>
            <a:ext cx="13779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3013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NFS Server</a:t>
            </a:r>
            <a:endParaRPr lang="ko-KR" altLang="en-US" smtClean="0"/>
          </a:p>
        </p:txBody>
      </p:sp>
      <p:sp>
        <p:nvSpPr>
          <p:cNvPr id="96259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NFS (Network File System)</a:t>
            </a:r>
          </a:p>
          <a:p>
            <a:pPr lvl="1"/>
            <a:r>
              <a:rPr lang="en-US" altLang="ko-KR" smtClean="0"/>
              <a:t>File-system sharing via network</a:t>
            </a:r>
          </a:p>
          <a:p>
            <a:pPr lvl="1"/>
            <a:r>
              <a:rPr lang="en-US" altLang="ko-KR" smtClean="0"/>
              <a:t>Provide storage space to target board</a:t>
            </a:r>
          </a:p>
          <a:p>
            <a:pPr lvl="1"/>
            <a:r>
              <a:rPr lang="en-US" altLang="ko-KR" smtClean="0"/>
              <a:t>Direct execution of cross-compiled result without trasnfering it to target board</a:t>
            </a:r>
            <a:endParaRPr lang="ko-KR" altLang="en-US" smtClean="0"/>
          </a:p>
        </p:txBody>
      </p:sp>
      <p:sp>
        <p:nvSpPr>
          <p:cNvPr id="96261" name="Rectangle 79"/>
          <p:cNvSpPr>
            <a:spLocks noChangeArrowheads="1"/>
          </p:cNvSpPr>
          <p:nvPr/>
        </p:nvSpPr>
        <p:spPr bwMode="auto">
          <a:xfrm>
            <a:off x="3457576" y="5586413"/>
            <a:ext cx="9175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262" name="AutoShape 80"/>
          <p:cNvSpPr>
            <a:spLocks noChangeArrowheads="1"/>
          </p:cNvSpPr>
          <p:nvPr/>
        </p:nvSpPr>
        <p:spPr bwMode="auto">
          <a:xfrm>
            <a:off x="3560763" y="5162550"/>
            <a:ext cx="863600" cy="349250"/>
          </a:xfrm>
          <a:prstGeom prst="can">
            <a:avLst>
              <a:gd name="adj" fmla="val 25157"/>
            </a:avLst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b="1" i="1">
                <a:latin typeface="맑은 고딕" panose="020B0503020000020004" pitchFamily="50" charset="-127"/>
                <a:ea typeface="맑은 고딕" panose="020B0503020000020004" pitchFamily="50" charset="-127"/>
              </a:rPr>
              <a:t>/mnt</a:t>
            </a:r>
          </a:p>
        </p:txBody>
      </p:sp>
      <p:sp>
        <p:nvSpPr>
          <p:cNvPr id="96263" name="AutoShape 81"/>
          <p:cNvSpPr>
            <a:spLocks noChangeArrowheads="1"/>
          </p:cNvSpPr>
          <p:nvPr/>
        </p:nvSpPr>
        <p:spPr bwMode="auto">
          <a:xfrm>
            <a:off x="7423150" y="5162550"/>
            <a:ext cx="1104900" cy="349250"/>
          </a:xfrm>
          <a:prstGeom prst="can">
            <a:avLst>
              <a:gd name="adj" fmla="val 2515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b="1" i="1">
                <a:latin typeface="맑은 고딕" panose="020B0503020000020004" pitchFamily="50" charset="-127"/>
                <a:ea typeface="맑은 고딕" panose="020B0503020000020004" pitchFamily="50" charset="-127"/>
              </a:rPr>
              <a:t>/nfs_resource</a:t>
            </a:r>
          </a:p>
        </p:txBody>
      </p:sp>
      <p:sp>
        <p:nvSpPr>
          <p:cNvPr id="96264" name="Rectangle 86"/>
          <p:cNvSpPr>
            <a:spLocks noChangeArrowheads="1"/>
          </p:cNvSpPr>
          <p:nvPr/>
        </p:nvSpPr>
        <p:spPr bwMode="auto">
          <a:xfrm>
            <a:off x="5737225" y="3222625"/>
            <a:ext cx="6238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265" name="Rectangle 87"/>
          <p:cNvSpPr>
            <a:spLocks noChangeArrowheads="1"/>
          </p:cNvSpPr>
          <p:nvPr/>
        </p:nvSpPr>
        <p:spPr bwMode="auto">
          <a:xfrm>
            <a:off x="5799138" y="3270250"/>
            <a:ext cx="392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5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  <a:endParaRPr kumimoji="0"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266" name="Picture 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3297238"/>
            <a:ext cx="11096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7" name="Text Box 93"/>
          <p:cNvSpPr txBox="1">
            <a:spLocks noChangeArrowheads="1"/>
          </p:cNvSpPr>
          <p:nvPr/>
        </p:nvSpPr>
        <p:spPr bwMode="auto">
          <a:xfrm>
            <a:off x="3559175" y="5561014"/>
            <a:ext cx="1322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Target Board</a:t>
            </a:r>
            <a:endParaRPr kumimoji="0"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268" name="Text Box 94"/>
          <p:cNvSpPr txBox="1">
            <a:spLocks noChangeArrowheads="1"/>
          </p:cNvSpPr>
          <p:nvPr/>
        </p:nvSpPr>
        <p:spPr bwMode="auto">
          <a:xfrm>
            <a:off x="7239000" y="5572125"/>
            <a:ext cx="174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Host Computer</a:t>
            </a:r>
          </a:p>
        </p:txBody>
      </p:sp>
      <p:sp>
        <p:nvSpPr>
          <p:cNvPr id="96269" name="Text Box 96"/>
          <p:cNvSpPr txBox="1">
            <a:spLocks noChangeArrowheads="1"/>
          </p:cNvSpPr>
          <p:nvPr/>
        </p:nvSpPr>
        <p:spPr bwMode="auto">
          <a:xfrm>
            <a:off x="5700714" y="3725863"/>
            <a:ext cx="714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</a:p>
        </p:txBody>
      </p:sp>
      <p:sp>
        <p:nvSpPr>
          <p:cNvPr id="96270" name="Line 98"/>
          <p:cNvSpPr>
            <a:spLocks noChangeShapeType="1"/>
          </p:cNvSpPr>
          <p:nvPr/>
        </p:nvSpPr>
        <p:spPr bwMode="auto">
          <a:xfrm flipV="1">
            <a:off x="4700589" y="5251450"/>
            <a:ext cx="2428875" cy="4603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1" name="Text Box 99"/>
          <p:cNvSpPr txBox="1">
            <a:spLocks noChangeArrowheads="1"/>
          </p:cNvSpPr>
          <p:nvPr/>
        </p:nvSpPr>
        <p:spPr bwMode="auto">
          <a:xfrm>
            <a:off x="4929188" y="5257800"/>
            <a:ext cx="2087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Network File System</a:t>
            </a:r>
          </a:p>
        </p:txBody>
      </p:sp>
      <p:sp>
        <p:nvSpPr>
          <p:cNvPr id="96272" name="Line 100"/>
          <p:cNvSpPr>
            <a:spLocks noChangeShapeType="1"/>
          </p:cNvSpPr>
          <p:nvPr/>
        </p:nvSpPr>
        <p:spPr bwMode="auto">
          <a:xfrm>
            <a:off x="3986213" y="48863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3" name="Line 101"/>
          <p:cNvSpPr>
            <a:spLocks noChangeShapeType="1"/>
          </p:cNvSpPr>
          <p:nvPr/>
        </p:nvSpPr>
        <p:spPr bwMode="auto">
          <a:xfrm>
            <a:off x="7947025" y="48863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4" name="Text Box 103"/>
          <p:cNvSpPr txBox="1">
            <a:spLocks noChangeArrowheads="1"/>
          </p:cNvSpPr>
          <p:nvPr/>
        </p:nvSpPr>
        <p:spPr bwMode="auto">
          <a:xfrm>
            <a:off x="7307264" y="5878514"/>
            <a:ext cx="1374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NFS server</a:t>
            </a:r>
          </a:p>
        </p:txBody>
      </p:sp>
      <p:sp>
        <p:nvSpPr>
          <p:cNvPr id="96275" name="Text Box 104"/>
          <p:cNvSpPr txBox="1">
            <a:spLocks noChangeArrowheads="1"/>
          </p:cNvSpPr>
          <p:nvPr/>
        </p:nvSpPr>
        <p:spPr bwMode="auto">
          <a:xfrm>
            <a:off x="3348038" y="5856289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NFS client</a:t>
            </a:r>
          </a:p>
        </p:txBody>
      </p:sp>
      <p:pic>
        <p:nvPicPr>
          <p:cNvPr id="96276" name="Picture 1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37973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77" name="Picture 24" descr="E:\ppt-icon\SMDK2440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68738"/>
            <a:ext cx="13779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hape 36"/>
          <p:cNvCxnSpPr/>
          <p:nvPr/>
        </p:nvCxnSpPr>
        <p:spPr>
          <a:xfrm rot="10800000" flipV="1">
            <a:off x="3889375" y="3500438"/>
            <a:ext cx="1525588" cy="368300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/>
          <p:nvPr/>
        </p:nvCxnSpPr>
        <p:spPr>
          <a:xfrm>
            <a:off x="6524625" y="3500438"/>
            <a:ext cx="1462088" cy="29686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3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Construction of Embedded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Hardware components</a:t>
            </a:r>
          </a:p>
          <a:p>
            <a:pPr lvl="1"/>
            <a:r>
              <a:rPr lang="en-US" altLang="ko-KR" smtClean="0"/>
              <a:t>Processor</a:t>
            </a:r>
          </a:p>
          <a:p>
            <a:pPr lvl="1"/>
            <a:r>
              <a:rPr lang="en-US" altLang="ko-KR" smtClean="0"/>
              <a:t>Peripheral devices</a:t>
            </a:r>
          </a:p>
          <a:p>
            <a:pPr lvl="1"/>
            <a:r>
              <a:rPr lang="en-US" altLang="ko-KR" smtClean="0"/>
              <a:t>Embedded hardware platform = Processor + Peripherals</a:t>
            </a:r>
          </a:p>
          <a:p>
            <a:endParaRPr lang="en-US" altLang="ko-KR" smtClean="0"/>
          </a:p>
          <a:p>
            <a:r>
              <a:rPr lang="en-US" altLang="ko-KR" smtClean="0"/>
              <a:t>Software components</a:t>
            </a:r>
          </a:p>
          <a:p>
            <a:pPr lvl="1"/>
            <a:r>
              <a:rPr lang="en-US" altLang="ko-KR" smtClean="0"/>
              <a:t>System software</a:t>
            </a:r>
          </a:p>
          <a:p>
            <a:pPr lvl="1"/>
            <a:r>
              <a:rPr lang="en-US" altLang="ko-KR" smtClean="0"/>
              <a:t>Middle-ware</a:t>
            </a:r>
          </a:p>
          <a:p>
            <a:pPr lvl="1"/>
            <a:r>
              <a:rPr lang="en-US" altLang="ko-KR" smtClean="0"/>
              <a:t>Application software</a:t>
            </a:r>
          </a:p>
          <a:p>
            <a:endParaRPr lang="en-US" altLang="ko-KR" smtClean="0"/>
          </a:p>
          <a:p>
            <a:r>
              <a:rPr lang="en-US" altLang="ko-KR" smtClean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2048318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Tool Chain</a:t>
            </a:r>
            <a:endParaRPr lang="ko-KR" altLang="en-US" smtClean="0"/>
          </a:p>
        </p:txBody>
      </p:sp>
      <p:sp>
        <p:nvSpPr>
          <p:cNvPr id="97283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Tool chain</a:t>
            </a:r>
          </a:p>
          <a:p>
            <a:pPr lvl="1"/>
            <a:r>
              <a:rPr lang="en-US" altLang="ko-KR" smtClean="0"/>
              <a:t>A group of tools for the developments of system program &amp; application program</a:t>
            </a:r>
          </a:p>
          <a:p>
            <a:pPr lvl="1"/>
            <a:r>
              <a:rPr lang="en-US" altLang="ko-KR" smtClean="0"/>
              <a:t>Text editor (vi), compiler (gcc), assembler (gas), linker (ld), utility programs (binutils), libraries (glibc)</a:t>
            </a:r>
          </a:p>
          <a:p>
            <a:endParaRPr lang="en-US" altLang="ko-KR" smtClean="0"/>
          </a:p>
          <a:p>
            <a:r>
              <a:rPr lang="en-US" altLang="ko-KR" smtClean="0"/>
              <a:t>Types of compilation</a:t>
            </a:r>
          </a:p>
          <a:p>
            <a:pPr lvl="1"/>
            <a:r>
              <a:rPr lang="en-US" altLang="ko-KR" smtClean="0"/>
              <a:t>Native compile : the processor executing compiler is same as the prcessor executing compiled result (executable file)</a:t>
            </a:r>
          </a:p>
          <a:p>
            <a:pPr lvl="1"/>
            <a:r>
              <a:rPr lang="en-US" altLang="ko-KR" smtClean="0"/>
              <a:t>Cross compile) : the processor executing compiler is different from the prcessor executing compiled result (executable file)</a:t>
            </a:r>
          </a:p>
          <a:p>
            <a:endParaRPr lang="en-US" altLang="ko-KR" smtClean="0"/>
          </a:p>
          <a:p>
            <a:r>
              <a:rPr lang="en-US" altLang="ko-KR" smtClean="0"/>
              <a:t>Compilation in embedde system development</a:t>
            </a:r>
          </a:p>
          <a:p>
            <a:pPr lvl="1"/>
            <a:r>
              <a:rPr lang="en-US" altLang="ko-KR" smtClean="0"/>
              <a:t>Cross compile</a:t>
            </a:r>
          </a:p>
        </p:txBody>
      </p:sp>
    </p:spTree>
    <p:extLst>
      <p:ext uri="{BB962C8B-B14F-4D97-AF65-F5344CB8AC3E}">
        <p14:creationId xmlns:p14="http://schemas.microsoft.com/office/powerpoint/2010/main" val="1060653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Cross Tool Chain for ARM</a:t>
            </a:r>
            <a:endParaRPr lang="ko-KR" altLang="en-US" smtClean="0"/>
          </a:p>
        </p:txBody>
      </p:sp>
      <p:graphicFrame>
        <p:nvGraphicFramePr>
          <p:cNvPr id="9" name="Group 67"/>
          <p:cNvGraphicFramePr>
            <a:graphicFrameLocks/>
          </p:cNvGraphicFramePr>
          <p:nvPr/>
        </p:nvGraphicFramePr>
        <p:xfrm>
          <a:off x="2381251" y="1214439"/>
          <a:ext cx="7286625" cy="5000629"/>
        </p:xfrm>
        <a:graphic>
          <a:graphicData uri="http://schemas.openxmlformats.org/drawingml/2006/table">
            <a:tbl>
              <a:tblPr/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Tool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gcc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 compiler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c++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C++ compiler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arm-linux-as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GNU assembler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arm-linux-gasp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GNU assembly preprocessor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arm-linux-ld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GNU linker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arm-linux-ar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Archives generation &amp; modification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arm-linux-objdump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 information about object file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-nm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Display symbol information of objective file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arm-linux-strip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Delete symbol information from objective file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arm-linux-objcopy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 objective file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arm-linux-ranlib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Generate archive index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arm-linux-size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Display the size of sections of objective file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arm-linux-strings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Display strings &amp; printable characters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arm-linux-addr2line</a:t>
                      </a:r>
                    </a:p>
                  </a:txBody>
                  <a:tcPr marL="107999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Translate address into file name and line number</a:t>
                      </a:r>
                    </a:p>
                  </a:txBody>
                  <a:tcPr marL="107999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812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Make Utility</a:t>
            </a:r>
            <a:endParaRPr lang="ko-KR" altLang="en-US" smtClean="0"/>
          </a:p>
        </p:txBody>
      </p:sp>
      <p:sp>
        <p:nvSpPr>
          <p:cNvPr id="99331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Utility program which compile efficiently multiple files</a:t>
            </a:r>
          </a:p>
          <a:p>
            <a:r>
              <a:rPr lang="en-US" altLang="ko-KR" smtClean="0"/>
              <a:t>Control the sequence of compilation</a:t>
            </a:r>
          </a:p>
          <a:p>
            <a:r>
              <a:rPr lang="en-US" altLang="ko-KR" smtClean="0"/>
              <a:t>Manage the location of program installation </a:t>
            </a:r>
          </a:p>
          <a:p>
            <a:r>
              <a:rPr lang="en-US" altLang="ko-KR" smtClean="0"/>
              <a:t>“Makefile”</a:t>
            </a:r>
          </a:p>
          <a:p>
            <a:pPr lvl="1"/>
            <a:r>
              <a:rPr lang="en-US" altLang="ko-KR" smtClean="0"/>
              <a:t>Script file defining the compile procedure of make utility</a:t>
            </a:r>
          </a:p>
          <a:p>
            <a:pPr lvl="1"/>
            <a:r>
              <a:rPr lang="en-US" altLang="ko-KR" smtClean="0"/>
              <a:t>Consist of dependencies &amp; rules</a:t>
            </a:r>
          </a:p>
        </p:txBody>
      </p:sp>
    </p:spTree>
    <p:extLst>
      <p:ext uri="{BB962C8B-B14F-4D97-AF65-F5344CB8AC3E}">
        <p14:creationId xmlns:p14="http://schemas.microsoft.com/office/powerpoint/2010/main" val="27303985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Make Utility</a:t>
            </a:r>
            <a:endParaRPr lang="ko-KR" altLang="en-US" smtClean="0"/>
          </a:p>
        </p:txBody>
      </p:sp>
      <p:sp>
        <p:nvSpPr>
          <p:cNvPr id="100356" name="직사각형 8"/>
          <p:cNvSpPr>
            <a:spLocks noChangeArrowheads="1"/>
          </p:cNvSpPr>
          <p:nvPr/>
        </p:nvSpPr>
        <p:spPr bwMode="auto">
          <a:xfrm>
            <a:off x="4095750" y="1143001"/>
            <a:ext cx="4572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(Makefile)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all: myapp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CC = gcc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INSTDIR = /usr/local/bin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CFLAGS = -g –Wall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myapp: main.o foo.o boo.o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$(CC) –o myapp main.o foo.o boo.o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main.o : main.c myhead.h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$(CC) $(CFLAGS) –c main.c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foo.o: foo.c foohead.h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$(CC) $(CFLAGS) –c foo.c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boo.o: boo.c boohead.h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$(CC) $(CFLAGS) –c boo.c</a:t>
            </a:r>
          </a:p>
          <a:p>
            <a:pPr eaLnBrk="1" hangingPunct="1"/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clean:</a:t>
            </a:r>
          </a:p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rm main.o foo.o boo.o</a:t>
            </a:r>
          </a:p>
        </p:txBody>
      </p:sp>
    </p:spTree>
    <p:extLst>
      <p:ext uri="{BB962C8B-B14F-4D97-AF65-F5344CB8AC3E}">
        <p14:creationId xmlns:p14="http://schemas.microsoft.com/office/powerpoint/2010/main" val="4464350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GDB : GNU Debugger</a:t>
            </a:r>
            <a:endParaRPr lang="ko-KR" altLang="en-US" smtClean="0"/>
          </a:p>
        </p:txBody>
      </p:sp>
      <p:sp>
        <p:nvSpPr>
          <p:cNvPr id="101379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GDB </a:t>
            </a:r>
          </a:p>
          <a:p>
            <a:pPr lvl="1"/>
            <a:r>
              <a:rPr lang="en-US" altLang="ko-KR" smtClean="0"/>
              <a:t>Text-based GNU debugger</a:t>
            </a:r>
          </a:p>
          <a:p>
            <a:pPr lvl="1"/>
            <a:r>
              <a:rPr lang="en-US" altLang="ko-KR" smtClean="0"/>
              <a:t>Default Linux debugger</a:t>
            </a:r>
          </a:p>
          <a:p>
            <a:r>
              <a:rPr lang="en-US" altLang="ko-KR" smtClean="0"/>
              <a:t>How to use</a:t>
            </a:r>
          </a:p>
          <a:p>
            <a:pPr lvl="1"/>
            <a:r>
              <a:rPr lang="en-US" altLang="ko-KR" smtClean="0"/>
              <a:t>Use “–g” option when comple </a:t>
            </a:r>
          </a:p>
          <a:p>
            <a:pPr lvl="1"/>
            <a:r>
              <a:rPr lang="en-US" altLang="ko-KR" smtClean="0"/>
              <a:t>Execute GDB command “gdb [object_file_name]”  </a:t>
            </a:r>
          </a:p>
          <a:p>
            <a:r>
              <a:rPr lang="en-US" altLang="ko-KR" smtClean="0"/>
              <a:t>GDB commands</a:t>
            </a:r>
          </a:p>
          <a:p>
            <a:pPr lvl="1"/>
            <a:r>
              <a:rPr lang="en-US" altLang="ko-KR" smtClean="0"/>
              <a:t>run, backtrace, help, print, list, quit, break, clear, display, commnads, info, cont</a:t>
            </a:r>
          </a:p>
        </p:txBody>
      </p:sp>
    </p:spTree>
    <p:extLst>
      <p:ext uri="{BB962C8B-B14F-4D97-AF65-F5344CB8AC3E}">
        <p14:creationId xmlns:p14="http://schemas.microsoft.com/office/powerpoint/2010/main" val="236924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JTAG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JTAG</a:t>
            </a:r>
          </a:p>
          <a:p>
            <a:pPr lvl="1"/>
            <a:r>
              <a:rPr lang="en-US" altLang="ko-KR" smtClean="0"/>
              <a:t>Joint Test Access Group’s boundary scan for PCB and chip test</a:t>
            </a:r>
          </a:p>
          <a:p>
            <a:pPr lvl="1"/>
            <a:r>
              <a:rPr lang="en-US" altLang="ko-KR" smtClean="0"/>
              <a:t>1990 : adopted as IEEE 1149.1 standard</a:t>
            </a:r>
          </a:p>
          <a:p>
            <a:endParaRPr lang="en-US" altLang="ko-KR" smtClean="0"/>
          </a:p>
          <a:p>
            <a:r>
              <a:rPr lang="en-US" altLang="ko-KR" smtClean="0"/>
              <a:t>5-pin interface </a:t>
            </a:r>
          </a:p>
          <a:p>
            <a:pPr lvl="1"/>
            <a:r>
              <a:rPr lang="en-US" altLang="ko-KR" smtClean="0"/>
              <a:t>TDI : test data in</a:t>
            </a:r>
          </a:p>
          <a:p>
            <a:pPr lvl="1"/>
            <a:r>
              <a:rPr lang="en-US" altLang="ko-KR" smtClean="0"/>
              <a:t>TDO : test data out</a:t>
            </a:r>
          </a:p>
          <a:p>
            <a:pPr lvl="1"/>
            <a:r>
              <a:rPr lang="en-US" altLang="ko-KR" smtClean="0"/>
              <a:t>TCK : test clock input</a:t>
            </a:r>
          </a:p>
          <a:p>
            <a:pPr lvl="1"/>
            <a:r>
              <a:rPr lang="en-US" altLang="ko-KR" smtClean="0"/>
              <a:t>TMS : test mode select</a:t>
            </a:r>
          </a:p>
          <a:p>
            <a:pPr lvl="1"/>
            <a:r>
              <a:rPr lang="en-US" altLang="ko-KR" smtClean="0"/>
              <a:t>TRST : test reset</a:t>
            </a:r>
          </a:p>
        </p:txBody>
      </p:sp>
      <p:pic>
        <p:nvPicPr>
          <p:cNvPr id="102405" name="Picture 4" descr="D:\강의\교육원-임베디드시스템설계\레포트제출\고원혁\j2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9" y="2205990"/>
            <a:ext cx="37417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563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JTAG Registers - 1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Identification register </a:t>
            </a:r>
          </a:p>
          <a:p>
            <a:pPr lvl="1"/>
            <a:r>
              <a:rPr lang="en-US" altLang="ko-KR" smtClean="0"/>
              <a:t>32-bit, JTAG ID code</a:t>
            </a:r>
          </a:p>
          <a:p>
            <a:pPr lvl="2"/>
            <a:r>
              <a:rPr lang="en-US" altLang="ko-KR" smtClean="0"/>
              <a:t>0 : Constant, ‘1’ if ID register exists </a:t>
            </a:r>
          </a:p>
          <a:p>
            <a:pPr lvl="2"/>
            <a:r>
              <a:rPr lang="en-US" altLang="ko-KR" smtClean="0"/>
              <a:t>1..11 : Manufacturer ID, “000 0000 1001”</a:t>
            </a:r>
          </a:p>
          <a:p>
            <a:pPr lvl="2"/>
            <a:r>
              <a:rPr lang="en-US" altLang="ko-KR" smtClean="0"/>
              <a:t>12..27 : Part Number, “1001 0010 0110 0001” </a:t>
            </a:r>
          </a:p>
          <a:p>
            <a:pPr lvl="2"/>
            <a:r>
              <a:rPr lang="en-US" altLang="ko-KR" smtClean="0"/>
              <a:t>28..31 : Stepping, “xxxx”</a:t>
            </a:r>
          </a:p>
        </p:txBody>
      </p:sp>
    </p:spTree>
    <p:extLst>
      <p:ext uri="{BB962C8B-B14F-4D97-AF65-F5344CB8AC3E}">
        <p14:creationId xmlns:p14="http://schemas.microsoft.com/office/powerpoint/2010/main" val="29374187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JTAG Registers - 2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Instruction register </a:t>
            </a:r>
          </a:p>
          <a:p>
            <a:pPr lvl="1"/>
            <a:r>
              <a:rPr lang="en-US" altLang="ko-KR" smtClean="0"/>
              <a:t>4-bit, 5-bit (for SA1110), holding instruction</a:t>
            </a:r>
          </a:p>
          <a:p>
            <a:pPr lvl="2"/>
            <a:r>
              <a:rPr lang="en-US" altLang="ko-KR" smtClean="0"/>
              <a:t>1111 : BYPASS, TDI + Bypass + TDO</a:t>
            </a:r>
          </a:p>
          <a:p>
            <a:pPr lvl="2"/>
            <a:r>
              <a:rPr lang="en-US" altLang="ko-KR" smtClean="0"/>
              <a:t>00110 : IDCODE, TDI + ID register + TDO</a:t>
            </a:r>
          </a:p>
          <a:p>
            <a:pPr lvl="2"/>
            <a:r>
              <a:rPr lang="en-US" altLang="ko-KR" smtClean="0"/>
              <a:t>00011 : SAMPLE, TDI + boundary cells + TDO, sampling internal signals</a:t>
            </a:r>
          </a:p>
          <a:p>
            <a:pPr lvl="2"/>
            <a:r>
              <a:rPr lang="en-US" altLang="ko-KR" smtClean="0"/>
              <a:t>01001 : INTEST, TDI + boundary cells + TDO, internal test</a:t>
            </a:r>
          </a:p>
          <a:p>
            <a:pPr lvl="2"/>
            <a:r>
              <a:rPr lang="en-US" altLang="ko-KR" smtClean="0"/>
              <a:t>00000 : EXTEST, TDI + boundary cells + TDO, external test</a:t>
            </a:r>
          </a:p>
          <a:p>
            <a:pPr lvl="2"/>
            <a:r>
              <a:rPr lang="en-US" altLang="ko-KR" smtClean="0"/>
              <a:t>00101 : HIGHZ, external output pins = high-Z</a:t>
            </a:r>
          </a:p>
          <a:p>
            <a:endParaRPr lang="en-US" altLang="ko-KR" smtClean="0"/>
          </a:p>
          <a:p>
            <a:r>
              <a:rPr lang="en-US" altLang="ko-KR" smtClean="0"/>
              <a:t>Bypass register : 1-bit</a:t>
            </a:r>
          </a:p>
        </p:txBody>
      </p:sp>
    </p:spTree>
    <p:extLst>
      <p:ext uri="{BB962C8B-B14F-4D97-AF65-F5344CB8AC3E}">
        <p14:creationId xmlns:p14="http://schemas.microsoft.com/office/powerpoint/2010/main" val="19669812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Boundary Scan Register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Boundary scan register</a:t>
            </a:r>
          </a:p>
          <a:p>
            <a:pPr lvl="1"/>
            <a:r>
              <a:rPr lang="en-US" altLang="ko-KR" smtClean="0"/>
              <a:t>PI : parallel input</a:t>
            </a:r>
          </a:p>
          <a:p>
            <a:pPr lvl="1"/>
            <a:r>
              <a:rPr lang="en-US" altLang="ko-KR" smtClean="0"/>
              <a:t>PO : parallel output</a:t>
            </a:r>
          </a:p>
          <a:p>
            <a:pPr lvl="1"/>
            <a:r>
              <a:rPr lang="en-US" altLang="ko-KR" smtClean="0"/>
              <a:t>SI : serial input</a:t>
            </a:r>
          </a:p>
          <a:p>
            <a:pPr lvl="1"/>
            <a:r>
              <a:rPr lang="en-US" altLang="ko-KR" smtClean="0"/>
              <a:t>SO : serial output</a:t>
            </a:r>
          </a:p>
        </p:txBody>
      </p:sp>
      <p:pic>
        <p:nvPicPr>
          <p:cNvPr id="105477" name="Picture 5" descr="http://www.falinux.com/win/study/01/jtag1/j4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33" y="2425609"/>
            <a:ext cx="5316537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64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Boundary Scan Chain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Chain of boundary scan registers</a:t>
            </a:r>
          </a:p>
          <a:p>
            <a:pPr lvl="1"/>
            <a:endParaRPr lang="en-US" altLang="ko-KR" smtClean="0"/>
          </a:p>
        </p:txBody>
      </p:sp>
      <p:pic>
        <p:nvPicPr>
          <p:cNvPr id="106501" name="Picture 4" descr="D:\강의\교육원-임베디드시스템설계\레포트제출\고원혁\j3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1" y="2071688"/>
            <a:ext cx="6215063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94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HW Components - Processor</a:t>
            </a:r>
            <a:endParaRPr lang="en-US" altLang="ko-KR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Micro processing unit (MPU) </a:t>
            </a:r>
          </a:p>
          <a:p>
            <a:pPr lvl="1"/>
            <a:r>
              <a:rPr lang="en-US" altLang="ko-KR" smtClean="0"/>
              <a:t>Computation-bound</a:t>
            </a:r>
          </a:p>
          <a:p>
            <a:endParaRPr lang="en-US" altLang="ko-KR" smtClean="0"/>
          </a:p>
          <a:p>
            <a:r>
              <a:rPr lang="en-US" altLang="ko-KR" smtClean="0"/>
              <a:t>Micro controller unit (MCU) </a:t>
            </a:r>
          </a:p>
          <a:p>
            <a:pPr lvl="1"/>
            <a:r>
              <a:rPr lang="en-US" altLang="ko-KR" smtClean="0"/>
              <a:t>Control-bound</a:t>
            </a:r>
          </a:p>
          <a:p>
            <a:endParaRPr lang="en-US" altLang="ko-KR" smtClean="0"/>
          </a:p>
          <a:p>
            <a:r>
              <a:rPr lang="en-US" altLang="ko-KR" smtClean="0"/>
              <a:t>Digital signal processor (DSP) </a:t>
            </a:r>
          </a:p>
          <a:p>
            <a:pPr lvl="1"/>
            <a:r>
              <a:rPr lang="en-US" altLang="ko-KR" smtClean="0"/>
              <a:t>Specialized for processing digital signals such as audio, video, …</a:t>
            </a:r>
          </a:p>
          <a:p>
            <a:endParaRPr lang="en-US" altLang="ko-KR" smtClean="0"/>
          </a:p>
          <a:p>
            <a:r>
              <a:rPr lang="en-US" altLang="ko-KR" smtClean="0"/>
              <a:t>Application specific processor (ASP) : </a:t>
            </a:r>
          </a:p>
          <a:p>
            <a:pPr lvl="1"/>
            <a:r>
              <a:rPr lang="en-US" altLang="ko-KR" smtClean="0"/>
              <a:t>Java processor</a:t>
            </a:r>
          </a:p>
          <a:p>
            <a:pPr lvl="1"/>
            <a:r>
              <a:rPr lang="en-US" altLang="ko-KR" smtClean="0"/>
              <a:t>Network processor </a:t>
            </a:r>
          </a:p>
          <a:p>
            <a:pPr lvl="1"/>
            <a:r>
              <a:rPr lang="en-US" altLang="ko-KR" smtClean="0"/>
              <a:t>Crypto processor </a:t>
            </a:r>
          </a:p>
          <a:p>
            <a:pPr lvl="1"/>
            <a:r>
              <a:rPr lang="en-US" altLang="ko-KR" smtClean="0"/>
              <a:t>Reconfigurable processor</a:t>
            </a:r>
          </a:p>
          <a:p>
            <a:endParaRPr lang="en-US" altLang="ko-KR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47431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External Connection of JTAG</a:t>
            </a:r>
          </a:p>
        </p:txBody>
      </p:sp>
      <p:sp>
        <p:nvSpPr>
          <p:cNvPr id="107523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External connection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External connectivity test</a:t>
            </a:r>
            <a:endParaRPr lang="ko-KR" altLang="en-US" smtClean="0"/>
          </a:p>
        </p:txBody>
      </p:sp>
      <p:pic>
        <p:nvPicPr>
          <p:cNvPr id="1075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571625"/>
            <a:ext cx="4500562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4" y="4286251"/>
            <a:ext cx="300037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1804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TAP Controller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TAP controller : FSM that controls JTAG interface</a:t>
            </a:r>
          </a:p>
          <a:p>
            <a:pPr lvl="1"/>
            <a:r>
              <a:rPr lang="en-US" altLang="ko-KR" smtClean="0"/>
              <a:t>TMS is used to change state of TAPC</a:t>
            </a:r>
          </a:p>
        </p:txBody>
      </p:sp>
      <p:pic>
        <p:nvPicPr>
          <p:cNvPr id="108549" name="Picture 6" descr="http://www.falinux.com/win/study/01/jtag2/tap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571751"/>
            <a:ext cx="514350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2433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TAP Controller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States of TAP controller</a:t>
            </a:r>
          </a:p>
          <a:p>
            <a:pPr lvl="1"/>
            <a:r>
              <a:rPr lang="en-US" altLang="ko-KR" smtClean="0"/>
              <a:t>Test-Logic-Reset : initialize TAPC</a:t>
            </a:r>
          </a:p>
          <a:p>
            <a:pPr lvl="1"/>
            <a:r>
              <a:rPr lang="en-US" altLang="ko-KR" smtClean="0"/>
              <a:t>Run-Test/Idle : ready to test</a:t>
            </a:r>
          </a:p>
          <a:p>
            <a:pPr lvl="1"/>
            <a:r>
              <a:rPr lang="en-US" altLang="ko-KR" smtClean="0"/>
              <a:t>Select DR-scan : connect scan cells</a:t>
            </a:r>
          </a:p>
          <a:p>
            <a:pPr lvl="1"/>
            <a:r>
              <a:rPr lang="en-US" altLang="ko-KR" smtClean="0"/>
              <a:t>Capture DR : capture the data of PI</a:t>
            </a:r>
          </a:p>
          <a:p>
            <a:pPr lvl="1"/>
            <a:r>
              <a:rPr lang="en-US" altLang="ko-KR" smtClean="0"/>
              <a:t>Shift DR : shift the data of scan cell, output to SO</a:t>
            </a:r>
          </a:p>
          <a:p>
            <a:pPr lvl="1"/>
            <a:r>
              <a:rPr lang="en-US" altLang="ko-KR" smtClean="0"/>
              <a:t>Update DR : output to PO</a:t>
            </a:r>
          </a:p>
          <a:p>
            <a:pPr lvl="1"/>
            <a:r>
              <a:rPr lang="en-US" altLang="ko-KR" smtClean="0"/>
              <a:t>Select IR-Scan : select IR</a:t>
            </a:r>
          </a:p>
          <a:p>
            <a:pPr lvl="1"/>
            <a:r>
              <a:rPr lang="en-US" altLang="ko-KR" smtClean="0"/>
              <a:t>Capture IR : output PI of IR to shift cell</a:t>
            </a:r>
          </a:p>
          <a:p>
            <a:pPr lvl="1"/>
            <a:r>
              <a:rPr lang="en-US" altLang="ko-KR" smtClean="0"/>
              <a:t>Shift IR : shift out the content of IR</a:t>
            </a:r>
          </a:p>
          <a:p>
            <a:pPr lvl="1"/>
            <a:r>
              <a:rPr lang="en-US" altLang="ko-KR" smtClean="0"/>
              <a:t>Update IR : output to PO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41852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State Transition Diagram of TAPC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167063" y="1214438"/>
          <a:ext cx="5715000" cy="521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비트맵 이미지" r:id="rId4" imgW="5180952" imgH="4723810" progId="PBrush">
                  <p:embed/>
                </p:oleObj>
              </mc:Choice>
              <mc:Fallback>
                <p:oleObj name="비트맵 이미지" r:id="rId4" imgW="5180952" imgH="4723810" progId="PBrush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1214438"/>
                        <a:ext cx="5715000" cy="521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037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Flash Fusing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In-system flash memory fusing</a:t>
            </a:r>
          </a:p>
          <a:p>
            <a:pPr lvl="1"/>
            <a:r>
              <a:rPr lang="en-US" altLang="ko-KR" smtClean="0"/>
              <a:t>Programmed using JTAG</a:t>
            </a:r>
          </a:p>
          <a:p>
            <a:pPr lvl="1"/>
            <a:r>
              <a:rPr lang="en-US" altLang="ko-KR" smtClean="0"/>
              <a:t>Flash program utility : jflash </a:t>
            </a:r>
          </a:p>
          <a:p>
            <a:endParaRPr lang="en-US" altLang="ko-KR" smtClean="0"/>
          </a:p>
          <a:p>
            <a:r>
              <a:rPr lang="en-US" altLang="ko-KR" smtClean="0"/>
              <a:t>Example of flash memory map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381500" y="3143250"/>
            <a:ext cx="2928938" cy="32146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ko-KR" sz="1600" b="1">
              <a:solidFill>
                <a:srgbClr val="FF0000"/>
              </a:solidFill>
              <a:latin typeface="Arial" charset="0"/>
              <a:ea typeface="굴림" charset="-127"/>
            </a:endParaRPr>
          </a:p>
          <a:p>
            <a:pPr>
              <a:defRPr/>
            </a:pPr>
            <a:endParaRPr lang="en-US" altLang="ko-KR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굴림" charset="-127"/>
            </a:endParaRPr>
          </a:p>
          <a:p>
            <a:pPr>
              <a:defRPr/>
            </a:pPr>
            <a:endParaRPr lang="en-US" altLang="ko-KR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굴림" charset="-127"/>
            </a:endParaRPr>
          </a:p>
          <a:p>
            <a:pPr>
              <a:defRPr/>
            </a:pPr>
            <a:endParaRPr lang="en-US" altLang="ko-KR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굴림" charset="-127"/>
            </a:endParaRPr>
          </a:p>
          <a:p>
            <a:pPr>
              <a:defRPr/>
            </a:pPr>
            <a:endParaRPr lang="en-US" altLang="ko-KR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굴림" charset="-127"/>
            </a:endParaRPr>
          </a:p>
          <a:p>
            <a:pPr>
              <a:defRPr/>
            </a:pPr>
            <a:endParaRPr lang="en-US" altLang="ko-KR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굴림" charset="-127"/>
            </a:endParaRPr>
          </a:p>
          <a:p>
            <a:pPr>
              <a:defRPr/>
            </a:pPr>
            <a:endParaRPr lang="en-US" altLang="ko-KR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굴림" charset="-127"/>
            </a:endParaRPr>
          </a:p>
        </p:txBody>
      </p:sp>
      <p:sp>
        <p:nvSpPr>
          <p:cNvPr id="110598" name="Rectangle 17"/>
          <p:cNvSpPr>
            <a:spLocks noChangeArrowheads="1"/>
          </p:cNvSpPr>
          <p:nvPr/>
        </p:nvSpPr>
        <p:spPr bwMode="auto">
          <a:xfrm>
            <a:off x="4524375" y="5770563"/>
            <a:ext cx="2624138" cy="444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</a:rPr>
              <a:t>Boot loader</a:t>
            </a:r>
            <a:r>
              <a:rPr lang="en-US" altLang="ko-KR" sz="1600" b="1">
                <a:latin typeface="Book Antiqua" panose="02040602050305030304" pitchFamily="18" charset="0"/>
              </a:rPr>
              <a:t> </a:t>
            </a:r>
          </a:p>
          <a:p>
            <a:pPr eaLnBrk="1" hangingPunct="1"/>
            <a:r>
              <a:rPr lang="en-US" altLang="ko-KR" sz="1600" b="1">
                <a:latin typeface="Book Antiqua" panose="02040602050305030304" pitchFamily="18" charset="0"/>
              </a:rPr>
              <a:t>0x0000 0000 ~</a:t>
            </a:r>
          </a:p>
        </p:txBody>
      </p:sp>
      <p:sp>
        <p:nvSpPr>
          <p:cNvPr id="110599" name="Rectangle 18"/>
          <p:cNvSpPr>
            <a:spLocks noChangeArrowheads="1"/>
          </p:cNvSpPr>
          <p:nvPr/>
        </p:nvSpPr>
        <p:spPr bwMode="auto">
          <a:xfrm>
            <a:off x="4524375" y="4627563"/>
            <a:ext cx="2624138" cy="444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</a:rPr>
              <a:t>kernel </a:t>
            </a:r>
            <a:r>
              <a:rPr lang="en-US" altLang="ko-KR" sz="1600" b="1">
                <a:latin typeface="Book Antiqua" panose="02040602050305030304" pitchFamily="18" charset="0"/>
              </a:rPr>
              <a:t>(0x10 0000)</a:t>
            </a:r>
          </a:p>
          <a:p>
            <a:pPr eaLnBrk="1" hangingPunct="1"/>
            <a:r>
              <a:rPr lang="en-US" altLang="ko-KR" sz="1600" b="1">
                <a:latin typeface="Book Antiqua" panose="02040602050305030304" pitchFamily="18" charset="0"/>
              </a:rPr>
              <a:t>0x000c 0000 ~ 0x001c 0000</a:t>
            </a:r>
          </a:p>
        </p:txBody>
      </p:sp>
      <p:sp>
        <p:nvSpPr>
          <p:cNvPr id="110600" name="Rectangle 19"/>
          <p:cNvSpPr>
            <a:spLocks noChangeArrowheads="1"/>
          </p:cNvSpPr>
          <p:nvPr/>
        </p:nvSpPr>
        <p:spPr bwMode="auto">
          <a:xfrm>
            <a:off x="4524375" y="4071938"/>
            <a:ext cx="2624138" cy="444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</a:rPr>
              <a:t>RAMdisk</a:t>
            </a:r>
            <a:r>
              <a:rPr lang="en-US" altLang="ko-KR" sz="1600" b="1">
                <a:latin typeface="Book Antiqua" panose="02040602050305030304" pitchFamily="18" charset="0"/>
              </a:rPr>
              <a:t> </a:t>
            </a:r>
          </a:p>
          <a:p>
            <a:pPr eaLnBrk="1" hangingPunct="1"/>
            <a:r>
              <a:rPr lang="en-US" altLang="ko-KR" sz="1600" b="1">
                <a:latin typeface="Book Antiqua" panose="02040602050305030304" pitchFamily="18" charset="0"/>
              </a:rPr>
              <a:t>0x0020 0000 ~ </a:t>
            </a:r>
          </a:p>
        </p:txBody>
      </p:sp>
      <p:sp>
        <p:nvSpPr>
          <p:cNvPr id="110601" name="Rectangle 20"/>
          <p:cNvSpPr>
            <a:spLocks noChangeArrowheads="1"/>
          </p:cNvSpPr>
          <p:nvPr/>
        </p:nvSpPr>
        <p:spPr bwMode="auto">
          <a:xfrm>
            <a:off x="4524375" y="3286125"/>
            <a:ext cx="2624138" cy="666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FF"/>
                </a:solidFill>
                <a:latin typeface="Book Antiqua" panose="02040602050305030304" pitchFamily="18" charset="0"/>
              </a:rPr>
              <a:t>User space (/usr)</a:t>
            </a:r>
            <a:endParaRPr lang="en-US" altLang="ko-KR" sz="1600" b="1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ko-KR" sz="1600" b="1">
                <a:latin typeface="Book Antiqua" panose="02040602050305030304" pitchFamily="18" charset="0"/>
              </a:rPr>
              <a:t>0x90 0000 – 0xa160 0000</a:t>
            </a:r>
          </a:p>
        </p:txBody>
      </p:sp>
      <p:sp>
        <p:nvSpPr>
          <p:cNvPr id="110602" name="Rectangle 18"/>
          <p:cNvSpPr>
            <a:spLocks noChangeArrowheads="1"/>
          </p:cNvSpPr>
          <p:nvPr/>
        </p:nvSpPr>
        <p:spPr bwMode="auto">
          <a:xfrm>
            <a:off x="4524375" y="5199063"/>
            <a:ext cx="2624138" cy="444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FF"/>
                </a:solidFill>
                <a:latin typeface="Arial" panose="020B0604020202020204" pitchFamily="34" charset="0"/>
              </a:rPr>
              <a:t>Env. Values </a:t>
            </a:r>
            <a:r>
              <a:rPr lang="en-US" altLang="ko-KR" sz="1600" b="1">
                <a:latin typeface="Book Antiqua" panose="02040602050305030304" pitchFamily="18" charset="0"/>
              </a:rPr>
              <a:t>(0x10 0000)</a:t>
            </a:r>
          </a:p>
          <a:p>
            <a:pPr eaLnBrk="1" hangingPunct="1"/>
            <a:r>
              <a:rPr lang="en-US" altLang="ko-KR" sz="1600" b="1">
                <a:latin typeface="Book Antiqua" panose="02040602050305030304" pitchFamily="18" charset="0"/>
              </a:rPr>
              <a:t>0x0008 0000 ~ 0x000c 0000</a:t>
            </a:r>
          </a:p>
        </p:txBody>
      </p:sp>
    </p:spTree>
    <p:extLst>
      <p:ext uri="{BB962C8B-B14F-4D97-AF65-F5344CB8AC3E}">
        <p14:creationId xmlns:p14="http://schemas.microsoft.com/office/powerpoint/2010/main" val="40805233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Flash Fusing</a:t>
            </a:r>
          </a:p>
        </p:txBody>
      </p:sp>
      <p:grpSp>
        <p:nvGrpSpPr>
          <p:cNvPr id="111620" name="그룹 58"/>
          <p:cNvGrpSpPr>
            <a:grpSpLocks/>
          </p:cNvGrpSpPr>
          <p:nvPr/>
        </p:nvGrpSpPr>
        <p:grpSpPr bwMode="auto">
          <a:xfrm>
            <a:off x="2587625" y="1785939"/>
            <a:ext cx="6738938" cy="3571875"/>
            <a:chOff x="893715" y="1357298"/>
            <a:chExt cx="5264360" cy="250033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347603" y="1676229"/>
              <a:ext cx="1598530" cy="21813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altLang="ko-KR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622" name="Rectangle 7"/>
            <p:cNvSpPr>
              <a:spLocks noChangeArrowheads="1"/>
            </p:cNvSpPr>
            <p:nvPr/>
          </p:nvSpPr>
          <p:spPr bwMode="auto">
            <a:xfrm>
              <a:off x="4552233" y="1677108"/>
              <a:ext cx="1538106" cy="2180520"/>
            </a:xfrm>
            <a:prstGeom prst="rect">
              <a:avLst/>
            </a:prstGeom>
            <a:solidFill>
              <a:srgbClr val="FFFF66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23" name="Rectangle 8"/>
            <p:cNvSpPr>
              <a:spLocks noChangeArrowheads="1"/>
            </p:cNvSpPr>
            <p:nvPr/>
          </p:nvSpPr>
          <p:spPr bwMode="auto">
            <a:xfrm>
              <a:off x="3489322" y="2187014"/>
              <a:ext cx="491270" cy="250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TCP/IP</a:t>
              </a:r>
            </a:p>
          </p:txBody>
        </p:sp>
        <p:sp>
          <p:nvSpPr>
            <p:cNvPr id="111624" name="Line 10"/>
            <p:cNvSpPr>
              <a:spLocks noChangeShapeType="1"/>
            </p:cNvSpPr>
            <p:nvPr/>
          </p:nvSpPr>
          <p:spPr bwMode="auto">
            <a:xfrm>
              <a:off x="2945811" y="2135576"/>
              <a:ext cx="1591352" cy="1118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25" name="Text Box 11"/>
            <p:cNvSpPr txBox="1">
              <a:spLocks noChangeArrowheads="1"/>
            </p:cNvSpPr>
            <p:nvPr/>
          </p:nvSpPr>
          <p:spPr bwMode="auto">
            <a:xfrm>
              <a:off x="1457653" y="1357298"/>
              <a:ext cx="1293880" cy="280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solidFill>
                    <a:srgbClr val="00006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Target Board</a:t>
              </a:r>
              <a:endParaRPr lang="ko-KR" altLang="en-US" sz="200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26" name="Text Box 12"/>
            <p:cNvSpPr txBox="1">
              <a:spLocks noChangeArrowheads="1"/>
            </p:cNvSpPr>
            <p:nvPr/>
          </p:nvSpPr>
          <p:spPr bwMode="auto">
            <a:xfrm>
              <a:off x="4615208" y="1357298"/>
              <a:ext cx="1542867" cy="280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solidFill>
                    <a:srgbClr val="00006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Host Computer</a:t>
              </a:r>
            </a:p>
          </p:txBody>
        </p:sp>
        <p:sp>
          <p:nvSpPr>
            <p:cNvPr id="111627" name="Rectangle 14"/>
            <p:cNvSpPr>
              <a:spLocks noChangeArrowheads="1"/>
            </p:cNvSpPr>
            <p:nvPr/>
          </p:nvSpPr>
          <p:spPr bwMode="auto">
            <a:xfrm>
              <a:off x="4719003" y="1930942"/>
              <a:ext cx="1185477" cy="3555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TFTP</a:t>
              </a:r>
            </a:p>
          </p:txBody>
        </p:sp>
        <p:sp>
          <p:nvSpPr>
            <p:cNvPr id="111628" name="Rectangle 16"/>
            <p:cNvSpPr>
              <a:spLocks noChangeArrowheads="1"/>
            </p:cNvSpPr>
            <p:nvPr/>
          </p:nvSpPr>
          <p:spPr bwMode="auto">
            <a:xfrm>
              <a:off x="4719003" y="2843407"/>
              <a:ext cx="1185477" cy="35559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Jflash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cmd</a:t>
              </a:r>
            </a:p>
          </p:txBody>
        </p:sp>
        <p:sp>
          <p:nvSpPr>
            <p:cNvPr id="111629" name="Rectangle 17"/>
            <p:cNvSpPr>
              <a:spLocks noChangeArrowheads="1"/>
            </p:cNvSpPr>
            <p:nvPr/>
          </p:nvSpPr>
          <p:spPr bwMode="auto">
            <a:xfrm>
              <a:off x="1438848" y="2235097"/>
              <a:ext cx="1366313" cy="30415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boot</a:t>
              </a:r>
              <a:r>
                <a:rPr lang="en-US" altLang="ko-KR" sz="18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loader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30" name="Rectangle 18"/>
            <p:cNvSpPr>
              <a:spLocks noChangeArrowheads="1"/>
            </p:cNvSpPr>
            <p:nvPr/>
          </p:nvSpPr>
          <p:spPr bwMode="auto">
            <a:xfrm>
              <a:off x="1442867" y="2590690"/>
              <a:ext cx="1366313" cy="30415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kernel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31" name="Rectangle 19"/>
            <p:cNvSpPr>
              <a:spLocks noChangeArrowheads="1"/>
            </p:cNvSpPr>
            <p:nvPr/>
          </p:nvSpPr>
          <p:spPr bwMode="auto">
            <a:xfrm>
              <a:off x="1442867" y="2945164"/>
              <a:ext cx="1366313" cy="30415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ramdisk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32" name="Rectangle 20"/>
            <p:cNvSpPr>
              <a:spLocks noChangeArrowheads="1"/>
            </p:cNvSpPr>
            <p:nvPr/>
          </p:nvSpPr>
          <p:spPr bwMode="auto">
            <a:xfrm>
              <a:off x="1442867" y="3300756"/>
              <a:ext cx="1366313" cy="4562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</a:t>
              </a:r>
              <a:r>
                <a:rPr lang="en-US" altLang="ko-KR" sz="18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Space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33" name="Line 22"/>
            <p:cNvSpPr>
              <a:spLocks noChangeShapeType="1"/>
            </p:cNvSpPr>
            <p:nvPr/>
          </p:nvSpPr>
          <p:spPr bwMode="auto">
            <a:xfrm flipH="1">
              <a:off x="5680444" y="3192415"/>
              <a:ext cx="32482" cy="2089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4" name="Line 23"/>
            <p:cNvSpPr>
              <a:spLocks noChangeShapeType="1"/>
            </p:cNvSpPr>
            <p:nvPr/>
          </p:nvSpPr>
          <p:spPr bwMode="auto">
            <a:xfrm flipH="1">
              <a:off x="2718762" y="3401396"/>
              <a:ext cx="29616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5" name="Line 24"/>
            <p:cNvSpPr>
              <a:spLocks noChangeShapeType="1"/>
            </p:cNvSpPr>
            <p:nvPr/>
          </p:nvSpPr>
          <p:spPr bwMode="auto">
            <a:xfrm flipV="1">
              <a:off x="2946816" y="3296283"/>
              <a:ext cx="1593362" cy="33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6" name="Rectangle 25"/>
            <p:cNvSpPr>
              <a:spLocks noChangeArrowheads="1"/>
            </p:cNvSpPr>
            <p:nvPr/>
          </p:nvSpPr>
          <p:spPr bwMode="auto">
            <a:xfrm>
              <a:off x="3857719" y="2957509"/>
              <a:ext cx="558306" cy="307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Parallel 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port</a:t>
              </a:r>
            </a:p>
          </p:txBody>
        </p:sp>
        <p:sp>
          <p:nvSpPr>
            <p:cNvPr id="111637" name="Rectangle 26"/>
            <p:cNvSpPr>
              <a:spLocks noChangeArrowheads="1"/>
            </p:cNvSpPr>
            <p:nvPr/>
          </p:nvSpPr>
          <p:spPr bwMode="auto">
            <a:xfrm>
              <a:off x="2971755" y="3020373"/>
              <a:ext cx="735072" cy="250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JTAG </a:t>
              </a:r>
            </a:p>
          </p:txBody>
        </p:sp>
        <p:sp>
          <p:nvSpPr>
            <p:cNvPr id="111638" name="Rectangle 27"/>
            <p:cNvSpPr>
              <a:spLocks noChangeArrowheads="1"/>
            </p:cNvSpPr>
            <p:nvPr/>
          </p:nvSpPr>
          <p:spPr bwMode="auto">
            <a:xfrm>
              <a:off x="1442867" y="1777747"/>
              <a:ext cx="1366313" cy="30415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DRAM</a:t>
              </a:r>
            </a:p>
          </p:txBody>
        </p:sp>
        <p:sp>
          <p:nvSpPr>
            <p:cNvPr id="111639" name="Line 29"/>
            <p:cNvSpPr>
              <a:spLocks noChangeShapeType="1"/>
            </p:cNvSpPr>
            <p:nvPr/>
          </p:nvSpPr>
          <p:spPr bwMode="auto">
            <a:xfrm flipH="1">
              <a:off x="2672548" y="1879505"/>
              <a:ext cx="305411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0" name="Line 30"/>
            <p:cNvSpPr>
              <a:spLocks noChangeShapeType="1"/>
            </p:cNvSpPr>
            <p:nvPr/>
          </p:nvSpPr>
          <p:spPr bwMode="auto">
            <a:xfrm>
              <a:off x="5726659" y="1879505"/>
              <a:ext cx="0" cy="1017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1" name="Line 31"/>
            <p:cNvSpPr>
              <a:spLocks noChangeShapeType="1"/>
            </p:cNvSpPr>
            <p:nvPr/>
          </p:nvSpPr>
          <p:spPr bwMode="auto">
            <a:xfrm flipH="1">
              <a:off x="1169604" y="1930942"/>
              <a:ext cx="2732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2" name="Line 32"/>
            <p:cNvSpPr>
              <a:spLocks noChangeShapeType="1"/>
            </p:cNvSpPr>
            <p:nvPr/>
          </p:nvSpPr>
          <p:spPr bwMode="auto">
            <a:xfrm>
              <a:off x="1169604" y="1930942"/>
              <a:ext cx="0" cy="157221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3" name="Line 33"/>
            <p:cNvSpPr>
              <a:spLocks noChangeShapeType="1"/>
            </p:cNvSpPr>
            <p:nvPr/>
          </p:nvSpPr>
          <p:spPr bwMode="auto">
            <a:xfrm>
              <a:off x="1169604" y="2741649"/>
              <a:ext cx="2732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4" name="Text Box 34"/>
            <p:cNvSpPr txBox="1">
              <a:spLocks noChangeArrowheads="1"/>
            </p:cNvSpPr>
            <p:nvPr/>
          </p:nvSpPr>
          <p:spPr bwMode="auto">
            <a:xfrm rot="-5400000">
              <a:off x="606997" y="2231710"/>
              <a:ext cx="861999" cy="28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command</a:t>
              </a:r>
            </a:p>
          </p:txBody>
        </p:sp>
        <p:sp>
          <p:nvSpPr>
            <p:cNvPr id="111645" name="Line 35"/>
            <p:cNvSpPr>
              <a:spLocks noChangeShapeType="1"/>
            </p:cNvSpPr>
            <p:nvPr/>
          </p:nvSpPr>
          <p:spPr bwMode="auto">
            <a:xfrm flipV="1">
              <a:off x="2900602" y="2335736"/>
              <a:ext cx="0" cy="10656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6" name="Line 36"/>
            <p:cNvSpPr>
              <a:spLocks noChangeShapeType="1"/>
            </p:cNvSpPr>
            <p:nvPr/>
          </p:nvSpPr>
          <p:spPr bwMode="auto">
            <a:xfrm flipH="1">
              <a:off x="2718762" y="2335736"/>
              <a:ext cx="1818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7" name="Line 37"/>
            <p:cNvSpPr>
              <a:spLocks noChangeShapeType="1"/>
            </p:cNvSpPr>
            <p:nvPr/>
          </p:nvSpPr>
          <p:spPr bwMode="auto">
            <a:xfrm flipH="1">
              <a:off x="2718762" y="2741649"/>
              <a:ext cx="1818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8" name="Line 38"/>
            <p:cNvSpPr>
              <a:spLocks noChangeShapeType="1"/>
            </p:cNvSpPr>
            <p:nvPr/>
          </p:nvSpPr>
          <p:spPr bwMode="auto">
            <a:xfrm flipH="1">
              <a:off x="2718762" y="3097241"/>
              <a:ext cx="1818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9" name="Line 39"/>
            <p:cNvSpPr>
              <a:spLocks noChangeShapeType="1"/>
            </p:cNvSpPr>
            <p:nvPr/>
          </p:nvSpPr>
          <p:spPr bwMode="auto">
            <a:xfrm>
              <a:off x="1169604" y="3097241"/>
              <a:ext cx="2732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50" name="Line 40"/>
            <p:cNvSpPr>
              <a:spLocks noChangeShapeType="1"/>
            </p:cNvSpPr>
            <p:nvPr/>
          </p:nvSpPr>
          <p:spPr bwMode="auto">
            <a:xfrm>
              <a:off x="1169604" y="3503153"/>
              <a:ext cx="2732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5008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Bootloader </a:t>
            </a:r>
          </a:p>
        </p:txBody>
      </p:sp>
    </p:spTree>
    <p:extLst>
      <p:ext uri="{BB962C8B-B14F-4D97-AF65-F5344CB8AC3E}">
        <p14:creationId xmlns:p14="http://schemas.microsoft.com/office/powerpoint/2010/main" val="2770810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happened before main() ?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Preparing execution environment of main()</a:t>
            </a:r>
          </a:p>
          <a:p>
            <a:pPr lvl="1"/>
            <a:r>
              <a:rPr lang="en-US" altLang="ko-KR" smtClean="0"/>
              <a:t>Setup interrupt vector table</a:t>
            </a:r>
          </a:p>
          <a:p>
            <a:pPr lvl="1"/>
            <a:r>
              <a:rPr lang="en-US" altLang="ko-KR" smtClean="0"/>
              <a:t>Initialize the hardware components</a:t>
            </a:r>
          </a:p>
          <a:p>
            <a:pPr lvl="1"/>
            <a:r>
              <a:rPr lang="en-US" altLang="ko-KR" smtClean="0"/>
              <a:t>Load execution image (code, data)</a:t>
            </a:r>
          </a:p>
          <a:p>
            <a:pPr lvl="1"/>
            <a:r>
              <a:rPr lang="en-US" altLang="ko-KR" smtClean="0"/>
              <a:t>Preparing C-execution</a:t>
            </a:r>
          </a:p>
          <a:p>
            <a:pPr lvl="2"/>
            <a:r>
              <a:rPr lang="en-US" altLang="ko-KR" smtClean="0"/>
              <a:t>Set stack pointer properly</a:t>
            </a:r>
          </a:p>
          <a:p>
            <a:pPr lvl="1"/>
            <a:r>
              <a:rPr lang="en-US" altLang="ko-KR" smtClean="0"/>
              <a:t>Call main()</a:t>
            </a:r>
          </a:p>
          <a:p>
            <a:r>
              <a:rPr lang="en-US" altLang="ko-KR" smtClean="0"/>
              <a:t>C runtime libarary</a:t>
            </a:r>
          </a:p>
          <a:p>
            <a:pPr lvl="1"/>
            <a:r>
              <a:rPr lang="en-US" altLang="ko-KR" smtClean="0"/>
              <a:t>crt0, crt1, …</a:t>
            </a:r>
          </a:p>
          <a:p>
            <a:r>
              <a:rPr lang="en-US" altLang="ko-KR" smtClean="0"/>
              <a:t>Startup Code</a:t>
            </a:r>
          </a:p>
          <a:p>
            <a:r>
              <a:rPr lang="en-US" altLang="ko-KR" smtClean="0"/>
              <a:t>Bootloader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861490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Bootloader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Bootloader</a:t>
            </a:r>
          </a:p>
          <a:p>
            <a:pPr lvl="1"/>
            <a:r>
              <a:rPr lang="en-US" altLang="ko-KR" smtClean="0"/>
              <a:t>The first program after system reset.</a:t>
            </a:r>
          </a:p>
          <a:p>
            <a:pPr lvl="1"/>
            <a:r>
              <a:rPr lang="en-US" altLang="ko-KR" smtClean="0"/>
              <a:t>System initialization</a:t>
            </a:r>
          </a:p>
          <a:p>
            <a:pPr lvl="1"/>
            <a:r>
              <a:rPr lang="en-US" altLang="ko-KR" smtClean="0"/>
              <a:t>Loading operating system into main memory</a:t>
            </a:r>
          </a:p>
          <a:p>
            <a:endParaRPr lang="en-US" altLang="ko-KR" smtClean="0"/>
          </a:p>
          <a:p>
            <a:r>
              <a:rPr lang="en-US" altLang="ko-KR" smtClean="0"/>
              <a:t>Characteristics of bootloader for embedded system</a:t>
            </a:r>
          </a:p>
          <a:p>
            <a:pPr lvl="1"/>
            <a:r>
              <a:rPr lang="en-US" altLang="ko-KR" smtClean="0"/>
              <a:t>Specific to a target OS</a:t>
            </a:r>
          </a:p>
          <a:p>
            <a:pPr lvl="1"/>
            <a:r>
              <a:rPr lang="en-US" altLang="ko-KR" smtClean="0"/>
              <a:t>Operate on flash memory</a:t>
            </a:r>
          </a:p>
          <a:p>
            <a:pPr lvl="1"/>
            <a:r>
              <a:rPr lang="en-US" altLang="ko-KR" smtClean="0"/>
              <a:t>Support commands for system development</a:t>
            </a:r>
          </a:p>
          <a:p>
            <a:pPr lvl="2"/>
            <a:r>
              <a:rPr lang="en-US" altLang="ko-KR" smtClean="0"/>
              <a:t>setip, bootp, tftp, flash, etc.</a:t>
            </a:r>
            <a:endParaRPr lang="ko-KR" altLang="en-US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56910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Bootloader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Function of bootloader</a:t>
            </a:r>
            <a:endParaRPr lang="ko-KR" altLang="en-US" smtClean="0"/>
          </a:p>
          <a:p>
            <a:pPr lvl="1"/>
            <a:r>
              <a:rPr lang="en-US" altLang="ko-KR" smtClean="0"/>
              <a:t>Hardware initialization</a:t>
            </a:r>
          </a:p>
          <a:p>
            <a:pPr lvl="2"/>
            <a:r>
              <a:rPr lang="en-US" altLang="ko-KR" smtClean="0"/>
              <a:t>CPU clock, memory interface, i/o port setting, network setting</a:t>
            </a:r>
          </a:p>
          <a:p>
            <a:pPr lvl="1"/>
            <a:r>
              <a:rPr lang="en-US" altLang="ko-KR" smtClean="0"/>
              <a:t>Memory copy</a:t>
            </a:r>
          </a:p>
          <a:p>
            <a:pPr lvl="2"/>
            <a:r>
              <a:rPr lang="en-US" altLang="ko-KR" smtClean="0"/>
              <a:t>From flash memory to RAM</a:t>
            </a:r>
          </a:p>
          <a:p>
            <a:pPr lvl="2"/>
            <a:r>
              <a:rPr lang="en-US" altLang="ko-KR" smtClean="0"/>
              <a:t>bootloader, kernel image, ramdisk image</a:t>
            </a:r>
          </a:p>
          <a:p>
            <a:pPr lvl="1"/>
            <a:r>
              <a:rPr lang="en-US" altLang="ko-KR" smtClean="0"/>
              <a:t>Supporting bootloader commands</a:t>
            </a:r>
            <a:endParaRPr lang="ko-KR" altLang="en-US" smtClean="0"/>
          </a:p>
          <a:p>
            <a:pPr lvl="1"/>
            <a:r>
              <a:rPr lang="en-US" altLang="ko-KR" smtClean="0"/>
              <a:t>Booting OS kernel </a:t>
            </a:r>
          </a:p>
        </p:txBody>
      </p:sp>
    </p:spTree>
    <p:extLst>
      <p:ext uri="{BB962C8B-B14F-4D97-AF65-F5344CB8AC3E}">
        <p14:creationId xmlns:p14="http://schemas.microsoft.com/office/powerpoint/2010/main" val="67439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15118</TotalTime>
  <Words>10979</Words>
  <Application>Microsoft Office PowerPoint</Application>
  <PresentationFormat>와이드스크린</PresentationFormat>
  <Paragraphs>3077</Paragraphs>
  <Slides>207</Slides>
  <Notes>123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207</vt:i4>
      </vt:variant>
    </vt:vector>
  </HeadingPairs>
  <TitlesOfParts>
    <vt:vector size="219" baseType="lpstr">
      <vt:lpstr>HY견고딕</vt:lpstr>
      <vt:lpstr>HY견명조</vt:lpstr>
      <vt:lpstr>굴림</vt:lpstr>
      <vt:lpstr>맑은 고딕</vt:lpstr>
      <vt:lpstr>바탕</vt:lpstr>
      <vt:lpstr>Arial</vt:lpstr>
      <vt:lpstr>Book Antiqua</vt:lpstr>
      <vt:lpstr>Tahoma</vt:lpstr>
      <vt:lpstr>Times New Roman</vt:lpstr>
      <vt:lpstr>Wingdings</vt:lpstr>
      <vt:lpstr>Office 테마</vt:lpstr>
      <vt:lpstr>비트맵 이미지</vt:lpstr>
      <vt:lpstr>IoT Practice-III Raspberry Pi 3 B as IoT Gateway (Embedded System) </vt:lpstr>
      <vt:lpstr>Agenda</vt:lpstr>
      <vt:lpstr>Introduction to Embedded System</vt:lpstr>
      <vt:lpstr>What’s Embedded System ?</vt:lpstr>
      <vt:lpstr>Why Embedded System ?</vt:lpstr>
      <vt:lpstr>Design Aspects of Embedded System</vt:lpstr>
      <vt:lpstr>Design Considerations</vt:lpstr>
      <vt:lpstr>Construction of Embedded System</vt:lpstr>
      <vt:lpstr>HW Components - Processor</vt:lpstr>
      <vt:lpstr>HW Components – Peripherals</vt:lpstr>
      <vt:lpstr>SW Components</vt:lpstr>
      <vt:lpstr>Development Tools</vt:lpstr>
      <vt:lpstr>Theoretical Flow of Co-Design</vt:lpstr>
      <vt:lpstr>Practical Flow of Co-Design</vt:lpstr>
      <vt:lpstr>Embedded Platform</vt:lpstr>
      <vt:lpstr>Embedded Platform</vt:lpstr>
      <vt:lpstr>Hardware Platform Design</vt:lpstr>
      <vt:lpstr>Embedded Processor</vt:lpstr>
      <vt:lpstr>Typical Design Procedure of Embedded System</vt:lpstr>
      <vt:lpstr>Typical Design Procedure of Embedded System</vt:lpstr>
      <vt:lpstr>Embedded Operating System</vt:lpstr>
      <vt:lpstr>Embedded Operating System</vt:lpstr>
      <vt:lpstr>ARM + Linux Platform</vt:lpstr>
      <vt:lpstr>ARM Processor</vt:lpstr>
      <vt:lpstr>ARM Processor</vt:lpstr>
      <vt:lpstr>ARM Processor</vt:lpstr>
      <vt:lpstr>ARM Processor</vt:lpstr>
      <vt:lpstr>ARM Processor</vt:lpstr>
      <vt:lpstr>Linux</vt:lpstr>
      <vt:lpstr>Linux</vt:lpstr>
      <vt:lpstr>ARM Processor</vt:lpstr>
      <vt:lpstr>ARM Processor</vt:lpstr>
      <vt:lpstr>ARM Core</vt:lpstr>
      <vt:lpstr>ARM Instruction Set Architecture</vt:lpstr>
      <vt:lpstr>ARM Instruction Set Architecture</vt:lpstr>
      <vt:lpstr>ARM Operating Mode of ARM</vt:lpstr>
      <vt:lpstr>Operating Mode of ARM</vt:lpstr>
      <vt:lpstr>Processor Operating State</vt:lpstr>
      <vt:lpstr>ARM Register Set</vt:lpstr>
      <vt:lpstr>Register Map</vt:lpstr>
      <vt:lpstr>Program Status Register</vt:lpstr>
      <vt:lpstr>Exception of ARM</vt:lpstr>
      <vt:lpstr>Exception of ARM</vt:lpstr>
      <vt:lpstr>Exception of ARM</vt:lpstr>
      <vt:lpstr>Procedure of Exception Handling</vt:lpstr>
      <vt:lpstr>Exception Handling</vt:lpstr>
      <vt:lpstr>Exception Handling</vt:lpstr>
      <vt:lpstr>Memory Format</vt:lpstr>
      <vt:lpstr>APCS (ARM Procedure Call Standard)</vt:lpstr>
      <vt:lpstr>Linux</vt:lpstr>
      <vt:lpstr>Operating System</vt:lpstr>
      <vt:lpstr>Kernel of Operating System</vt:lpstr>
      <vt:lpstr>Monolithic-kernel vs. Micro-kernel</vt:lpstr>
      <vt:lpstr>Monolithic Kernel</vt:lpstr>
      <vt:lpstr>Micro Kernel</vt:lpstr>
      <vt:lpstr>Kernel Components</vt:lpstr>
      <vt:lpstr>Kernel Components</vt:lpstr>
      <vt:lpstr>Why Linux ?</vt:lpstr>
      <vt:lpstr>Features of Linux Kernel</vt:lpstr>
      <vt:lpstr>Features of Linux Kernel</vt:lpstr>
      <vt:lpstr>Features of Linux Kernel</vt:lpstr>
      <vt:lpstr>Program Operating Mode</vt:lpstr>
      <vt:lpstr>Kernel Source</vt:lpstr>
      <vt:lpstr>Kernel Source</vt:lpstr>
      <vt:lpstr>Kernel Source</vt:lpstr>
      <vt:lpstr>Linux Kernel Image</vt:lpstr>
      <vt:lpstr>Example of Kernel Compile</vt:lpstr>
      <vt:lpstr>Example of Kernel Compile</vt:lpstr>
      <vt:lpstr>Kernel Booting</vt:lpstr>
      <vt:lpstr>Cross-Development Environment</vt:lpstr>
      <vt:lpstr>ARM Development Tools</vt:lpstr>
      <vt:lpstr>Cross-Development</vt:lpstr>
      <vt:lpstr>Detailed X-development Procedure </vt:lpstr>
      <vt:lpstr>Development Environment Setup</vt:lpstr>
      <vt:lpstr>Host Computer Setup</vt:lpstr>
      <vt:lpstr>Terminal Emulator</vt:lpstr>
      <vt:lpstr>BOOTP Server</vt:lpstr>
      <vt:lpstr>TFTP Server</vt:lpstr>
      <vt:lpstr>NFS Server</vt:lpstr>
      <vt:lpstr>Tool Chain</vt:lpstr>
      <vt:lpstr>Cross Tool Chain for ARM</vt:lpstr>
      <vt:lpstr>Make Utility</vt:lpstr>
      <vt:lpstr>Make Utility</vt:lpstr>
      <vt:lpstr>GDB : GNU Debugger</vt:lpstr>
      <vt:lpstr>JTAG</vt:lpstr>
      <vt:lpstr>JTAG Registers - 1</vt:lpstr>
      <vt:lpstr>JTAG Registers - 2</vt:lpstr>
      <vt:lpstr>Boundary Scan Register</vt:lpstr>
      <vt:lpstr>Boundary Scan Chain</vt:lpstr>
      <vt:lpstr>External Connection of JTAG</vt:lpstr>
      <vt:lpstr>TAP Controller</vt:lpstr>
      <vt:lpstr>TAP Controller</vt:lpstr>
      <vt:lpstr>State Transition Diagram of TAPC</vt:lpstr>
      <vt:lpstr>Flash Fusing</vt:lpstr>
      <vt:lpstr>Flash Fusing</vt:lpstr>
      <vt:lpstr>Bootloader </vt:lpstr>
      <vt:lpstr>What happened before main() ?</vt:lpstr>
      <vt:lpstr>Bootloader</vt:lpstr>
      <vt:lpstr>Bootloader</vt:lpstr>
      <vt:lpstr>Bootloader</vt:lpstr>
      <vt:lpstr>Bootloader</vt:lpstr>
      <vt:lpstr>Operation Flow of Sample Bootloader</vt:lpstr>
      <vt:lpstr>Operation Flow of Sample Bootloader</vt:lpstr>
      <vt:lpstr>Source of Sample Bootloader (start.S)</vt:lpstr>
      <vt:lpstr>Source of Sample Bootloader</vt:lpstr>
      <vt:lpstr>Source of Sample Bootloader</vt:lpstr>
      <vt:lpstr>Source of Sample Bootloader</vt:lpstr>
      <vt:lpstr>Source of Sample Bootloader</vt:lpstr>
      <vt:lpstr>Source of Sample Bootloader</vt:lpstr>
      <vt:lpstr>Source of Sample Bootloader</vt:lpstr>
      <vt:lpstr>Source of Sample Bootloader</vt:lpstr>
      <vt:lpstr>Source of Sample Bootloader</vt:lpstr>
      <vt:lpstr>Source of Sample Bootloader</vt:lpstr>
      <vt:lpstr>Source of Sample Bootloader (main.c)</vt:lpstr>
      <vt:lpstr>Source of Sample Bootloader</vt:lpstr>
      <vt:lpstr>Source of Sample Bootloader</vt:lpstr>
      <vt:lpstr>Source of Sample Bootloader</vt:lpstr>
      <vt:lpstr>Source of Sample Bootloader</vt:lpstr>
      <vt:lpstr>Source of Sample Bootloader (command.c) </vt:lpstr>
      <vt:lpstr>Kernel Configuration </vt:lpstr>
      <vt:lpstr>Configuration Options</vt:lpstr>
      <vt:lpstr>Configuration Options</vt:lpstr>
      <vt:lpstr>Configuration Options</vt:lpstr>
      <vt:lpstr>Configuration Options</vt:lpstr>
      <vt:lpstr>Configuration Options </vt:lpstr>
      <vt:lpstr>File System </vt:lpstr>
      <vt:lpstr>Linux File System Architecture</vt:lpstr>
      <vt:lpstr>File System Structure</vt:lpstr>
      <vt:lpstr>File System Structure</vt:lpstr>
      <vt:lpstr>File System Structure</vt:lpstr>
      <vt:lpstr>Virtual File System Switch (VFS)</vt:lpstr>
      <vt:lpstr>Virtual File System Switch (VFS)</vt:lpstr>
      <vt:lpstr>/Proc File System</vt:lpstr>
      <vt:lpstr>/Proc File System</vt:lpstr>
      <vt:lpstr>/Proc File System</vt:lpstr>
      <vt:lpstr>/Proc File System</vt:lpstr>
      <vt:lpstr>Linux File System</vt:lpstr>
      <vt:lpstr>Ext2 File System Structure</vt:lpstr>
      <vt:lpstr>Ext2 File System Structure</vt:lpstr>
      <vt:lpstr>Ext2 File System Structure</vt:lpstr>
      <vt:lpstr>EXT2 Library and Tools</vt:lpstr>
      <vt:lpstr>Ramdisk</vt:lpstr>
      <vt:lpstr>Loop Device</vt:lpstr>
      <vt:lpstr>Ramdisk Generation</vt:lpstr>
      <vt:lpstr>Module Programming</vt:lpstr>
      <vt:lpstr>Module</vt:lpstr>
      <vt:lpstr>Kernel Programming</vt:lpstr>
      <vt:lpstr>Kernel Programming</vt:lpstr>
      <vt:lpstr>Module Programming</vt:lpstr>
      <vt:lpstr>Module Programming</vt:lpstr>
      <vt:lpstr>Module Programming</vt:lpstr>
      <vt:lpstr>Module Programming </vt:lpstr>
      <vt:lpstr>Module Programming</vt:lpstr>
      <vt:lpstr>Module Programming</vt:lpstr>
      <vt:lpstr>Module Programming</vt:lpstr>
      <vt:lpstr>Module Programming</vt:lpstr>
      <vt:lpstr>Module Programming</vt:lpstr>
      <vt:lpstr>Module Programming</vt:lpstr>
      <vt:lpstr>Module Programming</vt:lpstr>
      <vt:lpstr>Module Programming</vt:lpstr>
      <vt:lpstr>Version Checking</vt:lpstr>
      <vt:lpstr>Version Checking</vt:lpstr>
      <vt:lpstr>Shell Commands for Module</vt:lpstr>
      <vt:lpstr>Communication between Module and User</vt:lpstr>
      <vt:lpstr>Data Entry Structure of /proc</vt:lpstr>
      <vt:lpstr>Registration &amp;Deletion of /proc Entry</vt:lpstr>
      <vt:lpstr>Read &amp; Write of /proc</vt:lpstr>
      <vt:lpstr>Device Driver</vt:lpstr>
      <vt:lpstr>Linux System Architecture</vt:lpstr>
      <vt:lpstr>Device Access Mode </vt:lpstr>
      <vt:lpstr>Device Driver</vt:lpstr>
      <vt:lpstr>Device Driver</vt:lpstr>
      <vt:lpstr>Device Type</vt:lpstr>
      <vt:lpstr>Device Type</vt:lpstr>
      <vt:lpstr>Loading of Device Driver</vt:lpstr>
      <vt:lpstr>Device Table</vt:lpstr>
      <vt:lpstr>Unloading of Device Driver</vt:lpstr>
      <vt:lpstr>Usage Counter of Device Driver</vt:lpstr>
      <vt:lpstr>File Operations for Device</vt:lpstr>
      <vt:lpstr>File Operations for Device</vt:lpstr>
      <vt:lpstr>File Operations for Device</vt:lpstr>
      <vt:lpstr>File Operations for Device</vt:lpstr>
      <vt:lpstr>Usage of File Operations for Device</vt:lpstr>
      <vt:lpstr>Blocking I/O</vt:lpstr>
      <vt:lpstr>Blocking I/O</vt:lpstr>
      <vt:lpstr>Blocking I/O</vt:lpstr>
      <vt:lpstr>Interrupt Handler</vt:lpstr>
      <vt:lpstr>Interrupt Handler</vt:lpstr>
      <vt:lpstr>EX-1 : Character Device Driver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Ex-2 : Device Driver for LED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Makefile Generation</vt:lpstr>
      <vt:lpstr>Compile &amp; Execution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Seungryeol Yoo</dc:creator>
  <cp:lastModifiedBy>kutjks@outlook.com</cp:lastModifiedBy>
  <cp:revision>876</cp:revision>
  <cp:lastPrinted>2018-09-06T02:04:17Z</cp:lastPrinted>
  <dcterms:created xsi:type="dcterms:W3CDTF">2017-04-28T04:49:28Z</dcterms:created>
  <dcterms:modified xsi:type="dcterms:W3CDTF">2019-08-28T20:18:26Z</dcterms:modified>
</cp:coreProperties>
</file>