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15" r:id="rId2"/>
    <p:sldId id="869" r:id="rId3"/>
    <p:sldId id="875" r:id="rId4"/>
    <p:sldId id="870" r:id="rId5"/>
    <p:sldId id="871" r:id="rId6"/>
    <p:sldId id="872" r:id="rId7"/>
    <p:sldId id="873" r:id="rId8"/>
    <p:sldId id="874" r:id="rId9"/>
    <p:sldId id="868" r:id="rId10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5FD5-622E-48C6-B543-8C937B0D7D6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1C09-D030-44ED-B486-47D3A0FFB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0EC-46CC-4A04-87B1-12B43A8986B2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B67F-8B8A-4BE4-96E9-F86846451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4426"/>
            <a:ext cx="10515600" cy="43000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815"/>
            <a:ext cx="10515600" cy="515314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600" b="1"/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2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5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276872"/>
            <a:ext cx="9985109" cy="665584"/>
          </a:xfrm>
        </p:spPr>
        <p:txBody>
          <a:bodyPr/>
          <a:lstStyle>
            <a:lvl1pPr algn="ctr">
              <a:defRPr sz="32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57267" y="6308726"/>
            <a:ext cx="2438400" cy="371475"/>
          </a:xfrm>
        </p:spPr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167B13BD-08F8-4306-8E9C-823244D027DC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3000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44624"/>
            <a:ext cx="9793088" cy="503238"/>
          </a:xfrm>
        </p:spPr>
        <p:txBody>
          <a:bodyPr/>
          <a:lstStyle>
            <a:lvl1pPr algn="l">
              <a:defRPr sz="2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E430FA95-7F98-411D-AAFE-1FE44FDDBCC2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96044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55243-C722-4E59-91F7-0192529D89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29724"/>
            <a:ext cx="10515600" cy="518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  <p:sldLayoutId id="2147483659" r:id="rId6"/>
    <p:sldLayoutId id="2147483660" r:id="rId7"/>
    <p:sldLayoutId id="214748366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jects.raspberrypi.org/en/projects/raspberry-pi-setting-u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raspberrypi.org/en/projects/raspberry-pi-setting-u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Practice-III</a:t>
            </a:r>
            <a:br>
              <a:rPr lang="en-US" altLang="ko-KR" dirty="0" smtClean="0"/>
            </a:br>
            <a:r>
              <a:rPr lang="en-US" altLang="ko-KR" dirty="0" smtClean="0"/>
              <a:t>Raspberry Pi 3 B as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Gateway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09" y="3965241"/>
            <a:ext cx="1075781" cy="130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Raspberry </a:t>
            </a:r>
            <a:r>
              <a:rPr lang="en-US" altLang="ko-KR" dirty="0" smtClean="0"/>
              <a:t>Pi 3 B 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is a shortcut of experiencing embedded system.</a:t>
            </a:r>
          </a:p>
          <a:p>
            <a:r>
              <a:rPr lang="en-US" altLang="ko-KR" dirty="0" smtClean="0"/>
              <a:t>Can be used as a practical product in well-defined operation condition.</a:t>
            </a:r>
          </a:p>
          <a:p>
            <a:pPr lvl="1"/>
            <a:r>
              <a:rPr lang="en-US" altLang="ko-KR" dirty="0" smtClean="0"/>
              <a:t>No problem at indoor application.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 as the monitoring terminal of solar-cell monitoring system</a:t>
            </a:r>
            <a:r>
              <a:rPr lang="en-US" altLang="ko-KR" dirty="0" smtClean="0"/>
              <a:t> </a:t>
            </a:r>
            <a:r>
              <a:rPr lang="en-US" altLang="ko-KR" dirty="0" smtClean="0"/>
              <a:t>installed at outdoor open space.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416" y="716450"/>
            <a:ext cx="1923862" cy="126848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5148640" descr="EMB000060ecb73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36" y="3124940"/>
            <a:ext cx="3171515" cy="21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3966" y="7141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85233440" descr="EMB000060ecb73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74" y="3124941"/>
            <a:ext cx="1606714" cy="21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85570480" descr="EMB000060ecb74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6"/>
          <a:stretch>
            <a:fillRect/>
          </a:stretch>
        </p:blipFill>
        <p:spPr bwMode="auto">
          <a:xfrm>
            <a:off x="6955281" y="3124940"/>
            <a:ext cx="2978832" cy="213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9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What’s Raspberry Pi 3 B 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32-bit CPU board</a:t>
            </a:r>
          </a:p>
          <a:p>
            <a:pPr lvl="1"/>
            <a:r>
              <a:rPr lang="en-US" altLang="ko-KR" dirty="0" smtClean="0"/>
              <a:t>CPU : Broadcom’s BCM2837</a:t>
            </a:r>
          </a:p>
          <a:p>
            <a:pPr lvl="2"/>
            <a:r>
              <a:rPr lang="en-US" altLang="ko-KR" dirty="0" smtClean="0"/>
              <a:t>Quad Core 64-bit CPU @ 1.2GHz</a:t>
            </a:r>
          </a:p>
          <a:p>
            <a:pPr lvl="1"/>
            <a:r>
              <a:rPr lang="en-US" altLang="ko-KR" dirty="0" smtClean="0"/>
              <a:t>1GB RAM</a:t>
            </a:r>
          </a:p>
          <a:p>
            <a:pPr lvl="1"/>
            <a:r>
              <a:rPr lang="en-US" altLang="ko-KR" dirty="0" smtClean="0"/>
              <a:t>On-board : BCM43438 wireless LAN + Bluetooth Low Energy (BLE)</a:t>
            </a:r>
          </a:p>
          <a:p>
            <a:pPr lvl="2"/>
            <a:r>
              <a:rPr lang="en-US" altLang="ko-KR" dirty="0" smtClean="0"/>
              <a:t>100 Base Ethernet</a:t>
            </a:r>
          </a:p>
          <a:p>
            <a:pPr lvl="1"/>
            <a:r>
              <a:rPr lang="en-US" altLang="ko-KR" dirty="0" smtClean="0"/>
              <a:t>40-pin extended GPIO</a:t>
            </a:r>
          </a:p>
          <a:p>
            <a:pPr lvl="1"/>
            <a:r>
              <a:rPr lang="en-US" altLang="ko-KR" dirty="0" smtClean="0"/>
              <a:t>4 USB 2 ports</a:t>
            </a:r>
          </a:p>
          <a:p>
            <a:pPr lvl="1"/>
            <a:r>
              <a:rPr lang="en-US" altLang="ko-KR" dirty="0" smtClean="0"/>
              <a:t>4 Pole stereo output and composite video port</a:t>
            </a:r>
          </a:p>
          <a:p>
            <a:pPr lvl="1"/>
            <a:r>
              <a:rPr lang="en-US" altLang="ko-KR" dirty="0" smtClean="0"/>
              <a:t>Full size HDMI</a:t>
            </a:r>
          </a:p>
          <a:p>
            <a:pPr lvl="1"/>
            <a:r>
              <a:rPr lang="en-US" altLang="ko-KR" dirty="0" smtClean="0"/>
              <a:t>CSI camera port for connecting a Raspberry Pi camera</a:t>
            </a:r>
          </a:p>
          <a:p>
            <a:pPr lvl="1"/>
            <a:r>
              <a:rPr lang="en-US" altLang="ko-KR" dirty="0" smtClean="0"/>
              <a:t>DSI display port for connecting a Raspberry Pi touchscreen display</a:t>
            </a:r>
          </a:p>
          <a:p>
            <a:pPr lvl="1"/>
            <a:r>
              <a:rPr lang="en-US" altLang="ko-KR" dirty="0" smtClean="0"/>
              <a:t>Micro SD port for loading your operating system and storing data</a:t>
            </a:r>
          </a:p>
          <a:p>
            <a:pPr lvl="1"/>
            <a:r>
              <a:rPr lang="en-US" altLang="ko-KR" dirty="0" smtClean="0"/>
              <a:t>Power supply : Micro USB power source up to 2.5A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Raspberry Pi’s OS</a:t>
            </a:r>
          </a:p>
          <a:p>
            <a:pPr lvl="1"/>
            <a:r>
              <a:rPr lang="en-US" altLang="ko-KR" dirty="0" err="1" smtClean="0"/>
              <a:t>Raspbian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004" y="1668052"/>
            <a:ext cx="3268153" cy="21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should I do </a:t>
            </a:r>
            <a:r>
              <a:rPr lang="en-US" altLang="ko-KR" dirty="0" smtClean="0"/>
              <a:t>for </a:t>
            </a:r>
            <a:r>
              <a:rPr lang="en-US" altLang="ko-KR" dirty="0"/>
              <a:t>Raspberry Pi 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RP be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ready to use ! </a:t>
            </a:r>
            <a:r>
              <a:rPr lang="en-US" altLang="ko-KR" dirty="0" smtClean="0">
                <a:sym typeface="Wingdings" panose="05000000000000000000" pitchFamily="2" charset="2"/>
              </a:rPr>
              <a:t> Set up RP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Just follow the instruction of the following link step-by-step.</a:t>
            </a:r>
          </a:p>
          <a:p>
            <a:endParaRPr lang="en-US" altLang="ko-KR" dirty="0" smtClean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7143" y="1733005"/>
            <a:ext cx="721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https://projects.raspberrypi.org/en/projects/raspberry-pi-setting-up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47" y="2313631"/>
            <a:ext cx="4284448" cy="4204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5325" y="2469401"/>
            <a:ext cx="36162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Materials required.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RP 3 B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USB power adaptor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MicroSD</a:t>
            </a:r>
            <a:r>
              <a:rPr lang="en-US" altLang="ko-KR" dirty="0" smtClean="0"/>
              <a:t> card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Memory card reader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Host PC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Monitor, Keyboard, Mouse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HDMI cables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Ethernet cable or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dongle</a:t>
            </a:r>
          </a:p>
        </p:txBody>
      </p:sp>
    </p:spTree>
    <p:extLst>
      <p:ext uri="{BB962C8B-B14F-4D97-AF65-F5344CB8AC3E}">
        <p14:creationId xmlns:p14="http://schemas.microsoft.com/office/powerpoint/2010/main" val="5085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2677847" y="3848847"/>
            <a:ext cx="3180571" cy="2144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520778" y="3848847"/>
            <a:ext cx="3180571" cy="2055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should I do with Raspberry Pi 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as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gateway</a:t>
            </a:r>
          </a:p>
          <a:p>
            <a:pPr lvl="1"/>
            <a:r>
              <a:rPr lang="en-US" altLang="ko-KR" dirty="0" smtClean="0"/>
              <a:t>Configuration of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Gateway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186" y="2013516"/>
            <a:ext cx="1275583" cy="674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7890" y1="10837" x2="17890" y2="10837"/>
                        <a14:foregroundMark x1="12385" y1="31034" x2="12385" y2="31034"/>
                        <a14:foregroundMark x1="13073" y1="6897" x2="12844" y2="80788"/>
                        <a14:foregroundMark x1="8945" y1="22167" x2="9404" y2="31034"/>
                        <a14:foregroundMark x1="8028" y1="19212" x2="8028" y2="19212"/>
                        <a14:foregroundMark x1="7110" y1="47783" x2="7110" y2="47783"/>
                        <a14:foregroundMark x1="8028" y1="47291" x2="18578" y2="49261"/>
                        <a14:foregroundMark x1="7339" y1="51724" x2="7339" y2="51724"/>
                      </a14:backgroundRemoval>
                    </a14:imgEffect>
                  </a14:imgLayer>
                </a14:imgProps>
              </a:ext>
            </a:extLst>
          </a:blip>
          <a:srcRect r="1203"/>
          <a:stretch/>
        </p:blipFill>
        <p:spPr>
          <a:xfrm>
            <a:off x="2854750" y="4146344"/>
            <a:ext cx="1188460" cy="480821"/>
          </a:xfrm>
          <a:prstGeom prst="rect">
            <a:avLst/>
          </a:prstGeom>
        </p:spPr>
      </p:pic>
      <p:cxnSp>
        <p:nvCxnSpPr>
          <p:cNvPr id="8" name="꺾인 연결선 7"/>
          <p:cNvCxnSpPr>
            <a:stCxn id="9" idx="2"/>
            <a:endCxn id="7" idx="0"/>
          </p:cNvCxnSpPr>
          <p:nvPr/>
        </p:nvCxnSpPr>
        <p:spPr>
          <a:xfrm rot="5400000">
            <a:off x="3377669" y="3036390"/>
            <a:ext cx="1181265" cy="10386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186" y="2688080"/>
            <a:ext cx="1310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Host Computer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33468" y="4622447"/>
            <a:ext cx="840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WoW</a:t>
            </a:r>
            <a:r>
              <a:rPr lang="en-US" altLang="ko-KR" sz="1200" b="1" dirty="0" smtClean="0"/>
              <a:t> Kit</a:t>
            </a:r>
            <a:endParaRPr lang="ko-KR" altLang="en-US" sz="1200" b="1" dirty="0"/>
          </a:p>
        </p:txBody>
      </p:sp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4043210" y="4383889"/>
            <a:ext cx="533085" cy="28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54579" y="3208447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USB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0315" y="4083706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SPI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0684" y="4756227"/>
            <a:ext cx="141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Raspberry Pi 3 B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4596550" y="4143479"/>
            <a:ext cx="1040300" cy="577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WiFi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Module</a:t>
            </a:r>
            <a:endParaRPr lang="ko-KR" altLang="en-US" sz="1200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683" y="4091783"/>
            <a:ext cx="1241163" cy="70254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404" y="5064787"/>
            <a:ext cx="737093" cy="53423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205052" y="2061952"/>
            <a:ext cx="1040300" cy="577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Router</a:t>
            </a:r>
            <a:endParaRPr lang="ko-KR" altLang="en-US" sz="1200" b="1" dirty="0"/>
          </a:p>
        </p:txBody>
      </p:sp>
      <p:cxnSp>
        <p:nvCxnSpPr>
          <p:cNvPr id="34" name="직선 화살표 연결선 33"/>
          <p:cNvCxnSpPr>
            <a:stCxn id="6" idx="3"/>
            <a:endCxn id="32" idx="1"/>
          </p:cNvCxnSpPr>
          <p:nvPr/>
        </p:nvCxnSpPr>
        <p:spPr>
          <a:xfrm>
            <a:off x="5107769" y="2350798"/>
            <a:ext cx="10972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8" idx="0"/>
          </p:cNvCxnSpPr>
          <p:nvPr/>
        </p:nvCxnSpPr>
        <p:spPr>
          <a:xfrm rot="16200000" flipV="1">
            <a:off x="6600237" y="3170754"/>
            <a:ext cx="1268222" cy="573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" idx="0"/>
          </p:cNvCxnSpPr>
          <p:nvPr/>
        </p:nvCxnSpPr>
        <p:spPr>
          <a:xfrm rot="5400000" flipH="1" flipV="1">
            <a:off x="5166029" y="2822864"/>
            <a:ext cx="1271287" cy="1369943"/>
          </a:xfrm>
          <a:prstGeom prst="bentConnector3">
            <a:avLst>
              <a:gd name="adj1" fmla="val 3861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3489" y="1972540"/>
            <a:ext cx="1777092" cy="90348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493017" y="2843663"/>
            <a:ext cx="2150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/>
              <a:t>PuTTY</a:t>
            </a:r>
            <a:r>
              <a:rPr lang="en-US" altLang="ko-KR" sz="1200" b="1" dirty="0" smtClean="0"/>
              <a:t> (Terminal Emulator)</a:t>
            </a:r>
            <a:endParaRPr lang="ko-KR" altLang="en-US" sz="1200" b="1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0913" y="1923861"/>
            <a:ext cx="1396822" cy="85387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965634" y="1303353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IoT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Cloud</a:t>
            </a:r>
          </a:p>
          <a:p>
            <a:r>
              <a:rPr lang="en-US" altLang="ko-KR" sz="1200" b="1" dirty="0"/>
              <a:t>(</a:t>
            </a:r>
            <a:r>
              <a:rPr lang="en-US" altLang="ko-KR" sz="1200" b="1" dirty="0" err="1" smtClean="0"/>
              <a:t>IoTMakers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61" name="꺾인 연결선 60"/>
          <p:cNvCxnSpPr>
            <a:stCxn id="32" idx="3"/>
            <a:endCxn id="58" idx="1"/>
          </p:cNvCxnSpPr>
          <p:nvPr/>
        </p:nvCxnSpPr>
        <p:spPr>
          <a:xfrm flipV="1">
            <a:off x="7245352" y="2350798"/>
            <a:ext cx="1555562" cy="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58190" y="5580032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OS + App</a:t>
            </a:r>
            <a:endParaRPr lang="ko-KR" altLang="en-US" sz="1200" b="1" dirty="0"/>
          </a:p>
        </p:txBody>
      </p:sp>
      <p:sp>
        <p:nvSpPr>
          <p:cNvPr id="66" name="직사각형 65"/>
          <p:cNvSpPr/>
          <p:nvPr/>
        </p:nvSpPr>
        <p:spPr>
          <a:xfrm>
            <a:off x="2928830" y="5128910"/>
            <a:ext cx="1040300" cy="5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Sensor</a:t>
            </a:r>
            <a:endParaRPr lang="ko-KR" alt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338973" y="470145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Local DB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055552" y="2843684"/>
            <a:ext cx="959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Master DB</a:t>
            </a:r>
            <a:endParaRPr lang="ko-KR" altLang="en-US" sz="1200" b="1" dirty="0"/>
          </a:p>
        </p:txBody>
      </p:sp>
      <p:cxnSp>
        <p:nvCxnSpPr>
          <p:cNvPr id="68" name="직선 화살표 연결선 67"/>
          <p:cNvCxnSpPr>
            <a:stCxn id="66" idx="0"/>
            <a:endCxn id="7" idx="2"/>
          </p:cNvCxnSpPr>
          <p:nvPr/>
        </p:nvCxnSpPr>
        <p:spPr>
          <a:xfrm flipV="1">
            <a:off x="3448980" y="4627165"/>
            <a:ext cx="0" cy="50174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8216" y="2623740"/>
            <a:ext cx="540327" cy="61931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786" y="4194992"/>
            <a:ext cx="432848" cy="496124"/>
          </a:xfrm>
          <a:prstGeom prst="rect">
            <a:avLst/>
          </a:prstGeom>
        </p:spPr>
      </p:pic>
      <p:cxnSp>
        <p:nvCxnSpPr>
          <p:cNvPr id="73" name="직선 연결선 72"/>
          <p:cNvCxnSpPr>
            <a:stCxn id="28" idx="3"/>
            <a:endCxn id="71" idx="1"/>
          </p:cNvCxnSpPr>
          <p:nvPr/>
        </p:nvCxnSpPr>
        <p:spPr>
          <a:xfrm>
            <a:off x="8141846" y="4443054"/>
            <a:ext cx="390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41843" y="5930553"/>
            <a:ext cx="1403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IoT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Gateway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37037" y="59837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IoT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Device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kind of task can I do at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Gateway 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Gateway</a:t>
            </a:r>
          </a:p>
          <a:p>
            <a:pPr lvl="1"/>
            <a:r>
              <a:rPr lang="en-US" altLang="ko-KR" dirty="0" smtClean="0"/>
              <a:t>Make a kind of bridge which provides high-speed communication channel, wide bandwidth, additional services for data collecting, storing, analyzing.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processing engine(special SW module)</a:t>
            </a:r>
          </a:p>
          <a:p>
            <a:pPr lvl="1"/>
            <a:r>
              <a:rPr lang="en-US" altLang="ko-KR" dirty="0" smtClean="0"/>
              <a:t>Data analysis</a:t>
            </a:r>
          </a:p>
          <a:p>
            <a:pPr lvl="1"/>
            <a:r>
              <a:rPr lang="en-US" altLang="ko-KR" dirty="0" smtClean="0"/>
              <a:t>Data compression</a:t>
            </a:r>
          </a:p>
          <a:p>
            <a:pPr lvl="1"/>
            <a:r>
              <a:rPr lang="en-US" altLang="ko-KR" dirty="0" smtClean="0"/>
              <a:t>AI engine (?) </a:t>
            </a:r>
          </a:p>
          <a:p>
            <a:endParaRPr lang="en-US" altLang="ko-KR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3571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: Interworking of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Device/Gateway/Cloud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Test the operation of sending the measured value of vibration sensor to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cloud through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gateway. </a:t>
            </a:r>
            <a:r>
              <a:rPr lang="en-US" altLang="ko-KR" dirty="0"/>
              <a:t>The source codes for </a:t>
            </a:r>
            <a:r>
              <a:rPr lang="en-US" altLang="ko-KR" dirty="0" err="1"/>
              <a:t>WoW</a:t>
            </a:r>
            <a:r>
              <a:rPr lang="en-US" altLang="ko-KR" dirty="0"/>
              <a:t> Kit and Raspberry required for this scenario, will be </a:t>
            </a:r>
            <a:r>
              <a:rPr lang="en-US" altLang="ko-KR" dirty="0" smtClean="0"/>
              <a:t>given. Also, the </a:t>
            </a:r>
            <a:r>
              <a:rPr lang="en-US" altLang="ko-KR" dirty="0"/>
              <a:t>settings of </a:t>
            </a:r>
            <a:r>
              <a:rPr lang="en-US" altLang="ko-KR" dirty="0" err="1"/>
              <a:t>IoT</a:t>
            </a:r>
            <a:r>
              <a:rPr lang="en-US" altLang="ko-KR" dirty="0"/>
              <a:t> cloud will be already configured by our staff</a:t>
            </a:r>
            <a:r>
              <a:rPr lang="en-US" altLang="ko-KR" dirty="0" smtClean="0"/>
              <a:t>. Please follow each step as the bellow.</a:t>
            </a:r>
            <a:endParaRPr lang="en-US" altLang="ko-KR" dirty="0"/>
          </a:p>
          <a:p>
            <a:pPr lvl="2"/>
            <a:r>
              <a:rPr lang="en-US" altLang="ko-KR" dirty="0" smtClean="0"/>
              <a:t>STEP-1 : Make a group of 3~4 persons.</a:t>
            </a:r>
          </a:p>
          <a:p>
            <a:pPr lvl="2"/>
            <a:r>
              <a:rPr lang="en-US" altLang="ko-KR" dirty="0" smtClean="0"/>
              <a:t>STEP-2 : Choose one person as the owner of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gateway, </a:t>
            </a:r>
          </a:p>
          <a:p>
            <a:pPr marL="914400" lvl="2" indent="0">
              <a:buNone/>
            </a:pPr>
            <a:r>
              <a:rPr lang="en-US" altLang="ko-KR" dirty="0" smtClean="0"/>
              <a:t>	     then the rest will be the owners of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devices. </a:t>
            </a:r>
          </a:p>
          <a:p>
            <a:pPr lvl="2"/>
            <a:r>
              <a:rPr lang="en-US" altLang="ko-KR" dirty="0" smtClean="0"/>
              <a:t>STEP-3 : Make sure all connections are established.</a:t>
            </a:r>
          </a:p>
          <a:p>
            <a:pPr lvl="2"/>
            <a:r>
              <a:rPr lang="en-US" altLang="ko-KR" dirty="0" smtClean="0"/>
              <a:t>STEP-4 : Check the console of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gateway &amp; the operation of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cloud.</a:t>
            </a:r>
            <a:endParaRPr lang="en-US" altLang="ko-KR" dirty="0"/>
          </a:p>
        </p:txBody>
      </p:sp>
      <p:cxnSp>
        <p:nvCxnSpPr>
          <p:cNvPr id="12" name="직선 화살표 연결선 11"/>
          <p:cNvCxnSpPr>
            <a:stCxn id="29" idx="3"/>
            <a:endCxn id="19" idx="1"/>
          </p:cNvCxnSpPr>
          <p:nvPr/>
        </p:nvCxnSpPr>
        <p:spPr>
          <a:xfrm>
            <a:off x="3736821" y="3837233"/>
            <a:ext cx="34958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90700" y="4266250"/>
            <a:ext cx="1040300" cy="577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 Gateway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4086409" y="3631517"/>
            <a:ext cx="1040300" cy="411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 Device</a:t>
            </a:r>
            <a:endParaRPr lang="ko-KR" altLang="en-US" sz="12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62" y="4128160"/>
            <a:ext cx="1396822" cy="8538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512949" y="3741045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IoT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/>
              <a:t>Cloud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25234" y="3631517"/>
            <a:ext cx="1411587" cy="411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Vibration Sensor</a:t>
            </a:r>
            <a:endParaRPr lang="ko-KR" altLang="en-US" sz="1200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736" y="4731472"/>
            <a:ext cx="540327" cy="6193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26" y="5102436"/>
            <a:ext cx="432848" cy="49612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086409" y="4091510"/>
            <a:ext cx="1040300" cy="411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 Device</a:t>
            </a:r>
            <a:endParaRPr lang="ko-KR" altLang="en-US" sz="1200" b="1" dirty="0"/>
          </a:p>
        </p:txBody>
      </p:sp>
      <p:sp>
        <p:nvSpPr>
          <p:cNvPr id="44" name="직사각형 43"/>
          <p:cNvSpPr/>
          <p:nvPr/>
        </p:nvSpPr>
        <p:spPr>
          <a:xfrm>
            <a:off x="4086408" y="4555097"/>
            <a:ext cx="1040300" cy="411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 Device</a:t>
            </a:r>
            <a:endParaRPr lang="ko-KR" altLang="en-US" sz="1200" b="1" dirty="0"/>
          </a:p>
        </p:txBody>
      </p:sp>
      <p:sp>
        <p:nvSpPr>
          <p:cNvPr id="45" name="직사각형 44"/>
          <p:cNvSpPr/>
          <p:nvPr/>
        </p:nvSpPr>
        <p:spPr>
          <a:xfrm>
            <a:off x="4086408" y="5513040"/>
            <a:ext cx="1040300" cy="411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 Device</a:t>
            </a:r>
            <a:endParaRPr lang="ko-KR" altLang="en-US" sz="1200" b="1" dirty="0"/>
          </a:p>
        </p:txBody>
      </p:sp>
      <p:cxnSp>
        <p:nvCxnSpPr>
          <p:cNvPr id="51" name="꺾인 연결선 50"/>
          <p:cNvCxnSpPr>
            <a:stCxn id="19" idx="3"/>
            <a:endCxn id="16" idx="1"/>
          </p:cNvCxnSpPr>
          <p:nvPr/>
        </p:nvCxnSpPr>
        <p:spPr>
          <a:xfrm>
            <a:off x="5126709" y="3837233"/>
            <a:ext cx="1363991" cy="71786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3" idx="3"/>
            <a:endCxn id="16" idx="1"/>
          </p:cNvCxnSpPr>
          <p:nvPr/>
        </p:nvCxnSpPr>
        <p:spPr>
          <a:xfrm>
            <a:off x="5126709" y="4297226"/>
            <a:ext cx="1363991" cy="25787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4" idx="3"/>
            <a:endCxn id="16" idx="1"/>
          </p:cNvCxnSpPr>
          <p:nvPr/>
        </p:nvCxnSpPr>
        <p:spPr>
          <a:xfrm flipV="1">
            <a:off x="5126708" y="4555097"/>
            <a:ext cx="1363992" cy="20571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5" idx="3"/>
            <a:endCxn id="16" idx="1"/>
          </p:cNvCxnSpPr>
          <p:nvPr/>
        </p:nvCxnSpPr>
        <p:spPr>
          <a:xfrm flipV="1">
            <a:off x="5126708" y="4555097"/>
            <a:ext cx="1363992" cy="116365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6" idx="2"/>
            <a:endCxn id="34" idx="0"/>
          </p:cNvCxnSpPr>
          <p:nvPr/>
        </p:nvCxnSpPr>
        <p:spPr>
          <a:xfrm>
            <a:off x="7010850" y="4843943"/>
            <a:ext cx="0" cy="25849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6" idx="3"/>
            <a:endCxn id="25" idx="1"/>
          </p:cNvCxnSpPr>
          <p:nvPr/>
        </p:nvCxnSpPr>
        <p:spPr>
          <a:xfrm flipV="1">
            <a:off x="7531000" y="4555096"/>
            <a:ext cx="1851162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82337" y="4242457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WiFi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51875" y="422594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WiFi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72" name="직선 화살표 연결선 71"/>
          <p:cNvCxnSpPr>
            <a:stCxn id="73" idx="3"/>
          </p:cNvCxnSpPr>
          <p:nvPr/>
        </p:nvCxnSpPr>
        <p:spPr>
          <a:xfrm>
            <a:off x="3736821" y="4280837"/>
            <a:ext cx="34958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325234" y="4075121"/>
            <a:ext cx="1411587" cy="411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Vibration Sensor</a:t>
            </a:r>
            <a:endParaRPr lang="ko-KR" altLang="en-US" sz="1200" b="1" dirty="0"/>
          </a:p>
        </p:txBody>
      </p:sp>
      <p:cxnSp>
        <p:nvCxnSpPr>
          <p:cNvPr id="74" name="직선 화살표 연결선 73"/>
          <p:cNvCxnSpPr>
            <a:stCxn id="75" idx="3"/>
          </p:cNvCxnSpPr>
          <p:nvPr/>
        </p:nvCxnSpPr>
        <p:spPr>
          <a:xfrm>
            <a:off x="3736821" y="4759040"/>
            <a:ext cx="34958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325234" y="4553324"/>
            <a:ext cx="1411587" cy="411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Vibration Sensor</a:t>
            </a:r>
            <a:endParaRPr lang="ko-KR" altLang="en-US" sz="1200" b="1" dirty="0"/>
          </a:p>
        </p:txBody>
      </p:sp>
      <p:cxnSp>
        <p:nvCxnSpPr>
          <p:cNvPr id="76" name="직선 화살표 연결선 75"/>
          <p:cNvCxnSpPr>
            <a:stCxn id="77" idx="3"/>
          </p:cNvCxnSpPr>
          <p:nvPr/>
        </p:nvCxnSpPr>
        <p:spPr>
          <a:xfrm>
            <a:off x="3747883" y="5726212"/>
            <a:ext cx="34958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6296" y="5520496"/>
            <a:ext cx="1411587" cy="411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Vibration Sensor</a:t>
            </a:r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102048" y="6030354"/>
            <a:ext cx="685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Up to 30 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 devices can be connected to 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 gateway simultaneously</a:t>
            </a:r>
            <a:endParaRPr lang="en-US" altLang="ko-K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Local DB in 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 gateway consists of time-stamped files, one for a day per each device.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042089" y="5071263"/>
            <a:ext cx="0" cy="362362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604111" y="5041129"/>
            <a:ext cx="0" cy="362362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LAB-1 :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Gateway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format for this Lab.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99071" y="1970393"/>
            <a:ext cx="1040300" cy="411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Preamble</a:t>
            </a:r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499071" y="2651140"/>
            <a:ext cx="9332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Preamble (1) : 0xA5, start of frame (SOF).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Source ID (1) : Identifier of data source. Unsigned integer(range : 10~255, &lt;10 : reserved)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Length (1) : the size of payload in byte. Unsigned integer(0~255)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39371" y="1970393"/>
            <a:ext cx="1040300" cy="411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Source ID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3579671" y="1971120"/>
            <a:ext cx="1040300" cy="411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Length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4619970" y="1971120"/>
            <a:ext cx="3796665" cy="411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Payload (data)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511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Q&amp;A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08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15272</TotalTime>
  <Words>514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맑은 고딕</vt:lpstr>
      <vt:lpstr>Arial</vt:lpstr>
      <vt:lpstr>Wingdings</vt:lpstr>
      <vt:lpstr>Office 테마</vt:lpstr>
      <vt:lpstr>IoT Practice-III Raspberry Pi 3 B as IoT Gateway</vt:lpstr>
      <vt:lpstr>Why Raspberry Pi 3 B ?</vt:lpstr>
      <vt:lpstr>What’s Raspberry Pi 3 B ?</vt:lpstr>
      <vt:lpstr>What’s should I do for Raspberry Pi ?</vt:lpstr>
      <vt:lpstr>What’s should I do with Raspberry Pi ?</vt:lpstr>
      <vt:lpstr>What kind of task can I do at IoT Gateway ?</vt:lpstr>
      <vt:lpstr>LAB : Interworking of IoT Device/Gateway/Cloud</vt:lpstr>
      <vt:lpstr>LAB-1 : IoT Gateway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Seungryeol Yoo</dc:creator>
  <cp:lastModifiedBy>kutjks@outlook.com</cp:lastModifiedBy>
  <cp:revision>899</cp:revision>
  <cp:lastPrinted>2018-09-06T02:04:17Z</cp:lastPrinted>
  <dcterms:created xsi:type="dcterms:W3CDTF">2017-04-28T04:49:28Z</dcterms:created>
  <dcterms:modified xsi:type="dcterms:W3CDTF">2019-08-28T23:01:05Z</dcterms:modified>
</cp:coreProperties>
</file>