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15" r:id="rId2"/>
    <p:sldId id="909" r:id="rId3"/>
    <p:sldId id="920" r:id="rId4"/>
    <p:sldId id="913" r:id="rId5"/>
    <p:sldId id="914" r:id="rId6"/>
    <p:sldId id="918" r:id="rId7"/>
    <p:sldId id="916" r:id="rId8"/>
    <p:sldId id="926" r:id="rId9"/>
    <p:sldId id="927" r:id="rId10"/>
    <p:sldId id="928" r:id="rId11"/>
    <p:sldId id="924" r:id="rId12"/>
    <p:sldId id="925" r:id="rId13"/>
    <p:sldId id="912" r:id="rId14"/>
    <p:sldId id="868" r:id="rId15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5FD5-622E-48C6-B543-8C937B0D7D6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D1C09-D030-44ED-B486-47D3A0FFB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8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D0EC-46CC-4A04-87B1-12B43A8986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B67F-8B8A-4BE4-96E9-F86846451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153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11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820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12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98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13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08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3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80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4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5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23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6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00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7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465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8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64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9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35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10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19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4426"/>
            <a:ext cx="10515600" cy="43000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3815"/>
            <a:ext cx="10515600" cy="515314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600" b="1"/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2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5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5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276872"/>
            <a:ext cx="9985109" cy="665584"/>
          </a:xfrm>
        </p:spPr>
        <p:txBody>
          <a:bodyPr/>
          <a:lstStyle>
            <a:lvl1pPr algn="ctr">
              <a:defRPr sz="32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457267" y="6308726"/>
            <a:ext cx="2438400" cy="371475"/>
          </a:xfrm>
        </p:spPr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167B13BD-08F8-4306-8E9C-823244D027DC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3000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44624"/>
            <a:ext cx="9793088" cy="503238"/>
          </a:xfrm>
        </p:spPr>
        <p:txBody>
          <a:bodyPr/>
          <a:lstStyle>
            <a:lvl1pPr algn="l">
              <a:defRPr sz="2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E430FA95-7F98-411D-AAFE-1FE44FDDBCC2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9604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29724"/>
            <a:ext cx="10515600" cy="518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  <p:sldLayoutId id="2147483659" r:id="rId6"/>
    <p:sldLayoutId id="214748366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2436715"/>
            <a:ext cx="10515600" cy="689993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Practice-II</a:t>
            </a:r>
            <a:br>
              <a:rPr lang="en-US" altLang="ko-KR" dirty="0" smtClean="0"/>
            </a:br>
            <a:r>
              <a:rPr lang="en-US" altLang="ko-KR" dirty="0" smtClean="0"/>
              <a:t>Arduino Programming on </a:t>
            </a:r>
            <a:r>
              <a:rPr lang="en-US" altLang="ko-KR" dirty="0" err="1" smtClean="0"/>
              <a:t>WoW</a:t>
            </a:r>
            <a:r>
              <a:rPr lang="en-US" altLang="ko-KR" dirty="0" smtClean="0"/>
              <a:t> Kit</a:t>
            </a:r>
            <a:br>
              <a:rPr lang="en-US" altLang="ko-KR" dirty="0" smtClean="0"/>
            </a:br>
            <a:r>
              <a:rPr lang="en-US" altLang="ko-KR" dirty="0" smtClean="0"/>
              <a:t>(Bluetooth)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Bluetooth Module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Environment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62" y="3567771"/>
            <a:ext cx="1449977" cy="8931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7890" y1="10837" x2="17890" y2="10837"/>
                        <a14:foregroundMark x1="12385" y1="31034" x2="12385" y2="31034"/>
                        <a14:foregroundMark x1="13073" y1="6897" x2="12844" y2="80788"/>
                        <a14:foregroundMark x1="8945" y1="22167" x2="9404" y2="31034"/>
                        <a14:foregroundMark x1="8028" y1="19212" x2="8028" y2="19212"/>
                        <a14:foregroundMark x1="7110" y1="47783" x2="7110" y2="47783"/>
                        <a14:foregroundMark x1="8028" y1="47291" x2="18578" y2="49261"/>
                        <a14:foregroundMark x1="7339" y1="51724" x2="7339" y2="51724"/>
                      </a14:backgroundRemoval>
                    </a14:imgEffect>
                  </a14:imgLayer>
                </a14:imgProps>
              </a:ext>
            </a:extLst>
          </a:blip>
          <a:srcRect r="1203"/>
          <a:stretch/>
        </p:blipFill>
        <p:spPr>
          <a:xfrm>
            <a:off x="4187708" y="3699832"/>
            <a:ext cx="1350943" cy="636652"/>
          </a:xfrm>
          <a:prstGeom prst="rect">
            <a:avLst/>
          </a:prstGeom>
        </p:spPr>
      </p:pic>
      <p:cxnSp>
        <p:nvCxnSpPr>
          <p:cNvPr id="14" name="꺾인 연결선 13"/>
          <p:cNvCxnSpPr>
            <a:stCxn id="10" idx="3"/>
            <a:endCxn id="12" idx="1"/>
          </p:cNvCxnSpPr>
          <p:nvPr/>
        </p:nvCxnSpPr>
        <p:spPr>
          <a:xfrm>
            <a:off x="2834639" y="4014364"/>
            <a:ext cx="1353069" cy="379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84662" y="4460957"/>
            <a:ext cx="1685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Host Computer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86159" y="4460957"/>
            <a:ext cx="1443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Target Board</a:t>
            </a:r>
            <a:endParaRPr lang="ko-KR" altLang="en-US" sz="1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679" y="2136802"/>
            <a:ext cx="1415960" cy="13140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34639" y="2090851"/>
            <a:ext cx="162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Built-in Serial Monitor</a:t>
            </a:r>
            <a:endParaRPr lang="ko-KR" altLang="en-US" sz="14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2438" y="3469532"/>
            <a:ext cx="1182527" cy="1160702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V="1">
            <a:off x="5806545" y="4014364"/>
            <a:ext cx="611672" cy="122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58244" y="4630234"/>
            <a:ext cx="75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HC-06</a:t>
            </a:r>
          </a:p>
          <a:p>
            <a:r>
              <a:rPr lang="en-US" altLang="ko-KR" sz="1400" b="1" dirty="0" smtClean="0"/>
              <a:t>(Slave)</a:t>
            </a:r>
            <a:endParaRPr lang="ko-KR" altLang="en-US" sz="14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51" b="13357"/>
          <a:stretch/>
        </p:blipFill>
        <p:spPr>
          <a:xfrm>
            <a:off x="8508736" y="3649138"/>
            <a:ext cx="1035428" cy="8971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6685" y="1867743"/>
            <a:ext cx="1766113" cy="123581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808108" y="3143058"/>
            <a:ext cx="2471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Bluetooth Serial Controller</a:t>
            </a:r>
            <a:endParaRPr lang="ko-KR" altLang="en-US" sz="1400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7232" y="3459790"/>
            <a:ext cx="246571" cy="350637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7936846" y="3944651"/>
            <a:ext cx="611672" cy="122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36666" y="3696038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USB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80171" y="3649138"/>
            <a:ext cx="65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UART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1368" y="4590685"/>
            <a:ext cx="90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Mobile</a:t>
            </a:r>
          </a:p>
          <a:p>
            <a:pPr algn="ctr"/>
            <a:r>
              <a:rPr lang="en-US" altLang="ko-KR" sz="1400" b="1" dirty="0" smtClean="0"/>
              <a:t>(Master)</a:t>
            </a:r>
            <a:endParaRPr lang="ko-KR" altLang="en-US" sz="1400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227" y="1502625"/>
            <a:ext cx="1182527" cy="116070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932051" y="1318315"/>
            <a:ext cx="90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HC-06</a:t>
            </a:r>
          </a:p>
          <a:p>
            <a:pPr algn="ctr"/>
            <a:r>
              <a:rPr lang="en-US" altLang="ko-KR" sz="1400" b="1" dirty="0" smtClean="0"/>
              <a:t>(Master)</a:t>
            </a:r>
            <a:endParaRPr lang="ko-KR" altLang="en-US" sz="1400" b="1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6490" y="2871258"/>
            <a:ext cx="242895" cy="345409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 flipH="1" flipV="1">
            <a:off x="6935751" y="2843157"/>
            <a:ext cx="31715" cy="46605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53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for Changing BT Module Name &amp; Pin Number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838200" y="1314582"/>
            <a:ext cx="365318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#include &lt;</a:t>
            </a:r>
            <a:r>
              <a:rPr lang="en-US" altLang="ko-KR" sz="1400" b="1" dirty="0" err="1"/>
              <a:t>SoftwareSerial.h</a:t>
            </a:r>
            <a:r>
              <a:rPr lang="en-US" altLang="ko-KR" sz="1400" b="1" dirty="0"/>
              <a:t>&gt; 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#define BT_TX 2</a:t>
            </a:r>
          </a:p>
          <a:p>
            <a:r>
              <a:rPr lang="en-US" altLang="ko-KR" sz="1400" b="1" dirty="0" smtClean="0"/>
              <a:t>#define BT_RX 3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err="1" smtClean="0"/>
              <a:t>SoftwareSerial</a:t>
            </a:r>
            <a:r>
              <a:rPr lang="en-US" altLang="ko-KR" sz="1400" b="1" dirty="0"/>
              <a:t> </a:t>
            </a:r>
            <a:r>
              <a:rPr lang="en-US" altLang="ko-KR" sz="1400" b="1" dirty="0" err="1" smtClean="0"/>
              <a:t>mySerial</a:t>
            </a:r>
            <a:r>
              <a:rPr lang="en-US" altLang="ko-KR" sz="1400" b="1" dirty="0" smtClean="0"/>
              <a:t>(BT_TX,</a:t>
            </a:r>
            <a:r>
              <a:rPr lang="en-US" altLang="ko-KR" sz="1400" b="1" dirty="0"/>
              <a:t> </a:t>
            </a:r>
            <a:r>
              <a:rPr lang="en-US" altLang="ko-KR" sz="1400" b="1" dirty="0" smtClean="0"/>
              <a:t>BT_RX);</a:t>
            </a:r>
            <a:r>
              <a:rPr lang="en-US" altLang="ko-KR" sz="1400" b="1" dirty="0"/>
              <a:t>  </a:t>
            </a:r>
          </a:p>
          <a:p>
            <a:r>
              <a:rPr lang="en-US" altLang="ko-KR" sz="1400" b="1" dirty="0"/>
              <a:t> </a:t>
            </a:r>
          </a:p>
          <a:p>
            <a:r>
              <a:rPr lang="en-US" altLang="ko-KR" sz="1400" b="1" dirty="0"/>
              <a:t>void setup() </a:t>
            </a:r>
            <a:r>
              <a:rPr lang="en-US" altLang="ko-KR" sz="1400" b="1" dirty="0" smtClean="0"/>
              <a:t>{</a:t>
            </a:r>
            <a:endParaRPr lang="en-US" altLang="ko-KR" sz="1400" b="1" dirty="0"/>
          </a:p>
          <a:p>
            <a:r>
              <a:rPr lang="en-US" altLang="ko-KR" sz="1400" b="1" dirty="0"/>
              <a:t>  </a:t>
            </a:r>
            <a:r>
              <a:rPr lang="en-US" altLang="ko-KR" sz="1400" b="1" dirty="0" err="1"/>
              <a:t>Serial.begin</a:t>
            </a:r>
            <a:r>
              <a:rPr lang="en-US" altLang="ko-KR" sz="1400" b="1" dirty="0"/>
              <a:t>(9600);   </a:t>
            </a:r>
          </a:p>
          <a:p>
            <a:r>
              <a:rPr lang="en-US" altLang="ko-KR" sz="1400" b="1" dirty="0"/>
              <a:t>  </a:t>
            </a:r>
            <a:r>
              <a:rPr lang="en-US" altLang="ko-KR" sz="1400" b="1" dirty="0" err="1"/>
              <a:t>mySerial.begin</a:t>
            </a:r>
            <a:r>
              <a:rPr lang="en-US" altLang="ko-KR" sz="1400" b="1" dirty="0"/>
              <a:t>(9600); 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void</a:t>
            </a:r>
            <a:r>
              <a:rPr lang="en-US" altLang="ko-KR" sz="1400" b="1" dirty="0"/>
              <a:t> loop</a:t>
            </a:r>
            <a:r>
              <a:rPr lang="en-US" altLang="ko-KR" sz="1400" b="1" dirty="0" smtClean="0"/>
              <a:t>() {</a:t>
            </a:r>
            <a:endParaRPr lang="en-US" altLang="ko-KR" sz="1400" b="1" dirty="0"/>
          </a:p>
          <a:p>
            <a:r>
              <a:rPr lang="en-US" altLang="ko-KR" sz="1400" b="1" dirty="0"/>
              <a:t>  if (</a:t>
            </a:r>
            <a:r>
              <a:rPr lang="en-US" altLang="ko-KR" sz="1400" b="1" dirty="0" err="1"/>
              <a:t>mySerial.available</a:t>
            </a:r>
            <a:r>
              <a:rPr lang="en-US" altLang="ko-KR" sz="1400" b="1" dirty="0"/>
              <a:t>()) {       </a:t>
            </a:r>
          </a:p>
          <a:p>
            <a:r>
              <a:rPr lang="en-US" altLang="ko-KR" sz="1400" b="1" dirty="0"/>
              <a:t>    </a:t>
            </a:r>
            <a:r>
              <a:rPr lang="en-US" altLang="ko-KR" sz="1400" b="1" dirty="0" err="1"/>
              <a:t>Serial.write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mySerial.read</a:t>
            </a:r>
            <a:r>
              <a:rPr lang="en-US" altLang="ko-KR" sz="1400" b="1" dirty="0"/>
              <a:t>());  </a:t>
            </a:r>
          </a:p>
          <a:p>
            <a:r>
              <a:rPr lang="en-US" altLang="ko-KR" sz="1400" b="1" dirty="0"/>
              <a:t>  }</a:t>
            </a:r>
          </a:p>
          <a:p>
            <a:r>
              <a:rPr lang="en-US" altLang="ko-KR" sz="1400" b="1" dirty="0"/>
              <a:t>  if (</a:t>
            </a:r>
            <a:r>
              <a:rPr lang="en-US" altLang="ko-KR" sz="1400" b="1" dirty="0" err="1"/>
              <a:t>Serial.available</a:t>
            </a:r>
            <a:r>
              <a:rPr lang="en-US" altLang="ko-KR" sz="1400" b="1" dirty="0"/>
              <a:t>()) </a:t>
            </a:r>
            <a:r>
              <a:rPr lang="en-US" altLang="ko-KR" sz="1400" b="1" dirty="0" smtClean="0"/>
              <a:t>{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delay(5);</a:t>
            </a:r>
            <a:r>
              <a:rPr lang="en-US" altLang="ko-KR" sz="1400" b="1" dirty="0"/>
              <a:t>         </a:t>
            </a:r>
          </a:p>
          <a:p>
            <a:r>
              <a:rPr lang="en-US" altLang="ko-KR" sz="1400" b="1" dirty="0"/>
              <a:t>    </a:t>
            </a:r>
            <a:r>
              <a:rPr lang="en-US" altLang="ko-KR" sz="1400" b="1" dirty="0" err="1"/>
              <a:t>mySerial.write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Serial.read</a:t>
            </a:r>
            <a:r>
              <a:rPr lang="en-US" altLang="ko-KR" sz="1400" b="1" dirty="0"/>
              <a:t>());  </a:t>
            </a:r>
          </a:p>
          <a:p>
            <a:r>
              <a:rPr lang="en-US" altLang="ko-KR" sz="1400" b="1" dirty="0"/>
              <a:t>  }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951353" y="1314582"/>
            <a:ext cx="17417" cy="538938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8743" y="1900904"/>
            <a:ext cx="339766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Test connection</a:t>
            </a:r>
          </a:p>
          <a:p>
            <a:r>
              <a:rPr lang="en-US" altLang="ko-KR" sz="1400" dirty="0" smtClean="0"/>
              <a:t>AT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OK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Set operation mode (master + slave)</a:t>
            </a:r>
          </a:p>
          <a:p>
            <a:r>
              <a:rPr lang="en-US" altLang="ko-KR" sz="1400" dirty="0" smtClean="0"/>
              <a:t>AT+ROLE=M or AT+ROLE=S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Set baud rate</a:t>
            </a:r>
          </a:p>
          <a:p>
            <a:r>
              <a:rPr lang="en-US" altLang="ko-KR" sz="1400" dirty="0" err="1" smtClean="0"/>
              <a:t>AT+BAUDx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err="1" smtClean="0"/>
              <a:t>Okxxxx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4. Set module name</a:t>
            </a:r>
            <a:endParaRPr lang="en-US" altLang="ko-KR" sz="1400" dirty="0"/>
          </a:p>
          <a:p>
            <a:r>
              <a:rPr lang="en-US" altLang="ko-KR" sz="1400" dirty="0" err="1" smtClean="0"/>
              <a:t>AT+NAMExxxx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Okxxxx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5. Set pairing password</a:t>
            </a:r>
          </a:p>
          <a:p>
            <a:r>
              <a:rPr lang="en-US" altLang="ko-KR" sz="1400" dirty="0" err="1" smtClean="0"/>
              <a:t>AT+PINxxxx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Oksetpin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6. Reset the module</a:t>
            </a:r>
          </a:p>
          <a:p>
            <a:r>
              <a:rPr lang="en-US" altLang="ko-KR" sz="1400" dirty="0" smtClean="0"/>
              <a:t>AT+RESET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65309" y="2079757"/>
            <a:ext cx="16337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Baud rate Table</a:t>
            </a:r>
          </a:p>
          <a:p>
            <a:r>
              <a:rPr lang="en-US" altLang="ko-KR" sz="1400" dirty="0" smtClean="0"/>
              <a:t>1 </a:t>
            </a:r>
            <a:r>
              <a:rPr lang="en-US" altLang="ko-KR" sz="1400" dirty="0"/>
              <a:t>- 1200</a:t>
            </a:r>
          </a:p>
          <a:p>
            <a:r>
              <a:rPr lang="en-US" altLang="ko-KR" sz="1400" dirty="0"/>
              <a:t>2 - 2400</a:t>
            </a:r>
          </a:p>
          <a:p>
            <a:r>
              <a:rPr lang="en-US" altLang="ko-KR" sz="1400" dirty="0"/>
              <a:t>3 - 4800</a:t>
            </a:r>
          </a:p>
          <a:p>
            <a:r>
              <a:rPr lang="en-US" altLang="ko-KR" sz="1400" dirty="0"/>
              <a:t>4 </a:t>
            </a:r>
            <a:r>
              <a:rPr lang="en-US" altLang="ko-KR" sz="1400" dirty="0" smtClean="0"/>
              <a:t>– 9600 (default)</a:t>
            </a:r>
            <a:endParaRPr lang="en-US" altLang="ko-KR" sz="1400" dirty="0"/>
          </a:p>
          <a:p>
            <a:r>
              <a:rPr lang="en-US" altLang="ko-KR" sz="1400" dirty="0"/>
              <a:t>5 - 19200</a:t>
            </a:r>
          </a:p>
          <a:p>
            <a:r>
              <a:rPr lang="en-US" altLang="ko-KR" sz="1400" dirty="0"/>
              <a:t>6 - 38400</a:t>
            </a:r>
          </a:p>
          <a:p>
            <a:r>
              <a:rPr lang="en-US" altLang="ko-KR" sz="1400" dirty="0"/>
              <a:t>7 - 57600</a:t>
            </a:r>
          </a:p>
          <a:p>
            <a:r>
              <a:rPr lang="en-US" altLang="ko-KR" sz="1400" dirty="0"/>
              <a:t>8 - </a:t>
            </a:r>
            <a:r>
              <a:rPr lang="en-US" altLang="ko-KR" sz="1400" dirty="0" smtClean="0"/>
              <a:t>115200</a:t>
            </a:r>
            <a:endParaRPr lang="ko-KR" altLang="en-US" sz="1400" dirty="0"/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165309" y="4209228"/>
            <a:ext cx="261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Max. Name = 20 characters.</a:t>
            </a:r>
          </a:p>
          <a:p>
            <a:r>
              <a:rPr lang="en-US" altLang="ko-KR" sz="1400" b="1" dirty="0" smtClean="0"/>
              <a:t>PIN number = 4-digits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23686" y="4996321"/>
            <a:ext cx="2035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Test Command</a:t>
            </a:r>
          </a:p>
          <a:p>
            <a:r>
              <a:rPr lang="en-US" altLang="ko-KR" sz="1400" dirty="0" smtClean="0"/>
              <a:t>AT+UASRT?</a:t>
            </a:r>
          </a:p>
          <a:p>
            <a:r>
              <a:rPr lang="en-US" altLang="ko-KR" sz="1400" dirty="0" smtClean="0"/>
              <a:t>AT+ROLE? // slave = 0</a:t>
            </a:r>
          </a:p>
          <a:p>
            <a:r>
              <a:rPr lang="en-US" altLang="ko-KR" sz="1400" dirty="0" smtClean="0"/>
              <a:t>AT+ADDR?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3137" y="1377473"/>
            <a:ext cx="5207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* Built-in Serial Monitor Setting :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“No line ending”, “9600”</a:t>
            </a: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67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Sample-I : </a:t>
            </a:r>
            <a:r>
              <a:rPr lang="en-US" altLang="ko-KR" dirty="0" smtClean="0"/>
              <a:t>BT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838200" y="1314582"/>
            <a:ext cx="375102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#include &lt;</a:t>
            </a:r>
            <a:r>
              <a:rPr lang="en-US" altLang="ko-KR" sz="1400" b="1" dirty="0" err="1"/>
              <a:t>SoftwareSerial.h</a:t>
            </a:r>
            <a:r>
              <a:rPr lang="en-US" altLang="ko-KR" sz="1400" b="1" dirty="0" smtClean="0"/>
              <a:t>&gt;</a:t>
            </a:r>
            <a:r>
              <a:rPr lang="ko-KR" altLang="en-US" sz="1400" b="1" dirty="0"/>
              <a:t> </a:t>
            </a:r>
            <a:endParaRPr lang="ko-KR" altLang="en-US" sz="1400" b="1" dirty="0" smtClean="0"/>
          </a:p>
          <a:p>
            <a:r>
              <a:rPr lang="en-US" altLang="ko-KR" sz="1400" b="1" dirty="0" smtClean="0"/>
              <a:t>#define BT_TX 2</a:t>
            </a:r>
            <a:endParaRPr lang="ko-KR" altLang="en-US" sz="1400" b="1" dirty="0" smtClean="0"/>
          </a:p>
          <a:p>
            <a:r>
              <a:rPr lang="en-US" altLang="ko-KR" sz="1400" b="1" dirty="0" smtClean="0"/>
              <a:t>#define BT_RX 3</a:t>
            </a:r>
            <a:endParaRPr lang="ko-KR" altLang="en-US" sz="1400" b="1" dirty="0"/>
          </a:p>
          <a:p>
            <a:r>
              <a:rPr lang="en-US" altLang="ko-KR" sz="1400" b="1" dirty="0" err="1"/>
              <a:t>SoftwareSerial</a:t>
            </a:r>
            <a:r>
              <a:rPr lang="en-US" altLang="ko-KR" sz="1400" b="1" dirty="0"/>
              <a:t> </a:t>
            </a:r>
            <a:r>
              <a:rPr lang="en-US" altLang="ko-KR" sz="1400" b="1" dirty="0" err="1" smtClean="0"/>
              <a:t>mySerial</a:t>
            </a:r>
            <a:r>
              <a:rPr lang="en-US" altLang="ko-KR" sz="1400" b="1" dirty="0" smtClean="0"/>
              <a:t>(BT_TX,</a:t>
            </a:r>
            <a:r>
              <a:rPr lang="en-US" altLang="ko-KR" sz="1400" b="1" dirty="0"/>
              <a:t> </a:t>
            </a:r>
            <a:r>
              <a:rPr lang="en-US" altLang="ko-KR" sz="1400" b="1" dirty="0" smtClean="0"/>
              <a:t>BT_RX);</a:t>
            </a:r>
            <a:endParaRPr lang="ko-KR" altLang="en-US" sz="1400" b="1" dirty="0"/>
          </a:p>
          <a:p>
            <a:r>
              <a:rPr lang="en-US" altLang="ko-KR" sz="1400" b="1" dirty="0"/>
              <a:t>String </a:t>
            </a:r>
            <a:r>
              <a:rPr lang="en-US" altLang="ko-KR" sz="1400" b="1" dirty="0" err="1"/>
              <a:t>myString</a:t>
            </a:r>
            <a:r>
              <a:rPr lang="en-US" altLang="ko-KR" sz="1400" b="1" dirty="0" smtClean="0"/>
              <a:t>="";</a:t>
            </a:r>
            <a:endParaRPr lang="ko-KR" altLang="en-US" sz="1400" b="1" dirty="0"/>
          </a:p>
          <a:p>
            <a:r>
              <a:rPr lang="ko-KR" altLang="en-US" sz="1400" b="1" dirty="0"/>
              <a:t> </a:t>
            </a:r>
          </a:p>
          <a:p>
            <a:r>
              <a:rPr lang="en-US" altLang="ko-KR" sz="1400" b="1" dirty="0"/>
              <a:t>void setup() {</a:t>
            </a:r>
          </a:p>
          <a:p>
            <a:r>
              <a:rPr lang="en-US" altLang="ko-KR" sz="1400" b="1" dirty="0"/>
              <a:t>  </a:t>
            </a:r>
            <a:r>
              <a:rPr lang="en-US" altLang="ko-KR" sz="1400" b="1" dirty="0" err="1"/>
              <a:t>Serial.begin</a:t>
            </a:r>
            <a:r>
              <a:rPr lang="en-US" altLang="ko-KR" sz="1400" b="1" dirty="0"/>
              <a:t>(9600</a:t>
            </a:r>
            <a:r>
              <a:rPr lang="en-US" altLang="ko-KR" sz="1400" b="1" dirty="0" smtClean="0"/>
              <a:t>);</a:t>
            </a:r>
            <a:r>
              <a:rPr lang="ko-KR" altLang="en-US" sz="1400" b="1" dirty="0"/>
              <a:t> </a:t>
            </a:r>
          </a:p>
          <a:p>
            <a:r>
              <a:rPr lang="ko-KR" altLang="en-US" sz="1400" b="1" dirty="0"/>
              <a:t>  </a:t>
            </a:r>
            <a:r>
              <a:rPr lang="en-US" altLang="ko-KR" sz="1400" b="1" dirty="0" err="1"/>
              <a:t>mySerial.begin</a:t>
            </a:r>
            <a:r>
              <a:rPr lang="en-US" altLang="ko-KR" sz="1400" b="1" dirty="0"/>
              <a:t>(9600); </a:t>
            </a:r>
            <a:endParaRPr lang="ko-KR" altLang="en-US" sz="1400" b="1" dirty="0"/>
          </a:p>
          <a:p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r>
              <a:rPr lang="en-US" altLang="ko-KR" sz="1400" b="1" dirty="0"/>
              <a:t> </a:t>
            </a:r>
          </a:p>
          <a:p>
            <a:r>
              <a:rPr lang="en-US" altLang="ko-KR" sz="1400" b="1" dirty="0"/>
              <a:t>void loop() {</a:t>
            </a:r>
          </a:p>
          <a:p>
            <a:r>
              <a:rPr lang="en-US" altLang="ko-KR" sz="1400" b="1" dirty="0"/>
              <a:t>  while(</a:t>
            </a:r>
            <a:r>
              <a:rPr lang="en-US" altLang="ko-KR" sz="1400" b="1" dirty="0" err="1"/>
              <a:t>mySerial.available</a:t>
            </a:r>
            <a:r>
              <a:rPr lang="en-US" altLang="ko-KR" sz="1400" b="1" dirty="0"/>
              <a:t>()) </a:t>
            </a:r>
            <a:r>
              <a:rPr lang="en-US" altLang="ko-KR" sz="1400" b="1" dirty="0" smtClean="0"/>
              <a:t>{</a:t>
            </a:r>
            <a:endParaRPr lang="en-US" altLang="ko-KR" sz="1400" b="1" dirty="0"/>
          </a:p>
          <a:p>
            <a:r>
              <a:rPr lang="en-US" altLang="ko-KR" sz="1400" b="1" dirty="0"/>
              <a:t>    char </a:t>
            </a:r>
            <a:r>
              <a:rPr lang="en-US" altLang="ko-KR" sz="1400" b="1" dirty="0" err="1"/>
              <a:t>myChar</a:t>
            </a:r>
            <a:r>
              <a:rPr lang="en-US" altLang="ko-KR" sz="1400" b="1" dirty="0"/>
              <a:t> = (char)</a:t>
            </a:r>
            <a:r>
              <a:rPr lang="en-US" altLang="ko-KR" sz="1400" b="1" dirty="0" err="1"/>
              <a:t>mySerial.read</a:t>
            </a:r>
            <a:r>
              <a:rPr lang="en-US" altLang="ko-KR" sz="1400" b="1" dirty="0"/>
              <a:t>(); </a:t>
            </a:r>
            <a:endParaRPr lang="ko-KR" altLang="en-US" sz="1400" b="1" dirty="0"/>
          </a:p>
          <a:p>
            <a:r>
              <a:rPr lang="ko-KR" altLang="en-US" sz="1400" b="1" dirty="0"/>
              <a:t>    </a:t>
            </a:r>
            <a:r>
              <a:rPr lang="en-US" altLang="ko-KR" sz="1400" b="1" dirty="0" err="1"/>
              <a:t>myString</a:t>
            </a:r>
            <a:r>
              <a:rPr lang="en-US" altLang="ko-KR" sz="1400" b="1" dirty="0"/>
              <a:t>+=</a:t>
            </a:r>
            <a:r>
              <a:rPr lang="en-US" altLang="ko-KR" sz="1400" b="1" dirty="0" err="1"/>
              <a:t>myChar</a:t>
            </a:r>
            <a:r>
              <a:rPr lang="en-US" altLang="ko-KR" sz="1400" b="1" dirty="0"/>
              <a:t>;  </a:t>
            </a:r>
            <a:endParaRPr lang="ko-KR" altLang="en-US" sz="1400" b="1" dirty="0"/>
          </a:p>
          <a:p>
            <a:r>
              <a:rPr lang="ko-KR" altLang="en-US" sz="1400" b="1" dirty="0"/>
              <a:t>    </a:t>
            </a:r>
            <a:r>
              <a:rPr lang="en-US" altLang="ko-KR" sz="1400" b="1" dirty="0"/>
              <a:t>delay(5);           </a:t>
            </a:r>
            <a:endParaRPr lang="ko-KR" altLang="en-US" sz="1400" b="1" dirty="0"/>
          </a:p>
          <a:p>
            <a:r>
              <a:rPr lang="ko-KR" altLang="en-US" sz="1400" b="1" dirty="0"/>
              <a:t>  </a:t>
            </a:r>
            <a:r>
              <a:rPr lang="en-US" altLang="ko-KR" sz="1400" b="1" dirty="0"/>
              <a:t>}</a:t>
            </a:r>
          </a:p>
          <a:p>
            <a:r>
              <a:rPr lang="en-US" altLang="ko-KR" sz="1400" b="1" dirty="0"/>
              <a:t>  if(!</a:t>
            </a:r>
            <a:r>
              <a:rPr lang="en-US" altLang="ko-KR" sz="1400" b="1" dirty="0" err="1"/>
              <a:t>myString.equals</a:t>
            </a:r>
            <a:r>
              <a:rPr lang="en-US" altLang="ko-KR" sz="1400" b="1" dirty="0"/>
              <a:t>("")) </a:t>
            </a:r>
            <a:r>
              <a:rPr lang="en-US" altLang="ko-KR" sz="1400" b="1" dirty="0" smtClean="0"/>
              <a:t>{</a:t>
            </a:r>
            <a:endParaRPr lang="en-US" altLang="ko-KR" sz="1400" b="1" dirty="0"/>
          </a:p>
          <a:p>
            <a:r>
              <a:rPr lang="en-US" altLang="ko-KR" sz="1400" b="1" dirty="0"/>
              <a:t>    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 smtClean="0"/>
              <a:t>(“Received :</a:t>
            </a:r>
            <a:r>
              <a:rPr lang="en-US" altLang="ko-KR" sz="1400" b="1" dirty="0"/>
              <a:t> "+</a:t>
            </a:r>
            <a:r>
              <a:rPr lang="en-US" altLang="ko-KR" sz="1400" b="1" dirty="0" err="1"/>
              <a:t>myString</a:t>
            </a:r>
            <a:r>
              <a:rPr lang="en-US" altLang="ko-KR" sz="1400" b="1" dirty="0"/>
              <a:t>); </a:t>
            </a:r>
            <a:endParaRPr lang="ko-KR" altLang="en-US" sz="1400" b="1" dirty="0"/>
          </a:p>
          <a:p>
            <a:r>
              <a:rPr lang="ko-KR" altLang="en-US" sz="1400" b="1" dirty="0"/>
              <a:t>    </a:t>
            </a:r>
            <a:r>
              <a:rPr lang="en-US" altLang="ko-KR" sz="1400" b="1" dirty="0" err="1"/>
              <a:t>myString</a:t>
            </a:r>
            <a:r>
              <a:rPr lang="en-US" altLang="ko-KR" sz="1400" b="1" dirty="0"/>
              <a:t>="";  </a:t>
            </a:r>
            <a:r>
              <a:rPr lang="en-US" altLang="ko-KR" sz="1400" b="1" dirty="0" smtClean="0"/>
              <a:t>// clear</a:t>
            </a:r>
            <a:endParaRPr lang="ko-KR" altLang="en-US" sz="1400" b="1" dirty="0"/>
          </a:p>
          <a:p>
            <a:r>
              <a:rPr lang="ko-KR" altLang="en-US" sz="1400" b="1" dirty="0"/>
              <a:t>  </a:t>
            </a:r>
            <a:r>
              <a:rPr lang="en-US" altLang="ko-KR" sz="1400" b="1" dirty="0"/>
              <a:t>}</a:t>
            </a:r>
          </a:p>
          <a:p>
            <a:r>
              <a:rPr lang="en-US" altLang="ko-KR" sz="1400" b="1" dirty="0"/>
              <a:t>}</a:t>
            </a:r>
          </a:p>
          <a:p>
            <a:r>
              <a:rPr lang="ko-KR" altLang="en-US" sz="1400" b="1" dirty="0"/>
              <a:t/>
            </a:r>
            <a:br>
              <a:rPr lang="ko-KR" altLang="en-US" sz="1400" b="1" dirty="0"/>
            </a:br>
            <a:r>
              <a:rPr lang="ko-KR" altLang="en-US" sz="1400" b="1" dirty="0"/>
              <a:t/>
            </a:r>
            <a:br>
              <a:rPr lang="ko-KR" altLang="en-US" sz="1400" b="1" dirty="0"/>
            </a:br>
            <a:endParaRPr lang="en-US" altLang="ko-KR" sz="1400" b="1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951353" y="1314582"/>
            <a:ext cx="17417" cy="538938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9236" y="1366675"/>
            <a:ext cx="4405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In app store,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Download &amp; install “Bluetooth Serial Controller”.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9236" y="2092266"/>
            <a:ext cx="39569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void</a:t>
            </a:r>
            <a:r>
              <a:rPr lang="en-US" altLang="ko-KR" sz="1400" b="1" dirty="0"/>
              <a:t> setup() {</a:t>
            </a:r>
          </a:p>
          <a:p>
            <a:r>
              <a:rPr lang="en-US" altLang="ko-KR" sz="1400" b="1" dirty="0"/>
              <a:t>  </a:t>
            </a:r>
            <a:r>
              <a:rPr lang="en-US" altLang="ko-KR" sz="1400" b="1" dirty="0" smtClean="0"/>
              <a:t>….</a:t>
            </a:r>
          </a:p>
          <a:p>
            <a:r>
              <a:rPr lang="ko-KR" altLang="en-US" sz="1400" b="1" dirty="0"/>
              <a:t>  </a:t>
            </a:r>
            <a:r>
              <a:rPr lang="en-US" altLang="ko-KR" sz="1400" b="1" dirty="0" err="1"/>
              <a:t>pinMode</a:t>
            </a:r>
            <a:r>
              <a:rPr lang="en-US" altLang="ko-KR" sz="1400" b="1" dirty="0"/>
              <a:t>(13, OUTPUT); 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r>
              <a:rPr lang="en-US" altLang="ko-KR" sz="1400" b="1" dirty="0"/>
              <a:t> </a:t>
            </a:r>
          </a:p>
          <a:p>
            <a:r>
              <a:rPr lang="en-US" altLang="ko-KR" sz="1400" b="1" dirty="0"/>
              <a:t>void loop() {</a:t>
            </a:r>
          </a:p>
          <a:p>
            <a:r>
              <a:rPr lang="en-US" altLang="ko-KR" sz="1400" b="1" dirty="0"/>
              <a:t>  </a:t>
            </a:r>
          </a:p>
          <a:p>
            <a:r>
              <a:rPr lang="en-US" altLang="ko-KR" sz="1400" b="1" dirty="0"/>
              <a:t>  if(!</a:t>
            </a:r>
            <a:r>
              <a:rPr lang="en-US" altLang="ko-KR" sz="1400" b="1" dirty="0" err="1"/>
              <a:t>myString.equals</a:t>
            </a:r>
            <a:r>
              <a:rPr lang="en-US" altLang="ko-KR" sz="1400" b="1" dirty="0"/>
              <a:t>("")) </a:t>
            </a:r>
            <a:r>
              <a:rPr lang="en-US" altLang="ko-KR" sz="1400" b="1" dirty="0" smtClean="0"/>
              <a:t>{</a:t>
            </a:r>
            <a:endParaRPr lang="en-US" altLang="ko-KR" sz="1400" b="1" dirty="0"/>
          </a:p>
          <a:p>
            <a:r>
              <a:rPr lang="en-US" altLang="ko-KR" sz="1400" b="1" dirty="0"/>
              <a:t>    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("input value: "+</a:t>
            </a:r>
            <a:r>
              <a:rPr lang="en-US" altLang="ko-KR" sz="1400" b="1" dirty="0" err="1"/>
              <a:t>myString</a:t>
            </a:r>
            <a:r>
              <a:rPr lang="en-US" altLang="ko-KR" sz="1400" b="1" dirty="0"/>
              <a:t>); </a:t>
            </a:r>
            <a:r>
              <a:rPr lang="ko-KR" altLang="en-US" sz="1400" b="1" dirty="0"/>
              <a:t> </a:t>
            </a:r>
          </a:p>
          <a:p>
            <a:r>
              <a:rPr lang="ko-KR" altLang="en-US" sz="1400" b="1" dirty="0"/>
              <a:t>      </a:t>
            </a:r>
            <a:r>
              <a:rPr lang="en-US" altLang="ko-KR" sz="1400" b="1" dirty="0"/>
              <a:t>if(</a:t>
            </a:r>
            <a:r>
              <a:rPr lang="en-US" altLang="ko-KR" sz="1400" b="1" dirty="0" err="1"/>
              <a:t>myString</a:t>
            </a:r>
            <a:r>
              <a:rPr lang="en-US" altLang="ko-KR" sz="1400" b="1" dirty="0"/>
              <a:t>=="on")  </a:t>
            </a:r>
            <a:r>
              <a:rPr lang="en-US" altLang="ko-KR" sz="1400" b="1" dirty="0" smtClean="0"/>
              <a:t>{</a:t>
            </a:r>
            <a:endParaRPr lang="en-US" altLang="ko-KR" sz="1400" b="1" dirty="0"/>
          </a:p>
          <a:p>
            <a:r>
              <a:rPr lang="en-US" altLang="ko-KR" sz="1400" b="1" dirty="0"/>
              <a:t>        </a:t>
            </a:r>
            <a:r>
              <a:rPr lang="en-US" altLang="ko-KR" sz="1400" b="1" dirty="0" err="1"/>
              <a:t>digitalWrite</a:t>
            </a:r>
            <a:r>
              <a:rPr lang="en-US" altLang="ko-KR" sz="1400" b="1" dirty="0"/>
              <a:t>(13, HIGH); </a:t>
            </a:r>
          </a:p>
          <a:p>
            <a:r>
              <a:rPr lang="en-US" altLang="ko-KR" sz="1400" b="1" dirty="0"/>
              <a:t>      } else {</a:t>
            </a:r>
          </a:p>
          <a:p>
            <a:r>
              <a:rPr lang="en-US" altLang="ko-KR" sz="1400" b="1" dirty="0"/>
              <a:t>        </a:t>
            </a:r>
            <a:r>
              <a:rPr lang="en-US" altLang="ko-KR" sz="1400" b="1" dirty="0" err="1"/>
              <a:t>digitalWrite</a:t>
            </a:r>
            <a:r>
              <a:rPr lang="en-US" altLang="ko-KR" sz="1400" b="1" dirty="0"/>
              <a:t>(13, LOW);  </a:t>
            </a:r>
          </a:p>
          <a:p>
            <a:r>
              <a:rPr lang="en-US" altLang="ko-KR" sz="1400" b="1" dirty="0"/>
              <a:t>      }</a:t>
            </a:r>
          </a:p>
          <a:p>
            <a:r>
              <a:rPr lang="en-US" altLang="ko-KR" sz="1400" b="1" dirty="0"/>
              <a:t>      </a:t>
            </a:r>
          </a:p>
          <a:p>
            <a:r>
              <a:rPr lang="en-US" altLang="ko-KR" sz="1400" b="1" dirty="0"/>
              <a:t>    </a:t>
            </a:r>
            <a:r>
              <a:rPr lang="en-US" altLang="ko-KR" sz="1400" b="1" dirty="0" err="1"/>
              <a:t>myString</a:t>
            </a:r>
            <a:r>
              <a:rPr lang="en-US" altLang="ko-KR" sz="1400" b="1" dirty="0"/>
              <a:t>="";  </a:t>
            </a:r>
            <a:endParaRPr lang="ko-KR" altLang="en-US" sz="1400" b="1" dirty="0"/>
          </a:p>
          <a:p>
            <a:r>
              <a:rPr lang="ko-KR" altLang="en-US" sz="1400" b="1" dirty="0"/>
              <a:t>  </a:t>
            </a:r>
            <a:r>
              <a:rPr lang="en-US" altLang="ko-KR" sz="1400" b="1" dirty="0"/>
              <a:t>}</a:t>
            </a:r>
          </a:p>
          <a:p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83774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LAB-12 : Gyro 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7" y="1742027"/>
            <a:ext cx="10162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Spec.-1 : Modify the given sample code to change the color of full color LED as the followings.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Change to green when you typed “G”, </a:t>
            </a:r>
            <a:r>
              <a:rPr lang="en-US" altLang="ko-KR" sz="1600" b="1" dirty="0"/>
              <a:t>blue when “B”, read When “R”</a:t>
            </a:r>
          </a:p>
          <a:p>
            <a:r>
              <a:rPr lang="en-US" altLang="ko-KR" sz="1600" b="1" dirty="0" smtClean="0"/>
              <a:t>         	* Turn </a:t>
            </a:r>
            <a:r>
              <a:rPr lang="en-US" altLang="ko-KR" sz="1600" b="1" dirty="0"/>
              <a:t>on red, green, blue in order repeatedly when “AUTO”. 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Use PIN </a:t>
            </a:r>
            <a:r>
              <a:rPr lang="en-US" altLang="ko-KR" sz="1600" b="1" dirty="0"/>
              <a:t>9, 10, 11 for </a:t>
            </a:r>
            <a:r>
              <a:rPr lang="en-US" altLang="ko-KR" sz="1600" b="1" dirty="0" smtClean="0"/>
              <a:t>full-color LED.</a:t>
            </a:r>
            <a:endParaRPr lang="en-US" altLang="ko-KR" sz="1600" b="1" dirty="0"/>
          </a:p>
          <a:p>
            <a:r>
              <a:rPr lang="en-US" altLang="ko-KR" sz="1600" b="1" dirty="0"/>
              <a:t>	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Spec.-2 : (Challenge!!!!) </a:t>
            </a:r>
          </a:p>
          <a:p>
            <a:r>
              <a:rPr lang="en-US" altLang="ko-KR" sz="1600" b="1" dirty="0" smtClean="0"/>
              <a:t>	* Chat with your friend (up to 8 persons) by setting master/slave.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- At master, AT+ADDR?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- At slave, AT+CO0xxxxx // </a:t>
            </a:r>
            <a:r>
              <a:rPr lang="en-US" altLang="ko-KR" sz="1600" b="1" dirty="0" err="1" smtClean="0"/>
              <a:t>xxxx</a:t>
            </a:r>
            <a:r>
              <a:rPr lang="en-US" altLang="ko-KR" sz="1600" b="1" dirty="0" smtClean="0"/>
              <a:t> = MAC address of master</a:t>
            </a:r>
            <a:r>
              <a:rPr lang="en-US" altLang="ko-KR" sz="1600" b="1" dirty="0"/>
              <a:t>	</a:t>
            </a:r>
            <a:endParaRPr lang="en-US" altLang="ko-KR" sz="16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919663" y="29947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619" y="3716746"/>
            <a:ext cx="3070181" cy="259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94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9753600" y="6308725"/>
            <a:ext cx="2438400" cy="371475"/>
          </a:xfrm>
        </p:spPr>
        <p:txBody>
          <a:bodyPr/>
          <a:lstStyle/>
          <a:p>
            <a:fld id="{167B13BD-08F8-4306-8E9C-823244D027DC}" type="slidenum">
              <a:rPr lang="en-GB" altLang="ko-KR" smtClean="0"/>
              <a:pPr/>
              <a:t>14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75808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smtClean="0"/>
              <a:t>12. Bluetooth Module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2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198766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Bluetooth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023815"/>
            <a:ext cx="8358051" cy="51531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Bluetooth 4.0</a:t>
            </a:r>
          </a:p>
          <a:p>
            <a:pPr lvl="1"/>
            <a:r>
              <a:rPr lang="en-US" altLang="ko-KR" dirty="0" smtClean="0"/>
              <a:t>Classic : BT</a:t>
            </a:r>
          </a:p>
          <a:p>
            <a:pPr lvl="1"/>
            <a:r>
              <a:rPr lang="en-US" altLang="ko-KR" dirty="0" smtClean="0"/>
              <a:t>Smart : BLE (BT Low Energy)</a:t>
            </a:r>
          </a:p>
          <a:p>
            <a:pPr lvl="1"/>
            <a:r>
              <a:rPr lang="en-US" altLang="ko-KR" dirty="0" smtClean="0"/>
              <a:t>Smart Ready : BT + BLE</a:t>
            </a:r>
          </a:p>
          <a:p>
            <a:endParaRPr lang="en-US" altLang="ko-KR" dirty="0" smtClean="0"/>
          </a:p>
          <a:p>
            <a:r>
              <a:rPr lang="en-US" altLang="ko-KR" dirty="0"/>
              <a:t>Frequency area</a:t>
            </a:r>
          </a:p>
          <a:p>
            <a:pPr lvl="1"/>
            <a:r>
              <a:rPr lang="en-US" altLang="ko-KR" dirty="0"/>
              <a:t>2.4GHz ISM band/1Mbps GFSK</a:t>
            </a:r>
          </a:p>
          <a:p>
            <a:pPr lvl="1"/>
            <a:r>
              <a:rPr lang="en-US" altLang="ko-KR" dirty="0"/>
              <a:t>40ch with 2MHz interval</a:t>
            </a:r>
          </a:p>
          <a:p>
            <a:pPr lvl="2"/>
            <a:r>
              <a:rPr lang="en-US" altLang="ko-KR" dirty="0"/>
              <a:t>37 data channels</a:t>
            </a:r>
          </a:p>
          <a:p>
            <a:pPr lvl="2"/>
            <a:r>
              <a:rPr lang="en-US" altLang="ko-KR" dirty="0"/>
              <a:t>3 advertising channels (37, 38, 39)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BT network : </a:t>
            </a:r>
            <a:r>
              <a:rPr lang="en-US" altLang="ko-KR" dirty="0" err="1" smtClean="0"/>
              <a:t>Piconet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 Master + up to 7 Slaves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Address of</a:t>
            </a:r>
            <a:r>
              <a:rPr lang="ko-KR" altLang="en-US" dirty="0" smtClean="0"/>
              <a:t> </a:t>
            </a:r>
            <a:r>
              <a:rPr lang="en-US" altLang="ko-KR" dirty="0" smtClean="0"/>
              <a:t>BT device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Unique 48-bit address : 24-bit(OUI: organization unique identifier) + 24-bit serial number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026" y="3843587"/>
            <a:ext cx="1759948" cy="14876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42" y="1023815"/>
            <a:ext cx="6337663" cy="24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4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Bluetooth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BT connection procedure</a:t>
            </a:r>
          </a:p>
          <a:p>
            <a:pPr lvl="1"/>
            <a:r>
              <a:rPr lang="en-US" altLang="ko-KR" smtClean="0"/>
              <a:t>Inquiry</a:t>
            </a:r>
          </a:p>
          <a:p>
            <a:pPr lvl="1"/>
            <a:r>
              <a:rPr lang="en-US" altLang="ko-KR" smtClean="0"/>
              <a:t>Paging(connecting)</a:t>
            </a:r>
          </a:p>
          <a:p>
            <a:pPr lvl="1"/>
            <a:r>
              <a:rPr lang="en-US" altLang="ko-KR" smtClean="0"/>
              <a:t>Connection</a:t>
            </a:r>
          </a:p>
          <a:p>
            <a:pPr lvl="2"/>
            <a:r>
              <a:rPr lang="en-US" altLang="ko-KR" smtClean="0"/>
              <a:t>Active mode</a:t>
            </a:r>
          </a:p>
          <a:p>
            <a:pPr lvl="2"/>
            <a:r>
              <a:rPr lang="en-US" altLang="ko-KR" smtClean="0"/>
              <a:t>Sniff mode</a:t>
            </a:r>
          </a:p>
          <a:p>
            <a:pPr lvl="2"/>
            <a:r>
              <a:rPr lang="en-US" altLang="ko-KR" smtClean="0"/>
              <a:t>Hold mode</a:t>
            </a:r>
          </a:p>
          <a:p>
            <a:pPr lvl="2"/>
            <a:r>
              <a:rPr lang="en-US" altLang="ko-KR" smtClean="0"/>
              <a:t>Park Mode</a:t>
            </a:r>
          </a:p>
          <a:p>
            <a:endParaRPr lang="en-US" altLang="ko-KR" smtClean="0"/>
          </a:p>
          <a:p>
            <a:r>
              <a:rPr lang="en-US" altLang="ko-KR" smtClean="0"/>
              <a:t>Bonding &amp; pairing of BT</a:t>
            </a:r>
          </a:p>
          <a:p>
            <a:endParaRPr lang="en-US" altLang="ko-KR" smtClean="0"/>
          </a:p>
          <a:p>
            <a:r>
              <a:rPr lang="en-US" altLang="ko-KR" smtClean="0"/>
              <a:t>BT profile</a:t>
            </a:r>
          </a:p>
          <a:p>
            <a:pPr lvl="1"/>
            <a:r>
              <a:rPr lang="en-US" altLang="ko-KR" smtClean="0"/>
              <a:t>Serial Port Profile(SPP)</a:t>
            </a:r>
          </a:p>
          <a:p>
            <a:pPr lvl="1"/>
            <a:r>
              <a:rPr lang="en-US" altLang="ko-KR" smtClean="0"/>
              <a:t>Human Interface Device(HID)</a:t>
            </a:r>
          </a:p>
          <a:p>
            <a:pPr lvl="1"/>
            <a:r>
              <a:rPr lang="en-US" altLang="ko-KR" smtClean="0"/>
              <a:t>Hands-Free Profile(HFP)</a:t>
            </a:r>
          </a:p>
          <a:p>
            <a:pPr lvl="1"/>
            <a:r>
              <a:rPr lang="en-US" altLang="ko-KR" smtClean="0"/>
              <a:t>Headset Profile(HSP)</a:t>
            </a:r>
          </a:p>
          <a:p>
            <a:pPr lvl="1"/>
            <a:r>
              <a:rPr lang="en-US" altLang="ko-KR" smtClean="0"/>
              <a:t>Advanced Audio Distribution Profile(A2DP)</a:t>
            </a:r>
          </a:p>
          <a:p>
            <a:pPr lvl="1"/>
            <a:r>
              <a:rPr lang="en-US" altLang="ko-KR" smtClean="0"/>
              <a:t>A/V Remote Control Profile(AVRCP)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78" y="1727590"/>
            <a:ext cx="4629966" cy="24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07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Bluetooth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023815"/>
            <a:ext cx="8358051" cy="51531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BT protocol version</a:t>
            </a:r>
          </a:p>
          <a:p>
            <a:pPr lvl="1"/>
            <a:r>
              <a:rPr lang="en-US" altLang="ko-KR" dirty="0" smtClean="0"/>
              <a:t>BT 1.2</a:t>
            </a:r>
          </a:p>
          <a:p>
            <a:pPr lvl="1"/>
            <a:r>
              <a:rPr lang="en-US" altLang="ko-KR" dirty="0" smtClean="0"/>
              <a:t>BT 2.1 + EDR</a:t>
            </a:r>
          </a:p>
          <a:p>
            <a:pPr lvl="1"/>
            <a:r>
              <a:rPr lang="en-US" altLang="ko-KR" dirty="0" smtClean="0"/>
              <a:t>BT 3.0 + HS</a:t>
            </a:r>
          </a:p>
          <a:p>
            <a:pPr lvl="1"/>
            <a:r>
              <a:rPr lang="en-US" altLang="ko-KR" dirty="0" smtClean="0"/>
              <a:t>BT 4.0 + BLE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97" y="2694238"/>
            <a:ext cx="6638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28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Bluetooth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023815"/>
            <a:ext cx="8358051" cy="51531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BT stack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410" y="1690007"/>
            <a:ext cx="7210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8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Bluetooth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Comparison btw wireless solutions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" y="1646468"/>
            <a:ext cx="93059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88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Bluetooth Module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HC-06</a:t>
            </a:r>
          </a:p>
          <a:p>
            <a:pPr lvl="1"/>
            <a:r>
              <a:rPr lang="en-US" altLang="ko-KR" dirty="0" smtClean="0"/>
              <a:t>CSR’s BlueCore4-External</a:t>
            </a:r>
          </a:p>
          <a:p>
            <a:pPr lvl="2"/>
            <a:r>
              <a:rPr lang="en-US" altLang="ko-KR" dirty="0" smtClean="0"/>
              <a:t>USB protocol : Full speed USB1.1, Compliant With 2.0+EDR</a:t>
            </a:r>
          </a:p>
          <a:p>
            <a:pPr lvl="1"/>
            <a:r>
              <a:rPr lang="en-US" altLang="ko-KR" dirty="0" smtClean="0"/>
              <a:t>Baud rate : 4.8, 9.6, 19.2, 38.4, 115.2, ~1.3M</a:t>
            </a:r>
          </a:p>
          <a:p>
            <a:pPr lvl="1"/>
            <a:r>
              <a:rPr lang="en-US" altLang="ko-KR" dirty="0" smtClean="0"/>
              <a:t>Supply voltage : 3.6~6V</a:t>
            </a:r>
          </a:p>
          <a:p>
            <a:pPr lvl="1"/>
            <a:r>
              <a:rPr lang="en-US" altLang="ko-KR" dirty="0" smtClean="0"/>
              <a:t>Current consumption : 30mA@unpaired, 10mA@paired</a:t>
            </a:r>
          </a:p>
          <a:p>
            <a:pPr lvl="1"/>
            <a:r>
              <a:rPr lang="en-US" altLang="ko-KR" dirty="0" smtClean="0"/>
              <a:t>Effective communication distance : 10m</a:t>
            </a:r>
          </a:p>
          <a:p>
            <a:pPr lvl="2"/>
            <a:r>
              <a:rPr lang="en-US" altLang="ko-KR" dirty="0" smtClean="0"/>
              <a:t>Emitting power : 3dBm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389" y="1138355"/>
            <a:ext cx="2559776" cy="25125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89" y="3944814"/>
            <a:ext cx="2991621" cy="11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22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Bluetooth Module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Block diagram of BlueCore4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1" y="1652495"/>
            <a:ext cx="5600700" cy="460057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5842432" y="1775535"/>
            <a:ext cx="523043" cy="266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65475" y="14678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~8M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340" y="1467829"/>
            <a:ext cx="5482790" cy="433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6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15066</TotalTime>
  <Words>442</Words>
  <Application>Microsoft Office PowerPoint</Application>
  <PresentationFormat>와이드스크린</PresentationFormat>
  <Paragraphs>216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맑은 고딕</vt:lpstr>
      <vt:lpstr>Arial</vt:lpstr>
      <vt:lpstr>Wingdings</vt:lpstr>
      <vt:lpstr>Office 테마</vt:lpstr>
      <vt:lpstr>IoT Practice-II Arduino Programming on WoW Kit (Bluetooth) </vt:lpstr>
      <vt:lpstr>12. Bluetooth Module</vt:lpstr>
      <vt:lpstr>Bluetooth</vt:lpstr>
      <vt:lpstr>Bluetooth</vt:lpstr>
      <vt:lpstr>Bluetooth</vt:lpstr>
      <vt:lpstr>Bluetooth</vt:lpstr>
      <vt:lpstr>Bluetooth</vt:lpstr>
      <vt:lpstr>Bluetooth Module</vt:lpstr>
      <vt:lpstr>Bluetooth Module</vt:lpstr>
      <vt:lpstr>Bluetooth Module</vt:lpstr>
      <vt:lpstr>Code for Changing BT Module Name &amp; Pin Number</vt:lpstr>
      <vt:lpstr>Sample-I : BT</vt:lpstr>
      <vt:lpstr>LAB-12 : Gyro Sensor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Seungryeol Yoo</dc:creator>
  <cp:lastModifiedBy>kutjks@outlook.com</cp:lastModifiedBy>
  <cp:revision>864</cp:revision>
  <cp:lastPrinted>2018-09-06T02:04:17Z</cp:lastPrinted>
  <dcterms:created xsi:type="dcterms:W3CDTF">2017-04-28T04:49:28Z</dcterms:created>
  <dcterms:modified xsi:type="dcterms:W3CDTF">2019-08-27T23:04:56Z</dcterms:modified>
</cp:coreProperties>
</file>