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15" r:id="rId2"/>
    <p:sldId id="909" r:id="rId3"/>
    <p:sldId id="913" r:id="rId4"/>
    <p:sldId id="940" r:id="rId5"/>
    <p:sldId id="934" r:id="rId6"/>
    <p:sldId id="935" r:id="rId7"/>
    <p:sldId id="937" r:id="rId8"/>
    <p:sldId id="938" r:id="rId9"/>
    <p:sldId id="936" r:id="rId10"/>
    <p:sldId id="939" r:id="rId11"/>
    <p:sldId id="932" r:id="rId12"/>
    <p:sldId id="933" r:id="rId13"/>
    <p:sldId id="910" r:id="rId14"/>
    <p:sldId id="912" r:id="rId15"/>
    <p:sldId id="868" r:id="rId16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5FD5-622E-48C6-B543-8C937B0D7D6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1C09-D030-44ED-B486-47D3A0FFB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D0EC-46CC-4A04-87B1-12B43A8986B2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B67F-8B8A-4BE4-96E9-F86846451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2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153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11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98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12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20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13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72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14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08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3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4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54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5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37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6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404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7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53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8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30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9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61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7125DA35-1D35-4932-B872-F68027DE8A1E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10</a:t>
            </a:fld>
            <a:endParaRPr kumimoji="0" lang="en-GB" altLang="ko-KR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8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4426"/>
            <a:ext cx="10515600" cy="43000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3815"/>
            <a:ext cx="10515600" cy="515314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600" b="1"/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2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5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276872"/>
            <a:ext cx="9985109" cy="665584"/>
          </a:xfrm>
        </p:spPr>
        <p:txBody>
          <a:bodyPr/>
          <a:lstStyle>
            <a:lvl1pPr algn="ctr">
              <a:defRPr sz="32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457267" y="6308726"/>
            <a:ext cx="2438400" cy="371475"/>
          </a:xfrm>
        </p:spPr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167B13BD-08F8-4306-8E9C-823244D027DC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3000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44624"/>
            <a:ext cx="9793088" cy="503238"/>
          </a:xfrm>
        </p:spPr>
        <p:txBody>
          <a:bodyPr/>
          <a:lstStyle>
            <a:lvl1pPr algn="l">
              <a:defRPr sz="2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E430FA95-7F98-411D-AAFE-1FE44FDDBCC2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9604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29724"/>
            <a:ext cx="10515600" cy="518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  <p:sldLayoutId id="2147483659" r:id="rId6"/>
    <p:sldLayoutId id="214748366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2436715"/>
            <a:ext cx="10515600" cy="689993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Practice-II</a:t>
            </a:r>
            <a:br>
              <a:rPr lang="en-US" altLang="ko-KR" dirty="0" smtClean="0"/>
            </a:br>
            <a:r>
              <a:rPr lang="en-US" altLang="ko-KR" dirty="0" smtClean="0"/>
              <a:t>Arduino Programming on </a:t>
            </a:r>
            <a:r>
              <a:rPr lang="en-US" altLang="ko-KR" dirty="0" err="1" smtClean="0"/>
              <a:t>WoW</a:t>
            </a:r>
            <a:r>
              <a:rPr lang="en-US" altLang="ko-KR" dirty="0" smtClean="0"/>
              <a:t> Kit</a:t>
            </a:r>
            <a:br>
              <a:rPr lang="en-US" altLang="ko-KR" dirty="0" smtClean="0"/>
            </a:br>
            <a:r>
              <a:rPr lang="en-US" altLang="ko-KR" dirty="0" smtClean="0"/>
              <a:t>(Gyro)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Gyro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 interface</a:t>
            </a:r>
          </a:p>
          <a:p>
            <a:pPr lvl="1"/>
            <a:r>
              <a:rPr lang="en-US" altLang="ko-KR" dirty="0" smtClean="0"/>
              <a:t>Data is delivered MSB first and LSB last </a:t>
            </a:r>
          </a:p>
          <a:p>
            <a:pPr lvl="1"/>
            <a:r>
              <a:rPr lang="en-US" altLang="ko-KR" dirty="0" smtClean="0"/>
              <a:t>Data is latched on the rising edge of SCLK </a:t>
            </a:r>
          </a:p>
          <a:p>
            <a:pPr lvl="1"/>
            <a:r>
              <a:rPr lang="en-US" altLang="ko-KR" dirty="0" smtClean="0"/>
              <a:t>Data should be transitioned on the falling edge of SCLK </a:t>
            </a:r>
          </a:p>
          <a:p>
            <a:pPr lvl="1"/>
            <a:r>
              <a:rPr lang="en-US" altLang="ko-KR" dirty="0" smtClean="0"/>
              <a:t>The maximum frequency of SCLK is 1MHz </a:t>
            </a:r>
          </a:p>
          <a:p>
            <a:pPr lvl="1"/>
            <a:r>
              <a:rPr lang="en-US" altLang="ko-KR" dirty="0" smtClean="0"/>
              <a:t>SPI read and write operations are completed in 16 or more clock cycles (two or more bytes). </a:t>
            </a:r>
          </a:p>
          <a:p>
            <a:pPr lvl="2"/>
            <a:r>
              <a:rPr lang="en-US" altLang="ko-KR" dirty="0" smtClean="0"/>
              <a:t>The first byte contains the SPI Address, and the following byte(s) contain(s) the SPI data. </a:t>
            </a:r>
          </a:p>
          <a:p>
            <a:pPr lvl="2"/>
            <a:r>
              <a:rPr lang="en-US" altLang="ko-KR" dirty="0" smtClean="0"/>
              <a:t>The first bit of the first byte contains the Read/Write bit and indicates the Read (1) or Write (0) operation. The following 7 bits contain the Register Address. </a:t>
            </a:r>
          </a:p>
          <a:p>
            <a:pPr lvl="1"/>
            <a:r>
              <a:rPr lang="en-US" altLang="ko-KR" dirty="0" smtClean="0"/>
              <a:t>Support single or burst read/writes</a:t>
            </a:r>
          </a:p>
          <a:p>
            <a:pPr lvl="2"/>
            <a:r>
              <a:rPr lang="en-US" altLang="ko-KR" dirty="0" smtClean="0"/>
              <a:t>In cases of multiple-byte Read/Writes, data is two or more bytes: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85" y="4438214"/>
            <a:ext cx="3849188" cy="17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3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Gyro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us timing of SPI interface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77" y="2153616"/>
            <a:ext cx="8200825" cy="25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18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Gyro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Arduino’s I2C library : </a:t>
            </a:r>
            <a:r>
              <a:rPr lang="en-US" altLang="ko-KR" dirty="0" err="1" smtClean="0"/>
              <a:t>Wire.h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begin(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) : initiate Wire library &amp; join I2C bus as a master or slave.</a:t>
            </a:r>
          </a:p>
          <a:p>
            <a:pPr lvl="1"/>
            <a:r>
              <a:rPr lang="en-US" altLang="ko-KR" dirty="0" err="1" smtClean="0"/>
              <a:t>beginTransmission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) : begin a transmission to I2C slave with the given address.</a:t>
            </a:r>
          </a:p>
          <a:p>
            <a:pPr lvl="1"/>
            <a:r>
              <a:rPr lang="en-US" altLang="ko-KR" dirty="0" smtClean="0"/>
              <a:t>write(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 : queues bytes for transmission from a master to slave device. Or writes data from a slave in response to a request from a master.</a:t>
            </a:r>
          </a:p>
          <a:p>
            <a:pPr lvl="1"/>
            <a:r>
              <a:rPr lang="en-US" altLang="ko-KR" dirty="0" err="1" smtClean="0"/>
              <a:t>endTransmission</a:t>
            </a:r>
            <a:r>
              <a:rPr lang="en-US" altLang="ko-KR" dirty="0" smtClean="0"/>
              <a:t>() : ends a transmission to a slave device and transmit the bytes queued by write().</a:t>
            </a:r>
          </a:p>
          <a:p>
            <a:pPr lvl="1"/>
            <a:r>
              <a:rPr lang="en-US" altLang="ko-KR" dirty="0" err="1" smtClean="0"/>
              <a:t>requestFrom</a:t>
            </a:r>
            <a:r>
              <a:rPr lang="en-US" altLang="ko-KR" dirty="0" smtClean="0"/>
              <a:t>() : the master requests bytes from a slave device.</a:t>
            </a:r>
          </a:p>
          <a:p>
            <a:pPr lvl="1"/>
            <a:r>
              <a:rPr lang="en-US" altLang="ko-KR" dirty="0" smtClean="0"/>
              <a:t>Available() : return the number of bytes available for retrieval with read().</a:t>
            </a:r>
          </a:p>
          <a:p>
            <a:pPr lvl="1"/>
            <a:r>
              <a:rPr lang="en-US" altLang="ko-KR" dirty="0" smtClean="0"/>
              <a:t>read() : read a byte transmitted from a slave device to a master.</a:t>
            </a:r>
          </a:p>
          <a:p>
            <a:pPr lvl="1"/>
            <a:r>
              <a:rPr lang="en-US" altLang="ko-KR" dirty="0" err="1" smtClean="0"/>
              <a:t>SetClock</a:t>
            </a:r>
            <a:r>
              <a:rPr lang="en-US" altLang="ko-KR" dirty="0" smtClean="0"/>
              <a:t>() : change the clock frequency for I2C communication.</a:t>
            </a:r>
          </a:p>
          <a:p>
            <a:pPr lvl="1"/>
            <a:r>
              <a:rPr lang="en-US" altLang="ko-KR" dirty="0" err="1" smtClean="0"/>
              <a:t>onReceive</a:t>
            </a:r>
            <a:r>
              <a:rPr lang="en-US" altLang="ko-KR" dirty="0" smtClean="0"/>
              <a:t>() : register a function to be called when a slave device receives a transmission from a master.</a:t>
            </a:r>
          </a:p>
          <a:p>
            <a:pPr lvl="1"/>
            <a:r>
              <a:rPr lang="en-US" altLang="ko-KR" dirty="0" err="1" smtClean="0"/>
              <a:t>onRequest</a:t>
            </a:r>
            <a:r>
              <a:rPr lang="en-US" altLang="ko-KR" dirty="0" smtClean="0"/>
              <a:t>() : register a function to be called when a master requests data from this slave device.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698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: Gyro 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566056" y="1011487"/>
            <a:ext cx="5222199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#include&lt;</a:t>
            </a:r>
            <a:r>
              <a:rPr lang="en-US" altLang="ko-KR" sz="1400" b="1" dirty="0" err="1"/>
              <a:t>Wire.h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b="1" dirty="0" err="1"/>
              <a:t>const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MPU = 0x68;  // I2C address </a:t>
            </a:r>
            <a:r>
              <a:rPr lang="en-US" altLang="ko-KR" sz="1400" b="1" dirty="0" smtClean="0"/>
              <a:t>of MPU-6050</a:t>
            </a:r>
            <a:endParaRPr lang="en-US" altLang="ko-KR" sz="1400" b="1" dirty="0"/>
          </a:p>
          <a:p>
            <a:r>
              <a:rPr lang="en-US" altLang="ko-KR" sz="1400" b="1" dirty="0"/>
              <a:t>int16_t </a:t>
            </a:r>
            <a:r>
              <a:rPr lang="en-US" altLang="ko-KR" sz="1400" b="1" dirty="0" err="1"/>
              <a:t>AcX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AcY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AcZ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GyX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GyY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GyZ</a:t>
            </a:r>
            <a:r>
              <a:rPr lang="en-US" altLang="ko-KR" sz="1400" b="1" dirty="0"/>
              <a:t>;</a:t>
            </a:r>
          </a:p>
          <a:p>
            <a:r>
              <a:rPr lang="en-US" altLang="ko-KR" sz="1400" b="1" dirty="0"/>
              <a:t> </a:t>
            </a:r>
          </a:p>
          <a:p>
            <a:r>
              <a:rPr lang="en-US" altLang="ko-KR" sz="1400" b="1" dirty="0" smtClean="0"/>
              <a:t>void </a:t>
            </a:r>
            <a:r>
              <a:rPr lang="en-US" altLang="ko-KR" sz="1400" b="1" dirty="0"/>
              <a:t>setup</a:t>
            </a:r>
            <a:r>
              <a:rPr lang="en-US" altLang="ko-KR" sz="1400" b="1" dirty="0" smtClean="0"/>
              <a:t>() {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Serial.begin</a:t>
            </a:r>
            <a:r>
              <a:rPr lang="en-US" altLang="ko-KR" sz="1400" b="1" dirty="0"/>
              <a:t>(9600);</a:t>
            </a:r>
          </a:p>
          <a:p>
            <a:r>
              <a:rPr lang="en-US" altLang="ko-KR" sz="1400" b="1" dirty="0"/>
              <a:t>  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Wire.begin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Wire.beginTransmission</a:t>
            </a:r>
            <a:r>
              <a:rPr lang="en-US" altLang="ko-KR" sz="1400" b="1" dirty="0"/>
              <a:t>(MPU);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Wire.write</a:t>
            </a:r>
            <a:r>
              <a:rPr lang="en-US" altLang="ko-KR" sz="1400" b="1" dirty="0"/>
              <a:t>(0x6B);  // PWR_MGMT_1 register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Wire.write</a:t>
            </a:r>
            <a:r>
              <a:rPr lang="en-US" altLang="ko-KR" sz="1400" b="1" dirty="0"/>
              <a:t>(0);     // set to zero (wakes up the MPU-6050)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Wire.endTransmission</a:t>
            </a:r>
            <a:r>
              <a:rPr lang="en-US" altLang="ko-KR" sz="1400" b="1" dirty="0"/>
              <a:t>(true);</a:t>
            </a:r>
          </a:p>
          <a:p>
            <a:r>
              <a:rPr lang="en-US" altLang="ko-KR" sz="1400" b="1" dirty="0"/>
              <a:t> </a:t>
            </a:r>
          </a:p>
          <a:p>
            <a:r>
              <a:rPr lang="en-US" altLang="ko-KR" sz="1400" b="1" dirty="0"/>
              <a:t>  // gyro scale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Wire.beginTransmission</a:t>
            </a:r>
            <a:r>
              <a:rPr lang="en-US" altLang="ko-KR" sz="1400" b="1" dirty="0"/>
              <a:t>(MPU);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Wire.write</a:t>
            </a:r>
            <a:r>
              <a:rPr lang="en-US" altLang="ko-KR" sz="1400" b="1" dirty="0"/>
              <a:t>(0x1B);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Wire.write</a:t>
            </a:r>
            <a:r>
              <a:rPr lang="en-US" altLang="ko-KR" sz="1400" b="1" dirty="0"/>
              <a:t>(0xF8);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Wire.endTransmission</a:t>
            </a:r>
            <a:r>
              <a:rPr lang="en-US" altLang="ko-KR" sz="1400" b="1" dirty="0"/>
              <a:t>(true);</a:t>
            </a:r>
          </a:p>
          <a:p>
            <a:r>
              <a:rPr lang="en-US" altLang="ko-KR" sz="1400" b="1" dirty="0"/>
              <a:t> </a:t>
            </a:r>
          </a:p>
          <a:p>
            <a:r>
              <a:rPr lang="en-US" altLang="ko-KR" sz="1400" b="1" dirty="0"/>
              <a:t>  // </a:t>
            </a:r>
            <a:r>
              <a:rPr lang="en-US" altLang="ko-KR" sz="1400" b="1" dirty="0" err="1"/>
              <a:t>acc</a:t>
            </a:r>
            <a:r>
              <a:rPr lang="en-US" altLang="ko-KR" sz="1400" b="1" dirty="0"/>
              <a:t> scale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Wire.beginTransmission</a:t>
            </a:r>
            <a:r>
              <a:rPr lang="en-US" altLang="ko-KR" sz="1400" b="1" dirty="0"/>
              <a:t>(MPU);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Wire.write</a:t>
            </a:r>
            <a:r>
              <a:rPr lang="en-US" altLang="ko-KR" sz="1400" b="1" dirty="0"/>
              <a:t>(0x1C);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Wire.write</a:t>
            </a:r>
            <a:r>
              <a:rPr lang="en-US" altLang="ko-KR" sz="1400" b="1" dirty="0"/>
              <a:t>(0xF8);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Wire.endTransmission</a:t>
            </a:r>
            <a:r>
              <a:rPr lang="en-US" altLang="ko-KR" sz="1400" b="1" dirty="0"/>
              <a:t>(true);</a:t>
            </a:r>
          </a:p>
          <a:p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5770838" y="1271451"/>
            <a:ext cx="17417" cy="538938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1338" y="1053738"/>
            <a:ext cx="501323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void </a:t>
            </a:r>
            <a:r>
              <a:rPr lang="en-US" altLang="ko-KR" sz="1400" b="1" dirty="0"/>
              <a:t>loop</a:t>
            </a:r>
            <a:r>
              <a:rPr lang="en-US" altLang="ko-KR" sz="1400" b="1" dirty="0" smtClean="0"/>
              <a:t>() {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Wire.beginTransmission</a:t>
            </a:r>
            <a:r>
              <a:rPr lang="en-US" altLang="ko-KR" sz="1400" b="1" dirty="0"/>
              <a:t>(MPU);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Wire.write</a:t>
            </a:r>
            <a:r>
              <a:rPr lang="en-US" altLang="ko-KR" sz="1400" b="1" dirty="0"/>
              <a:t>(0x3B);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Wire.endTransmission</a:t>
            </a:r>
            <a:r>
              <a:rPr lang="en-US" altLang="ko-KR" sz="1400" b="1" dirty="0"/>
              <a:t>(false);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Wire.requestFrom</a:t>
            </a:r>
            <a:r>
              <a:rPr lang="en-US" altLang="ko-KR" sz="1400" b="1" dirty="0"/>
              <a:t>(MPU, 14, true);</a:t>
            </a:r>
          </a:p>
          <a:p>
            <a:r>
              <a:rPr lang="en-US" altLang="ko-KR" sz="1400" b="1" dirty="0"/>
              <a:t>  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AcX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 &lt;&lt; 8 |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();  // </a:t>
            </a:r>
            <a:r>
              <a:rPr lang="en-US" altLang="ko-KR" sz="1400" b="1" dirty="0" smtClean="0"/>
              <a:t>ACCEL_X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AcY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 &lt;&lt; 8 |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();  // </a:t>
            </a:r>
            <a:r>
              <a:rPr lang="en-US" altLang="ko-KR" sz="1400" b="1" dirty="0" smtClean="0"/>
              <a:t>ACCEL_Y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AcZ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 &lt;&lt; 8 |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();  // </a:t>
            </a:r>
            <a:r>
              <a:rPr lang="en-US" altLang="ko-KR" sz="1400" b="1" dirty="0" smtClean="0"/>
              <a:t>ACCEL_Z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 &lt;&lt; 8 |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();  // </a:t>
            </a:r>
            <a:r>
              <a:rPr lang="en-US" altLang="ko-KR" sz="1400" b="1" dirty="0" smtClean="0"/>
              <a:t>Temperature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GyX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 &lt;&lt; 8 |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();  // </a:t>
            </a:r>
            <a:r>
              <a:rPr lang="en-US" altLang="ko-KR" sz="1400" b="1" dirty="0" smtClean="0"/>
              <a:t>GYRO_X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GyY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 &lt;&lt; 8 |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();  // </a:t>
            </a:r>
            <a:r>
              <a:rPr lang="en-US" altLang="ko-KR" sz="1400" b="1" dirty="0" smtClean="0"/>
              <a:t>GYRO_Y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GyZ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 &lt;&lt; 8 | </a:t>
            </a:r>
            <a:r>
              <a:rPr lang="en-US" altLang="ko-KR" sz="1400" b="1" dirty="0" err="1"/>
              <a:t>Wire.read</a:t>
            </a:r>
            <a:r>
              <a:rPr lang="en-US" altLang="ko-KR" sz="1400" b="1" dirty="0"/>
              <a:t>();  // </a:t>
            </a:r>
            <a:r>
              <a:rPr lang="en-US" altLang="ko-KR" sz="1400" b="1" dirty="0" smtClean="0"/>
              <a:t>GYRO_Z</a:t>
            </a:r>
            <a:endParaRPr lang="en-US" altLang="ko-KR" sz="1400" b="1" dirty="0"/>
          </a:p>
          <a:p>
            <a:r>
              <a:rPr lang="en-US" altLang="ko-KR" sz="1400" b="1" dirty="0"/>
              <a:t> 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xAxis</a:t>
            </a:r>
            <a:r>
              <a:rPr lang="en-US" altLang="ko-KR" sz="1400" b="1" dirty="0"/>
              <a:t> = (</a:t>
            </a:r>
            <a:r>
              <a:rPr lang="en-US" altLang="ko-KR" sz="1400" b="1" dirty="0" err="1"/>
              <a:t>AcX</a:t>
            </a:r>
            <a:r>
              <a:rPr lang="en-US" altLang="ko-KR" sz="1400" b="1" dirty="0"/>
              <a:t> - 1090);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yAxis</a:t>
            </a:r>
            <a:r>
              <a:rPr lang="en-US" altLang="ko-KR" sz="1400" b="1" dirty="0"/>
              <a:t> = (</a:t>
            </a:r>
            <a:r>
              <a:rPr lang="en-US" altLang="ko-KR" sz="1400" b="1" dirty="0" err="1"/>
              <a:t>AcY</a:t>
            </a:r>
            <a:r>
              <a:rPr lang="en-US" altLang="ko-KR" sz="1400" b="1" dirty="0"/>
              <a:t> - 930);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zAxis</a:t>
            </a:r>
            <a:r>
              <a:rPr lang="en-US" altLang="ko-KR" sz="1400" b="1" dirty="0"/>
              <a:t> = (</a:t>
            </a:r>
            <a:r>
              <a:rPr lang="en-US" altLang="ko-KR" sz="1400" b="1" dirty="0" err="1"/>
              <a:t>AcZ</a:t>
            </a:r>
            <a:r>
              <a:rPr lang="en-US" altLang="ko-KR" sz="1400" b="1" dirty="0"/>
              <a:t> - 1000);</a:t>
            </a:r>
          </a:p>
          <a:p>
            <a:r>
              <a:rPr lang="en-US" altLang="ko-KR" sz="1400" b="1" dirty="0"/>
              <a:t>  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Serial.print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xAxis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Serial.print</a:t>
            </a:r>
            <a:r>
              <a:rPr lang="en-US" altLang="ko-KR" sz="1400" b="1" dirty="0"/>
              <a:t>(" ");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Serial.print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yAxis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Serial.print</a:t>
            </a:r>
            <a:r>
              <a:rPr lang="en-US" altLang="ko-KR" sz="1400" b="1" dirty="0"/>
              <a:t>(" ");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Serial.print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zAxis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 err="1"/>
              <a:t>Serial.println</a:t>
            </a:r>
            <a:r>
              <a:rPr lang="en-US" altLang="ko-KR" sz="1400" b="1" dirty="0"/>
              <a:t>(" ");</a:t>
            </a:r>
          </a:p>
          <a:p>
            <a:r>
              <a:rPr lang="en-US" altLang="ko-KR" sz="1400" b="1" dirty="0"/>
              <a:t> </a:t>
            </a:r>
          </a:p>
          <a:p>
            <a:r>
              <a:rPr lang="en-US" altLang="ko-KR" sz="1400" b="1" dirty="0"/>
              <a:t>  delay(50);</a:t>
            </a:r>
          </a:p>
          <a:p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44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LAB-11 </a:t>
            </a:r>
            <a:r>
              <a:rPr lang="en-US" altLang="ko-KR" dirty="0" smtClean="0"/>
              <a:t>: Gyro Sensor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19496" y="1149532"/>
            <a:ext cx="5843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Program the system satisfying the following specification</a:t>
            </a:r>
            <a:endParaRPr lang="en-US" altLang="ko-K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9497" y="1742027"/>
            <a:ext cx="10162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Spec.-1 : Modify the given sample code to display the measured value of gyroscope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&amp; die temperature in MPU6050.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Spec.-2 : (optional) 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Upload the measured die-temperature to </a:t>
            </a:r>
            <a:r>
              <a:rPr lang="en-US" altLang="ko-KR" sz="1600" b="1" dirty="0" err="1" smtClean="0"/>
              <a:t>IoTMakers</a:t>
            </a:r>
            <a:r>
              <a:rPr lang="en-US" altLang="ko-KR" sz="1600" b="1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19663" y="29947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594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9753600" y="6308725"/>
            <a:ext cx="2438400" cy="371475"/>
          </a:xfrm>
        </p:spPr>
        <p:txBody>
          <a:bodyPr/>
          <a:lstStyle/>
          <a:p>
            <a:fld id="{167B13BD-08F8-4306-8E9C-823244D027DC}" type="slidenum">
              <a:rPr lang="en-GB" altLang="ko-KR" smtClean="0"/>
              <a:pPr/>
              <a:t>15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75808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smtClean="0"/>
              <a:t>11. </a:t>
            </a:r>
            <a:r>
              <a:rPr lang="en-GB" altLang="ko-KR" dirty="0" smtClean="0"/>
              <a:t>Gyro Sensor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1819-B1BE-466B-89D7-8849706283D2}" type="slidenum">
              <a:rPr lang="en-GB" altLang="ko-KR" smtClean="0"/>
              <a:pPr/>
              <a:t>2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98766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Gyro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023815"/>
            <a:ext cx="8358051" cy="51531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MPU6050</a:t>
            </a:r>
          </a:p>
          <a:p>
            <a:pPr lvl="1"/>
            <a:r>
              <a:rPr lang="en-US" altLang="ko-KR" dirty="0" smtClean="0"/>
              <a:t>6-axis motion tracking device consists of …</a:t>
            </a:r>
          </a:p>
          <a:p>
            <a:pPr lvl="2"/>
            <a:r>
              <a:rPr lang="en-US" altLang="ko-KR" dirty="0" smtClean="0"/>
              <a:t>3-axis gyroscope : a device used for measuring angular velocity. </a:t>
            </a:r>
          </a:p>
          <a:p>
            <a:pPr lvl="2"/>
            <a:r>
              <a:rPr lang="en-US" altLang="ko-KR" dirty="0" smtClean="0"/>
              <a:t>3-axis accelerometer : a device used for measuring gravity acceleration.</a:t>
            </a:r>
          </a:p>
          <a:p>
            <a:pPr lvl="2"/>
            <a:r>
              <a:rPr lang="en-US" altLang="ko-KR" dirty="0" smtClean="0"/>
              <a:t>Digital Motion Processor (</a:t>
            </a:r>
            <a:r>
              <a:rPr lang="en-US" altLang="ko-KR" dirty="0"/>
              <a:t>DMP) : offloads computation of motion processing algorithms from the host processor.</a:t>
            </a:r>
          </a:p>
          <a:p>
            <a:pPr lvl="1"/>
            <a:r>
              <a:rPr lang="en-US" altLang="ko-KR" dirty="0" smtClean="0"/>
              <a:t>I2C@400KHz, SPI@1MHz interface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76345">
            <a:off x="712438" y="3327855"/>
            <a:ext cx="1687908" cy="17416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045" y="4768995"/>
            <a:ext cx="1602377" cy="15873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475" y="1617287"/>
            <a:ext cx="2471656" cy="30237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189" y="4754766"/>
            <a:ext cx="7184436" cy="137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07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Gyro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023815"/>
            <a:ext cx="8358051" cy="51531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Register map of MPU6050</a:t>
            </a:r>
          </a:p>
          <a:p>
            <a:pPr lvl="1"/>
            <a:r>
              <a:rPr lang="en-US" altLang="ko-KR" dirty="0" smtClean="0"/>
              <a:t>0x00~0x7E address space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2" y="2715079"/>
            <a:ext cx="9932261" cy="3093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90" y="1975758"/>
            <a:ext cx="9683931" cy="4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93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Gyro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Block diagram of MPU6050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634" y="1424361"/>
            <a:ext cx="6940731" cy="543363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6611980" y="2189120"/>
            <a:ext cx="992777" cy="8530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2085" y="1767878"/>
            <a:ext cx="100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512-byte </a:t>
            </a:r>
            <a:endParaRPr lang="ko-KR" altLang="en-US" sz="14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8029303" y="6403892"/>
            <a:ext cx="1140822" cy="1268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38473" y="6054289"/>
            <a:ext cx="204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Regulator filter capacitor connection</a:t>
            </a:r>
            <a:endParaRPr lang="ko-KR" altLang="en-US" sz="1400" b="1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824545" y="1222571"/>
            <a:ext cx="992777" cy="8530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4650" y="801329"/>
            <a:ext cx="1620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16-bit resolution</a:t>
            </a:r>
            <a:endParaRPr lang="ko-KR" altLang="en-US" sz="14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360023" y="5797056"/>
            <a:ext cx="1177136" cy="257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6057" y="5982650"/>
            <a:ext cx="162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Die’s temp.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5334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Gyro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Block diagram of MPU6050 using I2C interface</a:t>
            </a:r>
          </a:p>
          <a:p>
            <a:pPr lvl="1"/>
            <a:r>
              <a:rPr lang="en-US" altLang="ko-KR" dirty="0" smtClean="0"/>
              <a:t>2-wire sync. Serial : SDA (serial data), SCL(serial clock)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46" y="1566605"/>
            <a:ext cx="6629536" cy="5215830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6510814" y="3339132"/>
            <a:ext cx="2217463" cy="663882"/>
          </a:xfrm>
          <a:custGeom>
            <a:avLst/>
            <a:gdLst>
              <a:gd name="connsiteX0" fmla="*/ 2217463 w 2217463"/>
              <a:gd name="connsiteY0" fmla="*/ 47252 h 663882"/>
              <a:gd name="connsiteX1" fmla="*/ 484457 w 2217463"/>
              <a:gd name="connsiteY1" fmla="*/ 21126 h 663882"/>
              <a:gd name="connsiteX2" fmla="*/ 49028 w 2217463"/>
              <a:gd name="connsiteY2" fmla="*/ 317218 h 663882"/>
              <a:gd name="connsiteX3" fmla="*/ 170948 w 2217463"/>
              <a:gd name="connsiteY3" fmla="*/ 630726 h 663882"/>
              <a:gd name="connsiteX4" fmla="*/ 1477234 w 2217463"/>
              <a:gd name="connsiteY4" fmla="*/ 639435 h 66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7463" h="663882">
                <a:moveTo>
                  <a:pt x="2217463" y="47252"/>
                </a:moveTo>
                <a:cubicBezTo>
                  <a:pt x="1531663" y="11692"/>
                  <a:pt x="845863" y="-23868"/>
                  <a:pt x="484457" y="21126"/>
                </a:cubicBezTo>
                <a:cubicBezTo>
                  <a:pt x="123051" y="66120"/>
                  <a:pt x="101280" y="215618"/>
                  <a:pt x="49028" y="317218"/>
                </a:cubicBezTo>
                <a:cubicBezTo>
                  <a:pt x="-3224" y="418818"/>
                  <a:pt x="-67086" y="577023"/>
                  <a:pt x="170948" y="630726"/>
                </a:cubicBezTo>
                <a:cubicBezTo>
                  <a:pt x="408982" y="684429"/>
                  <a:pt x="943108" y="661932"/>
                  <a:pt x="1477234" y="639435"/>
                </a:cubicBez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53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Gyro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I2C interface</a:t>
            </a:r>
          </a:p>
          <a:p>
            <a:pPr lvl="1"/>
            <a:r>
              <a:rPr lang="en-US" altLang="ko-KR" dirty="0" smtClean="0"/>
              <a:t>The MPU-6500 always operates as a slave device when communicating to the system processor, which thus acts as the master. </a:t>
            </a:r>
          </a:p>
          <a:p>
            <a:pPr lvl="1"/>
            <a:r>
              <a:rPr lang="en-US" altLang="ko-KR" dirty="0" smtClean="0"/>
              <a:t>SDA and SCL lines typically need pull-up resistors to VDD. </a:t>
            </a:r>
          </a:p>
          <a:p>
            <a:pPr lvl="1"/>
            <a:r>
              <a:rPr lang="en-US" altLang="ko-KR" dirty="0" smtClean="0"/>
              <a:t>The maximum bus speed is 400 kHz.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Slave address of the MPU-6500 </a:t>
            </a:r>
          </a:p>
          <a:p>
            <a:pPr lvl="1"/>
            <a:r>
              <a:rPr lang="en-US" altLang="ko-KR" dirty="0" smtClean="0"/>
              <a:t>7-bit long (b110100X) </a:t>
            </a:r>
          </a:p>
          <a:p>
            <a:pPr lvl="2"/>
            <a:r>
              <a:rPr lang="en-US" altLang="ko-KR" dirty="0" smtClean="0"/>
              <a:t>The LSB bit of the 7 bit address is determined by the logic level on pin AD0. </a:t>
            </a:r>
          </a:p>
          <a:p>
            <a:pPr lvl="2"/>
            <a:r>
              <a:rPr lang="en-US" altLang="ko-KR" dirty="0" smtClean="0"/>
              <a:t>This allows two MPU-6500s to be connected to the same I2C bus. </a:t>
            </a:r>
          </a:p>
          <a:p>
            <a:pPr lvl="3"/>
            <a:r>
              <a:rPr lang="en-US" altLang="ko-KR" dirty="0" smtClean="0"/>
              <a:t>b1101000 (pin AD0 is logic low) : 0x68</a:t>
            </a:r>
          </a:p>
          <a:p>
            <a:pPr lvl="3"/>
            <a:r>
              <a:rPr lang="en-US" altLang="ko-KR" dirty="0" smtClean="0"/>
              <a:t>b1101001 (pin AD0 is logic high) : 0x69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952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Gyro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I2C data transmission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46" y="1635715"/>
            <a:ext cx="9440091" cy="346410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873829" y="4885509"/>
            <a:ext cx="8708" cy="574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5660571" y="4847270"/>
            <a:ext cx="8708" cy="574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389120" y="4847270"/>
            <a:ext cx="8708" cy="574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762104" y="4864687"/>
            <a:ext cx="8708" cy="574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18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Gyro Sensor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Block diagram of MPU6050 using SPI interface</a:t>
            </a:r>
          </a:p>
          <a:p>
            <a:pPr lvl="1"/>
            <a:r>
              <a:rPr lang="en-US" altLang="ko-KR" dirty="0" smtClean="0"/>
              <a:t>4-wire sync. Serial : SCLK, SDO, SDI, </a:t>
            </a:r>
            <a:r>
              <a:rPr lang="en-US" altLang="ko-KR" dirty="0" err="1" smtClean="0"/>
              <a:t>nCS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2113-4421-49D5-9488-264777B2596C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16" y="1678407"/>
            <a:ext cx="6731727" cy="51795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600" y="2575429"/>
            <a:ext cx="3293199" cy="24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06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14469</TotalTime>
  <Words>871</Words>
  <Application>Microsoft Office PowerPoint</Application>
  <PresentationFormat>와이드스크린</PresentationFormat>
  <Paragraphs>153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맑은 고딕</vt:lpstr>
      <vt:lpstr>Arial</vt:lpstr>
      <vt:lpstr>Wingdings</vt:lpstr>
      <vt:lpstr>Office 테마</vt:lpstr>
      <vt:lpstr>IoT Practice-II Arduino Programming on WoW Kit (Gyro) </vt:lpstr>
      <vt:lpstr>11. Gyro Sensor</vt:lpstr>
      <vt:lpstr>Gyro Sensor</vt:lpstr>
      <vt:lpstr>Gyro Sensor</vt:lpstr>
      <vt:lpstr>Gyro Sensor</vt:lpstr>
      <vt:lpstr>Gyro Sensor</vt:lpstr>
      <vt:lpstr>Gyro Sensor</vt:lpstr>
      <vt:lpstr>Gyro Sensor</vt:lpstr>
      <vt:lpstr>Gyro Sensor</vt:lpstr>
      <vt:lpstr>Gyro Sensor</vt:lpstr>
      <vt:lpstr>Gyro Sensor</vt:lpstr>
      <vt:lpstr>Gyro Sensor</vt:lpstr>
      <vt:lpstr>Sample : Gyro Sensor</vt:lpstr>
      <vt:lpstr>LAB-11 : Gyro Sensor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Seungryeol Yoo</dc:creator>
  <cp:lastModifiedBy>kutjks@outlook.com</cp:lastModifiedBy>
  <cp:revision>836</cp:revision>
  <cp:lastPrinted>2018-09-06T02:04:17Z</cp:lastPrinted>
  <dcterms:created xsi:type="dcterms:W3CDTF">2017-04-28T04:49:28Z</dcterms:created>
  <dcterms:modified xsi:type="dcterms:W3CDTF">2019-08-26T22:28:13Z</dcterms:modified>
</cp:coreProperties>
</file>