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3" r:id="rId6"/>
    <p:sldId id="274" r:id="rId7"/>
    <p:sldId id="271" r:id="rId8"/>
    <p:sldId id="272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96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9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File:C Sharp wordmark.svg - Wikimedia Common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26" y="5606770"/>
            <a:ext cx="1044216" cy="1044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10189860" y="59622"/>
            <a:ext cx="2177365" cy="15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9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2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549A4-39F8-4B31-AA31-6AD3F3A9E838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E560C-EA68-4046-B31A-25F2DBBB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30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ycle-Icon-Refresh-Recycle-Loop-Reload-Arrows-9764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ycle-Icon-Refresh-Recycle-Loop-Reload-Arrows-9764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182" y="1528354"/>
            <a:ext cx="11177488" cy="2844314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atin typeface="Consolas" panose="020B0609020204030204" pitchFamily="49" charset="0"/>
                <a:ea typeface="Segoe UI Black" panose="020B0A02040204020203" pitchFamily="34" charset="0"/>
              </a:rPr>
              <a:t>ASYNC &amp; AWAIT</a:t>
            </a:r>
            <a:br>
              <a:rPr lang="en-US" sz="6000" b="1" dirty="0">
                <a:latin typeface="Consolas" panose="020B0609020204030204" pitchFamily="49" charset="0"/>
                <a:ea typeface="Segoe UI Black" panose="020B0A02040204020203" pitchFamily="34" charset="0"/>
              </a:rPr>
            </a:br>
            <a:r>
              <a:rPr lang="en-US" sz="6000" b="1" dirty="0">
                <a:latin typeface="Consolas" panose="020B0609020204030204" pitchFamily="49" charset="0"/>
                <a:ea typeface="Segoe UI Black" panose="020B0A02040204020203" pitchFamily="34" charset="0"/>
              </a:rPr>
              <a:t>SYNCHRONOUS &amp; ASYNCHRONOUS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371" y="4660053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Presenter: </a:t>
            </a:r>
            <a:r>
              <a:rPr lang="en-US" sz="2800" b="1" i="1" dirty="0" err="1"/>
              <a:t>mohammad</a:t>
            </a:r>
            <a:r>
              <a:rPr lang="en-US" sz="2800" b="1" i="1" dirty="0"/>
              <a:t> </a:t>
            </a:r>
            <a:r>
              <a:rPr lang="en-US" sz="2800" b="1" i="1" dirty="0" err="1"/>
              <a:t>adil</a:t>
            </a:r>
            <a:endParaRPr lang="en-US" sz="2800" b="1" i="1" dirty="0"/>
          </a:p>
        </p:txBody>
      </p:sp>
      <p:pic>
        <p:nvPicPr>
          <p:cNvPr id="4" name="Picture 3" descr="File:C Sharp wordmark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0" y="201938"/>
            <a:ext cx="1475470" cy="147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9649097" y="201938"/>
            <a:ext cx="2718128" cy="19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9ED2B-C78E-BD48-185A-0F3FCC425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34" y="3435715"/>
            <a:ext cx="1180209" cy="1068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5D9FB-E355-B912-1D90-846F0C6A8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34" y="4655326"/>
            <a:ext cx="1180209" cy="1164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4A9C4E-19FD-B5CB-FCE5-E97AEC5B767C}"/>
              </a:ext>
            </a:extLst>
          </p:cNvPr>
          <p:cNvSpPr/>
          <p:nvPr/>
        </p:nvSpPr>
        <p:spPr>
          <a:xfrm>
            <a:off x="4833586" y="3749357"/>
            <a:ext cx="2933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Techno Verse YT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C4F92-2BF7-42DF-2824-CFB0932802EF}"/>
              </a:ext>
            </a:extLst>
          </p:cNvPr>
          <p:cNvSpPr/>
          <p:nvPr/>
        </p:nvSpPr>
        <p:spPr>
          <a:xfrm>
            <a:off x="4833586" y="4945278"/>
            <a:ext cx="3395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Heavenly Delicious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BD66E2-283C-3375-A3A7-529AC731D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634" y="2198766"/>
            <a:ext cx="1180210" cy="11150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7D69F5-5DF7-77F9-2F7D-C0D5DAB1DF26}"/>
              </a:ext>
            </a:extLst>
          </p:cNvPr>
          <p:cNvSpPr/>
          <p:nvPr/>
        </p:nvSpPr>
        <p:spPr>
          <a:xfrm>
            <a:off x="4833585" y="2533349"/>
            <a:ext cx="1869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Adil Vlogs</a:t>
            </a:r>
          </a:p>
        </p:txBody>
      </p:sp>
    </p:spTree>
    <p:extLst>
      <p:ext uri="{BB962C8B-B14F-4D97-AF65-F5344CB8AC3E}">
        <p14:creationId xmlns:p14="http://schemas.microsoft.com/office/powerpoint/2010/main" val="135967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2337-DD19-1167-9329-3D3A8B75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93379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What Is Synchronous In 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ED726-B052-672F-47CE-B2F565598443}"/>
              </a:ext>
            </a:extLst>
          </p:cNvPr>
          <p:cNvSpPr txBox="1"/>
          <p:nvPr/>
        </p:nvSpPr>
        <p:spPr>
          <a:xfrm>
            <a:off x="3862180" y="1734583"/>
            <a:ext cx="795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Synchronous programming is a programming model </a:t>
            </a:r>
          </a:p>
          <a:p>
            <a:r>
              <a:rPr lang="en-US" sz="2400" b="1" i="0" dirty="0">
                <a:effectLst/>
                <a:latin typeface="arial" panose="020B0604020202020204" pitchFamily="34" charset="0"/>
              </a:rPr>
              <a:t>where operations take place sequentially</a:t>
            </a:r>
            <a:endParaRPr lang="en-US" sz="2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432C14-7304-C4FA-0BB4-2E35CB656F12}"/>
              </a:ext>
            </a:extLst>
          </p:cNvPr>
          <p:cNvSpPr/>
          <p:nvPr/>
        </p:nvSpPr>
        <p:spPr>
          <a:xfrm>
            <a:off x="370590" y="1394272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5A723E6-5A2C-24AA-A2F0-B33F118A6523}"/>
              </a:ext>
            </a:extLst>
          </p:cNvPr>
          <p:cNvSpPr/>
          <p:nvPr/>
        </p:nvSpPr>
        <p:spPr>
          <a:xfrm>
            <a:off x="370590" y="2647673"/>
            <a:ext cx="1955409" cy="6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6B944B-496F-6358-5D11-45F3D5C5C26A}"/>
              </a:ext>
            </a:extLst>
          </p:cNvPr>
          <p:cNvSpPr/>
          <p:nvPr/>
        </p:nvSpPr>
        <p:spPr>
          <a:xfrm>
            <a:off x="370590" y="3713999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657228-43D8-288C-881A-B4DA5D9F60BC}"/>
              </a:ext>
            </a:extLst>
          </p:cNvPr>
          <p:cNvSpPr/>
          <p:nvPr/>
        </p:nvSpPr>
        <p:spPr>
          <a:xfrm>
            <a:off x="363415" y="4817912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873D66-B823-C3B3-E45E-7C6C1524A90D}"/>
              </a:ext>
            </a:extLst>
          </p:cNvPr>
          <p:cNvSpPr/>
          <p:nvPr/>
        </p:nvSpPr>
        <p:spPr>
          <a:xfrm>
            <a:off x="370590" y="5878741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0885B41A-DD49-326E-5416-2811C0AAF9FD}"/>
              </a:ext>
            </a:extLst>
          </p:cNvPr>
          <p:cNvSpPr/>
          <p:nvPr/>
        </p:nvSpPr>
        <p:spPr>
          <a:xfrm rot="5400000">
            <a:off x="1002869" y="2210810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7A4D40C3-0489-68B8-663B-BB55E279A5E2}"/>
              </a:ext>
            </a:extLst>
          </p:cNvPr>
          <p:cNvSpPr/>
          <p:nvPr/>
        </p:nvSpPr>
        <p:spPr>
          <a:xfrm>
            <a:off x="2498436" y="3872407"/>
            <a:ext cx="765269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EE618120-7EF1-3EAF-5281-99D17A5E5ECD}"/>
              </a:ext>
            </a:extLst>
          </p:cNvPr>
          <p:cNvSpPr/>
          <p:nvPr/>
        </p:nvSpPr>
        <p:spPr>
          <a:xfrm rot="5400000">
            <a:off x="1002869" y="333664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8525B502-D0BC-09CF-DD8C-02BA81977087}"/>
              </a:ext>
            </a:extLst>
          </p:cNvPr>
          <p:cNvSpPr/>
          <p:nvPr/>
        </p:nvSpPr>
        <p:spPr>
          <a:xfrm rot="5400000">
            <a:off x="1002868" y="4404042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B17008AD-D59E-BD11-EC3B-47C9650EF0B2}"/>
              </a:ext>
            </a:extLst>
          </p:cNvPr>
          <p:cNvSpPr/>
          <p:nvPr/>
        </p:nvSpPr>
        <p:spPr>
          <a:xfrm rot="5400000">
            <a:off x="1002868" y="5471440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5CE28-A96D-90CB-06AB-7327D74CA51E}"/>
              </a:ext>
            </a:extLst>
          </p:cNvPr>
          <p:cNvSpPr txBox="1"/>
          <p:nvPr/>
        </p:nvSpPr>
        <p:spPr>
          <a:xfrm>
            <a:off x="3436142" y="3854822"/>
            <a:ext cx="154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RESOURCE</a:t>
            </a:r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EE821280-0FAF-0609-11F8-9A13E4684EE4}"/>
              </a:ext>
            </a:extLst>
          </p:cNvPr>
          <p:cNvSpPr/>
          <p:nvPr/>
        </p:nvSpPr>
        <p:spPr>
          <a:xfrm>
            <a:off x="5153746" y="3889992"/>
            <a:ext cx="765269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579E7C-CAE1-7C0F-1800-FD287456D662}"/>
              </a:ext>
            </a:extLst>
          </p:cNvPr>
          <p:cNvSpPr txBox="1"/>
          <p:nvPr/>
        </p:nvSpPr>
        <p:spPr>
          <a:xfrm>
            <a:off x="6091452" y="387240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4C1E292-1654-7E71-9E28-1D35021A0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3325" y="3770390"/>
            <a:ext cx="845616" cy="8125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3453B01-8501-1E54-BB3E-9D5D7671FA69}"/>
              </a:ext>
            </a:extLst>
          </p:cNvPr>
          <p:cNvSpPr txBox="1"/>
          <p:nvPr/>
        </p:nvSpPr>
        <p:spPr>
          <a:xfrm>
            <a:off x="8746762" y="3872407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 MINUTE</a:t>
            </a:r>
          </a:p>
        </p:txBody>
      </p:sp>
    </p:spTree>
    <p:extLst>
      <p:ext uri="{BB962C8B-B14F-4D97-AF65-F5344CB8AC3E}">
        <p14:creationId xmlns:p14="http://schemas.microsoft.com/office/powerpoint/2010/main" val="213133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5419-987A-1EED-A2B6-267EF4B0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What Is Asynchronous In </a:t>
            </a:r>
            <a:r>
              <a:rPr lang="en-US" dirty="0" err="1"/>
              <a:t>c#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1B2FD-3365-CCE9-551B-952BE0E610F6}"/>
              </a:ext>
            </a:extLst>
          </p:cNvPr>
          <p:cNvSpPr txBox="1"/>
          <p:nvPr/>
        </p:nvSpPr>
        <p:spPr>
          <a:xfrm>
            <a:off x="3917007" y="1679611"/>
            <a:ext cx="8148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As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ynchronous programming is a programming model </a:t>
            </a:r>
          </a:p>
          <a:p>
            <a:r>
              <a:rPr lang="en-US" sz="2400" b="1" i="0" dirty="0">
                <a:effectLst/>
                <a:latin typeface="arial" panose="020B0604020202020204" pitchFamily="34" charset="0"/>
              </a:rPr>
              <a:t>where operations </a:t>
            </a:r>
            <a:r>
              <a:rPr lang="en-US" sz="2400" b="1" dirty="0">
                <a:latin typeface="arial" panose="020B0604020202020204" pitchFamily="34" charset="0"/>
              </a:rPr>
              <a:t>does not dependent on each other.</a:t>
            </a:r>
            <a:endParaRPr lang="en-US" sz="24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C8E97-3060-FA1F-C20E-CB1733F19B22}"/>
              </a:ext>
            </a:extLst>
          </p:cNvPr>
          <p:cNvSpPr/>
          <p:nvPr/>
        </p:nvSpPr>
        <p:spPr>
          <a:xfrm>
            <a:off x="370590" y="1436468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F7FC75-0F7D-810C-050C-B4DADA2BAA75}"/>
              </a:ext>
            </a:extLst>
          </p:cNvPr>
          <p:cNvSpPr/>
          <p:nvPr/>
        </p:nvSpPr>
        <p:spPr>
          <a:xfrm>
            <a:off x="370590" y="2689869"/>
            <a:ext cx="1955409" cy="6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75AFAF-8007-3FF1-28EB-965B8FDBC1DC}"/>
              </a:ext>
            </a:extLst>
          </p:cNvPr>
          <p:cNvSpPr/>
          <p:nvPr/>
        </p:nvSpPr>
        <p:spPr>
          <a:xfrm>
            <a:off x="370590" y="3756195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49083-F9A6-8D6E-021B-243A57404D5B}"/>
              </a:ext>
            </a:extLst>
          </p:cNvPr>
          <p:cNvSpPr/>
          <p:nvPr/>
        </p:nvSpPr>
        <p:spPr>
          <a:xfrm>
            <a:off x="363415" y="4860108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6D1A98-A15E-ED46-62DD-0583C6F31975}"/>
              </a:ext>
            </a:extLst>
          </p:cNvPr>
          <p:cNvSpPr/>
          <p:nvPr/>
        </p:nvSpPr>
        <p:spPr>
          <a:xfrm>
            <a:off x="370590" y="5920937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76E471F6-FBC0-11F1-842B-51C517450E73}"/>
              </a:ext>
            </a:extLst>
          </p:cNvPr>
          <p:cNvSpPr/>
          <p:nvPr/>
        </p:nvSpPr>
        <p:spPr>
          <a:xfrm rot="5400000">
            <a:off x="1002869" y="2253006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9FA1CCD-A357-6CBB-913D-49194D14E455}"/>
              </a:ext>
            </a:extLst>
          </p:cNvPr>
          <p:cNvSpPr/>
          <p:nvPr/>
        </p:nvSpPr>
        <p:spPr>
          <a:xfrm>
            <a:off x="2498436" y="3914603"/>
            <a:ext cx="765269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6683AB6C-36AD-595A-A49A-C5D74AB3C853}"/>
              </a:ext>
            </a:extLst>
          </p:cNvPr>
          <p:cNvSpPr/>
          <p:nvPr/>
        </p:nvSpPr>
        <p:spPr>
          <a:xfrm rot="5400000">
            <a:off x="1002869" y="3378840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E4DB38F6-E659-42E4-41D4-8E22B3E1BDBD}"/>
              </a:ext>
            </a:extLst>
          </p:cNvPr>
          <p:cNvSpPr/>
          <p:nvPr/>
        </p:nvSpPr>
        <p:spPr>
          <a:xfrm rot="5400000">
            <a:off x="1002868" y="4446238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45D23244-CD9F-0C19-7A64-9B25B35E4AA5}"/>
              </a:ext>
            </a:extLst>
          </p:cNvPr>
          <p:cNvSpPr/>
          <p:nvPr/>
        </p:nvSpPr>
        <p:spPr>
          <a:xfrm rot="5400000">
            <a:off x="1002868" y="5513636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805A4-5BDE-997A-7B70-604400C7754D}"/>
              </a:ext>
            </a:extLst>
          </p:cNvPr>
          <p:cNvSpPr txBox="1"/>
          <p:nvPr/>
        </p:nvSpPr>
        <p:spPr>
          <a:xfrm>
            <a:off x="3436142" y="3897018"/>
            <a:ext cx="154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RESOURCE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D2A4EFDD-1340-9103-1146-93F2B6D791A9}"/>
              </a:ext>
            </a:extLst>
          </p:cNvPr>
          <p:cNvSpPr/>
          <p:nvPr/>
        </p:nvSpPr>
        <p:spPr>
          <a:xfrm>
            <a:off x="5153746" y="3932188"/>
            <a:ext cx="765269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25BCA-C990-F4BD-32D0-DBF1A6FC94D9}"/>
              </a:ext>
            </a:extLst>
          </p:cNvPr>
          <p:cNvSpPr txBox="1"/>
          <p:nvPr/>
        </p:nvSpPr>
        <p:spPr>
          <a:xfrm>
            <a:off x="6091452" y="3914603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651855-0AF6-CA36-D1EA-6BB5C0B82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3325" y="3812586"/>
            <a:ext cx="845616" cy="812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85E661-3108-A9D0-95EF-1857892C4A6C}"/>
              </a:ext>
            </a:extLst>
          </p:cNvPr>
          <p:cNvSpPr txBox="1"/>
          <p:nvPr/>
        </p:nvSpPr>
        <p:spPr>
          <a:xfrm>
            <a:off x="8746762" y="3914603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 MINUTE</a:t>
            </a:r>
          </a:p>
        </p:txBody>
      </p:sp>
    </p:spTree>
    <p:extLst>
      <p:ext uri="{BB962C8B-B14F-4D97-AF65-F5344CB8AC3E}">
        <p14:creationId xmlns:p14="http://schemas.microsoft.com/office/powerpoint/2010/main" val="28173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6C72-6A71-74D0-5889-D0C0AB89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</a:t>
            </a:r>
            <a:r>
              <a:rPr lang="en-US" dirty="0"/>
              <a:t>PROGRAMMING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7C5014-529D-C7D2-0238-C3BFE7D26999}"/>
              </a:ext>
            </a:extLst>
          </p:cNvPr>
          <p:cNvSpPr/>
          <p:nvPr/>
        </p:nvSpPr>
        <p:spPr>
          <a:xfrm>
            <a:off x="426861" y="3249758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1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B8E75836-A9AA-7C08-F2B5-41FE72C28C15}"/>
              </a:ext>
            </a:extLst>
          </p:cNvPr>
          <p:cNvSpPr/>
          <p:nvPr/>
        </p:nvSpPr>
        <p:spPr>
          <a:xfrm>
            <a:off x="2554707" y="3408166"/>
            <a:ext cx="765269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84951-AA58-A57B-7F52-2123D4712BC9}"/>
              </a:ext>
            </a:extLst>
          </p:cNvPr>
          <p:cNvSpPr txBox="1"/>
          <p:nvPr/>
        </p:nvSpPr>
        <p:spPr>
          <a:xfrm>
            <a:off x="685801" y="2777810"/>
            <a:ext cx="143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 seconds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E8514-DA20-C327-8A9D-15CA64A14E08}"/>
              </a:ext>
            </a:extLst>
          </p:cNvPr>
          <p:cNvSpPr/>
          <p:nvPr/>
        </p:nvSpPr>
        <p:spPr>
          <a:xfrm>
            <a:off x="3492413" y="3249758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2</a:t>
            </a: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1C29579D-FC04-5195-DD37-83692CB69CE7}"/>
              </a:ext>
            </a:extLst>
          </p:cNvPr>
          <p:cNvSpPr/>
          <p:nvPr/>
        </p:nvSpPr>
        <p:spPr>
          <a:xfrm>
            <a:off x="5620259" y="3408166"/>
            <a:ext cx="765269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014D-D95E-3A74-2316-572CC505F4ED}"/>
              </a:ext>
            </a:extLst>
          </p:cNvPr>
          <p:cNvSpPr txBox="1"/>
          <p:nvPr/>
        </p:nvSpPr>
        <p:spPr>
          <a:xfrm>
            <a:off x="3753350" y="2777810"/>
            <a:ext cx="143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 seconds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07809E-30E2-9075-D014-722637462B4A}"/>
              </a:ext>
            </a:extLst>
          </p:cNvPr>
          <p:cNvSpPr/>
          <p:nvPr/>
        </p:nvSpPr>
        <p:spPr>
          <a:xfrm>
            <a:off x="6557965" y="3239475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3</a:t>
            </a: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56DB0F0-2DCD-993A-B8AC-C025CE884D7F}"/>
              </a:ext>
            </a:extLst>
          </p:cNvPr>
          <p:cNvSpPr/>
          <p:nvPr/>
        </p:nvSpPr>
        <p:spPr>
          <a:xfrm>
            <a:off x="8685811" y="3397883"/>
            <a:ext cx="765269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E5FC5-E83E-61FE-9874-C0A520431DE6}"/>
              </a:ext>
            </a:extLst>
          </p:cNvPr>
          <p:cNvSpPr txBox="1"/>
          <p:nvPr/>
        </p:nvSpPr>
        <p:spPr>
          <a:xfrm>
            <a:off x="6820899" y="2774002"/>
            <a:ext cx="143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 seconds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5FBF6D-C591-4EE6-0260-FD2C805EC3ED}"/>
              </a:ext>
            </a:extLst>
          </p:cNvPr>
          <p:cNvSpPr/>
          <p:nvPr/>
        </p:nvSpPr>
        <p:spPr>
          <a:xfrm>
            <a:off x="9623517" y="3249758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BB1DF-D902-4CAA-6A6C-6576006043C7}"/>
              </a:ext>
            </a:extLst>
          </p:cNvPr>
          <p:cNvSpPr txBox="1"/>
          <p:nvPr/>
        </p:nvSpPr>
        <p:spPr>
          <a:xfrm>
            <a:off x="9886451" y="2784285"/>
            <a:ext cx="1310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second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AA2D7-C80D-99C0-381E-18DD21ECA284}"/>
              </a:ext>
            </a:extLst>
          </p:cNvPr>
          <p:cNvSpPr txBox="1"/>
          <p:nvPr/>
        </p:nvSpPr>
        <p:spPr>
          <a:xfrm>
            <a:off x="3689282" y="4539021"/>
            <a:ext cx="4124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Executes In a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4C699-2021-1A79-92EE-E4C5087A13B6}"/>
              </a:ext>
            </a:extLst>
          </p:cNvPr>
          <p:cNvSpPr txBox="1"/>
          <p:nvPr/>
        </p:nvSpPr>
        <p:spPr>
          <a:xfrm>
            <a:off x="3713323" y="5134079"/>
            <a:ext cx="4631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Dependent On Each Other</a:t>
            </a:r>
          </a:p>
        </p:txBody>
      </p:sp>
    </p:spTree>
    <p:extLst>
      <p:ext uri="{BB962C8B-B14F-4D97-AF65-F5344CB8AC3E}">
        <p14:creationId xmlns:p14="http://schemas.microsoft.com/office/powerpoint/2010/main" val="261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6C72-6A71-74D0-5889-D0C0AB89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7C5014-529D-C7D2-0238-C3BFE7D26999}"/>
              </a:ext>
            </a:extLst>
          </p:cNvPr>
          <p:cNvSpPr/>
          <p:nvPr/>
        </p:nvSpPr>
        <p:spPr>
          <a:xfrm>
            <a:off x="426861" y="3249758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84951-AA58-A57B-7F52-2123D4712BC9}"/>
              </a:ext>
            </a:extLst>
          </p:cNvPr>
          <p:cNvSpPr txBox="1"/>
          <p:nvPr/>
        </p:nvSpPr>
        <p:spPr>
          <a:xfrm>
            <a:off x="685801" y="2777810"/>
            <a:ext cx="143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 seconds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E8514-DA20-C327-8A9D-15CA64A14E08}"/>
              </a:ext>
            </a:extLst>
          </p:cNvPr>
          <p:cNvSpPr/>
          <p:nvPr/>
        </p:nvSpPr>
        <p:spPr>
          <a:xfrm>
            <a:off x="3492413" y="3249758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014D-D95E-3A74-2316-572CC505F4ED}"/>
              </a:ext>
            </a:extLst>
          </p:cNvPr>
          <p:cNvSpPr txBox="1"/>
          <p:nvPr/>
        </p:nvSpPr>
        <p:spPr>
          <a:xfrm>
            <a:off x="3753350" y="2777810"/>
            <a:ext cx="143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 seconds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07809E-30E2-9075-D014-722637462B4A}"/>
              </a:ext>
            </a:extLst>
          </p:cNvPr>
          <p:cNvSpPr/>
          <p:nvPr/>
        </p:nvSpPr>
        <p:spPr>
          <a:xfrm>
            <a:off x="6557965" y="3239475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3</a:t>
            </a: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56DB0F0-2DCD-993A-B8AC-C025CE884D7F}"/>
              </a:ext>
            </a:extLst>
          </p:cNvPr>
          <p:cNvSpPr/>
          <p:nvPr/>
        </p:nvSpPr>
        <p:spPr>
          <a:xfrm rot="16200000">
            <a:off x="10240574" y="4055329"/>
            <a:ext cx="584775" cy="568530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E5FC5-E83E-61FE-9874-C0A520431DE6}"/>
              </a:ext>
            </a:extLst>
          </p:cNvPr>
          <p:cNvSpPr txBox="1"/>
          <p:nvPr/>
        </p:nvSpPr>
        <p:spPr>
          <a:xfrm>
            <a:off x="6820899" y="2774002"/>
            <a:ext cx="143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 seconds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5FBF6D-C591-4EE6-0260-FD2C805EC3ED}"/>
              </a:ext>
            </a:extLst>
          </p:cNvPr>
          <p:cNvSpPr/>
          <p:nvPr/>
        </p:nvSpPr>
        <p:spPr>
          <a:xfrm>
            <a:off x="9623517" y="3249758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BB1DF-D902-4CAA-6A6C-6576006043C7}"/>
              </a:ext>
            </a:extLst>
          </p:cNvPr>
          <p:cNvSpPr txBox="1"/>
          <p:nvPr/>
        </p:nvSpPr>
        <p:spPr>
          <a:xfrm>
            <a:off x="9886451" y="2784285"/>
            <a:ext cx="1310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second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8AA2D7-C80D-99C0-381E-18DD21ECA284}"/>
              </a:ext>
            </a:extLst>
          </p:cNvPr>
          <p:cNvSpPr txBox="1"/>
          <p:nvPr/>
        </p:nvSpPr>
        <p:spPr>
          <a:xfrm>
            <a:off x="3565714" y="5144362"/>
            <a:ext cx="4688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Not Execute In a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4C699-2021-1A79-92EE-E4C5087A13B6}"/>
              </a:ext>
            </a:extLst>
          </p:cNvPr>
          <p:cNvSpPr txBox="1"/>
          <p:nvPr/>
        </p:nvSpPr>
        <p:spPr>
          <a:xfrm>
            <a:off x="3589755" y="5739420"/>
            <a:ext cx="536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Not Dependent On Each 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C831B-4D5D-25F3-F8CB-466842442926}"/>
              </a:ext>
            </a:extLst>
          </p:cNvPr>
          <p:cNvSpPr txBox="1"/>
          <p:nvPr/>
        </p:nvSpPr>
        <p:spPr>
          <a:xfrm>
            <a:off x="10248696" y="4666157"/>
            <a:ext cx="63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1st</a:t>
            </a: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8414B845-C2A1-6A9E-058E-AF508A0F5F0F}"/>
              </a:ext>
            </a:extLst>
          </p:cNvPr>
          <p:cNvSpPr/>
          <p:nvPr/>
        </p:nvSpPr>
        <p:spPr>
          <a:xfrm rot="16200000">
            <a:off x="4191466" y="4029146"/>
            <a:ext cx="584775" cy="568530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58FDA-2D10-FFB2-5589-DEF394DB405B}"/>
              </a:ext>
            </a:extLst>
          </p:cNvPr>
          <p:cNvSpPr txBox="1"/>
          <p:nvPr/>
        </p:nvSpPr>
        <p:spPr>
          <a:xfrm>
            <a:off x="4107788" y="4631982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2nd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2EABEF06-98B0-B7A2-33CF-4BC9C4CE9D44}"/>
              </a:ext>
            </a:extLst>
          </p:cNvPr>
          <p:cNvSpPr/>
          <p:nvPr/>
        </p:nvSpPr>
        <p:spPr>
          <a:xfrm rot="16200000">
            <a:off x="1075113" y="4053599"/>
            <a:ext cx="584775" cy="568530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E7E738-11AD-D4CD-75A3-564A0B382806}"/>
              </a:ext>
            </a:extLst>
          </p:cNvPr>
          <p:cNvSpPr txBox="1"/>
          <p:nvPr/>
        </p:nvSpPr>
        <p:spPr>
          <a:xfrm>
            <a:off x="1025675" y="4637646"/>
            <a:ext cx="683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3rd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E173EBF5-E8B6-0531-14E0-B726A56BD209}"/>
              </a:ext>
            </a:extLst>
          </p:cNvPr>
          <p:cNvSpPr/>
          <p:nvPr/>
        </p:nvSpPr>
        <p:spPr>
          <a:xfrm rot="16200000">
            <a:off x="7181781" y="4018306"/>
            <a:ext cx="584775" cy="568530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7B7F0-6CBC-0841-BDDD-CA911248DCF1}"/>
              </a:ext>
            </a:extLst>
          </p:cNvPr>
          <p:cNvSpPr txBox="1"/>
          <p:nvPr/>
        </p:nvSpPr>
        <p:spPr>
          <a:xfrm>
            <a:off x="7163749" y="460524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4th</a:t>
            </a:r>
          </a:p>
        </p:txBody>
      </p:sp>
    </p:spTree>
    <p:extLst>
      <p:ext uri="{BB962C8B-B14F-4D97-AF65-F5344CB8AC3E}">
        <p14:creationId xmlns:p14="http://schemas.microsoft.com/office/powerpoint/2010/main" val="24402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7" grpId="0"/>
      <p:bldP spid="3" grpId="0"/>
      <p:bldP spid="16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B59-AEAE-CE11-A043-F580FC74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AWAIT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5151-F295-D211-CAF3-6DB54F56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 and Await </a:t>
            </a:r>
            <a:r>
              <a:rPr lang="en-US" b="0" dirty="0"/>
              <a:t>are the two keywords that help us to program </a:t>
            </a:r>
            <a:r>
              <a:rPr lang="en-US" dirty="0"/>
              <a:t>asynchronously</a:t>
            </a:r>
            <a:r>
              <a:rPr lang="en-US" b="0" dirty="0"/>
              <a:t>. </a:t>
            </a:r>
          </a:p>
          <a:p>
            <a:r>
              <a:rPr lang="en-US" b="0" dirty="0"/>
              <a:t>An </a:t>
            </a:r>
            <a:r>
              <a:rPr lang="en-US" dirty="0"/>
              <a:t>async</a:t>
            </a:r>
            <a:r>
              <a:rPr lang="en-US" b="0" dirty="0"/>
              <a:t> keyword is a method that performs </a:t>
            </a:r>
            <a:r>
              <a:rPr lang="en-US" dirty="0"/>
              <a:t>asynchronous tasks </a:t>
            </a:r>
            <a:r>
              <a:rPr lang="en-US" b="0" dirty="0"/>
              <a:t>such as </a:t>
            </a:r>
            <a:r>
              <a:rPr lang="en-US" dirty="0"/>
              <a:t>fetching data from a database</a:t>
            </a:r>
            <a:r>
              <a:rPr lang="en-US" b="0" dirty="0"/>
              <a:t>, </a:t>
            </a:r>
            <a:r>
              <a:rPr lang="en-US" dirty="0"/>
              <a:t>reading a file</a:t>
            </a:r>
            <a:r>
              <a:rPr lang="en-US" b="0" dirty="0"/>
              <a:t>, </a:t>
            </a:r>
            <a:r>
              <a:rPr lang="en-US" b="0" dirty="0" err="1"/>
              <a:t>etc</a:t>
            </a:r>
            <a:r>
              <a:rPr lang="en-US" b="0" dirty="0"/>
              <a:t>, they can be marked as </a:t>
            </a:r>
            <a:r>
              <a:rPr lang="en-US" dirty="0"/>
              <a:t>“async”. </a:t>
            </a:r>
          </a:p>
          <a:p>
            <a:r>
              <a:rPr lang="en-US" b="0" dirty="0"/>
              <a:t>Whereas </a:t>
            </a:r>
            <a:r>
              <a:rPr lang="en-US" dirty="0"/>
              <a:t>await</a:t>
            </a:r>
            <a:r>
              <a:rPr lang="en-US" b="0" dirty="0"/>
              <a:t> keyword making  </a:t>
            </a:r>
            <a:r>
              <a:rPr lang="en-US" dirty="0"/>
              <a:t>“await” </a:t>
            </a:r>
            <a:r>
              <a:rPr lang="en-US" b="0" dirty="0"/>
              <a:t>to a statement means suspending the execution of the async method it is residing in until the asynchronous task completes.</a:t>
            </a:r>
          </a:p>
        </p:txBody>
      </p:sp>
    </p:spTree>
    <p:extLst>
      <p:ext uri="{BB962C8B-B14F-4D97-AF65-F5344CB8AC3E}">
        <p14:creationId xmlns:p14="http://schemas.microsoft.com/office/powerpoint/2010/main" val="13246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A9F-0D91-0870-F6C9-1DFE5033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AWAIT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D7C9-FD72-934B-44E6-20314069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 After </a:t>
            </a:r>
            <a:r>
              <a:rPr lang="en-US" dirty="0"/>
              <a:t>suspension</a:t>
            </a:r>
            <a:r>
              <a:rPr lang="en-US" b="0" dirty="0"/>
              <a:t>, the control goes back to the </a:t>
            </a:r>
            <a:r>
              <a:rPr lang="en-US" dirty="0"/>
              <a:t>caller method</a:t>
            </a:r>
            <a:r>
              <a:rPr lang="en-US" b="0" dirty="0"/>
              <a:t>.</a:t>
            </a:r>
          </a:p>
          <a:p>
            <a:r>
              <a:rPr lang="en-US" b="0" dirty="0"/>
              <a:t>Once the task completes, the control comes back to the states where await is mentioned and executes the remaining statements in the enclosing method.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628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EC41-52B9-E6C8-E010-9C6A7B0F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Class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DA17-CA9D-81D9-BFD2-58BAC393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Task</a:t>
            </a:r>
            <a:r>
              <a:rPr lang="en-US" b="0" dirty="0"/>
              <a:t> class will always represent a </a:t>
            </a:r>
            <a:r>
              <a:rPr lang="en-US" dirty="0"/>
              <a:t>single operation </a:t>
            </a:r>
            <a:r>
              <a:rPr lang="en-US" b="0" dirty="0"/>
              <a:t>and that operation will be executed </a:t>
            </a:r>
            <a:r>
              <a:rPr lang="en-US" dirty="0"/>
              <a:t>asynchronously on a thread pool </a:t>
            </a:r>
            <a:r>
              <a:rPr lang="en-US" b="0" dirty="0"/>
              <a:t>thread rather than synchronously on the </a:t>
            </a:r>
            <a:r>
              <a:rPr lang="en-US" dirty="0"/>
              <a:t>main thread </a:t>
            </a:r>
            <a:r>
              <a:rPr lang="en-US" b="0" dirty="0"/>
              <a:t>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94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302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Consolas</vt:lpstr>
      <vt:lpstr>Celestial</vt:lpstr>
      <vt:lpstr>ASYNC &amp; AWAIT SYNCHRONOUS &amp; ASYNCHRONOUS</vt:lpstr>
      <vt:lpstr>Humble request</vt:lpstr>
      <vt:lpstr>What Is Synchronous In C#</vt:lpstr>
      <vt:lpstr>What Is Asynchronous In c#</vt:lpstr>
      <vt:lpstr>SYNCHRONOUS PROGRAMMING</vt:lpstr>
      <vt:lpstr>ASYNCHRONOUS PROGRAMMING</vt:lpstr>
      <vt:lpstr>ASYNC &amp; AWAIT IN C#</vt:lpstr>
      <vt:lpstr>ASYNC &amp; AWAIT IN C#</vt:lpstr>
      <vt:lpstr>Task Class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Enum (Enumeration)</dc:title>
  <dc:creator>Mohammad Adil</dc:creator>
  <cp:lastModifiedBy>Mohammad Adil</cp:lastModifiedBy>
  <cp:revision>56</cp:revision>
  <dcterms:created xsi:type="dcterms:W3CDTF">2022-08-18T14:50:14Z</dcterms:created>
  <dcterms:modified xsi:type="dcterms:W3CDTF">2022-12-30T06:37:53Z</dcterms:modified>
</cp:coreProperties>
</file>