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7" r:id="rId3"/>
    <p:sldId id="264" r:id="rId4"/>
    <p:sldId id="258" r:id="rId5"/>
    <p:sldId id="259" r:id="rId6"/>
    <p:sldId id="262" r:id="rId7"/>
    <p:sldId id="260" r:id="rId8"/>
    <p:sldId id="261" r:id="rId9"/>
    <p:sldId id="265" r:id="rId10"/>
    <p:sldId id="266" r:id="rId11"/>
    <p:sldId id="267" r:id="rId12"/>
    <p:sldId id="270" r:id="rId13"/>
    <p:sldId id="269" r:id="rId14"/>
    <p:sldId id="268" r:id="rId15"/>
    <p:sldId id="271" r:id="rId16"/>
    <p:sldId id="274" r:id="rId17"/>
    <p:sldId id="272" r:id="rId18"/>
    <p:sldId id="275" r:id="rId19"/>
    <p:sldId id="278" r:id="rId20"/>
    <p:sldId id="273" r:id="rId21"/>
    <p:sldId id="27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8C6EED9-F9DC-46C3-8901-01367C935ED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500D541B-08A8-4376-88B6-6C84F7B1A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74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EED9-F9DC-46C3-8901-01367C935ED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541B-08A8-4376-88B6-6C84F7B1A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EED9-F9DC-46C3-8901-01367C935ED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541B-08A8-4376-88B6-6C84F7B1A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93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EED9-F9DC-46C3-8901-01367C935ED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541B-08A8-4376-88B6-6C84F7B1A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76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EED9-F9DC-46C3-8901-01367C935ED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541B-08A8-4376-88B6-6C84F7B1A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23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EED9-F9DC-46C3-8901-01367C935ED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541B-08A8-4376-88B6-6C84F7B1A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10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EED9-F9DC-46C3-8901-01367C935ED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541B-08A8-4376-88B6-6C84F7B1A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65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EED9-F9DC-46C3-8901-01367C935ED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541B-08A8-4376-88B6-6C84F7B1A04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450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EED9-F9DC-46C3-8901-01367C935ED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541B-08A8-4376-88B6-6C84F7B1A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8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>
            <a:lvl1pPr>
              <a:defRPr sz="2800" b="1"/>
            </a:lvl1pPr>
            <a:lvl2pPr>
              <a:defRPr sz="2400" b="1"/>
            </a:lvl2pPr>
            <a:lvl3pPr>
              <a:defRPr sz="2000" b="1"/>
            </a:lvl3pPr>
            <a:lvl4pPr>
              <a:defRPr sz="1800" b="1"/>
            </a:lvl4pPr>
            <a:lvl5pPr>
              <a:defRPr sz="1800" b="1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EED9-F9DC-46C3-8901-01367C935ED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541B-08A8-4376-88B6-6C84F7B1A04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t="29730" r="30736" b="35135"/>
          <a:stretch/>
        </p:blipFill>
        <p:spPr>
          <a:xfrm>
            <a:off x="10380372" y="201939"/>
            <a:ext cx="1986852" cy="1434947"/>
          </a:xfrm>
          <a:prstGeom prst="rect">
            <a:avLst/>
          </a:prstGeom>
        </p:spPr>
      </p:pic>
      <p:pic>
        <p:nvPicPr>
          <p:cNvPr id="9" name="Picture 8" descr="File:C Sharp wordmark.svg - Wikimedia Commons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226" y="5602310"/>
            <a:ext cx="1074434" cy="107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600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EED9-F9DC-46C3-8901-01367C935ED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541B-08A8-4376-88B6-6C84F7B1A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EED9-F9DC-46C3-8901-01367C935ED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541B-08A8-4376-88B6-6C84F7B1A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8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EED9-F9DC-46C3-8901-01367C935ED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541B-08A8-4376-88B6-6C84F7B1A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4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EED9-F9DC-46C3-8901-01367C935ED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541B-08A8-4376-88B6-6C84F7B1A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8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EED9-F9DC-46C3-8901-01367C935ED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541B-08A8-4376-88B6-6C84F7B1A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6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EED9-F9DC-46C3-8901-01367C935ED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541B-08A8-4376-88B6-6C84F7B1A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6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6EED9-F9DC-46C3-8901-01367C935ED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D541B-08A8-4376-88B6-6C84F7B1A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8C6EED9-F9DC-46C3-8901-01367C935EDF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0D541B-08A8-4376-88B6-6C84F7B1A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07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9715" y="1739317"/>
            <a:ext cx="10450285" cy="2844314"/>
          </a:xfrm>
        </p:spPr>
        <p:txBody>
          <a:bodyPr>
            <a:noAutofit/>
          </a:bodyPr>
          <a:lstStyle/>
          <a:p>
            <a:pPr algn="l"/>
            <a:r>
              <a:rPr lang="en-US" sz="7200" b="1" dirty="0">
                <a:latin typeface="Consolas" panose="020B0609020204030204" pitchFamily="49" charset="0"/>
                <a:ea typeface="Segoe UI Black" panose="020B0A02040204020203" pitchFamily="34" charset="0"/>
              </a:rPr>
              <a:t>Dependency </a:t>
            </a:r>
            <a:r>
              <a:rPr lang="en-US" sz="7200" b="1" dirty="0" smtClean="0">
                <a:latin typeface="Consolas" panose="020B0609020204030204" pitchFamily="49" charset="0"/>
                <a:ea typeface="Segoe UI Black" panose="020B0A02040204020203" pitchFamily="34" charset="0"/>
              </a:rPr>
              <a:t>Injection (di) in </a:t>
            </a:r>
            <a:r>
              <a:rPr lang="en-US" sz="7200" b="1" dirty="0" err="1" smtClean="0">
                <a:latin typeface="Consolas" panose="020B0609020204030204" pitchFamily="49" charset="0"/>
                <a:ea typeface="Segoe UI Black" panose="020B0A02040204020203" pitchFamily="34" charset="0"/>
              </a:rPr>
              <a:t>c#</a:t>
            </a:r>
            <a:endParaRPr lang="en-US" sz="7200" b="1" dirty="0">
              <a:latin typeface="Consolas" panose="020B0609020204030204" pitchFamily="49" charset="0"/>
              <a:ea typeface="Segoe UI Black" panose="020B0A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1065" y="4934373"/>
            <a:ext cx="7197726" cy="1405467"/>
          </a:xfrm>
        </p:spPr>
        <p:txBody>
          <a:bodyPr>
            <a:normAutofit/>
          </a:bodyPr>
          <a:lstStyle/>
          <a:p>
            <a:pPr algn="l"/>
            <a:r>
              <a:rPr lang="en-US" sz="2800" b="1" i="1" dirty="0" smtClean="0"/>
              <a:t>Presenter: </a:t>
            </a:r>
            <a:r>
              <a:rPr lang="en-US" sz="2800" b="1" i="1" dirty="0" err="1" smtClean="0"/>
              <a:t>mohammad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adil</a:t>
            </a:r>
            <a:endParaRPr lang="en-US" sz="2800" b="1" i="1" dirty="0"/>
          </a:p>
        </p:txBody>
      </p:sp>
      <p:pic>
        <p:nvPicPr>
          <p:cNvPr id="4" name="Picture 3" descr="File:C Sharp wordmark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30" y="201938"/>
            <a:ext cx="1475470" cy="1475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t="29730" r="30736" b="35135"/>
          <a:stretch/>
        </p:blipFill>
        <p:spPr>
          <a:xfrm>
            <a:off x="9649097" y="201938"/>
            <a:ext cx="2718128" cy="196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06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question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Now the question is, how to avoid this tightly coupled state? </a:t>
            </a:r>
            <a:endParaRPr lang="en-US" dirty="0" smtClean="0"/>
          </a:p>
          <a:p>
            <a:r>
              <a:rPr lang="en-US" b="0" dirty="0" smtClean="0"/>
              <a:t>The </a:t>
            </a:r>
            <a:r>
              <a:rPr lang="en-US" b="0" dirty="0"/>
              <a:t>answer is by using Dependency injection. </a:t>
            </a:r>
            <a:endParaRPr lang="en-US" b="0" dirty="0" smtClean="0"/>
          </a:p>
          <a:p>
            <a:r>
              <a:rPr lang="en-US" b="0" dirty="0"/>
              <a:t>Dependency injection </a:t>
            </a:r>
            <a:r>
              <a:rPr lang="en-US" b="0" dirty="0" smtClean="0"/>
              <a:t>is </a:t>
            </a:r>
            <a:r>
              <a:rPr lang="en-US" b="0" dirty="0"/>
              <a:t>achieved using interfaces</a:t>
            </a:r>
            <a:r>
              <a:rPr lang="en-US" b="0" dirty="0" smtClean="0"/>
              <a:t>.</a:t>
            </a:r>
          </a:p>
          <a:p>
            <a:r>
              <a:rPr lang="en-US" b="0" dirty="0"/>
              <a:t>Interfaces are a powerful tool to use for decoupling. </a:t>
            </a:r>
            <a:endParaRPr lang="en-US" b="0" dirty="0" smtClean="0"/>
          </a:p>
          <a:p>
            <a:r>
              <a:rPr lang="en-US" b="0" dirty="0" smtClean="0"/>
              <a:t>Classes </a:t>
            </a:r>
            <a:r>
              <a:rPr lang="en-US" b="0" dirty="0"/>
              <a:t>can communicate through interfaces rather than other concrete </a:t>
            </a:r>
            <a:r>
              <a:rPr lang="en-US" b="0" dirty="0" smtClean="0"/>
              <a:t>classes</a:t>
            </a:r>
            <a:r>
              <a:rPr lang="en-US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86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Dependency </a:t>
            </a:r>
            <a:r>
              <a:rPr lang="en-US" dirty="0" smtClean="0"/>
              <a:t>Injection ?</a:t>
            </a:r>
            <a:endParaRPr lang="en-US" dirty="0"/>
          </a:p>
        </p:txBody>
      </p:sp>
      <p:pic>
        <p:nvPicPr>
          <p:cNvPr id="1034" name="Picture 10" descr="Download HAPPY PERSON Free PNG transparent image and cli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624" y="2417264"/>
            <a:ext cx="1953894" cy="275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v-person-img.png | HOBI International, Inc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7958" y="1870506"/>
            <a:ext cx="1624149" cy="2099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usinessman PNG Images Transparent Background | PNG Pla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363" y="4088938"/>
            <a:ext cx="1531292" cy="258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Get Relief From Stress - Discover Wellnes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9222"/>
            <a:ext cx="3824395" cy="270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Arrow 3"/>
          <p:cNvSpPr/>
          <p:nvPr/>
        </p:nvSpPr>
        <p:spPr>
          <a:xfrm rot="20434965">
            <a:off x="6823860" y="3008427"/>
            <a:ext cx="1910151" cy="4572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4" name="Right Arrow 13"/>
          <p:cNvSpPr/>
          <p:nvPr/>
        </p:nvSpPr>
        <p:spPr>
          <a:xfrm rot="809539">
            <a:off x="7029659" y="4549309"/>
            <a:ext cx="1909466" cy="4572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5" name="TextBox 4"/>
          <p:cNvSpPr txBox="1"/>
          <p:nvPr/>
        </p:nvSpPr>
        <p:spPr>
          <a:xfrm>
            <a:off x="1334252" y="1867880"/>
            <a:ext cx="786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1ST</a:t>
            </a:r>
            <a:endParaRPr lang="en-US" sz="3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0341142" y="1966874"/>
            <a:ext cx="922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2ND</a:t>
            </a:r>
            <a:endParaRPr lang="en-US" sz="32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0459015" y="4509576"/>
            <a:ext cx="881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3RD</a:t>
            </a:r>
            <a:endParaRPr lang="en-US" sz="3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315898" y="2001828"/>
            <a:ext cx="856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4TH</a:t>
            </a:r>
            <a:endParaRPr lang="en-US" sz="3200" b="1" dirty="0"/>
          </a:p>
        </p:txBody>
      </p:sp>
      <p:sp>
        <p:nvSpPr>
          <p:cNvPr id="19" name="Right Arrow 18"/>
          <p:cNvSpPr/>
          <p:nvPr/>
        </p:nvSpPr>
        <p:spPr>
          <a:xfrm>
            <a:off x="3065367" y="3587390"/>
            <a:ext cx="1578138" cy="42944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0" name="TextBox 19"/>
          <p:cNvSpPr txBox="1"/>
          <p:nvPr/>
        </p:nvSpPr>
        <p:spPr>
          <a:xfrm>
            <a:off x="1047699" y="5290480"/>
            <a:ext cx="1359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CLIENT</a:t>
            </a:r>
            <a:endParaRPr lang="en-US" sz="3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994366" y="5264486"/>
            <a:ext cx="18158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INJECTOR</a:t>
            </a:r>
            <a:endParaRPr lang="en-US" sz="3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0643584" y="2492627"/>
            <a:ext cx="1408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Service</a:t>
            </a:r>
            <a:endParaRPr lang="en-US" sz="3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0541246" y="5049136"/>
            <a:ext cx="1408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Service</a:t>
            </a:r>
            <a:endParaRPr lang="en-US" sz="3200" b="1" dirty="0"/>
          </a:p>
        </p:txBody>
      </p:sp>
      <p:sp>
        <p:nvSpPr>
          <p:cNvPr id="24" name="Right Arrow 23"/>
          <p:cNvSpPr/>
          <p:nvPr/>
        </p:nvSpPr>
        <p:spPr>
          <a:xfrm rot="10800000">
            <a:off x="3065367" y="4275582"/>
            <a:ext cx="1578138" cy="42944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567489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5" grpId="0"/>
      <p:bldP spid="16" grpId="0"/>
      <p:bldP spid="18" grpId="0"/>
      <p:bldP spid="19" grpId="0" animBg="1"/>
      <p:bldP spid="20" grpId="0"/>
      <p:bldP spid="21" grpId="0"/>
      <p:bldP spid="22" grpId="0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Dependency </a:t>
            </a:r>
            <a:r>
              <a:rPr lang="en-US" dirty="0" smtClean="0"/>
              <a:t>Injection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Dependency Injection (DI) is a software pattern. </a:t>
            </a:r>
            <a:endParaRPr lang="en-US" b="0" dirty="0" smtClean="0"/>
          </a:p>
          <a:p>
            <a:r>
              <a:rPr lang="en-US" b="0" dirty="0"/>
              <a:t>Dependency </a:t>
            </a:r>
            <a:r>
              <a:rPr lang="en-US" b="0" dirty="0" smtClean="0"/>
              <a:t>Injection </a:t>
            </a:r>
            <a:r>
              <a:rPr lang="en-US" b="0" dirty="0"/>
              <a:t>is basically providing the objects that an object needs, instead of having it construct the objects themselves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DI </a:t>
            </a:r>
            <a:r>
              <a:rPr lang="en-US" b="0" dirty="0"/>
              <a:t>is a technique whereby one object supplies the dependencies of another object. </a:t>
            </a:r>
            <a:endParaRPr lang="en-US" b="0" dirty="0" smtClean="0"/>
          </a:p>
          <a:p>
            <a:r>
              <a:rPr lang="en-US" b="0" dirty="0" smtClean="0"/>
              <a:t>With </a:t>
            </a:r>
            <a:r>
              <a:rPr lang="en-US" b="0" dirty="0"/>
              <a:t>the help of DI, we can write loosely coupled code. </a:t>
            </a: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152296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Dependency </a:t>
            </a:r>
            <a:r>
              <a:rPr lang="en-US" dirty="0" smtClean="0"/>
              <a:t>Injection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DI is achieved by writing loosely couple code.</a:t>
            </a:r>
          </a:p>
          <a:p>
            <a:r>
              <a:rPr lang="en-US" b="0" dirty="0"/>
              <a:t>A loosely-coupled code is a code where all your classes can work independently without relying on each other. </a:t>
            </a:r>
          </a:p>
        </p:txBody>
      </p:sp>
    </p:spTree>
    <p:extLst>
      <p:ext uri="{BB962C8B-B14F-4D97-AF65-F5344CB8AC3E}">
        <p14:creationId xmlns:p14="http://schemas.microsoft.com/office/powerpoint/2010/main" val="400000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dependency injection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i="1" dirty="0" smtClean="0"/>
              <a:t>There </a:t>
            </a:r>
            <a:r>
              <a:rPr lang="en-US" sz="3200" i="1" dirty="0"/>
              <a:t>are 3</a:t>
            </a:r>
            <a:r>
              <a:rPr lang="en-US" sz="3200" i="1" dirty="0" smtClean="0"/>
              <a:t> </a:t>
            </a:r>
            <a:r>
              <a:rPr lang="en-US" sz="3200" i="1" dirty="0"/>
              <a:t>types of DI in C</a:t>
            </a:r>
            <a:r>
              <a:rPr lang="en-US" sz="3200" i="1" dirty="0" smtClean="0"/>
              <a:t>#</a:t>
            </a:r>
            <a:endParaRPr lang="en-US" sz="3200" i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Constructor Injection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Setter or property Injection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Method </a:t>
            </a:r>
            <a:r>
              <a:rPr lang="en-US" dirty="0" smtClean="0"/>
              <a:t>Injection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1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677408"/>
            <a:ext cx="10450285" cy="2844314"/>
          </a:xfrm>
        </p:spPr>
        <p:txBody>
          <a:bodyPr>
            <a:noAutofit/>
          </a:bodyPr>
          <a:lstStyle/>
          <a:p>
            <a:pPr algn="l"/>
            <a:r>
              <a:rPr lang="en-US" sz="6000" b="1" dirty="0">
                <a:latin typeface="Consolas" panose="020B0609020204030204" pitchFamily="49" charset="0"/>
                <a:ea typeface="Segoe UI Black" panose="020B0A02040204020203" pitchFamily="34" charset="0"/>
              </a:rPr>
              <a:t>Dependency </a:t>
            </a:r>
            <a:r>
              <a:rPr lang="en-US" sz="6000" b="1" dirty="0" smtClean="0">
                <a:latin typeface="Consolas" panose="020B0609020204030204" pitchFamily="49" charset="0"/>
                <a:ea typeface="Segoe UI Black" panose="020B0A02040204020203" pitchFamily="34" charset="0"/>
              </a:rPr>
              <a:t>Injection Using constructor injection in </a:t>
            </a:r>
            <a:r>
              <a:rPr lang="en-US" sz="6000" b="1" dirty="0" err="1" smtClean="0">
                <a:latin typeface="Consolas" panose="020B0609020204030204" pitchFamily="49" charset="0"/>
                <a:ea typeface="Segoe UI Black" panose="020B0A02040204020203" pitchFamily="34" charset="0"/>
              </a:rPr>
              <a:t>c#</a:t>
            </a:r>
            <a:endParaRPr lang="en-US" sz="6000" b="1" dirty="0">
              <a:latin typeface="Consolas" panose="020B0609020204030204" pitchFamily="49" charset="0"/>
              <a:ea typeface="Segoe UI Black" panose="020B0A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0151" y="5065668"/>
            <a:ext cx="7197726" cy="1405467"/>
          </a:xfrm>
        </p:spPr>
        <p:txBody>
          <a:bodyPr>
            <a:normAutofit/>
          </a:bodyPr>
          <a:lstStyle/>
          <a:p>
            <a:pPr algn="l"/>
            <a:r>
              <a:rPr lang="en-US" sz="2800" b="1" i="1" dirty="0" smtClean="0"/>
              <a:t>Presenter: </a:t>
            </a:r>
            <a:r>
              <a:rPr lang="en-US" sz="2800" b="1" i="1" dirty="0" err="1" smtClean="0"/>
              <a:t>mohammad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adil</a:t>
            </a:r>
            <a:endParaRPr lang="en-US" sz="2800" b="1" i="1" dirty="0"/>
          </a:p>
        </p:txBody>
      </p:sp>
      <p:pic>
        <p:nvPicPr>
          <p:cNvPr id="4" name="Picture 3" descr="File:C Sharp wordmark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30" y="201938"/>
            <a:ext cx="1475470" cy="1475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t="29730" r="30736" b="35135"/>
          <a:stretch/>
        </p:blipFill>
        <p:spPr>
          <a:xfrm>
            <a:off x="9727474" y="-41872"/>
            <a:ext cx="2718128" cy="196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3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 Using constructor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 injection is nothing but the process of injecting dependent class object through the </a:t>
            </a:r>
            <a:r>
              <a:rPr lang="en-US" dirty="0" smtClean="0"/>
              <a:t>constructor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 COUPLING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49977" y="3226526"/>
            <a:ext cx="2377440" cy="113646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Account</a:t>
            </a:r>
            <a:endParaRPr lang="en-US" sz="4000" b="1" dirty="0"/>
          </a:p>
        </p:txBody>
      </p:sp>
      <p:sp>
        <p:nvSpPr>
          <p:cNvPr id="5" name="Right Arrow 4"/>
          <p:cNvSpPr/>
          <p:nvPr/>
        </p:nvSpPr>
        <p:spPr>
          <a:xfrm rot="20509696">
            <a:off x="3969156" y="2984210"/>
            <a:ext cx="1349382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581696" y="2442755"/>
            <a:ext cx="3523116" cy="9013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err="1" smtClean="0"/>
              <a:t>SavingAccount</a:t>
            </a:r>
            <a:endParaRPr lang="en-US" sz="40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5581695" y="3794760"/>
            <a:ext cx="3732121" cy="9013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err="1" smtClean="0"/>
              <a:t>CurrentAccount</a:t>
            </a:r>
            <a:endParaRPr lang="en-US" sz="4000" b="1" dirty="0"/>
          </a:p>
        </p:txBody>
      </p:sp>
      <p:sp>
        <p:nvSpPr>
          <p:cNvPr id="8" name="Right Arrow 7"/>
          <p:cNvSpPr/>
          <p:nvPr/>
        </p:nvSpPr>
        <p:spPr>
          <a:xfrm rot="637260">
            <a:off x="4049461" y="3914961"/>
            <a:ext cx="1349382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2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 Using constructor </a:t>
            </a:r>
            <a:r>
              <a:rPr lang="en-US" dirty="0" smtClean="0"/>
              <a:t>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above example, the account class has a dependency on </a:t>
            </a:r>
            <a:r>
              <a:rPr lang="en-US" dirty="0" err="1"/>
              <a:t>SavingAccount</a:t>
            </a:r>
            <a:r>
              <a:rPr lang="en-US" dirty="0"/>
              <a:t> &amp; </a:t>
            </a:r>
            <a:r>
              <a:rPr lang="en-US" dirty="0" err="1"/>
              <a:t>CurrentAccount</a:t>
            </a:r>
            <a:r>
              <a:rPr lang="en-US" dirty="0"/>
              <a:t> classes.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constructor injection means, injecting </a:t>
            </a:r>
            <a:r>
              <a:rPr lang="en-US" dirty="0" err="1"/>
              <a:t>SavingAccount</a:t>
            </a:r>
            <a:r>
              <a:rPr lang="en-US" dirty="0"/>
              <a:t> &amp; </a:t>
            </a:r>
            <a:r>
              <a:rPr lang="en-US" dirty="0" err="1"/>
              <a:t>CurrentAccount</a:t>
            </a:r>
            <a:r>
              <a:rPr lang="en-US" dirty="0"/>
              <a:t> class objects in Account class constructor using </a:t>
            </a:r>
            <a:r>
              <a:rPr lang="en-US" dirty="0" smtClean="0"/>
              <a:t>interface.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42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1065" y="1677408"/>
            <a:ext cx="10450285" cy="2844314"/>
          </a:xfrm>
        </p:spPr>
        <p:txBody>
          <a:bodyPr>
            <a:noAutofit/>
          </a:bodyPr>
          <a:lstStyle/>
          <a:p>
            <a:pPr algn="l"/>
            <a:r>
              <a:rPr lang="en-US" sz="6000" b="1" dirty="0">
                <a:latin typeface="Consolas" panose="020B0609020204030204" pitchFamily="49" charset="0"/>
                <a:ea typeface="Segoe UI Black" panose="020B0A02040204020203" pitchFamily="34" charset="0"/>
              </a:rPr>
              <a:t>Dependency </a:t>
            </a:r>
            <a:r>
              <a:rPr lang="en-US" sz="6000" b="1" dirty="0" smtClean="0">
                <a:latin typeface="Consolas" panose="020B0609020204030204" pitchFamily="49" charset="0"/>
                <a:ea typeface="Segoe UI Black" panose="020B0A02040204020203" pitchFamily="34" charset="0"/>
              </a:rPr>
              <a:t>Injection Using Property injection in </a:t>
            </a:r>
            <a:r>
              <a:rPr lang="en-US" sz="6000" b="1" dirty="0" err="1" smtClean="0">
                <a:latin typeface="Consolas" panose="020B0609020204030204" pitchFamily="49" charset="0"/>
                <a:ea typeface="Segoe UI Black" panose="020B0A02040204020203" pitchFamily="34" charset="0"/>
              </a:rPr>
              <a:t>c#</a:t>
            </a:r>
            <a:endParaRPr lang="en-US" sz="6000" b="1" dirty="0">
              <a:latin typeface="Consolas" panose="020B0609020204030204" pitchFamily="49" charset="0"/>
              <a:ea typeface="Segoe UI Black" panose="020B0A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0151" y="5065668"/>
            <a:ext cx="7197726" cy="1405467"/>
          </a:xfrm>
        </p:spPr>
        <p:txBody>
          <a:bodyPr>
            <a:normAutofit/>
          </a:bodyPr>
          <a:lstStyle/>
          <a:p>
            <a:pPr algn="l"/>
            <a:r>
              <a:rPr lang="en-US" sz="2800" b="1" i="1" dirty="0" smtClean="0"/>
              <a:t>Presenter: </a:t>
            </a:r>
            <a:r>
              <a:rPr lang="en-US" sz="2800" b="1" i="1" dirty="0" err="1" smtClean="0"/>
              <a:t>mohammad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adil</a:t>
            </a:r>
            <a:endParaRPr lang="en-US" sz="2800" b="1" i="1" dirty="0"/>
          </a:p>
        </p:txBody>
      </p:sp>
      <p:pic>
        <p:nvPicPr>
          <p:cNvPr id="4" name="Picture 3" descr="File:C Sharp wordmark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30" y="201938"/>
            <a:ext cx="1475470" cy="1475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t="29730" r="30736" b="35135"/>
          <a:stretch/>
        </p:blipFill>
        <p:spPr>
          <a:xfrm>
            <a:off x="9727474" y="-41872"/>
            <a:ext cx="2718128" cy="196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9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Humble request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473" y="2341616"/>
            <a:ext cx="1489433" cy="1489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904" y="4096650"/>
            <a:ext cx="1448002" cy="142894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760266" y="2623622"/>
            <a:ext cx="361836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/>
              <a:t>Techno Verse YT</a:t>
            </a:r>
          </a:p>
        </p:txBody>
      </p:sp>
      <p:sp>
        <p:nvSpPr>
          <p:cNvPr id="8" name="Rectangle 7"/>
          <p:cNvSpPr/>
          <p:nvPr/>
        </p:nvSpPr>
        <p:spPr>
          <a:xfrm>
            <a:off x="3760266" y="4347919"/>
            <a:ext cx="42026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/>
              <a:t>Heavenly Delicious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1920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nsolas" panose="020B0609020204030204" pitchFamily="49" charset="0"/>
                <a:ea typeface="Segoe UI Black" panose="020B0A02040204020203" pitchFamily="34" charset="0"/>
              </a:rPr>
              <a:t>Di Using </a:t>
            </a:r>
            <a:r>
              <a:rPr lang="en-US" dirty="0">
                <a:latin typeface="Consolas" panose="020B0609020204030204" pitchFamily="49" charset="0"/>
                <a:ea typeface="Segoe UI Black" panose="020B0A02040204020203" pitchFamily="34" charset="0"/>
              </a:rPr>
              <a:t>Property injection in </a:t>
            </a:r>
            <a:r>
              <a:rPr lang="en-US" dirty="0" err="1">
                <a:latin typeface="Consolas" panose="020B0609020204030204" pitchFamily="49" charset="0"/>
                <a:ea typeface="Segoe UI Black" panose="020B0A02040204020203" pitchFamily="34" charset="0"/>
              </a:rPr>
              <a:t>c#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651308" y="2773270"/>
            <a:ext cx="2377440" cy="113646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Account</a:t>
            </a:r>
            <a:endParaRPr lang="en-US" sz="4000" b="1" dirty="0"/>
          </a:p>
        </p:txBody>
      </p:sp>
      <p:sp>
        <p:nvSpPr>
          <p:cNvPr id="5" name="Right Arrow 4"/>
          <p:cNvSpPr/>
          <p:nvPr/>
        </p:nvSpPr>
        <p:spPr>
          <a:xfrm rot="10800000">
            <a:off x="4990395" y="3185971"/>
            <a:ext cx="1522236" cy="38883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2912" y="4890848"/>
            <a:ext cx="3523116" cy="9013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err="1" smtClean="0"/>
              <a:t>SavingAccount</a:t>
            </a:r>
            <a:endParaRPr lang="en-US" sz="40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340724" y="4890848"/>
            <a:ext cx="3732121" cy="9013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err="1" smtClean="0"/>
              <a:t>CurrentAccount</a:t>
            </a:r>
            <a:endParaRPr lang="en-US" sz="4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537308" y="2766396"/>
            <a:ext cx="2377440" cy="113646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Interface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7544256">
            <a:off x="2080752" y="4134081"/>
            <a:ext cx="913111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4579669">
            <a:off x="4407874" y="4152640"/>
            <a:ext cx="947703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04222" y="3040100"/>
            <a:ext cx="16736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Property</a:t>
            </a:r>
            <a:endParaRPr lang="en-US" sz="3200" b="1" dirty="0"/>
          </a:p>
        </p:txBody>
      </p:sp>
      <p:sp>
        <p:nvSpPr>
          <p:cNvPr id="13" name="Right Arrow 12"/>
          <p:cNvSpPr/>
          <p:nvPr/>
        </p:nvSpPr>
        <p:spPr>
          <a:xfrm rot="10800000">
            <a:off x="9105999" y="3090173"/>
            <a:ext cx="821773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6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 Using </a:t>
            </a:r>
            <a:r>
              <a:rPr lang="en-US" dirty="0">
                <a:latin typeface="Consolas" panose="020B0609020204030204" pitchFamily="49" charset="0"/>
                <a:ea typeface="Segoe UI Black" panose="020B0A02040204020203" pitchFamily="34" charset="0"/>
              </a:rPr>
              <a:t>Property</a:t>
            </a:r>
            <a:r>
              <a:rPr lang="en-US" dirty="0" smtClean="0"/>
              <a:t>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Dependency Injection is basically providing the objects that an object needs, instead of having it construct the objects themselves</a:t>
            </a:r>
            <a:r>
              <a:rPr lang="en-US" b="0" dirty="0" smtClean="0"/>
              <a:t>.</a:t>
            </a:r>
          </a:p>
          <a:p>
            <a:r>
              <a:rPr lang="en-US" dirty="0" smtClean="0"/>
              <a:t>Setter </a:t>
            </a:r>
            <a:r>
              <a:rPr lang="en-US" dirty="0"/>
              <a:t>or property injection </a:t>
            </a:r>
            <a:r>
              <a:rPr lang="en-US" b="0" dirty="0"/>
              <a:t>is injecting dependent class object through the </a:t>
            </a:r>
            <a:r>
              <a:rPr lang="en-US" dirty="0"/>
              <a:t>property</a:t>
            </a:r>
            <a:r>
              <a:rPr lang="en-US" b="0" dirty="0"/>
              <a:t>. </a:t>
            </a:r>
            <a:endParaRPr lang="en-US" b="0" dirty="0" smtClean="0"/>
          </a:p>
          <a:p>
            <a:r>
              <a:rPr lang="en-US" b="0" dirty="0" smtClean="0"/>
              <a:t>So </a:t>
            </a:r>
            <a:r>
              <a:rPr lang="en-US" b="0" dirty="0"/>
              <a:t>setter or property injection means, injecting </a:t>
            </a:r>
            <a:r>
              <a:rPr lang="en-US" b="0" dirty="0" err="1"/>
              <a:t>SavingAccount</a:t>
            </a:r>
            <a:r>
              <a:rPr lang="en-US" b="0" dirty="0"/>
              <a:t> &amp; </a:t>
            </a:r>
            <a:r>
              <a:rPr lang="en-US" b="0" dirty="0" err="1"/>
              <a:t>CurrentAccount</a:t>
            </a:r>
            <a:r>
              <a:rPr lang="en-US" b="0" dirty="0"/>
              <a:t> class objects in Account class </a:t>
            </a:r>
            <a:r>
              <a:rPr lang="en-US" dirty="0"/>
              <a:t>using property</a:t>
            </a:r>
          </a:p>
        </p:txBody>
      </p:sp>
    </p:spTree>
    <p:extLst>
      <p:ext uri="{BB962C8B-B14F-4D97-AF65-F5344CB8AC3E}">
        <p14:creationId xmlns:p14="http://schemas.microsoft.com/office/powerpoint/2010/main" val="2175476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1065" y="1677408"/>
            <a:ext cx="10450285" cy="2844314"/>
          </a:xfrm>
        </p:spPr>
        <p:txBody>
          <a:bodyPr>
            <a:noAutofit/>
          </a:bodyPr>
          <a:lstStyle/>
          <a:p>
            <a:pPr algn="l"/>
            <a:r>
              <a:rPr lang="en-US" sz="6000" b="1" dirty="0">
                <a:latin typeface="Consolas" panose="020B0609020204030204" pitchFamily="49" charset="0"/>
                <a:ea typeface="Segoe UI Black" panose="020B0A02040204020203" pitchFamily="34" charset="0"/>
              </a:rPr>
              <a:t>Dependency </a:t>
            </a:r>
            <a:r>
              <a:rPr lang="en-US" sz="6000" b="1" dirty="0" smtClean="0">
                <a:latin typeface="Consolas" panose="020B0609020204030204" pitchFamily="49" charset="0"/>
                <a:ea typeface="Segoe UI Black" panose="020B0A02040204020203" pitchFamily="34" charset="0"/>
              </a:rPr>
              <a:t>Injection Using METHOD injection in </a:t>
            </a:r>
            <a:r>
              <a:rPr lang="en-US" sz="6000" b="1" dirty="0" err="1" smtClean="0">
                <a:latin typeface="Consolas" panose="020B0609020204030204" pitchFamily="49" charset="0"/>
                <a:ea typeface="Segoe UI Black" panose="020B0A02040204020203" pitchFamily="34" charset="0"/>
              </a:rPr>
              <a:t>c#</a:t>
            </a:r>
            <a:endParaRPr lang="en-US" sz="6000" b="1" dirty="0">
              <a:latin typeface="Consolas" panose="020B0609020204030204" pitchFamily="49" charset="0"/>
              <a:ea typeface="Segoe UI Black" panose="020B0A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0151" y="5065668"/>
            <a:ext cx="7197726" cy="1405467"/>
          </a:xfrm>
        </p:spPr>
        <p:txBody>
          <a:bodyPr>
            <a:normAutofit/>
          </a:bodyPr>
          <a:lstStyle/>
          <a:p>
            <a:pPr algn="l"/>
            <a:r>
              <a:rPr lang="en-US" sz="2800" b="1" i="1" dirty="0" smtClean="0"/>
              <a:t>Presenter: </a:t>
            </a:r>
            <a:r>
              <a:rPr lang="en-US" sz="2800" b="1" i="1" dirty="0" err="1" smtClean="0"/>
              <a:t>mohammad</a:t>
            </a:r>
            <a:r>
              <a:rPr lang="en-US" sz="2800" b="1" i="1" dirty="0" smtClean="0"/>
              <a:t> </a:t>
            </a:r>
            <a:r>
              <a:rPr lang="en-US" sz="2800" b="1" i="1" dirty="0" err="1" smtClean="0"/>
              <a:t>adil</a:t>
            </a:r>
            <a:endParaRPr lang="en-US" sz="2800" b="1" i="1" dirty="0"/>
          </a:p>
        </p:txBody>
      </p:sp>
      <p:pic>
        <p:nvPicPr>
          <p:cNvPr id="4" name="Picture 3" descr="File:C Sharp wordmark.svg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30" y="201938"/>
            <a:ext cx="1475470" cy="1475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5" t="29730" r="30736" b="35135"/>
          <a:stretch/>
        </p:blipFill>
        <p:spPr>
          <a:xfrm>
            <a:off x="9727474" y="-41872"/>
            <a:ext cx="2718128" cy="196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Consolas" panose="020B0609020204030204" pitchFamily="49" charset="0"/>
                <a:ea typeface="Segoe UI Black" panose="020B0A02040204020203" pitchFamily="34" charset="0"/>
              </a:rPr>
              <a:t>Di Using </a:t>
            </a:r>
            <a:r>
              <a:rPr lang="en-US" dirty="0">
                <a:latin typeface="Consolas" panose="020B0609020204030204" pitchFamily="49" charset="0"/>
                <a:ea typeface="Segoe UI Black" panose="020B0A02040204020203" pitchFamily="34" charset="0"/>
              </a:rPr>
              <a:t>METHOD</a:t>
            </a:r>
            <a:r>
              <a:rPr lang="en-US" dirty="0" smtClean="0">
                <a:latin typeface="Consolas" panose="020B0609020204030204" pitchFamily="49" charset="0"/>
                <a:ea typeface="Segoe UI Black" panose="020B0A02040204020203" pitchFamily="34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Segoe UI Black" panose="020B0A02040204020203" pitchFamily="34" charset="0"/>
              </a:rPr>
              <a:t>injection in </a:t>
            </a:r>
            <a:r>
              <a:rPr lang="en-US" dirty="0" err="1">
                <a:latin typeface="Consolas" panose="020B0609020204030204" pitchFamily="49" charset="0"/>
                <a:ea typeface="Segoe UI Black" panose="020B0A02040204020203" pitchFamily="34" charset="0"/>
              </a:rPr>
              <a:t>c#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651308" y="2773270"/>
            <a:ext cx="2377440" cy="113646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Account</a:t>
            </a:r>
            <a:endParaRPr lang="en-US" sz="4000" b="1" dirty="0"/>
          </a:p>
        </p:txBody>
      </p:sp>
      <p:sp>
        <p:nvSpPr>
          <p:cNvPr id="5" name="Right Arrow 4"/>
          <p:cNvSpPr/>
          <p:nvPr/>
        </p:nvSpPr>
        <p:spPr>
          <a:xfrm rot="10800000">
            <a:off x="4990395" y="3185971"/>
            <a:ext cx="1522236" cy="38883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02912" y="4890848"/>
            <a:ext cx="3523116" cy="9013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err="1" smtClean="0"/>
              <a:t>SavingAccount</a:t>
            </a:r>
            <a:endParaRPr lang="en-US" sz="4000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340724" y="4890848"/>
            <a:ext cx="3732121" cy="90133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err="1" smtClean="0"/>
              <a:t>CurrentAccount</a:t>
            </a:r>
            <a:endParaRPr lang="en-US" sz="4000" b="1" dirty="0"/>
          </a:p>
        </p:txBody>
      </p:sp>
      <p:sp>
        <p:nvSpPr>
          <p:cNvPr id="9" name="Rounded Rectangle 8"/>
          <p:cNvSpPr/>
          <p:nvPr/>
        </p:nvSpPr>
        <p:spPr>
          <a:xfrm>
            <a:off x="2537308" y="2766396"/>
            <a:ext cx="2377440" cy="1136469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Interface</a:t>
            </a:r>
            <a:endParaRPr lang="en-US" sz="4000" b="1" dirty="0">
              <a:solidFill>
                <a:schemeClr val="bg1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7544256">
            <a:off x="2080752" y="4134081"/>
            <a:ext cx="913111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4579669">
            <a:off x="4407874" y="4152640"/>
            <a:ext cx="947703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004222" y="3040100"/>
            <a:ext cx="1550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Method</a:t>
            </a:r>
            <a:endParaRPr lang="en-US" sz="3200" b="1" dirty="0"/>
          </a:p>
        </p:txBody>
      </p:sp>
      <p:sp>
        <p:nvSpPr>
          <p:cNvPr id="13" name="Right Arrow 12"/>
          <p:cNvSpPr/>
          <p:nvPr/>
        </p:nvSpPr>
        <p:spPr>
          <a:xfrm rot="10800000">
            <a:off x="9105999" y="3090173"/>
            <a:ext cx="821773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6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 Using </a:t>
            </a:r>
            <a:r>
              <a:rPr lang="en-US" dirty="0">
                <a:latin typeface="Consolas" panose="020B0609020204030204" pitchFamily="49" charset="0"/>
                <a:ea typeface="Segoe UI Black" panose="020B0A02040204020203" pitchFamily="34" charset="0"/>
              </a:rPr>
              <a:t>METHOD</a:t>
            </a:r>
            <a:r>
              <a:rPr lang="en-US" dirty="0" smtClean="0"/>
              <a:t>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/>
              <a:t>Method Injection is injecting dependent class object through a class method. </a:t>
            </a:r>
            <a:endParaRPr lang="en-US" b="0" dirty="0" smtClean="0"/>
          </a:p>
          <a:p>
            <a:r>
              <a:rPr lang="en-US" b="0" dirty="0" smtClean="0"/>
              <a:t>What </a:t>
            </a:r>
            <a:r>
              <a:rPr lang="en-US" b="0" dirty="0"/>
              <a:t>is mean by this</a:t>
            </a:r>
            <a:r>
              <a:rPr lang="en-US" b="0" dirty="0" smtClean="0"/>
              <a:t>?</a:t>
            </a:r>
            <a:endParaRPr lang="en-US" b="0" dirty="0"/>
          </a:p>
          <a:p>
            <a:r>
              <a:rPr lang="en-US" b="0" dirty="0"/>
              <a:t>In the </a:t>
            </a:r>
            <a:r>
              <a:rPr lang="en-US" b="0" dirty="0" smtClean="0"/>
              <a:t>given </a:t>
            </a:r>
            <a:r>
              <a:rPr lang="en-US" b="0" dirty="0"/>
              <a:t>example, </a:t>
            </a:r>
            <a:r>
              <a:rPr lang="en-US" dirty="0"/>
              <a:t>Account class </a:t>
            </a:r>
            <a:r>
              <a:rPr lang="en-US" b="0" dirty="0"/>
              <a:t>has a dependency on </a:t>
            </a:r>
            <a:r>
              <a:rPr lang="en-US" dirty="0" err="1"/>
              <a:t>SavingAccount</a:t>
            </a:r>
            <a:r>
              <a:rPr lang="en-US" b="0" dirty="0"/>
              <a:t> and </a:t>
            </a:r>
            <a:r>
              <a:rPr lang="en-US" dirty="0" err="1"/>
              <a:t>CurrentAccount</a:t>
            </a:r>
            <a:r>
              <a:rPr lang="en-US" b="0" dirty="0"/>
              <a:t> classes. </a:t>
            </a:r>
            <a:endParaRPr lang="en-US" b="0" dirty="0" smtClean="0"/>
          </a:p>
          <a:p>
            <a:r>
              <a:rPr lang="en-US" b="0" dirty="0" smtClean="0"/>
              <a:t>So </a:t>
            </a:r>
            <a:r>
              <a:rPr lang="en-US" b="0" dirty="0"/>
              <a:t>the method Injection means, injecting </a:t>
            </a:r>
            <a:r>
              <a:rPr lang="en-US" dirty="0" err="1"/>
              <a:t>SavingAccount</a:t>
            </a:r>
            <a:r>
              <a:rPr lang="en-US" b="0" dirty="0"/>
              <a:t> &amp; </a:t>
            </a:r>
            <a:r>
              <a:rPr lang="en-US" dirty="0" err="1"/>
              <a:t>CurrentAccount</a:t>
            </a:r>
            <a:r>
              <a:rPr lang="en-US" b="0" dirty="0"/>
              <a:t> class objects directly into the Account class </a:t>
            </a:r>
            <a:r>
              <a:rPr lang="en-US" dirty="0"/>
              <a:t>method</a:t>
            </a:r>
            <a:r>
              <a:rPr lang="en-US" b="0" dirty="0"/>
              <a:t> </a:t>
            </a:r>
            <a:r>
              <a:rPr lang="en-US" b="0" dirty="0" smtClean="0"/>
              <a:t>using interface.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07761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69966"/>
            <a:ext cx="10131425" cy="1456267"/>
          </a:xfrm>
        </p:spPr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567543"/>
            <a:ext cx="10131425" cy="51598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C# basics </a:t>
            </a:r>
          </a:p>
          <a:p>
            <a:r>
              <a:rPr lang="en-US" dirty="0" smtClean="0"/>
              <a:t>Methods</a:t>
            </a:r>
          </a:p>
          <a:p>
            <a:r>
              <a:rPr lang="en-US" dirty="0" smtClean="0"/>
              <a:t>Properties</a:t>
            </a:r>
          </a:p>
          <a:p>
            <a:r>
              <a:rPr lang="en-US" dirty="0" smtClean="0"/>
              <a:t>OOP Concepts</a:t>
            </a:r>
          </a:p>
          <a:p>
            <a:r>
              <a:rPr lang="en-US" dirty="0" smtClean="0"/>
              <a:t>Classes and objects</a:t>
            </a:r>
          </a:p>
          <a:p>
            <a:r>
              <a:rPr lang="en-US" dirty="0" smtClean="0"/>
              <a:t>Constructor</a:t>
            </a:r>
          </a:p>
          <a:p>
            <a:r>
              <a:rPr lang="en-US" dirty="0" smtClean="0"/>
              <a:t>Inheritance</a:t>
            </a:r>
          </a:p>
          <a:p>
            <a:r>
              <a:rPr lang="en-US" dirty="0" smtClean="0"/>
              <a:t>Access Specifiers – Public Private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Abstraction</a:t>
            </a:r>
          </a:p>
          <a:p>
            <a:r>
              <a:rPr lang="en-US" dirty="0" smtClean="0"/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3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Tight coupling is when a group of classes are highly dependent on one another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02229" y="3918857"/>
            <a:ext cx="2377440" cy="113646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CLASS A</a:t>
            </a:r>
            <a:endParaRPr lang="en-US" sz="4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512526" y="3043646"/>
            <a:ext cx="2377440" cy="11364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CLASS B</a:t>
            </a:r>
            <a:endParaRPr lang="en-US" sz="40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5512526" y="4513459"/>
            <a:ext cx="2377440" cy="113646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CLASS C</a:t>
            </a:r>
            <a:endParaRPr lang="en-US" sz="4000" b="1" dirty="0"/>
          </a:p>
        </p:txBody>
      </p:sp>
      <p:sp>
        <p:nvSpPr>
          <p:cNvPr id="7" name="Right Arrow 6"/>
          <p:cNvSpPr/>
          <p:nvPr/>
        </p:nvSpPr>
        <p:spPr>
          <a:xfrm rot="20509696">
            <a:off x="4021408" y="3676541"/>
            <a:ext cx="1349382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870834">
            <a:off x="4018683" y="4696345"/>
            <a:ext cx="1349382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9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Tight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Tight coupling is when a group of classes are highly dependent on one another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02229" y="3918857"/>
            <a:ext cx="2377440" cy="113646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CAR</a:t>
            </a:r>
            <a:endParaRPr lang="en-US" sz="4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512526" y="3043646"/>
            <a:ext cx="2377440" cy="11364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ENGINE</a:t>
            </a:r>
            <a:endParaRPr lang="en-US" sz="40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5512526" y="4513459"/>
            <a:ext cx="2377440" cy="113646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BRAKES</a:t>
            </a:r>
            <a:endParaRPr lang="en-US" sz="4000" b="1" dirty="0"/>
          </a:p>
        </p:txBody>
      </p:sp>
      <p:sp>
        <p:nvSpPr>
          <p:cNvPr id="7" name="Right Arrow 6"/>
          <p:cNvSpPr/>
          <p:nvPr/>
        </p:nvSpPr>
        <p:spPr>
          <a:xfrm rot="20509696">
            <a:off x="4021408" y="3676541"/>
            <a:ext cx="1349382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rot="870834">
            <a:off x="4018683" y="4696345"/>
            <a:ext cx="1349382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01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DIS-ADVANTAGES OF </a:t>
            </a:r>
            <a:r>
              <a:rPr lang="en-US" smtClean="0"/>
              <a:t>TIGHT </a:t>
            </a:r>
            <a:r>
              <a:rPr lang="en-US" smtClean="0"/>
              <a:t>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Tight coupling is when a group of classes are </a:t>
            </a:r>
            <a:r>
              <a:rPr lang="en-US" dirty="0"/>
              <a:t>highly dependent on one another</a:t>
            </a:r>
            <a:r>
              <a:rPr lang="en-US" dirty="0" smtClean="0"/>
              <a:t>.</a:t>
            </a:r>
          </a:p>
          <a:p>
            <a:r>
              <a:rPr lang="en-US" b="0" dirty="0" smtClean="0"/>
              <a:t>This </a:t>
            </a:r>
            <a:r>
              <a:rPr lang="en-US" b="0" dirty="0"/>
              <a:t>scenario </a:t>
            </a:r>
            <a:r>
              <a:rPr lang="en-US" b="0" dirty="0" smtClean="0"/>
              <a:t>arises </a:t>
            </a:r>
            <a:r>
              <a:rPr lang="en-US" b="0" dirty="0"/>
              <a:t>when a class assumes too many responsibilities, or when one concern is spread over many classes rather than having its own class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Difficult </a:t>
            </a:r>
            <a:r>
              <a:rPr lang="en-US" b="0" dirty="0"/>
              <a:t>t</a:t>
            </a:r>
            <a:r>
              <a:rPr lang="en-US" b="0" dirty="0" smtClean="0"/>
              <a:t>o maintain</a:t>
            </a:r>
          </a:p>
          <a:p>
            <a:r>
              <a:rPr lang="en-US" b="0" dirty="0" smtClean="0"/>
              <a:t>Difficult to </a:t>
            </a:r>
            <a:r>
              <a:rPr lang="en-US" b="0" dirty="0"/>
              <a:t>t</a:t>
            </a:r>
            <a:r>
              <a:rPr lang="en-US" b="0" dirty="0" smtClean="0"/>
              <a:t>est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02995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Loose coupling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Loose coupling </a:t>
            </a:r>
            <a:r>
              <a:rPr lang="en-US" dirty="0" smtClean="0"/>
              <a:t>means </a:t>
            </a:r>
            <a:r>
              <a:rPr lang="en-US" dirty="0"/>
              <a:t>that the classes are independent of each </a:t>
            </a:r>
            <a:r>
              <a:rPr lang="en-US" dirty="0" smtClean="0"/>
              <a:t>other.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521132" y="4136329"/>
            <a:ext cx="2377440" cy="113646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CLASS A</a:t>
            </a:r>
            <a:endParaRPr lang="en-US" sz="4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5826035" y="3008327"/>
            <a:ext cx="2377440" cy="11364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CLASS B</a:t>
            </a:r>
            <a:endParaRPr lang="en-US" sz="4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826035" y="5011056"/>
            <a:ext cx="2377440" cy="113646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CLASS C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67657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Loose coupling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Loose coupling </a:t>
            </a:r>
            <a:r>
              <a:rPr lang="en-US" dirty="0" smtClean="0"/>
              <a:t>means </a:t>
            </a:r>
            <a:r>
              <a:rPr lang="en-US" dirty="0"/>
              <a:t>that the classes are independent of each </a:t>
            </a:r>
            <a:r>
              <a:rPr lang="en-US" dirty="0" smtClean="0"/>
              <a:t>other.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521132" y="4136329"/>
            <a:ext cx="2377440" cy="113646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STUDENT</a:t>
            </a:r>
            <a:endParaRPr lang="en-US" sz="40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5826035" y="3008327"/>
            <a:ext cx="2377440" cy="113646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TEACHER</a:t>
            </a:r>
            <a:endParaRPr lang="en-US" sz="40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5826035" y="5011056"/>
            <a:ext cx="2377440" cy="113646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/>
              <a:t>ADMIN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852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 OF loose COUPLING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Loose coupling means that the classes are independent of each other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Loose </a:t>
            </a:r>
            <a:r>
              <a:rPr lang="en-US" b="0" dirty="0"/>
              <a:t>coupling is achieved by means of a design that promotes single-responsibility and separation of concerns</a:t>
            </a:r>
            <a:r>
              <a:rPr lang="en-US" b="0" dirty="0" smtClean="0"/>
              <a:t>.</a:t>
            </a:r>
          </a:p>
          <a:p>
            <a:r>
              <a:rPr lang="en-US" b="0" dirty="0" smtClean="0"/>
              <a:t>Easy </a:t>
            </a:r>
            <a:r>
              <a:rPr lang="en-US" b="0" dirty="0"/>
              <a:t>to maintain</a:t>
            </a:r>
          </a:p>
          <a:p>
            <a:r>
              <a:rPr lang="en-US" b="0" dirty="0" smtClean="0"/>
              <a:t>Easy </a:t>
            </a:r>
            <a:r>
              <a:rPr lang="en-US" b="0" dirty="0"/>
              <a:t>to </a:t>
            </a:r>
            <a:r>
              <a:rPr lang="en-US" b="0" dirty="0" smtClean="0"/>
              <a:t>test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26317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</TotalTime>
  <Words>633</Words>
  <Application>Microsoft Office PowerPoint</Application>
  <PresentationFormat>Widescreen</PresentationFormat>
  <Paragraphs>122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Segoe UI Black</vt:lpstr>
      <vt:lpstr>Celestial</vt:lpstr>
      <vt:lpstr>Dependency Injection (di) in c#</vt:lpstr>
      <vt:lpstr>Humble request</vt:lpstr>
      <vt:lpstr>PRE-REQUISITES</vt:lpstr>
      <vt:lpstr>Tight coupling</vt:lpstr>
      <vt:lpstr>Tight coupling</vt:lpstr>
      <vt:lpstr>DIS-ADVANTAGES OF TIGHT COUPLING</vt:lpstr>
      <vt:lpstr>Loose coupling </vt:lpstr>
      <vt:lpstr>Loose coupling </vt:lpstr>
      <vt:lpstr>ADVANTAGES OF loose COUPLING</vt:lpstr>
      <vt:lpstr>Important question ?</vt:lpstr>
      <vt:lpstr>What is Dependency Injection ?</vt:lpstr>
      <vt:lpstr>What is Dependency Injection ?</vt:lpstr>
      <vt:lpstr>What is Dependency Injection ?</vt:lpstr>
      <vt:lpstr>Types of dependency injection ?</vt:lpstr>
      <vt:lpstr>Dependency Injection Using constructor injection in c#</vt:lpstr>
      <vt:lpstr>Di Using constructor injection</vt:lpstr>
      <vt:lpstr>TIGHT COUPLING</vt:lpstr>
      <vt:lpstr>Di Using constructor injection</vt:lpstr>
      <vt:lpstr>Dependency Injection Using Property injection in c#</vt:lpstr>
      <vt:lpstr>Di Using Property injection in c#</vt:lpstr>
      <vt:lpstr>Di Using Property injection</vt:lpstr>
      <vt:lpstr>Dependency Injection Using METHOD injection in c#</vt:lpstr>
      <vt:lpstr>Di Using METHOD injection in c#</vt:lpstr>
      <vt:lpstr>Di Using METHOD injection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De-serialization in c#.net</dc:title>
  <dc:creator>Mohammad Adil</dc:creator>
  <cp:lastModifiedBy>Mohammad Adil</cp:lastModifiedBy>
  <cp:revision>71</cp:revision>
  <dcterms:created xsi:type="dcterms:W3CDTF">2022-07-24T17:54:28Z</dcterms:created>
  <dcterms:modified xsi:type="dcterms:W3CDTF">2022-08-14T22:52:33Z</dcterms:modified>
</cp:coreProperties>
</file>