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FAF3-9E2F-949A-458C-60156ABEC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FCC55-F9BF-A1AA-DE0D-775D61A10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8EB8-21BB-4D1F-DD61-A51157A5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D2F9-C36F-A1C4-02FA-5AEACD8D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C198-6701-DC59-3B1A-1EA9167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4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5877-AA40-FE48-CF97-83F9BAB3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5FE7-5DF3-F85A-1BB2-F3545721A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8EEE-F775-BC36-F94E-BFF1541B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69B7-F85C-4A1C-9192-6F5D6965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E14F-D5B3-0F28-6375-5A9730E7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C7896-370C-D832-F852-CC8C85FDC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C8E80-97F9-F081-64AD-4C67BDC2D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3F16-22B6-1C4C-FB09-FCA165B9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5BE4-1E04-F58D-8A68-7D4C1CB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04C0-E6F3-B7DF-F54D-D5F67D5A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6F1C-7585-8C59-52E0-3489C964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3F53-F2A3-D62A-DDFB-64979900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2FE3-A589-E2CD-111B-4421A0EF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6F92-9CB7-C7A0-4B8C-9B1C187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4508-31C6-622F-CB52-02470BB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8180-D1D6-0A76-1BF6-0AD3E446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C4CB-A1B4-4569-93B2-4D43CDC9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4C06A-A07E-0079-4FBF-69E21D78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AFC7-2EA4-958C-80BF-9C55C3E7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DE12-D29F-C730-1D95-36ED6E7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9611-C162-6581-124C-BABB08EB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1211-7ED6-1987-6C97-D1EE1D026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59CBE-7F45-09A4-207C-6058E64E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88BDC-FEE4-52E1-ABF2-C177BFE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8EAFD-4D4D-C2C5-3374-6F9A5A45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EF284-7E47-5A6A-07ED-51F0C3B3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830-193F-D302-54A9-0917A9B1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01E5-9E02-C1DB-1592-E976FE2E4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3A89-8FA3-7FD1-C792-2D6B0613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BC8FA-F6D5-2E19-1049-5135487B5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27716-9BCD-4ED9-5231-AA0A3CC2A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1B15B-F2E9-5EAA-0212-2C7E37E4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E0912-886F-F51B-803F-2DDEA20E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F9650-D2DD-DB27-1FC5-F357DA2E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4123-E138-B8FE-283A-712976CA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5C3A-8AE4-E353-5CDE-B3077648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1CA2B-3CCE-12F8-2DBF-92EA8487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56724-6C10-FA93-A021-AA59A4D6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3C231-A05E-B4F8-10C3-1427488A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74F08-0EEC-6B75-8802-7EE83B88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4D07A-6639-FA2E-4B13-3F25D15E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3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925F-7F16-032E-8C24-3417BD75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62DD-ABC9-3C9F-1DBD-1874E576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D6819-72CA-F34C-2339-F3395B83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C913D-B8CD-E233-A23E-F6CE8EEE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812BB-414E-6386-800F-D0B4E227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0FC3-CF52-439C-EA58-BA0E3D20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2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ECCE-33D3-0529-92CD-0D144513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1B4D0-BA02-F693-F1E4-5889A6F9B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F177E-EECF-E8A8-7CAC-839AC4BF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A867F-E15A-87A8-4218-DCD96EE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F3340-0DF2-56C8-12C0-E706FA1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89F6-44C2-452D-9FE7-EE58E25F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D65EA-4D5A-EC2B-8C49-0BB9AB02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6BBE8-3234-CDDC-D997-E7E40FDA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1B82-F0A5-7D4B-13AE-8AB5A77F8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448658-4538-4486-9EAE-6CE5B33FC83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CD67-AE7D-DC3A-79E0-CFDD9E1D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62F2-CF0A-7E72-C5BE-B43BFEB26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84DD7-90D9-48BF-83AF-B59E5B9C6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100F-1B46-EA1B-AB7D-5088D9D90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BEFFA-97BD-7F00-8E24-6F36F8794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5E0A1B0E-D44C-E7D7-AF4C-BFB362B46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60C17-D866-5F9B-6D8D-60B1B60EF237}"/>
              </a:ext>
            </a:extLst>
          </p:cNvPr>
          <p:cNvSpPr txBox="1"/>
          <p:nvPr/>
        </p:nvSpPr>
        <p:spPr>
          <a:xfrm>
            <a:off x="2146091" y="2755476"/>
            <a:ext cx="7869837" cy="15696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AtliQ Mart Promotional Campaign Analysis</a:t>
            </a:r>
          </a:p>
        </p:txBody>
      </p:sp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1543864F-AC46-5E27-6629-4BA735E4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66488" cy="1003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40DE6C-A0EC-DE9B-2253-46C11861513F}"/>
              </a:ext>
            </a:extLst>
          </p:cNvPr>
          <p:cNvSpPr txBox="1"/>
          <p:nvPr/>
        </p:nvSpPr>
        <p:spPr>
          <a:xfrm>
            <a:off x="4709410" y="5504803"/>
            <a:ext cx="277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:  Vimlesh Kumar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7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617DB-9666-A74F-ED1D-5F19FFB23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CAC4-50A5-1F34-556F-C47041FBB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E1A8-A11B-6CB3-F99D-7C88CAB01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35F2D276-DDA4-73D1-58EA-69303BF4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87A5D717-F4B8-A02E-3C2D-9B5516CBF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F31DD-5DBC-E068-363E-73F2054CC71D}"/>
              </a:ext>
            </a:extLst>
          </p:cNvPr>
          <p:cNvSpPr txBox="1"/>
          <p:nvPr/>
        </p:nvSpPr>
        <p:spPr>
          <a:xfrm>
            <a:off x="1244174" y="224856"/>
            <a:ext cx="9863537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</a:rPr>
              <a:t>Strategic Recommendations &amp; Next Steps</a:t>
            </a:r>
            <a:endParaRPr lang="en-IN" sz="4000" b="1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BE980F-7B90-F733-119E-CA33D82F0A93}"/>
              </a:ext>
            </a:extLst>
          </p:cNvPr>
          <p:cNvSpPr/>
          <p:nvPr/>
        </p:nvSpPr>
        <p:spPr>
          <a:xfrm>
            <a:off x="104931" y="1358606"/>
            <a:ext cx="11932171" cy="53442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C3F0C-B467-F280-E286-A29FB754B61B}"/>
              </a:ext>
            </a:extLst>
          </p:cNvPr>
          <p:cNvSpPr txBox="1"/>
          <p:nvPr/>
        </p:nvSpPr>
        <p:spPr>
          <a:xfrm>
            <a:off x="337280" y="1707025"/>
            <a:ext cx="116323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Refine Promotional Strategy: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Prioritize</a:t>
            </a:r>
            <a:r>
              <a:rPr lang="en-US" dirty="0">
                <a:solidFill>
                  <a:schemeClr val="bg1"/>
                </a:solidFill>
              </a:rPr>
              <a:t> "Cashback" and "BOGOF" promotions, as they are proven to drive the highest positive IR and ISU.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Discontinue or Re-evaluate </a:t>
            </a:r>
            <a:r>
              <a:rPr lang="en-US" dirty="0">
                <a:solidFill>
                  <a:schemeClr val="bg1"/>
                </a:solidFill>
              </a:rPr>
              <a:t>"25% Off" and "33% Off" promotions, as they led to negative returns.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2. Focus on Geographic &amp; Store Success:</a:t>
            </a:r>
            <a:br>
              <a:rPr lang="en-US" sz="2200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Amplify marketing efforts</a:t>
            </a:r>
            <a:r>
              <a:rPr lang="en-US" dirty="0">
                <a:solidFill>
                  <a:schemeClr val="bg1"/>
                </a:solidFill>
              </a:rPr>
              <a:t> in top-performing cities like Bengaluru and Hyderabad.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Task: </a:t>
            </a:r>
            <a:r>
              <a:rPr lang="en-US" dirty="0">
                <a:solidFill>
                  <a:schemeClr val="bg1"/>
                </a:solidFill>
              </a:rPr>
              <a:t>Conduct a deeper analysis of top stores to create a "success playbook" that can be applied to 	underperforming locations.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3. Optimize Product &amp; Category Mix: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Feature </a:t>
            </a:r>
            <a:r>
              <a:rPr lang="en-US" b="1" u="sng" dirty="0">
                <a:solidFill>
                  <a:schemeClr val="bg1"/>
                </a:solidFill>
              </a:rPr>
              <a:t>"Home Appliances"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heavily in upcoming promotions due to their exceptional response rate. 	</a:t>
            </a:r>
            <a:r>
              <a:rPr lang="en-US" b="1" dirty="0">
                <a:solidFill>
                  <a:schemeClr val="bg1"/>
                </a:solidFill>
              </a:rPr>
              <a:t>Expand </a:t>
            </a:r>
            <a:r>
              <a:rPr lang="en-US" b="1" u="sng" dirty="0">
                <a:solidFill>
                  <a:schemeClr val="bg1"/>
                </a:solidFill>
              </a:rPr>
              <a:t>"Combo"</a:t>
            </a:r>
            <a:r>
              <a:rPr lang="en-US" b="1" dirty="0">
                <a:solidFill>
                  <a:schemeClr val="bg1"/>
                </a:solidFill>
              </a:rPr>
              <a:t> deals </a:t>
            </a:r>
            <a:r>
              <a:rPr lang="en-US" dirty="0">
                <a:solidFill>
                  <a:schemeClr val="bg1"/>
                </a:solidFill>
              </a:rPr>
              <a:t>across different product categories to drive higher revenue and unit sales.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Next Steps: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Schedule a follow-up meeting to discuss the implementation plan for these recommendations.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Begin a deep-dive analysis of the Top 10 stores to identify leverageable traits.</a:t>
            </a:r>
          </a:p>
        </p:txBody>
      </p:sp>
    </p:spTree>
    <p:extLst>
      <p:ext uri="{BB962C8B-B14F-4D97-AF65-F5344CB8AC3E}">
        <p14:creationId xmlns:p14="http://schemas.microsoft.com/office/powerpoint/2010/main" val="249039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B464-9DD0-E351-1ADD-DEEA9A3B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D7-5065-4700-2383-255D3BC4E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5AA08-6ED0-203C-06CB-0E3526A3A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7E4BE17C-7644-03A7-4857-8E4B9A93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E5E50A-0C34-21AA-6D68-128ED7E19B03}"/>
              </a:ext>
            </a:extLst>
          </p:cNvPr>
          <p:cNvSpPr txBox="1"/>
          <p:nvPr/>
        </p:nvSpPr>
        <p:spPr>
          <a:xfrm>
            <a:off x="2131101" y="2860406"/>
            <a:ext cx="7869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FFC000"/>
                </a:solidFill>
              </a:rPr>
              <a:t>Thank You</a:t>
            </a:r>
          </a:p>
        </p:txBody>
      </p:sp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D03C8B2B-2052-C7F2-1B76-BB4337401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66488" cy="10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3AF6-C5EF-C17E-4C81-5D6AFCD37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039-55FE-CA7D-850E-7CD06AA01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EE7FF-D87D-5446-086A-ADEAAD268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0F604739-6885-D7DC-9584-8E6726083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6484FA2E-B377-E3DB-8CAA-C4061590A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C3CD6-CB04-9A57-54A3-B9701790426D}"/>
              </a:ext>
            </a:extLst>
          </p:cNvPr>
          <p:cNvSpPr txBox="1"/>
          <p:nvPr/>
        </p:nvSpPr>
        <p:spPr>
          <a:xfrm>
            <a:off x="4871792" y="314796"/>
            <a:ext cx="2458398" cy="83099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IN" sz="4800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85081D-7DB5-332F-FFC7-DCF2D6EC77B0}"/>
              </a:ext>
            </a:extLst>
          </p:cNvPr>
          <p:cNvSpPr/>
          <p:nvPr/>
        </p:nvSpPr>
        <p:spPr>
          <a:xfrm>
            <a:off x="854439" y="1454309"/>
            <a:ext cx="10583056" cy="49258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DB78C-B17B-2FFD-AACE-8C1DDFFC2484}"/>
              </a:ext>
            </a:extLst>
          </p:cNvPr>
          <p:cNvSpPr txBox="1"/>
          <p:nvPr/>
        </p:nvSpPr>
        <p:spPr>
          <a:xfrm>
            <a:off x="1199212" y="1631117"/>
            <a:ext cx="98185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Our Journey Through the Data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Project Overview:</a:t>
            </a:r>
            <a:r>
              <a:rPr lang="en-US" sz="2000" dirty="0">
                <a:solidFill>
                  <a:schemeClr val="bg1"/>
                </a:solidFill>
              </a:rPr>
              <a:t> A quick look at the "why" behind this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Executive Summary: </a:t>
            </a:r>
            <a:r>
              <a:rPr lang="en-US" sz="2000" dirty="0">
                <a:solidFill>
                  <a:schemeClr val="bg1"/>
                </a:solidFill>
              </a:rPr>
              <a:t>High-level findings and key takeaways.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Overall Campaign Performance: </a:t>
            </a:r>
            <a:r>
              <a:rPr lang="en-US" sz="2000" dirty="0">
                <a:solidFill>
                  <a:schemeClr val="bg1"/>
                </a:solidFill>
              </a:rPr>
              <a:t>A snapshot of key metrics—Revenue and Unit sales.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Store Performance Deep Dive: </a:t>
            </a:r>
            <a:r>
              <a:rPr lang="en-US" sz="2000" dirty="0">
                <a:solidFill>
                  <a:schemeClr val="bg1"/>
                </a:solidFill>
              </a:rPr>
              <a:t>Which stores excelled and where do we have opportunities?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Promotional Type Analysis: </a:t>
            </a:r>
            <a:r>
              <a:rPr lang="en-US" sz="2000" dirty="0">
                <a:solidFill>
                  <a:schemeClr val="bg1"/>
                </a:solidFill>
              </a:rPr>
              <a:t>Uncovering which discounts delivered the best results.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Product &amp; Category Insights: </a:t>
            </a:r>
            <a:r>
              <a:rPr lang="en-US" sz="2000" dirty="0">
                <a:solidFill>
                  <a:schemeClr val="bg1"/>
                </a:solidFill>
              </a:rPr>
              <a:t>What sold best and what didn't?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Key Insights &amp; Summary: </a:t>
            </a:r>
            <a:r>
              <a:rPr lang="en-US" sz="2000" dirty="0">
                <a:solidFill>
                  <a:schemeClr val="bg1"/>
                </a:solidFill>
              </a:rPr>
              <a:t>Consolidating the most critical findings.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Strategic Recommendations: </a:t>
            </a:r>
            <a:r>
              <a:rPr lang="en-US" sz="2000" dirty="0">
                <a:solidFill>
                  <a:schemeClr val="bg1"/>
                </a:solidFill>
              </a:rPr>
              <a:t>Actionable steps for future campaigns.</a:t>
            </a:r>
          </a:p>
        </p:txBody>
      </p:sp>
    </p:spTree>
    <p:extLst>
      <p:ext uri="{BB962C8B-B14F-4D97-AF65-F5344CB8AC3E}">
        <p14:creationId xmlns:p14="http://schemas.microsoft.com/office/powerpoint/2010/main" val="10968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A221E-750D-E6E1-C42B-5C03F776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E96-DC06-CB0E-5419-A8211C4A0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0C0B0-B4F9-5EED-C930-D7A3B7A17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74166065-26B3-5006-DCC3-4F6ED481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133CB667-60D7-057E-CC69-CA4DAF9C2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78D2D-9881-2DAC-50D9-E42425737399}"/>
              </a:ext>
            </a:extLst>
          </p:cNvPr>
          <p:cNvSpPr txBox="1"/>
          <p:nvPr/>
        </p:nvSpPr>
        <p:spPr>
          <a:xfrm>
            <a:off x="3808890" y="224856"/>
            <a:ext cx="4967197" cy="83099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Project </a:t>
            </a:r>
            <a:r>
              <a:rPr lang="en-IN" sz="48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C5AF44-9121-1D6A-194C-C532447D95BB}"/>
              </a:ext>
            </a:extLst>
          </p:cNvPr>
          <p:cNvSpPr/>
          <p:nvPr/>
        </p:nvSpPr>
        <p:spPr>
          <a:xfrm>
            <a:off x="1329128" y="1397159"/>
            <a:ext cx="9643672" cy="51454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EB62E-2AD5-D020-4C02-C5CAC6F6F796}"/>
              </a:ext>
            </a:extLst>
          </p:cNvPr>
          <p:cNvSpPr txBox="1"/>
          <p:nvPr/>
        </p:nvSpPr>
        <p:spPr>
          <a:xfrm>
            <a:off x="1711346" y="1754082"/>
            <a:ext cx="89641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Objective: To Analyze the Performance of Promotions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AtliQ Mart, a retail giant with over 50 supermarkets, launched a massive promotion on its branded products during the festive seasons.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The Goal: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 provide the Sales Director with actionable insights of these promotions to make data-driven decisions for future campaigns.  This analysis aims to answer critical questions about our stores, promotions, and products.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Analysis Areas: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1. </a:t>
            </a:r>
            <a:r>
              <a:rPr lang="en-US" sz="2000" dirty="0">
                <a:solidFill>
                  <a:schemeClr val="bg1"/>
                </a:solidFill>
              </a:rPr>
              <a:t>Store Performance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2. Promotional Type Effectiveness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3. Product and Category Lift </a:t>
            </a:r>
          </a:p>
        </p:txBody>
      </p:sp>
    </p:spTree>
    <p:extLst>
      <p:ext uri="{BB962C8B-B14F-4D97-AF65-F5344CB8AC3E}">
        <p14:creationId xmlns:p14="http://schemas.microsoft.com/office/powerpoint/2010/main" val="411165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FB92-DE10-8B11-500B-5949FCBF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FCE0-3B1A-87A2-3E1A-3B9F572C1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4F6A3-B778-99C6-389F-24AE7ECDE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621BB253-4D95-0617-BB07-350B838B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12A689F6-DC96-5AA3-D83C-5D32757C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F94C6-44C4-A7AF-3283-771F9D15ADD1}"/>
              </a:ext>
            </a:extLst>
          </p:cNvPr>
          <p:cNvSpPr txBox="1"/>
          <p:nvPr/>
        </p:nvSpPr>
        <p:spPr>
          <a:xfrm>
            <a:off x="1524000" y="224856"/>
            <a:ext cx="9437214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FF00"/>
                </a:solidFill>
              </a:rPr>
              <a:t>Executive Summary - Key Takeaways</a:t>
            </a:r>
            <a:endParaRPr lang="en-IN" sz="4400" b="1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060559-4FEC-9ACC-D511-46455AA2AA83}"/>
              </a:ext>
            </a:extLst>
          </p:cNvPr>
          <p:cNvSpPr/>
          <p:nvPr/>
        </p:nvSpPr>
        <p:spPr>
          <a:xfrm>
            <a:off x="312918" y="1340009"/>
            <a:ext cx="11574282" cy="52931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B1495-9E4F-9B8B-C364-502735D32CB3}"/>
              </a:ext>
            </a:extLst>
          </p:cNvPr>
          <p:cNvSpPr txBox="1"/>
          <p:nvPr/>
        </p:nvSpPr>
        <p:spPr>
          <a:xfrm>
            <a:off x="824456" y="1340292"/>
            <a:ext cx="11249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 High-Level Look at Our Success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Massive Revenue Growth: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The campaign generated </a:t>
            </a:r>
            <a:r>
              <a:rPr lang="en-US" sz="2000" b="1" u="sng" dirty="0">
                <a:solidFill>
                  <a:schemeClr val="bg1"/>
                </a:solidFill>
              </a:rPr>
              <a:t>₹154.91M</a:t>
            </a:r>
            <a:r>
              <a:rPr lang="en-US" sz="2000" dirty="0">
                <a:solidFill>
                  <a:schemeClr val="bg1"/>
                </a:solidFill>
              </a:rPr>
              <a:t> in Incremental Revenue (IR), boosting total revenue to </a:t>
            </a:r>
            <a:r>
              <a:rPr lang="en-US" sz="2000" b="1" u="sng" dirty="0">
                <a:solidFill>
                  <a:schemeClr val="bg1"/>
                </a:solidFill>
              </a:rPr>
              <a:t>₹436.31M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Significant Sales Lift: </a:t>
            </a:r>
            <a:r>
              <a:rPr lang="en-US" sz="2000" dirty="0">
                <a:solidFill>
                  <a:schemeClr val="bg1"/>
                </a:solidFill>
              </a:rPr>
              <a:t>We saw a </a:t>
            </a:r>
            <a:r>
              <a:rPr lang="en-US" sz="2000" b="1" u="sng" dirty="0">
                <a:solidFill>
                  <a:schemeClr val="bg1"/>
                </a:solidFill>
              </a:rPr>
              <a:t>211.28%</a:t>
            </a:r>
            <a:r>
              <a:rPr lang="en-US" sz="2000" dirty="0">
                <a:solidFill>
                  <a:schemeClr val="bg1"/>
                </a:solidFill>
              </a:rPr>
              <a:t> increase in Incremental Sold Units (ISU%), moving an additional </a:t>
            </a:r>
            <a:r>
              <a:rPr lang="en-US" sz="2000" b="1" u="sng" dirty="0">
                <a:solidFill>
                  <a:schemeClr val="bg1"/>
                </a:solidFill>
              </a:rPr>
              <a:t>442K units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"500 Cashback" &amp; "BOGOF" Were Stars: </a:t>
            </a:r>
            <a:r>
              <a:rPr lang="en-US" sz="2000" dirty="0">
                <a:solidFill>
                  <a:schemeClr val="bg1"/>
                </a:solidFill>
              </a:rPr>
              <a:t>These two promotions were the overwhelming drivers of revenue and unit sales. "500 Cashback" alone brought in </a:t>
            </a:r>
            <a:r>
              <a:rPr lang="en-US" sz="2000" b="1" u="sng" dirty="0">
                <a:solidFill>
                  <a:schemeClr val="bg1"/>
                </a:solidFill>
              </a:rPr>
              <a:t>₹91.1M</a:t>
            </a:r>
            <a:r>
              <a:rPr lang="en-US" sz="2000" dirty="0">
                <a:solidFill>
                  <a:schemeClr val="bg1"/>
                </a:solidFill>
              </a:rPr>
              <a:t> in Incremental Revenue.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City Performance Varies: </a:t>
            </a:r>
            <a:r>
              <a:rPr lang="en-US" sz="2000" dirty="0">
                <a:solidFill>
                  <a:schemeClr val="bg1"/>
                </a:solidFill>
              </a:rPr>
              <a:t>Bengaluru and Chennai were our top-performing cities, generating a combined </a:t>
            </a:r>
            <a:r>
              <a:rPr lang="en-US" sz="2000" b="1" u="sng" dirty="0">
                <a:solidFill>
                  <a:schemeClr val="bg1"/>
                </a:solidFill>
              </a:rPr>
              <a:t>₹68.9M</a:t>
            </a:r>
            <a:r>
              <a:rPr lang="en-US" sz="2000" dirty="0">
                <a:solidFill>
                  <a:schemeClr val="bg1"/>
                </a:solidFill>
              </a:rPr>
              <a:t> in Incremental Revenue.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Category Performance: </a:t>
            </a:r>
            <a:r>
              <a:rPr lang="en-US" sz="2000" b="1" u="sng" dirty="0">
                <a:solidFill>
                  <a:schemeClr val="bg1"/>
                </a:solidFill>
              </a:rPr>
              <a:t>Grocery &amp; Staples</a:t>
            </a:r>
            <a:r>
              <a:rPr lang="en-US" sz="2000" dirty="0">
                <a:solidFill>
                  <a:schemeClr val="bg1"/>
                </a:solidFill>
              </a:rPr>
              <a:t> saw the highest </a:t>
            </a:r>
            <a:r>
              <a:rPr lang="en-US" sz="2000" b="1" u="sng" dirty="0">
                <a:solidFill>
                  <a:schemeClr val="bg1"/>
                </a:solidFill>
              </a:rPr>
              <a:t>post-promotion</a:t>
            </a:r>
            <a:r>
              <a:rPr lang="en-US" sz="2000" dirty="0">
                <a:solidFill>
                  <a:schemeClr val="bg1"/>
                </a:solidFill>
              </a:rPr>
              <a:t> sales lift, while Home Appliances were a close second in terms of revenue increase.</a:t>
            </a:r>
          </a:p>
        </p:txBody>
      </p:sp>
    </p:spTree>
    <p:extLst>
      <p:ext uri="{BB962C8B-B14F-4D97-AF65-F5344CB8AC3E}">
        <p14:creationId xmlns:p14="http://schemas.microsoft.com/office/powerpoint/2010/main" val="33723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2F04-ADE7-1703-A9C4-ECDF58165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45EC-7C5F-22E2-FDE7-EE686D776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07ED2-94B3-B645-5DFA-9F8098BD6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E6142568-C08B-B90D-71BC-4112ADD9B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E19FF0DA-0CCA-C859-0426-224660D35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EE48A-4806-97E3-178B-09A433D14179}"/>
              </a:ext>
            </a:extLst>
          </p:cNvPr>
          <p:cNvSpPr txBox="1"/>
          <p:nvPr/>
        </p:nvSpPr>
        <p:spPr>
          <a:xfrm>
            <a:off x="1981200" y="224856"/>
            <a:ext cx="8153400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FF00"/>
                </a:solidFill>
              </a:rPr>
              <a:t>Overall Campaign Performance</a:t>
            </a:r>
            <a:endParaRPr lang="en-IN" sz="4400" b="1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D6929A-EF57-3424-61A3-834C0A6C0023}"/>
              </a:ext>
            </a:extLst>
          </p:cNvPr>
          <p:cNvSpPr/>
          <p:nvPr/>
        </p:nvSpPr>
        <p:spPr>
          <a:xfrm>
            <a:off x="571500" y="1340009"/>
            <a:ext cx="11048999" cy="52931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5093C-838F-21BC-8615-CC095BE492D7}"/>
              </a:ext>
            </a:extLst>
          </p:cNvPr>
          <p:cNvSpPr txBox="1"/>
          <p:nvPr/>
        </p:nvSpPr>
        <p:spPr>
          <a:xfrm>
            <a:off x="1390650" y="1449282"/>
            <a:ext cx="92773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 Resounding Success in Numbers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campaigns successfully lifted both revenue and sales volume significantly.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promotion more than doubled our revenue and tripled our unit sales for the products involved.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CD88B-0A70-37B2-2AE5-A63F7151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586" y="2549799"/>
            <a:ext cx="5896132" cy="31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C05D6-CA97-8088-219C-AC97C1E2A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A7C2-0098-FBC7-3F1A-D4EF1102A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22D73-78F5-044B-9E2D-C0F8C8B8A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0A7062EB-443E-EBDC-BCD1-382FB638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66C258D5-1567-5B15-6412-6B13C5455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F3190E-D89E-878F-9784-E041A279D55D}"/>
              </a:ext>
            </a:extLst>
          </p:cNvPr>
          <p:cNvSpPr txBox="1"/>
          <p:nvPr/>
        </p:nvSpPr>
        <p:spPr>
          <a:xfrm>
            <a:off x="1524000" y="224856"/>
            <a:ext cx="9468787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FF00"/>
                </a:solidFill>
              </a:rPr>
              <a:t>Store &amp; City Performance Highlights</a:t>
            </a:r>
            <a:endParaRPr lang="en-IN" sz="4400" b="1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AB3609-07C4-525E-FD8E-43373E2B11A8}"/>
              </a:ext>
            </a:extLst>
          </p:cNvPr>
          <p:cNvSpPr/>
          <p:nvPr/>
        </p:nvSpPr>
        <p:spPr>
          <a:xfrm>
            <a:off x="571500" y="1340009"/>
            <a:ext cx="11048999" cy="52931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C3DE4-2F91-495C-51A4-F598E9DA4D64}"/>
              </a:ext>
            </a:extLst>
          </p:cNvPr>
          <p:cNvSpPr txBox="1"/>
          <p:nvPr/>
        </p:nvSpPr>
        <p:spPr>
          <a:xfrm>
            <a:off x="971550" y="1449282"/>
            <a:ext cx="102111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Geographic location was a critical factor in promotional success.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Top 3 Performing Cities by Incremental Revenue (IR)</a:t>
            </a:r>
            <a:br>
              <a:rPr lang="en-US" sz="22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000" b="1" dirty="0">
                <a:solidFill>
                  <a:schemeClr val="bg1"/>
                </a:solidFill>
              </a:rPr>
              <a:t>1. Bengaluru: ₹38.2M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2. Hyderabad: ₹22.7M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3. Chennai: ₹20.7M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Top 2 Stores by IR:</a:t>
            </a:r>
            <a:r>
              <a:rPr lang="en-US" sz="2000" dirty="0">
                <a:solidFill>
                  <a:schemeClr val="bg1"/>
                </a:solidFill>
              </a:rPr>
              <a:t> Stores like </a:t>
            </a:r>
            <a:r>
              <a:rPr lang="en-US" sz="2000" b="1" u="sng" dirty="0">
                <a:solidFill>
                  <a:schemeClr val="bg1"/>
                </a:solidFill>
              </a:rPr>
              <a:t>STMYS-1 (Mysuru)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u="sng" dirty="0">
                <a:solidFill>
                  <a:schemeClr val="bg1"/>
                </a:solidFill>
              </a:rPr>
              <a:t>STCHE-4 (Chennai)</a:t>
            </a:r>
            <a:r>
              <a:rPr lang="en-US" sz="2000" dirty="0">
                <a:solidFill>
                  <a:schemeClr val="bg1"/>
                </a:solidFill>
              </a:rPr>
              <a:t> led the pack, each generating nearly </a:t>
            </a:r>
            <a:r>
              <a:rPr lang="en-US" sz="2000" b="1" u="sng" dirty="0">
                <a:solidFill>
                  <a:schemeClr val="bg1"/>
                </a:solidFill>
              </a:rPr>
              <a:t>₹5M in Incremental Revenue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Bottom Store by ISU:</a:t>
            </a:r>
            <a:r>
              <a:rPr lang="en-US" sz="2000" dirty="0">
                <a:solidFill>
                  <a:schemeClr val="bg1"/>
                </a:solidFill>
              </a:rPr>
              <a:t> Stores like </a:t>
            </a:r>
            <a:r>
              <a:rPr lang="en-US" sz="2000" b="1" u="sng" dirty="0">
                <a:solidFill>
                  <a:schemeClr val="bg1"/>
                </a:solidFill>
              </a:rPr>
              <a:t>STMLR-0 (Mangalore)</a:t>
            </a:r>
            <a:r>
              <a:rPr lang="en-US" sz="2000" dirty="0">
                <a:solidFill>
                  <a:schemeClr val="bg1"/>
                </a:solidFill>
              </a:rPr>
              <a:t> sold the fewest incremental units (3.98K), indicating lower engagement with the promotions in certain locations.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Insight:</a:t>
            </a:r>
            <a:r>
              <a:rPr lang="en-US" sz="2000" dirty="0">
                <a:solidFill>
                  <a:schemeClr val="bg1"/>
                </a:solidFill>
                <a:highlight>
                  <a:srgbClr val="808080"/>
                </a:highlight>
              </a:rPr>
              <a:t> The success in top cities like Bengaluru provides a model that could potentially be analyzed and replicated in underperforming cities to lift their numbers.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0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50AC2-512C-B30F-287B-37AE7E8DA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DEB1-88DE-4F80-720D-237E7927F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F244C-6903-436E-ADC3-FC077A625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36AF48B7-4E24-38C3-0076-5DFA603C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967A51C3-2397-EA4C-E826-2837E72EB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23A4BC-125E-070C-1A58-CC0474CA84D0}"/>
              </a:ext>
            </a:extLst>
          </p:cNvPr>
          <p:cNvSpPr txBox="1"/>
          <p:nvPr/>
        </p:nvSpPr>
        <p:spPr>
          <a:xfrm>
            <a:off x="2876550" y="224856"/>
            <a:ext cx="7124700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FF00"/>
                </a:solidFill>
              </a:rPr>
              <a:t>Promotional Type Analysis</a:t>
            </a:r>
            <a:endParaRPr lang="en-IN" sz="4400" b="1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4D9C72-2B1B-AFC9-E71D-3E78256F74F5}"/>
              </a:ext>
            </a:extLst>
          </p:cNvPr>
          <p:cNvSpPr/>
          <p:nvPr/>
        </p:nvSpPr>
        <p:spPr>
          <a:xfrm>
            <a:off x="571500" y="1133749"/>
            <a:ext cx="11048999" cy="54993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75915-E9BB-3F63-B90B-DC97857AF5FB}"/>
              </a:ext>
            </a:extLst>
          </p:cNvPr>
          <p:cNvSpPr txBox="1"/>
          <p:nvPr/>
        </p:nvSpPr>
        <p:spPr>
          <a:xfrm>
            <a:off x="1199212" y="1396502"/>
            <a:ext cx="98785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Promotion Type Effectiveness: The Winners and Losers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Top Performing Promotions by Incremental Revenue (IR)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	# </a:t>
            </a:r>
            <a:r>
              <a:rPr lang="en-US" sz="2000" b="1" dirty="0">
                <a:solidFill>
                  <a:schemeClr val="bg1"/>
                </a:solidFill>
              </a:rPr>
              <a:t>500 Cashback: </a:t>
            </a:r>
            <a:r>
              <a:rPr lang="en-US" sz="2000" dirty="0">
                <a:solidFill>
                  <a:schemeClr val="bg1"/>
                </a:solidFill>
              </a:rPr>
              <a:t>Generated the highest Incremental Revenue at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</a:rPr>
              <a:t>₹91.1M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# BOGOF (Buy One Get One Free): </a:t>
            </a:r>
            <a:r>
              <a:rPr lang="en-US" sz="2000" dirty="0">
                <a:solidFill>
                  <a:schemeClr val="bg1"/>
                </a:solidFill>
              </a:rPr>
              <a:t>The second-best performer, driving </a:t>
            </a:r>
            <a:r>
              <a:rPr lang="en-US" sz="2000" b="1" u="sng" dirty="0">
                <a:solidFill>
                  <a:schemeClr val="bg1"/>
                </a:solidFill>
              </a:rPr>
              <a:t>₹69.3M </a:t>
            </a:r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in Incremental Revenue.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Bottom Performing Promotions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	# </a:t>
            </a:r>
            <a:r>
              <a:rPr lang="en-US" sz="2000" b="1" dirty="0">
                <a:solidFill>
                  <a:schemeClr val="bg1"/>
                </a:solidFill>
              </a:rPr>
              <a:t>25% OFF: </a:t>
            </a:r>
            <a:r>
              <a:rPr lang="en-US" sz="2000" dirty="0">
                <a:solidFill>
                  <a:schemeClr val="bg1"/>
                </a:solidFill>
              </a:rPr>
              <a:t>Resulted in a loss of </a:t>
            </a:r>
            <a:r>
              <a:rPr lang="en-US" sz="2000" b="1" u="sng" dirty="0">
                <a:solidFill>
                  <a:schemeClr val="bg1"/>
                </a:solidFill>
              </a:rPr>
              <a:t>-5.7K</a:t>
            </a:r>
            <a:r>
              <a:rPr lang="en-US" sz="2000" dirty="0">
                <a:solidFill>
                  <a:schemeClr val="bg1"/>
                </a:solidFill>
              </a:rPr>
              <a:t> Incremental Sold Units.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# 33% OFF: </a:t>
            </a:r>
            <a:r>
              <a:rPr lang="en-US" sz="2000" dirty="0">
                <a:solidFill>
                  <a:schemeClr val="bg1"/>
                </a:solidFill>
              </a:rPr>
              <a:t>Performed poorly with a negative Incremental Revenue of </a:t>
            </a:r>
            <a:r>
              <a:rPr lang="en-US" sz="2000" b="1" u="sng" dirty="0">
                <a:solidFill>
                  <a:schemeClr val="bg1"/>
                </a:solidFill>
              </a:rPr>
              <a:t>-₹1.6M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Insight: </a:t>
            </a:r>
            <a:r>
              <a:rPr lang="en-US" sz="2000" dirty="0">
                <a:solidFill>
                  <a:schemeClr val="bg1"/>
                </a:solidFill>
                <a:highlight>
                  <a:srgbClr val="808080"/>
                </a:highlight>
              </a:rPr>
              <a:t>Customers responded far better to value-added promotions like Cashback and BOGOF than to percentage-based discounts, which failed to generate a positive return.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3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16BA8-91D5-E97A-4561-C2662D67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D267-A59F-A1D5-6CB4-AA42BC36F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9BCEA-3195-FB2D-8DD3-1D638135F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5256D357-2FEC-F9FB-DCC3-66F3C4FD1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6974AB4D-ED84-DD37-1F98-D8B1E6664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61F035-1BC9-C088-6641-EF151D97101B}"/>
              </a:ext>
            </a:extLst>
          </p:cNvPr>
          <p:cNvSpPr txBox="1"/>
          <p:nvPr/>
        </p:nvSpPr>
        <p:spPr>
          <a:xfrm>
            <a:off x="1993692" y="224856"/>
            <a:ext cx="8484433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FF00"/>
                </a:solidFill>
              </a:rPr>
              <a:t>Key Product &amp; Category Insights</a:t>
            </a:r>
            <a:endParaRPr lang="en-IN" sz="4400" b="1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805433-BF8E-330E-E3F0-E91B7573C88F}"/>
              </a:ext>
            </a:extLst>
          </p:cNvPr>
          <p:cNvSpPr/>
          <p:nvPr/>
        </p:nvSpPr>
        <p:spPr>
          <a:xfrm>
            <a:off x="571500" y="1133749"/>
            <a:ext cx="11048999" cy="54993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9F2E3-0FAD-A660-AD52-313345516742}"/>
              </a:ext>
            </a:extLst>
          </p:cNvPr>
          <p:cNvSpPr txBox="1"/>
          <p:nvPr/>
        </p:nvSpPr>
        <p:spPr>
          <a:xfrm>
            <a:off x="1199213" y="1381512"/>
            <a:ext cx="99084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Category Performance: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000" b="1" u="sng" dirty="0">
                <a:solidFill>
                  <a:schemeClr val="bg1"/>
                </a:solidFill>
              </a:rPr>
              <a:t>Home Appliances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saw the most significant lift, with 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</a:rPr>
              <a:t>638% increase in </a:t>
            </a:r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u="sng" dirty="0">
                <a:solidFill>
                  <a:schemeClr val="bg1"/>
                </a:solidFill>
              </a:rPr>
              <a:t>Incremental Sold Units (ISU %)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post-promotion.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u="sng" dirty="0">
                <a:solidFill>
                  <a:schemeClr val="bg1"/>
                </a:solidFill>
              </a:rPr>
              <a:t>Grocery &amp; Staples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also performed strongly with 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</a:rPr>
              <a:t>199% ISU % lift.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Product Performance: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000" b="1" u="sng" dirty="0">
                <a:solidFill>
                  <a:schemeClr val="bg1"/>
                </a:solidFill>
              </a:rPr>
              <a:t>Combo1</a:t>
            </a:r>
            <a:r>
              <a:rPr lang="en-US" sz="2000" dirty="0">
                <a:solidFill>
                  <a:schemeClr val="bg1"/>
                </a:solidFill>
              </a:rPr>
              <a:t> offers were highly effective, generating the highest total revenue among 	all categories at </a:t>
            </a:r>
            <a:r>
              <a:rPr lang="en-US" sz="2000" b="1" u="sng" dirty="0">
                <a:solidFill>
                  <a:schemeClr val="bg1"/>
                </a:solidFill>
              </a:rPr>
              <a:t>₹130.2M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The bottom 5 products by ISU were all single items, suggesting that bundle 	offers are a more powerful promotional tool.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Insight: </a:t>
            </a:r>
            <a:r>
              <a:rPr lang="en-US" sz="2000" dirty="0">
                <a:solidFill>
                  <a:schemeClr val="bg1"/>
                </a:solidFill>
                <a:highlight>
                  <a:srgbClr val="808080"/>
                </a:highlight>
              </a:rPr>
              <a:t>Focusing promotions on high-response categories like Home Appliances and leveraging bundle deals like "Combo1" can maximize returns.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C2C3B-2FBF-F029-6088-DD45E281D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5ABA-01AB-60B1-BD01-3137262C8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92979-6A15-0124-0190-FB99D09E7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CA1FE191-3F8E-BBD9-BA4C-1F2D1076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logo with a circle and a letter&#10;&#10;AI-generated content may be incorrect.">
            <a:extLst>
              <a:ext uri="{FF2B5EF4-FFF2-40B4-BE49-F238E27FC236}">
                <a16:creationId xmlns:a16="http://schemas.microsoft.com/office/drawing/2014/main" id="{F47B364A-F2C3-D00B-9939-8195D5D11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" y="115888"/>
            <a:ext cx="1081478" cy="101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77FB26-7765-7BDE-4560-42F2FA29215C}"/>
              </a:ext>
            </a:extLst>
          </p:cNvPr>
          <p:cNvSpPr txBox="1"/>
          <p:nvPr/>
        </p:nvSpPr>
        <p:spPr>
          <a:xfrm>
            <a:off x="2788170" y="224856"/>
            <a:ext cx="7015398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FF00"/>
                </a:solidFill>
              </a:rPr>
              <a:t>Key Insights and Summary</a:t>
            </a:r>
            <a:endParaRPr lang="en-IN" sz="4400" b="1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80582B-2BD0-F703-7924-A5FDCBAC191C}"/>
              </a:ext>
            </a:extLst>
          </p:cNvPr>
          <p:cNvSpPr/>
          <p:nvPr/>
        </p:nvSpPr>
        <p:spPr>
          <a:xfrm>
            <a:off x="571500" y="1133749"/>
            <a:ext cx="11048999" cy="54993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52317-7733-CD1A-0F17-F6CDFB44D336}"/>
              </a:ext>
            </a:extLst>
          </p:cNvPr>
          <p:cNvSpPr txBox="1"/>
          <p:nvPr/>
        </p:nvSpPr>
        <p:spPr>
          <a:xfrm>
            <a:off x="1139252" y="1185425"/>
            <a:ext cx="99084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Consolidating Our Findings: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High-Value Offers Triumph: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Customers are motivated by significant value propositions like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</a:rPr>
              <a:t>BOGOF and 500 Cashback</a:t>
            </a:r>
            <a:r>
              <a:rPr lang="en-US" sz="2000" dirty="0">
                <a:solidFill>
                  <a:schemeClr val="bg1"/>
                </a:solidFill>
              </a:rPr>
              <a:t>, not simple percentage discounts .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Location &amp; Operations Matter: </a:t>
            </a:r>
            <a:r>
              <a:rPr lang="en-US" sz="2000" dirty="0">
                <a:solidFill>
                  <a:schemeClr val="bg1"/>
                </a:solidFill>
              </a:rPr>
              <a:t>Top performance is distributed across cities like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</a:rPr>
              <a:t>Mysuru, Chennai, and Bengaluru</a:t>
            </a:r>
            <a:r>
              <a:rPr lang="en-US" sz="2000" dirty="0">
                <a:solidFill>
                  <a:schemeClr val="bg1"/>
                </a:solidFill>
              </a:rPr>
              <a:t>, highlighting the importance of store-level execution .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Category-Specific Strategies are Needed: </a:t>
            </a:r>
            <a:r>
              <a:rPr lang="en-US" sz="2000" dirty="0">
                <a:solidFill>
                  <a:schemeClr val="bg1"/>
                </a:solidFill>
              </a:rPr>
              <a:t>What works for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</a:rPr>
              <a:t>Groceries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does not work for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</a:rPr>
              <a:t>Personal Care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Future promotions must be tailored to the category 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Overall Success: </a:t>
            </a:r>
            <a:r>
              <a:rPr lang="en-US" sz="2000" dirty="0">
                <a:solidFill>
                  <a:schemeClr val="bg1"/>
                </a:solidFill>
              </a:rPr>
              <a:t>The campaign was highly successful, delivering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</a:rPr>
              <a:t>₹154.91M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proving that well-executed promotions can drive substantial growth.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8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1134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7</cp:revision>
  <dcterms:created xsi:type="dcterms:W3CDTF">2025-07-17T15:48:18Z</dcterms:created>
  <dcterms:modified xsi:type="dcterms:W3CDTF">2025-07-19T08:11:08Z</dcterms:modified>
</cp:coreProperties>
</file>