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664" r:id="rId5"/>
  </p:sldMasterIdLst>
  <p:notesMasterIdLst>
    <p:notesMasterId r:id="rId47"/>
  </p:notesMasterIdLst>
  <p:handoutMasterIdLst>
    <p:handoutMasterId r:id="rId48"/>
  </p:handoutMasterIdLst>
  <p:sldIdLst>
    <p:sldId id="282" r:id="rId6"/>
    <p:sldId id="258" r:id="rId7"/>
    <p:sldId id="379" r:id="rId8"/>
    <p:sldId id="375" r:id="rId9"/>
    <p:sldId id="354" r:id="rId10"/>
    <p:sldId id="363" r:id="rId11"/>
    <p:sldId id="352" r:id="rId12"/>
    <p:sldId id="269" r:id="rId13"/>
    <p:sldId id="328" r:id="rId14"/>
    <p:sldId id="330" r:id="rId15"/>
    <p:sldId id="370" r:id="rId16"/>
    <p:sldId id="327" r:id="rId17"/>
    <p:sldId id="378" r:id="rId18"/>
    <p:sldId id="321" r:id="rId19"/>
    <p:sldId id="349" r:id="rId20"/>
    <p:sldId id="295" r:id="rId21"/>
    <p:sldId id="369" r:id="rId22"/>
    <p:sldId id="376" r:id="rId23"/>
    <p:sldId id="350" r:id="rId24"/>
    <p:sldId id="318" r:id="rId25"/>
    <p:sldId id="324" r:id="rId26"/>
    <p:sldId id="334" r:id="rId27"/>
    <p:sldId id="314" r:id="rId28"/>
    <p:sldId id="360" r:id="rId29"/>
    <p:sldId id="361" r:id="rId30"/>
    <p:sldId id="368" r:id="rId31"/>
    <p:sldId id="316" r:id="rId32"/>
    <p:sldId id="326" r:id="rId33"/>
    <p:sldId id="374" r:id="rId34"/>
    <p:sldId id="336" r:id="rId35"/>
    <p:sldId id="337" r:id="rId36"/>
    <p:sldId id="339" r:id="rId37"/>
    <p:sldId id="340" r:id="rId38"/>
    <p:sldId id="344" r:id="rId39"/>
    <p:sldId id="341" r:id="rId40"/>
    <p:sldId id="286" r:id="rId41"/>
    <p:sldId id="346" r:id="rId42"/>
    <p:sldId id="373" r:id="rId43"/>
    <p:sldId id="371" r:id="rId44"/>
    <p:sldId id="377" r:id="rId45"/>
    <p:sldId id="38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57008710-C9F1-4641-AC41-34A6AF5CEFCF}">
          <p14:sldIdLst>
            <p14:sldId id="282"/>
            <p14:sldId id="258"/>
            <p14:sldId id="379"/>
            <p14:sldId id="375"/>
            <p14:sldId id="354"/>
            <p14:sldId id="363"/>
            <p14:sldId id="352"/>
            <p14:sldId id="269"/>
            <p14:sldId id="328"/>
            <p14:sldId id="330"/>
            <p14:sldId id="370"/>
            <p14:sldId id="327"/>
            <p14:sldId id="378"/>
            <p14:sldId id="321"/>
            <p14:sldId id="349"/>
            <p14:sldId id="295"/>
            <p14:sldId id="369"/>
            <p14:sldId id="376"/>
            <p14:sldId id="350"/>
            <p14:sldId id="318"/>
            <p14:sldId id="324"/>
            <p14:sldId id="334"/>
            <p14:sldId id="314"/>
            <p14:sldId id="360"/>
            <p14:sldId id="361"/>
            <p14:sldId id="368"/>
            <p14:sldId id="316"/>
            <p14:sldId id="326"/>
            <p14:sldId id="374"/>
            <p14:sldId id="336"/>
            <p14:sldId id="337"/>
            <p14:sldId id="339"/>
            <p14:sldId id="340"/>
            <p14:sldId id="344"/>
            <p14:sldId id="341"/>
            <p14:sldId id="286"/>
            <p14:sldId id="346"/>
            <p14:sldId id="373"/>
            <p14:sldId id="371"/>
            <p14:sldId id="377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8"/>
    <a:srgbClr val="003DC6"/>
    <a:srgbClr val="0563C1"/>
    <a:srgbClr val="008AF2"/>
    <a:srgbClr val="CEE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69EDC-9A69-791E-F874-524881FCB699}" v="143" dt="2024-07-29T13:27:11.827"/>
    <p1510:client id="{D7CADB20-A542-A032-AB2E-FBCE3A7407B4}" v="3" dt="2024-07-30T14:20:45.422"/>
    <p1510:client id="{DE258983-6EA4-495D-A652-520C8EEA8767}" v="2268" dt="2024-07-30T04:15:54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9CF2BD-4EEA-4EED-AC80-8D46775403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2662E-019D-445F-8CE6-C9F0C28D7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701E8-CE5A-4584-BA4F-11BD2743631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9EE0-3BE6-4C0A-9D70-A6406E3E4F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A37EE-8F94-4485-9297-51439DF2B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68CF9-FDCD-4ABA-A5F9-C6F1106B2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8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65CB4-5FB7-4DA8-86ED-A966B9DB3CA6}" type="datetimeFigureOut">
              <a:rPr lang="en-US" noProof="0" smtClean="0"/>
              <a:t>7/31/2024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1203-6C04-4D49-85A4-5FE89BEDC87D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563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202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263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86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890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2146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7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7472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804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99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3305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9023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1203-6C04-4D49-85A4-5FE89BEDC87D}" type="slidenum">
              <a:rPr lang="en-US" noProof="0" smtClean="0"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96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5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4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5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0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11203-6C04-4D49-85A4-5FE89BEDC8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653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30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397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07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773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28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809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6969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72157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36502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14930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864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4517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38912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grpSp>
        <p:nvGrpSpPr>
          <p:cNvPr id="12" name="Group 11" descr="Arrow shapes pointing right"/>
          <p:cNvGrpSpPr/>
          <p:nvPr userDrawn="1"/>
        </p:nvGrpSpPr>
        <p:grpSpPr>
          <a:xfrm>
            <a:off x="0" y="6533734"/>
            <a:ext cx="12192000" cy="308452"/>
            <a:chOff x="0" y="6132869"/>
            <a:chExt cx="12192000" cy="737748"/>
          </a:xfrm>
        </p:grpSpPr>
        <p:sp>
          <p:nvSpPr>
            <p:cNvPr id="9" name="Rectangle 8"/>
            <p:cNvSpPr>
              <a:spLocks noChangeAspect="1"/>
            </p:cNvSpPr>
            <p:nvPr userDrawn="1"/>
          </p:nvSpPr>
          <p:spPr>
            <a:xfrm>
              <a:off x="9448800" y="6132869"/>
              <a:ext cx="2743200" cy="7339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>
              <a:spLocks noChangeAspect="1"/>
            </p:cNvSpPr>
            <p:nvPr userDrawn="1"/>
          </p:nvSpPr>
          <p:spPr>
            <a:xfrm>
              <a:off x="7056718" y="6134105"/>
              <a:ext cx="2743200" cy="733991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entagon 9"/>
            <p:cNvSpPr>
              <a:spLocks noChangeAspect="1"/>
            </p:cNvSpPr>
            <p:nvPr userDrawn="1"/>
          </p:nvSpPr>
          <p:spPr>
            <a:xfrm>
              <a:off x="4676394" y="6135624"/>
              <a:ext cx="2743200" cy="733991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entagon 10"/>
            <p:cNvSpPr>
              <a:spLocks noChangeAspect="1"/>
            </p:cNvSpPr>
            <p:nvPr userDrawn="1"/>
          </p:nvSpPr>
          <p:spPr>
            <a:xfrm>
              <a:off x="2339340" y="6135409"/>
              <a:ext cx="2743200" cy="733991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>
              <a:spLocks noChangeAspect="1"/>
            </p:cNvSpPr>
            <p:nvPr userDrawn="1"/>
          </p:nvSpPr>
          <p:spPr>
            <a:xfrm>
              <a:off x="0" y="6136626"/>
              <a:ext cx="2743200" cy="73399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63844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33882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73545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965515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565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6735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71686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2450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9719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98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53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order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8973"/>
          </a:xfrm>
        </p:spPr>
        <p:txBody>
          <a:bodyPr anchor="ctr" anchorCtr="0">
            <a:normAutofit/>
          </a:bodyPr>
          <a:lstStyle>
            <a:lvl1pPr algn="ctr">
              <a:defRPr sz="4000" i="0" u="none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4462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A03309-7C01-40B2-935F-8D9BD5A7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73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8499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14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E87520F-9537-4B31-A4DB-3ECD89F60798}" type="slidenum">
              <a:rPr lang="en-US" smtClean="0"/>
              <a:pPr/>
              <a:t>‹#›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FA81F-165D-47E5-8241-A27B9AC6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754"/>
            <a:ext cx="10515600" cy="61251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0413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3736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grpSp>
        <p:nvGrpSpPr>
          <p:cNvPr id="7" name="Group 6" descr="Chevron shapes pointing right"/>
          <p:cNvGrpSpPr/>
          <p:nvPr userDrawn="1"/>
        </p:nvGrpSpPr>
        <p:grpSpPr>
          <a:xfrm>
            <a:off x="933736" y="2430943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900131" y="4127501"/>
            <a:ext cx="1707864" cy="1816099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875625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842020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817514" y="4127500"/>
            <a:ext cx="1707864" cy="18161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6345788-203C-4435-9252-E075651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860"/>
            <a:ext cx="10515600" cy="612515"/>
          </a:xfrm>
        </p:spPr>
        <p:txBody>
          <a:bodyPr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62556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Chevron shapes pointing right with S M A R T headings"/>
          <p:cNvGrpSpPr/>
          <p:nvPr userDrawn="1"/>
        </p:nvGrpSpPr>
        <p:grpSpPr>
          <a:xfrm>
            <a:off x="1686771" y="427331"/>
            <a:ext cx="10322178" cy="1463040"/>
            <a:chOff x="933736" y="2430943"/>
            <a:chExt cx="10322178" cy="1463040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933736" y="2430943"/>
              <a:ext cx="2438400" cy="146304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S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2900131" y="2430943"/>
              <a:ext cx="2438400" cy="146304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M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4875625" y="2430943"/>
              <a:ext cx="2438400" cy="1463040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A</a:t>
              </a:r>
            </a:p>
          </p:txBody>
        </p:sp>
        <p:sp>
          <p:nvSpPr>
            <p:cNvPr id="11" name="Chevron 10"/>
            <p:cNvSpPr>
              <a:spLocks noChangeAspect="1"/>
            </p:cNvSpPr>
            <p:nvPr/>
          </p:nvSpPr>
          <p:spPr>
            <a:xfrm>
              <a:off x="6842020" y="2430943"/>
              <a:ext cx="2438400" cy="146304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R</a:t>
              </a:r>
            </a:p>
          </p:txBody>
        </p:sp>
        <p:sp>
          <p:nvSpPr>
            <p:cNvPr id="12" name="Chevron 11"/>
            <p:cNvSpPr>
              <a:spLocks noChangeAspect="1"/>
            </p:cNvSpPr>
            <p:nvPr/>
          </p:nvSpPr>
          <p:spPr>
            <a:xfrm>
              <a:off x="8817514" y="2430943"/>
              <a:ext cx="2438400" cy="1463040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+mj-lt"/>
                </a:rPr>
                <a:t>T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3892" y="2041382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686771" y="2041382"/>
            <a:ext cx="1730684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53166" y="2041381"/>
            <a:ext cx="1703925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628660" y="2041380"/>
            <a:ext cx="1705013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7703128" y="2041380"/>
            <a:ext cx="1533236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570548" y="2041380"/>
            <a:ext cx="1707051" cy="618691"/>
          </a:xfrm>
        </p:spPr>
        <p:txBody>
          <a:bodyPr>
            <a:noAutofit/>
          </a:bodyPr>
          <a:lstStyle>
            <a:lvl1pPr algn="ctr">
              <a:defRPr sz="1300"/>
            </a:lvl1pPr>
          </a:lstStyle>
          <a:p>
            <a:pPr lvl="0"/>
            <a:r>
              <a:rPr lang="en-US"/>
              <a:t>Heading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-10391" y="2764441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0818" y="2908678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Clean garage.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693697" y="2908678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Have kids help me put all of the sports equipment into the right bins.</a:t>
            </a:r>
          </a:p>
          <a:p>
            <a:pPr lvl="0"/>
            <a:r>
              <a:rPr lang="en-US"/>
              <a:t>Give floor a good sweeping.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60092" y="2908676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When I can fit the car in the garage….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5635586" y="2908676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Kids have week off from school, my back is better, so yes.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710054" y="2908676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Yes, we have all the bins we need.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9577474" y="2908676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By the end of kids’ break, 11/29.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-13856" y="406191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77353" y="4208233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1690232" y="4208233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7"/>
          </p:nvPr>
        </p:nvSpPr>
        <p:spPr>
          <a:xfrm>
            <a:off x="3656627" y="4208231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8"/>
          </p:nvPr>
        </p:nvSpPr>
        <p:spPr>
          <a:xfrm>
            <a:off x="5632121" y="4208231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7706589" y="4208231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9574009" y="4208231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-6930" y="5372327"/>
            <a:ext cx="12207240" cy="0"/>
          </a:xfrm>
          <a:prstGeom prst="line">
            <a:avLst/>
          </a:prstGeom>
          <a:ln w="25400" cap="flat" cmpd="sng">
            <a:gradFill flip="none" rotWithShape="1">
              <a:gsLst>
                <a:gs pos="0">
                  <a:schemeClr val="accent1"/>
                </a:gs>
                <a:gs pos="56000">
                  <a:schemeClr val="accent3"/>
                </a:gs>
                <a:gs pos="30000">
                  <a:schemeClr val="accent2"/>
                </a:gs>
                <a:gs pos="78000">
                  <a:schemeClr val="accent4"/>
                </a:gs>
                <a:gs pos="100000">
                  <a:schemeClr val="accent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63497" y="5518877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1676376" y="5518877"/>
            <a:ext cx="1730684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642771" y="5518875"/>
            <a:ext cx="1703925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5618265" y="5518875"/>
            <a:ext cx="1705013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7692733" y="5518875"/>
            <a:ext cx="1533236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36"/>
          </p:nvPr>
        </p:nvSpPr>
        <p:spPr>
          <a:xfrm>
            <a:off x="9560153" y="5518875"/>
            <a:ext cx="1707051" cy="1005840"/>
          </a:xfrm>
        </p:spPr>
        <p:txBody>
          <a:bodyPr anchor="ctr" anchorCtr="0">
            <a:noAutofit/>
          </a:bodyPr>
          <a:lstStyle>
            <a:lvl1pPr algn="ctr">
              <a:defRPr sz="1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55AA4B57-9651-43C9-B0FE-6C3B302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94333"/>
            <a:ext cx="10515600" cy="612515"/>
          </a:xfrm>
        </p:spPr>
        <p:txBody>
          <a:bodyPr>
            <a:normAutofit/>
          </a:bodyPr>
          <a:lstStyle>
            <a:lvl1pPr algn="ctr">
              <a:defRPr sz="20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397341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Chevrons with Name, Goal, and Finish By headings"/>
          <p:cNvGrpSpPr/>
          <p:nvPr userDrawn="1"/>
        </p:nvGrpSpPr>
        <p:grpSpPr>
          <a:xfrm>
            <a:off x="480507" y="523241"/>
            <a:ext cx="11308260" cy="926267"/>
            <a:chOff x="480507" y="523241"/>
            <a:chExt cx="11308260" cy="926267"/>
          </a:xfrm>
        </p:grpSpPr>
        <p:sp>
          <p:nvSpPr>
            <p:cNvPr id="8" name="Chevron 7"/>
            <p:cNvSpPr>
              <a:spLocks noChangeAspect="1"/>
            </p:cNvSpPr>
            <p:nvPr/>
          </p:nvSpPr>
          <p:spPr>
            <a:xfrm>
              <a:off x="480507" y="529272"/>
              <a:ext cx="3931920" cy="920236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NAME</a:t>
              </a:r>
            </a:p>
          </p:txBody>
        </p:sp>
        <p:sp>
          <p:nvSpPr>
            <p:cNvPr id="9" name="Chevron 8"/>
            <p:cNvSpPr>
              <a:spLocks noChangeAspect="1"/>
            </p:cNvSpPr>
            <p:nvPr/>
          </p:nvSpPr>
          <p:spPr>
            <a:xfrm>
              <a:off x="4168677" y="523241"/>
              <a:ext cx="3931920" cy="92023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GOAL</a:t>
              </a:r>
            </a:p>
          </p:txBody>
        </p:sp>
        <p:sp>
          <p:nvSpPr>
            <p:cNvPr id="10" name="Chevron 9"/>
            <p:cNvSpPr>
              <a:spLocks noChangeAspect="1"/>
            </p:cNvSpPr>
            <p:nvPr/>
          </p:nvSpPr>
          <p:spPr>
            <a:xfrm>
              <a:off x="7856847" y="529272"/>
              <a:ext cx="3931920" cy="92023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+mj-lt"/>
                </a:rPr>
                <a:t>FINISH BY</a:t>
              </a:r>
            </a:p>
          </p:txBody>
        </p:sp>
      </p:grpSp>
      <p:cxnSp>
        <p:nvCxnSpPr>
          <p:cNvPr id="15" name="Straight Connector 14" descr="Vertical border line"/>
          <p:cNvCxnSpPr/>
          <p:nvPr userDrawn="1"/>
        </p:nvCxnSpPr>
        <p:spPr>
          <a:xfrm>
            <a:off x="4197096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Vertical border line"/>
          <p:cNvCxnSpPr/>
          <p:nvPr userDrawn="1"/>
        </p:nvCxnSpPr>
        <p:spPr>
          <a:xfrm>
            <a:off x="7628091" y="1443477"/>
            <a:ext cx="0" cy="5414523"/>
          </a:xfrm>
          <a:prstGeom prst="line">
            <a:avLst/>
          </a:prstGeom>
          <a:ln w="19050">
            <a:gradFill>
              <a:gsLst>
                <a:gs pos="0">
                  <a:schemeClr val="accent2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81013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1013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80507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197504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197504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197504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197504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7503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goal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7856847" y="1638300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7856847" y="2601792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856847" y="3606959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856846" y="4612126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7856845" y="5617293"/>
            <a:ext cx="3430587" cy="7747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6C63095-C11C-4040-8C2C-871008A0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15" y="-18133"/>
            <a:ext cx="10515600" cy="612515"/>
          </a:xfrm>
        </p:spPr>
        <p:txBody>
          <a:bodyPr>
            <a:normAutofit/>
          </a:bodyPr>
          <a:lstStyle>
            <a:lvl1pPr algn="ctr">
              <a:defRPr sz="1800" b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7422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94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22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33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BA0-DE75-41C4-9773-F0566992DBC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7520F-9537-4B31-A4DB-3ECD89F60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5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59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6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92246" y="2643421"/>
            <a:ext cx="9144000" cy="118404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vi-VN" sz="3200">
                <a:solidFill>
                  <a:srgbClr val="0563C1"/>
                </a:solidFill>
              </a:rPr>
              <a:t>Học có giám sát với dữ liệu có phân bố thay đổi bằng mô hình dựa trên quan hệ nhân quả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592246" y="4545331"/>
            <a:ext cx="9144000" cy="1511958"/>
          </a:xfrm>
        </p:spPr>
        <p:txBody>
          <a:bodyPr>
            <a:normAutofit/>
          </a:bodyPr>
          <a:lstStyle/>
          <a:p>
            <a:pPr algn="l"/>
            <a:r>
              <a:rPr lang="vi-VN" sz="2000" b="1"/>
              <a:t>GVHD: </a:t>
            </a:r>
            <a:r>
              <a:rPr lang="vi-VN" sz="2000" b="1" noProof="1"/>
              <a:t>ThS. </a:t>
            </a:r>
            <a:r>
              <a:rPr lang="vi-VN" sz="2000" b="1"/>
              <a:t>Trần Trung Kiên và TS. Nguyễn Ngọc Thảo</a:t>
            </a:r>
          </a:p>
          <a:p>
            <a:pPr algn="l"/>
            <a:r>
              <a:rPr lang="vi-VN" sz="2000" b="1"/>
              <a:t>Nhóm sinh viên thực hiện:</a:t>
            </a:r>
          </a:p>
          <a:p>
            <a:pPr lvl="1" algn="l"/>
            <a:r>
              <a:rPr lang="vi-VN" sz="1800"/>
              <a:t>20120032 – Phan Trường An</a:t>
            </a:r>
          </a:p>
          <a:p>
            <a:pPr lvl="1" algn="l"/>
            <a:r>
              <a:rPr lang="vi-VN" sz="1800"/>
              <a:t>20120061 – Phạm Dương Trường Đức</a:t>
            </a:r>
          </a:p>
        </p:txBody>
      </p:sp>
      <p:pic>
        <p:nvPicPr>
          <p:cNvPr id="1026" name="Picture 2" descr="Logo-01 - University of Science, Viet Nam National University Ho Chi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246" y="450533"/>
            <a:ext cx="1556456" cy="13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2200" y="773139"/>
            <a:ext cx="7443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ĐẠI HỌC QUỐC GIA THÀNH PHỐ HỒ CHÍ MINH</a:t>
            </a:r>
          </a:p>
          <a:p>
            <a:r>
              <a:rPr lang="en-US" sz="2000" b="1"/>
              <a:t>TRƯỜNG ĐẠI HỌC KHOA HỌC TỰ NHIÊN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9623" y="3967882"/>
            <a:ext cx="744321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78776" y="6229224"/>
            <a:ext cx="160813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i="1" noProof="1"/>
              <a:t>Tháng</a:t>
            </a:r>
            <a:r>
              <a:rPr lang="en-US" i="1"/>
              <a:t> 7/2024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798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22295" y="0"/>
            <a:ext cx="4571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82673" y="1995590"/>
            <a:ext cx="526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3F88"/>
                </a:solidFill>
                <a:latin typeface="Arial (heading)"/>
              </a:rPr>
              <a:t>KHOÁ LUẬN TỐT NGHIỆP</a:t>
            </a:r>
          </a:p>
        </p:txBody>
      </p:sp>
    </p:spTree>
    <p:extLst>
      <p:ext uri="{BB962C8B-B14F-4D97-AF65-F5344CB8AC3E}">
        <p14:creationId xmlns:p14="http://schemas.microsoft.com/office/powerpoint/2010/main" val="12139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3887" y="5934670"/>
            <a:ext cx="10750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.</a:t>
            </a:r>
            <a:endParaRPr lang="vi-VN" noProof="1">
              <a:solidFill>
                <a:schemeClr val="bg2">
                  <a:lumMod val="50000"/>
                </a:schemeClr>
              </a:solidFill>
              <a:ea typeface="+mn-lt"/>
              <a:cs typeface="+mn-lt"/>
            </a:endParaRP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43887" y="804806"/>
            <a:ext cx="10847832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900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Causally Adaptive Constraint Minimization (CACM) (2022) </a:t>
            </a:r>
            <a:r>
              <a:rPr lang="en-US" sz="2900">
                <a:solidFill>
                  <a:schemeClr val="accent1"/>
                </a:solidFill>
                <a:latin typeface="+mn-lt"/>
              </a:rPr>
              <a:t>[2]</a:t>
            </a:r>
            <a:endParaRPr lang="en-US" sz="2900" b="1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3887" y="1417321"/>
            <a:ext cx="10515600" cy="19900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Trong quá trình sinh dữ liệu, dữ liệu</a:t>
            </a:r>
            <a:r>
              <a:rPr lang="en-US"/>
              <a:t> </a:t>
            </a:r>
            <a:r>
              <a:rPr lang="vi-VN" noProof="1"/>
              <a:t>có thể </a:t>
            </a:r>
            <a:r>
              <a:rPr lang="en-US" noProof="1"/>
              <a:t>chứa các</a:t>
            </a:r>
            <a:r>
              <a:rPr lang="vi-VN" noProof="1"/>
              <a:t> </a:t>
            </a:r>
            <a:r>
              <a:rPr lang="vi-VN" b="1" noProof="1"/>
              <a:t>thuộc tính</a:t>
            </a:r>
            <a:r>
              <a:rPr lang="en-US" b="1" noProof="1"/>
              <a:t> a</a:t>
            </a:r>
            <a:r>
              <a:rPr lang="vi-VN" noProof="1"/>
              <a:t>, đặc trưng cho miền tương ứng và ảnh hưởng đến giá t</a:t>
            </a:r>
            <a:r>
              <a:rPr lang="en-US" noProof="1"/>
              <a:t>r</a:t>
            </a:r>
            <a:r>
              <a:rPr lang="vi-VN" noProof="1"/>
              <a:t>ị của</a:t>
            </a:r>
            <a:r>
              <a:rPr lang="en-US" noProof="1"/>
              <a:t> đầu vào </a:t>
            </a:r>
            <a:r>
              <a:rPr lang="en-US" b="1" noProof="1"/>
              <a:t>x</a:t>
            </a:r>
            <a:r>
              <a:rPr lang="en-US" noProof="1"/>
              <a:t>.</a:t>
            </a:r>
            <a:r>
              <a:rPr lang="vi-VN" noProof="1"/>
              <a:t> 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noProof="1"/>
              <a:t>Ví dụ: </a:t>
            </a:r>
            <a:r>
              <a:rPr lang="en-US" noProof="1"/>
              <a:t>Thuộc tính </a:t>
            </a:r>
            <a:r>
              <a:rPr lang="en-US" b="1" noProof="1"/>
              <a:t>color</a:t>
            </a:r>
            <a:r>
              <a:rPr lang="en-US" noProof="1"/>
              <a:t> trong bộ dữ liệu </a:t>
            </a:r>
            <a:r>
              <a:rPr lang="vi-VN" noProof="1"/>
              <a:t>Colored</a:t>
            </a:r>
            <a:r>
              <a:rPr lang="en-US" noProof="1"/>
              <a:t> MNIST.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en-US" noProof="1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DFC06F-E10B-B0EE-74EA-96A2860F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54" y="3619334"/>
            <a:ext cx="4278105" cy="1472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A16C5-3548-8293-E4EC-5A7803F9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094" y="3619334"/>
            <a:ext cx="1724722" cy="14746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94205" y="5143132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Hình</a:t>
            </a:r>
            <a:r>
              <a:rPr lang="en-US" b="1"/>
              <a:t> 1: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mẫu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Colored MNIST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06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Causally Adaptive Constraint Minimization (CACM) (2022)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CACM </a:t>
                </a:r>
                <a:r>
                  <a:rPr lang="vi-VN"/>
                  <a:t>dựa vào </a:t>
                </a:r>
                <a:r>
                  <a:rPr lang="vi-VN" b="1"/>
                  <a:t>đồ thị nhân quả</a:t>
                </a:r>
                <a:r>
                  <a:rPr lang="vi-VN"/>
                  <a:t> tương ứng với </a:t>
                </a:r>
                <a:r>
                  <a:rPr lang="vi-VN" b="1"/>
                  <a:t>mối quan hệ</a:t>
                </a:r>
                <a:r>
                  <a:rPr lang="vi-VN"/>
                  <a:t> giữa </a:t>
                </a:r>
                <a:r>
                  <a:rPr lang="vi-VN" b="1"/>
                  <a:t>nhãn</a:t>
                </a:r>
                <a:r>
                  <a:rPr lang="vi-VN"/>
                  <a:t> và </a:t>
                </a:r>
                <a:r>
                  <a:rPr lang="vi-VN" b="1"/>
                  <a:t>thuộc tính </a:t>
                </a:r>
                <a:r>
                  <a:rPr lang="vi-VN"/>
                  <a:t>để định hướng quá trình huấn luyện của mô hình. 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>
                    <a:cs typeface="Arial"/>
                  </a:rPr>
                  <a:t>Đồ thị nhân quả được xác định dựa trên từng bộ dữ liệu khác nhau</a:t>
                </a:r>
                <a:r>
                  <a:rPr lang="en-US">
                    <a:cs typeface="Arial"/>
                  </a:rPr>
                  <a:t>.</a:t>
                </a:r>
              </a:p>
              <a:p>
                <a:pPr fontAlgn="base">
                  <a:lnSpc>
                    <a:spcPct val="150000"/>
                  </a:lnSpc>
                </a:pPr>
                <a:r>
                  <a:rPr lang="vi-VN">
                    <a:ea typeface="Cambria Math" panose="02040503050406030204" pitchFamily="18" charset="0"/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⟹</m:t>
                    </m:r>
                  </m:oMath>
                </a14:m>
                <a:r>
                  <a:rPr lang="en-US">
                    <a:cs typeface="Arial"/>
                  </a:rPr>
                  <a:t> CACM </a:t>
                </a:r>
                <a:r>
                  <a:rPr lang="vi-VN"/>
                  <a:t>có thể hoạt động </a:t>
                </a:r>
                <a:r>
                  <a:rPr lang="en-US" err="1"/>
                  <a:t>tốt</a:t>
                </a:r>
                <a:r>
                  <a:rPr lang="en-US"/>
                  <a:t> </a:t>
                </a:r>
                <a:r>
                  <a:rPr lang="vi-VN"/>
                  <a:t>với nhiều bộ dữ liệu khác nhau</a:t>
                </a:r>
                <a:r>
                  <a:rPr lang="vi-VN">
                    <a:cs typeface="Arial"/>
                  </a:rPr>
                  <a:t>.</a:t>
                </a:r>
              </a:p>
              <a:p>
                <a:pPr marL="342900" indent="-342900" fontAlgn="base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/>
                  <a:t>CACM</a:t>
                </a:r>
                <a:r>
                  <a:rPr lang="vi-VN"/>
                  <a:t> là phương pháp chính được tìm hiểu sâu trong khóa luận này</a:t>
                </a:r>
                <a:r>
                  <a:rPr lang="en-US"/>
                  <a:t>.​</a:t>
                </a:r>
                <a:endParaRPr lang="en-US">
                  <a:cs typeface="Arial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7" y="1532555"/>
                <a:ext cx="10515600" cy="4271479"/>
              </a:xfrm>
              <a:blipFill>
                <a:blip r:embed="rId2"/>
                <a:stretch>
                  <a:fillRect l="-754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11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676455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bg2">
                    <a:lumMod val="49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nơ-ron với phương pháp huấn luyện dựa trên quan hệ nhân quả CACM</a:t>
            </a:r>
            <a:endParaRPr lang="en-US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bg2">
                    <a:lumMod val="49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bg2">
                  <a:lumMod val="49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bg2">
                    <a:lumMod val="49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12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82816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Dạng mô hình</a:t>
            </a:r>
            <a:endParaRPr lang="vi-VN" sz="2800">
              <a:solidFill>
                <a:srgbClr val="0563C1"/>
              </a:solidFill>
              <a:cs typeface="Arial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vi-VN">
              <a:solidFill>
                <a:schemeClr val="accent1"/>
              </a:solidFill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13</a:t>
            </a:fld>
            <a:r>
              <a:rPr lang="en-US"/>
              <a:t>/37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902949-63A8-4DEC-D58B-0A0F6BEAFBCA}"/>
              </a:ext>
            </a:extLst>
          </p:cNvPr>
          <p:cNvSpPr txBox="1">
            <a:spLocks/>
          </p:cNvSpPr>
          <p:nvPr/>
        </p:nvSpPr>
        <p:spPr>
          <a:xfrm>
            <a:off x="996287" y="1684955"/>
            <a:ext cx="10515600" cy="4305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CACM được áp dụng cho các mô hình mạng nơ-</a:t>
            </a:r>
            <a:r>
              <a:rPr lang="vi-VN" dirty="0" err="1">
                <a:cs typeface="Arial"/>
              </a:rPr>
              <a:t>ron</a:t>
            </a:r>
            <a:r>
              <a:rPr lang="vi-VN" dirty="0">
                <a:cs typeface="Arial"/>
              </a:rPr>
              <a:t>. </a:t>
            </a:r>
            <a:endParaRPr lang="en-US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vi-VN" dirty="0">
                <a:cs typeface="Arial"/>
              </a:rPr>
              <a:t>Tùy vào từng loại dữ liệu mà sử dụng kiến trúc mô hình phù hợp (CNN cho dữ liệu ảnh, RNN cho dữ liệu văn bản,…). </a:t>
            </a:r>
          </a:p>
        </p:txBody>
      </p:sp>
    </p:spTree>
    <p:extLst>
      <p:ext uri="{BB962C8B-B14F-4D97-AF65-F5344CB8AC3E}">
        <p14:creationId xmlns:p14="http://schemas.microsoft.com/office/powerpoint/2010/main" val="2226536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Huấn luyện mô hình bằng phương pháp CACM</a:t>
            </a:r>
            <a:endParaRPr lang="vi-VN" sz="2800" b="0">
              <a:solidFill>
                <a:srgbClr val="00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26448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/>
              <a:t>Bước </a:t>
            </a:r>
            <a:r>
              <a:rPr lang="en-US"/>
              <a:t>1:</a:t>
            </a:r>
            <a:r>
              <a:rPr lang="vi-VN"/>
              <a:t> Xác định đồ thị nhân quả ứng với dữ liệu đang xét</a:t>
            </a:r>
            <a:endParaRPr lang="en-US"/>
          </a:p>
          <a:p>
            <a:pPr algn="l">
              <a:lnSpc>
                <a:spcPct val="150000"/>
              </a:lnSpc>
            </a:pPr>
            <a:r>
              <a:rPr lang="vi-VN"/>
              <a:t>Bước</a:t>
            </a:r>
            <a:r>
              <a:rPr lang="en-US"/>
              <a:t> 2:</a:t>
            </a:r>
            <a:r>
              <a:rPr lang="vi-VN"/>
              <a:t> Huấn luyện mô hình bằng phương pháp CACM từ dữ liệu huấn luyện và đồ thị nhân quả</a:t>
            </a:r>
            <a:endParaRPr lang="vi-VN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414988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15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CA8E7-9F29-0C47-5A54-602212AE7120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0666" y="4997218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Hình</a:t>
            </a:r>
            <a:r>
              <a:rPr lang="en-US" b="1"/>
              <a:t> 2: </a:t>
            </a:r>
            <a:r>
              <a:rPr lang="vi-VN"/>
              <a:t>Ví dụ về đồ thị nhân quả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5830" y="2417808"/>
            <a:ext cx="357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/>
              <a:t>Ví dụ: </a:t>
            </a:r>
            <a:endParaRPr lang="vi-VN" sz="2400" b="1">
              <a:cs typeface="Arial"/>
            </a:endParaRPr>
          </a:p>
          <a:p>
            <a:r>
              <a:rPr lang="vi-VN" sz="2400"/>
              <a:t>Trong </a:t>
            </a:r>
            <a:r>
              <a:rPr lang="en-US" sz="2400"/>
              <a:t>Chain</a:t>
            </a:r>
            <a:r>
              <a:rPr lang="vi-VN" sz="2400"/>
              <a:t>: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</a:t>
            </a:r>
            <a:r>
              <a:rPr lang="vi-VN" sz="2400"/>
              <a:t>: Tập luyện thể dục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</a:t>
            </a:r>
            <a:r>
              <a:rPr lang="vi-VN" sz="2400"/>
              <a:t>: Sức khỏe</a:t>
            </a:r>
            <a:endParaRPr lang="vi-VN" sz="24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</a:t>
            </a:r>
            <a:r>
              <a:rPr lang="vi-VN" sz="2400"/>
              <a:t>: Tuổi thọ </a:t>
            </a:r>
            <a:endParaRPr lang="vi-VN" sz="2400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/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180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sz="1800" noProof="1"/>
                  <a:t> : Mối quan hệ nhân quả trực tiếp</a:t>
                </a:r>
                <a:endParaRPr lang="vi-VN" sz="1800" b="1"/>
              </a:p>
              <a:p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5F6E2A-157D-310B-E3E1-FA5E17EC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746" y="5778699"/>
                <a:ext cx="3919663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230043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" name="Oval 10"/>
          <p:cNvSpPr/>
          <p:nvPr/>
        </p:nvSpPr>
        <p:spPr>
          <a:xfrm>
            <a:off x="355011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2" name="Oval 11"/>
          <p:cNvSpPr/>
          <p:nvPr/>
        </p:nvSpPr>
        <p:spPr>
          <a:xfrm>
            <a:off x="4799798" y="2057852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3" name="Straight Arrow Connector 12"/>
          <p:cNvCxnSpPr>
            <a:stCxn id="10" idx="6"/>
            <a:endCxn id="11" idx="2"/>
          </p:cNvCxnSpPr>
          <p:nvPr/>
        </p:nvCxnSpPr>
        <p:spPr>
          <a:xfrm>
            <a:off x="286736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6"/>
            <a:endCxn id="12" idx="2"/>
          </p:cNvCxnSpPr>
          <p:nvPr/>
        </p:nvCxnSpPr>
        <p:spPr>
          <a:xfrm>
            <a:off x="4117046" y="2341316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9882" y="262020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Chain</a:t>
            </a:r>
          </a:p>
        </p:txBody>
      </p:sp>
      <p:sp>
        <p:nvSpPr>
          <p:cNvPr id="16" name="Oval 15"/>
          <p:cNvSpPr/>
          <p:nvPr/>
        </p:nvSpPr>
        <p:spPr>
          <a:xfrm>
            <a:off x="230043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7" name="Oval 16"/>
          <p:cNvSpPr/>
          <p:nvPr/>
        </p:nvSpPr>
        <p:spPr>
          <a:xfrm>
            <a:off x="355011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Oval 17"/>
          <p:cNvSpPr/>
          <p:nvPr/>
        </p:nvSpPr>
        <p:spPr>
          <a:xfrm>
            <a:off x="4799798" y="3103840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19" name="Straight Arrow Connector 18"/>
          <p:cNvCxnSpPr>
            <a:stCxn id="17" idx="2"/>
            <a:endCxn id="16" idx="6"/>
          </p:cNvCxnSpPr>
          <p:nvPr/>
        </p:nvCxnSpPr>
        <p:spPr>
          <a:xfrm flipH="1">
            <a:off x="286736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6"/>
            <a:endCxn id="18" idx="2"/>
          </p:cNvCxnSpPr>
          <p:nvPr/>
        </p:nvCxnSpPr>
        <p:spPr>
          <a:xfrm>
            <a:off x="4117046" y="3387304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0415" y="36461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Fork</a:t>
            </a:r>
          </a:p>
        </p:txBody>
      </p:sp>
      <p:sp>
        <p:nvSpPr>
          <p:cNvPr id="22" name="Oval 21"/>
          <p:cNvSpPr/>
          <p:nvPr/>
        </p:nvSpPr>
        <p:spPr>
          <a:xfrm>
            <a:off x="230043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3" name="Oval 22"/>
          <p:cNvSpPr/>
          <p:nvPr/>
        </p:nvSpPr>
        <p:spPr>
          <a:xfrm>
            <a:off x="355011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4" name="Oval 23"/>
          <p:cNvSpPr/>
          <p:nvPr/>
        </p:nvSpPr>
        <p:spPr>
          <a:xfrm>
            <a:off x="4799798" y="4070103"/>
            <a:ext cx="566928" cy="5669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286736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2"/>
            <a:endCxn id="23" idx="6"/>
          </p:cNvCxnSpPr>
          <p:nvPr/>
        </p:nvCxnSpPr>
        <p:spPr>
          <a:xfrm flipH="1">
            <a:off x="4117046" y="4353567"/>
            <a:ext cx="6827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0113" y="462788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Collider</a:t>
            </a:r>
          </a:p>
        </p:txBody>
      </p:sp>
    </p:spTree>
    <p:extLst>
      <p:ext uri="{BB962C8B-B14F-4D97-AF65-F5344CB8AC3E}">
        <p14:creationId xmlns:p14="http://schemas.microsoft.com/office/powerpoint/2010/main" val="414109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16</a:t>
            </a:fld>
            <a:r>
              <a:rPr lang="en-US"/>
              <a:t>/37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0EF01-F3F2-77A2-3C50-71B1ED420B01}"/>
              </a:ext>
            </a:extLst>
          </p:cNvPr>
          <p:cNvSpPr txBox="1"/>
          <p:nvPr/>
        </p:nvSpPr>
        <p:spPr>
          <a:xfrm>
            <a:off x="207264" y="6223251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</a:t>
            </a:r>
            <a:r>
              <a:rPr lang="en-US" sz="1232" noProof="1">
                <a:cs typeface="Arial"/>
              </a:rPr>
              <a:t>Dựa vào “Modeling the Data-Generating Process is Necessary for Out-of-Distribution Generalization”, ICLR,2022</a:t>
            </a:r>
            <a:endParaRPr lang="en-US" sz="1400" noProof="1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noProof="1" dirty="0" smtClean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b="1" i="1" noProof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</a:t>
                </a:r>
                <a:r>
                  <a:rPr lang="en-US" noProof="1"/>
                  <a:t>biến đại diện cho các thuộc tính </a:t>
                </a:r>
                <a14:m>
                  <m:oMath xmlns:m="http://schemas.openxmlformats.org/officeDocument/2006/math">
                    <m:r>
                      <a:rPr lang="en-US" b="1" noProof="1" dirty="0">
                        <a:latin typeface="Cambria Math" panose="02040503050406030204" pitchFamily="18" charset="0"/>
                        <a:cs typeface="Arial"/>
                      </a:rPr>
                      <m:t>𝐚</m:t>
                    </m:r>
                    <m:r>
                      <a:rPr lang="en-US" i="1" noProof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vi-VN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vi-VN" i="1" noProof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 noProof="1" dirty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a:rPr lang="vi-VN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∪</m:t>
                    </m:r>
                  </m:oMath>
                </a14:m>
                <a:r>
                  <a:rPr lang="en-US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noProof="1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: biến ứng với miền mà dữ liệu được sinh ra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=1, 2,…)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b="0" i="0" noProof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noProof="1"/>
                  <a:t> tất cả </a:t>
                </a:r>
                <a:r>
                  <a:rPr lang="en-US" noProof="1"/>
                  <a:t>đặc trưng gây ra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dirty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noProof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vi-VN" i="1" noProof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noProof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b="1"/>
                  <a:t> </a:t>
                </a:r>
                <a:r>
                  <a:rPr lang="vi-VN"/>
                  <a:t>được rút trích từ </a:t>
                </a:r>
                <a:r>
                  <a:rPr lang="vi-VN" b="1"/>
                  <a:t>x</a:t>
                </a:r>
                <a:r>
                  <a:rPr lang="vi-VN"/>
                  <a:t> bởi mạng nơ-ron.</a:t>
                </a:r>
                <a:endParaRPr lang="vi-VN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vi-VN" noProof="1"/>
                  <a:t>, </a:t>
                </a:r>
                <a14:m>
                  <m:oMath xmlns:m="http://schemas.openxmlformats.org/officeDocument/2006/math">
                    <m:r>
                      <a:rPr lang="en-US" b="1" i="0" noProof="1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 noProof="1"/>
                  <a:t> cùng gây ra </a:t>
                </a:r>
                <a:r>
                  <a:rPr lang="en-US" b="1" noProof="1"/>
                  <a:t>x</a:t>
                </a:r>
                <a14:m>
                  <m:oMath xmlns:m="http://schemas.openxmlformats.org/officeDocument/2006/math">
                    <m:r>
                      <a:rPr lang="vi-VN" noProof="1" dirty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0" noProof="1" dirty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noProof="1"/>
                  <a:t> và </a:t>
                </a:r>
                <a14:m>
                  <m:oMath xmlns:m="http://schemas.openxmlformats.org/officeDocument/2006/math">
                    <m:r>
                      <a:rPr lang="en-US" b="1" i="1" noProof="1" dirty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0" noProof="1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noProof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noProof="1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 noProof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noProof="1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i="1" noProof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có thể được chia thành các biến con như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noProof="1" smtClean="0">
                            <a:latin typeface="Cambria Math" panose="02040503050406030204" pitchFamily="18" charset="0"/>
                            <a:cs typeface="Arial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</m:oMath>
                </a14:m>
                <a:r>
                  <a:rPr lang="en-US" noProof="1">
                    <a:cs typeface="Arial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vi-VN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⇠⇢</m:t>
                    </m:r>
                  </m:oMath>
                </a14:m>
                <a:r>
                  <a:rPr lang="en-US" noProof="1"/>
                  <a:t> : Mối quan hệ tương quan </a:t>
                </a:r>
                <a:endParaRPr lang="vi-VN" noProof="1"/>
              </a:p>
              <a:p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88" y="1275447"/>
                <a:ext cx="4499687" cy="4978158"/>
              </a:xfrm>
              <a:prstGeom prst="rect">
                <a:avLst/>
              </a:prstGeom>
              <a:blipFill>
                <a:blip r:embed="rId2"/>
                <a:stretch>
                  <a:fillRect l="-813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677545" y="1752956"/>
            <a:ext cx="6236324" cy="3332752"/>
            <a:chOff x="833717" y="1715791"/>
            <a:chExt cx="6236324" cy="3332752"/>
          </a:xfrm>
        </p:grpSpPr>
        <p:sp>
          <p:nvSpPr>
            <p:cNvPr id="6" name="TextBox 5"/>
            <p:cNvSpPr txBox="1"/>
            <p:nvPr/>
          </p:nvSpPr>
          <p:spPr>
            <a:xfrm>
              <a:off x="2128024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(a)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35575" y="3682888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vi-VN" b="1"/>
                    <a:t>Hình </a:t>
                  </a:r>
                  <a:r>
                    <a:rPr lang="en-US" b="1"/>
                    <a:t>3</a:t>
                  </a:r>
                  <a:r>
                    <a:rPr lang="vi-VN" b="1"/>
                    <a:t>: </a:t>
                  </a:r>
                  <a:r>
                    <a:rPr lang="vi-VN"/>
                    <a:t>(a) Đồ thị nhân quả thể hiện mối quan hệ giữa các biến trong quá trình sinh dữ liệu. (b) Mối quan hệ cụ thể giữa </a:t>
                  </a:r>
                  <a:r>
                    <a:rPr lang="en-US"/>
                    <a:t>y </a:t>
                  </a:r>
                  <a:r>
                    <a:rPr lang="vi-VN"/>
                    <a:t>và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vi-VN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vi-VN" i="1" noProof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 noProof="1">
                                  <a:latin typeface="Cambria Math" panose="02040503050406030204" pitchFamily="18" charset="0"/>
                                </a:rPr>
                                <m:t>𝑖𝑛𝑑</m:t>
                              </m:r>
                            </m:e>
                          </m:acc>
                        </m:sub>
                      </m:sSub>
                    </m:oMath>
                  </a14:m>
                  <a:r>
                    <a:rPr lang="vi-VN"/>
                    <a:t>.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717" y="4123610"/>
                  <a:ext cx="6236323" cy="924933"/>
                </a:xfrm>
                <a:prstGeom prst="rect">
                  <a:avLst/>
                </a:prstGeom>
                <a:blipFill>
                  <a:blip r:embed="rId3"/>
                  <a:stretch>
                    <a:fillRect l="-782" t="-3974" r="-880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872530" y="1822268"/>
              <a:ext cx="573666" cy="57366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/>
                <p:cNvSpPr/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Oval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9707" y="1821085"/>
                  <a:ext cx="573666" cy="5736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94" y="1924435"/>
                  <a:ext cx="4665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oMath>
                    </m:oMathPara>
                  </a14:m>
                  <a:endParaRPr lang="en-US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30" y="3026652"/>
                  <a:ext cx="573666" cy="5736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noProof="1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a:rPr lang="en-US" sz="1600" i="1" noProof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2212669"/>
                  <a:ext cx="573666" cy="5736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𝑖𝑛𝑑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007" y="3025469"/>
                  <a:ext cx="573666" cy="5736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noProof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</a:rPr>
                          <m:t>e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307" y="2629229"/>
                  <a:ext cx="573666" cy="5736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17" idx="6"/>
              <a:endCxn id="18" idx="2"/>
            </p:cNvCxnSpPr>
            <p:nvPr/>
          </p:nvCxnSpPr>
          <p:spPr>
            <a:xfrm flipV="1">
              <a:off x="1446196" y="2107918"/>
              <a:ext cx="3935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4"/>
              <a:endCxn id="22" idx="0"/>
            </p:cNvCxnSpPr>
            <p:nvPr/>
          </p:nvCxnSpPr>
          <p:spPr>
            <a:xfrm>
              <a:off x="1159363" y="2395934"/>
              <a:ext cx="0" cy="6307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  <a:endCxn id="22" idx="7"/>
            </p:cNvCxnSpPr>
            <p:nvPr/>
          </p:nvCxnSpPr>
          <p:spPr>
            <a:xfrm flipH="1">
              <a:off x="1362185" y="2499502"/>
              <a:ext cx="1353822" cy="6111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2"/>
              <a:endCxn id="22" idx="6"/>
            </p:cNvCxnSpPr>
            <p:nvPr/>
          </p:nvCxnSpPr>
          <p:spPr>
            <a:xfrm flipH="1">
              <a:off x="1446196" y="3312302"/>
              <a:ext cx="1269811" cy="118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2"/>
              <a:endCxn id="23" idx="5"/>
            </p:cNvCxnSpPr>
            <p:nvPr/>
          </p:nvCxnSpPr>
          <p:spPr>
            <a:xfrm flipH="1" flipV="1">
              <a:off x="3205662" y="2702324"/>
              <a:ext cx="386645" cy="2137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2"/>
              <a:endCxn id="24" idx="7"/>
            </p:cNvCxnSpPr>
            <p:nvPr/>
          </p:nvCxnSpPr>
          <p:spPr>
            <a:xfrm flipH="1">
              <a:off x="3205662" y="2916062"/>
              <a:ext cx="386645" cy="1934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18" idx="7"/>
              <a:endCxn id="23" idx="0"/>
            </p:cNvCxnSpPr>
            <p:nvPr/>
          </p:nvCxnSpPr>
          <p:spPr>
            <a:xfrm rot="16200000" flipH="1">
              <a:off x="2512314" y="1722143"/>
              <a:ext cx="307573" cy="673478"/>
            </a:xfrm>
            <a:prstGeom prst="curvedConnector3">
              <a:avLst>
                <a:gd name="adj1" fmla="val -24561"/>
              </a:avLst>
            </a:prstGeom>
            <a:ln w="1905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2399133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2402684"/>
                  <a:ext cx="573666" cy="5736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/>
                <p:cNvSpPr/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𝑐𝑜𝑛𝑓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Oval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2402703"/>
                  <a:ext cx="573666" cy="5736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34" idx="2"/>
              <a:endCxn id="33" idx="6"/>
            </p:cNvCxnSpPr>
            <p:nvPr/>
          </p:nvCxnSpPr>
          <p:spPr>
            <a:xfrm flipH="1" flipV="1">
              <a:off x="5147490" y="2685966"/>
              <a:ext cx="388006" cy="35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4" idx="6"/>
              <a:endCxn id="35" idx="2"/>
            </p:cNvCxnSpPr>
            <p:nvPr/>
          </p:nvCxnSpPr>
          <p:spPr>
            <a:xfrm>
              <a:off x="6109162" y="2689517"/>
              <a:ext cx="387213" cy="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898" y="3089868"/>
                  <a:ext cx="573666" cy="5736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/>
                <p:cNvSpPr/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Oval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496" y="3093838"/>
                  <a:ext cx="573666" cy="5736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6"/>
              <a:endCxn id="39" idx="2"/>
            </p:cNvCxnSpPr>
            <p:nvPr/>
          </p:nvCxnSpPr>
          <p:spPr>
            <a:xfrm>
              <a:off x="5142564" y="3376701"/>
              <a:ext cx="392932" cy="39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  <a:endCxn id="39" idx="6"/>
            </p:cNvCxnSpPr>
            <p:nvPr/>
          </p:nvCxnSpPr>
          <p:spPr>
            <a:xfrm flipH="1" flipV="1">
              <a:off x="6109162" y="3380671"/>
              <a:ext cx="387213" cy="286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/>
                <p:cNvSpPr/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y</m:t>
                        </m:r>
                      </m:oMath>
                    </m:oMathPara>
                  </a14:m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Oval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24" y="1715791"/>
                  <a:ext cx="573666" cy="5736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/>
                <p:cNvSpPr/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600" b="1" i="0" noProof="1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600" b="0" i="1" noProof="1" smtClean="0">
                                <a:latin typeface="Cambria Math" panose="02040503050406030204" pitchFamily="18" charset="0"/>
                              </a:rPr>
                              <m:t>𝑐𝑎𝑢𝑠𝑒</m:t>
                            </m:r>
                          </m:sub>
                        </m:sSub>
                      </m:oMath>
                    </m:oMathPara>
                  </a14:m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1715791"/>
                  <a:ext cx="573666" cy="573666"/>
                </a:xfrm>
                <a:prstGeom prst="ellipse">
                  <a:avLst/>
                </a:prstGeom>
                <a:blipFill>
                  <a:blip r:embed="rId15"/>
                  <a:stretch>
                    <a:fillRect l="-9375" r="-3125"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42" idx="6"/>
              <a:endCxn id="43" idx="2"/>
            </p:cNvCxnSpPr>
            <p:nvPr/>
          </p:nvCxnSpPr>
          <p:spPr>
            <a:xfrm>
              <a:off x="5147490" y="2002624"/>
              <a:ext cx="134888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/>
                <p:cNvSpPr/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noProof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500" b="1" noProof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1500" b="0" i="1" noProof="1" smtClean="0">
                                <a:latin typeface="Cambria Math" panose="02040503050406030204" pitchFamily="18" charset="0"/>
                              </a:rPr>
                              <m:t>𝑠𝑒𝑙</m:t>
                            </m:r>
                          </m:sub>
                        </m:sSub>
                      </m:oMath>
                    </m:oMathPara>
                  </a14:m>
                  <a:endParaRPr lang="en-US" sz="15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Oval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375" y="3096699"/>
                  <a:ext cx="573666" cy="5736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  <a:prstDash val="sys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3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17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840380" y="4406652"/>
            <a:ext cx="3267639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4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Causal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Colored MNIST</a:t>
            </a:r>
          </a:p>
        </p:txBody>
      </p:sp>
      <p:sp>
        <p:nvSpPr>
          <p:cNvPr id="10" name="Oval 9"/>
          <p:cNvSpPr/>
          <p:nvPr/>
        </p:nvSpPr>
        <p:spPr>
          <a:xfrm>
            <a:off x="8080408" y="2475774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82" y="2475774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72" y="2577941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408" y="3680158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5" y="3680157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6"/>
            <a:endCxn id="11" idx="2"/>
          </p:cNvCxnSpPr>
          <p:nvPr/>
        </p:nvCxnSpPr>
        <p:spPr>
          <a:xfrm>
            <a:off x="8654074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4" idx="0"/>
          </p:cNvCxnSpPr>
          <p:nvPr/>
        </p:nvCxnSpPr>
        <p:spPr>
          <a:xfrm>
            <a:off x="8367241" y="3049440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  <a:endCxn id="14" idx="7"/>
          </p:cNvCxnSpPr>
          <p:nvPr/>
        </p:nvCxnSpPr>
        <p:spPr>
          <a:xfrm flipH="1">
            <a:off x="8570063" y="2965429"/>
            <a:ext cx="1769104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20" idx="4"/>
          </p:cNvCxnSpPr>
          <p:nvPr/>
        </p:nvCxnSpPr>
        <p:spPr>
          <a:xfrm flipV="1">
            <a:off x="10541988" y="3049440"/>
            <a:ext cx="1" cy="6307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0" i="1" noProof="1" smtClean="0">
                              <a:latin typeface="Cambria Math" panose="02040503050406030204" pitchFamily="18" charset="0"/>
                            </a:rPr>
                            <m:t>𝑐𝑎𝑢𝑠𝑒</m:t>
                          </m:r>
                        </m:sub>
                      </m:sSub>
                    </m:oMath>
                  </m:oMathPara>
                </a14:m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5156" y="2475774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 l="-9375" r="-4167"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1" idx="6"/>
            <a:endCxn id="20" idx="2"/>
          </p:cNvCxnSpPr>
          <p:nvPr/>
        </p:nvCxnSpPr>
        <p:spPr>
          <a:xfrm>
            <a:off x="9741448" y="2762607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7E0FB1A-6C9A-37F4-3DB0-96CD28F38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781" y="2471523"/>
            <a:ext cx="5617781" cy="22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8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18</a:t>
            </a:fld>
            <a:r>
              <a:rPr lang="en-US"/>
              <a:t>/37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7780868" y="4406652"/>
            <a:ext cx="3327152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50" b="1">
                <a:cs typeface="Arial"/>
              </a:rPr>
              <a:t>Hình </a:t>
            </a:r>
            <a:r>
              <a:rPr lang="en-US" sz="1550" b="1">
                <a:cs typeface="Arial"/>
              </a:rPr>
              <a:t>5</a:t>
            </a:r>
            <a:r>
              <a:rPr lang="vi-VN" sz="1550" b="1">
                <a:cs typeface="Arial"/>
              </a:rPr>
              <a:t>: </a:t>
            </a:r>
            <a:r>
              <a:rPr lang="vi-VN" sz="1550">
                <a:cs typeface="Arial"/>
              </a:rPr>
              <a:t>Đồ thị nhận dạng nhân quả</a:t>
            </a:r>
            <a:r>
              <a:rPr lang="en-US" sz="1550">
                <a:cs typeface="Arial"/>
              </a:rPr>
              <a:t> </a:t>
            </a:r>
            <a:r>
              <a:rPr lang="vi-VN" sz="1550">
                <a:cs typeface="Arial"/>
              </a:rPr>
              <a:t>ứng với mối quan hệ </a:t>
            </a:r>
            <a:r>
              <a:rPr lang="en-US" sz="1550" i="1">
                <a:cs typeface="Arial"/>
              </a:rPr>
              <a:t>Independent</a:t>
            </a:r>
            <a:endParaRPr lang="vi-VN" sz="1550" i="1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94265" y="6256975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vi-VN" sz="2800"/>
              <a:t>Xác định đồ thị nhân quả ứng với dữ liệu đang xét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4461" y="1949678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Rotated MNIST</a:t>
            </a:r>
          </a:p>
        </p:txBody>
      </p:sp>
      <p:sp>
        <p:nvSpPr>
          <p:cNvPr id="22" name="Oval 21"/>
          <p:cNvSpPr/>
          <p:nvPr/>
        </p:nvSpPr>
        <p:spPr>
          <a:xfrm>
            <a:off x="8061158" y="2449358"/>
            <a:ext cx="573666" cy="5736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/>
              <p:cNvSpPr/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y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32" y="2449358"/>
                <a:ext cx="573666" cy="5736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22" y="2551525"/>
                <a:ext cx="4777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𝐱</m:t>
                      </m:r>
                    </m:oMath>
                  </m:oMathPara>
                </a14:m>
                <a:endParaRPr lang="en-US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58" y="3653742"/>
                <a:ext cx="573666" cy="5736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0" noProof="1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𝑖𝑛𝑑</m:t>
                          </m:r>
                        </m:sub>
                      </m:sSub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2449358"/>
                <a:ext cx="573666" cy="5736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noProof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1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18" y="3653742"/>
                <a:ext cx="573666" cy="57366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2" idx="6"/>
            <a:endCxn id="23" idx="2"/>
          </p:cNvCxnSpPr>
          <p:nvPr/>
        </p:nvCxnSpPr>
        <p:spPr>
          <a:xfrm>
            <a:off x="8634824" y="2736191"/>
            <a:ext cx="5137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4"/>
            <a:endCxn id="25" idx="0"/>
          </p:cNvCxnSpPr>
          <p:nvPr/>
        </p:nvCxnSpPr>
        <p:spPr>
          <a:xfrm>
            <a:off x="834799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5" idx="7"/>
          </p:cNvCxnSpPr>
          <p:nvPr/>
        </p:nvCxnSpPr>
        <p:spPr>
          <a:xfrm flipH="1">
            <a:off x="8550813" y="2939013"/>
            <a:ext cx="1764516" cy="798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6" idx="4"/>
          </p:cNvCxnSpPr>
          <p:nvPr/>
        </p:nvCxnSpPr>
        <p:spPr>
          <a:xfrm flipV="1">
            <a:off x="10518151" y="3023024"/>
            <a:ext cx="0" cy="630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500449-27B4-814F-02C8-B309C0477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369" y="2464856"/>
            <a:ext cx="5617781" cy="223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3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19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b="1" dirty="0"/>
                  <a:t>Tổng quan thuật toán </a:t>
                </a:r>
                <a:r>
                  <a:rPr lang="en-US" b="1" dirty="0"/>
                  <a:t>CACM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Đầu vào: </a:t>
                </a:r>
                <a:r>
                  <a:rPr lang="vi-VN" dirty="0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 dirty="0"/>
                  <a:t> của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 dirty="0"/>
                  <a:t> miền</a:t>
                </a:r>
                <a:r>
                  <a:rPr lang="en-US" dirty="0"/>
                  <a:t>, đ</a:t>
                </a:r>
                <a:r>
                  <a:rPr lang="vi-VN" dirty="0"/>
                  <a:t>ồ thị nhân quả</a:t>
                </a:r>
                <a:r>
                  <a:rPr lang="en-US" dirty="0"/>
                  <a:t> (</a:t>
                </a:r>
                <a:r>
                  <a:rPr lang="en-US" dirty="0" err="1"/>
                  <a:t>hoặc</a:t>
                </a:r>
                <a:r>
                  <a:rPr lang="en-US" dirty="0"/>
                  <a:t> 	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nhãn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Đầu ra</a:t>
                </a:r>
                <a:r>
                  <a:rPr lang="en-US" b="1" dirty="0"/>
                  <a:t>: </a:t>
                </a:r>
                <a:r>
                  <a:rPr lang="vi-VN" dirty="0"/>
                  <a:t>Hàm dự đoán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Pha</a:t>
                </a:r>
                <a:r>
                  <a:rPr lang="en-US" b="1" dirty="0"/>
                  <a:t> 1: </a:t>
                </a:r>
                <a:r>
                  <a:rPr lang="vi-VN" dirty="0"/>
                  <a:t>Rút ra các ràng buộc độc lập từ đồ thị nhân quả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	</a:t>
                </a:r>
                <a:r>
                  <a:rPr lang="vi-VN" b="1" dirty="0"/>
                  <a:t>Pha</a:t>
                </a:r>
                <a:r>
                  <a:rPr lang="en-US" b="1" dirty="0"/>
                  <a:t> 2: </a:t>
                </a:r>
                <a:r>
                  <a:rPr lang="vi-VN" dirty="0"/>
                  <a:t>Áp dụng </a:t>
                </a:r>
                <a:r>
                  <a:rPr lang="en-US" dirty="0"/>
                  <a:t>Regularization penalty </a:t>
                </a:r>
                <a:r>
                  <a:rPr lang="vi-VN" dirty="0"/>
                  <a:t>sử dụng các ràng buộc đã rút </a:t>
                </a:r>
                <a:r>
                  <a:rPr lang="en-US" dirty="0"/>
                  <a:t>	</a:t>
                </a:r>
                <a:r>
                  <a:rPr lang="vi-VN" dirty="0"/>
                  <a:t>ra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0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và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/>
              <a:t>Mô hình mạng nơ-</a:t>
            </a:r>
            <a:r>
              <a:rPr lang="vi-VN" err="1"/>
              <a:t>ron</a:t>
            </a:r>
            <a:r>
              <a:rPr lang="vi-VN"/>
              <a:t> với phương pháp huấn luyện dựa trên quan hệ nhân quả CACM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407593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20</a:t>
            </a:fld>
            <a:r>
              <a:rPr lang="en-US"/>
              <a:t>/37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8AA04F-723D-89C1-6AB9-25F57DE75BFD}"/>
              </a:ext>
            </a:extLst>
          </p:cNvPr>
          <p:cNvSpPr txBox="1">
            <a:spLocks/>
          </p:cNvSpPr>
          <p:nvPr/>
        </p:nvSpPr>
        <p:spPr>
          <a:xfrm>
            <a:off x="833718" y="1241050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vi-VN" sz="2600" b="1" dirty="0"/>
                  <a:t>Pha</a:t>
                </a:r>
                <a:r>
                  <a:rPr lang="en-US" sz="2600" b="1" dirty="0"/>
                  <a:t> 1: </a:t>
                </a:r>
                <a:r>
                  <a:rPr lang="vi-VN" sz="2600" dirty="0"/>
                  <a:t>Rút ra các ràng buộc độc lập từ đồ thị nhân quả</a:t>
                </a:r>
                <a:r>
                  <a:rPr lang="en-US" sz="2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V</a:t>
                </a:r>
                <a:r>
                  <a:rPr lang="vi-VN" dirty="0"/>
                  <a:t>ới từng thuộc tính</a:t>
                </a:r>
                <a:r>
                  <a:rPr lang="en-US" dirty="0"/>
                  <a:t>, </a:t>
                </a:r>
                <a:r>
                  <a:rPr lang="vi-VN" dirty="0"/>
                  <a:t>mỗi mối quan hệ giữa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và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 </a:t>
                </a:r>
                <a:r>
                  <a:rPr lang="vi-VN" dirty="0"/>
                  <a:t>sẽ dẫn đến các ràng buộc độc lập khác nhau</a:t>
                </a:r>
                <a:r>
                  <a:rPr lang="en-US" dirty="0"/>
                  <a:t>. </a:t>
                </a:r>
                <a:r>
                  <a:rPr lang="vi-VN" dirty="0"/>
                  <a:t>Các ràng buộc có thể được rút ra từ đồ thị nhân quả và </a:t>
                </a:r>
                <a:r>
                  <a:rPr lang="en-US" dirty="0"/>
                  <a:t>d-separated [3].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Independent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</m:oMath>
                </a14:m>
                <a:r>
                  <a:rPr lang="en-US" noProof="1"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𝑖𝑛𝑑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Causal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𝑐𝑎𝑢𝑠𝑒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r>
                          <m:rPr>
                            <m:sty m:val="p"/>
                          </m:rPr>
                          <a:rPr lang="en-US" b="0" i="0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e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𝑐𝑎𝑢𝑠𝑒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i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Confounded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;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𝑐𝑜𝑛𝑓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| </m:t>
                    </m:r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b="1" noProof="1"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noProof="1">
                    <a:cs typeface="Arial"/>
                  </a:rPr>
                  <a:t>Selection</a:t>
                </a:r>
                <a:r>
                  <a:rPr lang="en-US" noProof="1">
                    <a:cs typeface="Aria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cs typeface="Arial"/>
                          </a:rPr>
                          <m:t>𝑐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sSub>
                      <m:sSubPr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𝑠𝑒𝑙</m:t>
                        </m:r>
                      </m:sub>
                    </m:sSub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;</m:t>
                        </m:r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dirty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cs typeface="Arial"/>
                              </a:rPr>
                              <m:t>𝑐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⫫</m:t>
                        </m:r>
                        <m:sSub>
                          <m:sSubPr>
                            <m:ctrlP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i="1" noProof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𝑠𝑒𝑙</m:t>
                            </m:r>
                          </m:sub>
                        </m:sSub>
                        <m:r>
                          <a:rPr lang="en-US" i="1" noProof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d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, </m:t>
                    </m:r>
                    <m:r>
                      <m:rPr>
                        <m:sty m:val="p"/>
                      </m:rPr>
                      <a:rPr lang="en-US" i="0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e</m:t>
                    </m:r>
                  </m:oMath>
                </a14:m>
                <a:endParaRPr lang="en-US" dirty="0"/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886" y="1532555"/>
                <a:ext cx="10604401" cy="4320877"/>
              </a:xfrm>
              <a:blipFill>
                <a:blip r:embed="rId3"/>
                <a:stretch>
                  <a:fillRect l="-862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33718" y="5851876"/>
            <a:ext cx="1050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sz="1600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84409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FB230FB-45B5-1B5E-CDA3-399BA766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vi-VN" sz="2800"/>
              <a:t>Huấn luyện mô hình bằng phương pháp CACM từ dữ liệu huấn luyện và đồ thị nhân quả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21</a:t>
            </a:fld>
            <a:r>
              <a:rPr lang="en-US"/>
              <a:t>/37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vi-VN" b="1"/>
                  <a:t>Pha</a:t>
                </a:r>
                <a:r>
                  <a:rPr lang="en-US" b="1"/>
                  <a:t>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ra</a:t>
                </a:r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vi-VN"/>
                  <a:t>Ứng với các ràng buộc độc lập đã rút ra</a:t>
                </a:r>
                <a:r>
                  <a:rPr lang="en-US"/>
                  <a:t>, </a:t>
                </a:r>
                <a:r>
                  <a:rPr lang="vi-VN"/>
                  <a:t>thì sẽ chuyển thành một</a:t>
                </a:r>
                <a:r>
                  <a:rPr lang="en-US"/>
                  <a:t> Regularization penalty.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rgmi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dirty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NeuralNetWeight</m:t>
                          </m:r>
                        </m:sub>
                      </m:sSub>
                      <m:r>
                        <a:rPr lang="vi-VN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TrainingError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vi-VN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RegPenalty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2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 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cs typeface="Arial"/>
              </a:rPr>
              <a:t>Thực nghiệm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22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64595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23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62277" cy="1200329"/>
              </a:xfrm>
              <a:prstGeom prst="rect">
                <a:avLst/>
              </a:prstGeom>
              <a:blipFill>
                <a:blip r:embed="rId5"/>
                <a:stretch>
                  <a:fillRect l="-3114" t="-3046" r="-242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/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vi-VN" b="1">
                    <a:latin typeface="+mj-lt"/>
                    <a:ea typeface="Cambria Math" panose="02040503050406030204" pitchFamily="18" charset="0"/>
                  </a:rPr>
                  <a:t> color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0CE53D-4FDD-1E81-1623-E757FF82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19" y="4120371"/>
                <a:ext cx="2831481" cy="2169825"/>
              </a:xfrm>
              <a:prstGeom prst="rect">
                <a:avLst/>
              </a:prstGeom>
              <a:blipFill>
                <a:blip r:embed="rId6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/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1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</m:e>
                        <m:sub>
                          <m:r>
                            <a:rPr lang="vi-V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vi-VN" b="1"/>
              </a:p>
              <a:p>
                <a:r>
                  <a:rPr lang="vi-VN"/>
                  <a:t>80%: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20%: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0AD431-CB6B-AF1B-29EB-BB220617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873" y="4120371"/>
                <a:ext cx="2831481" cy="2169825"/>
              </a:xfrm>
              <a:prstGeom prst="rect">
                <a:avLst/>
              </a:prstGeom>
              <a:blipFill>
                <a:blip r:embed="rId7"/>
                <a:stretch>
                  <a:fillRect l="-1940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/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vi-VN" b="1" noProof="1">
                    <a:latin typeface="+mj-lt"/>
                  </a:rPr>
                  <a:t>val/test</a:t>
                </a:r>
                <a:endParaRPr lang="vi-VN" b="1" noProof="1"/>
              </a:p>
              <a:p>
                <a:r>
                  <a:rPr lang="vi-VN"/>
                  <a:t>10%: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>
                  <a:lnSpc>
                    <a:spcPct val="150000"/>
                  </a:lnSpc>
                </a:pPr>
                <a:r>
                  <a:rPr lang="vi-VN"/>
                  <a:t>90%: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𝑔𝑟𝑒𝑒𝑛</m:t>
                    </m:r>
                  </m:oMath>
                </a14:m>
                <a:endParaRPr lang="vi-VN" i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=1⇒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𝑟𝑒𝑑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81AD07-DF36-894E-CCEE-91BB5EB9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523" y="4120371"/>
                <a:ext cx="2831481" cy="2169825"/>
              </a:xfrm>
              <a:prstGeom prst="rect">
                <a:avLst/>
              </a:prstGeom>
              <a:blipFill>
                <a:blip r:embed="rId8"/>
                <a:stretch>
                  <a:fillRect l="-1940" t="-1966" b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94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24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444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148456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4910615" y="3368921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8336669" y="3395515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682723" y="3395514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91" y="2963106"/>
                <a:ext cx="1007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85" y="2963106"/>
                <a:ext cx="10128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620668" y="2963106"/>
            <a:ext cx="8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8370593" y="2963106"/>
            <a:ext cx="65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</m:oMath>
                </a14:m>
                <a:r>
                  <a:rPr lang="vi-VN"/>
                  <a:t>: màu chữ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1787669" cy="1200329"/>
              </a:xfrm>
              <a:prstGeom prst="rect">
                <a:avLst/>
              </a:prstGeom>
              <a:blipFill>
                <a:blip r:embed="rId5"/>
                <a:stretch>
                  <a:fillRect t="-3046" r="-204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 flipH="1">
            <a:off x="5810614" y="2464227"/>
            <a:ext cx="1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2384560" y="2464227"/>
            <a:ext cx="3426055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5810615" y="2464227"/>
            <a:ext cx="2886052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>
            <a:off x="8839524" y="2464227"/>
            <a:ext cx="2196010" cy="49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1DF25BF-7C9A-104A-5BD7-F84E1F339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9862" y="4624823"/>
            <a:ext cx="526425" cy="526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1B650-52A5-2924-012C-612268D9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9861" y="4042557"/>
            <a:ext cx="526426" cy="52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2162C-F215-7882-4719-ADD44C87F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0745" y="4042558"/>
            <a:ext cx="526425" cy="52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6069D-0294-D7CF-95E2-E214C8018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0745" y="4624823"/>
            <a:ext cx="526424" cy="526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E48DF6-B2F6-24CD-4098-29A09E330F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8690" y="4042557"/>
            <a:ext cx="526425" cy="526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B15049-37A9-5AA1-4F2B-A6BD4F4F64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7103" y="4624822"/>
            <a:ext cx="526426" cy="526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BA2FD6-C6BF-E30D-9ECB-3FB3301E3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8796" y="4624822"/>
            <a:ext cx="526426" cy="526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55EF21-4C50-81CB-50AF-DB3FB3C392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4195" y="4042556"/>
            <a:ext cx="526426" cy="5264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0824FA-C130-22B0-3207-889742C3BF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98467" y="4618944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E04FBE-C56B-FC4B-8A35-91EE6FE970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9111" y="4042559"/>
            <a:ext cx="526423" cy="526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9B65E3B-9EBC-ED3B-0B0D-BC5A04DE0A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01090" y="4618943"/>
            <a:ext cx="526426" cy="5264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56535AE-1D9D-94E0-BA03-5D1567E1E2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90587" y="4051811"/>
            <a:ext cx="526426" cy="5264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B8698A-4DB4-3E4C-AC28-A5D2A6041A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70245" y="4620274"/>
            <a:ext cx="525234" cy="52523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3FA933D-7353-0F97-5AC4-33CCCBBEA6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59363" y="4618947"/>
            <a:ext cx="526422" cy="5264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FC39B3-75B7-8B9F-CA52-FFF234395D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0245" y="4042560"/>
            <a:ext cx="526422" cy="5264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35F79F-BD1F-FA76-8571-258144125DA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51048" y="4042560"/>
            <a:ext cx="526422" cy="52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/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𝒄𝒂𝒖𝒔𝒆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color</m:t>
                    </m:r>
                    <m:r>
                      <m:rPr>
                        <m:nor/>
                      </m:rPr>
                      <a:rPr lang="vi-VN" b="1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b="1" noProof="1"/>
                  <a:t>(thuộc tính </a:t>
                </a:r>
                <a:r>
                  <a:rPr lang="en-US" b="1">
                    <a:ea typeface="Cambria Math" panose="02040503050406030204" pitchFamily="18" charset="0"/>
                  </a:rPr>
                  <a:t>color </a:t>
                </a:r>
                <a:r>
                  <a:rPr lang="vi-VN" b="1" noProof="1"/>
                  <a:t>bị ảnh hưởng bởi nhãn)</a:t>
                </a:r>
                <a:endParaRPr lang="en-US" b="1" noProof="1"/>
              </a:p>
              <a:p>
                <a:pPr>
                  <a:lnSpc>
                    <a:spcPct val="150000"/>
                  </a:lnSpc>
                </a:pPr>
                <a:r>
                  <a:rPr lang="vi-VN" noProof="1"/>
                  <a:t>Nếu mô hình học tương quan sai của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noProof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noProof="1"/>
                  <a:t> và </a:t>
                </a:r>
                <a:r>
                  <a:rPr lang="en-US" b="1">
                    <a:ea typeface="Cambria Math" panose="02040503050406030204" pitchFamily="18" charset="0"/>
                  </a:rPr>
                  <a:t>color</a:t>
                </a:r>
                <a:r>
                  <a:rPr lang="vi-VN" b="1">
                    <a:ea typeface="Cambria Math" panose="02040503050406030204" pitchFamily="18" charset="0"/>
                  </a:rPr>
                  <a:t> </a:t>
                </a:r>
                <a:r>
                  <a:rPr lang="vi-VN" noProof="1"/>
                  <a:t>thì sẽ có hiệu suất thấp trên tập test.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4B786C-23F1-A9F2-EF16-8F995EB1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6193"/>
                <a:ext cx="10796731" cy="923330"/>
              </a:xfrm>
              <a:prstGeom prst="rect">
                <a:avLst/>
              </a:prstGeom>
              <a:blipFill>
                <a:blip r:embed="rId22"/>
                <a:stretch>
                  <a:fillRect l="-50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06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25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303159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67974" cy="1200329"/>
              </a:xfrm>
              <a:prstGeom prst="rect">
                <a:avLst/>
              </a:prstGeom>
              <a:blipFill>
                <a:blip r:embed="rId5"/>
                <a:stretch>
                  <a:fillRect l="-2059" t="-3046" r="-137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/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9F8DE7-128B-23D5-7161-530B4EFBC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20" y="3961565"/>
                <a:ext cx="2544998" cy="375552"/>
              </a:xfrm>
              <a:prstGeom prst="rect">
                <a:avLst/>
              </a:prstGeom>
              <a:blipFill>
                <a:blip r:embed="rId6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/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28B73-C71E-166D-6A84-E28E2B524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63" y="3957195"/>
                <a:ext cx="2544998" cy="375552"/>
              </a:xfrm>
              <a:prstGeom prst="rect">
                <a:avLst/>
              </a:prstGeom>
              <a:blipFill>
                <a:blip r:embed="rId7"/>
                <a:stretch>
                  <a:fillRect l="-240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/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AB4CBD-EE32-C13E-2418-BFA7494A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206" y="3960262"/>
                <a:ext cx="2544998" cy="375552"/>
              </a:xfrm>
              <a:prstGeom prst="rect">
                <a:avLst/>
              </a:prstGeom>
              <a:blipFill>
                <a:blip r:embed="rId8"/>
                <a:stretch>
                  <a:fillRect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BFABA7-48EA-70DF-80B5-76C2BABB8D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89" y="5018423"/>
            <a:ext cx="526424" cy="526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141F9D-F982-33B9-A5CA-FDEC98FB4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8105" y="4451750"/>
            <a:ext cx="526425" cy="5264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9F4F5E-2EE9-C258-8330-604CFAAF87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8443" y="4446776"/>
            <a:ext cx="526425" cy="5264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1BB9FD7-8713-BB31-B350-729E9E2304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442" y="5018421"/>
            <a:ext cx="526426" cy="5264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D925A75-A764-AC7B-86C3-A869D98E50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4913" y="5018421"/>
            <a:ext cx="526423" cy="5264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0565BF-6D6A-0B78-5A34-2C2C2CC30F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4913" y="4444591"/>
            <a:ext cx="526424" cy="52642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C9B79C3-3D79-B4FE-856B-82FE203CC5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9723" y="4444592"/>
            <a:ext cx="526423" cy="5264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5215640-2586-A9E8-13F1-E89AB53810A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59721" y="5018421"/>
            <a:ext cx="526426" cy="526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9B450B6-DAAD-69D5-85D7-7FC0C7DA9E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5453" y="5020100"/>
            <a:ext cx="524744" cy="52474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4D33F8-60D0-C81A-A47C-1E1D2B6D23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81556" y="5023317"/>
            <a:ext cx="526423" cy="51663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BF6D7A-DCEF-016C-553F-0C74ADD59C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3689" y="4440359"/>
            <a:ext cx="526426" cy="5264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AD17872-FE23-19AA-1BFB-F6B9282C68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95453" y="4436565"/>
            <a:ext cx="524744" cy="52474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69314C5-1F61-BC20-7FBA-AA917E0C713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90642" y="5020099"/>
            <a:ext cx="524745" cy="5247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63CB30F-EBED-1F3D-5A48-7F595092F75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76747" y="5018421"/>
            <a:ext cx="526422" cy="52642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5A41C81-6951-03C6-74B4-516CB44C5F4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576747" y="4444591"/>
            <a:ext cx="526423" cy="5264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17EBDCB-2AB0-F14B-84D4-B4BB9F8FE72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81556" y="4454028"/>
            <a:ext cx="526423" cy="526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/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/>
                  <a:t>Tất cả ảnh bị xoay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vi-V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520B0E-26E0-68A1-F824-42360A3D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749" y="3960262"/>
                <a:ext cx="2544998" cy="375552"/>
              </a:xfrm>
              <a:prstGeom prst="rect">
                <a:avLst/>
              </a:prstGeom>
              <a:blipFill>
                <a:blip r:embed="rId25"/>
                <a:stretch>
                  <a:fillRect l="-24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000" b="1" i="1" noProof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1" noProof="1" dirty="0">
                            <a:latin typeface="Cambria Math" panose="02040503050406030204" pitchFamily="18" charset="0"/>
                          </a:rPr>
                          <m:t>𝒊𝒏𝒅</m:t>
                        </m:r>
                      </m:sub>
                    </m:sSub>
                    <m:r>
                      <a:rPr lang="vi-VN" b="1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rotate </a:t>
                </a:r>
                <a:r>
                  <a:rPr lang="vi-VN" b="1" noProof="1"/>
                  <a:t>(thuộc tính </a:t>
                </a:r>
                <a:r>
                  <a:rPr lang="vi-VN" b="1" noProof="1">
                    <a:latin typeface="+mj-lt"/>
                  </a:rPr>
                  <a:t>rotate </a:t>
                </a:r>
                <a:r>
                  <a:rPr lang="vi-VN" b="1" noProof="1"/>
                  <a:t>độc lập với nhãn)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3D966E7-1F2F-0D6F-2533-721AB8DFD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69332"/>
              </a:xfrm>
              <a:prstGeom prst="rect">
                <a:avLst/>
              </a:prstGeom>
              <a:blipFill>
                <a:blip r:embed="rId26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50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cs typeface="Arial"/>
              </a:rPr>
              <a:t>So sánh kết quả thí nghiệm với bài báo gốc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26</a:t>
            </a:fld>
            <a:r>
              <a:rPr lang="en-US"/>
              <a:t>/37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096436"/>
            <a:ext cx="40382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 </a:t>
            </a:r>
            <a:r>
              <a:rPr lang="en-US" b="1"/>
              <a:t>Colored+Rotated</a:t>
            </a:r>
            <a:r>
              <a:rPr lang="vi-VN" b="1"/>
              <a:t> </a:t>
            </a:r>
            <a:r>
              <a:rPr lang="en-US" b="1"/>
              <a:t>MNIST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84163-DDA3-D560-1DC0-F2D7FF7D605A}"/>
              </a:ext>
            </a:extLst>
          </p:cNvPr>
          <p:cNvSpPr/>
          <p:nvPr/>
        </p:nvSpPr>
        <p:spPr>
          <a:xfrm>
            <a:off x="3650615" y="1982552"/>
            <a:ext cx="432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60k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17DD8D-343D-0F2B-2E24-2A8077294574}"/>
              </a:ext>
            </a:extLst>
          </p:cNvPr>
          <p:cNvSpPr/>
          <p:nvPr/>
        </p:nvSpPr>
        <p:spPr>
          <a:xfrm>
            <a:off x="8479524" y="1982552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76160-E110-B968-5B31-E353A93A2973}"/>
              </a:ext>
            </a:extLst>
          </p:cNvPr>
          <p:cNvSpPr/>
          <p:nvPr/>
        </p:nvSpPr>
        <p:spPr>
          <a:xfrm>
            <a:off x="926621" y="3395514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0B2D57-DDEF-DC9C-D905-F9906F97C410}"/>
              </a:ext>
            </a:extLst>
          </p:cNvPr>
          <p:cNvSpPr/>
          <p:nvPr/>
        </p:nvSpPr>
        <p:spPr>
          <a:xfrm>
            <a:off x="3754913" y="3371559"/>
            <a:ext cx="1800000" cy="48167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25k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27FAB-7AE5-82CA-9941-501DC21BC724}"/>
              </a:ext>
            </a:extLst>
          </p:cNvPr>
          <p:cNvSpPr/>
          <p:nvPr/>
        </p:nvSpPr>
        <p:spPr>
          <a:xfrm>
            <a:off x="7289705" y="3395514"/>
            <a:ext cx="720000" cy="48167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4611C-C8FB-1ADD-3A4C-8B4F57788838}"/>
              </a:ext>
            </a:extLst>
          </p:cNvPr>
          <p:cNvSpPr/>
          <p:nvPr/>
        </p:nvSpPr>
        <p:spPr>
          <a:xfrm>
            <a:off x="10201248" y="3395513"/>
            <a:ext cx="720000" cy="481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10k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890A4-F50F-9320-F937-F070C5C84694}"/>
              </a:ext>
            </a:extLst>
          </p:cNvPr>
          <p:cNvSpPr txBox="1"/>
          <p:nvPr/>
        </p:nvSpPr>
        <p:spPr>
          <a:xfrm>
            <a:off x="5249446" y="1613220"/>
            <a:ext cx="113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E487-3D76-F86C-399D-48AB7F8C8A42}"/>
              </a:ext>
            </a:extLst>
          </p:cNvPr>
          <p:cNvSpPr txBox="1"/>
          <p:nvPr/>
        </p:nvSpPr>
        <p:spPr>
          <a:xfrm>
            <a:off x="8417469" y="1613220"/>
            <a:ext cx="84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/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10CF5C-6153-CF40-A1B4-5870E68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2" y="2945902"/>
                <a:ext cx="1800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/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train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DB3650-2353-525E-E70E-13F33A7D0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914" y="2945902"/>
                <a:ext cx="1800000" cy="382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1555997-6782-478C-F3FF-A681720A014D}"/>
              </a:ext>
            </a:extLst>
          </p:cNvPr>
          <p:cNvSpPr txBox="1"/>
          <p:nvPr/>
        </p:nvSpPr>
        <p:spPr>
          <a:xfrm>
            <a:off x="10201248" y="2945902"/>
            <a:ext cx="7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D7573-149A-08DF-4CC2-13575DD81AB6}"/>
              </a:ext>
            </a:extLst>
          </p:cNvPr>
          <p:cNvSpPr txBox="1"/>
          <p:nvPr/>
        </p:nvSpPr>
        <p:spPr>
          <a:xfrm>
            <a:off x="7289705" y="298101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1"/>
              <a:t>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/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/>
                  <a:t>: ảnh đầu vào</a:t>
                </a:r>
                <a:endParaRPr lang="vi-VN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</m:t>
                    </m:r>
                  </m:oMath>
                </a14:m>
                <a:endParaRPr lang="vi-VN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số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endParaRPr lang="en-US"/>
              </a:p>
              <a:p>
                <a:r>
                  <a:rPr lang="en-US" b="1">
                    <a:latin typeface="+mj-lt"/>
                  </a:rPr>
                  <a:t>rotate</a:t>
                </a:r>
                <a:r>
                  <a:rPr lang="vi-VN"/>
                  <a:t>: độ xoay của ảnh</a:t>
                </a:r>
                <a:endParaRPr lang="en-US"/>
              </a:p>
              <a:p>
                <a:r>
                  <a:rPr lang="en-US" b="1">
                    <a:latin typeface="+mj-lt"/>
                  </a:rPr>
                  <a:t>color</a:t>
                </a:r>
                <a:r>
                  <a:rPr lang="vi-VN"/>
                  <a:t>: màu chữ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8A1F53-5742-DBA0-A1D6-A6612BDE6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31654"/>
                <a:ext cx="2674130" cy="1477328"/>
              </a:xfrm>
              <a:prstGeom prst="rect">
                <a:avLst/>
              </a:prstGeom>
              <a:blipFill>
                <a:blip r:embed="rId5"/>
                <a:stretch>
                  <a:fillRect l="-2055" t="-2479" r="-1142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10BCEB-49A7-3934-1826-8C9BEFA5A6E1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4654914" y="2464227"/>
            <a:ext cx="1155701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B347D0-1CBE-6833-E9E5-7D45311FF08F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1826622" y="2464227"/>
            <a:ext cx="3983993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588CA9-5E20-582B-DDF0-0700F4AA942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810615" y="2464227"/>
            <a:ext cx="1839090" cy="51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A59576-9BEB-91DB-209E-C7CD73B5FA4B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8839524" y="2464227"/>
            <a:ext cx="1721725" cy="48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A4206E1-5510-F463-D10C-A91FE5CC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80" y="4100508"/>
            <a:ext cx="526425" cy="526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219DA-95BB-CECA-CDB2-E9EA8B1F2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779" y="4676609"/>
            <a:ext cx="526425" cy="526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5E88F7-EAF9-05C0-9FF3-8BD40860B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6621" y="4100509"/>
            <a:ext cx="526424" cy="52642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121B5B-BA4E-DEFC-55FC-10D2E3B640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622" y="4676611"/>
            <a:ext cx="526423" cy="52642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6249961-6634-D786-AB87-7FF8EF67E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2443" y="4100511"/>
            <a:ext cx="526422" cy="5264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98ABA47-B8C0-C327-1303-37993DE0CB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7285" y="4100511"/>
            <a:ext cx="526422" cy="5264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74F7C4-FAA4-BF18-8418-6E4F533AC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2443" y="4676609"/>
            <a:ext cx="526424" cy="5264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D64461E-FD4B-D18C-4AA3-4291AA677D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284" y="4676609"/>
            <a:ext cx="526423" cy="52642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EA4B9C-2C00-9289-A4E2-41F286F887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1950" y="4676609"/>
            <a:ext cx="526422" cy="52642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52E57FC-74F6-EFCF-533A-18A27FA584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1305" y="4683825"/>
            <a:ext cx="526425" cy="5264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BE7B91E-06D4-EA4B-9D32-CFC95E6BAE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3374" y="4102577"/>
            <a:ext cx="524356" cy="52435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A817449-EBDA-506A-3AA3-0DB6F0E66E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1947" y="4100508"/>
            <a:ext cx="526425" cy="5264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A9219A7-5B38-3D53-668B-75FC973189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96044" y="4683824"/>
            <a:ext cx="526425" cy="5264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44D20FF-FFB9-A9E0-BA48-666510124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96044" y="4100509"/>
            <a:ext cx="526424" cy="52642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9555E64-6855-EF08-4EAD-C6818EDBFC4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020798" y="4676606"/>
            <a:ext cx="526425" cy="52642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427D8C17-C3D6-3323-798C-1854434B1D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020798" y="4100508"/>
            <a:ext cx="526425" cy="526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/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sz="2000" b="1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noProof="1"/>
                  <a:t>2 </a:t>
                </a:r>
                <a:r>
                  <a:rPr lang="vi-VN" b="1" noProof="1"/>
                  <a:t>loại phân bố thay đổi trong cùng một bộ dữ liệu.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FC39E71-1BDB-E09A-B7A9-551D4D12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50440"/>
                <a:ext cx="10515600" cy="392993"/>
              </a:xfrm>
              <a:prstGeom prst="rect">
                <a:avLst/>
              </a:prstGeom>
              <a:blipFill>
                <a:blip r:embed="rId22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69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02F7F5A-C69B-2BB7-CDE6-34970305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So </a:t>
            </a:r>
            <a:r>
              <a:rPr lang="vi-VN">
                <a:cs typeface="Arial"/>
              </a:rPr>
              <a:t>sánh kết quả thí nghiệm với bài báo gốc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D88FC0C-7050-BE13-3266-E345550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27</a:t>
            </a:fld>
            <a:r>
              <a:rPr lang="en-US"/>
              <a:t>/37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1B48560-50FC-4BED-65FA-EA54AE338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965" t="21047" r="13885" b="10542"/>
          <a:stretch/>
        </p:blipFill>
        <p:spPr>
          <a:xfrm>
            <a:off x="1247569" y="1844565"/>
            <a:ext cx="4610100" cy="25284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/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b="1"/>
                  <a:t>Phân loại 5 lớp: </a:t>
                </a:r>
                <a:r>
                  <a:rPr lang="vi-VN"/>
                  <a:t>động vật bốn chân, nhân vật, máy bay, xe tải, xe ô tô</a:t>
                </a:r>
              </a:p>
              <a:p>
                <a:endParaRPr lang="vi-VN"/>
              </a:p>
              <a:p>
                <a:r>
                  <a:rPr lang="vi-VN"/>
                  <a:t>3 bộ dữ liệu khác nhau được tạo ra:</a:t>
                </a:r>
              </a:p>
              <a:p>
                <a:endParaRPr lang="vi-VN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 noProof="1">
                    <a:latin typeface="+mj-lt"/>
                  </a:rPr>
                  <a:t> lighting</a:t>
                </a:r>
                <a:endParaRPr lang="vi-VN" b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lighting</a:t>
                </a:r>
                <a:r>
                  <a:rPr lang="en-US" b="1" noProof="1"/>
                  <a:t> </a:t>
                </a:r>
                <a:r>
                  <a:rPr lang="vi-VN" noProof="1"/>
                  <a:t>bị ảnh hưởng bởi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Azimuth small NORB: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 noProof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 noProof="1" dirty="0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 noProof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noProof="1">
                    <a:latin typeface="+mj-lt"/>
                  </a:rPr>
                  <a:t> </a:t>
                </a:r>
                <a:r>
                  <a:rPr lang="vi-VN" b="1" noProof="1">
                    <a:latin typeface="+mj-lt"/>
                  </a:rPr>
                  <a:t>azimuth</a:t>
                </a:r>
                <a:endParaRPr lang="vi-VN" b="1" i="1" noProof="1"/>
              </a:p>
              <a:p>
                <a:r>
                  <a:rPr lang="vi-VN" noProof="1"/>
                  <a:t>    (</a:t>
                </a:r>
                <a:r>
                  <a:rPr lang="vi-VN" b="1" noProof="1"/>
                  <a:t>azimuth</a:t>
                </a:r>
                <a:r>
                  <a:rPr lang="en-US" b="1" noProof="1"/>
                  <a:t> </a:t>
                </a:r>
                <a:r>
                  <a:rPr lang="vi-VN" noProof="1"/>
                  <a:t>độc lập với nhãn)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vi-VN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b="1" noProof="1"/>
                  <a:t>Lighting+Azimuth small NORB: </a:t>
                </a:r>
                <a:r>
                  <a:rPr lang="vi-VN" noProof="1"/>
                  <a:t>thay đổi phân bố đa thuộc tính</a:t>
                </a:r>
                <a:endParaRPr lang="vi-VN" b="1" noProof="1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𝑐𝑎𝑢𝑠𝑒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lighting</m:t>
                    </m:r>
                  </m:oMath>
                </a14:m>
                <a:endParaRPr lang="vi-VN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b="1" noProof="1"/>
                      <m:t>azimuth</m:t>
                    </m:r>
                  </m:oMath>
                </a14:m>
                <a:endParaRPr lang="vi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44A69-F795-EC37-E259-A4893297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99" y="1707465"/>
                <a:ext cx="4834781" cy="4247317"/>
              </a:xfrm>
              <a:prstGeom prst="rect">
                <a:avLst/>
              </a:prstGeom>
              <a:blipFill>
                <a:blip r:embed="rId3"/>
                <a:stretch>
                  <a:fillRect l="-1009" t="-717" r="-252" b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C7524E-3EDB-FF00-55F0-594C405E57D7}"/>
              </a:ext>
            </a:extLst>
          </p:cNvPr>
          <p:cNvSpPr txBox="1"/>
          <p:nvPr/>
        </p:nvSpPr>
        <p:spPr>
          <a:xfrm>
            <a:off x="1135228" y="4433047"/>
            <a:ext cx="48347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/>
              <a:t>Hình </a:t>
            </a:r>
            <a:r>
              <a:rPr lang="en-US" b="1"/>
              <a:t>6</a:t>
            </a:r>
            <a:r>
              <a:rPr lang="vi-VN" b="1"/>
              <a:t>: </a:t>
            </a:r>
            <a:r>
              <a:rPr lang="vi-VN"/>
              <a:t>Một số mẫu dữ liệu </a:t>
            </a:r>
            <a:r>
              <a:rPr lang="en-US" b="1"/>
              <a:t>small</a:t>
            </a:r>
            <a:r>
              <a:rPr lang="vi-VN" b="1"/>
              <a:t> NORB </a:t>
            </a:r>
            <a:r>
              <a:rPr lang="vi-VN"/>
              <a:t>gốc</a:t>
            </a:r>
            <a:endParaRPr lang="vi-VN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1D018-9D97-A7A8-396F-6555F4EDBD1F}"/>
              </a:ext>
            </a:extLst>
          </p:cNvPr>
          <p:cNvSpPr txBox="1"/>
          <p:nvPr/>
        </p:nvSpPr>
        <p:spPr>
          <a:xfrm>
            <a:off x="1154558" y="1230556"/>
            <a:ext cx="272382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small NORB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569" y="1836117"/>
            <a:ext cx="4610100" cy="25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1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1D6F6-8008-56C9-00E4-8264173C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So sánh kết quả thí nghiệm với bài báo gốc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BD9E1-B14B-C0D7-E980-ECD0F64A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t>28</a:t>
            </a:fld>
            <a:r>
              <a:rPr lang="en-US"/>
              <a:t>/37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3487C-BD51-72CD-B040-6D4102AA5A69}"/>
              </a:ext>
            </a:extLst>
          </p:cNvPr>
          <p:cNvSpPr txBox="1"/>
          <p:nvPr/>
        </p:nvSpPr>
        <p:spPr>
          <a:xfrm>
            <a:off x="2350902" y="5557355"/>
            <a:ext cx="7490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1: </a:t>
            </a:r>
            <a:r>
              <a:rPr lang="vi-VN"/>
              <a:t>Kết quả thí nghiệm trên các bộ dữ liệu MNIST và</a:t>
            </a:r>
            <a:r>
              <a:rPr lang="vi-VN" noProof="1"/>
              <a:t> small </a:t>
            </a:r>
            <a:r>
              <a:rPr lang="vi-VN"/>
              <a:t>NORB.</a:t>
            </a:r>
          </a:p>
          <a:p>
            <a:pPr algn="ctr"/>
            <a:r>
              <a:rPr lang="vi-VN"/>
              <a:t>Các kết quả ở đây là độ chính xác dự đoán (%) trên tập kiểm tra.</a:t>
            </a:r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CA4C666-0474-2766-0C0E-4A4DE33FB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t="30343" r="8048" b="11398"/>
          <a:stretch/>
        </p:blipFill>
        <p:spPr>
          <a:xfrm>
            <a:off x="1604961" y="1517058"/>
            <a:ext cx="8982075" cy="382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E81C84-F07C-9786-0BED-46B81946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29" t="41098" r="15949" b="25286"/>
          <a:stretch/>
        </p:blipFill>
        <p:spPr>
          <a:xfrm>
            <a:off x="2933755" y="1608599"/>
            <a:ext cx="6324485" cy="181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E880F-4000-BB33-3369-3B9EF1A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29</a:t>
            </a:fld>
            <a:r>
              <a:rPr lang="en-US"/>
              <a:t>/37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50AFE-8FF7-06A7-0E69-73206489C949}"/>
              </a:ext>
            </a:extLst>
          </p:cNvPr>
          <p:cNvSpPr txBox="1"/>
          <p:nvPr/>
        </p:nvSpPr>
        <p:spPr>
          <a:xfrm>
            <a:off x="1703094" y="5662016"/>
            <a:ext cx="878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/>
              <a:t>Bảng 2: </a:t>
            </a:r>
            <a:r>
              <a:rPr lang="vi-VN"/>
              <a:t>Kết quả thí nghiệm CACM trên các bộ dữ liệu MNIST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small NORB</a:t>
            </a:r>
            <a:r>
              <a:rPr lang="vi-VN"/>
              <a:t> với ràng buộc sai. Các kết quả ở đây là độ chính xác dự đoán (%) trên tập kiểm tra.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82BB3B-6E94-F9D0-0E04-4B13DC53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13797"/>
          </a:xfrm>
        </p:spPr>
        <p:txBody>
          <a:bodyPr>
            <a:normAutofit fontScale="90000"/>
          </a:bodyPr>
          <a:lstStyle/>
          <a:p>
            <a:r>
              <a:rPr lang="vi-VN"/>
              <a:t>So sánh CACM ràng buộc đúng với CACM ràng buộc sai </a:t>
            </a: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A75A90-30E7-234A-0B77-5CD12741A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37" t="36649" r="15833" b="30071"/>
          <a:stretch/>
        </p:blipFill>
        <p:spPr>
          <a:xfrm>
            <a:off x="2933754" y="3512352"/>
            <a:ext cx="6324485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/>
              <a:t>Giới thiệu bài toán</a:t>
            </a:r>
            <a:r>
              <a:rPr lang="en-US" noProof="1"/>
              <a:t> 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3384601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F101-ED69-C22D-D275-1E566BC6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 fontScale="90000"/>
          </a:bodyPr>
          <a:lstStyle/>
          <a:p>
            <a:r>
              <a:rPr lang="vi-VN">
                <a:solidFill>
                  <a:srgbClr val="0563C1"/>
                </a:solidFill>
                <a:cs typeface="Arial"/>
              </a:rPr>
              <a:t>Áp dụng phương pháp CACM cho dữ liệu ảnh thực tế</a:t>
            </a:r>
            <a:br>
              <a:rPr lang="vi-VN">
                <a:cs typeface="Arial"/>
              </a:rPr>
            </a:br>
            <a:r>
              <a:rPr lang="vi-VN" sz="18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</a:p>
        </p:txBody>
      </p:sp>
      <p:pic>
        <p:nvPicPr>
          <p:cNvPr id="6" name="Content Placeholder 5" descr="A collage of cells with different cells&#10;&#10;Description automatically generated with medium confidence">
            <a:extLst>
              <a:ext uri="{FF2B5EF4-FFF2-40B4-BE49-F238E27FC236}">
                <a16:creationId xmlns:a16="http://schemas.microsoft.com/office/drawing/2014/main" id="{EE4C5105-D5C5-6268-6144-056777350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642" y="1981638"/>
            <a:ext cx="5257800" cy="24985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4315-2C26-1E01-4950-91BA4BD5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30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117B4-313F-B5A0-2627-9C638548E916}"/>
              </a:ext>
            </a:extLst>
          </p:cNvPr>
          <p:cNvSpPr txBox="1"/>
          <p:nvPr/>
        </p:nvSpPr>
        <p:spPr>
          <a:xfrm>
            <a:off x="5638800" y="31744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/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vi-VN" b="1"/>
                  <a:t>Phân loại 2 lớp: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vi-VN"/>
                  <a:t>: không có khối u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vi-V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vi-VN"/>
                  <a:t>: có khối u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vi-VN"/>
              </a:p>
              <a:p>
                <a:pPr algn="just"/>
                <a:r>
                  <a:rPr lang="vi-VN"/>
                  <a:t>Có sự khác biệt trong quá trình </a:t>
                </a:r>
                <a:r>
                  <a:rPr lang="vi-VN" b="1"/>
                  <a:t>nhuộm tiêu bản</a:t>
                </a:r>
                <a:r>
                  <a:rPr lang="vi-VN"/>
                  <a:t> và </a:t>
                </a:r>
                <a:r>
                  <a:rPr lang="vi-VN" b="1"/>
                  <a:t>thu thập dữ liệu</a:t>
                </a:r>
                <a:r>
                  <a:rPr lang="vi-VN"/>
                  <a:t> giữa các bệnh viện.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𝑖𝑛𝑑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vi-VN" b="1">
                    <a:latin typeface="+mj-lt"/>
                  </a:rPr>
                  <a:t> </a:t>
                </a:r>
                <a:r>
                  <a:rPr lang="en-US" b="1">
                    <a:latin typeface="+mj-lt"/>
                  </a:rPr>
                  <a:t>hospital</a:t>
                </a:r>
                <a:endParaRPr lang="en-US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688C74-5E80-DBBB-9DE0-9543CAED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68" y="2019220"/>
                <a:ext cx="4216400" cy="2308324"/>
              </a:xfrm>
              <a:prstGeom prst="rect">
                <a:avLst/>
              </a:prstGeom>
              <a:blipFill>
                <a:blip r:embed="rId3"/>
                <a:stretch>
                  <a:fillRect l="-1156" t="-1319" r="-1156" b="-2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371EF1B-459B-DCC0-8B3D-D21E35718AF5}"/>
              </a:ext>
            </a:extLst>
          </p:cNvPr>
          <p:cNvSpPr txBox="1"/>
          <p:nvPr/>
        </p:nvSpPr>
        <p:spPr>
          <a:xfrm>
            <a:off x="986642" y="4480144"/>
            <a:ext cx="52577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b="1"/>
              <a:t>Hình </a:t>
            </a:r>
            <a:r>
              <a:rPr lang="en-US" b="1"/>
              <a:t>7</a:t>
            </a:r>
            <a:r>
              <a:rPr lang="vi-VN" b="1"/>
              <a:t>: </a:t>
            </a:r>
            <a:r>
              <a:rPr lang="vi-VN"/>
              <a:t>Một số mẫu dữ liệu </a:t>
            </a:r>
            <a:r>
              <a:rPr lang="vi-VN" b="1"/>
              <a:t>Camelyon17</a:t>
            </a:r>
            <a:r>
              <a:rPr lang="en-US" b="1"/>
              <a:t> </a:t>
            </a:r>
            <a:r>
              <a:rPr lang="en-US"/>
              <a:t>[4]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9EF17-4B0B-6B63-EB31-D92642EE3C33}"/>
              </a:ext>
            </a:extLst>
          </p:cNvPr>
          <p:cNvSpPr txBox="1"/>
          <p:nvPr/>
        </p:nvSpPr>
        <p:spPr>
          <a:xfrm>
            <a:off x="1164454" y="1388894"/>
            <a:ext cx="277130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b="1"/>
              <a:t>Bộ dữ liệu</a:t>
            </a:r>
            <a:r>
              <a:rPr lang="en-US" b="1"/>
              <a:t> Camelyon17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6" y="5892581"/>
            <a:ext cx="105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[4] 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Koh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Pang Wei et al. “Wilds: A benchmark of in-the-wild distribution shifts”. In: International conference on machine learning. PMLR.2021, pp. 5637–5664</a:t>
            </a:r>
          </a:p>
        </p:txBody>
      </p:sp>
    </p:spTree>
    <p:extLst>
      <p:ext uri="{BB962C8B-B14F-4D97-AF65-F5344CB8AC3E}">
        <p14:creationId xmlns:p14="http://schemas.microsoft.com/office/powerpoint/2010/main" val="1399698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1D21E-38BC-723C-EBE9-32B1F830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31</a:t>
            </a:fld>
            <a:r>
              <a:rPr lang="en-US"/>
              <a:t>/37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AAA52-11AA-D9C3-334D-A4AECD54AEBE}"/>
              </a:ext>
            </a:extLst>
          </p:cNvPr>
          <p:cNvSpPr txBox="1"/>
          <p:nvPr/>
        </p:nvSpPr>
        <p:spPr>
          <a:xfrm>
            <a:off x="3086201" y="4424034"/>
            <a:ext cx="6019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b="1"/>
              <a:t>Bảng </a:t>
            </a:r>
            <a:r>
              <a:rPr lang="en-US" b="1"/>
              <a:t>3</a:t>
            </a:r>
            <a:r>
              <a:rPr lang="vi-VN" b="1"/>
              <a:t>: </a:t>
            </a:r>
            <a:r>
              <a:rPr lang="vi-VN"/>
              <a:t>Kết quả thí nghiệm trên bộ dữ liệu Camelyon17.</a:t>
            </a:r>
          </a:p>
          <a:p>
            <a:pPr algn="ctr"/>
            <a:r>
              <a:rPr lang="vi-VN"/>
              <a:t>Các kết quả ở đây là độ chính xác dự đoán (%).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7F6C5-4802-BDAB-B88E-6AD8F3F3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828175"/>
          </a:xfrm>
        </p:spPr>
        <p:txBody>
          <a:bodyPr>
            <a:normAutofit/>
          </a:bodyPr>
          <a:lstStyle/>
          <a:p>
            <a:r>
              <a:rPr lang="vi-VN" sz="2900">
                <a:cs typeface="Arial"/>
              </a:rPr>
              <a:t>Áp dụng phương pháp CACM cho dữ liệu ảnh thực tế</a:t>
            </a:r>
            <a:br>
              <a:rPr lang="vi-VN" sz="2900">
                <a:cs typeface="Arial"/>
              </a:rPr>
            </a:br>
            <a:r>
              <a:rPr lang="vi-VN" sz="16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(Thí nghiệm mở rộng ngoài bài báo gốc)</a:t>
            </a:r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8DDD-8DE8-E5B9-9F8C-CA9C8219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00" y="1977473"/>
            <a:ext cx="6019597" cy="24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 một số phương pháp giải quyết đã được đề xuất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</a:t>
            </a:r>
            <a:r>
              <a:rPr lang="vi-VN" err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ron</a:t>
            </a:r>
            <a:r>
              <a:rPr lang="vi-VN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 với phương pháp huấn luyện dựa trên quan hệ nhân quả CACM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32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905282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E5707-D31F-49AA-C83E-94764F9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5049FB-4F79-9867-9034-93376DE4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Kết quả đạt được: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Cài đặt thành công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Kết quả của khóa luận tương quan với bài báo gốc.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đánh giá hiệu suất của CACM với ràng buộc sai.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dữ liệu ảnh thực tế.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D55AC-5336-9D82-238B-6FFC0C7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33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84478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4F6EB7-042C-242E-7C23-0F1E72EF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 &amp; hướng phát triển</a:t>
            </a:r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C71E49D-3130-77CB-F349-C75B32D6D4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vi-VN"/>
              <a:t>Kết luận: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vượt trội hơn ERM và CORAL trong đa số trường hợp.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có phân bố thay đổi trên nhiều thuộc tính do áp dụng ràng buộc riêng cho từng loại thay đổi.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Ràng buộc sai làm giảm đáng kể hiệu suất của CACM.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CACM hoạt động tốt trên dữ liệu ảnh thực tế.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70C12-AD6C-5E0B-CB51-9DA38CDD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232585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62270-2434-CBAD-2893-70AE2680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4. Kết luận &amp; hướng phát triển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CB3BA3-D6B8-BE5C-718E-A77FA864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>
                <a:cs typeface="Arial"/>
              </a:rPr>
              <a:t>Hướng phát triển: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CACM với loại dữ liệu khác (âm thanh, văn bản). </a:t>
            </a:r>
            <a:endParaRPr lang="vi-VN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Thí nghiệm để đánh giá điểm mạnh, điểm yếu của CACM.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E2256-D47E-B99C-6BA6-01A11F6D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35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17413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43EC812-DE3C-471E-AD41-8BE5EAF0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980"/>
            <a:ext cx="10515600" cy="3957050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[1] B. Sun, J. Feng, and K. Saenko, “Return of frustratingly easy domain adaptation,” in Proceedings of the AAAI conference on artificial intelligence, 2016.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vi-VN" sz="2000" noProof="1">
                <a:solidFill>
                  <a:schemeClr val="tx1"/>
                </a:solidFill>
                <a:ea typeface="+mn-lt"/>
                <a:cs typeface="+mn-lt"/>
              </a:rPr>
              <a:t>[2] J. N. Kaur, E. Kiciman, and A. Sharma, “Modeling the data-generating process is necessary for out-of-distribution generalization,” International Conference on Learning Representations, 2022</a:t>
            </a:r>
            <a:r>
              <a:rPr lang="en-US" sz="2000" noProof="1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vi-VN" sz="2000" noProof="1"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noProof="1">
                <a:ea typeface="+mn-lt"/>
                <a:cs typeface="+mn-lt"/>
              </a:rPr>
              <a:t>[3] </a:t>
            </a:r>
            <a:r>
              <a:rPr lang="vi-VN" sz="2000" noProof="1"/>
              <a:t>Hayduk</a:t>
            </a:r>
            <a:r>
              <a:rPr lang="en-US" sz="2000"/>
              <a:t>, Leslie et al. “Pearl’s D-separation: One more step into causal thinking”. In: Structural Equation Modeling 10.2 (2003), pp. 289–311.</a:t>
            </a:r>
          </a:p>
          <a:p>
            <a:pPr algn="l">
              <a:lnSpc>
                <a:spcPct val="150000"/>
              </a:lnSpc>
            </a:pPr>
            <a:r>
              <a:rPr lang="en-US" sz="2000"/>
              <a:t>[4] </a:t>
            </a:r>
            <a:r>
              <a:rPr lang="en-US" sz="2000" err="1"/>
              <a:t>Koh</a:t>
            </a:r>
            <a:r>
              <a:rPr lang="en-US" sz="2000"/>
              <a:t>, Pang Wei et al. “Wilds: A benchmark of in-the-wild distribution shifts”. In: International conference on machine learning. PMLR.2021, pp. 5637–5664</a:t>
            </a:r>
          </a:p>
          <a:p>
            <a:pPr algn="l">
              <a:lnSpc>
                <a:spcPct val="150000"/>
              </a:lnSpc>
            </a:pPr>
            <a:endParaRPr lang="en-US" sz="2000" noProof="1">
              <a:solidFill>
                <a:schemeClr val="tx1"/>
              </a:solidFill>
              <a:ea typeface="+mn-lt"/>
              <a:cs typeface="+mn-lt"/>
            </a:endParaRPr>
          </a:p>
          <a:p>
            <a:pPr algn="l">
              <a:lnSpc>
                <a:spcPct val="150000"/>
              </a:lnSpc>
            </a:pPr>
            <a:endParaRPr lang="vi-VN" sz="2000" noProof="1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fld id="{4E87520F-9537-4B31-A4DB-3ECD89F60798}" type="slidenum">
              <a:rPr lang="en-US" smtClean="0"/>
              <a:t>36</a:t>
            </a:fld>
            <a:r>
              <a:rPr lang="en-US"/>
              <a:t>/37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B5FEF360-F7AC-79E8-C861-82C3E660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63" y="466568"/>
            <a:ext cx="10515600" cy="612515"/>
          </a:xfrm>
        </p:spPr>
        <p:txBody>
          <a:bodyPr/>
          <a:lstStyle/>
          <a:p>
            <a:r>
              <a:rPr lang="vi-VN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Tài liệu tham khảo</a:t>
            </a:r>
          </a:p>
        </p:txBody>
      </p:sp>
    </p:spTree>
    <p:extLst>
      <p:ext uri="{BB962C8B-B14F-4D97-AF65-F5344CB8AC3E}">
        <p14:creationId xmlns:p14="http://schemas.microsoft.com/office/powerpoint/2010/main" val="150684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17768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vi-VN"/>
              <a:t>Cảm ơn Quý Thầy, Cô và các bạn đã lắng nghe!</a:t>
            </a:r>
            <a:endParaRPr lang="vi-VN">
              <a:cs typeface="Arial"/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2B29AF3-98E5-B9DB-6D4B-15BD8495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8959"/>
            <a:ext cx="2743200" cy="365125"/>
          </a:xfrm>
        </p:spPr>
        <p:txBody>
          <a:bodyPr/>
          <a:lstStyle/>
          <a:p>
            <a:r>
              <a:rPr lang="en-US"/>
              <a:t>37/37</a:t>
            </a:r>
          </a:p>
        </p:txBody>
      </p:sp>
    </p:spTree>
    <p:extLst>
      <p:ext uri="{BB962C8B-B14F-4D97-AF65-F5344CB8AC3E}">
        <p14:creationId xmlns:p14="http://schemas.microsoft.com/office/powerpoint/2010/main" val="3654535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25" y="504080"/>
            <a:ext cx="10515600" cy="612515"/>
          </a:xfrm>
        </p:spPr>
        <p:txBody>
          <a:bodyPr/>
          <a:lstStyle/>
          <a:p>
            <a:r>
              <a:rPr lang="vi-VN"/>
              <a:t>Thuật toán </a:t>
            </a:r>
            <a:r>
              <a:rPr lang="en-US"/>
              <a:t>CACM</a:t>
            </a:r>
          </a:p>
        </p:txBody>
      </p:sp>
      <p:sp>
        <p:nvSpPr>
          <p:cNvPr id="3" name="AutoShape 2" descr="https://powerpoint.officeapps.live.com/pods/GetClipboardImage.ashx?Id=a0e54470-47f5-416d-a672-6e06f84ef2a1&amp;DC=PSG3&amp;pkey=7e186b53-b07e-4ad4-b184-d6329758ba20&amp;wdwaccluster=PSG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Đầu </a:t>
                </a:r>
                <a:r>
                  <a:rPr lang="en-US" b="1" err="1"/>
                  <a:t>vào</a:t>
                </a:r>
                <a:r>
                  <a:rPr lang="en-US" b="1"/>
                  <a:t>: </a:t>
                </a:r>
                <a:r>
                  <a:rPr lang="vi-VN"/>
                  <a:t>Dữ liệu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vi-VN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vi-VN" i="1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/>
                  <a:t>, đ</a:t>
                </a:r>
                <a:r>
                  <a:rPr lang="vi-VN"/>
                  <a:t>ồ thị nhân quả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.</a:t>
                </a:r>
              </a:p>
              <a:p>
                <a:r>
                  <a:rPr lang="en-US" b="1" err="1"/>
                  <a:t>Đầu</a:t>
                </a:r>
                <a:r>
                  <a:rPr lang="en-US" b="1"/>
                  <a:t> </a:t>
                </a:r>
                <a:r>
                  <a:rPr lang="en-US" b="1" err="1"/>
                  <a:t>ra</a:t>
                </a:r>
                <a:r>
                  <a:rPr lang="en-US" b="1"/>
                  <a:t>: </a:t>
                </a:r>
                <a:r>
                  <a:rPr lang="en-US" err="1"/>
                  <a:t>Hàm</a:t>
                </a:r>
                <a:r>
                  <a:rPr lang="en-US"/>
                  <a:t> </a:t>
                </a:r>
                <a:r>
                  <a:rPr lang="en-US" err="1"/>
                  <a:t>dự</a:t>
                </a:r>
                <a:r>
                  <a:rPr lang="en-US"/>
                  <a:t> </a:t>
                </a:r>
                <a:r>
                  <a:rPr lang="en-US" err="1"/>
                  <a:t>đoán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</a:t>
                </a:r>
                <a:r>
                  <a:rPr lang="en-US" err="1"/>
                  <a:t>hợp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biến</a:t>
                </a:r>
                <a:r>
                  <a:rPr lang="en-US"/>
                  <a:t> </a:t>
                </a:r>
                <a:r>
                  <a:rPr lang="en-US" err="1"/>
                  <a:t>quan</a:t>
                </a:r>
                <a:r>
                  <a:rPr lang="en-US"/>
                  <a:t> </a:t>
                </a:r>
                <a:r>
                  <a:rPr lang="en-US" err="1"/>
                  <a:t>sát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 </a:t>
                </a:r>
                <a:r>
                  <a:rPr lang="en-US" err="1"/>
                  <a:t>trong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trừ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/>
                  <a:t> </a:t>
                </a:r>
              </a:p>
              <a:p>
                <a:r>
                  <a:rPr lang="en-US" b="1" err="1"/>
                  <a:t>Pha</a:t>
                </a:r>
                <a:r>
                  <a:rPr lang="en-US" b="1"/>
                  <a:t> 1: </a:t>
                </a:r>
                <a:r>
                  <a:rPr lang="en-US" err="1"/>
                  <a:t>Rút</a:t>
                </a:r>
                <a:r>
                  <a:rPr lang="en-US"/>
                  <a:t> </a:t>
                </a:r>
                <a:r>
                  <a:rPr lang="en-US" err="1"/>
                  <a:t>ra</a:t>
                </a:r>
                <a:r>
                  <a:rPr lang="en-US"/>
                  <a:t> </a:t>
                </a:r>
                <a:r>
                  <a:rPr lang="en-US" err="1"/>
                  <a:t>các</a:t>
                </a:r>
                <a:r>
                  <a:rPr lang="en-US"/>
                  <a:t> </a:t>
                </a:r>
                <a:r>
                  <a:rPr lang="en-US" err="1"/>
                  <a:t>ràng</a:t>
                </a:r>
                <a:r>
                  <a:rPr lang="en-US"/>
                  <a:t> </a:t>
                </a:r>
                <a:r>
                  <a:rPr lang="en-US" err="1"/>
                  <a:t>buộc</a:t>
                </a:r>
                <a:r>
                  <a:rPr lang="en-US"/>
                  <a:t> </a:t>
                </a:r>
                <a:r>
                  <a:rPr lang="en-US" err="1"/>
                  <a:t>chính</a:t>
                </a:r>
                <a:r>
                  <a:rPr lang="en-US"/>
                  <a:t> </a:t>
                </a:r>
                <a:r>
                  <a:rPr lang="en-US" err="1"/>
                  <a:t>xác</a:t>
                </a:r>
                <a:r>
                  <a:rPr lang="en-US"/>
                  <a:t> </a:t>
                </a:r>
              </a:p>
              <a:p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từng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   </a:t>
                </a:r>
                <a:r>
                  <a:rPr lang="vi-VN" b="1"/>
                  <a:t>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/>
                  <a:t> </a:t>
                </a:r>
                <a:r>
                  <a:rPr lang="vi-VN"/>
                  <a:t>là ràng buộc độc lập hợp lệ</a:t>
                </a:r>
                <a:endParaRPr lang="en-US"/>
              </a:p>
              <a:p>
                <a:r>
                  <a:rPr lang="en-US" b="1"/>
                  <a:t>   </a:t>
                </a:r>
                <a:r>
                  <a:rPr lang="vi-VN" b="1"/>
                  <a:t>hoặc nếu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/>
                  <a:t>và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vi-VN"/>
                  <a:t> </a:t>
                </a:r>
                <a:r>
                  <a:rPr lang="en-US" noProof="1"/>
                  <a:t>d-separated</a:t>
                </a:r>
                <a:r>
                  <a:rPr lang="en-US"/>
                  <a:t> </a:t>
                </a:r>
                <a:r>
                  <a:rPr lang="vi-VN"/>
                  <a:t>điều kiện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r>
                  <a:rPr lang="en-US" b="1"/>
                  <a:t>:</a:t>
                </a:r>
              </a:p>
              <a:p>
                <a:r>
                  <a:rPr lang="en-US" b="1"/>
                  <a:t>    </a:t>
                </a:r>
                <a:r>
                  <a:rPr lang="en-US"/>
                  <a:t>(</a:t>
                </a:r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vi-VN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  <m:r>
                      <a:rPr lang="vi-VN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vi-V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vi-V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b="1"/>
                  <a:t>)</a:t>
                </a:r>
                <a:endParaRPr lang="vi-VN" b="1"/>
              </a:p>
              <a:p>
                <a:r>
                  <a:rPr lang="en-US" b="1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i="0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i="0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i="0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/>
                  <a:t>là ràng buộc độc lập hợp lệ</a:t>
                </a:r>
                <a:endParaRPr lang="vi-VN" b="1"/>
              </a:p>
              <a:p>
                <a:endParaRPr lang="en-US" sz="16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" y="2073378"/>
                <a:ext cx="5547995" cy="3108543"/>
              </a:xfrm>
              <a:prstGeom prst="rect">
                <a:avLst/>
              </a:prstGeom>
              <a:blipFill>
                <a:blip r:embed="rId2"/>
                <a:stretch>
                  <a:fillRect l="-989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Pha 2: </a:t>
                </a:r>
                <a:r>
                  <a:rPr lang="vi-VN"/>
                  <a:t>Áp dụng </a:t>
                </a:r>
                <a:r>
                  <a:rPr lang="en-US"/>
                  <a:t>Regularization penalty </a:t>
                </a:r>
                <a:r>
                  <a:rPr lang="vi-VN"/>
                  <a:t>sử dụng các ràng buộc đã rút ra</a:t>
                </a:r>
                <a:r>
                  <a:rPr lang="en-US"/>
                  <a:t>.</a:t>
                </a:r>
                <a:endParaRPr lang="en-US" b="1"/>
              </a:p>
              <a:p>
                <a:r>
                  <a:rPr lang="en-US" err="1"/>
                  <a:t>Với</a:t>
                </a:r>
                <a:r>
                  <a:rPr lang="en-US"/>
                  <a:t> </a:t>
                </a:r>
                <a:r>
                  <a:rPr lang="en-US" err="1"/>
                  <a:t>từng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r>
                  <a:rPr lang="en-US" b="1"/>
                  <a:t>  </a:t>
                </a:r>
                <a:r>
                  <a:rPr lang="vi-VN" b="1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endParaRPr lang="en-US" b="1"/>
              </a:p>
              <a:p>
                <a:endParaRPr lang="en-US" b="1"/>
              </a:p>
              <a:p>
                <a:endParaRPr lang="vi-VN" sz="1400">
                  <a:ea typeface="Cambria Math" panose="02040503050406030204" pitchFamily="18" charset="0"/>
                </a:endParaRPr>
              </a:p>
              <a:p>
                <a:r>
                  <a:rPr lang="vi-VN" b="1"/>
                  <a:t>  hoặc</a:t>
                </a:r>
                <a:r>
                  <a:rPr lang="en-US" b="1"/>
                  <a:t> </a:t>
                </a:r>
                <a:r>
                  <a:rPr lang="vi-VN" b="1"/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</m:sSub>
                    <m:r>
                      <a:rPr lang="en-US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vi-VN" dirty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vi-VN" b="1" dirty="0">
                            <a:latin typeface="Cambria Math" panose="02040503050406030204" pitchFamily="18" charset="0"/>
                          </a:rPr>
                          <m:t>𝐬</m:t>
                        </m:r>
                      </m:sub>
                    </m:sSub>
                  </m:oMath>
                </a14:m>
                <a:r>
                  <a:rPr lang="en-US" b="1"/>
                  <a:t> </a:t>
                </a:r>
                <a:r>
                  <a:rPr lang="vi-VN" b="1"/>
                  <a:t>thì</a:t>
                </a:r>
                <a:endParaRPr lang="en-US" b="1"/>
              </a:p>
              <a:p>
                <a:r>
                  <a:rPr lang="en-US" sz="1400"/>
                  <a:t>       </a:t>
                </a:r>
              </a:p>
              <a:p>
                <a:endParaRPr lang="en-US" sz="1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noProof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n-US" i="1"/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b>
                            <m:sSubPr>
                              <m:ctrlPr>
                                <a:rPr lang="en-US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US"/>
                        <m:t>(</m:t>
                      </m:r>
                      <m:sSub>
                        <m:sSubPr>
                          <m:ctrlPr>
                            <a:rPr lang="en-US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/>
                        <m:t>(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m:rPr>
                          <m:nor/>
                        </m:rPr>
                        <a:rPr lang="el-GR"/>
                        <m:t>(</m:t>
                      </m:r>
                      <m:r>
                        <m:rPr>
                          <m:nor/>
                        </m:rPr>
                        <a:rPr lang="en-US" b="1"/>
                        <m:t>x</m:t>
                      </m:r>
                      <m:r>
                        <m:rPr>
                          <m:nor/>
                        </m:rPr>
                        <a:rPr lang="en-US"/>
                        <m:t>)), </m:t>
                      </m:r>
                      <m:r>
                        <m:rPr>
                          <m:nor/>
                        </m:rPr>
                        <a:rPr lang="en-US"/>
                        <m:t>y</m:t>
                      </m:r>
                      <m:r>
                        <m:rPr>
                          <m:nor/>
                        </m:rPr>
                        <a:rPr lang="en-US"/>
                        <m:t>) +</m:t>
                      </m:r>
                      <m:r>
                        <a:rPr lang="vi-VN" i="1" dirty="0">
                          <a:latin typeface="Cambria Math" panose="02040503050406030204" pitchFamily="18" charset="0"/>
                        </a:rPr>
                        <m:t>𝑅𝑒𝑔𝑃𝑒𝑛𝑎𝑙𝑡𝑦</m:t>
                      </m:r>
                    </m:oMath>
                  </m:oMathPara>
                </a14:m>
                <a:endParaRPr lang="vi-VN" i="1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0" y="2033639"/>
                <a:ext cx="6054393" cy="3194849"/>
              </a:xfrm>
              <a:prstGeom prst="rect">
                <a:avLst/>
              </a:prstGeom>
              <a:blipFill>
                <a:blip r:embed="rId3"/>
                <a:stretch>
                  <a:fillRect l="-806" t="-1145" r="-101" b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043" y="3984611"/>
            <a:ext cx="5268072" cy="31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43" y="3191709"/>
            <a:ext cx="4994471" cy="3558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808" y="4464577"/>
            <a:ext cx="4070217" cy="3316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808" y="4860634"/>
            <a:ext cx="4709509" cy="3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10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D-separated 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noProof="1"/>
                  <a:t>Nếu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noProof="1"/>
                  <a:t> là một đồ thị có hướng trong đó </a:t>
                </a:r>
                <a14:m>
                  <m:oMath xmlns:m="http://schemas.openxmlformats.org/officeDocument/2006/math"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noProof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noProof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1"/>
                  <a:t>và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là các tập hợp đỉnh rời rạc. Một đường đi vô hướng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giữa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noProof="1"/>
                  <a:t> và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noProof="1"/>
                  <a:t> được xem là bị chặn (d-separated) bởi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noProof="1"/>
                  <a:t> khi và chỉ khi có ít nhất một trong hai điều kiện sau thoả mãn: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/>
                  <a:t> chứa một chain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hoặc một fork </a:t>
                </a:r>
                <a14:m>
                  <m:oMath xmlns:m="http://schemas.openxmlformats.org/officeDocument/2006/math">
                    <m:r>
                      <a:rPr lang="en-US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chứa một collider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sao cho nút nằm giữa</a:t>
                </a:r>
                <a14:m>
                  <m:oMath xmlns:m="http://schemas.openxmlformats.org/officeDocument/2006/math">
                    <m:r>
                      <a:rPr lang="en-US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và con cháu của </a:t>
                </a:r>
                <a14:m>
                  <m:oMath xmlns:m="http://schemas.openxmlformats.org/officeDocument/2006/math"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 không thuộc </a:t>
                </a:r>
                <a14:m>
                  <m:oMath xmlns:m="http://schemas.openxmlformats.org/officeDocument/2006/math">
                    <m:r>
                      <a:rPr lang="en-US" i="1" noProof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</m:oMath>
                </a14:m>
                <a:r>
                  <a:rPr lang="en-US" noProof="1">
                    <a:sym typeface="Wingdings" panose="05000000000000000000" pitchFamily="2" charset="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vi-VN"/>
                  <a:t>Nếu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/>
                  <a:t> chặn mọi đường đi từ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đến một nút trong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vi-VN"/>
                </a:br>
                <a:r>
                  <a:rPr lang="vi-VN"/>
                  <a:t>thì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/>
                  <a:t> </a:t>
                </a:r>
                <a:r>
                  <a:rPr lang="vi-VN" noProof="1"/>
                  <a:t>d-separated</a:t>
                </a:r>
                <a:r>
                  <a:rPr lang="vi-VN"/>
                  <a:t> bởi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vi-VN"/>
                  <a:t> nghĩa là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vi-VN"/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vi-VN"/>
                  <a:t> độc lập có điều kiện trên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noProof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⫫</m:t>
                    </m:r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0" t="-990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2F78C2D-DCF2-9329-74A8-65BBE1977432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[3] </a:t>
            </a:r>
            <a:r>
              <a:rPr lang="vi-VN" noProof="1">
                <a:solidFill>
                  <a:schemeClr val="bg2">
                    <a:lumMod val="50000"/>
                  </a:schemeClr>
                </a:solidFill>
              </a:rPr>
              <a:t>Hayduk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Leslie et al. “Pearl’s D-separation: One more step into causal thinking”. In: Structural Equation Modeling 10.2 (2003), pp. 289–311.</a:t>
            </a:r>
          </a:p>
        </p:txBody>
      </p:sp>
    </p:spTree>
    <p:extLst>
      <p:ext uri="{BB962C8B-B14F-4D97-AF65-F5344CB8AC3E}">
        <p14:creationId xmlns:p14="http://schemas.microsoft.com/office/powerpoint/2010/main" val="231491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/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</p:spPr>
            <p:txBody>
              <a:bodyPr rot="0" spcFirstLastPara="0" vertOverflow="overflow" horzOverflow="overflow" vert="horz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noProof="1"/>
                  <a:t>Cho</a:t>
                </a:r>
                <a:r>
                  <a:rPr lang="vi-VN" sz="2400" noProof="1"/>
                  <a:t> </a:t>
                </a:r>
                <a:r>
                  <a:rPr lang="en-US" sz="2400" noProof="1"/>
                  <a:t>dữ liệu của </a:t>
                </a:r>
                <a14:m>
                  <m:oMath xmlns:m="http://schemas.openxmlformats.org/officeDocument/2006/math">
                    <m:r>
                      <a:rPr lang="en-US" sz="2400" i="1" noProof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vi-VN" sz="2400" noProof="1"/>
                  <a:t> </a:t>
                </a:r>
                <a:r>
                  <a:rPr lang="en-US" sz="2400" noProof="1"/>
                  <a:t>miền huấn </a:t>
                </a:r>
                <a:r>
                  <a:rPr lang="vi-VN" sz="2400" noProof="1"/>
                  <a:t>luyện, d</a:t>
                </a:r>
                <a:r>
                  <a:rPr lang="en-US" sz="2400" noProof="1"/>
                  <a:t>ữ liệu</a:t>
                </a:r>
                <a:r>
                  <a:rPr lang="vi-VN" sz="2400" noProof="1"/>
                  <a:t> của mỗi miền có dạng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vi-VN" sz="24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400" b="1" noProof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vi-VN" sz="2400" i="1" noProof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2400" i="1" noProof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vi-VN" sz="2400" noProof="1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vi-VN" sz="2400" noProof="1"/>
                  <a:t>: số điểm dữ liệu).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/>
                  <a:t>Mỗi miền ứng với một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vi-VN" sz="24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sz="2400" i="1" noProof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vi-VN" sz="2400" i="1" noProof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mà phát sinh ra dữ liệu.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vi-VN" sz="2400" noProof="1"/>
                  <a:t>Các miền khác nhau có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i="1" noProof="1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noProof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nhau. </a:t>
                </a:r>
              </a:p>
              <a:p>
                <a:pPr algn="just"/>
                <a:endParaRPr lang="vi-VN" sz="2400" noProof="1"/>
              </a:p>
              <a:p>
                <a:pPr algn="just">
                  <a:lnSpc>
                    <a:spcPct val="150000"/>
                  </a:lnSpc>
                </a:pPr>
                <a:r>
                  <a:rPr lang="vi-VN" sz="2400" b="1" kern="1200" noProof="1"/>
                  <a:t>Yêu cầu: </a:t>
                </a:r>
                <a:r>
                  <a:rPr lang="vi-VN" sz="2400"/>
                  <a:t>Tìm </a:t>
                </a:r>
                <a:r>
                  <a:rPr lang="vi-VN" sz="2400" noProof="1"/>
                  <a:t>hàm</a:t>
                </a:r>
                <a:r>
                  <a:rPr lang="vi-VN" sz="2400" kern="1200" noProof="1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vi-VN" sz="24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400"/>
                  <a:t> mà </a:t>
                </a:r>
                <a:r>
                  <a:rPr lang="vi-VN" sz="2400" noProof="1"/>
                  <a:t>có </a:t>
                </a:r>
                <a:r>
                  <a:rPr lang="vi-VN" sz="2400"/>
                  <a:t>thể </a:t>
                </a:r>
                <a:r>
                  <a:rPr lang="vi-VN" sz="2400" noProof="1"/>
                  <a:t>dự đoán tốt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vi-VN" sz="2400"/>
                  <a:t> của </a:t>
                </a:r>
                <a14:m>
                  <m:oMath xmlns:m="http://schemas.openxmlformats.org/officeDocument/2006/math">
                    <m:r>
                      <a:rPr lang="vi-VN" sz="2400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vi-VN" sz="2400"/>
                  <a:t> thuộc dữ liệu</a:t>
                </a:r>
                <a:r>
                  <a:rPr lang="vi-VN" sz="2400" noProof="1"/>
                  <a:t> </a:t>
                </a:r>
                <a:r>
                  <a:rPr lang="vi-VN" sz="2400"/>
                  <a:t>miền</a:t>
                </a:r>
                <a:r>
                  <a:rPr lang="vi-VN" sz="2400" noProof="1"/>
                  <a:t> mục tiêu. </a:t>
                </a:r>
                <a:r>
                  <a:rPr lang="en-US" sz="2400" noProof="1"/>
                  <a:t>Miền</a:t>
                </a:r>
                <a:r>
                  <a:rPr lang="vi-VN" sz="2400" noProof="1"/>
                  <a:t> mục tiêu có phân bố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dirty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vi-V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400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vi-VN" sz="2400" noProof="1"/>
                  <a:t> khác </a:t>
                </a:r>
                <a:r>
                  <a:rPr lang="vi-VN" sz="2400" kern="1200" noProof="1"/>
                  <a:t>so với các miền huấn luyện.</a:t>
                </a:r>
                <a:endParaRPr lang="en-US" sz="2400" noProof="1"/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575FF48C-0D96-1131-A723-511AFDD7D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5380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928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noProof="1">
                <a:latin typeface="+mn-lt"/>
                <a:ea typeface="+mj-ea"/>
                <a:cs typeface="+mj-cs"/>
              </a:rPr>
              <a:t>Bài toán học có giám sát với dữ liệu có phân bố thay đổi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4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217613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9BFA0-F445-388D-073D-CCDB9C03A25A}"/>
              </a:ext>
            </a:extLst>
          </p:cNvPr>
          <p:cNvSpPr txBox="1"/>
          <p:nvPr/>
        </p:nvSpPr>
        <p:spPr>
          <a:xfrm>
            <a:off x="4270489" y="5785515"/>
            <a:ext cx="3420410" cy="33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vi-VN" sz="1584">
                <a:cs typeface="Arial"/>
              </a:rPr>
              <a:t>Đồ thị nhận dạng nhân quả</a:t>
            </a:r>
            <a:endParaRPr lang="en-US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8CB36-B595-21D4-8980-2907987B9732}"/>
              </a:ext>
            </a:extLst>
          </p:cNvPr>
          <p:cNvSpPr txBox="1"/>
          <p:nvPr/>
        </p:nvSpPr>
        <p:spPr>
          <a:xfrm>
            <a:off x="153286" y="6286248"/>
            <a:ext cx="9690548" cy="2819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232" kern="1200" noProof="1">
                <a:solidFill>
                  <a:schemeClr val="tx1"/>
                </a:solidFill>
                <a:latin typeface="+mn-lt"/>
                <a:ea typeface="+mn-ea"/>
                <a:cs typeface="Arial"/>
              </a:rPr>
              <a:t>Nguồn ảnh: Dựa vào “Modeling the Data-Generating Process is Necessary for Out-of-Distribution Generalization”,ICLR,2022</a:t>
            </a:r>
            <a:endParaRPr lang="en-US" sz="1400" noProof="1"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27C236-4C42-F19D-E1AA-35C01E86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08"/>
            <a:ext cx="10515600" cy="612515"/>
          </a:xfrm>
        </p:spPr>
        <p:txBody>
          <a:bodyPr>
            <a:noAutofit/>
          </a:bodyPr>
          <a:lstStyle/>
          <a:p>
            <a:r>
              <a:rPr lang="en-US" sz="2800" err="1"/>
              <a:t>Đồ</a:t>
            </a:r>
            <a:r>
              <a:rPr lang="en-US" sz="2800"/>
              <a:t> </a:t>
            </a:r>
            <a:r>
              <a:rPr lang="en-US" sz="2800" err="1"/>
              <a:t>thị</a:t>
            </a:r>
            <a:r>
              <a:rPr lang="en-US" sz="2800"/>
              <a:t> </a:t>
            </a:r>
            <a:r>
              <a:rPr lang="en-US" sz="2800" err="1"/>
              <a:t>nhận</a:t>
            </a:r>
            <a:r>
              <a:rPr lang="en-US" sz="2800"/>
              <a:t> </a:t>
            </a:r>
            <a:r>
              <a:rPr lang="en-US" sz="2800" err="1"/>
              <a:t>dạng</a:t>
            </a:r>
            <a:r>
              <a:rPr lang="en-US" sz="2800"/>
              <a:t> </a:t>
            </a:r>
            <a:r>
              <a:rPr lang="en-US" sz="2800" err="1"/>
              <a:t>nhân</a:t>
            </a:r>
            <a:r>
              <a:rPr lang="en-US" sz="2800"/>
              <a:t> </a:t>
            </a:r>
            <a:r>
              <a:rPr lang="en-US" sz="2800" err="1"/>
              <a:t>quả</a:t>
            </a:r>
            <a:r>
              <a:rPr lang="en-US" sz="2800"/>
              <a:t> </a:t>
            </a:r>
            <a:r>
              <a:rPr lang="en-US" sz="2800" err="1"/>
              <a:t>ứng</a:t>
            </a:r>
            <a:r>
              <a:rPr lang="en-US" sz="2800"/>
              <a:t> </a:t>
            </a:r>
            <a:r>
              <a:rPr lang="en-US" sz="2800" err="1"/>
              <a:t>với</a:t>
            </a:r>
            <a:r>
              <a:rPr lang="en-US" sz="2800"/>
              <a:t> </a:t>
            </a:r>
            <a:r>
              <a:rPr lang="en-US" sz="2800" err="1"/>
              <a:t>từng</a:t>
            </a:r>
            <a:r>
              <a:rPr lang="en-US" sz="2800"/>
              <a:t> </a:t>
            </a:r>
            <a:r>
              <a:rPr lang="en-US" sz="2800" err="1"/>
              <a:t>mối</a:t>
            </a:r>
            <a:r>
              <a:rPr lang="en-US" sz="2800"/>
              <a:t> </a:t>
            </a:r>
            <a:r>
              <a:rPr lang="en-US" sz="2800" err="1"/>
              <a:t>quan</a:t>
            </a:r>
            <a:r>
              <a:rPr lang="en-US" sz="2800"/>
              <a:t> </a:t>
            </a:r>
            <a:r>
              <a:rPr lang="en-US" sz="2800" err="1"/>
              <a:t>hệ</a:t>
            </a:r>
            <a:r>
              <a:rPr lang="en-US" sz="2800"/>
              <a:t>  a - y</a:t>
            </a:r>
            <a:endParaRPr lang="vi-VN" sz="2800" b="0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64F68-C193-8CA2-24D9-FC8266CEF627}"/>
              </a:ext>
            </a:extLst>
          </p:cNvPr>
          <p:cNvSpPr txBox="1">
            <a:spLocks/>
          </p:cNvSpPr>
          <p:nvPr/>
        </p:nvSpPr>
        <p:spPr>
          <a:xfrm>
            <a:off x="833718" y="1106579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vi-VN" sz="2800"/>
              <a:t> </a:t>
            </a:r>
            <a:endParaRPr lang="vi-VN" sz="2400" b="0">
              <a:solidFill>
                <a:srgbClr val="000000"/>
              </a:solidFill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22" y="1423149"/>
            <a:ext cx="6310526" cy="41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6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928-84E3-B6D4-3573-B9BB262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hoạ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B0CCD-7286-558E-60AB-EE10EBAB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86" y="1348489"/>
            <a:ext cx="5752627" cy="3726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7C922-9257-30A5-31F7-6711508A6183}"/>
              </a:ext>
            </a:extLst>
          </p:cNvPr>
          <p:cNvSpPr txBox="1"/>
          <p:nvPr/>
        </p:nvSpPr>
        <p:spPr>
          <a:xfrm>
            <a:off x="3219686" y="5181389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Miền</a:t>
            </a:r>
            <a:r>
              <a:rPr lang="en-US" dirty="0"/>
              <a:t> 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</a:p>
          <a:p>
            <a:r>
              <a:rPr lang="en-US" dirty="0" err="1"/>
              <a:t>Miền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209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Minh </a:t>
            </a:r>
            <a:r>
              <a:rPr lang="en-US" err="1"/>
              <a:t>hoạ</a:t>
            </a:r>
            <a:r>
              <a:rPr lang="en-US"/>
              <a:t>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toán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5</a:t>
            </a:fld>
            <a:r>
              <a:rPr lang="en-US"/>
              <a:t>/37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22070" y="1241723"/>
            <a:ext cx="5066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/>
              <a:t>Dữ liệu có phân bố </a:t>
            </a:r>
            <a:r>
              <a:rPr lang="en-US" sz="2400" b="1"/>
              <a:t>P(x) </a:t>
            </a:r>
            <a:r>
              <a:rPr lang="vi-VN" sz="2400" b="1"/>
              <a:t>thay đổi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1BF91-70B5-F5C5-158D-2287875E1B66}"/>
              </a:ext>
            </a:extLst>
          </p:cNvPr>
          <p:cNvCxnSpPr>
            <a:cxnSpLocks/>
          </p:cNvCxnSpPr>
          <p:nvPr/>
        </p:nvCxnSpPr>
        <p:spPr>
          <a:xfrm>
            <a:off x="3724976" y="1703388"/>
            <a:ext cx="496337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70015F-740B-0779-CA8A-0F5D6271F2F5}"/>
              </a:ext>
            </a:extLst>
          </p:cNvPr>
          <p:cNvCxnSpPr>
            <a:cxnSpLocks/>
            <a:stCxn id="6" idx="2"/>
            <a:endCxn id="12" idx="2"/>
          </p:cNvCxnSpPr>
          <p:nvPr/>
        </p:nvCxnSpPr>
        <p:spPr>
          <a:xfrm>
            <a:off x="4629379" y="3383569"/>
            <a:ext cx="1627579" cy="70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ction Button: Help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7320E5D-3D9E-FF57-77C3-EFF530085AA3}"/>
              </a:ext>
            </a:extLst>
          </p:cNvPr>
          <p:cNvSpPr/>
          <p:nvPr/>
        </p:nvSpPr>
        <p:spPr>
          <a:xfrm>
            <a:off x="6256958" y="3830250"/>
            <a:ext cx="511443" cy="511443"/>
          </a:xfrm>
          <a:prstGeom prst="actionButtonHelp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07050-D147-0EFD-C09A-A0DFE1255FD7}"/>
              </a:ext>
            </a:extLst>
          </p:cNvPr>
          <p:cNvCxnSpPr>
            <a:cxnSpLocks/>
            <a:stCxn id="14" idx="2"/>
            <a:endCxn id="44" idx="0"/>
          </p:cNvCxnSpPr>
          <p:nvPr/>
        </p:nvCxnSpPr>
        <p:spPr>
          <a:xfrm>
            <a:off x="8111722" y="3385435"/>
            <a:ext cx="0" cy="350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E7F85A-8F24-289C-DF03-C83278C5E32C}"/>
              </a:ext>
            </a:extLst>
          </p:cNvPr>
          <p:cNvCxnSpPr>
            <a:cxnSpLocks/>
            <a:stCxn id="44" idx="4"/>
            <a:endCxn id="18" idx="0"/>
          </p:cNvCxnSpPr>
          <p:nvPr/>
        </p:nvCxnSpPr>
        <p:spPr>
          <a:xfrm>
            <a:off x="8111722" y="4436240"/>
            <a:ext cx="4836" cy="417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7F297A-DD87-74DA-E631-C7EA6DBE3671}"/>
              </a:ext>
            </a:extLst>
          </p:cNvPr>
          <p:cNvCxnSpPr>
            <a:cxnSpLocks/>
            <a:stCxn id="12" idx="0"/>
            <a:endCxn id="44" idx="2"/>
          </p:cNvCxnSpPr>
          <p:nvPr/>
        </p:nvCxnSpPr>
        <p:spPr>
          <a:xfrm>
            <a:off x="6768401" y="4085972"/>
            <a:ext cx="9977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/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dirty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vi-VN" dirty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vi-V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vi-V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F7C00A6-A28D-5756-D7B6-D9E07DD19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01" y="3735704"/>
                <a:ext cx="691241" cy="7005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879F2B7-60EA-55A2-F30B-3010FD720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26" y="1910779"/>
            <a:ext cx="4278105" cy="1472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9A33B2-84E4-DDE2-69CE-CD76AF72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61" y="1910779"/>
            <a:ext cx="1724722" cy="14746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96D2F-C9CB-B21E-A4F3-E1DDFD648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01" y="4853987"/>
            <a:ext cx="2696314" cy="14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Ý nghĩa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vi-VN"/>
              <a:t>Giúp các mô hình học máy</a:t>
            </a:r>
            <a:r>
              <a:rPr lang="en-US"/>
              <a:t> </a:t>
            </a:r>
            <a:r>
              <a:rPr lang="vi-VN"/>
              <a:t>vẫn giữ được hiệu suất tốt khi triển khai ra thực tế và gặp dữ liệu có phân bố thay đổi.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520F-9537-4B31-A4DB-3ECD89F60798}" type="slidenum">
              <a:rPr lang="en-US" smtClean="0"/>
              <a:pPr/>
              <a:t>6</a:t>
            </a:fld>
            <a:r>
              <a:rPr lang="en-US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86172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D3D455BE-918F-BA80-BA34-5565B63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Giới thiệu bài toán</a:t>
            </a: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</a:rPr>
              <a:t> và</a:t>
            </a:r>
            <a:r>
              <a:rPr lang="en-US" noProof="1"/>
              <a:t> một số phương pháp giải quyết đã được đề xuất</a:t>
            </a:r>
            <a:endParaRPr lang="vi-VN" noProof="1">
              <a:cs typeface="Arial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Mô hình mạng nơ-ron với phương pháp huấn luyện dựa trên quan hệ nhân quả CACM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Thực nghiệm</a:t>
            </a:r>
            <a:endParaRPr lang="vi-VN" noProof="1">
              <a:solidFill>
                <a:schemeClr val="tx2">
                  <a:lumMod val="60000"/>
                  <a:lumOff val="40000"/>
                </a:schemeClr>
              </a:solidFill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vi-VN" noProof="1">
                <a:solidFill>
                  <a:schemeClr val="tx2">
                    <a:lumMod val="60000"/>
                    <a:lumOff val="40000"/>
                  </a:schemeClr>
                </a:solidFill>
                <a:cs typeface="Arial"/>
              </a:rPr>
              <a:t>Kết luận &amp; hướng phát triển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80E1668-75A7-B835-7CB1-CCC6D71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4E87520F-9537-4B31-A4DB-3ECD89F60798}" type="slidenum">
              <a:rPr lang="en-US" smtClean="0"/>
              <a:pPr/>
              <a:t>7</a:t>
            </a:fld>
            <a:r>
              <a:rPr lang="en-US"/>
              <a:t>/37</a:t>
            </a:r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noProof="1"/>
              <a:t>Nội </a:t>
            </a:r>
            <a:r>
              <a:rPr lang="en-US"/>
              <a:t>dung</a:t>
            </a:r>
          </a:p>
        </p:txBody>
      </p:sp>
    </p:spTree>
    <p:extLst>
      <p:ext uri="{BB962C8B-B14F-4D97-AF65-F5344CB8AC3E}">
        <p14:creationId xmlns:p14="http://schemas.microsoft.com/office/powerpoint/2010/main" val="102253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Tối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 kern="1200">
                <a:latin typeface="+mn-lt"/>
                <a:ea typeface="+mn-ea"/>
                <a:cs typeface="+mn-cs"/>
              </a:rPr>
              <a:t>thiểu độ lỗi trung bình trên</a:t>
            </a:r>
            <a:r>
              <a:rPr lang="en-US" kern="1200">
                <a:latin typeface="+mn-lt"/>
                <a:ea typeface="+mn-ea"/>
                <a:cs typeface="+mn-cs"/>
              </a:rPr>
              <a:t> </a:t>
            </a:r>
            <a:r>
              <a:rPr lang="vi-VN"/>
              <a:t>tất cả các miền</a:t>
            </a:r>
            <a:r>
              <a:rPr lang="vi-VN" kern="1200">
                <a:latin typeface="+mn-lt"/>
                <a:ea typeface="+mn-ea"/>
                <a:cs typeface="+mn-cs"/>
              </a:rPr>
              <a:t> dữ liệu huấn luyện.</a:t>
            </a:r>
            <a:endParaRPr lang="en-US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Là phương pháp cơ bản và thường được sử dụng làm</a:t>
            </a:r>
            <a:r>
              <a:rPr lang="en-US"/>
              <a:t> baseline.</a:t>
            </a:r>
            <a:endParaRPr lang="en-US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8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Empirical Risk Minimization (ERM)</a:t>
            </a:r>
          </a:p>
        </p:txBody>
      </p:sp>
    </p:spTree>
    <p:extLst>
      <p:ext uri="{BB962C8B-B14F-4D97-AF65-F5344CB8AC3E}">
        <p14:creationId xmlns:p14="http://schemas.microsoft.com/office/powerpoint/2010/main" val="10153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34235A2-BB63-4EE7-8519-27F8DE6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 04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3887" y="1532555"/>
            <a:ext cx="10515600" cy="430572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noProof="1"/>
              <a:t>Căn chỉnh </a:t>
            </a:r>
            <a:r>
              <a:rPr lang="en-US" kern="1200" noProof="1">
                <a:latin typeface="+mn-lt"/>
                <a:ea typeface="+mn-ea"/>
                <a:cs typeface="+mn-cs"/>
              </a:rPr>
              <a:t>dữ liệu </a:t>
            </a:r>
            <a:r>
              <a:rPr lang="vi-VN" noProof="1"/>
              <a:t>các</a:t>
            </a:r>
            <a:r>
              <a:rPr lang="en-US" noProof="1"/>
              <a:t> </a:t>
            </a:r>
            <a:r>
              <a:rPr lang="vi-VN" noProof="1"/>
              <a:t>miền</a:t>
            </a:r>
            <a:r>
              <a:rPr lang="en-US" noProof="1"/>
              <a:t> </a:t>
            </a:r>
            <a:r>
              <a:rPr lang="vi-VN" kern="1200" noProof="1">
                <a:latin typeface="+mn-lt"/>
                <a:ea typeface="+mn-ea"/>
                <a:cs typeface="+mn-cs"/>
              </a:rPr>
              <a:t>dựa trên hiệp phương sai.</a:t>
            </a:r>
            <a:r>
              <a:rPr lang="en-US" kern="1200" noProof="1">
                <a:latin typeface="+mn-lt"/>
                <a:ea typeface="+mn-ea"/>
                <a:cs typeface="+mn-cs"/>
              </a:rPr>
              <a:t> </a:t>
            </a:r>
            <a:endParaRPr lang="vi-VN" kern="1200" noProof="1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noProof="1"/>
              <a:t>Sau khi căn chỉnh, d</a:t>
            </a:r>
            <a:r>
              <a:rPr lang="en-US" kern="1200" noProof="1">
                <a:latin typeface="+mn-lt"/>
                <a:ea typeface="+mn-ea"/>
                <a:cs typeface="+mn-cs"/>
              </a:rPr>
              <a:t>ữ liệu </a:t>
            </a:r>
            <a:r>
              <a:rPr lang="vi-VN" noProof="1"/>
              <a:t>của các miền</a:t>
            </a:r>
            <a:r>
              <a:rPr lang="en-US" noProof="1"/>
              <a:t> </a:t>
            </a:r>
            <a:r>
              <a:rPr lang="vi-VN" kern="1200" noProof="1">
                <a:latin typeface="+mn-lt"/>
                <a:ea typeface="+mn-ea"/>
                <a:cs typeface="+mn-cs"/>
              </a:rPr>
              <a:t>sẽ </a:t>
            </a:r>
            <a:r>
              <a:rPr lang="en-US" kern="1200" noProof="1">
                <a:latin typeface="+mn-lt"/>
                <a:ea typeface="+mn-ea"/>
                <a:cs typeface="+mn-cs"/>
              </a:rPr>
              <a:t>có phân bố </a:t>
            </a:r>
            <a:r>
              <a:rPr lang="vi-VN" noProof="1"/>
              <a:t>tương tự nhau</a:t>
            </a:r>
            <a:r>
              <a:rPr lang="en-US" kern="1200" noProof="1">
                <a:latin typeface="+mn-lt"/>
                <a:ea typeface="+mn-ea"/>
                <a:cs typeface="+mn-cs"/>
              </a:rPr>
              <a:t>.</a:t>
            </a:r>
            <a:endParaRPr lang="en-US" noProof="1">
              <a:cs typeface="Arial"/>
            </a:endParaRPr>
          </a:p>
          <a:p>
            <a:pPr>
              <a:lnSpc>
                <a:spcPct val="150000"/>
              </a:lnSpc>
            </a:pPr>
            <a:endParaRPr lang="vi-VN" b="1" noProof="1"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C19FAC-2DE1-2315-A2F3-E0BC044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87520F-9537-4B31-A4DB-3ECD89F60798}" type="slidenum">
              <a:rPr lang="en-US" smtClean="0"/>
              <a:pPr>
                <a:spcAft>
                  <a:spcPts val="600"/>
                </a:spcAft>
              </a:pPr>
              <a:t>9</a:t>
            </a:fld>
            <a:r>
              <a:rPr lang="en-US"/>
              <a:t>/37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224A36-258B-0EA8-C8DB-F3E74437CA65}"/>
              </a:ext>
            </a:extLst>
          </p:cNvPr>
          <p:cNvSpPr txBox="1">
            <a:spLocks/>
          </p:cNvSpPr>
          <p:nvPr/>
        </p:nvSpPr>
        <p:spPr>
          <a:xfrm>
            <a:off x="838200" y="614754"/>
            <a:ext cx="10515600" cy="61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 kern="1200">
                <a:solidFill>
                  <a:schemeClr val="accent1"/>
                </a:solidFill>
                <a:latin typeface="+mn-lt"/>
                <a:ea typeface="+mj-ea"/>
                <a:cs typeface="+mj-cs"/>
              </a:rPr>
              <a:t>Correlation Alignment (CORAL) (2016) [1]</a:t>
            </a:r>
            <a:endParaRPr lang="en-US" sz="2800" b="0" kern="1200">
              <a:solidFill>
                <a:schemeClr val="accent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9DE1F-B68E-7B9B-4732-3D0D610F0A91}"/>
              </a:ext>
            </a:extLst>
          </p:cNvPr>
          <p:cNvSpPr txBox="1"/>
          <p:nvPr/>
        </p:nvSpPr>
        <p:spPr>
          <a:xfrm>
            <a:off x="843887" y="5892581"/>
            <a:ext cx="1050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2">
                    <a:lumMod val="50000"/>
                  </a:schemeClr>
                </a:solidFill>
              </a:rPr>
              <a:t>[1] B. Sun, J. Feng, and K. </a:t>
            </a:r>
            <a:r>
              <a:rPr lang="en-US" noProof="1">
                <a:solidFill>
                  <a:schemeClr val="bg2">
                    <a:lumMod val="50000"/>
                  </a:schemeClr>
                </a:solidFill>
              </a:rPr>
              <a:t>Saenko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, “Return of frustratingly easy domain adaptation,” in Proceedings of the AAAI conference on artificial intelligence, 2016.</a:t>
            </a:r>
          </a:p>
        </p:txBody>
      </p:sp>
    </p:spTree>
    <p:extLst>
      <p:ext uri="{BB962C8B-B14F-4D97-AF65-F5344CB8AC3E}">
        <p14:creationId xmlns:p14="http://schemas.microsoft.com/office/powerpoint/2010/main" val="389849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E6F2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58595B"/>
      </a:dk2>
      <a:lt2>
        <a:srgbClr val="E7E6E6"/>
      </a:lt2>
      <a:accent1>
        <a:srgbClr val="0563C1"/>
      </a:accent1>
      <a:accent2>
        <a:srgbClr val="48A1FA"/>
      </a:accent2>
      <a:accent3>
        <a:srgbClr val="85C0FB"/>
      </a:accent3>
      <a:accent4>
        <a:srgbClr val="C2DFFD"/>
      </a:accent4>
      <a:accent5>
        <a:srgbClr val="D6EAFE"/>
      </a:accent5>
      <a:accent6>
        <a:srgbClr val="D7EFF5"/>
      </a:accent6>
      <a:hlink>
        <a:srgbClr val="023160"/>
      </a:hlink>
      <a:folHlink>
        <a:srgbClr val="954F72"/>
      </a:folHlink>
    </a:clrScheme>
    <a:fontScheme name="Custom 1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938_win32_v2" id="{1A07017A-76F0-43A8-AC6F-A4CB736C78DA}" vid="{6728E63D-859C-41D6-8DA9-BA52E00FD3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F287A5D-15C0-4744-9D4C-173A43E9A8E7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A&lt;/mi&gt;&lt;mn&gt;1&lt;/mn&gt;&lt;/msub&gt;&lt;/mstyle&gt;&lt;/math&gt;\&quot;,\&quot;base64Image\&quot;:\&quot;iVBORw0KGgoAAAANSUhEUgAAAHYAAABrCAYAAACi73ZUAAAACXBIWXMAAA7EAAAOxAGVKw4bAAAABGJhU0UAAABBwf/jmAAABLtJREFUeNrtnVFEZFEYx48kK70kWauHyNqHZMXKWitZVpIeEivJyFhWD/uweslKkkSSnhJJVpLI6mFlLVnJWvuSJPuQSA9ZSayVJIn2fjrD7bhz57sz59x7zvj/OE8zc++d/6+Zzj33u98I4Q4j3riVY1CAoqDGG5c+sSuIpDhY8UmlsYtI3KdFkUrjxhsliMZdSN7vALE06hGPuwxkkUqjC/G4SbU3/oWIHUNEbrIQIpXGKiJyj8YcUmkcICb32GGIxczYMd4xpGZGE+Jyg0pvnEUQ243I3GA6glQak4jMfurl/82MtGuG2DXEZj9bPmEn3hhmiD1GbHbTowhLe6OD+XVcivjspFx+8jKitn0TKY7YZkRoJ+OKqEbfYxcMsT2I0D7qlEnSvPL4OkPsLGK0D784WvCvUh6fxczYPdTJ0fuA5/QyxP5FlPZAM9lDn5y9LM97wZxAlSFSO1DPUVtC/gBuGGLbEGny1Ciz3eUcz99niO1DrMmz7BNyIUWHscoQO49Yk6VZEcIp/B5hiP2GaJNDrTjcF7wL5Z0MseeINznUisNW5utqmTPjSkQcP9XyfDMjYT3i668YYtsRc/zMi/vXWesivv47Q2w/Yo4XteJwNI9tfGKIXUTU8eKvODzyxoM8tpFmiN1E1PHxVui5LaONIfYKcccDzVJPfcFvFLCtMubM+BFiN8+UuF/cXejdcScMsR2I3SxqxeGUhm2uMcQOIHqzbIr7FYcVGrY5wRC7hOjNoVYcpjRt9w1D7DbiN4NacfhL47YbMDNOjjER7RYNE+MxNOilTvDWdE2PTqjQyxcLpNIYggp9tFsiFc29NKJWHF4b/D83yhCL5l6aGFKCnTa4r26BFgaxQGuz/orDoGp+nTQxv47R3KtAlkX04rRCKGGKRXOvAlArDmlhIo6K/GOG2HHoyf+To/Y4TMe0b87FADT3ypMPSpB7Me6bcwfeIRRFJ6jHYWuM+09hZmwGtbAs7loj7mLIc6jiE3Rb49OYj6FcoLmX8QlTUiWfnN4UU1DG46MSHC0d1iZ0LBsCLQy0QAIvleDmEjyeRYbYM4fzfiL0lBPl9QlpSPCNcy4G3MoZvEvQcuyMnNWnTO+sPyCwnYQDSIviWlqkK2SDymmkUbF0+e08ILCJhINIMcUuOCCV/viOAo7dmFg6rdi19JMwzBR7avFCxTNv/Aw5dmNiw7qiJV1X9EPwKyrSlgmtEby7B7WLpdlYrvqlJBfZo7SWz3xqaywQSncZjgScXRgXS19ZfVm+74PGZxFfT346ttdyn/nUQZ3KT25SLXBp33/EXT3WK/l+aP5yYFJsqQzsMs/QaBXoq7i76N6rcZa4JBcZdgWv2zhn0Ha2ZcAvY5I6J99HUFVHt0mxZUJfheCMpjB0HlPsk5OAc9NsVFpwfMAQEAuxAGIBxAKIBRALIBZiAcQCiAUQCyAWQCzEAogFEAsgFkAsgFiIBRALIBZALIBYALEQCyAWQCyAWACxAGIhFkAsgFgAsYBJCcQWJw9DxPYhHncJaweERtoOsxUidh/xuMmkyN2Lalbg10ishn4kg37ChpqLUktgblvDW/lc+lruktugXyirQKTJUyX0d5XL2QHvP238HjbD5B5dAAAAgXRFWHRNYXRoTUwAPG1hdGggeG1sbnM9Imh0dHA6Ly93d3cudzMub3JnLzE5OTgvTWF0aC9NYXRoTUwiPjxtc3R5bGUgbWF0aHNpemU9IjE2cHgiPjxtc3ViPjxtaT5BPC9taT48bW4+MTwvbW4+PC9tc3ViPjwvbXN0eWxlPjwvbWF0aD4ASnClAAAAAElFTkSuQmCC\&quot;,\&quot;slideId\&quot;:267,\&quot;accessibleText\&quot;:\&quot;A subscript 1\&quot;,\&quot;imageHeight\&quot;:11.56756756756756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29,129,129,132,133,134,135,137,140,142,142,143,144,144,145,145,145,145,145,145,146,147,148,149,149,149,150,151,151,151,152,152,152,154,155,155,155,156],[168,166,165,163,161,155,153,150,148,146,145,144,143,142,139,138,136,136,135,133,132,129,129,127,127,126,126,124,123]],\\\&quot;y\\\&quot;:[[55,56,57,59,60,62,65,69,75,76,78,80,84,85,85,86,87,88,89,90,91,94,94,96,97,99,101,102,103,104,104,105,105,107,107,108,109,109],[55,55,55,60,66,73,79,82,88,90,93,94,98,103,106,108,110,111,112,114,116,118,119,119,120,120,121,121,121]],\\\&quot;t\\\&quot;:[[0,295,303,320,336,354,369,386,402,424,443,458,483,495,523,541,563,575,592,609,622,639,655,671,696,707,723,740,757,773,788,809,857,874,891,910,919,936],[1502,1563,1573,1585,1601,1627,1642,1658,1675,1692,1709,1726,1743,1760,1776,1792,1809,1826,1842,1860,1876,1893,1910,1927,1943,1961,1977,1996,2010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67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215,215,216,216,217,217,221,223,225,226,227,228,229,231,232,233,234,235,235,236],[254,254,254,254,249,246,242,239,239,238,235,234,232,226,224,215,209,207,206,204,201]],\\\&quot;y\\\&quot;:[[85,87,91,95,98,102,110,116,119,121,123,125,128,132,135,137,137,137,140,140],[92,93,99,106,116,127,139,149,151,153,156,161,162,167,169,173,177,178,178,179,180]],\\\&quot;t\\\&quot;:[[0,66,81,98,114,132,170,184,199,217,231,270,288,314,334,365,381,402,431,453],[1155,1186,1204,1223,1249,1280,1320,1363,1379,1403,1430,1457,1472,1497,1526,1546,1579,1596,1614,1646,168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i&gt;D&lt;/mi&gt;&lt;mo&gt;=&lt;/mo&gt;&lt;msubsup&gt;&lt;mfenced open=\\\&quot;{\\\&quot; close=\\\&quot;}\\\&quot;&gt;&lt;mfenced&gt;&lt;mrow&gt;&lt;mi&gt;x&lt;/mi&gt;&lt;mo&gt;;&lt;/mo&gt;&lt;msub&gt;&lt;mi&gt;y&lt;/mi&gt;&lt;mi&gt;i&lt;/mi&gt;&lt;/msub&gt;&lt;/mrow&gt;&lt;/mfenced&gt;&lt;/mfenced&gt;&lt;mrow&gt;&lt;mi&gt;i&lt;/mi&gt;&lt;mo&gt;=&lt;/mo&gt;&lt;mn&gt;1&lt;/mn&gt;&lt;/mrow&gt;&lt;mi&gt;n&lt;/mi&gt;&lt;/msubsup&gt;&lt;mo&gt;&amp;#x2248;&lt;/mo&gt;&lt;msub&gt;&lt;mi&gt;p&lt;/mi&gt;&lt;mrow&gt;&lt;mi&gt;x&lt;/mi&gt;&lt;mi&gt;y&lt;/mi&gt;&lt;/mrow&gt;&lt;/msub&gt;&lt;/mstyle&gt;&lt;annotation encoding=\\\&quot;application/json\\\&quot;&gt;{\\\&quot;x\\\&quot;:[[6,4,4,24,35,25,6],[54,81],[55,81],[119,107,106,104,96,96,104,105,105,105,113],[292,304,300,304,310,313,301,301,301,290],[144,127,128,142],[267,282,281,265],[152,178],[152,178],[193],[196,190],[209,209,214,226,235,236,236,236,238,232,215,208],[253,255],[254,254,256],[324,324,327],[324,325],[339,352],[339,352],[362,369,370,369],[325,324,324,324,329,334,339,338],[384,390,400,407,413,417],[384,388,398,405,413,418],[436,433,442,450,460,465,462,450,435],[480,492],[480,492],[498,498,501,506,511,512,512,513,513,509,502,498]],\\\&quot;y\\\&quot;:[[8,114,114,98,66,26,9],[71,71],[93,92],[141,140,100,76,72,73,67,57,35,12,8],[142,132,86,76,71,70,69,41,12,7],[142,120,38,7],[142,119,36,7],[114,49],[49,114],[49],[108,115],[50,102,113,115,110,93,48,48,154,167,167,155],[133,132],[143,172,175],[148,179,179],[141,139],[158,158],[168,168],[139,128,128,180],[34,65,66,39,35,34,39,65],[78,71,73,81,79,73],[89,81,81,90,90,82],[166,54,49,49,56,75,104,113,113],[142,174],[174,142],[142,168,173,174,172,168,142,142,194,199,200,195]],\\\&quot;t\\\&quot;:[[0,0,0,0,0,0,0],[0,0],[0,0],[0,0,0,0,0,0,0,0,0,0,0],[0,0,0,0,0,0,0,0,0,0],[0,0,0,0],[0,0,0,0],[0,0],[0,0],[0],[0,0],[0,0,0,0,0,0,0,0,0,0,0,0],[0,0],[0,0,0],[0,0,0],[0,0],[0,0],[0,0],[0,0,0,0],[0,0,0,0,0,0,0,0],[0,0,0,0,0,0],[0,0,0,0,0,0],[0,0,0,0,0,0,0,0,0],[0,0],[0,0],[0,0,0,0,0,0,0,0,0,0,0,0]],\\\&quot;version\\\&quot;:\\\&quot;2.0.0\\\&quot;}&lt;/annotation&gt;&lt;/semantics&gt;&lt;/math&gt;\&quot;,\&quot;base64Image\&quot;:\&quot;iVBORw0KGgoAAAANSUhEUgAAA7IAAACzCAYAAAC0NCDMAAAACXBIWXMAAA7EAAAOxAGVKw4bAAAABGJhU0UAAABmZPVW8wAAMkNJREFUeNrtnQ+EFV0bwB8rSVZkrZUkXkmSRJIkiSRZWZGsJIkkSRJJkiReSZJEXq+sJJIkSSRJkkiSvBJJkpVIkpXE992nO7dmtzl/5t65M2dmfj+O7/3qNnPmPHPOPM85zx8RAMiKBY12rNGeMxQAUBGeR+vaAoYCAAAAoDpMa7S9kbL3v1gDAKgC8XXtebTeTWNYAAAAAMrJ7EY73WhjExQ9DFkAqKoh22q67p1stFkMDwAAAEA56G+0M432w6DgYcgCQNUN2VbTdfBUo/UxTAAAAADhsrvRPjsUu0uNtpihAoCKoOvZZce696nRdjBUAAAAAGExo9HuOxS5u402n6ECgIoyP1rnbOvgnUYbYKgAAAAAimdVo30Q+0nEJoYJAGrCcLTumdZEXS+XM0wAAAAAxSpstljYx402k2ECgJoxK1r/TGvjt0ZbzzABAAAA5M8WsbvQXW+0KSV4jsOWZ9iPmAH+YL9lzhxmeH6h698Nxzo5xDABAAAA5MegQzm7WpLnOG55ht2IGcDIHsvcOcbw/KJHmpt6tqzGqxgmAAAAgO4zp9G+WBQzTfo0qQTPYTuJPYCYAZwcssyhQwzPL/Rk9oHY8whQbxYAAACgi+jpwnOxJzEpQ0bO3ZZn+BsxA3hz0jKXdjI8vxgQe1K8hwwRAAAAQPc4KOWP9xqy9P8iIgZIzUUhBtSHjY71k3AGAAAAgC6gJwpfLUrYrRI8w5JGG5Nyu0QDhIbOG5PrrM63xQzRL+6I3cV4GkMEAAAAkC02F0JtiwLvf3+jjRr6/q7R+hAxQEfz651hfo1Gfw/NddK2jpIoCwAAACBjJfWbRfm6G3j/NbbXdGKkz8WJEUDnLLGsE/ejeQjN9dK0lmoivV6GCAAAACAbjoj9FGFT4P0nIQ1APuyyzLUTDM9PXLGy1K8GAAAAyAA9RbFl2xyTsE9aVlv6fh3xAmSOrW7qaobnZ0yxzcPlDUMEAAAA0DkbxH56cDngvk8Xc1ysGufExQJkT7+YN7/eR/Oy7lx2rKtrGCIAAACAzrjuULg2l1RZpCwIQPcYlHJufuXFsGNdpRQYAAAAQAdMbbTvFmXrh4R7uoIiDVAsto2kwZqPzXSHIauux5QDAwAAAGiTTQ5l63HABripFMhnadbEBYDuMhDNt6R5+Daap3XmiWN9xWsEAAAAoE0uOBStULOQHrf0eR9iBciNfULNVBOu2tzneH0AAAAA2uOtQ9EK0T3wL2m6PCf19z9ECpArmtH8hWE+atjCnBqPzXrH+vqS1wcAAAAgPX0OJUuNxSkB9vuqpc9rEStA7tji1a/UeFymOtZYbdN4fQAAAADSMSTlOy1YaunvfUQKUBgPLHNzcY3H5aWUz+sFAAAAIGj2OxSsSwH2+a6lv8sQKUBhLLPMzbs1HhdXPVli+gEAAABSMuJQsA6gKANACtho+pMDjnV2hNcGAAAAIB03pFylIe5Y+roccQIUznLLHL1T0zFxhXDc4LUBAAAASMcrh4K1KqC+Lrb08wGiBAgGYmXHs9Kxzr7ilQEAAABIx1eHgjU1oL5esvRzPaIECAZbyZlLNRwPV+biz7wyAAAAAOn45lCwegLp50wx1419gxgBguO1mEt6zarZWPQ41tlvvC4AAAAA6fjhULBC4YiUJyEVANgTHB2p4XjY1tnvvC4AAAAA2SlXoRiyeprxzqIA9iNGgODoj+Zn0rx9J+F4e7DWAgAAAKBcdYVBS/8uI0KAYLlqmbtrWWsxZAEAAACqrFxdt/RvDSIECJa1lrl7jbUWQxYAAACgqsrVdDHH8Y4iPoCg6YnmqSksYDprLYYsAAAUxxePD1SWTbMbjkkzXf9LaRZSH5FmYg0tuj6ASKBCytV2S9/OID6A4DljmcM7WGsxZAEAoDjON9qVyKAczdmoNTVNpHEhMmwnISIosXJ1z9K3ZYgPIHiWWebwXdZaDFkAAAiHaY22Tcw19PJuY5GxvRjRQMmUK9yKAaqBaZP3h9THvRhDFgAASoN+nF+2YXj+I80srWoQTyxPMKXR5kZ/ry6XFxvtVYpr38OghRIpV9ss/TqL6ABKw3nLXN7KWhu0ITun0TY02slGu91odzz+jYY4HW60h9LcTP8e6SrHGq2X6QAAUA52pTAydWe63XIEatxqgfkPnve6JNTehPCVK1vpjnWIDqA0rBdKaJXBkJ3faBsb7VxktI4l9POQ5d/3RAbsmOU5X2DMAgCUg6EUhuyxDO43udH2i18Cqo+RcgEYsiEqV6oQfRdzttMeRAdQGiZZ5vNYTeZzqGvtZmnGKn/z1FXmG64zs9Eee17jb6YEAED4bEhhyM7M8L6zGu2B532PICYM2QCVq9WWPt1AbACl44ZlTq9mrS0MDVPSWt3qMvzV0cfXhmsskHTJLl8zHQAAwme356L+rAv31h3wS573P4+oMGQDU66OW/q0F7EBlI49Uu8TurLEyK4Ss1fX6YTfL5Smh5f+vcbBam6DqZEOYiq99J3pAAAQPhc9DckTXewDxiyUUbmyuagtQGwApWOBZU4/Zq0NiiuGPq6a8LvZ8js3h+oQkyf8fa+Y3ckBACBwfDMKd9OtSndF73v2Yz8iw5ANQLlSZchUducLIgMoLSbX1R9S/ZrnZTJkrxvW3ngssyaMfBP93T7DdXoMz/qKqQAAEDYD4l/ntSeHvnz07M9KRIchW7ByNWjpz1VEBlBabJnIB1lrg6BHkl2LL074zX2HEdsydk2VEwAAIGCGPQ3Hazn1Z4tnf3SHldT4GLJFKlfExwJUk33S3cz9rLWds9TQv6HYb05Hf3bKcS3TpuQupgIAQNhc9jQcd+bYp6eefTqO+DBkC1Subkq9s5sCVJVVlrl9k7U2CI5IcnKmVvzrxhTy2m941nlMBQCAsPnkaTTOyrFPg5590o/WTESIIVtQn8akvnF0AFVmkpjj36ueAKgshuwDyybDrEi30fI50zyuleRK/oZpAAAQNks8DcYiEh689uzbScSIIVtAf+ZKvmWqACBfnlvm+FzW2kLpNWw07IwZud+kWXLHh6TcHP8yBQAAwuagp7F4poC+HfHsmyZ7mIwoMWRzZqOlLxcRF0DpsZWl28haWygbDH2b0WgHJF041EJxx9oCAECA3PU0FovI0jjfs2/aNiNKDNmcOS1hxJMDQHfYJfX0BCqDIfuvJNf41ZhWDTlKE8ecFB+rp71TmAIAAOFiiwGaGIdaVLzfB09D9grixJDNmWuWvqxDXAClZ50Un8WftTaZ9wn9OtRoTyK9oT/FtZI29O/x+kPJiMd5UzYKasGQp5FYZIbGKxJOjVtAuYpj22ShLBRA+ZlmmeOjrLWFMc/Qr5HofzekuJZpQ/8Ar3/t0RwyWmrrVqN9lmbM9ffov3Uj67A0PQdDIZ649Tzigzpw1tNILLIe5iHxdy9ejkgxZHNisthjtqGczIkUgPeR0qIJYC5Efw715Itlrlc1N0PohuxuSXYF1g3tqymvZdrQX8yrX1u0dJ5vCcj/Rb/dKsUepiyY0KetiBHqwEvPSVpkHbUNKRaTbYgUQzYnlln6cRdRlRJ1I/1qkOlXwV28rtyR+m2ehm7IXjf0Szef0pbjO59wnY+89rVEPakupdA5JzattDFcUN8nxnnzvYLKM9NzYhZdR21NikWEVPkYsnmxydKPkZrLSXelV0oz67iejryT5knJ98gomN3h9fXal6XpRqXXVBfvU43W18E154q5JnBcSc7TjUw3EIciBUWz5z6M+nAn4/f4STSOXyMDYRFLzThGLO/EJtba3JkUva9J/TrexvVes4ZDgwFpls37XwbtgeTvcvxExnsnVMFbZGZkkG+RZnI9/e7fl6aXzHaPf7800kPUDXw0+n7+iP73ffTnGkKAx1VJ2V4S43BmisXjOmLFkM2Jw5Z+HKqhbFS53BB9aL6Ke3OsnRhiVTRuWa77QtrPMvqv5xrTjQQ/k6OP9e7IYH1qUdSzNKB2W66/heXmF7YSdUdYa3NntZiTUvanvJapFvgwr32t0PfG10PRt6nBdKLRpubQ/znyZ/buMqDfvlWR7rA/2kC6ERmdrkS0Sy3X3BfpGWnkdQODtnxc9RRu0XXUelO8iK8QK4ZsTtTxlCaJFZEROCbpPhppjX2NV/PJYN5uPL9vdvTvGRr+uga/b1NJetbh/fXU/ItDCZvPkvOTOnpfhGzInjT0qZ3kNqbNnD5e+1rhW4aynaYG1WDOc+JYCcb8WAdj+sFwTbVX3nVwXd2EX890KAc94j41CaWO2pQULyFJdjBk8+KmpR+rayCLjZLskvfNc66+TXEvjUf+7HnddksOfE+xzmThsjU5Mv7VTfha1O6lGL9O4zN9anQTqtFktYSZ0b+uhqzJ/bOd5ExJsbZPeOVrxdEuGrHxpt5KA13of1+CPl+GRGV6+rk9ajui781zz7G8MOFavdH4ZiUr4otLwApPYYZQRy3Niew3RIshmxO2k7TpNZDF1sj4U0VQTzXUzacnNmd9dluXetxH40Q/pVgD2jVkRyXfE1kTOoabIkM/7cc863WVhDfusfrAWpsrA2IOK0iLKdb2GK98bdBMvzYXVt1o3BIZXT0xw1HX6Gvidn+d2D5FRluWnMpgLoTEPknnKarhh/9N+EaPRL/pi31X50XXHvWU0wymR9gc8Zx0IdRRG0ixSHRbyVwt+ezchdCuBfjehqRcmT5gP2qyhvRFiqANVw1oV3xhv6dBF2+72nyec57Xv53j+D71WO86ib+6X/B6WiZ+1GyMQjVkhw39OdzGtdYarrWS1702PLBsjPgkvdPEhf+0oV/pIdFfGfR/iYRVLjMrXjq+Sy2vKI1xjx8qnPMwQPsj+bpkRB3ekk7eEOuopcla3O0TWQxZlCuJjAfbTh40WeSQly37bk/0sY//dnb053qSm5ScSQ2/dkMhZor75PeH5JvRd5bY41g7LTmmH/xXlmuP8Qr/wubaPqWCzxuqIWtyH2ynROC/hnc+qRaonsqflHwS90A+DBrepVttzGkN1Xgo6eMx93TQ/6SN3s/SXiLF0HhsGbdbsU2E1umqxsUuTykv12m6GszTmSZh0it+7hAfAl9silC8MGRRrhRqyPrzyrHxZCogH09eYXIXVuX1tDSTJh3M4AO+3GLM6tqyoYDx2+945291eH39UJsSlz3j9f3FPenMRR5DtnsbCv+1cZ1Jkpwn5LLh99eie89iKlSGJwnyVy+VTnIg7BG//DPx9kjSJ9YzlQo6XAG59Ig9Z8Wu6LvVytHxWNJnK1dueMhmM9MkTDZ4Tq5QsjFukXTxBxiy9TRk83Txs22uXGWJGcdZh9ySTjjjLn83cu6vnlKekaa70o9oTbkg7Z34ZIEqVbaMytrHvoze6YlG/CVe33GGjEkGgxV8XtdmdxEskexqx643XGtnwm9b8f6U5KkOSyX58CaLZEx6UninDZ3rX/Grsa5eikmZefV0sgqnsYsd46Qu2a0s0w86eOatHjK5yFQJE996iaGUEDmVYiF4gCFbWUPWlb16NMe+DEt3EvDUceNsonLYHzPcXlTkw9wprsRZ2zO6z3oPpb6u1K3clquERRHlaQ4Z+rIsQ3kumPC71kb6CFOgUiTFtWZ9+qZhH2kSFbY2Jm9E38WWUd1KVLRN7GGB2yoimx2WZ1TviyMx/WBaxpsZZDAvCW89J1MovuHXUiwClzFkK2vIulzM8zwJ3WbpxzmWmHFMk3SZd1tljdQ9ay7D95PZ0l33YokpTJ3GHVaVczVQIOO46swXcQqd5N7dbmZtU9b5pI0dNtSqha5zE13UH3XpXgOSbVmYkCuMZIVtvB7J71jg2R3ex6e051emS3jMFX+f/TIZ3q12AkO2sobsCelOttp2OG3pxw6WmT+wZSB8Gvtd3NVnO8M2DluG4U6zFycZsq8Z8nHstIz/6Zo9bxHPrEpnkrtzux4wphi8VdJ05z8UU5jZUKsWSeUnV3T5nhou86ZLupqe+lYpdtvnFDsrN39KepaQ3Z4T42gg/Z2ackJvRMSVRBXsdw5Fvj/H/lzIYYGtEhfF7v2hiVdmxD5gtxiy1IZFFu6t8Y3OUwz5ODaLPbatakyLlDhbMsieHPszJO56kmn4LH6eaWt49SvHQSnm4EY3Y45J+tqzrtwgqyokm4Uez5ylflB0SU9og+uek2NZIP1dn3JSz0bElWSbhHU6YHN9GUJcf+BK2KaeDi2XYi03M5Mh+4N+6X5YxSYJq/RaSNhivauaFOuk453bnWNf/jEome2WPvJx92RjvJpMdJvP2/tHMxT7lsB0GVlV0zf2eTx3liEvnMiWDFdK6xB9wk+mmNTvEHElUUXF5l7+WfI9jXVtCK1DZH+wQNz1ZItQjsvGfce63ekJWUu5f85Q/8E6KVeG9yzQPBkfxZ5gb1pOfXkt6epQu1hk0Yf0mVfzyleWNxlthnTKJsN77dN07q2ooGxuSX4hb5Ok+EookBLf+M7LAfX5qaRLXQ7V44xD7lsL6NNNsZ8uwp+MeczhpwyTFddu9coOP+qt+of7GOo/WGMZ95sVfu6Nki5ZW5lQz7MH0dqkTTOUHpZwEl1C9uhmX9y190oA/VEd5rH4ZzU+XdF31OewLUs36j6pVxKtSnDcc6JsCaS/MyTdDtV6RFw5XK7lRdX4stWIW4HYEvEJa1jEMFmZ5xi/4x1cu5VoSxWJaQz1HyytsbJzriQ6A4CLXgk347i6HGuSMS2/8zkyWnU9Vg8BPYncK/l7n+WJ67Dtbcb3WyPlOtgDae42+hiEMwLp7x5Jl7WtBxFXCo3R+2KR+UMpziXog6VfGAHJHHbM4X8YIi9srmiPO7huK2brPEOcyHQJo4Z1Eei31bZ5p3Fky3lFoATMiYzCViOvSji4DtuOZ3y/TR62xQHEUo6PcLw9C6jPD1MYsmcQcaWY6zAWn0qxrjW2jJdTEF8i6wSPiiz4R+xuZ+1spCyKXWM+Q5xIr2XcP9bk+W0JanQzmQRhANAujxw6QtbfpmMetsUgYgkHn52HPOqw+jJH0rkVz0PElWGhw4h9JMXHh9hOiicjwkQmi73sAPV3/RhyrIUb2rhmK8nTXYbX+v6axvxLjYz5+w5jdimvCkBhaH6D1mlzmXId9Dr0g24kILwq7njkSbxS4XDJ0yAMJVHNiRRGLDUnq8MqsRfD1qQqUwPopy1xES7uZp5Zxm2E4fFikuODn9Y1OB53u5LhxZB1oB4nVxxjQeZ2qArqrXIs0j3UE0vd6L9H/63GoobMhOTF8krKGa6zwaHnH+7CPV21pEn0FBijHgbhWCBK+FSHMUOCmGqy26GgHw+or98s/QQzNrdYSr74cy/DcWxtcj5mWJ1Qa/A3rph3YsugzOimeprwNg132lqwDj0xQereEo23K6Fc1l6X8zxkSvb+gFjoORFDqYW3N8XicQ3xlh6N6bMVp9f4s9DiJzFk28MV4kCirGyMiF7P68wXYoEwZNtHPbhsYSCaqZxSNlAm1OPgX2mvtqs2TcY3XFDfd0h54ztfWsb0ZRfut89DljOZDuGwz3MC7gygr+q+9d6zv6o8/IV4S42WqnlrkfHtRhsIsN8/MGTbYqeQ8CmreZNFgoob0e+fMKQYsm2i5UBuWcbmneCyDuVA64q6Eg75Nk2MlrfL8cTM4n0lGXdXqc1ueOPdd9zzNtMhLG57TrwQ0pDvT7FQHEa0pUY3IWwxCi8kjHjYNAothqyZWWJPkqXtFMPkRY/YvQKOeFxjeez3axjSjub9j5qPi55iPRd73OwcXh8IGPUG8i1R6dt0XTiRkx4zQ8ZvsL8u0dhvcYxj1gnkZgnZikuFJgb57iG0VwH0tU/cwdfxMkFFxCKslmwXupBbHm7buqDcd7yXSzBkK4FPvNFDhsmbG5ZxvOrx75/K7yzggCHbLgtlfIKZpCzzs3h1oMTraaftTQ6G0REpb0lKW2jZhy7czxWa85LpEBbrpDx1WEc8+/pVmnVGiwBDtjscdSiJoSUtwLW4/Q/HDyHdfRYc6ODjPxz77TKGsmNDtq6uxXukPAn6AEykycvSSVODrRuhUlPlz1j1VSUaf1uc/YWM76UHYG8dctrClAiLU54TrOhj9HUpFoPNBfYTQ7Z76Dv4xfERmBLIvCLZkz9LYsruF3G7Ea1lyLxYKu0lzpoc+5DfYBgxZNtA12FbST+d58S7QxnQECdbOT31GNsuzcOTlhegeg9uinSkHyn1Kq3IkXXN9Imnse9KNP6uZLQbMr7fZsf9qJ4QIC88Jpa6Hhd5CtLv2JGJt5MFjyeGbPcXNVupqIfR+4IhWw50pzjudjgcKQO2cIcjDJsXrjjZQYfSowrYfIYRQzYlfWIPE9D1m5J4UBZMLsXqXrrc499rbpl/2tCv7kk2yUrnJ3wHypQ/Zo/YPbSyrmTgsolWMSXCYobnhLpTsDJ217OfIZweYMh2H42nsrl+vIze7SKx7eD2sPT8Il7GIF6c3ZaAjmyBnSth2vYn/H5m7N09z/ClYrLYTyDrolP8ZxmHtxJG0kgAH5ZZjMzelNeaL+nqzrbC5PZ00P/p8mfZGt0k7i+RDK5LfjkzXN5gl5gS4bHNczIVWbjct16XGrshuJViyOaDKtzvHcZskYu1zQV6MkvPT4ZkfAbq+Py1JVv4xmaAN4fE7oo/kUsxBWoGw4chmwJdb21Jnd4LdRehXNxJeI+ftmHExtkTra9pdK1Hkt47xlQqqEyZ/13eWccyvJfqH+/EnleijykRHpc9J9Higvp30rN/DzpcWDBky2fIKhqT8snSv6cFvhe27NpTWHp+JrT4KObkbKsc795yhtAL2zhOLL8Qrz17iKFLTa9lrD/W4NltpUk+CW7qUC7mSfIJaRbuvrMNRrKr/St+Hg1alznJa+1zyYyxlY7xyLIs3PEc7wU5KdtF7yT7JqFSN8OpiLK2rAnU2LbFdE9DbOM+4kkZAF1lwfYxhF7oONqSjbS8A3TnuxUb9EbwGmiH6WKPC60y14QEbVAt/k54j3dnfA/1ivyU0pjV9VxDRjSfxEBs/Z4dfUtt5Qr3l0wGtmoV3yU7z6xFju/kMaZDmCzxnDRXcu6Xnlb5nhRfFkpxgPvkfmfBhtrEtqLm8oqXMrDFnNg+yFc97zVHmsmL6nwK/kjcu8z7Yn9GNtn2sGWJvlfh594pYSdgBGiHiSea/3XpPgMpdN5O2tMSysCmAzzI0OZ4abnPLaZCuBzyfPl35dgn3VF64tmvo4gQYgvRG7F7FeQd73fT0p/VNZbVAvmdQVHj6Wyu3zZXnzGPe+mp4rPo90MZPsOsSDnX/n+P+qIp+bXW9rwAx/ysZRx3R4pUK6abRFrtY/MOuVnRZ54h9nwAb4RQCigf86X7ZV4mstahx3TSksJ3Qke/37ZT0qw2yP6RMMPTwIN7nhMgr1i07Y4PYtwoGUJ8MAFXtrmzOffHlmlvXY03HFoZTdWYXej4vat2tOvfn5PsMw2uF3uijh+RAR4SGy39vdhoI/LbVWsOS0nb2N7XaxV95rOOObqV1wJKyK4J7/GrHL+RxyR97VlXK6POMSTdrx9rS3hbdMJQcDA9xUTpdnZQ3fm6L/6Z2/5CfJCAvqe2jHN5p5y3uQrVdSNmRNK5e7viO21lCYbld+H3rGKSF4o9bjfUNP1/iT2TLF4u2bBB6lW2oc8xH94L2cWhnFySYnMyqF78ICMjdrikMjjjeK5Oy3itsqxfasQOMA3CZleKSdAt1AXvgmcf1HXvAGIDB39LOG7yFyr4YUlCN8XWitulNh7KkCbu3vYxN9WQWyy/a6FmWbz8akoFYm9Achpz9FUzGJfJBbQ/eo/Gor5vCqBPm8WebbRquGJjTwlAOXkm471sijJqNkXrWzsG7IeMv39580LsJfg6QXMEfbboFZTZKfkLktZ9Lw26O6suDjdT3F9Pcag9Bz4MOt6lqzn25bSlHzsqMt66MRDf0fzP8GzxREIaA5TmhNSVyGvphN+ra+xo9HdZu/i6jMGkuKRQMlS71twylRbQ78jTADeIbIbd6Qqut66NnUE+SVBSvsXe4/sBrHfqov9Y/LMan5dyu8UOOJ7xXQfX1nDJTxZ7g4z9JWCHpC/EPL2D+6kip66UF8Q/zfiP6IWah7ggBVMc71WeJTBssRfnKjDWy8UeW6Jp/jWeNO5irfHtC1Lex1WXWTNLtupTqmtnq+xRN7LE+roVF50xOwlbLGPZ3F5Nc+uTFHuqfM4yxtsquN6+c7z7nGpAFfSIkErW6LdOvZu0/M7nSFfW75LWqdY4fN00nlEBGWxyrC3P27zu5gmbFPET3u28+uVAFcu0pwotA0AD0NcZPk6To8mzJjJaD0bK0X8p76NK6WHhBBbax/Z+fQ9kIR6pwDhfkHwSTvRI+jp7b7qkRL9s45mvBCKvYTG7n5XN4LDFn28ssF8jln5tkurhyrMBUEbmR4ZNqy1hSHLnkrgPu9KcOOuB2r+Ga2mlFA7NAmdq9HG/Ld2vU9VO02xwGkuzHFFBlw3ZPJUrm5vz1QqM86WU83xzB/c6JenigrqVEO5oG+vbs0DktVaqE69tc5PeXWC/rkm93GxDWWsBoFqMeqwveio9yXEdPWTbY7ie/tlOhjpsNDnSC8k+jXcnTfuiLgFa8mGLkIEYqqtcLbP04W4Fxnmf55z/noGxpB4aX8XPc2RhF59ZNwUfplzzPgUir+kJfbtewU2UIk9kbSXtlrLWAgA4mSfpNorV26WVi6Insis0zEhPYJNKeupmt7pnUx+2BKRJqNSpcaruF+qyrD77mmHtljRPnf6NDGp90ZYIqfihPsrV1BIYN52gcUSPxB0qsCKj+w077qXZjfOIDdI1bFe0xn0R90bhx0Dk1ZvwDpa1vMAaMScAKTJG9rPlPZgi1QNDFgCyZrdjXdHqFL4lO+N2yu1Ij8AOAQCUK09+WBbVKqBuPXoyq6eUupH1LTLu7kjTnSfr7H96qnU9ukfrXrphtj6gMZmYTC+U0/d1Es7JZRYcnDC/dAN1fsF9Ms3371JNMGQBIGtc2dBbyWfnSvOgTEM6PsR0EP3ft9Gfa9UDPZ2dwrACAMpVet57LMZQ7XfwQiB9iheXv1iRcR6INjFWSvG77L1ij9tmrQUAsNMj9oS0LxgiAMCQzQ+be/9qRFVJJsaibgqkT60Y47fCJko3WCP2pCSstQAAdlY41pTzDBEAYMjmR93KcUDTZTfuUhpCQol4cqRliKgrVL3cFoYsAHSbw441ZQNDBAAYsmEsyocRVSW5E5PxuQD6szXWnyOIp2sctMz1qo47hiwAZMk98YuPBQDAkM2BOp7S1JmVMv40dnbB/dEyBi2X4nuIp6vU0fsCQxYAskKTR9qqADxniAAAQzZfql5LFn6jO8VvJZwTd3VpfiW/kw0NIKKuctsy11dU9JkxZAEgK9Y71pOzDBEAYMjmy2RLP74gqsqgco67RGk5oqKz6LZKGOgO90pE1HW+WOb65Io+M4YsAGTFaSE+FgAgOOXqg6UvvYir9Gh9ulsxmb6T4k8/98f6swcRdZ1pljk+yloLAODkuWUt+RGtswAAGLI5c83Sl3WIq9T0S/P0tSVPrRv8V8F9Wivh1bDNGj3h1PJV26NnPFhwf9ZZ5vg11loAACvTHWvJU4boZ86NbdKsA/9MmvV2vzXafUm3eb5AmjkdPkszl8dLcedxmCXNE3E9Nb8X3XdLm8+hm+uj0TVGIj0KAAJWrmzuMjsRV2lZGi3G8ULtMwvu05xG+xT154E0k2eUlZ7ow70u+mCeiYzC0YR5VLQhu8syx0+y1gIAWNnoWEtO13RcljTa8cjYtI3PHc/rHbVcY3nsd5oockejXRazV+E7SR9CtSXhOqo74Z0IELByZVugLyKuUhpYRxPkWPRCrDuyrWRTr6Xcu5y3PeZxvC0uuL+XpJ5xXRiyAJAFFxxryVDNxkNPqFvJGtXT61pkVNrcrxc5rnnZMcZ/N9oJ+V3pwKdtTvlcDw3XOcoUAAhXuZojpJOvEn3yO7HP+y4ZKmoUa9bjG9EH7Eh0XxNqtP4nvzMUzy75GKthqi7Sg9GH8qJlDn0MoL825WIuay0AgJU3jrWkjid26u47I+HPrxrG6JjlWiMe6/Wm6Jurmwbrov8+IM2NcdO/SVvW763hOq+YAgBhK1djYk5gMAmRlQ6N8VB31ildMpT/S3hX1EBdlvB7jV1puR2pW/Giio75PcMculxwv2y1D8dYawEArMx1rCNs+I/HdDjy2PD7g/LbhVddhjXHhG7AP4392/sWXVT1nJsW+aTZOD9juMZ3xAoQtnJlWwRWIzKIccryrqhhtDf6EGnbJb9jYr8YDN2qYJpDwwX3a5VFXjdZawEArBxwrCMjDNEfPBW/g5HVMSN2esJ1dON7ucf99ETcdGp+IEW/9To3hHKUAKVTro5b+rMXkUGMD5IuPrR1Eru84uNi8mroK7hfey1yOc5aCwBgxZXIaAdD9AcnDGO1JvabgUif0JZFIsphyS6j9DYZX3v9PiIFCFu5GrT05yoigxjfUhqx+pFaXPExWSjhlmS4apHNIGstAICRnR7rCLXQ/2S9uA9G7kr2ZR5NMa7t5OVYHfv3ZxApQNjKlbqBmuLocKmAOC9SGLEaOzSrBmOyX8I98TRleKxD/DuGLAC0i270+Wzcas4IyrOMp9cwVleiv98T/f/zGd/3sOG++zr8hgwhUoDwlatHlj4tRGzgMNomtks1+ribEj2tKrhfCy3yecRaCwDwiwWR8aqnsHclneeRVgjQ/BGaWVdPGPU0b37NxzPJJVtru/4lzVCcd13QEf6SbLIXK1Oif6ubGSQ9BSiBcvW34DoDbrRO7S3Lu6Ifpw01Go9pkuzNMCbpi7FnzR6x1+RjrQUAaOKqY5q21T0JlKksXatW6/ou3feJJHsgTUt5nVbI3QWmBkA5lKs1lj5dR2wwAc1I/CAy2LTdj/5scs3GYZNhzlwLoG/XLXN6DWstAMAvlkXreVZtac3Hc5sUkzH/kJjr0KahVYpnBVMDoBzKlZ4efRdzDa0eRAfwB6Zd/J0F92uSZT6P1WQ+Y8gCABTDIjHnZ5jTxfvOl85PyPX7qIkqXyFGgHIpV7YMp+sQHcAfH7svkl2WxCxZb5nLl1lrMWQBALpMUrKsGzncN6mm7GiKf785+je7ESFAuZQrmyvIWUQHMI6VhrkSwi7uectc3spaiyELANBlkvJpvMnhvucMa/48z3+vpfM+STPhEwCUSLmaLuYyPKOIDmAcJw1zJYSac6NiduuazlqLIQttMVcotQLgy3HDN6jbuTSGDGv+Do9/uzb67VHEB1BO5cqWdn4Z4gP4hamm7vqC+7XcMofvstZiyEJq+qTplaRK+BaGA8ALU4jLYJfva8oR4RNW80ya9df7EB9AOZWrHZa+nUF8AD+ZJebEaEXXnDttmcM7aiQjDFnIQiE+0GifY+8NhiyAH5sNa++RHO6ddCjj8izcGP3uGKIDKK9yhXsxgJudhjlyp+B+9YjZrfi71MetuCqGbH+jXZFmpunXkr6EBLSP1sNOShqDIQvgZoY040yT1t7bOdz/sOHe/ZZvp66xumnFaSxAyZWrutefBHBxwzA/9hfcr7WWuXutZjIquyGritXThH4PM/26yuJGe2h5bzBkAdzctsyhb9L9EnArDPceMvx+f/T3hxEdQPmVK1vpjkuIEGqOrUbrgoL7dkUooVUVQ9aURZ5smt1hZqNd8HhvMGQB7OyO5orWYj1omEdLu9yHHsN3OsltuC9aV9+ztgK4+VEC5UoXgHdidk/sR4xQY0wZET8U3K9+i4H9Trq/A14mQ/Z7Cfp/2dL/jUzDzFDFVWP2xjyMWAxZADtzY3NJkzrNM8yjPTn0Jan8T5JnUqtcz3bEB+Dmm+MjGYqyecTSxwOIEWrMP4Z5MVJwvw5Y5uyRGsrJts5+K0H/b1r6v5tpmAl66v0+2jRYFX1/50izFjSGLEA6dP48iebJ6diff06YR1dy6M+hhPt+nPCbRdGfP0N8AH58cShYUwPpp7pZmU6P3yBGqDEmJbfoRDxvxFw7dmbNZDTZsc5+LsEzXBJOZLvJeWmezsxP+LtNGLIAqTkSMwrj2fuvSnKIRLdZaZjD8WROLcN7BeID8OM/h4K1KqC+jlj6uQFRQg2ZZTEWkzIC6w51Hh4MGyxz9WIN5TTdsc6+KsEzrBGzmzhxXJ3T1+b7gyEL8CdLovmhNVjnTvi7PYa5NNdxzU5L2ZniZFt1bLcLuV8AUnPDoWANBdTXRZZ+PkSUUEOGDfPhkeH3euqjO88DXe7XI8tcXVhDOa1xrLM3SvIcB2W8Z4yWh5jPNMwFDFkAP9STsOWptNVi5E5smy3X3Blds9NNu/sJ99XMxLpZ9TEyvGciQgB/RhwK1v7A+mtLob4ccULNMGU1PWD4EOeh+K6wzNHbNZXTkGOdHSnRs+gmiGaSVze5HqYghixAYJyP5sZlw9/ruvUtxTo8P/r98Qz6dkqS43PPCzlfANpin0PBCs3FYZmlr3cRJ9SMB4a5sHjC7wajP7+eQ5/uWebosprKaa9jnd3HqwwYsgAds1l+506ZZvldkjdiUr6V3kZ7Kc0wvCxCKJLCbj7K71heNgcBUrLeoWC9CLDPd1GUAX7yVdzZxnWOa1zOqNjj8LLAttF0p8Zycnm+rONVBgxZACsao6qZf3VD9kSjzZ7w9+oloqV2NPzBVRf2kPh59t2Mrrc4o2eYaZnLSxAxQHpcSUh+SOcB7lmzxNLf+4gUUG5/xqHqbvSx2DzOIwviQ0ufFtVYTo8c6+w0XmXAkAWwciZBPz0rzY3APfK7XqyPh4spBOa5NMMn+iODuRseM0k1ok8hXoD2eS3lOy24YunvICKFmuAqn9VqeRRWH7Tc/0qNZWTKVNlqL3mNAUMWwMk3j2+dbzicrssfPa53rQvPMTHXi7o0k/kdoAP+dUzkYwH2+S+LcvifEGcA9eC6x4c4j/jLHjGX8voezde6stwhn3O8xoAhC9CxIavhK2k8CE84rqceRlO78BwTQ02oGQvQIa6MmqG66x6x9JnMb1AHVlrmwOdG25hTP2xJ447WXEauhHpDvMaAIQvg5LRlHlyV9KeamjPig5iTh/Z26Tnih0cnEStA5+gOls317UcXJ3Qn6KL11tBndbkcQLRQA9T1X3eOx6L2RJqbPH053X+GmF2ccZkSuWVZW79JeDkIAEMWIFS05urLaO3U750etAx3cD31FroR+37qt7TboTithKXPWf8BssMWc6ptQ6D9Xiv2HToAKG7tqHs2XtcmYZnqx05utNWRkqf1iw/y6mPIAkAqZknzcEiN5nkMB0B2DDoM2YsB932khAY4QBXYUNI1I4Tx+V9kGIaExjrPjjYg1EDSLKGa7GQ0oe8YshiyAJCOlofOdoYCIHsF5p3Y4+1CTaCkJYTeG/qt8Q99iBcgc/rFHF/0PpqXdeeSZU19HVhfb4tfBuxWW4x4MWQBwJtWvoRLDAVAdzjoUFzWBNz31ZZ+X0e0AJljy5i8muH5me3S5la8N7D+qmGqoRrqnbNZmifqpr5/RLwYsgDgjWavV5dijYul1A5Al5jWaF8l33paWWJLpb4L8QJkxm7LXPub4fnJToch2FuCZ7hn6P/lLtxri6Q7ES663cSQBQAPNPHoh2jdn8VwAHSXv8WevXhuwH3vsShemuFuKeIF6JglYj5pvM/w/OKlZS09XJJnuGno/3AX7oUhiyELUDX09PVxpD+vZDgAuo/Gk36xfDRD9+3XuL1RQ9/fRX8PAO3PL1M8+nvm1y92WNZQXZ96S/IcY4Zn6EbeAQxZDFmAqtHK6r+ZoQDIj32OD/jywPu/2KKAaY0w6nYBpEfLrzwwzKuvQvKfuLH/0bJ+bi3Jcyw09P9pl+6HIYshC1AlTkZzdB9DAZA/jy0fzlcS/omCrZzQZcQLkBpbBt71DM8vbEmw7pboOfYbnuE4hiyGLECN0bWx5bmounJS2ForZ8sxhgugGLSW4Ccpb+InZbul/6cQMYA3pyxziXp4vzlmGSdN9jFQomcx5RtYhZgLAUMWoHiGE+agegBqcj/N06LJnK5Gf36U4QIoljVi35E+W4JnsJUUOoSIAZwctsyhgwzPL/ZYxkkVnWUlehbNYP/D8Bw9iBpDFqCmXBY/j429DBVAGGxyTNZ/SvAMR1lsANrCFi9/hOHxWmM0w/Oakj2Pad2/hqgxZAFqzCWHTqyejOsYJoCw2CDmchvabjXa9MCfQU+VvhnafkQM8AcHLHMGb4YmenJ51bI2ahxVGV1xTacOOxE5hixAjVlk0Yc1BwJ1YgECRTMVf7B8TLX0xhqGCQBqgq53byxr4ttGW1DC5+oRcwm22YgdQxag5miYyG1phlpo08RvaxkWgPDRRCV3xO5WoacTcxgqAKgo86TpYutaB6eX9PlWijlbPWDIAgAAlJodYs9orElCLgp1JQGgOuh6dlmSkyDFPVM2lfw5Txqe7QyvAIYsAABAFeiTZkkOm1L3P4YJACpuSLSy+WrCp94KPOcLoVYwhiwAAEAN0MD205EihyELAHUyJDSW9O9G66/Qem7KvDyJVwBDFgAAoIroSYTWUXyOIQsAFTcknkgzg+/Uij3jToOxdAfxY8gCAADUAc3UeTQyagEAqsDzaF2bV+FnvGEwlvIoUbZF7O7bobWbGLIAAAAAAADFoq7DpvqIeZQRwpDFkAUAAAAAAEjFkMFQ+pDT/TFkMWQBAAAAAABS8Y/BUBrBkMWQBQAAAAAACJFXBkMpr7q4GLIYsgAAAAAAAN6Yyu5onfDpCb/vabQDDBuGLAAAAAAAQFEMG4ykR4bfn2+0T402wNBhyAIAAAAAABTBBYORlHTquhMDKnd6MGQBAAAAAADG88BgJC2e8LvB6M+vM2S5MmAxZLcyPAAAAAAAUEe+Goyknthv1kuzzuxoo/UxZLmyyWLInmR4AAAAAACgjpiMpIWNNq3Rjsnv5E8rGK7cuW+R0UuGBwAAAAAA6sgX8Ss5s52hyp0THnI5J+NPzwEAAAAAACrPdQ9jaR/D1HWWNdqaRhtqtL8b7Y3417XV36qb8YboGnpy3suQAgAAAABAVVlpMZA+N9pGhqjr9KUwWn3bWYYVAAAAAACqzLpGe9hoY1F70mhHhMROAADB83+SgsoL1POxhgAAAYB0RVh0TWF0aE1MADxtYXRoIHhtbG5zPSJodHRwOi8vd3d3LnczLm9yZy8xOTk4L01hdGgvTWF0aE1MIj48bXN0eWxlIG1hdGhzaXplPSIxNnB4Ij48bWk+RDwvbWk+PG1vPj08L21vPjxtc3Vic3VwPjxtZmVuY2VkIGNsb3NlPSJ9IiBvcGVuPSJ7Ij48bWZlbmNlZD48bXJvdz48bWk+eDwvbWk+PG1vPjs8L21vPjxtc3ViPjxtaT55PC9taT48bWk+aTwvbWk+PC9tc3ViPjwvbXJvdz48L21mZW5jZWQ+PC9tZmVuY2VkPjxtcm93PjxtaT5pPC9taT48bW8+PTwvbW8+PG1uPjE8L21uPjwvbXJvdz48bWk+bjwvbWk+PC9tc3Vic3VwPjxtbz4mI3gyMjQ4OzwvbW8+PG1zdWI+PG1pPnA8L21pPjxtcm93PjxtaT54PC9taT48bWk+eTwvbWk+PC9tcm93PjwvbXN1Yj48L21zdHlsZT48L21hdGg+d16FPwAAAABJRU5ErkJggg==\&quot;,\&quot;slideId\&quot;:271,\&quot;accessibleText\&quot;:\&quot;D equals open curly brackets open parentheses x semicolon y subscript i close parentheses close curly brackets subscript i equals 1 end subscript superscript n almost equal to p subscript x y end subscript\&quot;,\&quot;imageHeight\&quot;:19.35135135135135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row&gt;&lt;msub&gt;&lt;mfenced&gt;&lt;mrow&gt;&lt;mi&gt;x&lt;/mi&gt;&lt;mo&gt;;&lt;/mo&gt;&lt;mi&gt;y&lt;/mi&gt;&lt;/mrow&gt;&lt;/mfenced&gt;&lt;mi&gt;v&lt;/mi&gt;&lt;/msub&gt;&lt;mo&gt;)&lt;/mo&gt;&lt;/mrow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C8AAAC0CAYAAAC0XwauAAAACXBIWXMAAA7EAAAOxAGVKw4bAAAABGJhU0UAAABl/fwHSQAAMANJREFUeNrt3Q+kFVv7wPHHkSSJHEmuRJIcSSRJkkiSI8chR5IrkSRJIleSJJIkSSRJkkOSJIkkSa5IklyJJEkSSXLkiPvOc/fa79ntZtZas/f8WbPn+2H83l93n9mz15qZteaZtZ4lAiAri6LtaLS9oCgAoHZemDZgEUUBAACA0EyPtr2m0/pvywYAqJfWNuCFaRumUywAAAAo09xoOx1tY20dVoIXAFBPcW2BthEno20OxQMAAIAizYy2M9H2M6GjSvACAOrJ1iZom3Eq2vopJgAAAORtd7R9dXRQr0bbUooKAGpH7/2jjjbiS7TtoKgAAACQh9nR9tDRIb0fbQMUFQDU3oBpE2xtxr1om0VRAQAAICtrou2T2N+ijVBMAIA2m00bkdR+aNuykmICAABAFh1PW26LJ9H2B8UEAEgwx7QVSe3Ij2jbSDEBAACgU1vFPuT3ZrRNoZgAAA7aVtxytClDFBMAAADSGnR0Mq9TRACAFPqkEfS2rUayhmICAACAr/nR9s3SwdTEnZMoJgBASjoC45HYcyjNoZgAAADgom/GXog9uRrZ4QEAnZol9iTQjykiAAAAuPwlzEkGAORrk6Ot2U0RAQAAIIm+Dftu6UzeoYgAABm5J/bpI9MpIgAAAMQ5KfY3YUsoIgBARpY42pyjFBEAAADazYy2H5ZO5H2KCACQsfuWdkcTR0+jiAAAANDqsNjfgI1QRACAjLlyX+yniAAAANCkK4zYMr+Pmc8AAJAlXXbbNurvLUUEAACApmGxv/kapYgAADkZdbRB6ygiAAAAqJuOjuMWiggAkJPNjjboCkUEAACAqdE2buk0/oy2GRQTACAnM8QevNBpJZMoJgAAgHobcXQan1BEAICcPXW0RUMUEQAAQL1dcnQYT1BEAICcnXS0RecoIgAAgHp75+gwDlJEAICcbXS0Ra8oIgAAgPrqd3QWNd/FFIoJAJCzqY72SLfpFBMAAEA9DQlvugAAYXgljAQEAABAjP2OjuJViggAUJBRR5u0jyICAACop8uOjuIBiggAUJADjjbpMkUEAABQT7eEpekAAGFwTWW8RREBAADU02tHR3ENRQQAKMhqR5v0miICAACop++OjuJUiggAUBDXiiNfKSIAAIB6+uHoKPZRRACAgvQ52qQfFBEAAEA9/XR0FAEAKJKtTRqneAAAAOgk1il4MT3aNlL9qIgZnK/UE+0SQXUAAAA6ifXqJA5H20dpvMGbxymACrgpEyst/EFxUE+0SwAAAKCT2LudxP5ou97y2+5L400pELr98mvCws0UCfVEuwQAANL65tHQZrlpsqox0zF6JY03PJej7YA01kefRZWATuJv1kbbp5bfdTXaJlH9qJD1be3NpWibQrFQT7RLAADA1/lou2aCCB8LDmQkbe9Nh2mIBzTQSZRjbb/pLNWOiloivwbhXkTbHIqFeqJdAgAAndBEgNui7U0ggQwdpaEBlqVUDWrWSdRpIvfbfs8pqhwVpw/B71rOaX1IXkmxUE+0SwAAoFM6l/5VB8GGC9E2aIIgfW371KGnC8x/3x5tV6LtdYp9PyCIgZp0EjUR59u233KS6kaPmN32YKzTCVnlgnqiXSrXfGkkhNa25m603fP4G53qeyjaHkvjZdO46dcdjbZpnAoAgCLtShFY+CmNubKd0IDGYfl1mKpt0/n+M6ke9GjwYnnMtXCBqkYPPhh/aDvPSRBJPdEuFWMg2jZF2zkTqBiLOc6Dlr/vM0GLMcvvfEkAAwBQpKEUwYujGXzfZGlkO/dJIvpZeAOE3gterIk5/29QzehRC829vPV8H6FYqCfapVxskcZUxB+e/bqBhP3oMrpPPPdxnNMBAFCU4RTBiyzXhNe5to88v/cw1UQnsUeCF6uj7Xvb8WsHkUz/6GWaR+Fn23k/SLFQT7RLmdPpujelMR3ku+MY3yTsY5GkS+7+htMBAFCU3Z6N0/McvltXGbnq+f3nqSo6iRUPXuhUkfYRFzp1hKWDUQc75fdEzeQ3op5ol/IVN9KvuZ2O+fximRiBo3ktNLn7VNNfO5Own3FOBwBAUa54Bg9O5HgMBDDQ68GLufJ7jgt9w7mK6kWNjLZdA/p2dzbFQj3RLuXqWsIxrrG0U9rfmtz236dJ8opxAAAUwnclkLU5HoNG9B96Hsd+qoxOYsWCFzMSrrMjVC1qRq+F9sSQT0wbAOqJdikfN2OOT0djtK4WpwnSm6tf7UvYT1/Cb33N6QAAKMIsz4DBmPy+JGoex/LZ83hWU3V0EisUvLgVc8zPqFbU1KD4DV8H9US71L0+iZ82cqXtMw8dgYtmgCNpdTgAAHK32TNYUNRKCFs9j0ffDrA0F53EKgQvDkj8ksMDVCtqLO5N8DqKhXqiXcrc8oTjG2r5zGnzb6cc+xpM2NcuTgcAQBFGPYMFOws8pmeex3SM6qOTGHjwYrH8nrmft5eAyPyYa0OnKUynaKgn2qVMHZb4BJvNfBabzL/d9tjX/oTfupDTAQBQhC+egYI5BR7ToOcxaeP7B1VIJzHQY9ZhuC9jjlWXruunSoH/EgKSlJl6ol3KV9yS9M1AxRzTD9SlTn0CUtclfiQsAAC5W+YZJCgjEdMbz2M7STXSSQz0mA8LI4YAmwUJ18gyioZ6ol3KhE6vjRv9t7MlsPFDGqMEfcTlJbvIJQIAKMJfngGCMwE9+MVly55MVdJJDMwc0yGMGy00i+oE/u+ukMyWeqJdystwwrHpsrcHJN204MXizp0BAEBu7nsGCAZLOLYBz2PTbQtVSScxMJeFjOyAjy3c16kn2qXcXIw5Ll3yVnNUaDD9dop9xeW70FEdU7g8AAB5myTxQwnj3hSXta77J8/gxTWqk05iQGyBt/VUJfCLyaadab9WdOpgH8VDPdEudeVDzHEdjLanpo81M8W+4l54PeDSAAAUYcgzMHC7xGO85nmMY3Ry6SQGJGkFn++cp0CsmwnXzA6KhnqiXerYwoTjao4MHE6xr6QXXge4LAAARTjrGRjYW+IxHhT/qSMrqVI6iQGYZznGUaoxeLospK6ioG8rNWeJJqe7ZP4d+dku4SSLBvXUK+3Sbomf5qEvfK6n3FfSC6+lXBYAgCK88gwKlLl293CK4MU2qpROYgBOWo7xT6oxaBukMTomadTMBoooN7agH8kAqSfapc4kjZTRwGzaZebjlsv9zCUBACjCH54BgbLX7l6XInjBUl10Ess2SeKXkWtu82pSVzo1ZrU0VgzSt3vvpfGmT+fL34u2uV3uX/eto1i+mH3qvO1T0dbfxT4XmGO0nWPa4R8osBwXmgdCTZJ3Jdoem2O4l+F3jEhj7ruW43fzsLOkpPPmY0K5P+T2FxTqqRrt0iSJz1HS6XLdccvXX+ZyAJDhs6m+JNoqjReBo6Zd0VUlt3v8/XLT77xh2intL/00//eD+Xed5sZI2oraXpGAgG+Q5V/T6QadxDLZRgr1+huqSeb3j0ry6IXWoOi0Dr5Dl5i9Y9nvS+k86/1Fz/vMjRzKbrJpsHebIMUzy0NHcxvJ4Ht3W/a/tYRzyJbjaAG3wGBQT9Vol9ZKchL2mSn3tSBhX5u5HACk6OusMX1FfSmjwc9bJtDgWkBiuWWf+0y/8t8U2y2CGNVz3bNyyx4GOi3FicjcaDqJZbthOb7rPVovq8yD/5ikazgOpvwenVfts/pQpzl6fFc2Gs8w2KPnxIeU5dbcnnf5/To65ptl/9qRGCj4XLLlODrGLTAY1FM12qWkKYznO9hXUqCzn8sBgIejHfZ1/jX9szj6jPq+i/3qi7aNVE019In7zWgoa3dPSXESfqNq6SSWyDZEV7fjPVYfmyR+GPEPz+v1XYrvWhFtXz33e7XD3zOe4l4zOYPym2wCPjoF5IbZHqQov26TFA9IeCPvbCtgveUWGAzqqRrt0nPJLsFmXO6Mp1wKADzpKIftZtth+hcvPPs6l9r2pS+2R7sIWrRv5DOrgFWelRnC2t1pRl78oGrpJJZoo+Q/zD8kf5oHfu3U6ls5HdLX13Ld+kTZl3t8j+Z9+JLiPtBp8OKjFDvyIkmfOVfeddCgZ31vLXqqk2ua4DJug0GgnsJvl2ZJ8tS6tJIC80e5FAB0aZ+kmwWg7c8/bX2yy+Yz/S39qIVm3z59O+1jzqYqwnbYs5Mewtrds1I8tOT9ULFWsovyhb7dCPC8DT14ccZxfKt67D7Sbzq1NtccZXLY8fczPR/iW7ddHf6ec577v1tg+T7zuOdN7eI7HpZ8T41jm/d6hOY7GNRT2O3S5oTjOdTBvtYn7Gs1lwGADLxy9EOao101907rVNtzHkEH7Ue+9LhXn6cawvbIs5MewtrdaVYbyXvkBcELOok2zyX/qQZVs8RRJrZVMzRy/qDts3PNv+uIjbgEm/qw3+lUN43mu0Z4/JRiV+KYI/a8FN0uEa2N/mvLvsdKOGfeWI6HYerhoJ7CbpeShlQv7GBfFxPuDX0xn9URXZprYyqXCABPTyz30DvmM9r/a46i0DwXaabNDog7IagGSWZQFWGa5lGBtuQoRRtM8cCdd0eb4AWdxCSTHddVnac0vXaUS1/C37Umm0uaCqId8dPSSHz5l3S2gkmrlZYAht5fhksov/2O8/5Ol/vXxvqy5JMUtBM3Jew8TKCeqtAuxeUI+qeD/ejourgcaaMJn79hvnsOlwhqTlfsOmu2bRRHoj6x5xzbZfopzYC5BjpmdvA9tzzu11uojjANez68Xg7o4vd94P5C8ILgRUlc58b7Gt9zzjrKJm4kQ+sw5VsFH6+ORtApQB/MQ5jeVy5JZ28ss6CBsU+OB8UsMv4PxgRurpbwey87zpdBmvEgUE/htkvLJLuVYJJyOe2M+WwzzxHLpyIPS8w5dlsaAbIf5qH3q+mz6pSogYCOt3Xa5yWqL9FSxz10XrTdN/9bZw50+pLqT4/79RWqI0wXPR9eQ0kueCrFA/cjghe1DV6Ml3xs28W9nnRduQKm7R3dmS0P6y+l+9EUvcCV/HR7Rt+z0eMBJW/Hpbs8KaCeiuQayVqGpKVsV2QYpFrU9rnmi6bLXBrI2Jpoe5yi//rMPKj2lXjM7aPcD1KNiXZY6vIfmcjTqP3B6V18z3KPc4epqYHySX6nF1wo835upLhhjRK86NnghWvJ3I8lH5/rLeS1Gt9zpku6FTNuy8T62wu4Zf9nruQ7daSpT7qfH98t19uR65wOQaCeGt47yqG/hGN6INmtHPTBIyizUQg2I59+n+8L17hNpxmUNQpoRJJXy8CvbEue/m3+71fTD8rzOaLZ70RgFnhe8H9XLNjS3E4QvOjZ4IUr90nZHWXXXLq6Dxm0ZZJ+lvBAtF3QyrYySLerjsQFL96U9Ds3CVOwqoB6arguYU2f0Q76zwzboKS56Po2XKe0HWx5uCDYjKz0tzy4drvpqOyBku8Lc6nSRF886jCrIFTZCz+gA7s9L/RQljmbmvIGtYkq7lknJJ/lMbPiCrKdq3n9XRH7SC9NCje7pRG7wyn/m52S/1S/1gD3qZJ+pytQ+VPKHQ4M6inNdXm64OMZSjiOTt/8fhW/0brruCSQER2t+VSyfSH30/Qji1gFR0cftQb9PlKliRZ71F2W/UHXd41TJeG56XmRrwjkeDemvDkR2exN2gF+77jZzCz5GH84zs1TNa9DV+JdHdXUnC6iS4P+wWn/m5mS/7S51qGuZS2Vvd7jXj+f06F01NPEg5bt/v+p4CDOhYQ2stPVX0aFF0cols+qEJ1ubyX/0VD7hJG3nZZVVss7dxq8YORFgA+A41Kt+T4nU9yQGErcu7ZJWG+24q4t1/lZ9ykQixzlc6/lf+/mlE/00HHv7vYhqfmg8qLE37jG43paz6lQOurJv69S5D3tTcL9tVNLLH1HzaOxlksBGdorxUyN1rZuVg7Hr6NI20fibqRaE92R4qawT/I4L75QJWFZK2EkvUzjWYob0UWquCdNEfuUDB3SWvaoC5/pTX9SlTImflnCkcz1lmJ1lw37d7OffSX+xtke58kwp0LpqKcJM8yDvC2h9PQK/z4djfvI3MN10yH9hyScxO7oDfMc/QQN3uuLIJ3e2AzUa26MEfOQ61r5J+5BdUfGv2G//B7gY5pjPJ+X6msy/L5+j3PiAdUSlmOeF/PWCnWMiGz2vjMVCArMqNB1VSafaWtLKCarhY7yO9bFvpvJUsdLftCa5nGebOFUKB319CtXAlOGjgN2SdNFNOH3So+/16njFyT9KIwHJnDSLZ0m961t3yep1kSul+rvMv6+dVKtF/gQ/+Q3swM53j2SLnpKZLP3uHKeXAnkOFcRvPByyFFGFygiL28sZfiki/0+Mvs4X4GH4m2cBpUIXtStns7RDgAdWWEJLKRdfldXFnmcMoDx3Tx3dHM/fC6/JwklF18y10v1Yxl/34jHeXCAagnHDM+L93lAx5zmxnOGKu45mizwm6XO9fyYEsix+kzJotMqskEYPZUF25sl7Sx1MmpiScs+Bkr+fT7TsFhGt3zU0+/0Jco9sSeDW8mpA/wm7rp51kHgotUemZgK6bv93UEbON0EWXghk45rKdys+yJHPep/kGoJx4jnRXsikOOdn/Jms5Aq7ik6n/GT2PMihDTX1idxHcELkclin5O6gyLyMiTZ5xloJuq8H8h54rqejnIaUE+B0oetR2IfKbqU0wf4v7jpkBp0yGIqx1yxBxRtefR8Rk0si7bXEh+oZNU0+33S1h/MI2n4dXEvpzuJqgnHVc+LNZSs0SdS3GDuUL09ZbEjcPG3hJckbIDghbfnljK6TPF4meRo9NNO+2jtOK4O4PdNEd7oVwH1ZO+YP3QEMJZzCgH/OS75r9CzzVx3aQIY2s5qHo7NMrEySZ8Jamg+n/uWvz1EtVoNO8o+j/L7KiTrrJSPHhfpmISRN2JqyhsMCf56xxpH3d8250eIHVVWG/Fjm/LwguLx9iDDcmwGt59U6Hoi5wX1FDoN7lyzlI1Oi9zAaQT8tqLcPzl9jwYgRiX/ZVhfCm/wXVz5gbIeUb/Qo972US3hWOx5sd0I5HjTrPF8g+rtGRplt71NPhbwsfusHc2b4gbXFLbpFJEXV/JT33nCraOGQpnrySoWvRO8oJ7c1yoJ4lBncSNX815ieX20vc0pcPHDPHfB7pWlDF/l8H37POqOaT4B2ed5we0M4Fh1Du2HFDeIeVRv5enDqi0SrmtkVyGRo2t98bNU9X92Ckk7s+Ba4cY3ENFcmu5pQL/NJ8H0MKcA9VQhOiXXNh3ypoQ3HRIowq62a+F1Qd+rI6OOevTd0m7c89xmS7GrjKiHju+8S7WE5a7nBRfCcj77U9wgmE/WGw9g7xw3k1kV+S2fHOfreapb5oh9BRndTlFMXnSK3w9LOR722MfKls+vq1BgRrf1nALUU8XMlEaOrqSyei9h5JwBitSek6/oofs68uNRRoELpgf72eoox6zzAc0RVhmpFB3OPu5Raa8DONZ+cSdTaV3StYz8HGsl/7lyoWx5T8mZ56hvnTM4tULX2m1HeV7iduS1/PFjisnbLUs5Xvf4+2cykQQ3JOs8zpP5VD/1VEH6tveF2PNgUGaok9Yk3joKoqwXVjql9U2H/WUdIUz+Gn+20dafcvg+19S9V1RJWDZ4XnhnAjjWy57HqssnLSjpGAleZEujobahXBpUW1aRa811/l6r+b3oUFsHhaWqunegiw7A5pbPrgjsdw2KOwN8H9VPPVXMYolfUrF1Ja05FBNqpnUE4cOSj0XvVzp64on4r0aiS6rOpBpTsY1UvpRDnb4TVgOslFOeF2DZw2V8gyxlJwAjeJGPI47GYW8FrrU9wpK+SZa1BCy+iXvIIEPN/SyXzpKfTm5pzG8F+Ls2OX7XJ6qeeqqYPVLdhNRAXtqXW94f0LHpdJKDpo38aq5fHcn+2fSPdXoLCR7Tcy0ikXXOkC2O72OVuwC99HhI1YuxzDedM8WdL6C5nSy5PAle5GdQ7PkQRk1DFypXAO5DTe9BOvWn9W2jvvHvE/t0tsMCH668F0lB6cMyERgcCPB3/SmsMlUF1JPfw9lVsU8TIUkx6mrAtGHNbRlF0vNsL/q0T5L1inOu5+A1VElYXNlcm9u9kjvf9z2PM4Q3hAQv8qUR2Y9iz4cQ6vC8qeJeHaeOLraUwYWWf7clEibrsz9b3ou4t1j6pmhMwk4ie0RI6loF1JNdv9jz/Ghbt4TTCECN3JTicp65RvlepTrCs83zIbXMNcYveh6jBjhCeOtO8CJ/OufXNj9NE+vMDvSa+8dRppNrdg8akl8TsLZew4ccgR7myvs5KPbRSu2ab4G/B3wdufLHbKLaqafAzXa0B9rGzeUUAlAjrlG3RzP8Lu1vvhf7tMZ+qiQ8o54PqUtLOr6TnsenSxhNC6RMCV4UQ98Of3AEMEIcgXFeGJ7WpBnDP0tykt01jrJayS3ci60c37R9tnVpy4MB/6abjnNjNtVOPQVM2yZbYs4Pwlx5APWz2tFmZLlk+7ECvwsZ8ll29FtJx+abSFSHj0+lKmtJH3a/WM4NXeZxWmDHPOw4n0dqVH/3xJ7J2bWM8z4uAS9ajrZEgM3RPvrGozn3862EPQrorfgHZEA9hUTbpKeWctE2bYBTB0AN2aYajkt2I26XOPpFR6mKMC3zDA4UvXyjDuPxHREyKiyZWHfrpFoJ4aY4HsiP16Te9orfnELbMrnXPb9rvjQSUE6p8XXyt7jfLuxr+beQEwT2OTod57gtUk8BuyGspAQAaft8jzLsh78SVv6rpIOeAYJdBR6Tzu986nlcR6hCGK7pRTsDO97bUu/s+4tkYgUMHTptGx1jG9Y35vFdOnrgufn8UIa/YY457/T4x82x6HJaZ6JtYYBlftZSjrulMYWnuZJP6MlQ5wtDPauAevrdTgl7tTQAKIv2134WcH+8INUasY0WDzyDBEXNK98u9mUwW6exDFF9aKFR1LeOcyakudW25QM/16CumknqNICx2PF51/Kyrr8/J9lnjNZRCd/FvpTXscDKfZPleK/IRGLFcfPQGbJhx7VOIlfqKUSzHX2ct1Lv0WEA6m3I0d8bzuA7bAtVhJorD8YMsUe3Wre8Oxg6t/Oh57Ho0Od5VB9iuJY7OhvQsU4V+9SRXk7U1rr6gM+IGFe+hj2Wv91sPqPZpLNaF3yxo+5CXWJrntiTA1ZpRJttNM4FboXUU6DOOu4Xf3LKAKixM457ZLerL62x9N80cDGLKgjbLvFfUSIvOrT6kucx6JDsA1QbLPrEvuSR3rBCiqjalgCuWtJODYauF/d0idapamly6TyS9Gt+LzX3jaxXcLku6Vbk2RtQPY05jlUTKFbhza9t2tUKboXUU4D6xR70/CCMGAJQby8t98gfXe5b8zx+tfQjWRK14idI2mHZaR8wNzg6Ne2bvqllyTD4OC7h5G9xWWo5zksVKvNdbZ1ynRKyI+ZzrckgdXh0mpEQrpwmy9s+r9MePpr/lvX0DVcAoH37LtmN+sjzYbIqOQj6ZCJfSvv2nFsg9RQoV66LU5wyAGpsluMe+b6LfWv6gy+WZ8zJFH/4dqTsfOtUjRldfJ923IfMA9kXz+/8aU6ohVQXUhh0nFfXAzvepBUgPlakvFeKfe7gfmnkh2hdPUjnfC9K+T1rHfX6TiaWFtQ5kZ/Mvz/I4Tf7ThkJMWGsbdj61R4457ZxC6SeAuUasTXIKQOgxkYc98gXHe53i8QH0vXftlPs1aAPEmnfHDYfpnTNWx01ETe0RqNWmoxqnQlU/GU6w/+k/B59CDkkjLRAZ6Z4nMehXY9Jx7qkAuV9qYN7yYYOvkff4n5J+T1vJZ9hgK86+M3XAqmvzQnH90mqM2QyaQ3498Kwe+opXO8d9wiGLAOos6vifqmdZuq3vjhPmp6tq1rycjxwmhxQM83f7aDTXcSmSw3qkMmVVBUyYDvXxgM83hcJx3qsAmV9NeW1vqWL7zqV4nv0YTyvxL5HOrjHhTJMfn3C8W2u0PWddL3s4dZHPQXMlSAdAOrso0df6pY0krjbTDbtTNz+9N92UtRh0wSXL8V/VZEitp+mU6NL820VVg5BscGLEDuJSUtDva9AWe/zvO7HM3hA1tFY38VvlNjiHH+zBoMfp7zvfQmkvmbEHNvNCl3biyV5lA2jLqgn2iUAqJ6Fku5lkE4xaeYS6zPPkjplWEdaxC1HrS+0NGH8NIo6fGmSYnYbkNC5QzodRTO5asb6O9KY43nRBFH0RFtGBxN0EmM9kWrOg9ZpOn+LeyrYqoy+b7Pju3RVktkF/G69j+0y97lv4g4Qfw6kvqbFBFWqtDTYaclv7XdQT7RLAFC83Y77oybjf9jBs+ld02/k2RMAncSMLUk41gcVKG8dwqcjMHQ0ggYwf5gH+nvSGLqXdRZnXVnkpvmO5ndpoHRjQGXSnhT5fiDHtaHtuDZV6LrWtyxxI2/uC6gn2iUAqCpXQuPmohELpPFC/IY0RlM0+5z6f9+Zf9fV6TRQPoViBUAnMV8XxG8ZUFTvPAxl6dszLcd0pWLleVjil6Fl6iH1RLsEANXUJ/aFJF5SRADoJIZJs81/ijneh1Rp5bTnlhgJ5Jiab8TfSXfLXxdtpsS/zd/FqUY90S4BQGWtctwbz1NEAOgkhitp6dSNVGulbJJfk5WGkCSqdWWYFRUrz7hRSbc5zagn2iUAqLRDjnsjOa0A0Ems4APAWyFLcpXca6m7cwEcz58tx3O4YmW5UuKTwPZzmlFPtEsAUGkPxC/fBQDQSQyULsX5Iua4z1K1lbBafh11Mbfk49ElyJpD+R9UrCw1YPe27TrQubGLOc2oJ9olAKg0TfhuW63tBUUEgE5iNWhyu88xx76W6g2aviF411JfhwJ4qHwtE+ucz6pYeV6V6i0fXEfUUz3aJQDI0kbHfZGXdgDoJFbod+gb/PG2Y6/iA2hd6JKwrcMfdenYstcWby4/9tOcT1WyK+ba3c5pRj3RLgFATzgt5LsAgJ7qJI7EHP/f0hhqh3DoeuJ3WurovZQfZNrfcjx7Klaea+T3oaT7Oc2oJ9olAOgZLyz3RG1bplNEAOgkVs/OmN8wSjUHQ5eHfNxSNx+kMe2nTOtbjudSxcpzINq+tJ3v+zjNqCfaJQDoGTMc98RnFNF/OdO2RduVaHsujVxSP6LtoaR7QbYo2i5H21dpjOh+JY2XozZzpDHyRUfHPDDfu7XD36Ev0D6afVw2/WYAPd5J3BHzO45R1aVbbm7IzTp5GW1/lHxM81seKh9JtUbpzG0rT6YgUE+0SwDQezY57omna1ouy0z//pWjfO557u+IZR8rWz630Dxr6MvRTwmf11HFaadDb43Zj/aVWUERqEEncbMwRDsUfTENwpUAbsYaiW8mDH0j1Ypua5T/g/y6WsXGmp9nK8x5pklXn3S4Dw2m3ZXGGw89J3ZTT7RLAFCyS4574lDNymOGTCRY1zb2hgkk2KbWLHHsc9RRxsej7YRMrEjns21J+bseJ+znCJcAUI9Oos4xbx+qvZcqL1x/tH1raWTySCqlgRBdreSWacQOm+9NooGKf2QisevcCpWnPhC/bzmn9a3+0pqdUxoQ07cgOrzyWkJnopP17p/G7OcM9US7BAAleuu4J9bxzbxO5Zgd8+/XE8roqGVflz3aHf0+XRlMA0UbzP8+II0XHUl/8yDlb3qXsJ/XXAJAfTqJC+T34WQHqPbC6UPmX9JI1plHcOSfmHNXgxIrEh4qm+eEBreWVKgcB+TXKQg6l7NO8yF1tQ6d2/vT49411MG9Imlf66kn2iUAKKkfa7sfvqCIfjE/oZySRmT+JRPTM3Q6iK6GN2z6Gq1teNK0Yu3X3rbUT5qXY2cS9jFOtQL16iRqRLo9qnqSqu8Zpyznrw7T32sao8nm4bc5GudbQnAjVKvl15FEdRxGqCMX9G3HBhOcOGOp+0Mp973Ysq/71BPtEgCU4IDjfniZIvrNM4lfkaU9ALG2JXARN1pTX26t9HzOSBodk+aFqe7nVsw+vlGlQD07iSNtDxWj5oEW1fZJ/OcfNrcvng1SKDSJ07g59nfmARkNOxPq+FoH+3qdsK8f1BPtEgCUwJWMcgdF9JsTCWW1ruUzs0z/UbcsksdvluxWgtkmE9OtmyM/ANS0kzhLJpLy6I1hPqdA5f1IGbjQhqpKuQc0v0NzWsw5Ieu0b+fuQwf70ZE4YxI/god6ol0CgCLt9Lgf7qGYfrMxoaxa897dN/+2IcPvTcpZ0UletbXSfe4tgE5iD9FknoNUf094mSJwoXND51TwN2ojtpKqTnQ4ob47GVm1Sn5946Hbc+qJdgkACqR9VJ+XMxo0J1j+q2liH5G5x/z/5zP+3kMJ37uvy7ZwiCoF6CSid+z3DFxcpYHvWavFPUQ0jaG2/ZyjiGmXACBHi0zAQkdb3Jd0I0p1pKHm/9Lp0TqSQAPpAzUvz7gRmboC2DxpjKZ8n0OfcJ5ks+qImiIT01YncXkAdBLRO3S4/h3LOawN1DDF1PPnQNwKJLsyujeupYhplwAgR6OSPn8XiTyTXUkol8fm/27M6XvjllzX/sn0lPsZNH97iUsDoJOI3qQPqo+kEVHX7aH5N5Ky1sOLmPvXlQ73NUN+DX6BdgkA8qQ5l0Yy3JbXvDy3WdqQ2zl+78GE7xxJuZ/mamqruDQAOokAek/cW6tnHe5rRDpb5gy0SwCA8i1JaD90FESeyfoHpPuRMDqaVJPLv6YaATqJAHpTXNLO8Q73ddP8/WchTwrtEgCgiuISnt4q4HvfxnzvxxR/v8X8zW6qEKCTCKA3jSTcw9KuLqOfb+bP2E+x0i4BACopLh/a2wK+91xC27XQ8+911OgXaSTtBEAnEUAPSlpxJO2SyKfM3+lwTTJ80y4BAKrpmMRPG8k7F9pQQtu1w+Nv15vPHqH6ADqJAHrXlIR72NYU+5gtE8NM11GktEsAgMraKNm81EhLX3yMx3zvqMffPo+279HWT/UBdBIB9La4+a1nUvz9RfM3VylK2iX0lAVC/hqgbrYktCGHC/ju+5I+78Um87mjVB1AJxFA73snnS+X2sxMrhm+eeNBu4TeoNfyWWkMFd9KcQC1oSMpvyS0IXcL+P5DCd89M+HzusLIm2j7Sh8EoJMIoB5uSWeZxbXT8MJ8fiPFSLuEytNh2wfMg0AnU8gAVNtdSxvyw7T7eVqV8N1DCZ/fb/77IaoOoJMIoB6uxtzD/vH4u+YyqxcpQtqljOjbtWvRNiaNt2kjVGthhiV+qUKCF0A97JaJkZR/JbQjy3M+Bg2OxOW9iJsSoiMtdJTIB2GFEaAWnUQAUOdj7mFfHX+zVBpDynV1EebE0y5l1Wl9FnPcm6naXOm1/Nhy3hC8AHqf5rcZk4nEnAsT7gd7CjiWuKVab8R8rrm06naqD3D7KQQvAPSGnTH3sHHL56eZoIUOIV1M8QXD1iaNV+D4tyUcu75Z461a9v6ItkviDnoRvAB6mwaOn5rr/XTLv3+NuR9cK+B4DsZ87+e2zzTzbT2n+gA/PxyNfR9FBKAiNifcxyYlfP66+K+9jjCCFz8qcPyjluPfRPVmRgNBOuVrzCNwQfAC6H2HWwIBk2La+vZgct5WJ9yLWhNyNoMtq6g+wM83R2M/lSICUBFJa7rHTQc5IOS5CNFkR5v0tQK/4bbl+HdTxZnQ0S06P1wDRWuk8aJlvjRGUhG8AOpnmbnOv0tj6kirPQn3hAWOfU7q8piS8l4Mmv++XVieHUjtH0dHcQ1FBKAi1iXcx9rfaAyZf/87g84JsjXD0Sa9rsBvuCqMvMiT5rbReeMDMf9thOAFUDtTZSJw+aclsNG+bbHsc6fZZ7dT/R7GfO8h09bpFBINtvxBFQL+bjk6ikMUEYCKWJBwH1vX8hkNZOgw8/eSvN46yrPO0SbdqvBveC/kvMhCv+W/zSB4AdROM1n3aMJ/1xEQcdPkLyd8fsB8/lgGx3ZK4vNtNI/5ANUHpHPZ0VHcTxEBqIipCfexDea/69JoX802QHEFacjRJl2uyO/Q5flaE2K/4ZwrDMELoD62mOtbl0eebvlc3MvatzGf02mmr6QxMj2LYPOwxCftbObmILcgkNI+R0eReVgAqqJPkkeQaUbvL+aBch1FFay9jjZpX4V+yyxp5GFZTQeV4AWA1HRap67YcTPaTkTb3Lb/rvfWMdOuL3fs62DCfWFl2+dum/0tzeg3/GG5Jy2jioH0Njo6ii8pIgAVf3A5Em2fzP8epoiC5hoNuIEiQgf3AIIXQPWcabuGNahw1rQDe2RipSGfoPaqhPvCC2kEmnUa6U3JJ0getyLSKaoX6IwrOZreKEhoB6AqbMs/b6N4gve3o02aThGB4AVQ+/Y87QhxHf322WN/N3L4HXfl9+kq5D8CuvBGeNMFoDeMJdzHdlI0wUtaVq65vaKI4IHgBdAbXMGLe5LuBesJx/4eSyN3VtbaRxSuomqB7lx0XMxHKSIAFfEt5h62l2KphJWOtugcRQQPBC+A3nDacj1fl/SjF3Slok8J+7svjWSdeT9nnaRage65srs/pIgAVER78GIXRVIZrgTSLN0NHwQvgN5xSBqj7nQUxph5Jtncxf7mSWPlkTGz6WiL7Tn/hvsykV+DqfhABvRCsg3V1bwX0ygmABXQDF6Md9nBQfHuWNqhH3T64IngBYBQzDHPURooWUhxANm5JvY3XmToB1AFmhhLkz4uoSgqxRVEv0wRwRPBCwChaAblt1MUQLYGxR68uEIRAQByMuxog9ZW6LdMNserndVL0fYX1VsoghcAQtCcCnmVogCyp1ne31sa/a/mMwAAZO2qpf15E2ibOVcaq3HpQ/EZaSyx9zHm+AleFIvgBYCyaQJqnS6ieS5YFhXIyV9if/O1jiICAGRMl6azTRkJbbWYu462sn1bShUXiuAFgDLNksaqJp+lkfMCQE6mR9t3S8N/gyICAGRsp6Xd0c5faAmjNRixXhrTLbdIY1ql7fhRLIIXAMqioyyeSGPUxWqKA8jfcbGvOrKAIgIAZOiVpd05VJHf8CDh+Edz+K6tkm7kR9nbbYIXAGqiuQDCFooCKEa/TCw1GLeRdAYAkJUdlvZG80dUZZnu2wm/IY/legleELwAEJ6T5l6zj6IAirXP0RFZSREBALo0UxrTKpLamj8r9FvGEn5DP8ELghcAKm2/TLzY1Skhy2M+c8L896MUF1COJ5YOwGupztswAECYblramfsV+h2LE37Ds5y+j+AFwQsAxdgccy/RYLXmatJVpzQh53Xz70coLqA8ugTcFyF5JwAge0ct7YtmaZ9Vod+yP+F3HCN4QfACQKWNet7n9lJUQPnWOS7UsxQRACClPZZ2Rd9orajY70lK1rmGqi4FwQsAWbnqeBbSF70bKCYgHCOOi/YCRQQA8HTE0p6MSyNoXiW6xPhPiQ/C9FHdpSB4ASArS0zblDS9cQ5FBIRn2HLh6nYn2mZQTAAAy0P+dUs7osnQqjhSISnAz9TK8hC8AJAlHQ14VxpBad10Ktx6igUIm64w8snSKfgg1XtjBgDIn7YNby3tx7toW1TR35Y0H3on1V4aghcAAOC/BGr3xD6NRN+szaeoAKD2FkpjBIKrzajqyD2dFvIt4XfNpfpLQ/ACAAD83w6xr0Si83+vRNtSigoAakfv/aMSnwuidbTeSMV/52pJXk4c5SF4AQAAftEfbaccndN/KSYA4OFRfk1kqUk7p/XA7zyZ8BvPcAoEef4RvAAAoOY0y+5p0yEleAEASErIeTzaZvbQ73yZ8Fs3cgoEd/4RvAAAAP+nb9H2RNsLIXgBADw8Nran0kheObXHfuMcSV7udRKnQDDnH8ELAABgpVnjdVjwC4oCAGrnhWkDFvbwb9yZ8IB8j+ovHcELAAAAAAAitxIekPcX8N1bxZ5XJLTtdsF1Q/ACAAAAAFB7Oi1kPOEBeVEB30/wwo7gBQAAAACg9oYSHo4/FfT9BC/sCF4AAAAAAGrvQsLD8eWCvp/ghR3BCwAAAABA7b1OeDgeKej7CV7YEbwAAAAAANRa0hKpP6NtRszn+6LtAMVWKIIXAAAAAIBa25zwYPx3wufPR9uXaJtF0RWG4AUAAAAAoNYuJTwYx42u2MlDc+H6hOAFAAAAAKDmHiU8GC9t+9yg+febFFmhZkly8OJPigcAAAAAUAffEx6M+1o+szHaxqPtY7T1U2SFGpHk4MVJigcAAAAAUAdJD8aLo216tB2ViQSeqyiuwj201NErigcAAAAAUAffxG950O0UVeFOeNTLOfl1lAwAAAAAAD3npscD8j6KKXcrom1dtA1F2/Foeyt+QaV/zWd1Csmw2YeOkJlGkQIAAAAAesVqy0Px12jbRBHlrl/8AxW+21mKFQAAAADQSzZE2+NoGzPb02g7LCTnBAAU5H8PMR9Rrd/eigAAAa50RVh0TWF0aE1MADxtYXRoIHhtbG5zPSJodHRwOi8vd3d3LnczLm9yZy8xOTk4L01hdGgvTWF0aE1MIj48bXN0eWxlIG1hdGhzaXplPSIxNnB4Ij48bWk+RDwvbWk+PG1vPj08L21vPjxtc3Vic3VwPjxtZmVuY2VkIGNsb3NlPSJ9IiBvcGVuPSJ7Ij48bXJvdz48bXN1Yj48bWZlbmNlZD48bXJvdz48bWk+eDwvbWk+PG1vPjs8L21vPjxtaT55PC9taT48L21yb3c+PC9tZmVuY2VkPjxtaT52PC9taT48L21zdWI+PG1vPik8L21vPjwvbXJvdz48L21mZW5jZWQ+PG1yb3c+PG1pPmk8L21pPjxtbz49PC9tbz48bW4+MTwvbW4+PC9tcm93PjxtaT5uPC9taT48L21zdWJzdXA+PG1vPiYjeEEwOzwvbW8+PG1vPn48L21vPjxtbz4mI3hBMDs8L21vPjxtc3ViPjxtaT5wPC9taT48bXJvdz48bWk+eDwvbWk+PG1pPnk8L21pPjwvbXJvdz48L21zdWI+PC9tc3R5bGU+PC9tYXRoPnHGfocAAAAASUVORK5CYII=\&quot;,\&quot;slideId\&quot;:271,\&quot;accessibleText\&quot;:\&quot;D equals open curly brackets open parentheses x semicolon y close parentheses subscript v right parenthesis close curly brackets subscript i equals 1 end subscript superscript n space tilde space p subscript x y end subscript\&quot;,\&quot;imageHeight\&quot;:19.45945945945946},{\&quot;mathml\&quot;:\&quot;&lt;math style=\\\&quot;font-family:stix;font-size:16px;\\\&quot; xmlns=\\\&quot;http://www.w3.org/1998/Math/MathML\\\&quot;&gt;&lt;mstyle mathsize=\\\&quot;16px\\\&quot;&gt;&lt;mi&gt;D&lt;/mi&gt;&lt;mo&gt;=&lt;/mo&gt;&lt;msubsup&gt;&lt;mfenced open=\\\&quot;{\\\&quot; close=\\\&quot;}\\\&quot;&gt;&lt;mfenced&gt;&lt;mrow&gt;&lt;msub&gt;&lt;mi&gt;x&lt;/mi&gt;&lt;mi&gt;i&lt;/mi&gt;&lt;/msub&gt;&lt;mo&gt;,&lt;/mo&gt;&lt;msub&gt;&lt;mi&gt;y&lt;/mi&gt;&lt;mi&gt;i&lt;/mi&gt;&lt;/msub&gt;&lt;/mrow&gt;&lt;/mfenced&gt;&lt;/mfenced&gt;&lt;mrow&gt;&lt;mi&gt;i&lt;/mi&gt;&lt;mo&gt;=&lt;/mo&gt;&lt;mn&gt;1&lt;/mn&gt;&lt;/mrow&gt;&lt;mi&gt;n&lt;/mi&gt;&lt;/msubsup&gt;&lt;mo&gt;&amp;#xA0;&lt;/mo&gt;&lt;mo&gt;~&lt;/mo&gt;&lt;mo&gt;&amp;#xA0;&lt;/mo&gt;&lt;msub&gt;&lt;mi&gt;P&lt;/mi&gt;&lt;mrow&gt;&lt;mi&gt;x&lt;/mi&gt;&lt;mi&gt;y&lt;/mi&gt;&lt;/mrow&gt;&lt;/msub&gt;&lt;/mstyle&gt;&lt;/math&gt;\&quot;,\&quot;base64Image\&quot;:\&quot;iVBORw0KGgoAAAANSUhEUgAABBkAAACzCAYAAADMt8RpAAAACXBIWXMAAA7EAAAOxAGVKw4bAAAABGJhU0UAAABmZPVW8wAAMNpJREFUeNrt3Q+EFd0bwPHHSpJE1kqSeCVJEkmSJLKSlbUkK0kiSZJEkqwkkiRJ5JWsZMlKklckSZJIkrwSSZIkkmStxO83z3vn1u0258yZe+fPmZnvh/H7vXW799xz5p4588w5zxEBkJYlwXE8OJ5TFQCQq+dh/7uEqgAAAECZzQyO/eEA938tBwAgP6397/OwX55JtQAAAKAs5gfH2eCYaBvcEmQAgPxF9cPaP58OjnlUDwAAAHzVFxznguOHYVBLkAEA8mfrj7W/PhMcvVQTAAAAfLI3OL7EDGavBsdyqgoAcqX97lhM//w5OHZRVQAAACjanOC4HzN4vRsci6kqACjU4rA/tvXXd4JjNlUFAACAIqwLjo9ifzK2hWoCAK8Mh/2zqe/Wfn011QQAAIC8B6m23AuPg2Mu1QQAXpoX9tOmPnwyODZRTQAAAMjDNrFPt70RHNNK8D2OWr7DQZoZKK2Dlt/2UarnJ+2nb8b054NUEwAAALI0EDMgHS/J9zhh+Q57aWag9PZZfuPHqZ6feqQRGLbtPrGOagIAAEAWFgTHV8tgVBNATinB97DNYDhEMwOVccTyWz9C9fykMxoeiD2/zjyqCQAAAGnSp13PxZ4orAwZyfdavsNJmhmonNOW3/xuquen2WJP5PuQKgIAAECaDkv51+0OWsp/hSYGKuuKkHPAxeaYfp6lZAAAAEiFPuH6Zhl4/lOC77AiOCak3Ms8AHRGf9+m5QDaLyynin66I/ZlEzOpIgAAAHTLNt1Yj2Wel78vOD4Yyv4uOHppYqDy+sLfe1Q/8CH8ezT6c1t/T9JMAAAAdD0wn7QMOO96Xn7NJWF6gqnfiyeYQH2ssPRn98P+Ao1+3dTna/LfGVQRAAAAOjUi9qdaWzwvP0nfALTaY+kTTlE9/4nLzXCQKgIAAEAn9KmeLdv4hPj95G+9pew3aF6gtm5Y+ob1VM9/OSxsM9jeUEUAAADoxJDYn2aNeVz2WWLOw6CBE/IwAPXVJ+YA6vuw/6i7sZj+v58qAgAAQFI3YgaZW0s6QGbLOgADUs4Aal6GY/p/tv0FAABAItOD47tlgPlD/H3ax80DABe2YORAzetmVkyQQZdTsPUvAAAAnG2JGWA+9rTcGhwxbVP3JThm07QAQrPDfiGqv3gb9id19iTmOsCsMAAAADi7HDO49DUL+wlLmQ/QrADaHLD0GcdrXjenY64DFzh9AAAA4OptzODSx6nEf0ljGUdUef+lSQFE0B1yXhj6DV0ytqDGdbMp5jrwktMHAAAALnpjBpZ6Iz/Nw3KPW8q8gWYFYGDL43KtxvUyPeZaoMdMTh8AAADEGZTyPb1aaSnvfZoUQIwHlj5keY3r5aWUb1YbAAAAPHMwZlB51cMy37WUdxVNCiDGKksfcrfG9TIWcz0g1w0AAABijcYMKg9xcwCggghW/ulQzPVglNMGAAAAcW5KubYtu2Mp62qaE4Cj1Za+5E5N6yRu+dxNThsAAADEeRUzqFznUVmXW8r5gKYEkBC5GX63NuZ68IpTBgAAAHG+xQwqp3tU1quWcm6iKQEkZNu28WoN6yNuh4kvnDIAAACIMxkzqOzxpJxzpbGdZlQZ39CMADr0Wszb986rWV30xFwPJjldAAAAEOdHzKDSFyNSnuSUAMrDluxwpIb1YbsefOd0AQAAQDcDSl+CDPp07Z1l0NtHMwLoUF/Yj0T1L+/En9lcXBMAAADAgDIlA5byjdGEALo0buljNnBNIMgAAACAag0ob1jK108TAujSBksfc51rAkEGAAAAVGdAOUvMeSM+0HwAUtAT9iemJVmzuCYQZAAAIE9fHS7KaR6a3XlCGltJvQyOm8ExKo3kVYPBMZsmQYUGlDstZTtH8wFIyTlLX7OLawJBBgBIaFsO94Xfw3tDvR/9GBy3pbGU+EJwDAfHCqlfbqHKuBgc18Kb/Q85BxxMhyaruhwGHabQRCjxgPKepWyraD4AKVll6Wvuck0gyAAACa2WxpK7txK/m1vWgYhbwbFbSJZeajODY4eY997O+5gIAyHLaRqUbEDJUgkAeTI9KPgh9VkyQZABANKnD303SmPW3GTBAYerwbGIJikvHZC87KDx/5ZGNn0NVrRPb5kWHAvDv9dp5FeC41WC975HsAElGlDusJTrPE0HIGUXLX3Odq4JXgcZFgTHUHCclsZ04TsO/0aXlx4NjofSeCDzPRxTHQ+OGfwcAGRkviSf/f4ivA7NaXuv6dKYMaFLIy4Fx/sE73mOvq689iRoaH1S0ulWWRp4GJHGWhyXz9IIFtNl4PuA0rat3EaaDkDKNgnb5ZYhyLA4ODZLY83x7TBA0F7OI5Z/3xMGFyZiBvQMvgFk5UCCe8QH0njQ7Gow7MNc3lsDqwtojvIZTHACHU/h86YGx0FxS0b5KRxQgSCDjwNKHQR+F/NUL5LYAEjbFEu/M1GTfsfXa8JWaeTGcJ1mvNjwPnOD47Hje5zkJwEgI5sS3CMu7XAcfcbx/T9a+kx4aijBCTQ3xc+dJ42ol8vnjtBMBBk8HFCut5TpJs0GICM3LX3Peq4JhdElojeksQziW0wZXxveY4kkm6L8mp8DgILvEd90+TnHHD9Hk1P20izlsdexYZ9l8Nn6ROaq4+dfpKkIMng2oDxhKdN+mg1ARvZJvZ9slyUnwzoxz9o8G/F6fRL4SX5ND9acP9PDsZJp+9Lv/BwAZGSH4z3ahRQ+6464L6dHSVxxbNRTGZaBQAPKOKC0TWddQrMByMgSS9/zmGuCV64Zyriu7XWaZO1jy1hnatvfzxDzEhkAyMKo4/3ZYAqfpbn7XLfQZNlESbju/JDlFEyN0t93LMdBmowggwcDyqmWzvArTQYgY6bp+D/CayrXBD/cMFwjWnNnaJLrN+HfHTC8T4+YE6IBQBaeidt2k1NT+rybwkPnypjt2Jh5JJPSsnxyLM9amo4gQ8EDygFLecZpMgAZs+1sM8A1wQs9Er1c4krba+7HBBiagQimDgPIi+1hWutxJ8XP3Op4H/iZ5vHfsGNjXs+pPNvEPcEI2zYRZChyQEk+BgBFsm0tdrzi370sQYaVEj+1+Gz4Z2di3ssU2N7DTwFABlx3lkhzhvlcyXY3C+RozLEhd+dYpqeOZTpB8xFkKHBAeUvqnd0dQLHWWfqgW1wTvDAi9qnFmxO010HDd13ETwFABs5KMfkRXLcAHqKJ/PbZsSHn5VimAccy6YV6Lk1IkKGgMk1IfddDAyjeFDFPZa16MsCyBBmituluBhTmhWMw3YJypsN7RS2PecPPAEBGnjv0tR8y+FzXLXx30ET+WuHYiEUkFXrtWLbTNCNBhgLKs1Dy3eoVAJIOAhdyTSiULumMCgLtbglA6BM71ym/UTmrLvETAJCBOY73YZcz+GzXrSzZCMBjhx0b8VwBZRtxLJsmVJpKUxJkyNlmS1mu0FwAcmLbgnoz14RCDRnKpoP3Q5JsKepSyW7bOABot0OKW7LgGmTYSTP5665jIxaRpXqxuCf+2EpTEmTImW2d2m6aC0BO9kg9Z/qVIchwKaJcj6WRQ0GXeybJmxGVj0FnSUzjJwAgAy45+7Lqg1y2zdRjmGbyk20tZ3veg6LWl390PMmu0ZwEGXJ23VKWjTQXgJxslOJ3heKaEO19RLmOBMeTcHzTl+C9oh4K3eP0B5AB3Vb3m0M/ez+jz//qeP/HeNtTg44NWGSG6muOZZwIfxBgQJkXWwCMrVUB5GWm5JuQi2uCm0WGco1K8inGpodChzj9AWRgjeP91+EMPnuKuM9kZyaXp847NuD+Ast4JMGJtpomJciQk6lizxECAHmyPfWpas4i34MMeyV6arE+FBlP+F6mh0LLOfUBZOCY471XFn3QWsfPfkoz+eulYyMWuf/yUIIgA9uYEGTIyypLOe7SVAByZkuSVdUAvO9BhhuGculuEkm33r4Y8T6fOO0BZOSxQx+bVR/k+oD5KM3kp7mODVj0/sv9CYIMbONEkCEvWyzlGK15O+myJY1C6+4w+rTunTSe3H0Pb4Tmd/n++t6ajOhz+J66bOVMcPTyEymEBqH1KasmpdNdDh6GN1F3Uv69PQnb+1t487aMqv/NqKVP2sI1IXdTwvM1qlwnOni/11xrAORkluN9V1Z9kGvSx/k0lZ92luTG3TUY8r9w4AmCDHk4ainHkRq2jQ6oh8Kb/7hEQRq47CRnxezg+Mfyvi+EtXlZ0in3mmBpbxhMeGq5iUrz5nav5f230Sw/2bajHuGakLv1Yk6k3ZfwvRYKWdUB5GeL431XFgHs5Y6fPU4z+WvcsRGL3n95RoIgwyualSBDTur41DCKJgbSQOREgt9pJ4EYvei47DSzn59JqqaE14r3Cdu3eTzr8vN1Vowt14Cub19MM8UOCqv6xNvnIMNpQ5kudvBepkAbs7cAZMF168pZGXz2bcfxxRKayU+u25L4sP/ytAQDWhLuEWTIyy1LOdbXoC02S/T03UnH3+rbBJ+l+S++OL7vVX4mqdLZCxpA0qUP18PjXoJ27jYfwGJhmZyr9eLnDlF1DTKYpvt2kiQtKrfDE055ABlxeajzMIPPdZ1BcZ4m8pfrtiQ+7L+cZCbDJE1LkCEntie7s2rQFtulMe1XB7/6lG2l/NpCVn+zxx3aa6XD5+h6/88J+gCCDPnoCQcDbx3a5HLG/T/J7+Lr6iPXhFzNFvOSrqRMuR2Oc8oDyIDrcoVjKX+ujvdcHii9FraJ99qI4wnkw/7LsxPcYHzPuCzrpbMpw2U8rjOgtPoh5tk/ddAbDn5trsW0V9w68T7Hm9jWYw/de+7nwVOHfnl6F59xv+B+v0x+1KyOfA0yDEt6mdA3GN5rLac7gAy47uywKsXPXCBuyzJ1ZiVJnz33QIrb+zSpJLtLZD2TgSADA0oJb5hMZfhM9/LTspj2su0+oE/K77W9dn745zoD4pJE75dM4sf8zRN73oRutxeeI418O7ZBBxpsT4Gq+NvwNchgWs/cyXbglwznfE/Ea/Xp3mnpLqgHoN7uOfStaY51N4jbjFUNom+kefw2Q8xPO3ycXjmQ4MY468EmQQYGlGqVpQx36WJ+Y7s5nDQMlEV+T5pmWgKhA/az0khMeFiYPlekgzG/zX+6fH9dgmRKtvqM6ncaHK6s4Pf1NcgQFez5t4P30dliUfmzxgyvvx5+9jx+Cqg53XnofHjsoDqcTXe8RxxL4bN0turfCe7vCDCUwJAUu/dpJx2F641x1k+RCTL4O6DMczqwLfDFljq/Ox/TblHT3lqnB9+kCktBE0TaEkXpoKU3pd9e+xMP8nD8fpNpaoOBCn7fuMFwEVYYynKig/faZHiv3RGvbebBYVtLZGFZeI5pElkNZE2G464vYb+jS4F82umndRnfZZov9XvErV2eS2fFfVeyt8ISidK4JMXtfdqJMwlujB8QZKhskCFul5EPOZZlWLJJclfHC1b7gLiv5WZVk6QxO6E84pJ97kzpczY53HDVVd221n0Xc84VscWjaT3zqhTbs33rtubDmFF+AkjZOmnsIuA6dtSbe00M3VNgmdtnbB+hGZ25zizQ7cI3hmO2qLbWWVjTw/NnMHz9FUmeZ0vLM5NmKQ+XBs5q79NOXE9wMo5lXBaCDMWJWzaT5wyCHZZyXKCL+c1MSbbzQHNrUJ0ivJDqK5X5ku2SiaYe6X6de1VdkGzyYvhqPOacK2L2RtSSlU53QDElQmvVDLoRlEWa9MGO60NJ0w4ARc2qad8GcZDm7LrPyfvQhM/LaY5yWejYuI9KFhRpHqcIMlQ2yHBK/NlV4KylHLvoZv7wUuxPPZq2S/pPvZEv204Q3e4yERVkeE2V/2a3pf7P1uz7FvGd9cYsaglHpzPcvhu+lz4d1CVKzVkTX4SgLNLTG94HpDGW1BnGeS+jaA8+zqdJnSwq+L5jMgxsEVwoqb2ODX3Mk/JOT3iCbqaJK0lvKt7F3Lz05Viey+I+/R+NKXK2WVM6rU53EGiutf+HKqvsTV8aU/Zbg+VnqPLfbLXU/aUKft+Z4cDUlsA6z2nbg4ZydPok1WXPeO1D+zn1keJv6knKN496jp6SfHY9mSG/B+c+0KTO9hcQWHgbjqk3S/y26PDcDcdGX+VJeTclPFmJVlbTDvHradWYpSxMy/tTXPJWnSHUXCahWyHOpcpKq0+yX9LWOhWWJx6/s+VAqWqCzNMx59zeHMsStZ5Zb3g63T50THi4gnzdzPCG8o1kv4TpgJAnq1P/OLajzqTS2aaj4fnyOhy7TbYFePS/NbmjBkt1Rsv18N/sC8fKvVR5dfSIeepd6/GtRIOH1uMdTVxJOjizLZn5IvnOYlC2YB1b7PxpScxv905BNwTIxv2Y60u3T5abN17Pqeo/bJRy7RiUBs0f9UnsSYHzShz22tC/dWqZZdym33k9pzxSlNeTbO3DZ2dQ/ikR48VNNKtz3bncIz6lqhBlvfiRPDGJpwk6rUs0cSWdi2n37QWU6ZbYn8rjTy5bFXHxqoYDMe28tsuB0LfwfQ5Q1X/ot9T7rQp/782SLMFsmejM0gdhH6qHTmU/Kv4k50Y1/BVzndbgsT691uVqzUCxPonWmWUawIzbTjZqy/m0c1gdlD8DcT00rRPXmeMnqSpEOeF4Am3zpLxzEnZYRCvr1+ldKahcdyxlWkOzRXJZqsU+yNUQlzzqRBfv3UwOqk9c2NbqTyst9X6v4t/9QknGNoCPTMskNHHzaod/r8uVXbc/bO+X/kqh/AukMWW/9b1P06zOzjm2Fw/SEMk1kcscT8q7T5JFRIlWVsvyiAtG66H7Nk8rqGwfLeXixifaUYnfCxnV8drS1o+7eN8H4XtcpIojzRL7soEq0zGALQA86XizBNTNKksAIOm2qIvD8VmSQMO3cMzfKS3jM/kz2SR52ty9dGinCe61kHTg0Xo886jMSTqpczRxpSyMuZF/KsVOFbVl/J5G80XaKMxEqhPbEy0d/HUSjFvW8h6LqWLjYNtU759q8v0fiP2BBMlCgd/dMYyzZnTxnvvk19I21+NRB337zDAYwoOLzs2Vcm5tD09scTyBTnlS3gUJO6ZFNHFlLI0JMDyS4tei2mZYTKUJI00V+5rNXVRRpQzG9NlDHbxnM+HjXarX+jsz1fnXGgVa7scEGlZyqgD/iVrepsGBNJYwzBf77CJbjjWXWQgrguOVRM9aYpcqd7sc22U3VYUoV6Vca21OJeiM/qF5K2NdOAC0JS6b7kE5bcmRmEpm9sxSb6NUT6VogkZbUCnpcofWgfBaqpcgQwydUXYtpi7YCQhoJPLLetvXHTFjO9OMN80TMSy/dqLoCYMPW6URbDb926M0ayLjjm2ykKpClA9SnrU20xN2RiSLq4a9MTclJzwq66SlnDCzTaFnO8LquZdiezcD5Y+p1li2nAR1E5cL5hCnC2qufcvHfzP6HA0UjEn222O+kEaQG256xG33r9dUFaIslXKttUmyTy/rg8pvZsyFR9cR+7ZenyBDZ+KWbZE0s143eK7rfRe3/JsBqpUgQ0I6Q9O2BE93vmE7SNTRYklnKVsSG4LjTUYBhsnwngfu1jnW7QWqClEOSHnW2uhUz/cJOpO/aN5S0+0e31ra+Lb8mibnkx8EGTqyW0j+WLfft629XQMGza3VnlClBBk61CeNpZWmunknLMNB/exp+x28yulzdTnT8ZixVCfHEE2a2EnHuh2kqhDltuMJ5MNWLwcTdCasuSo3DRDZdmnQKW/TPS37/wgyJDZP7Akz9ThDNVVKj9hn/Yw4vMfqltf3U6Vd9U8/al4vemPzXOx5GhZw+qBG2vO1Hcj583UmxYOUAgzbac6OPBW3/BgkNccfdF3Sd4cT6JUHZe2Nuels32qziPwR6yX79WS+HHksRdEbz/sx5+UKggyV4LIl7UOqqXJuWtp7PMEA6BFVSZChC0slOgt9665F8zh1UDPP2vqHomaO6lLK1x2OVXVJLUlcOzPbsY7vUVWIstHxBDrnQVlHHcuqW+sUleGUIEM2jsUMjPd79rtiuUQyR9va09bWJGyqlkOW9v4Y82+HW167iqrsOshQ1+US+6Q8SYWBPLXONLtfcFn0waHORngs7rtP6FaXfTRjx4Yd65oEuYh0xvEEKjqZlmswRI+tBZaTIEN29By0TafX5JDTPLwwE2SwW9EywNf23RZz3m2gyiplpXSW7FOnZjbztdykGgkydECvF7btu7U/Ig8M6mpa2+/hoEdl02UUR8K+/0s4htBZ2Z/Csaku65hLE3bNdbeP5VQVorxwOHn0h1vk00ONQn50PNFPF1yfBBmypVNabdutPhQ/otYEGdxoTo3WKcoaNe8R+xKuEaqtUuLyMpgC3CPy62nVYqqRIENCvWJfoqXXGba/Rp0tDvuE5rGCKqmduDxZzeUowB/mON5M3il4AHrXsZw+PM0iyJA9XRdr23HiZXhuF8m2p3APXc9Pl1rq5e+WP7clo71NtVWOLS9D1NOzuS2/sYtUXyJTxf7kvi5jn38t9aDXl/mcKgBqLG6WYfO4SlUhyg7xf63NJccyaiDCh6nyBBnyoTcZ72MCDUXOaLBFf8nA2zAov+8U0vr7PSr2p60EaqrliNiXQbVrTnH/JsUHFAkylIteF2wJHt8L06wBYMTxXmCYqkIU39fanHYsn25vM8OTOiXIkB9N7vnZUr6nBZ4Xtl1QptH1/Jex+JOYE7Wuizn3VlOFlWJr79dtr13T8ndHqLrEZkh9p73qd39i+f56PWHpDQC4bx3aS1Uh6Y1Q0U82XBNS6tTp6TRlbfV7Ggix5RCZSbP9twSrWR/bIv4+bmvdA1RhpWh727L7N2f/6AyWZh6hN8KsoE7MEnsegiq7LiSVBYA4M2Ouya0P84A/rHC8ib+Wc7n0Ka/rDIsxYTs7xM942V3wTXT7sabm7bVf3Nby3bfU4bjjZy2QxpQ/Zo/475GlvfvD1xxo+TOy/nfGts62ynud7xa/k0YDgC+2ON6HnaSqEOWI4wm0J8cyaaKlJ47lOkYTIqQ3kG/EPhsn73XbtyzlWV/jtloiv3YS0HXRtuUsJyx1OOHwWfqU+1n4+sGK3SzdCc/r7+H/6n/vlXIHU85b2lu/22z5leuE5J+ds83+ulXR7zxH7Hly3giBSABouux4L9ZPVSHKPccTKK+1zzvFbauUrxW7YUA6tsWcN+dzLs8NS1k21rSNdBDfzOiugYalMa/fGNOmcf/+glQr87EmrHscUyeatG5tSb/fZsv3uhIco/JrS+UFdHkds/2urlf0O5+P+d1s57QAgJ8+OtyP6bWYJNz4g67JdFlrk8d2e5pk6b5jWXQ67V80HyLoefoupjPMc7cJ25KfugbJRiXZEpa4dfr7LP92OHyNnhNVyYFxx7Gf1HO9jE8X/ooJnjCLLR1DUq+tyHrFnt/lPQNlAPhptbjnxAP+sEfcdxDIyiJxn46jU6MP0WyIcVL8WfpjO7ertN2PBiw3hL9nm9blWUnyvNiyGz80/JvlYZ+hr1lXcP30hd9Xy6O7JGzp8H1cc+i0Zskv4zZ8EzHfS+uwTNPa02r/NG211O+lCl4X4nIxnOHSCQA/nXUcZ/xNVSHKiwSD1aUpfq4+LdCpmrcSfP6osGc13AzEnEvjOZbF1knvqkh9a9Cm9Qnhv4bv1pqsT9c+J5lZEJfUc2Xb63Ua/Yfw704UXD/a3z2VdIJMOyT5FrNlHADEXRvKNEMjzfbP66b7bAWvC+Mx59QAl04A+I/myfrmOMY4T3Wh3a6EA1VdojCri8/TGwqdHq5Pdj87fuaPMLiwiOZCAtNizqs8t2ez3RReqEBd26bTvQyOg9LI/t+6bETzqSxJ+DnrY9r0rfza116ngTfXEfqQJd90DnyW5E/j457GmpZNlC2ZnW3tfNmm8qfZ/mm6YKnjHRW8LrwT9ngHABenEowxrlFdaKWD/glJPljVm7Pj0piFEHVB1izumr25PwwoHA4HhP8m/By9YTgqzFxA5+JuuvJi2/5ntAL1fLmDfqSThJc94h6cbJ0t4cONgy0vx+YUz6cqPaUdNnyPjyW8GUyz/dM0ainXFqmeuPxTAIDOZkyylXTNTQ8HNLc7HKRmfeg2dromcjVNhYyDDHkOKG1LN8YrUM9XE/7Ot3bxWWcSfI7ejPqSHNY29X9vwvfSG+xvkrx/LVvW/A1SnTwmabZ/mq5LvZYO+HJNAADfTAn7/STL2NsP3U1NHzBPpTrrQxMlau6FH+JPQEHL8lwa25FtE3aKQHUHlKssZbhbgXo+IO5T9ru9QZzreIOtM66WelRHtkBMJ0+yhzvozw+W7LyaZRjAlFHa7Z8W2/bVK7kmAEDl6Uy7ZynfI+p76YNjDWTz4Ljibkl+gQPd816XYXyRRgbtf6TxtPZSGOzQKZiaHZ1tolCXAeV0sWf+LztdU/5I4pc/rUnp84ZjPkt3oZjjWR31G8r6Tjpfk6/5Jy5KI+/FpMP5XrY19jMifiuzS/obyaL90/DFcr5Mk+ohyAAAyfrFbo9tVDEABpTZMUWIf1SkrnWanc5o0K0kJ8KbXk3ueCc49kn6U+f0KeuN8DOan6XBTJ/XBB5uOw9ey69ElWnTIG57HoDNJTunNpa8/EW2f7f90nepJoIMAAAAqMyA8r2lHLNoqtrQJ/EaCFkr2c/m2tZ2ni0sWV2dayn7Fdo/dTPEns+EawIAAADg8YDStmRpPU2FDJyU36fll4kG3pq5N94Kgbgs9Fv6pJtcEwAAAAC/B5R12yoOxXvYco6dKlnZWxMlrqIpM1H1rXUJMgAAAKDSA8qjlnIcpamQsmXye96P+SUq+/aWso/QlJk5bOmTqlrvBBkAAABQmQFlHZ8aojitWxOeLVG5F8mvZRL3aMZM1XF2FUEGAAAAVGZAucpSjrs0FVJ0QH5P4FeWfAaaiPBVS7ln05SZum3pk9ZU9DsTZAAAAEBlBpRTLeX4SlMhJQNS3qSi4/JrecdamjJzXy190tSKfmeCDAAAAKjUgPKjpSwzaC50aUNwTLScU4dLVPaDLeXeR1NmbqalL/rANQEAAAAox4DyuqUsG2muStMnwzqrYGdwXM4gAKDJEn9IOfMwbGgp92XaPxcbLX3Rda4JAAAkpkm2dwTHleB4Jo0HP5PBcV+SLQFdIo28SV+C43twvJT4XEnzgmMoHP/dCz93W4ffQx/2fAjfQ8vRR9MCfg8oz1rKspvmKr2e8AKzMezYz4U3bB8i2vtwip95ru29j5eozhYEx+ew3A+CYwrtn4s9lr7oNNcEAACcrAiOE2EgwHZ9ueP4fscs77G65XWaKHtXcIyJeab0u3BsksS2iPd5Icy4BrweUG62lOUKzVVqtx3Ot9ZjeQqfuTA4nsrvuT2GS1RnGtV/G5b9tZQ7Ul5E+3fjqqVsQ1wTAACw0qTazWTV76XxUEFv+J9brjHLYt5zLOYadTI4TsmvXbhcjq0Jv9dDw/sco8kBfweUCyxleU5zlZreNOq0/4GwQ79iaetPKX3m/pb3vBUccwv8/hrhPhocN8ML7Uhw9FperwGFf+XXThLzaf9c2QZBC7kmAAAQS5cwzIn483HDNcY203TU4Rq1JRxnDEpj1qT+/0PSeFBj+jdJtwN/a3ifVzQ34PeAcsJQFl1PP4Umq5R7hrYeS+n9dQrcteBYV/D37G0JGLQeGjxYFfF6XTfYnFaoSyWW0f65miK/5+9oPSa4JgAA0BXTQ8XHhtcfll/LEnQZhOZx0lmFrbNV71vuE6ZJ42GT6dqW5EHOOcN7fKdZAb8HlLZOYD1NVimmth6u2Pc8Yzmn9aZ1f3jB1GOP/MrB8NUQhKD9s7XO0l63uCYAANC1p+L2QHF9S4BhVsT76IOY1Q6fpzNK3xiubYcSlFvf52bEe3ylSQG/B5QnLOXZT5NVimnWSm/FvudHSZaPoDmDYTXtX4j9lnY5wTUBAICunTJcZ/pbXjM7HEPpkcaS12HDZz7t4L12hIGF1pkUADweUA5YyjNOk1XG0hQ7et9NJgww6MV0Oe1fmHFL2wxwTQAAoGubJP6B4l1Jfxt7U06FTnJfrW/59+doUsDvAaVOGTeth2YqUnUclPo8KX6RIMCgCQfn0f6FMmWlrkNeGIIMAIA8zDBcZ66Ff78v/O+LKX/uUcPnHujyujlIkwL+DygfWcq0lGarBFPSv3UV/K4HHQMMV6U++yz72v5LLe3ziGsCAACpeRlxnXkXHH9JY0nluwzGRX9JOrtMqGnhv9UZqySnB0owoDxpKdM+mq30Zkr0bBW9oPRU8Pvqd/rHck7rRXSI9vei/feJff9trgkAAKTDtJ31w/B/N2X0uU8kerbizITv01zifZmmBMoxoOy3lOkGzVZ6Wwxte73i31t3jngQ3kzrcT/8s6m0vzftf8PS9/RzTQAAIDU7pJjdnI4YPnNLwvdpbme5hqYEyjGg1KeZ38W8D20PTVdqY4a23U3V0P4FmmLpd6o6y4YgAwCgKMvEnANpQYafu9jwuaMJ71U0UfcrmhEo14DSluF9I01XWtopf5X0MvuC9k/LJkufM8Y1gSADACB1UTtw3czhc99EfO6HBP9+a/hv9tKEQLkGlLYpVOdputJaa2hTIsG0f9EuWvqc7VwTCDIAAFIXlbPqTQ6fe8FwnVvk+O91y+3P0kj+CKBEA8pZYt7K8gNNV1qnDW3K/sK0f9E+iHna5iyuCQQZ0JGFUp9dcwAkd8Jw3c06X9Wg4Tq3y+Hfbghfe4zmA8o5oLxrKdsqmq+UXhjacxNVQ/sXaLWlr7nLNYEgAxLrlcasQ71Z2EZ1ADAwLVUcyPhzTXmYXJZHPguOb2E/B6CEA8pdlrLx5Lt85ok5mSf7C9P+RTpr6Wt21aiNCDIgjYH7oeD40nLeEGQAYLLVcL0ZyeGzox5mxs2W3hy+7jhNB5R3QMmSiWrZbWjLO1QN7V+gHjEvlfgu9VkqUZUgQ19wXJPGjiCvJfmWZOjckEQnUyPIACDKHGnkNYi63tzO4fOPGj67zzJe0OuKBlGZxQCUfEBZ933rq+SmoR0PUjW0f4E2WPqY61wTShVk0AHg04hyD/Pzy9Ty4HhoOW8IMgCIctvSb0xK9ltHrzF89qDh9QfDvz9K0wHlH1DatpW7ShOWhmntmx5LqB7av0DXhO1yqxJkMO1KRAbwbMwNjssO5w1BBgDt9ob9w8fgOGzoO1ZmXIYew9gkailEb3gtec/1BIj3owQDSu0A3ol5KnMfzVgKpiy+H6ka2r9AfZbgxzvJ/ilKmYIM30tQ/jFL+TfzM0yNDrB1vfSEQ4CBIAOAdgtb+g9N8LjI0Hfsy6EsUVtoRs1ibG55uZPmA+JNxgwMfBlgj1jKeIhmLIW/De03StXQ/gU6ZOlbRmrYTrbrwWQJyn/LUv69/AxTobNF9EmeBnTWheOEBcHxiiADAAfaZzwJ+4azLX/+JaLvuJZDeY5EfO6nttcsC//8Gc0HuPkaM6ic7kk5dUqmadbFG5qxFEwDUJKy0f5FemMo14+w36mTqTHXgy8l+A5XhZkMWboojSd8iyP+bgtBBgAORlpu2Ft3lhqX6KVuWVtr6LdaEzs2gyJraD7Azb8xg8p1HpV11FLOIZrSa/MsN3JRmfs1ys0MFdo/a0OWPuVKDdtpVsz14FUJvkO/mJe+sIa2e70dnj8EGQCoFWGf8E0aSyZa7TP0Hwtj3rPbLbBNeRkGwr/fKeSBAxK7GTOoHPSorMss5XxIU3pt2NBujwyv16dlGr2eTdXR/hl6ZOlTltawnfpjrgc3S/I9NIFY68w33W5sMT/DXBBkAGCis6Obsxq3WwIQ7cdWy3vuDt+z2yDy/YjP1R0kNHj6KQyKzKUJAXejMYNK37YWtG11s5rm9JYp+/ghwwWDQSntn3X7r7H0Jbdr2k6DMdeDMuVP0QCV7kyk02B7+AkSZABQuIthfzBm+HvtqycTXHsWh68/kULZzkh0PoiLQv43oCMHYgaVvk0NWmUp612a01sPDG22vO11A+Gf36DKaP+M3bP0Jatq2k77Y64HBziVQZABQAe2yq88ajMtr4uaYR2Ve21GcLyUxrLvNJbCRS2f/CS/ckcQrAYS2hQzqHzhYZnvcnNQOt8kfvcSPRd1TdwHsa/7Be3fLVuw8k6N2yluZttGTmUQZADQRnMi6A4N+oDgVHDMb/t7nVGm21XqMraVMe91RNxmK98K3295St9hrqX/WkETA8nFJfr6Id0nVEnbCkt579OkpRp46rp3jWgfbznfyNxL+2ftoaVMy2rcTo9irgczOZVBkAFAm3MR9w7npRGY3hcGGFxnw5mWMj6XxjK4vjCYkcXsuomIzz1D8wKdey3le3p1zVLeAZrUO3FbpTaPnVQV7Z+xAcvnX6txG5myazePl5zGIMgAIMKkw/Xddfm1Xos+Obzf9Qy+R3veN12mwa5EQBcuxfyQj3tY5r8sA+J/hbVTvrnhcMFgvTftn8eNtGnb3u9hv1JXq2Pa5wKnMQgyAOggyKDLEJPMij4V8346G3F6Bt+jfckgM2uBLsVlFPd1CcKIpcxkgfXLWktbfQmOzVQR7Z8DW6LbYzVvo7gkwIOcxiDIACDCWctvf1ySzwbQvEwfxZzkfUZG36P1oetpmhXonkYXbdNkf2T4g+6GdlpvDWXW6dmzaVqv6LIbjT5PhMcTaQSKSPJI++dhjpiXbTAlUuQfyzVgUvzLzQOCDAD8cVQay+omw2u8PqAc7uL9dGbhzZYxg44fsl5S2Uws/5xrHpAeW44DPYY8LfcGsUdPASCuj6v7rglxgebREn2XqcGxPhyMXg6Ow5z6BBkAIMY8aTxU1YDGIqoDSM9ATJDhisdlt227NkTTArU3VNK+zYf6+V940+4Tza2hW6RtDG9eNbO5JgH7EFF2ggwEGQAgTnM2HwnIgQwGbe/Evm7a12SKug3ne0O5dU0X0/GB+uoT89rO92H/UXdXLX3/a8/KelvcdippHstpXoIMAGDRzEl0laoAsnE4ZrDW73HZ11vKfYOmBWrLtrPFeqrnvwzdtqUS+z0rrwYNdJmczr7bKo2ZKKayf6J5CTIAgIXurKTLJDQPA9tVAhmZGRzfJN89adNk2/JmD80L1M5eS59wkur5z+6Ym/QZJfgO9wzlH8vgs7ZJspkURR+3CDIAQCRNEP8xvNbNozqAbJ0U+y4TCz0ue49lsKnZblfSvEBtrBDzE/r7VM9PLy19/tGSfIdbhvIPZ/BZBBkIMgAoP5218Di8t1lLdQDZ0/wFXy0DBd/XK+n66w+Gsr8L/x5Atenv3JSn5T39wE+7LH299qMzSvI9JgzfIYt8PAQZCDIAKL/mjlNbqQogPwdiBi2rPS//csugU/fZZe9boLp0C8MHht//NyERYJMGWj5Z+vntJfkeSw3lf5rR5xFkIMgAoNxOh/3SAaoCyN9jy2Dhlfj/hMu2JecYzQtUlm2nhE1Uz0+2hJh3S/Q9Dhq+wwmCDAQZANSKXg+as7H1PiZqmXQzf9txqgsohu5B/lnKmwRS7bSU/wxNDFTOGctvnr2vfzluqSdNgjW7RN/FlIdnHc1cCIIMAIowHNHv6KxmTW6sOds0seN4+OfHqC6gWP1if0JyvgTfwbYt5xGaGKiMo5bf+mGq56d9lnrSAdmqEn0X3RHph+F79NDUBBkA1MaYuM3u2k9VAX7YEvNj/bsE3+EYnQ1QabY8MiNUj1NfqDtx9Ffk+nSdpibIAKBWrsbcr+js7I1UE+CXITFvBafHP8Exy/PvoE85Jw3HQZoYKK1Dlt82s5Ua9In/uKUP1zWsZVxeYHpytZsmJ8gAoFaWWe5VNM/QPKoI8JPuKPHRMoDQbeH6qSYA8Ir2y28sfffb4FhSwu+lyyFM2y3Pp9kJMgCoHV3ud1saS+b00MS3G6gWwH+aDOyO2Kcj6dOyBVQVABRqkTSWDcT117NK+v3Winn3IxBkAAAAJbNL7DtPaCKuK8J+9ACQN+13xyQ6IWLrzLMtJf+epw3f7RynAEEGAABQTr3S2C7ONpD9H9UEAF7c5DV3XdDkjzMq8D1fGL7jJk4BggwAAKDcNJHK2XDwSpABAPy7ydPcBSeDo69C1x3TDhlTOAW8O/8IMgAAgI7okzHdf/25EGQAAB9u8p5IY6eF6RX7jrsNN7J3aH6vzj+CDAAAIDWaqVyn5D6nKgAgV8/D/ndRhb/jTcONbB7bEW8T+5IU345bBBkAAAAAAIimyyFMe6HnsRUnQQaCDAAAAACAihg03MR+zOnzCTIQZAAAAAAAVMTfhpvYUYIMBBkAAAAAAEjileEmdgtBBoIMAAAAAAC4Mm1d+SM4ZkW8vic4DlFtuSLIAAAAAAAohWHDDewjw+svBsfn4JhN1eWGIAMAAAAAoBQuG25go2Yr7ObmNnc9QpABAAAAAFASDww3sMvbXjcQ/vkNqixXs8UcZNhO9QAAAAAAfPLNcAPb0/KaTcHxPTg+BEcvVZarLWIOMpymegAAAAAAPjHdwC4NjpnBcVx+JYJcQ3Xl7r6ljV5SPQAAAAAAn3wVt20bd1JVuTvl0C4X5PdZJwAAAAAAFOaGw43sAaopc6uCoz84BoPjZHC8Ebfgz//C1+rSiaHwPXTGyQyqFAAAAACQt7WWm9cvwbGZKspcr7gHFFyP81QrAAAAAKAIG4PjYXBMhMeT4BgRkjwCADz0f+Z1UmHEyzOMAAABrnRFWHRNYXRoTUwAPG1hdGggeG1sbnM9Imh0dHA6Ly93d3cudzMub3JnLzE5OTgvTWF0aC9NYXRoTUwiPjxtc3R5bGUgbWF0aHNpemU9IjE2cHgiPjxtaT5EPC9taT48bW8+PTwvbW8+PG1zdWJzdXA+PG1mZW5jZWQgY2xvc2U9In0iIG9wZW49InsiPjxtZmVuY2VkPjxtcm93Pjxtc3ViPjxtaT54PC9taT48bWk+aTwvbWk+PC9tc3ViPjxtbz4sPC9tbz48bXN1Yj48bWk+eTwvbWk+PG1pPmk8L21pPjwvbXN1Yj48L21yb3c+PC9tZmVuY2VkPjwvbWZlbmNlZD48bXJvdz48bWk+aTwvbWk+PG1vPj08L21vPjxtbj4xPC9tbj48L21yb3c+PG1pPm48L21pPjwvbXN1YnN1cD48bW8+JiN4QTA7PC9tbz48bW8+fjwvbW8+PG1vPiYjeEEwOzwvbW8+PG1zdWI+PG1pPlA8L21pPjxtcm93PjxtaT54PC9taT48bWk+eTwvbWk+PC9tcm93PjwvbXN1Yj48L21zdHlsZT48L21hdGg+BpROhQAAAABJRU5ErkJggg==\&quot;,\&quot;slideId\&quot;:271,\&quot;accessibleText\&quot;:\&quot;D equals open curly brackets open parentheses x subscript i comma y subscript i close parentheses close curly brackets subscript i equals 1 end subscript superscript n space tilde space P subscript x y end subscript\&quot;,\&quot;imageHeight\&quot;:19.35135135135135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5,153,167],[137,166],[187,185,179],[195,195,199,214,223,223,224,224,225,220,202,196],[313,279,246,244,258,293,315],[245,292],[330,337,347,363,368,369,343]],\\\&quot;y\\\&quot;:[[51,116],[116,51],[42,41,60,92,110,112,112],[78,78],[9,59,116],[115,9],[108,115,122],[52,104,115,116,110,100,52,53,153,168,169,158],[42,41,60,92,110,112,112],[78,78],[11,46,59,43,10,16,116]],\\\&quot;t\\\&quot;:[[0,0],[0,0],[0,0,0,0,0,0,0],[0,0],[0,0,0],[0,0],[0,0,0],[0,0,0,0,0,0,0,0,0,0,0,0],[0,0,0,0,0,0,0],[0,0],[0,0,0,0,0,0,0]],\\\&quot;version\\\&quot;:\\\&quot;2.0.0\\\&quot;}&lt;/annotation&gt;&lt;/semantics&gt;&lt;/math&gt;\&quot;,\&quot;base64Image\&quot;:\&quot;iVBORw0KGgoAAAANSUhEUgAAAfMAAABWCAYAAADbqX+iAAAACXBIWXMAAA7EAAAOxAGVKw4bAAAABGJhU0UAAABBwf/jmAAAEUpJREFUeNrtnQ9kl9sfxz+umVwTySSZkWQmE0kymZhMJhPJZGYuVybJjORKcsV1XUkmZjLJxJXMZC7JJJnIZCYZkyRJzDUzM+Pe78fO155t5/ucz/PnPM85z/f94vj9bn17zv/P+ff5QwSAH/SU0n8ZpKUIZWq3kP8QuhoAayxZlh9RGEkx37PoWuALraX0rJRmS2ndwiRcLaXpUhqNUKbmUhorpeeltJJCGX6UUh+6GgBr8PyeSVmGLCkZ8CRiWX5RMu1twk3G51I6iq4FPlKjdqJ/J5yEH0tpoJSOpFSuE6U0EaMc70vpUin9hK4FIDMZ0qEW0ziygzcFXaX0c4pl2lVKF9SBRVKG77RxYwm5AQoBL6BfY0zGYYuT4EGEyXgJXQhArvRGlB0dlstTp2RDWBl4wd+PrgNFo1Ew+IOJr8RrLZfHVIbxUtqDrgPACYaFsmM+o/KMh5RhoZTq0WWgqFyIsJi/sFyWBkP+19FdADjFIaHsmM6oPDNUWa/mILoLFJ03JFcYscnlCvmy0s1FdBMATvKaZLd6tjkYIj9Oo5tANXBWuJjzpKizVAa+vl/Q5LlGMB8BwGUGhPLjkOVy3K+Q72V0EagmFoQT0pbi2d0K+Z1D1wDgNE1C2dFtuQw6s7kRdA+oNm4IJ+SEhbz7Mt44AACyPww8spj/lCY/vv6vQdeAaqOeZA4h+Df7Usy3kjc4KLsB4A8Ss9IvlvLWHQa+piynAPCKMeHp/GZK+bWQ3oMTrsYA8IsuoexoSjnfBo0MYWW7Y+gS92AHJWdKabCUHpfSZCktqg5bpWz8jleLH/BTlJ1W+37SO615jiEPID+8g6+z1wR1T1sZbVqTByxfHJuArCwxLhwgmIzp8VHYBu0J8mCN+DnNN9+RPW15APkB+WGX54K6P0sxv9ua7/+B4e8Gu0vpFm0Y+P/ncCryYn6N7CrCsaD9R/O9T4Q3LgD54TNXSWZvnoY7aJ2uzSSmgBtcUddf/3mQhgouECWnGVaEOxDj+6Oab3G/N2MKAMgPrzlM9m/1mAbNhm1eyS6QI+xI4K0nk7BaYmdL4wVHVYS7SfoQqqcwDQDkRyGQmKj9meD77Fzq3bbv/Uv2HdIAA6wBueTZRKyGxfy4sB2imJr0UPaOJADkB+RHtgyRLHRxXB5R9tHYgIEBDydhtSzmzIywLSSuVtkvsu7qHrbkAPKjWJwTtkGcMKT9mu8MYirky+0YE4BDdbIdNHsF42vZn9GMVrks7BeTKRm/heveMofRxADyo3BITdT6In73tOYbY2jufLkecRL+g2uUXGBht0wyRbiGCt9gr3JfCLbkAPKjmpgQ9MuTCN9rpJ0Kb6wnscuVCrN6fhttmFI8VUJvRe1qXqgKJKFNNdii+ibvTDmYxd4c6xwldjZ31nHMi1x5IOyr25p/y/bi70hvS45TUXTYcxa/EZedn3DY2lVKN8b8RdU/a2ojx3baRx1qA8gPP5CYqC2TzERN55OC17L9eVeSryDOq0XWdOr5RPEcaLCt7mTId+dy2tEcUZsVUyevqsEA8qeF5Ipw2yfmZIUxXY9mDYW1dVkP4YpatGfIfG2ZhserKyHf73GgXSA//EFqoiaxYtkuR3gunMyzclzoh8LBGEy/RcznmNq1mL57LeP68+ZhXrgoHMVccIpp4VgNhirVmbYtUvp+mYsCb/L5du4rxVOoep8wf96IhWmF81NKnn4AID/8Q9Jfvxu+oQuL3JdXhfhaaKHC7jFtH9i8W/lX+N2sFQf+EpRp1oWrE7CDPpK/TTLXCbbkcU7jvNHnK/NnKk1RNN/hrQnybxZ8/2GO7QP54R/3BX32LqLcydUKoFddC4yra6wTtHkdWad2JqYKnxDk00TRvB9luZhLrmr5ZIHrV3dPjdKxVUk56QKaMfaJ+aLa1JvafjRBPnWC7//IqQ0gP/ykUygzdDpcbbQzHPNU3hXaS+bg6H8bKnvL8O/rhZM9mPozbIOXgtsH+OR2m78ovk0tbMnTkSMmu38+NCRRLHwl+H4eQH74ewiQmKhtdxp1WHN4+ET5Km6LOWqo7AvDzn1q228b1Z/zif6h5nssFLJSgGsls0ZjC8a98zTFXMhhS54eurjNab4n8hV12DvnSg51hvzwm6gmanwwXdD0sVdxG8Im0SpVVuEPnpjGQgTxPdpQsLlB2YaYNIXEu4zx7g2vKNpCPoEmS51BQ5snjRq1h/TuMtNQsoP8qD4kjqcW1W9Zb+S15u+7fKu0yZ+tTkOzw3HB2WCo02uMda/ojrCQw5bcDizwwqxV+J0xjevITtp51TkG+QEiIjVR41vkxxT9idlJzlO0d4X6wKSey/i0LcXkqQkhL/3iJ5KZPUqVNkE8TEqzv6SUz7mcT8GQH8VAYqL2QfNn475WeDdF01QtXz8tq92Pi4SFJXyCMe4ld4SL+R00lTUaye5Ve3DzFvxuE+QHiME9iq5rM+voAVXMx5DKzQR+12thF542JlOXYxjjhVxIyukbyVw1gniE6S8k1WrXLeYLkB8gJh0RF/IflNyVee48pvC3MFb1Z43TxZR34DboMuy6gL/8I5yU59FU1jApFqXh3jX43nkX8gPERGqiVl7nTheh0j2GirbT5vU6m6gccLguYSEKb2F8e0sLmc2jJCaVIBn1lF5EqkpczPEkDPlRLCaEMuNGUSp8RCAcy///iuN1eRJSj5MY217Ct0JRfYc3otmsEXbVLo1IJZnDs5AfICHS27wDRaq0JBDLjMeCZo3wluojlcKZJg2kAOIzYGj7tgTfrqHNqI4DkB8g4VhaJ/vBgpxjXFBpH6ICSQO++JqGqmxCTsZsp68QvtYweeVLYlHQG1g8d0N+QH4koKtaN/43DRUe8aQeq5iMheEB6eOSvxS2VRcBWyyEtPvbBN8te+IahvyA/EjIiLBNCvd8cpbkMaNdZg2TsRBc09SdHcccpA2t0yihUUG2gnI95qk6GCuiGfID8iMh30hmjlY4ain8feFXLOaYjBmhC2HIOh3HA7+ZJyjCuXyFGcc8sKx89hLyA/IjIS3C9nhc1AZ4H1LpR57UYQWT0WuOVejDzm2/GxS2122su1YwKRdFvSYPvsO3QX5AfiTkurA9LlTj1ZkvDhMWMRm9ZX+FqzGdb+69wlPUF6y71phKUV6MUfL3dsgPLOaSsRl8DqoragNcNFR+twd1eInJ6CU8tuY09f0j5N+MCtusE+uuFUxKs1JB2exQX0F++E8dyUzSporcCCZXjT4owVVy+vANstdZ2IRM59zB5E3spFCAPUcTW+FUSpuospeud5AfIINDaTkNFrUBOIavyV3mXQ/qcYugDOUbuucdPiHVCP7tLMmu0xrQzFY2YWGmXBL3p62B35+B/AApMCZczJuK2gBvBJV/40E9wrRsr2CcO4dOUYUXaOmTTr9w4t5EU1shzPf1U8G/n1G/nYb8ACnxXSAPFopa+ZvbTjGmCGouE/ZeMo1x7hS66zD23LY/wjc45OYyQRHOpc1Y0C9AGN3knuMOyA+/OS7c3N8vauXLg5ev2U0R1Do8qNPrkPIfx3h3Ahbe282A2JVmHGchD4QTuAPNnjonKJ7SLPu1+Kx+MwH5AVLillAWnC1axflUE3S+wTtlfgcLM/nxIQxgmA0ylKHyh724/aCdgSzixhOWOohA36eP6d280yB01yk/b2+QH8XjrUAOsKypKVrFH5Le93pY2DgfXGTup/DngnaM+dzgeNg6v97dCb8r0fngMXEAXZA6Ye/mOo3hA4FbmWHID5ASe4Wb+omiVTyo6MH2vbsCfxdmP7pKfkSjCotLzME66jD2M4fH2LSmP66n8O0+giJcXvwW0t4688KytvEyRdOPgPwAYXQLZcDlIlV6H21ec/KEOrzt702BLFo9qOMxQx3+xth34gSXlhOLGtp5da9Ln9ENqRMmL7ZrDQdt03+D/AAZbcAKa5L2IlCxngqCMezdfMDjxcO39/+ioLMlT/u66y/hZMY1abqY/LTXqt/xjd5c4HRbC/kBUoLH1hJV2WY+GFpyLOR3ryiZ/ShzSA34XTnVtYnMbv36MQ+so3u2eWNhXByiKn0zc4DpkPYuO4MZIL+8SUJ++EObcO4/KkqFj9Cm5ilrsYe9+9wJaZAVQV686y5HYevKsc63Ce+oeaJzEcynsnpL+Ul8a7OA3pdje7xQp4g19b/831dy3PSmwRCFO1vZFzg5+RRnHvLDD/4QLubdRagsC4oPtKnE1mL4/VlDo5j+/QPB6T+r65f3gk4e9VyYusilCgtpi8U8fyE3FeF482Iym/lK+Yb/TMIFCo8Z/Yg2zYIOeVQvyA8/+CCc94eLUNlHFE2bz/QOdjXk35a1CtnrlguR1lh4SEIbzlleaKqJSm4x71nOd49wUn+lbK0yXgjLxYvdGQ/7+6ChrX2OLw/54TZSPxOrLleCBRd7tTJp5wVNR6JoYYZ5Qqrkp521QMs2pKcdaqszwg5fVwtOPeZIbMKiFmURrGJW2NdXM2oPqYvJcuKFw0d7+BUy+8P29fQK+eEuw8K++ehqBfppq8Y5XzP8qvldUOnkU8STskk7+IRmB/tN/d0dB9usN4JAZcHE/nuPYK5EIiyM7nxGZXgm7GP2Hb43g/L0UfS40yMe9v1zQ53OeD62IT/cQ6KkWE6TLlag1bD7YK9LrC0atLtbijGw2sms5l92xXieNqPVuBz0/dcYgpUXIdYB4HdB9ileizm0A36WGTK049uMyvIqQt9m4Z7zcowxt+bhKTas/8cKMs4hP9yBFbjfR+iHJRcrMRpjQMVxLM9viosR8/mU0WknCd0UbkfvchpysD2bhZOKd9AHLZflZIw25QXdpieyizH7utMz4dqd8w0I5Ief8iMOjSTzw7499bpWkbGIFbiUIK+7EfL5noGwTvN24xsmYyKOq43leoTyf1EnlLSVz/iN+QbJHEdUuhYdVgvozymXjRey5SIIHgMdVGBzIMiP3GGZwbfF9xNupkbVPHfihmQgwlVddwpCUiKIeGD7psnJSirjmIyRGUlBkPHi+VJtTEcpWjxr/i1bZzxRp+p/LbQzb0zZucy1FE9z6xHLMOjZfNJZEowX+JoX8sMu/B7OZo2sAzMfY/5I5dCCkiOsHH4160pWClix/T37lOXrs3J6Te4GTJBwjvSRvDAZ9fywUK+eCPn3ZNjez1Jst2Z1+me9llVB3n2ezaM62qmVv4+KD+SHHdpzaJ9neVS0Rp3Q36jdxSptepO6auEK4YTahS4F8npKfrhllF7h9NPW+O6YjCDL8bc9UMQFz+pw1vPyQ34AUDD4RmPE0gkUkxFIbxx881Z1n7Z6fYP8gPwAwBlalJAdUTcTrK2/rG4n8kj30CWFJehf+otnZd9Dm7o1n9V/A8gPAACoOt4EFvM/PSt70MLmJLoSAABANXKUttrjN3pU9qBnNMT4BgAAULVMUXbBaNKEzYfK1+tT6EYAAADVStBvBNu3+/LezKZo84Fy70NXAgAAqEY6aau2cbtHZX9Km88CbehKAAAA1Qi7Pw2GDb3hUdkHKftQsgAAAIBT9NJW95Q+vZMHfbCPoisBAABUG+wpLOhchdPvHpX/EG1GUmQ3zjXoUgAAANUEe3Sboa3xlX2KKMYKbp9V2dkXeT26FAAAQLVxjbbGUD+QY1lYE/0mbUSG4+ASbB8eFnOcF+4PtKm53ojuBAAAUI3wFTuHWTydczn2Bhbm7WFfdd7bGmgj0ls5EtpRdCUAAACQL3cpPL4z3yDUqtRPm2/kSwRXrQAAAIATfKfo0bZ4QW9F0wEAAABusBpxIefF/xiaDQAAAHCHuQgL+SxtvJkDAAAAwCEGhQs5hzWtQ3MBAAAA7sFa9ZMhi/iXUjqPZgIAAADchzXV2Yvbikqv1J/VomkAsM//Nchn7lnlw2oAAAC0dEVYdE1hdGhNTAA8bWF0aCB4bWxucz0iaHR0cDovL3d3dy53My5vcmcvMTk5OC9NYXRoL01hdGhNTCI+PG1zdHlsZSBtYXRoc2l6ZT0iMTZweCI+PG1pPng8L21pPjxtbz4mI3gyMjA4OzwvbW8+PG1pPlg8L21pPjxtbz4sPC9tbz48bWk+eTwvbWk+PG1vPiYjeDIyMDg7PC9tbz48bWk+WTwvbWk+PC9tc3R5bGU+PC9tYXRoPh7AcMcAAAAASUVORK5CYII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semantics&gt;&lt;mstyle mathsize=\\\&quot;16px\\\&quot;&gt;&lt;mi&gt;x&lt;/mi&gt;&lt;mo&gt;&amp;#x2208;&lt;/mo&gt;&lt;mi&gt;x&lt;/mi&gt;&lt;mo&gt;,&lt;/mo&gt;&lt;mi&gt;y&lt;/mi&gt;&lt;mo&gt;&amp;#x2208;&lt;/mo&gt;&lt;mi&gt;Y&lt;/mi&gt;&lt;/mstyle&gt;&lt;annotation encoding=\\\&quot;application/json\\\&quot;&gt;{\\\&quot;x\\\&quot;:[[5,29],[4,30],[118,84,51,49,63,98,120],[50,97],[136,160],[135,161],[181,179,173],[189,189,193,208,217,217,218,218,219,214,196,190],[307,273,240,238,252,287,309],[239,286],[324,331,341,357,362,363,337]],\\\&quot;y\\\&quot;:[[50,115],[115,50],[41,40,59,91,109,111,111],[77,77],[50,115],[115,50],[107,114,121],[51,103,114,115,109,99,51,52,152,167,168,157],[41,40,59,91,109,111,111],[77,77],[10,45,58,42,9,15,115]],\\\&quot;t\\\&quot;:[[0,0],[0,0],[0,0,0,0,0,0,0],[0,0],[0,0],[0,0],[0,0,0],[0,0,0,0,0,0,0,0,0,0,0,0],[0,0,0,0,0,0,0],[0,0],[0,0,0,0,0,0,0]],\\\&quot;version\\\&quot;:\\\&quot;2.0.0\\\&quot;}&lt;/annotation&gt;&lt;/semantics&gt;&lt;/math&gt;\&quot;,\&quot;base64Image\&quot;:\&quot;iVBORw0KGgoAAAANSUhEUgAAAeIAAABWCAYAAAATxZV0AAAACXBIWXMAAA7EAAAOxAGVKw4bAAAABGJhU0UAAABBwf/jmAAADfhJREFUeNrtnQ+EVdkfwL+SkZ8RyUiyIklGEllZyYiRJEkkWRlZVpKsMay1kqxYayXJkiTJiJWMJJGMlSQykmTFSLKSyBpjjES/++2du3Nnuu+cc9+979177vt8ONS89+4933O+3/P3e75HBAAAoPpMRelTG1MWLhb43l1ULQAAhMDlKE1E6WOBnaB27reidC1jXr6L0o0oPco5QHgVpU1ULQAAhMTiKO00HWErnZ926Huj9L8C87QkSvuj9NQzD2+jdChKi6hOAAAImaGMnfDONuen13SytjxoZ72SqgMAgLpwwbMTftGh/IxZ8jAZpT6qDAAA6sRaz474YYfyM9Hk/e+itIbqAgCAOnLfoyOe6UA+1jR5tzqYbaeaAACgrgx7zorXtjkf55q89whVBAAAdWa9Z0d8sM15SDtadZHqAQCAbmDSoyO+0sb3j6e8T5fMF1M1AADQDfzh0RG/btO7D6e8658oraBaAACgW9grfsvT6wt+71fyZXQtdQzbTJVUD42gsiNKI1G6GqXbUXpvKmxW2htDtVk6T7UAYPs1QZeAP3jIXrTj1MOUdxxA7atlgOocMOapIBgjALaP7bfOLQ/ZbxT4vlMpz/8V9a8GS6N0UhoHuD9VONERA2D7deK4+J0nLiLG82DKs29jAtXgmFl2+hRAoiMGwPbrxDpP+QdzvuerlMHWCzMQgxLRg+KPAjFCOmIAbL+u+Bxj+i3H83ui9HjB8/6V9gcLAQfqrTcVmCHSEQNg+3XkvIf8T3I8/4p0/lYncDAcoBHSEQNg+3Vlj2cZtHIV4dGU54xgCuVyqgUD0LsqR6P0bZS2SbGXUwMAtt/t+B5jOpzxudtTnjFKcZfLjxmN8A7LFwDYPnSEmx71ci3D81bLl85Z6hewpCoCqxv4gDRc9q9LI4TYjBmR3DUC5GHAFNh780wdVZ6J0vISZd6fwQi1sr7GLtC/GqARiXRPNA5M8UAaASnuFvgODYTw2JT1tDTO4W6qUBlg+2Hgc4xpWvyOMfVG6VnK6sbKsoXUqf8+00BNO4R9aQTJisbovG157rOSRiMbTEPvquRZowyA/oWGeoXuksZxHO1wJ8S91FdEJKFjlucfqkC5YPvh4HuMaZvHsxa2A2oL35QpnGb6kqcyJtPPGd+z2Yw4XM/9ocPya8P7QvwCi2/CFtC/wAY3uqLwj7Tm/PMk5/t1ZmLzPtbr5fpLLB9sPzx86usXxzPOSP695UKXYyabjPx8jPRVhnfpSONfz+d2eqP8d488Pa3CkkXNQP86MwvWAY4uM98waVyyxULemuP9/R7Pv1Ri+WD74XHOo84eW36fdqNSqd7mQ2Y6PmaWj7bI3Np6rxlVuATe4vEe3YPKEpmmkw3hRs9ZQR/6j/7VCC3nA2Yw4yqPyzne0+vx/HcllQG2Hya7Pe04zd9jwKzCJL83XrZAy8V9ufGfDmFPOn7f52nsyXS0g2Vwz2PWxd2T6F+d62DCUR46WMpzJOcvj+eXAbYfJr7HmA4u+N26lAH5SwnEQXOTQ9i7jlH3+ILvrjZ/32KWpBY+TxuFTjnLbBW3991G9B79qzlp964WuX+my7q2fb2ZEmTG9sMm6zEmHZBPptRxf0hC24xoVpq7iif3X5ot9+my4VlpOJT8JK15wraK62qtI+g7+tcljDhsIe/tM8skPYRgEQ5h2H73ccSjI35vvqt+EvdTPt8bmtCuGJ9p3oQ7E5/frOgswCbTfXQd/esitLGyeZTrvloRS3i75cvlwVFsHzLie4xJV76uSvYtrUqyT7KtxfcljPpZRWcZrig6/eg6+tdluJzjvivoPXtKnn1i+/XA5xjT85S/jYUq8FLJ5lUZL/tMm5FLFbFdb3YNHUf/upDV0t7l6ZhFC567HtuHFjgr2c/FPw19YP63RbiJxPeG2jCCLhrXkYrN6Dj616XYPJzzek+ndcST2D60yM6MnfA7yR8at3Suin3/SF3K1TvyfcGj53aw1zFiAvSvW3E5wRQR8jK5v3cG24cW8T3GFLcR2+sg9CGHoIMytySoRyFWVVgW21VnJ9Fv9K+L6ZPibrZpxoESZ6DYfr3wOcak6ae6CLxB3Oc5438fq7gs1yxyfINuo39djm152vdmGx/7e4rtQ07ueHbEtRqY+wTlnwi4oflQQCMD6F/oDDvKeCDHsxfL3M1aw9g+5NSlj9L+i0sqx5iH0CHcUOIb/D/UdL6mhlcX/as66x1lfDrHs4cSHd9SbB/bz8FezzL5pW6Cn3AIfDEQOWYxRvQPrExayvlRjufGEY4uYPvYfk4uepZJ7bYcdjkE3hOIHB8wRvQPWm7kPrY4m03GDe/H9rH9nLyR6t7s1VZ6xL4m/z0dMcaI/nXFst++Fp4ZO0rdw/ax/Zxs9CyPq3UtgCcWoa8EIsMMxoj+gRWXI0zWpeXkvvMAto/t5+RHz/LY341LVqEciH+PMaJ/4GS8wLIelfz7y9g+HbGPbia3UGobZ/6AQ/ilAchwD2NE/8CJyznOt5HrT/xmN7aP7eekV/yOLY3XuRBcIfBCcJhpdqj/DW0v+gf/sc1R1r6dahz96DG2Dx0YjMdppK4FoPd4TjmEPxOAHCct+V+NnqN/8BkNcGE77uMTEnJr4vs7sH0ogFHPjnh9XQvggYfwDwKQw+YRSnhE9A++nM2mpesev58w332I7UNBvPVoBybrKnxyv8i2Ph/fhFNlbHsMD9Fz9A/+w+ad+tbx24NSvaAK2H7YfO05Gz5XV+Fj5dWlQddNODsDkOm+Jf9fo+/oH3xmi7TmHKdnvl+Z79zE9qEgTnp2xLvqJrheBP4iIaCOcnXvyHYwPoTrxEYs+b+FvqN/8BnXPvFuR4OpA6h+bB8K4pFHJ6xtQ+1WxS5Jeixf2/VTdwKQa6XYlzgH0Xn0Dz5j2ydO80zVK+fiwBkXsH0oiOWes+GbdRM86djwLEpLEp/ZzhjOShhXitnuJn0pNT4Mjv5BBn62lPW1lO/HXq3TptPD9qEIDnp2xEfqJPQKaQTMjg1q3YLPtzsKY2sAMm52yPAnuo/+gbWsF3qnJs8e/4ztQ4cGT7U9tnQ3IdihlM91Dd62TzcciJw3HZXKfiP61+244k73mO8tMisX8ayyB9uHglDdcsUQ0PSqTkL/kBBs1PK9vyTfGUNlrVH4JSXJul7c4dKOYgfoX5fz0FLWcaCOYQkrwhm2Hw4DnrPh2lz8skHmvCTVW9W2V3LaUiAzHu/SEXN8m87eEmU+5VHBJ7AF9M+DI2Y2P2Vm7FPm/8cC7+zPiz0QxorEjCUkZzlsPwx+9eyID9ZBWG0onsucw8tGx/ddF7W7fv+Hx6ynU8seTzwq+TIzJ/SvCX3iPlrxj5R7BWAe9ov9ztcrMnd0ZG1AcmH7YfDcsyNeVwdhr0g2zzPX3tFxy29jD7jXUo0bc7Tx8Lki7ZlHAw/dp393PRsK7ah2BFg3axwDjPjfpwKUDduvNhs9bWu2ykIsk0akIZcnWfKIQhaPQVuUmmZxf9VjMT5nuL1CZbXDs8K18T9rZkGA/vmG3YuTNvqrAqzLGXHH9w111ojtV5cLnnXzd1UFOCrzPUt1ev99yveSThYvM84QfncUzpaU0ecb89npCpbZUIYGVRsmjWm6AVvpav07LNnvjb0YYH3ecsi0I3B9xfarh49DXZxuV1GArY6Rg0bEUc/G5NmsqRYUa1Dc7uRxiLt9MndzRpUvbf6+hYZVHYt0z1H30jTAfU+XG1A36d+RFvTlQ4CzR5vD1mhN9Bbbrw7qqPkkQz1MVVGIyy0oVCuBsheJ3/7Kwsg1yyuuBAfFfk61yuk8+tdR/TvQYj3tDqxhbBbZ6G0A9ozth4XeDf2oBfmHqibIaEYBvs3xrjMZ3qNGuyagWd0bjBH9c6Cd0HQdGg0HO6XGR0aw/dJZZFa4zuUcCF02g9xKrEwMZ1giy2tIqzwbIlXs0LwO1SljDGNE/zxmUR8z1tNIYLawLEWGsRovjWL77UX3f/Xo2w1pLO9/bEN56F6+OhGqf4M6gR7vtJC6//RQ3Ptn29q8bBUn9W5dGbBR7jEVijGif83QvWj18NQ98FmPejocmA30ypfe3yuk/mD77WGwhPK5UYagi83M5IEZGWjjEEf6Od6GqfsWM4KcSrzruoQR7s536eSozL8fF2NE/3x1Z2HQ+v2B6f+uwPOP7QPUDJ3J6RGUdxgjeHJIwo4CdE7mR9PC9rF9gMqw0TSyF82MTL1yp82srIx0liqpJMl4ua8Dy/symduHf2X+D9g+AEBQPEh0xL8FlvekF/w3VCUAAITGJpkfJnF1QHlPRpzijl4AAAiS8URnFtLyoR4xiZekx6lGAAAIkeSZag0oEsr+qh5XepHI9wqqEgAAQmO3zPdqHQwo79dlbil9gKoEAIDQ0JCQyasDfwoo7yPid68zAABAJRmS+SH7QtoXTsaUvkxVAgBASGgEpmTgC02/BJR/va85vs1Kw4IupkoBACAUNFLWhMy/HzWkm4nUGeuVybvGVu6jSgEAICR+SHTCetvLqhLzoh7PJ6J0UxqB7vX8r+3OYO10n8uch/RqqhMAAEJDl6X1qrXtJedjeaJTXXgXc1pUrK+kcWNUfKPSJqoSAACgdc6I/X5Wnbn3mHRU5vaEp4TwlQAAALl5K9lv7dHOeCtFBwAAkJ/ZjJ2wdtybKTYAAIBieJahE34qjT1iAAAAKIgRz05YrzbspbgAAACKRb23b1s64NdR2kcxAQAAtBf1iNboWDMm/WX+1kPRALSf/wN56jOi1GDtFgAAALR0RVh0TWF0aE1MADxtYXRoIHhtbG5zPSJodHRwOi8vd3d3LnczLm9yZy8xOTk4L01hdGgvTWF0aE1MIj48bXN0eWxlIG1hdGhzaXplPSIxNnB4Ij48bWk+eDwvbWk+PG1vPiYjeDIyMDg7PC9tbz48bWk+eDwvbWk+PG1vPiw8L21vPjxtaT55PC9taT48bW8+JiN4MjIwODs8L21vPjxtaT5ZPC9taT48L21zdHlsZT48L21hdGg+ZLuCUwAAAABJRU5ErkJggg==\&quot;,\&quot;slideId\&quot;:271,\&quot;accessibleText\&quot;:\&quot;x element of x comma y element of Y\&quot;,\&quot;imageHeight\&quot;:9.297297297297296},{\&quot;mathml\&quot;:\&quot;&lt;math style=\\\&quot;font-family:stix;font-size:16px;\\\&quot; xmlns=\\\&quot;http://www.w3.org/1998/Math/MathML\\\&quot;&gt;&lt;mstyle mathsize=\\\&quot;16px\\\&quot;&gt;&lt;mi&gt;x&lt;/mi&gt;&lt;mo&gt;&amp;#x2208;&lt;/mo&gt;&lt;mo&gt;&amp;#xA0;&lt;/mo&gt;&lt;mo&gt;&amp;#xA0;&lt;/mo&gt;&lt;mo&gt;,&lt;/mo&gt;&lt;mi&gt;y&lt;/mi&gt;&lt;mo&gt;&amp;#x2208;&lt;/mo&gt;&lt;/mstyle&gt;&lt;/math&gt;\&quot;,\&quot;base64Image\&quot;:\&quot;iVBORw0KGgoAAAANSUhEUgAAAaIAAABKCAYAAAD5a1A0AAAACXBIWXMAAA7EAAAOxAGVKw4bAAAABGJhU0UAAAA1lpdWvQAACoNJREFUeNrtnQ9kXdcfwI+IqJ8oFRFVE6YqoqpURUVVqaiqqVIRU1FjomKqwkxV1JSZqZoaU1VVUSomoqpUxVTVmJiKmRJVNVWlfiIiYmz323du38nre+ec++e9d897nw9f2uTm3nvO9/u9955zvuf7VQoaRUckI5FMRXI7kvuRvItkLZL1SP5tglxDLQD4PrS+AY5FMhfJRpMMDmMEwPfx/TZkayTTkbwtoAFijAD4Pr7f4kzqYfe/AQjGCIDvQwuxM5LfAjFCjBEA34cW40QkK4EZIsYIgO9Di3A+QCPEGAHwfWgRLqUwgDeRzETyeSQHI/kf3QiA7wOk4euERvggkqN0GwC+D/kj8fKHVClkcTaSV6q0UUti5x9G0p/x/HLuO6oUjbKhvyquRNLTxDafSmCEsoi5HzOBFmBAldZE4o2ZT1RpQ+bDHK8xGsnv2tdXVWkfzt4C9QG+XyA6IzmpXxCrDmW8iKQ7xTX6VGkHcq3zLkWypQlt361ftC4jFAf9ClOBAOmK5JgqhSPLC2dRuTdljuZw3UnL+U8XoF/w/YIg85o3PJVhyoWE19mnRz6u855rcPvlxffc475eFewrDsDn41JmNP5W6Ra//8hhZsUWffZPJINN7B98vyDD0eUab34fI32Z4FoHIvm/53lnGtwPP3jc07NItmMyEOAoSD4wZZrtFy0LKlkutOEM1x/0OP+NJvYPvl8AxvXQfE4Pn4f0F4wg027feihpyOM6MgedZGdyI19Eezy/CnsxF2ghxM9H9ceky/5vZrhOt8f53zapD/D9gtCjh+427joUNe34+15PYzflbAP74JHHqK8PU4EWfgYsOnxAPlazhCT/6nH+ZoDvB8Reh7IeOr66FiqO7dc/H9JD8srziVM0Klhh2NG2Vf3VBNDKfKLcWQTOZDi/TGvZ1mHWmtBmfD9AbEa0rsrTeZWY86+1pttk2u6qKi2ofqPSReKl5Z7DGCdQPbQJUw5fuJ/x/NsiuaXqExCB77cJ1xxKqxZNctT4/XxBvwJtbXqM2qGNkKAGW0SrRLflscfvuPp4vXgG3wcfTjoUN1ZxfK9h1EsNHuX44tpFPYjaoc1wBSd9kdN1Pmvy6APfD5StKllUTTzslXnWXQVtky29+x1UDm1Iv6rv9FxMR8V5B/B98OUvi/IWjePG6/AFlTeukNJ9qBvaFFuEW9bouWovomV8H5JwW9nnjyUMXKJj3uX89VQPTij75jWAdmVC1T/lzy7jfFfwfUjCaYeBHlHlKTkJBd1R4LbYUr1Po2poY3odfp7H1NVoE0cg+H7g7Fbu/UTxvycL3pY7lnYcQNXQ5tim52TdtyMn/3uG70MafJKiLgbsaBs5OBlA6LgqlB7KcO5OVc7sfx7fhzTMebyIQshQ65t8lXLB0I4MOOzrcoZzjxsP/q34Pr6fhouOTrgeSDvWMUYAK8vKXhguLY/1OX7G9/H9tBxzdMJngbRjA2MEsHJd2aNk04xmzLyVg/g+vp+WLm2EtTrhS15EGCO0BCccNnYyxTnjQIFH+D6+n5U/LJ1wK5A2rGGMAFY6HR+dSafWzHWnQ/g+vl/PIXsoG8LeYYwAThZy9PUZlX19Cd/H9z8w6uiIrQG04RHGCODEFZzkm8zYLBd+HN/H9/PAlQIkhICFWpvaXvPsAfjAQYev+75U5vXxv+P7kAc+lRyvBNCOacv996NmgPfIBk9buLNPShyzEuoIvg958MRjaPgkgHbYIoImUTPAR6OZajLr8feL+tin+D7kgTlfbIumiTNxF5luSxueomqAD9iKyL1x/O2YKl4eN3w/YPYbypOpOVcm7qMBtOmx5f73o3KA9wypdMFJsufwpT5mHt+HrEghrOdqc1lwmTu2bQwLIZ36lOX+76F2gPe41olqBSxMGzMkg/g+ZOWGqp5L7oFFmQ8CaNd2ZZ9iPILqAd5jWyeaqnK81CKLN47+jO9DVsyFvaVIthi/s+0xWFdhpFS31SZ5ofz3SQC0MhdUskJ58ebVVf3Qx/chNX2RvDUMalfF7w8r+9zxcABt3Odow13MAMDq68sVx5p7jy7g+5AVs+Lq6Sq/l8g42zrR+UDaOe8wSMoHQ7vjyjvXpY/r0DMn8aiiC9+HLJwzlDFjOc5WUnjW81o7tcK3NKmtAw4nEzmLSUCb89TiH/FGVbOyawgZVvD9ArNblaNkJFrONld62aLANY9ryRdTnM37RBPbfEm5N+pexDTAgwk9m7CiZwxW9P8nm/ixlQfXlH0jaJ8qZ115EFC78P0CIo7ypyoHHOxxHO8qlOf6+588Rl2NoEPZy1vEcjPwhwnUj15Vyixts5+/VXNLIGThlKVdt1WpBExcAnxnQO3C9wvILaPjJzyOd80df2X523jX9StVjIzd4jw+KeKXPF6w0H48VH7ZkeVBPRJg+z51vGDjf18KsG34fgPYpkqZDgYcx5khmkkiRmy7lGvlnZOIlXifweEC9dWI58NEXr5X9VcwwH6VLFW/PPR2BNhOV1G55YBHDfh+HTmrNke2ybRbtXLe5iLji4QjlB8cihuq8vXxWv/ucgH7bDzBA0Uc80dVWleD9uWMSl435nqA7bznaNNI4HrE9+vAsKUT/1KlHdES2WJu7FpJ0bFHHAqTfFNxig+pc/9G/3yhwH33ZYoHiwR2yJqXzKVLgscuTLBtmEhhLxsBjh5sAQszLaJLfD9nbqbo0GMprtOhkpfflVFXT8H7b0zZ90lRpRFiRlPq6Xhg7RxTtbNw97SQPvH9HJlJ2IDPM1zrSoLriNF+GtCo8jXGCA7kIbyaQk/jgbXzaI12jLXojBK+nwPnE0wRZDWkHZ6OKIoNLepEFiXnMEbw+Ir+J6GepgJr47YqbZhrYZ3i+zkg889PlXv95mCdh+2xSHTd9oCNUtbTljFGsCBroZJtWtZg1z30dCaw9nWrj6P/+tpAr/h+Rjr1yEjCqNe0c8Q7vWWPT96LakP6C2LFuNasCiPdhw+yHiaRiM8xRkhhO5UZn08F1oZjgd8/vg8th4wkJQT3LcYInlRWNt4V2P3/qDZnU8D38X0oEHv0Q+a6HhFKVOCqHhU2Q66ikkLynfHAeBXYvW9T5XXgl/r/gO8DQGA8MV5E3wd272YU7gFUCQAQHnvV5jQx/QHdu5lxgBo9AACBsmA8zEOaPpEclfGU3AJqBAAIE3NPn2zoDmV9RcK1nxv33YcqAQDC47jaHNV0JKB7n1XlqcRDqBIAIDwkJY5ZOuGbgO59SvnVFQMAgIIyrjan/AlpXcjMKXcTVQIAhIXswDc3fop8G9D9m9VKJS1XJyoFAAgHyZSwqDbX9wopM7UEI7xU5WqrVCEFAAiMc8ZLSKqZNrMcuES8XYxkPpJfVGn/j61mkLx0/lTlCLl+1AkAEB4yLXc3ksNNvo8e46VSWQusWlaET1QpY3icUXsvqgQAgCzYClWu6ZFbl5azqrwmtKJI3wMAADnwRiXP2iwvo2G6DgAA8sCnKF/llN0+ug0AAPJiKcFL6JkqrREBAADkxpTnS0hKO3TTXQAAkDcSvXff8gKSonwn6SYAAKg3EhEn2RHWtPyqf9ZF10Aj+A+Mf1D5tB+4JwAAAL50RVh0TWF0aE1MADxtYXRoIHhtbG5zPSJodHRwOi8vd3d3LnczLm9yZy8xOTk4L01hdGgvTWF0aE1MIj48bXN0eWxlIG1hdGhzaXplPSIxNnB4Ij48bWk+eDwvbWk+PG1vPiYjeDIyMDg7PC9tbz48bW8+JiN4QTA7PC9tbz48bW8+JiN4QTA7PC9tbz48bW8+LDwvbW8+PG1pPnk8L21pPjxtbz4mI3gyMjA4OzwvbW8+PC9tc3R5bGU+PC9tYXRoPnephpQAAAAASUVORK5CYII=\&quot;,\&quot;slideId\&quot;:271,\&quot;accessibleText\&quot;:\&quot;x element of space space comma y element of\&quot;,\&quot;imageHeight\&quot;:8},{\&quot;mathml\&quot;:\&quot;&lt;math style=\\\&quot;font-family:stix;font-size:16px;\\\&quot; xmlns=\\\&quot;http://www.w3.org/1998/Math/MathML\\\&quot;&gt;&lt;semantics&gt;&lt;mstyle mathsize=\\\&quot;16px\\\&quot;&gt;&lt;mi&gt;x&lt;/mi&gt;&lt;/mstyle&gt;&lt;annotation encoding=\\\&quot;application/json\\\&quot;&gt;{\\\&quot;x\\\&quot;:[[154,156,157,160,162,164,164,168,172,173,175,177,179,179,180,180,180,180,180,180,180,180,180,180,180,180,181,182,184,186,187,188,189],[195,190,185,179,173,169,166,165,164,161,160,158,155,155,150,150,149,147,146,146,146]],\\\&quot;y\\\&quot;:[[112,114,117,120,121,124,127,129,136,139,144,146,149,150,150,152,155,158,159,162,163,166,169,170,171,172,174,174,176,177,177,177,177],[111,116,121,127,133,138,141,143,147,150,152,155,158,159,163,165,168,169,170,171,172]],\\\&quot;t\\\&quot;:[[0,134,152,168,184,200,215,230,253,270,287,303,321,330,346,361,377,394,410,427,444,460,478,494,511,528,581,598,614,633,646,661,739],[1977,2032,2049,2065,2080,2094,2110,2128,2146,2161,2178,2195,2211,2228,2244,2261,2278,2295,2311,2328,2346]],\\\&quot;version\\\&quot;:\\\&quot;2.0.0\\\&quot;}&lt;/annotation&gt;&lt;/semantics&gt;&lt;/math&gt;\&quot;,\&quot;base64Image\&quot;:\&quot;iVBORw0KGgoAAAANSUhEUgAAADUAAAAtCAYAAAAOYyOGAAAACXBIWXMAAA7EAAAOxAGVKw4bAAAABGJhU0UAAAAs8vz+fQAAAxJJREFUeNrdWk1kXFEUPmpEVYSKqogKVRUVMUSNiqiQRXQRESpGRRelIqJidFNRWVR2MbqobiIiIkLMYkRFmEVUjO5GVUWVqsqiokSNijHC67mcp7evM+fc+96b5t18fIw3993zvrn3/LxzByA6LiDvIheQBeQh8gRZR5aQPRHnV3NvIo9pziNkHtkJMSOFnCBjv5Aew6/I9hA2riJ3mHk/Ii/GIWYIuUIr4Vlw3tLOAK2INO9cFDH3kV8aTFozFPXNwtYd5E/DeTeiiHpI+7mInEVmyJeAttYLgwfIGNjpJd/x/oeoTvIjDlvCAywI91+hFbXZ1jPQYqSFBygJEXQvMLaHrmfIj4PzVeIKFBI+M6Jq2pYNYslgS6mt+ZLSxrOQETUUXgmrlW5wz6j2/TYkEBOCqGwDPzrS8k57EkV1CKJWA+Pf0HWVwG9CgvGJEVUJpAn/+iNIONYZUaeUGrq0fLQDDmBK2IIj2rarIrtdENVnkK/8z7PgEEwK3go4hqKBqLRrop4LgpbBQdwTRI25KKqNwnczUY/BUbxnRK25KmqZEfXBVVGTgl91uChq+rwFi2tUAnGi8q6JKhsk37KriffUoGJPPG5rQqoGFfto0gVdCjRestRoqUdom505VprUdruMqN0kCxqH5o17rrjl2mZnCnU68YNpoAwLfjWYRFH6m+xUg+9Tgl/lkiZoDsya9W8ZUQVDWzcosLS01dwHf45yVNTjGpGLjKgTw1cZv+ofb5Ug9WsdaM7eH/GlUbr/NcRwdCNhTXugaYPxKaG6eMLcm6Uxh2Eq+8uU4XuFcfPaw2xZzL8fog4c0DpTw7aCZgIR6qDJK3cO/j6gtvnllsDupFEFhu/03aKtoEHGkOqLP6V3n03tepUChQ1GQD4XvkVj1emJfxqyF8Y/VsHuSNIjx7eFqhyOLe2o3RDq/xIbloYeRAgweQs7aqWuhzWUMzRSh38PzWzRDfKfSTzypf4ohlTOeWew34diSgdZwZaKkl1xGErRipUphNYoGJQoh7TFnOdUpCuSDd9WIa5mzG99xEwHv+r3lAAAAGp0RVh0TWF0aE1MADxtYXRoIHhtbG5zPSJodHRwOi8vd3d3LnczLm9yZy8xOTk4L01hdGgvTWF0aE1MIj48bXN0eWxlIG1hdGhzaXplPSIxNnB4Ij48bWk+eDwvbWk+PC9tc3R5bGU+PC9tYXRoPi6gFi4AAAAASUVORK5CYII=\&quot;,\&quot;slideId\&quot;:271,\&quot;accessibleText\&quot;:\&quot;x\&quot;,\&quot;imageHeight\&quot;:4.864864864864865},{\&quot;mathml\&quot;:\&quot;&lt;math style=\\\&quot;font-family:stix;font-size:16px;\\\&quot; xmlns=\\\&quot;http://www.w3.org/1998/Math/MathML\\\&quot;&gt;&lt;semantics&gt;&lt;mstyle mathsize=\\\&quot;16px\\\&quot;&gt;&lt;mi&gt;y&lt;/mi&gt;&lt;/mstyle&gt;&lt;annotation encoding=\\\&quot;application/json\\\&quot;&gt;{\\\&quot;x\\\&quot;:[[150,151,151,152,155,157,158,159,160,161,161,163,164,165,165,165,167,168,169,171,172],[187,185,184,182,181,179,178,177,175,174,174,172,171,171,171,170,169,168,166,164,163,162,160,159,158,157,157,156,156,156,154,154,153,151,151,150,149]],\\\&quot;y\\\&quot;:[[96,96,98,102,106,110,112,114,116,117,118,119,120,120,121,122,122,123,124,125,125],[99,100,100,104,105,106,109,111,113,116,118,121,124,125,126,129,130,132,136,138,140,141,142,143,144,145,146,146,146,147,147,148,149,152,154,157,158]],\\\&quot;t\\\&quot;:[[0,94,102,117,133,150,166,182,199,216,232,248,265,281,299,317,332,350,365,382,452],[1364,1415,1435,1449,1467,1480,1498,1514,1529,1545,1562,1579,1596,1613,1629,1647,1662,1680,1699,1714,1731,1746,1763,1780,1796,1813,1867,1885,1909,1912,1930,1948,1963,1979,1996,2013,2030]],\\\&quot;version\\\&quot;:\\\&quot;2.0.0\\\&quot;}&lt;/annotation&gt;&lt;/semantics&gt;&lt;/math&gt;\&quot;,\&quot;base64Image\&quot;:\&quot;iVBORw0KGgoAAAANSUhEUgAAADUAAABBCAYAAABxVeynAAAACXBIWXMAAA7EAAAOxAGVKw4bAAAABGJhU0UAAAAs8vz+fQAAA1dJREFUeNrdWl9kW1EY/0TETJWIipopUxN5Cn2YiYm9xFRVjao8TM1eqmpmwh5qamavfZi91ExVXX2JqpgaMxEzNWqmaqbE1OwhRh+qomZ059gXOa7kO/fec/+cc3/8HhI3v3N/ud/57ne+cwDcI8c4w1hl3GT8xHjO+B78wxzjPuMfxjPGHcaCH8IpxknGJbz5LzjIBcE5H8ZdIvTveRFMMtYYf0lufhC/KhpKMJ4S+n8Z816eTgdDaRvZwPByaqyoYCrvQP+NXzGewNA6djDousI4Qw70f4PPyODcogbl8+6ywhhNB/q+46ok7jnvK+iPMh4R2h0ICFWJqV1F/TTjRkDJiEwobUmWyvgwzhTjiU3bggDxXPK0Hvg0zrRNdyFIU2MBh6CYeUXdHASMZoBZsJ+pFoSAhRDKpuuC3moYpkYkprZ8Km67ehMQEqgQPMPwUcEWah1AiHgseVolBe0k/jEXOE5oyElMvVDQnheSzjCEjBZh6rOC7kfUWIMI8FpSXXj5lwuCRj4KUzOSELyrkCA+QERI4hMZZGpNYZ6WIEI0CFNu07Hlw3z0BU8lITjkYUk/FbWpWxJTTm+wjtfvgwZISBo0Kw40isL1ZdAEdcJUzcHvu/2PPdAITwhTbclvK8K1N3UydUMyr4aJ9kC3/VYHzSCbV4OSxQoodGCjnlfVPtdfwbZXZDWeEyy7XDRawtprVFdTtwlTLeLdtgwaQ1YHpoT5d4jf/RC+1xZ7hKlynxXzNBiAV4QpvqmWhV4//h0YglnCFN+V3BCW6eOmmLpGmBJ3KZ+BYehIqgueCS+ZZuqtxFQZDASVLCwwFBWiWs+YaurOAFMVMBjpPoZ2wHDYjw+c4EvXaEzaTM1CDPDSVkUYjzT0tmCO8bPxsHRtonjFPLjr9WmPnBB2jTgY4in8SKgasnEwVYNem6sUB0PiAayHcTAk1njrcTA0Dr1TXnzTOWm6oSz0+t98FTuiY+biO4G8ZbyN7xdqzcMNfBMy3ZhuhjLCDdoXc/2qAX7c9LtQeRd0DKNVoM+rPoL/3VPORWEOnepcArXB/aF6bqyo84Q/d2mI/wkTumexQxeGDnBOGVUNULTA+VmIyMG3VHYJMz/B29kiLbCIVUEH2cTvUqYZ+QcYg1kvAjJzJAAAAGp0RVh0TWF0aE1MADxtYXRoIHhtbG5zPSJodHRwOi8vd3d3LnczLm9yZy8xOTk4L01hdGgvTWF0aE1MIj48bXN0eWxlIG1hdGhzaXplPSIxNnB4Ij48bWk+eTwvbWk+PC9tc3R5bGU+PC9tYXRoPjmIcu4AAAAASUVORK5CYII=\&quot;,\&quot;slideId\&quot;:271,\&quot;accessibleText\&quot;:\&quot;y\&quot;,\&quot;imageHeight\&quot;:7.027027027027027},{\&quot;mathml\&quot;:\&quot;&lt;math style=\\\&quot;font-family:stix;font-size:16px;\\\&quot; xmlns=\\\&quot;http://www.w3.org/1998/Math/MathML\\\&quot;&gt;&lt;semantics&gt;&lt;mstyle mathsize=\\\&quot;16px\\\&quot;&gt;&lt;msub&gt;&lt;mi&gt;p&lt;/mi&gt;&lt;mrow&gt;&lt;mi&gt;x&lt;/mi&gt;&lt;mi&gt;y&lt;/mi&gt;&lt;/mrow&gt;&lt;/msub&gt;&lt;/mstyle&gt;&lt;annotation encoding=\\\&quot;application/json\\\&quot;&gt;{\\\&quot;x\\\&quot;:[[7,4,13,21,31,36,33,21,6],[51,63],[51,63],[73,75,76,80,83,86,88,89,89,91,92,92,92],[104,104,100,99,95,93,90,88,86,83,82,81,80,80]],\\\&quot;y\\\&quot;:[[125,13,8,8,15,34,63,72,72],[133,101],[101,133],[104,104,107,108,112,115,120,122,124,124,125,126,127],[98,99,101,107,114,121,126,131,137,142,145,147,148,149]],\\\&quot;t\\\&quot;:[[0,0,0,0,0,0,0,0,0],[0,0],[0,0],[1709717642513,1709717642538,1709717642555,1709717642574,1709717642590,1709717642606,1709717642623,1709717642640,1709717642656,1709717642672,1709717642689,1709717642705,1709717642728],[1709717643216,1709717643245,1709717643257,1709717643272,1709717643290,1709717643306,1709717643322,1709717643339,1709717643355,1709717643373,1709717643388,1709717643406,1709717643422,1709717643438]],\\\&quot;version\\\&quot;:\\\&quot;2.0.0\\\&quot;}&lt;/annotation&gt;&lt;/semantics&gt;&lt;/math&gt;\&quot;,\&quot;base64Image\&quot;:\&quot;iVBORw0KGgoAAAANSUhEUgAAAI0AAABlCAYAAABwSWBKAAAACXBIWXMAAA7EAAAOxAGVKw4bAAAABGJhU0UAAAAs8vz+fQAACIlJREFUeNrtXQ9klWsYfxwzuRIzkyQxk0yukcyVZCSZScaVSZLIXEkmJskk48okuSJXMkkkc01mZJJMRiaTTCQzSWKSZCa631PPa19n77/vnPf7zvd1fj8eW+uc9z3nfZ7vfZ/3+UuUHjZH1B3R0YhGIrob0eOIPkV0wuP9nRENRTQW0buIliP6Kj/fyt8HI2ojoDBojKgrot6IzkY0GtG4MJiZ+81CnZYxByJ643h/OY1DePKPSwmZGqf3hjEPRbRYxbifIzoI1uQXbXLEMJ2M6GZEc57MvVU21no5ur4Fom6wp1gY8GDqoTK952Xs/1bkmOPXNMtrShFtl7HfeYy/FNEmsKJYmLcwdEX0FsY2UWjV/133YHZLRC88BOcG2FAszFiYOSGv2RrbNViP2Z1g/HYPRZuFswmsKAZKwjATM/8SZr6Wf8/I7pEU4x67zRGwoxjY6WBka0RT8vsTUYIrwTEPobkNdhQDJy1MZIV3SH5nvWRDFfN0egjNM7CjGLBdnZ/Kz4+i01SDdZ52G6AAWPJgZl+guVzzLIMd+cfvHoycCDifa64VsCT/8DHsbc9QaLDTFAATDiaOBZyrgfwsw0CB7TNMXQHna/YQmkdgS76xz8HAhcDz7fcQmrtgS74x7GDgcOD5DnsIzSDYkm88dTCwPfB8PvE8PWBLfsGuAJsDcS6FOe87BOarKMtATtHrYOCFFOb8CCW42LieoW2GZDzX0TQAtuQbtqCr+RTm8zEibgZb8otNGd+aGI8dc06CLfnGUaosVaVSbMGtqfiwhUK8T2G+Cw6BmQdL8o/35J+qUi3YVbHgEJqjYEm+4QqF6A083xHHfHNgSf5xmuzGtQ2B53OlrnSBJfnHfxYGTmescN8BO/IPVyjEpYBzcTzwokPhbgZL8o+9jid/f8C5hjOcC0gRF8kem1sKNE8H2Z2hl8CK4sBmlX0S8FiyuSgmwIbioNHx9I8EmudfyxyzVHl2JlADHMrAPnOc7FbfFrChWLjmEJpqsye7LDczFpiNYEHxYDOyVZtrtIvMAVbTuFoXExsdu8xiFWNzjRpTWu8orRZDAgoGVxZApf6fI7JL6XauE1j2YuMOuQO6kyip7J+6SeZSIdux5MWHT6FErlLlygTgo+a0YTz+Wz+W+teAT0C3oudylClPN1uIW+U6zjvLJ9L7kM7D/vJr4ZRDUP4md/yu7jjjmN4+Cud6AHIEV4KaqqbJpV45JXZMdo8votDyzwX5+4jsOuuwrL8uSsJ0k8C8wBIB5dhDKPYMJIQrC6AXSwSU45GnPgMA39FA2VeFAAqOg45d5h8sEVCOq9BngKSwNf9KI78JKDiaHLvMLJboe9AZRxpyAw92nyhjJlvHkwSM7aAfISAcT8RBaBxwdtjxni2y01+VywrPW2lqsvIFLsvnqDg68k+H0FytU0HhYLFhsge+Mz30HM+W3RHvhcX+P25awoUXTHn0HNOU1CWjS0Zkg21FfsBb5N9asF523lfy3VWb57uOI7zDMaarfyf79C7TjwYhvj69pL2upg3jXKxkkVytjuvRI81Hhq5tosk3Z8vNGvUQAJ6vRx7QbvmdfXuvKVzNQVM1jldJF2cboUpDErQZ1mnG8PpzsWOAj51G0U9mY+9lvcgUm8TO3gcUJsDflCyQuCnJoENoRiEnazBLfuVp98UERmdN7yC/vp7rLadBkuLbPI6uxeOnpAvgUvJOQkbW4DK58803ihLLFKKgZF/Am+1x+jlA7nGSN/d7nLWnISNrYLKen4m9RvXwDNl0foHC5aDF+1xc831TD+kzA3Q9KRGauXab163VvZgtJI1QElMUQqX1lJ234x0iKP2xp8CX+Np5RTT8bpHS9joXnHmD7aRVDH+LKTxsrRSucrvqD7psUcKddoKkVO8K8m0yZ4h+kyMsDTyjMG6eHvIotPmH7BShqLPOhcZWvOBBivOet9h5kkBdv/dA28gOHWR27ralOG97gJ2/JLe6V2Bj9tBdJMYzmFdns3mX4P2q7O4psDB76JrAvslgXlNHHN/0ZrbtLBFSi2qCYcPxlHblC1PBKR9D7AGqwkkJVA+TkS/tZh98RdYVhPJpAsuxQOxJRw2gGsFUkn8og7mnKtBrVNwUqqXWCJvIXJwpi15UJutwi+XGxGEWH7HL1A6TZC8vl3ahA1M2rMklcJbS6zUKeEBV1mBbxznKpnGabufQ6TW6o6dZdsW3uDHVBhy09iWm8Jrq+WQRHaC78o9ZrugoUVcD8NOtfD/xYHtdpdJ7GXwenUvhQ9lrlOX6OdhXGwzFGBD3DOvihpcy+DymhidxRVcJOXxMNcAuWfzPckTFYWqkts3D3pKGXqPsRCcIfbJqht9oNaXlmEWgkqSY9MuY1SqmulJ2fENqkqOKhRz9y2uAG2S3uJZI77w0eZ7b5fUh+plfMehT6jMPgn3ZQ1l92RFpC3TSRfnrnJcczcdRfy8DXX97Dcqw0r1QGDMwGuQGwn06OcNgq0bR5Ov1Vw+7iyk4qjxF5YGMtzPQd9hMZiPjLrA4PMqTx5iZXIenW5RbZY/xCdw2WWg52ZDTWVpotYnsQODvoSuueQXsTQc+2Ri+N49S7Fiw0VgK32NScyzC8lsjoXmY8Fp82THetNzEQqM8Vxw2mRRhq/51v4KnlY1qptIgU5Re/li8WckI2Jo+LshtRlVbZ7tHXxXjtcpN6osQ7y5p+3ymYvpTA1gKuLBFFHgWULRAArygPN3wYANeGCD4loAE2C3H0hyu14APVO2bD6LTAIAVvKvMyC6zF8sB+OAeVVbZE6hTjFA6viuggOD0ElUDj48enUdduSiQ6AZoCzCyoY4j+0qi6KoYZORfA9/hW6HsDJYKULjjEBbOaujGMgFxcF7SCpk947DDAFpwPcRJWvWMc0jogVp/qP8BLaRfvL0SLVYAAACYdEVYdE1hdGhNTAA8bWF0aCB4bWxucz0iaHR0cDovL3d3dy53My5vcmcvMTk5OC9NYXRoL01hdGhNTCI+PG1zdHlsZSBtYXRoc2l6ZT0iMTZweCI+PG1zdWI+PG1pPnA8L21pPjxtcm93PjxtaT54PC9taT48bWk+eTwvbWk+PC9tcm93PjwvbXN1Yj48L21zdHlsZT48L21hdGg+p/MtGAAAAABJRU5ErkJggg==\&quot;,\&quot;slideId\&quot;:271,\&quot;accessibleText\&quot;:\&quot;p subscript x y end subscript\&quot;,\&quot;imageHeight\&quot;:10.91891891891892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D20FCFE-7F27-4880-9E8E-129A4A4ADEFC}">
  <we:reference id="WA200004052" version="1.0.0.2" store="en-US" storeType="omex"/>
  <we:alternateReferences>
    <we:reference id="WA200004052" version="1.0.0.2" store="en-US" storeType="omex"/>
  </we:alternateReferences>
  <we:properties>
    <we:property name="holatex.main" value="{&quot;pictures&quot;:[{&quot;name&quot;:&quot;Latex&quot;,&quot;code&quot;:&quot;\\begin{document}\n\\begin{itemize}\n        \\item item1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\\end{itemize}\n\\end{document}&quot;},{&quot;name&quot;:&quot;Latex&quot;,&quot;code&quot;:&quot;\\begin{document}\n\\begin{itemize}\n        \\item Cho dữ liệu của\n\\end{itemize}\n\\end{document}&quot;},{&quot;name&quot;:&quot;Latex&quot;,&quot;code&quot;:&quot;\\begin{document}\n\\begin{itemize}\n        \\item Cho dữ liệu của 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,{&quot;name&quot;:&quot;Latex&quot;,&quot;code&quot;:&quot;\\begin{document}\n\\begin{itemize}\n        \\item Cho dữ liệu của $K$ $(K \\geq 1)$ miền huấn luyện $D_{Train} = \\{{D^i | i=1...K}\\}$ với $D^i = {(x^{i}_{j}, y^{i}_{j})}^{n_{i}}_{j=1}, x \\in X, y \\in Y$ là thể hiện dữ liệu của miền thứ $i$. Phân phối đầu vào của các miền là khác nhau, nghĩa là $P^{i}_X \\ne P^{j}_X, 1 \\leq i \\ne j \\leq K$.\n        \\item Mục tiêu của bài toán là xây dựng một hàm dự đoán $h: X \\longrightarrow Y$ từ dữ liệu của K miền huấn luyện được cho để độ lỗi khi dự đoán trên dữ liệu của miền mục tiêu $D_{Test}$ là nhỏ nhất. Nghĩa là hàm dự đoán có thể khái quát và chống chịu tốt với sự thay đổi miền. $D_{Test} $ là dữ liệu thỏa điều kiện $P^{Test}_X \\ne P^{i}_X, i \\in \\{1,...,K\\}$.\n\\end{itemize}\n\\end{document}&quot;}]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2612e00-a69f-4651-bd98-4e2516b81ace" xsi:nil="true"/>
    <_activity xmlns="52612e00-a69f-4651-bd98-4e2516b81a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C715D2BE87C40AFEFE71F1DA5CAEF" ma:contentTypeVersion="14" ma:contentTypeDescription="Create a new document." ma:contentTypeScope="" ma:versionID="120e880d4c78434a5d1081a128d4d4e2">
  <xsd:schema xmlns:xsd="http://www.w3.org/2001/XMLSchema" xmlns:xs="http://www.w3.org/2001/XMLSchema" xmlns:p="http://schemas.microsoft.com/office/2006/metadata/properties" xmlns:ns3="52612e00-a69f-4651-bd98-4e2516b81ace" targetNamespace="http://schemas.microsoft.com/office/2006/metadata/properties" ma:root="true" ma:fieldsID="60a478e7985886bce785197f3ad30e0c" ns3:_="">
    <xsd:import namespace="52612e00-a69f-4651-bd98-4e2516b81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12e00-a69f-4651-bd98-4e2516b81a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357DA-6BE8-4DEE-91F8-0C61BB433C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BCD2B3-5276-4F29-A1DF-94B367666038}">
  <ds:schemaRefs>
    <ds:schemaRef ds:uri="52612e00-a69f-4651-bd98-4e2516b81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AA4FBF-563F-4194-8717-9F0DC0C2EBA8}">
  <ds:schemaRefs>
    <ds:schemaRef ds:uri="52612e00-a69f-4651-bd98-4e2516b81a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3182</Words>
  <Application>Microsoft Office PowerPoint</Application>
  <PresentationFormat>Widescreen</PresentationFormat>
  <Paragraphs>411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Arial (heading)</vt:lpstr>
      <vt:lpstr>Calibri</vt:lpstr>
      <vt:lpstr>Cambria Math</vt:lpstr>
      <vt:lpstr>Wingdings</vt:lpstr>
      <vt:lpstr>Office Theme</vt:lpstr>
      <vt:lpstr>Office Theme</vt:lpstr>
      <vt:lpstr>Học có giám sát với dữ liệu có phân bố thay đổi bằng mô hình dựa trên quan hệ nhân quả</vt:lpstr>
      <vt:lpstr>Nội dung</vt:lpstr>
      <vt:lpstr>Nội dung</vt:lpstr>
      <vt:lpstr>Bài toán học có giám sát với dữ liệu có phân bố thay đổi</vt:lpstr>
      <vt:lpstr>Minh hoạ bài toán</vt:lpstr>
      <vt:lpstr>Ý nghĩa</vt:lpstr>
      <vt:lpstr>Nội dung</vt:lpstr>
      <vt:lpstr>Slide title 04</vt:lpstr>
      <vt:lpstr>Slide title 04</vt:lpstr>
      <vt:lpstr>Slide title 04</vt:lpstr>
      <vt:lpstr>Causally Adaptive Constraint Minimization (CACM) (2022)</vt:lpstr>
      <vt:lpstr>Nội dung</vt:lpstr>
      <vt:lpstr>Dạng mô hình</vt:lpstr>
      <vt:lpstr>Huấn luyện mô hình bằng phương pháp CACM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Xác định đồ thị nhân quả ứng với dữ liệu đang xét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Huấn luyện mô hình bằng phương pháp CACM từ dữ liệu huấn luyện và đồ thị nhân quả</vt:lpstr>
      <vt:lpstr>Nội dung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kết quả thí nghiệm với bài báo gốc</vt:lpstr>
      <vt:lpstr>So sánh CACM ràng buộc đúng với CACM ràng buộc sai (Thí nghiệm mở rộng ngoài bài báo gốc)</vt:lpstr>
      <vt:lpstr>Áp dụng phương pháp CACM cho dữ liệu ảnh thực tế (Thí nghiệm mở rộng ngoài bài báo gốc)</vt:lpstr>
      <vt:lpstr>Áp dụng phương pháp CACM cho dữ liệu ảnh thực tế (Thí nghiệm mở rộng ngoài bài báo gốc)</vt:lpstr>
      <vt:lpstr>Nội dung</vt:lpstr>
      <vt:lpstr>4. Kết luận &amp; hướng phát triển</vt:lpstr>
      <vt:lpstr>4. Kết luận &amp; hướng phát triển</vt:lpstr>
      <vt:lpstr>4. Kết luận &amp; hướng phát triển</vt:lpstr>
      <vt:lpstr>Tài liệu tham khảo</vt:lpstr>
      <vt:lpstr>Cảm ơn Quý Thầy, Cô và các bạn đã lắng nghe!</vt:lpstr>
      <vt:lpstr>Thuật toán CACM</vt:lpstr>
      <vt:lpstr>D-separated [3]</vt:lpstr>
      <vt:lpstr>Đồ thị nhận dạng nhân quả ứng với từng mối quan hệ  a - y</vt:lpstr>
      <vt:lpstr>Ví dụ minh hoạ bài toán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 01</dc:title>
  <dc:creator>Admin</dc:creator>
  <cp:lastModifiedBy>Khải Lê Thanh</cp:lastModifiedBy>
  <cp:revision>6</cp:revision>
  <dcterms:created xsi:type="dcterms:W3CDTF">2024-03-06T06:46:38Z</dcterms:created>
  <dcterms:modified xsi:type="dcterms:W3CDTF">2024-07-31T03:39:14Z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0x010100F4FC715D2BE87C40AFEFE71F1DA5CAEF</vt:lpwstr>
  </property>
</Properties>
</file>