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7" Type="http://schemas.microsoft.com/office/2020/02/relationships/classificationlabels" Target="docMetadata/LabelInfo.xml"/><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0" r:id="rId4"/>
    <p:sldMasterId id="2147483664" r:id="rId5"/>
  </p:sldMasterIdLst>
  <p:notesMasterIdLst>
    <p:notesMasterId r:id="rId45"/>
  </p:notesMasterIdLst>
  <p:handoutMasterIdLst>
    <p:handoutMasterId r:id="rId46"/>
  </p:handoutMasterIdLst>
  <p:sldIdLst>
    <p:sldId id="282" r:id="rId6"/>
    <p:sldId id="258" r:id="rId7"/>
    <p:sldId id="313" r:id="rId8"/>
    <p:sldId id="290" r:id="rId9"/>
    <p:sldId id="287" r:id="rId10"/>
    <p:sldId id="293" r:id="rId11"/>
    <p:sldId id="352" r:id="rId12"/>
    <p:sldId id="269" r:id="rId13"/>
    <p:sldId id="328" r:id="rId14"/>
    <p:sldId id="330" r:id="rId15"/>
    <p:sldId id="327" r:id="rId16"/>
    <p:sldId id="347" r:id="rId17"/>
    <p:sldId id="321" r:id="rId18"/>
    <p:sldId id="349" r:id="rId19"/>
    <p:sldId id="295" r:id="rId20"/>
    <p:sldId id="297" r:id="rId21"/>
    <p:sldId id="350" r:id="rId22"/>
    <p:sldId id="351" r:id="rId23"/>
    <p:sldId id="318" r:id="rId24"/>
    <p:sldId id="332" r:id="rId25"/>
    <p:sldId id="319" r:id="rId26"/>
    <p:sldId id="294" r:id="rId27"/>
    <p:sldId id="324" r:id="rId28"/>
    <p:sldId id="325" r:id="rId29"/>
    <p:sldId id="334" r:id="rId30"/>
    <p:sldId id="314" r:id="rId31"/>
    <p:sldId id="342" r:id="rId32"/>
    <p:sldId id="316" r:id="rId33"/>
    <p:sldId id="326" r:id="rId34"/>
    <p:sldId id="335" r:id="rId35"/>
    <p:sldId id="343" r:id="rId36"/>
    <p:sldId id="336" r:id="rId37"/>
    <p:sldId id="337" r:id="rId38"/>
    <p:sldId id="339" r:id="rId39"/>
    <p:sldId id="340" r:id="rId40"/>
    <p:sldId id="344" r:id="rId41"/>
    <p:sldId id="341" r:id="rId42"/>
    <p:sldId id="286" r:id="rId43"/>
    <p:sldId id="346"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hần Mặc định" id="{57008710-C9F1-4641-AC41-34A6AF5CEFCF}">
          <p14:sldIdLst>
            <p14:sldId id="282"/>
            <p14:sldId id="258"/>
            <p14:sldId id="313"/>
            <p14:sldId id="290"/>
            <p14:sldId id="287"/>
            <p14:sldId id="293"/>
            <p14:sldId id="352"/>
            <p14:sldId id="269"/>
            <p14:sldId id="328"/>
            <p14:sldId id="330"/>
            <p14:sldId id="327"/>
            <p14:sldId id="347"/>
            <p14:sldId id="321"/>
            <p14:sldId id="349"/>
            <p14:sldId id="295"/>
            <p14:sldId id="297"/>
            <p14:sldId id="350"/>
            <p14:sldId id="351"/>
            <p14:sldId id="318"/>
            <p14:sldId id="332"/>
            <p14:sldId id="319"/>
            <p14:sldId id="294"/>
            <p14:sldId id="324"/>
            <p14:sldId id="325"/>
            <p14:sldId id="334"/>
            <p14:sldId id="314"/>
            <p14:sldId id="342"/>
            <p14:sldId id="316"/>
            <p14:sldId id="326"/>
            <p14:sldId id="335"/>
            <p14:sldId id="343"/>
            <p14:sldId id="336"/>
            <p14:sldId id="337"/>
            <p14:sldId id="339"/>
            <p14:sldId id="340"/>
            <p14:sldId id="344"/>
            <p14:sldId id="341"/>
            <p14:sldId id="286"/>
            <p14:sldId id="34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F88"/>
    <a:srgbClr val="003DC6"/>
    <a:srgbClr val="0563C1"/>
    <a:srgbClr val="008AF2"/>
    <a:srgbClr val="CEE3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717D88-46A1-474A-65F8-82D75F63E7EA}" v="74" dt="2024-07-23T10:33:34.698"/>
    <p1510:client id="{30E99399-0607-1312-4E05-2B98D2D5E009}" v="15" dt="2024-07-23T13:54:23.252"/>
    <p1510:client id="{3DAAF598-2CC2-81F8-16B5-AA3C14E2E073}" v="81" dt="2024-07-23T14:27:48.599"/>
    <p1510:client id="{4A48D800-79D6-5E2E-4815-1CE1B28306FB}" v="13" dt="2024-07-23T09:42:41.824"/>
    <p1510:client id="{4B222EBA-595F-61A6-7F25-3F8C0C8000F4}" v="3" dt="2024-07-23T13:10:54.376"/>
    <p1510:client id="{627D207D-091E-836D-6A4E-6CCF3607720B}" v="161" dt="2024-07-23T09:25:26.083"/>
    <p1510:client id="{638D9731-9ED3-5504-3194-16DE60D16B96}" v="4" dt="2024-07-23T08:54:56.742"/>
    <p1510:client id="{6B930714-66F9-621E-AEB9-A776C18EF7B5}" v="60" dt="2024-07-23T08:45:39.075"/>
    <p1510:client id="{6ECB73A8-760B-353C-3400-42553A0FBC6B}" v="244" dt="2024-07-23T08:07:14.168"/>
    <p1510:client id="{9D2D14F8-C17E-8FC5-A4AF-60EC87CCA2C5}" v="2" dt="2024-07-23T14:02:59.382"/>
    <p1510:client id="{A6DC78BA-7356-71C8-63E1-BE4F8ECB0D3B}" v="2" dt="2024-07-23T07:51:06.932"/>
    <p1510:client id="{A9CB25BF-AE98-330E-5E9A-758975854222}" v="6" dt="2024-07-23T01:50:52.999"/>
    <p1510:client id="{ABDE1343-1A59-FDB9-F782-619C4933CC1C}" v="232" dt="2024-07-23T08:17:42.695"/>
    <p1510:client id="{AF651294-4769-5ED7-326A-8035967AE389}" v="15" dt="2024-07-23T14:12:25.593"/>
    <p1510:client id="{BC97CE79-2B88-0D18-B1BC-79273B503A26}" v="5" dt="2024-07-23T08:06:06.819"/>
    <p1510:client id="{C8A6C329-269E-2E99-FB64-7AB78C036470}" v="4" dt="2024-07-23T14:06:41.862"/>
    <p1510:client id="{C8AB6AE8-533E-621F-9A33-D4C6E82CB4DA}" v="1" dt="2024-07-23T08:51:12.462"/>
    <p1510:client id="{E2D808BB-96F6-9ED9-00E5-1A73EC1017C0}" v="3" dt="2024-07-23T10:34:06.205"/>
    <p1510:client id="{EFDDC9C4-743F-49EA-A7FF-CC9314F7C149}" v="1338" dt="2024-07-23T14:08:50.318"/>
    <p1510:client id="{F3AD183B-564B-012A-D92C-67DF9AB4F5CA}" v="83" dt="2024-07-23T14:28:39.992"/>
    <p1510:client id="{F8D554FF-1679-C097-B5AA-BEACE446AEFC}" v="77" dt="2024-07-23T08:00:03.6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644" y="3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handoutMaster" Target="handoutMasters/handoutMaster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89CF2BD-4EEA-4EED-AC80-8D46775403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B82662E-019D-445F-8CE6-C9F0C28D7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2E701E8-CE5A-4584-BA4F-11BD2743631B}" type="datetimeFigureOut">
              <a:rPr lang="en-US" smtClean="0"/>
              <a:t>23/7/2024</a:t>
            </a:fld>
            <a:endParaRPr lang="en-US"/>
          </a:p>
        </p:txBody>
      </p:sp>
      <p:sp>
        <p:nvSpPr>
          <p:cNvPr id="4" name="Footer Placeholder 3">
            <a:extLst>
              <a:ext uri="{FF2B5EF4-FFF2-40B4-BE49-F238E27FC236}">
                <a16:creationId xmlns:a16="http://schemas.microsoft.com/office/drawing/2014/main" id="{A62F9EE0-3BE6-4C0A-9D70-A6406E3E4F8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C9A37EE-8F94-4485-9297-51439DF2B6D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2C68CF9-FDCD-4ABA-A5F9-C6F1106B20CC}" type="slidenum">
              <a:rPr lang="en-US" smtClean="0"/>
              <a:t>‹#›</a:t>
            </a:fld>
            <a:endParaRPr lang="en-US"/>
          </a:p>
        </p:txBody>
      </p:sp>
    </p:spTree>
    <p:extLst>
      <p:ext uri="{BB962C8B-B14F-4D97-AF65-F5344CB8AC3E}">
        <p14:creationId xmlns:p14="http://schemas.microsoft.com/office/powerpoint/2010/main" val="30696383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B65CB4-5FB7-4DA8-86ED-A966B9DB3CA6}" type="datetimeFigureOut">
              <a:rPr lang="en-US" noProof="0" smtClean="0"/>
              <a:t>23/7/2024</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D11203-6C04-4D49-85A4-5FE89BEDC87D}" type="slidenum">
              <a:rPr lang="en-US" noProof="0" smtClean="0"/>
              <a:t>‹#›</a:t>
            </a:fld>
            <a:endParaRPr lang="en-US" noProof="0"/>
          </a:p>
        </p:txBody>
      </p:sp>
    </p:spTree>
    <p:extLst>
      <p:ext uri="{BB962C8B-B14F-4D97-AF65-F5344CB8AC3E}">
        <p14:creationId xmlns:p14="http://schemas.microsoft.com/office/powerpoint/2010/main" val="3565632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D11203-6C04-4D49-85A4-5FE89BEDC87D}" type="slidenum">
              <a:rPr lang="en-US" noProof="0" smtClean="0"/>
              <a:t>1</a:t>
            </a:fld>
            <a:endParaRPr lang="en-US" noProof="0"/>
          </a:p>
        </p:txBody>
      </p:sp>
    </p:spTree>
    <p:extLst>
      <p:ext uri="{BB962C8B-B14F-4D97-AF65-F5344CB8AC3E}">
        <p14:creationId xmlns:p14="http://schemas.microsoft.com/office/powerpoint/2010/main" val="11320231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342900" indent="-342900">
                  <a:lnSpc>
                    <a:spcPct val="120000"/>
                  </a:lnSpc>
                  <a:buFont typeface="Arial" panose="020B0604020202020204" pitchFamily="34" charset="0"/>
                  <a:buChar char="•"/>
                </a:pPr>
                <a14:m>
                  <m:oMath xmlns:m="http://schemas.openxmlformats.org/officeDocument/2006/math">
                    <m:r>
                      <a:rPr lang="vi-VN" sz="1200" b="0" i="1" noProof="1" dirty="0" smtClean="0">
                        <a:latin typeface="Cambria Math" panose="02040503050406030204" pitchFamily="18" charset="0"/>
                      </a:rPr>
                      <m:t>𝐴</m:t>
                    </m:r>
                  </m:oMath>
                </a14:m>
                <a:r>
                  <a:rPr lang="vi-VN" sz="1200" b="0" i="1" noProof="1">
                    <a:latin typeface="Cambria Math" panose="02040503050406030204" pitchFamily="18" charset="0"/>
                  </a:rPr>
                  <a:t> </a:t>
                </a:r>
                <a:r>
                  <a:rPr lang="vi-VN" sz="1200" b="0" noProof="1"/>
                  <a:t>là tập hợp các thuộc tính của các miền dữ liệu.</a:t>
                </a:r>
                <a:endParaRPr lang="vi-VN" sz="1200" b="0" i="1" noProof="1"/>
              </a:p>
              <a:p>
                <a:pPr marL="342900" indent="-342900">
                  <a:lnSpc>
                    <a:spcPct val="120000"/>
                  </a:lnSpc>
                  <a:buFont typeface="Arial" panose="020B0604020202020204" pitchFamily="34" charset="0"/>
                  <a:buChar char="•"/>
                </a:pPr>
                <a14:m>
                  <m:oMath xmlns:m="http://schemas.openxmlformats.org/officeDocument/2006/math">
                    <m:sSub>
                      <m:sSubPr>
                        <m:ctrlPr>
                          <a:rPr lang="vi-VN" sz="1200" b="0" i="1" noProof="1" dirty="0" smtClean="0">
                            <a:latin typeface="Cambria Math" panose="02040503050406030204" pitchFamily="18" charset="0"/>
                          </a:rPr>
                        </m:ctrlPr>
                      </m:sSubPr>
                      <m:e>
                        <m:r>
                          <a:rPr lang="vi-VN" sz="1200" b="0" i="1" noProof="1" dirty="0" smtClean="0">
                            <a:latin typeface="Cambria Math" panose="02040503050406030204" pitchFamily="18" charset="0"/>
                          </a:rPr>
                          <m:t>𝑋</m:t>
                        </m:r>
                      </m:e>
                      <m:sub>
                        <m:r>
                          <a:rPr lang="vi-VN" sz="1200" b="0" i="1" noProof="1" dirty="0" smtClean="0">
                            <a:latin typeface="Cambria Math" panose="02040503050406030204" pitchFamily="18" charset="0"/>
                          </a:rPr>
                          <m:t>𝑐</m:t>
                        </m:r>
                      </m:sub>
                    </m:sSub>
                  </m:oMath>
                </a14:m>
                <a:r>
                  <a:rPr lang="vi-VN" sz="1200" noProof="1"/>
                  <a:t> là tập hợp tất cả </a:t>
                </a:r>
                <a:r>
                  <a:rPr lang="en-US" sz="1200" noProof="1"/>
                  <a:t>đặc trưng gây ra </a:t>
                </a:r>
                <a14:m>
                  <m:oMath xmlns:m="http://schemas.openxmlformats.org/officeDocument/2006/math">
                    <m:r>
                      <a:rPr lang="vi-VN" sz="1200" b="0" i="1" noProof="1" dirty="0" smtClean="0">
                        <a:latin typeface="Cambria Math" panose="02040503050406030204" pitchFamily="18" charset="0"/>
                      </a:rPr>
                      <m:t>𝑌</m:t>
                    </m:r>
                  </m:oMath>
                </a14:m>
                <a:r>
                  <a:rPr lang="vi-VN" sz="1200" noProof="1"/>
                  <a:t> (</a:t>
                </a:r>
                <a14:m>
                  <m:oMath xmlns:m="http://schemas.openxmlformats.org/officeDocument/2006/math">
                    <m:sSub>
                      <m:sSubPr>
                        <m:ctrlPr>
                          <a:rPr lang="vi-VN" sz="1200" i="1" noProof="1" dirty="0">
                            <a:latin typeface="Cambria Math" panose="02040503050406030204" pitchFamily="18" charset="0"/>
                          </a:rPr>
                        </m:ctrlPr>
                      </m:sSubPr>
                      <m:e>
                        <m:r>
                          <a:rPr lang="vi-VN" sz="1200" i="1" noProof="1" dirty="0">
                            <a:latin typeface="Cambria Math" panose="02040503050406030204" pitchFamily="18" charset="0"/>
                          </a:rPr>
                          <m:t>𝑋</m:t>
                        </m:r>
                      </m:e>
                      <m:sub>
                        <m:r>
                          <a:rPr lang="vi-VN" sz="1200" i="1" noProof="1" dirty="0">
                            <a:latin typeface="Cambria Math" panose="02040503050406030204" pitchFamily="18" charset="0"/>
                          </a:rPr>
                          <m:t>𝑐</m:t>
                        </m:r>
                      </m:sub>
                    </m:sSub>
                    <m:r>
                      <a:rPr lang="vi-VN" sz="1200" noProof="1" dirty="0" smtClean="0">
                        <a:latin typeface="Cambria Math" panose="02040503050406030204" pitchFamily="18" charset="0"/>
                      </a:rPr>
                      <m:t>→</m:t>
                    </m:r>
                    <m:r>
                      <m:rPr>
                        <m:sty m:val="p"/>
                      </m:rPr>
                      <a:rPr lang="vi-VN" sz="1200" b="0" i="0" noProof="1" dirty="0" smtClean="0">
                        <a:latin typeface="Cambria Math" panose="02040503050406030204" pitchFamily="18" charset="0"/>
                      </a:rPr>
                      <m:t>Y</m:t>
                    </m:r>
                    <m:r>
                      <a:rPr lang="vi-VN" sz="1200" b="0" i="0" noProof="1" dirty="0" smtClean="0">
                        <a:latin typeface="Cambria Math" panose="02040503050406030204" pitchFamily="18" charset="0"/>
                      </a:rPr>
                      <m:t>)</m:t>
                    </m:r>
                  </m:oMath>
                </a14:m>
                <a:r>
                  <a:rPr lang="vi-VN" sz="1200" b="0" noProof="1"/>
                  <a:t>.</a:t>
                </a:r>
              </a:p>
              <a:p>
                <a:pPr marL="342900" indent="-342900">
                  <a:lnSpc>
                    <a:spcPct val="120000"/>
                  </a:lnSpc>
                  <a:buFont typeface="Arial" panose="020B0604020202020204" pitchFamily="34" charset="0"/>
                  <a:buChar char="•"/>
                </a:pPr>
                <a14:m>
                  <m:oMath xmlns:m="http://schemas.openxmlformats.org/officeDocument/2006/math">
                    <m:sSub>
                      <m:sSubPr>
                        <m:ctrlPr>
                          <a:rPr lang="vi-VN" sz="1200" i="1" noProof="1" dirty="0">
                            <a:latin typeface="Cambria Math" panose="02040503050406030204" pitchFamily="18" charset="0"/>
                          </a:rPr>
                        </m:ctrlPr>
                      </m:sSubPr>
                      <m:e>
                        <m:r>
                          <a:rPr lang="vi-VN" sz="1200" i="1" noProof="1" dirty="0">
                            <a:latin typeface="Cambria Math" panose="02040503050406030204" pitchFamily="18" charset="0"/>
                          </a:rPr>
                          <m:t>𝑋</m:t>
                        </m:r>
                      </m:e>
                      <m:sub>
                        <m:r>
                          <a:rPr lang="vi-VN" sz="1200" i="1" noProof="1" dirty="0">
                            <a:latin typeface="Cambria Math" panose="02040503050406030204" pitchFamily="18" charset="0"/>
                          </a:rPr>
                          <m:t>𝑐</m:t>
                        </m:r>
                      </m:sub>
                    </m:sSub>
                  </m:oMath>
                </a14:m>
                <a:r>
                  <a:rPr lang="vi-VN" sz="1200" noProof="1"/>
                  <a:t>, </a:t>
                </a:r>
                <a14:m>
                  <m:oMath xmlns:m="http://schemas.openxmlformats.org/officeDocument/2006/math">
                    <m:r>
                      <a:rPr lang="vi-VN" sz="1200" i="1" noProof="1" dirty="0">
                        <a:latin typeface="Cambria Math" panose="02040503050406030204" pitchFamily="18" charset="0"/>
                      </a:rPr>
                      <m:t>𝐴</m:t>
                    </m:r>
                  </m:oMath>
                </a14:m>
                <a:r>
                  <a:rPr lang="vi-VN" sz="1200" noProof="1"/>
                  <a:t> cùng gây ra </a:t>
                </a:r>
                <a14:m>
                  <m:oMath xmlns:m="http://schemas.openxmlformats.org/officeDocument/2006/math">
                    <m:r>
                      <a:rPr lang="vi-VN" sz="1200" i="1" noProof="1" dirty="0">
                        <a:latin typeface="Cambria Math" panose="02040503050406030204" pitchFamily="18" charset="0"/>
                      </a:rPr>
                      <m:t>𝑋</m:t>
                    </m:r>
                    <m:r>
                      <a:rPr lang="vi-VN" sz="1200" b="0" i="0" noProof="1" dirty="0" smtClean="0">
                        <a:latin typeface="Cambria Math" panose="02040503050406030204" pitchFamily="18" charset="0"/>
                      </a:rPr>
                      <m:t> (</m:t>
                    </m:r>
                    <m:sSub>
                      <m:sSubPr>
                        <m:ctrlPr>
                          <a:rPr lang="vi-VN" sz="1200" i="1" noProof="1" dirty="0">
                            <a:latin typeface="Cambria Math" panose="02040503050406030204" pitchFamily="18" charset="0"/>
                          </a:rPr>
                        </m:ctrlPr>
                      </m:sSubPr>
                      <m:e>
                        <m:r>
                          <a:rPr lang="vi-VN" sz="1200" i="1" noProof="1" dirty="0">
                            <a:latin typeface="Cambria Math" panose="02040503050406030204" pitchFamily="18" charset="0"/>
                          </a:rPr>
                          <m:t>𝑋</m:t>
                        </m:r>
                      </m:e>
                      <m:sub>
                        <m:r>
                          <a:rPr lang="vi-VN" sz="1200" i="1" noProof="1" dirty="0">
                            <a:latin typeface="Cambria Math" panose="02040503050406030204" pitchFamily="18" charset="0"/>
                          </a:rPr>
                          <m:t>𝑐</m:t>
                        </m:r>
                      </m:sub>
                    </m:sSub>
                    <m:r>
                      <a:rPr lang="vi-VN" sz="1200" noProof="1" dirty="0">
                        <a:latin typeface="Cambria Math" panose="02040503050406030204" pitchFamily="18" charset="0"/>
                      </a:rPr>
                      <m:t>→</m:t>
                    </m:r>
                    <m:r>
                      <m:rPr>
                        <m:sty m:val="p"/>
                      </m:rPr>
                      <a:rPr lang="vi-VN" sz="1200" b="0" i="0" noProof="1" dirty="0" smtClean="0">
                        <a:latin typeface="Cambria Math" panose="02040503050406030204" pitchFamily="18" charset="0"/>
                      </a:rPr>
                      <m:t>X</m:t>
                    </m:r>
                  </m:oMath>
                </a14:m>
                <a:r>
                  <a:rPr lang="vi-VN" sz="1200" noProof="1"/>
                  <a:t> và </a:t>
                </a:r>
                <a14:m>
                  <m:oMath xmlns:m="http://schemas.openxmlformats.org/officeDocument/2006/math">
                    <m:r>
                      <m:rPr>
                        <m:sty m:val="p"/>
                      </m:rPr>
                      <a:rPr lang="vi-VN" sz="1200" b="0" i="0" noProof="1" dirty="0" smtClean="0">
                        <a:latin typeface="Cambria Math" panose="02040503050406030204" pitchFamily="18" charset="0"/>
                      </a:rPr>
                      <m:t>A</m:t>
                    </m:r>
                    <m:r>
                      <a:rPr lang="vi-VN" sz="1200" noProof="1" dirty="0">
                        <a:latin typeface="Cambria Math" panose="02040503050406030204" pitchFamily="18" charset="0"/>
                      </a:rPr>
                      <m:t>→</m:t>
                    </m:r>
                    <m:r>
                      <m:rPr>
                        <m:sty m:val="p"/>
                      </m:rPr>
                      <a:rPr lang="vi-VN" sz="1200" b="0" i="0" noProof="1" dirty="0" smtClean="0">
                        <a:latin typeface="Cambria Math" panose="02040503050406030204" pitchFamily="18" charset="0"/>
                      </a:rPr>
                      <m:t>X</m:t>
                    </m:r>
                    <m:r>
                      <a:rPr lang="vi-VN" sz="1200" b="0" i="0" noProof="1" dirty="0" smtClean="0">
                        <a:latin typeface="Cambria Math" panose="02040503050406030204" pitchFamily="18" charset="0"/>
                      </a:rPr>
                      <m:t>).</m:t>
                    </m:r>
                  </m:oMath>
                </a14:m>
                <a:endParaRPr lang="vi-VN" sz="1200" noProof="1"/>
              </a:p>
              <a:p>
                <a:pPr marL="342900" indent="-342900">
                  <a:lnSpc>
                    <a:spcPct val="120000"/>
                  </a:lnSpc>
                  <a:buFont typeface="Arial" panose="020B0604020202020204" pitchFamily="34" charset="0"/>
                  <a:buChar char="•"/>
                </a:pPr>
                <a14:m>
                  <m:oMath xmlns:m="http://schemas.openxmlformats.org/officeDocument/2006/math">
                    <m:r>
                      <a:rPr lang="vi-VN" sz="1200" i="1" noProof="1" dirty="0">
                        <a:latin typeface="Cambria Math" panose="02040503050406030204" pitchFamily="18" charset="0"/>
                        <a:cs typeface="Arial"/>
                      </a:rPr>
                      <m:t>𝐴</m:t>
                    </m:r>
                    <m:r>
                      <a:rPr lang="vi-VN" sz="1200" i="1" noProof="1" dirty="0">
                        <a:latin typeface="Cambria Math" panose="02040503050406030204" pitchFamily="18" charset="0"/>
                        <a:cs typeface="Arial"/>
                      </a:rPr>
                      <m:t> </m:t>
                    </m:r>
                  </m:oMath>
                </a14:m>
                <a:r>
                  <a:rPr lang="vi-VN" sz="1200" noProof="1">
                    <a:cs typeface="Arial"/>
                  </a:rPr>
                  <a:t>có thể được chia thành </a:t>
                </a:r>
                <a14:m>
                  <m:oMath xmlns:m="http://schemas.openxmlformats.org/officeDocument/2006/math">
                    <m:sSub>
                      <m:sSubPr>
                        <m:ctrlPr>
                          <a:rPr lang="vi-VN" sz="1200" i="1" noProof="1" dirty="0">
                            <a:latin typeface="Cambria Math" panose="02040503050406030204" pitchFamily="18" charset="0"/>
                            <a:cs typeface="Arial"/>
                          </a:rPr>
                        </m:ctrlPr>
                      </m:sSubPr>
                      <m:e>
                        <m:r>
                          <a:rPr lang="vi-VN" sz="1200" i="1" noProof="1" dirty="0">
                            <a:latin typeface="Cambria Math" panose="02040503050406030204" pitchFamily="18" charset="0"/>
                            <a:cs typeface="Arial"/>
                          </a:rPr>
                          <m:t>𝐴</m:t>
                        </m:r>
                      </m:e>
                      <m:sub>
                        <m:r>
                          <a:rPr lang="vi-VN" sz="1200" i="1" noProof="1" dirty="0">
                            <a:latin typeface="Cambria Math" panose="02040503050406030204" pitchFamily="18" charset="0"/>
                            <a:cs typeface="Arial"/>
                          </a:rPr>
                          <m:t>𝑖𝑛𝑑</m:t>
                        </m:r>
                      </m:sub>
                    </m:sSub>
                  </m:oMath>
                </a14:m>
                <a:r>
                  <a:rPr lang="vi-VN" sz="1200" noProof="1">
                    <a:cs typeface="Arial"/>
                  </a:rPr>
                  <a:t>, </a:t>
                </a:r>
                <a14:m>
                  <m:oMath xmlns:m="http://schemas.openxmlformats.org/officeDocument/2006/math">
                    <m:sSub>
                      <m:sSubPr>
                        <m:ctrlPr>
                          <a:rPr lang="vi-VN" sz="1200" i="1" noProof="1" dirty="0">
                            <a:latin typeface="Cambria Math" panose="02040503050406030204" pitchFamily="18" charset="0"/>
                          </a:rPr>
                        </m:ctrlPr>
                      </m:sSubPr>
                      <m:e>
                        <m:r>
                          <a:rPr lang="vi-VN" sz="1200" i="1" noProof="1" dirty="0">
                            <a:latin typeface="Cambria Math" panose="02040503050406030204" pitchFamily="18" charset="0"/>
                          </a:rPr>
                          <m:t>𝐴</m:t>
                        </m:r>
                      </m:e>
                      <m:sub>
                        <m:acc>
                          <m:accPr>
                            <m:chr m:val="̅"/>
                            <m:ctrlPr>
                              <a:rPr lang="vi-VN" sz="1200" i="1" noProof="1" dirty="0">
                                <a:latin typeface="Cambria Math" panose="02040503050406030204" pitchFamily="18" charset="0"/>
                              </a:rPr>
                            </m:ctrlPr>
                          </m:accPr>
                          <m:e>
                            <m:r>
                              <m:rPr>
                                <m:sty m:val="p"/>
                              </m:rPr>
                              <a:rPr lang="vi-VN" sz="1200" noProof="1" dirty="0">
                                <a:latin typeface="Cambria Math" panose="02040503050406030204" pitchFamily="18" charset="0"/>
                              </a:rPr>
                              <m:t>in</m:t>
                            </m:r>
                            <m:r>
                              <a:rPr lang="vi-VN" sz="1200" i="1" noProof="1" dirty="0">
                                <a:latin typeface="Cambria Math" panose="02040503050406030204" pitchFamily="18" charset="0"/>
                              </a:rPr>
                              <m:t>𝑑</m:t>
                            </m:r>
                          </m:e>
                        </m:acc>
                      </m:sub>
                    </m:sSub>
                  </m:oMath>
                </a14:m>
                <a:r>
                  <a:rPr lang="vi-VN" sz="1200" noProof="1">
                    <a:cs typeface="Arial"/>
                  </a:rPr>
                  <a:t> và </a:t>
                </a:r>
                <a14:m>
                  <m:oMath xmlns:m="http://schemas.openxmlformats.org/officeDocument/2006/math">
                    <m:r>
                      <a:rPr lang="vi-VN" sz="1200" i="1" noProof="1" dirty="0">
                        <a:latin typeface="Cambria Math" panose="02040503050406030204" pitchFamily="18" charset="0"/>
                        <a:cs typeface="Arial"/>
                      </a:rPr>
                      <m:t>𝐸</m:t>
                    </m:r>
                  </m:oMath>
                </a14:m>
                <a:r>
                  <a:rPr lang="vi-VN" sz="1200" noProof="1">
                    <a:cs typeface="Arial"/>
                  </a:rPr>
                  <a:t>.</a:t>
                </a:r>
                <a:endParaRPr lang="vi-VN" sz="1200" noProof="1"/>
              </a:p>
              <a:p>
                <a:pPr marL="342900" indent="-342900">
                  <a:lnSpc>
                    <a:spcPct val="120000"/>
                  </a:lnSpc>
                  <a:buFont typeface="Arial" panose="020B0604020202020204" pitchFamily="34" charset="0"/>
                  <a:buChar char="•"/>
                </a:pPr>
                <a14:m>
                  <m:oMath xmlns:m="http://schemas.openxmlformats.org/officeDocument/2006/math">
                    <m:sSub>
                      <m:sSubPr>
                        <m:ctrlPr>
                          <a:rPr lang="en-US" sz="1200" i="1" noProof="1">
                            <a:latin typeface="Cambria Math" panose="02040503050406030204" pitchFamily="18" charset="0"/>
                          </a:rPr>
                        </m:ctrlPr>
                      </m:sSubPr>
                      <m:e>
                        <m:r>
                          <a:rPr lang="en-US" sz="1200" i="1" noProof="1">
                            <a:latin typeface="Cambria Math" panose="02040503050406030204" pitchFamily="18" charset="0"/>
                          </a:rPr>
                          <m:t>𝐴</m:t>
                        </m:r>
                      </m:e>
                      <m:sub>
                        <m:acc>
                          <m:accPr>
                            <m:chr m:val="̅"/>
                            <m:ctrlPr>
                              <a:rPr lang="en-US" sz="1200" i="1" noProof="1">
                                <a:latin typeface="Cambria Math" panose="02040503050406030204" pitchFamily="18" charset="0"/>
                              </a:rPr>
                            </m:ctrlPr>
                          </m:accPr>
                          <m:e>
                            <m:r>
                              <m:rPr>
                                <m:sty m:val="p"/>
                              </m:rPr>
                              <a:rPr lang="en-US" sz="1200" noProof="1">
                                <a:latin typeface="Cambria Math" panose="02040503050406030204" pitchFamily="18" charset="0"/>
                              </a:rPr>
                              <m:t>in</m:t>
                            </m:r>
                            <m:r>
                              <a:rPr lang="en-US" sz="1200" i="1" noProof="1">
                                <a:latin typeface="Cambria Math" panose="02040503050406030204" pitchFamily="18" charset="0"/>
                              </a:rPr>
                              <m:t>𝑑</m:t>
                            </m:r>
                          </m:e>
                        </m:acc>
                      </m:sub>
                    </m:sSub>
                  </m:oMath>
                </a14:m>
                <a:r>
                  <a:rPr lang="en-US" sz="1200" noProof="1">
                    <a:cs typeface="Arial"/>
                  </a:rPr>
                  <a:t> có thể được chia thành các tập con như  </a:t>
                </a:r>
                <a14:m>
                  <m:oMath xmlns:m="http://schemas.openxmlformats.org/officeDocument/2006/math">
                    <m:sSub>
                      <m:sSubPr>
                        <m:ctrlPr>
                          <a:rPr lang="en-US" sz="1200" i="1" noProof="1">
                            <a:latin typeface="Cambria Math" panose="02040503050406030204" pitchFamily="18" charset="0"/>
                            <a:cs typeface="Arial"/>
                          </a:rPr>
                        </m:ctrlPr>
                      </m:sSubPr>
                      <m:e>
                        <m:r>
                          <a:rPr lang="en-US" sz="1200" i="1" noProof="1">
                            <a:latin typeface="Cambria Math" panose="02040503050406030204" pitchFamily="18" charset="0"/>
                            <a:cs typeface="Arial"/>
                          </a:rPr>
                          <m:t>𝐴</m:t>
                        </m:r>
                      </m:e>
                      <m:sub>
                        <m:r>
                          <a:rPr lang="en-US" sz="1200" i="1" noProof="1">
                            <a:latin typeface="Cambria Math" panose="02040503050406030204" pitchFamily="18" charset="0"/>
                            <a:cs typeface="Arial"/>
                          </a:rPr>
                          <m:t>𝑐𝑎𝑢𝑠𝑒</m:t>
                        </m:r>
                      </m:sub>
                    </m:sSub>
                  </m:oMath>
                </a14:m>
                <a:r>
                  <a:rPr lang="en-US" sz="1200" noProof="1">
                    <a:cs typeface="Arial"/>
                  </a:rPr>
                  <a:t>, </a:t>
                </a:r>
                <a14:m>
                  <m:oMath xmlns:m="http://schemas.openxmlformats.org/officeDocument/2006/math">
                    <m:sSub>
                      <m:sSubPr>
                        <m:ctrlPr>
                          <a:rPr lang="en-US" sz="1200" i="1" noProof="1">
                            <a:latin typeface="Cambria Math" panose="02040503050406030204" pitchFamily="18" charset="0"/>
                            <a:cs typeface="Arial"/>
                          </a:rPr>
                        </m:ctrlPr>
                      </m:sSubPr>
                      <m:e>
                        <m:r>
                          <a:rPr lang="en-US" sz="1200" i="1" noProof="1">
                            <a:latin typeface="Cambria Math" panose="02040503050406030204" pitchFamily="18" charset="0"/>
                            <a:cs typeface="Arial"/>
                          </a:rPr>
                          <m:t>𝐴</m:t>
                        </m:r>
                      </m:e>
                      <m:sub>
                        <m:r>
                          <a:rPr lang="en-US" sz="1200" i="1" noProof="1">
                            <a:latin typeface="Cambria Math" panose="02040503050406030204" pitchFamily="18" charset="0"/>
                            <a:cs typeface="Arial"/>
                          </a:rPr>
                          <m:t>𝑐𝑜𝑛𝑓</m:t>
                        </m:r>
                      </m:sub>
                    </m:sSub>
                  </m:oMath>
                </a14:m>
                <a:r>
                  <a:rPr lang="en-US" sz="1200" noProof="1">
                    <a:cs typeface="Arial"/>
                  </a:rPr>
                  <a:t>, </a:t>
                </a:r>
                <a14:m>
                  <m:oMath xmlns:m="http://schemas.openxmlformats.org/officeDocument/2006/math">
                    <m:sSub>
                      <m:sSubPr>
                        <m:ctrlPr>
                          <a:rPr lang="en-US" sz="1200" i="1" noProof="1">
                            <a:latin typeface="Cambria Math" panose="02040503050406030204" pitchFamily="18" charset="0"/>
                            <a:cs typeface="Arial"/>
                          </a:rPr>
                        </m:ctrlPr>
                      </m:sSubPr>
                      <m:e>
                        <m:r>
                          <a:rPr lang="en-US" sz="1200" i="1" noProof="1">
                            <a:latin typeface="Cambria Math" panose="02040503050406030204" pitchFamily="18" charset="0"/>
                            <a:cs typeface="Arial"/>
                          </a:rPr>
                          <m:t>𝐴</m:t>
                        </m:r>
                      </m:e>
                      <m:sub>
                        <m:r>
                          <a:rPr lang="en-US" sz="1200" i="1" noProof="1">
                            <a:latin typeface="Cambria Math" panose="02040503050406030204" pitchFamily="18" charset="0"/>
                            <a:cs typeface="Arial"/>
                          </a:rPr>
                          <m:t>𝑠𝑒𝑙</m:t>
                        </m:r>
                      </m:sub>
                    </m:sSub>
                  </m:oMath>
                </a14:m>
                <a:r>
                  <a:rPr lang="en-US" sz="1200" noProof="1">
                    <a:cs typeface="Arial"/>
                  </a:rPr>
                  <a:t>. </a:t>
                </a:r>
                <a:endParaRPr lang="vi-VN" sz="1200" noProof="1"/>
              </a:p>
              <a:p>
                <a:endParaRPr lang="en-US"/>
              </a:p>
            </p:txBody>
          </p:sp>
        </mc:Choice>
        <mc:Fallback xmlns="">
          <p:sp>
            <p:nvSpPr>
              <p:cNvPr id="3" name="Notes Placeholder 2"/>
              <p:cNvSpPr>
                <a:spLocks noGrp="1"/>
              </p:cNvSpPr>
              <p:nvPr>
                <p:ph type="body" idx="1"/>
              </p:nvPr>
            </p:nvSpPr>
            <p:spPr/>
            <p:txBody>
              <a:bodyPr/>
              <a:lstStyle/>
              <a:p>
                <a:pPr marL="342900" indent="-342900">
                  <a:lnSpc>
                    <a:spcPct val="120000"/>
                  </a:lnSpc>
                  <a:buFont typeface="Arial" panose="020B0604020202020204" pitchFamily="34" charset="0"/>
                  <a:buChar char="•"/>
                </a:pPr>
                <a:r>
                  <a:rPr lang="vi-VN" sz="1200" b="0" i="0" noProof="1">
                    <a:latin typeface="Cambria Math" panose="02040503050406030204" pitchFamily="18" charset="0"/>
                  </a:rPr>
                  <a:t>𝐴</a:t>
                </a:r>
                <a:r>
                  <a:rPr lang="vi-VN" sz="1200" b="0" i="1" noProof="1">
                    <a:latin typeface="Cambria Math" panose="02040503050406030204" pitchFamily="18" charset="0"/>
                  </a:rPr>
                  <a:t> </a:t>
                </a:r>
                <a:r>
                  <a:rPr lang="vi-VN" sz="1200" b="0" noProof="1"/>
                  <a:t>là tập hợp các thuộc tính của các miền dữ liệu.</a:t>
                </a:r>
                <a:endParaRPr lang="vi-VN" sz="1200" b="0" i="1" noProof="1"/>
              </a:p>
              <a:p>
                <a:pPr marL="342900" indent="-342900">
                  <a:lnSpc>
                    <a:spcPct val="120000"/>
                  </a:lnSpc>
                  <a:buFont typeface="Arial" panose="020B0604020202020204" pitchFamily="34" charset="0"/>
                  <a:buChar char="•"/>
                </a:pPr>
                <a:r>
                  <a:rPr lang="vi-VN" sz="1200" b="0" i="0" noProof="1">
                    <a:latin typeface="Cambria Math" panose="02040503050406030204" pitchFamily="18" charset="0"/>
                  </a:rPr>
                  <a:t>𝑋_𝑐</a:t>
                </a:r>
                <a:r>
                  <a:rPr lang="vi-VN" sz="1200" noProof="1"/>
                  <a:t> là tập hợp tất cả </a:t>
                </a:r>
                <a:r>
                  <a:rPr lang="en-US" sz="1200" noProof="1"/>
                  <a:t>đặc trưng gây ra </a:t>
                </a:r>
                <a:r>
                  <a:rPr lang="vi-VN" sz="1200" b="0" i="0" noProof="1">
                    <a:latin typeface="Cambria Math" panose="02040503050406030204" pitchFamily="18" charset="0"/>
                  </a:rPr>
                  <a:t>𝑌</a:t>
                </a:r>
                <a:r>
                  <a:rPr lang="vi-VN" sz="1200" noProof="1"/>
                  <a:t> (</a:t>
                </a:r>
                <a:r>
                  <a:rPr lang="vi-VN" sz="1200" i="0" noProof="1">
                    <a:latin typeface="Cambria Math" panose="02040503050406030204" pitchFamily="18" charset="0"/>
                  </a:rPr>
                  <a:t>𝑋_𝑐→</a:t>
                </a:r>
                <a:r>
                  <a:rPr lang="vi-VN" sz="1200" b="0" i="0" noProof="1">
                    <a:latin typeface="Cambria Math" panose="02040503050406030204" pitchFamily="18" charset="0"/>
                  </a:rPr>
                  <a:t>Y)</a:t>
                </a:r>
                <a:r>
                  <a:rPr lang="vi-VN" sz="1200" b="0" noProof="1"/>
                  <a:t>.</a:t>
                </a:r>
              </a:p>
              <a:p>
                <a:pPr marL="342900" indent="-342900">
                  <a:lnSpc>
                    <a:spcPct val="120000"/>
                  </a:lnSpc>
                  <a:buFont typeface="Arial" panose="020B0604020202020204" pitchFamily="34" charset="0"/>
                  <a:buChar char="•"/>
                </a:pPr>
                <a:r>
                  <a:rPr lang="vi-VN" sz="1200" i="0" noProof="1">
                    <a:latin typeface="Cambria Math" panose="02040503050406030204" pitchFamily="18" charset="0"/>
                  </a:rPr>
                  <a:t>𝑋_𝑐</a:t>
                </a:r>
                <a:r>
                  <a:rPr lang="vi-VN" sz="1200" noProof="1"/>
                  <a:t>, </a:t>
                </a:r>
                <a:r>
                  <a:rPr lang="vi-VN" sz="1200" i="0" noProof="1">
                    <a:latin typeface="Cambria Math" panose="02040503050406030204" pitchFamily="18" charset="0"/>
                  </a:rPr>
                  <a:t>𝐴</a:t>
                </a:r>
                <a:r>
                  <a:rPr lang="vi-VN" sz="1200" noProof="1"/>
                  <a:t> cùng gây ra </a:t>
                </a:r>
                <a:r>
                  <a:rPr lang="vi-VN" sz="1200" i="0" noProof="1">
                    <a:latin typeface="Cambria Math" panose="02040503050406030204" pitchFamily="18" charset="0"/>
                  </a:rPr>
                  <a:t>𝑋</a:t>
                </a:r>
                <a:r>
                  <a:rPr lang="vi-VN" sz="1200" b="0" i="0" noProof="1">
                    <a:latin typeface="Cambria Math" panose="02040503050406030204" pitchFamily="18" charset="0"/>
                  </a:rPr>
                  <a:t> (</a:t>
                </a:r>
                <a:r>
                  <a:rPr lang="vi-VN" sz="1200" i="0" noProof="1">
                    <a:latin typeface="Cambria Math" panose="02040503050406030204" pitchFamily="18" charset="0"/>
                  </a:rPr>
                  <a:t>𝑋_𝑐→</a:t>
                </a:r>
                <a:r>
                  <a:rPr lang="vi-VN" sz="1200" b="0" i="0" noProof="1">
                    <a:latin typeface="Cambria Math" panose="02040503050406030204" pitchFamily="18" charset="0"/>
                  </a:rPr>
                  <a:t>X</a:t>
                </a:r>
                <a:r>
                  <a:rPr lang="vi-VN" sz="1200" noProof="1"/>
                  <a:t> và </a:t>
                </a:r>
                <a:r>
                  <a:rPr lang="vi-VN" sz="1200" b="0" i="0" noProof="1">
                    <a:latin typeface="Cambria Math" panose="02040503050406030204" pitchFamily="18" charset="0"/>
                  </a:rPr>
                  <a:t>A</a:t>
                </a:r>
                <a:r>
                  <a:rPr lang="vi-VN" sz="1200" i="0" noProof="1">
                    <a:latin typeface="Cambria Math" panose="02040503050406030204" pitchFamily="18" charset="0"/>
                  </a:rPr>
                  <a:t>→</a:t>
                </a:r>
                <a:r>
                  <a:rPr lang="vi-VN" sz="1200" b="0" i="0" noProof="1">
                    <a:latin typeface="Cambria Math" panose="02040503050406030204" pitchFamily="18" charset="0"/>
                  </a:rPr>
                  <a:t>X).</a:t>
                </a:r>
                <a:endParaRPr lang="vi-VN" sz="1200" noProof="1"/>
              </a:p>
              <a:p>
                <a:pPr marL="342900" indent="-342900">
                  <a:lnSpc>
                    <a:spcPct val="120000"/>
                  </a:lnSpc>
                  <a:buFont typeface="Arial" panose="020B0604020202020204" pitchFamily="34" charset="0"/>
                  <a:buChar char="•"/>
                </a:pPr>
                <a:r>
                  <a:rPr lang="vi-VN" sz="1200" i="0" noProof="1">
                    <a:latin typeface="Cambria Math" panose="02040503050406030204" pitchFamily="18" charset="0"/>
                    <a:cs typeface="Arial"/>
                  </a:rPr>
                  <a:t>𝐴 </a:t>
                </a:r>
                <a:r>
                  <a:rPr lang="vi-VN" sz="1200" noProof="1">
                    <a:cs typeface="Arial"/>
                  </a:rPr>
                  <a:t>có thể được chia thành </a:t>
                </a:r>
                <a:r>
                  <a:rPr lang="vi-VN" sz="1200" i="0" noProof="1">
                    <a:latin typeface="Cambria Math" panose="02040503050406030204" pitchFamily="18" charset="0"/>
                    <a:cs typeface="Arial"/>
                  </a:rPr>
                  <a:t>𝐴_𝑖𝑛𝑑</a:t>
                </a:r>
                <a:r>
                  <a:rPr lang="vi-VN" sz="1200" noProof="1">
                    <a:cs typeface="Arial"/>
                  </a:rPr>
                  <a:t>, </a:t>
                </a:r>
                <a:r>
                  <a:rPr lang="vi-VN" sz="1200" i="0" noProof="1">
                    <a:latin typeface="Cambria Math" panose="02040503050406030204" pitchFamily="18" charset="0"/>
                  </a:rPr>
                  <a:t>𝐴_(in𝑑) ̅ </a:t>
                </a:r>
                <a:r>
                  <a:rPr lang="vi-VN" sz="1200" noProof="1">
                    <a:cs typeface="Arial"/>
                  </a:rPr>
                  <a:t> và </a:t>
                </a:r>
                <a:r>
                  <a:rPr lang="vi-VN" sz="1200" i="0" noProof="1">
                    <a:latin typeface="Cambria Math" panose="02040503050406030204" pitchFamily="18" charset="0"/>
                    <a:cs typeface="Arial"/>
                  </a:rPr>
                  <a:t>𝐸</a:t>
                </a:r>
                <a:r>
                  <a:rPr lang="vi-VN" sz="1200" noProof="1">
                    <a:cs typeface="Arial"/>
                  </a:rPr>
                  <a:t>.</a:t>
                </a:r>
                <a:endParaRPr lang="vi-VN" sz="1200" noProof="1"/>
              </a:p>
              <a:p>
                <a:pPr marL="342900" indent="-342900">
                  <a:lnSpc>
                    <a:spcPct val="120000"/>
                  </a:lnSpc>
                  <a:buFont typeface="Arial" panose="020B0604020202020204" pitchFamily="34" charset="0"/>
                  <a:buChar char="•"/>
                </a:pPr>
                <a:r>
                  <a:rPr lang="en-US" sz="1200" i="0" noProof="1">
                    <a:latin typeface="Cambria Math" panose="02040503050406030204" pitchFamily="18" charset="0"/>
                  </a:rPr>
                  <a:t>𝐴_(in𝑑) ̅ </a:t>
                </a:r>
                <a:r>
                  <a:rPr lang="en-US" sz="1200" noProof="1">
                    <a:cs typeface="Arial"/>
                  </a:rPr>
                  <a:t> có thể được chia thành các tập con như  </a:t>
                </a:r>
                <a:r>
                  <a:rPr lang="en-US" sz="1200" i="0" noProof="1">
                    <a:latin typeface="Cambria Math" panose="02040503050406030204" pitchFamily="18" charset="0"/>
                    <a:cs typeface="Arial"/>
                  </a:rPr>
                  <a:t>𝐴_𝑐𝑎𝑢𝑠𝑒</a:t>
                </a:r>
                <a:r>
                  <a:rPr lang="en-US" sz="1200" noProof="1">
                    <a:cs typeface="Arial"/>
                  </a:rPr>
                  <a:t>, </a:t>
                </a:r>
                <a:r>
                  <a:rPr lang="en-US" sz="1200" i="0" noProof="1">
                    <a:latin typeface="Cambria Math" panose="02040503050406030204" pitchFamily="18" charset="0"/>
                    <a:cs typeface="Arial"/>
                  </a:rPr>
                  <a:t>𝐴_𝑐𝑜𝑛𝑓</a:t>
                </a:r>
                <a:r>
                  <a:rPr lang="en-US" sz="1200" noProof="1">
                    <a:cs typeface="Arial"/>
                  </a:rPr>
                  <a:t>, </a:t>
                </a:r>
                <a:r>
                  <a:rPr lang="en-US" sz="1200" i="0" noProof="1">
                    <a:latin typeface="Cambria Math" panose="02040503050406030204" pitchFamily="18" charset="0"/>
                    <a:cs typeface="Arial"/>
                  </a:rPr>
                  <a:t>𝐴_𝑠𝑒𝑙</a:t>
                </a:r>
                <a:r>
                  <a:rPr lang="en-US" sz="1200" noProof="1">
                    <a:cs typeface="Arial"/>
                  </a:rPr>
                  <a:t>. </a:t>
                </a:r>
                <a:endParaRPr lang="vi-VN" sz="1200" noProof="1"/>
              </a:p>
              <a:p>
                <a:endParaRPr lang="en-US"/>
              </a:p>
            </p:txBody>
          </p:sp>
        </mc:Fallback>
      </mc:AlternateContent>
      <p:sp>
        <p:nvSpPr>
          <p:cNvPr id="4" name="Slide Number Placeholder 3"/>
          <p:cNvSpPr>
            <a:spLocks noGrp="1"/>
          </p:cNvSpPr>
          <p:nvPr>
            <p:ph type="sldNum" sz="quarter" idx="10"/>
          </p:nvPr>
        </p:nvSpPr>
        <p:spPr/>
        <p:txBody>
          <a:bodyPr/>
          <a:lstStyle/>
          <a:p>
            <a:fld id="{C7D11203-6C04-4D49-85A4-5FE89BEDC87D}" type="slidenum">
              <a:rPr lang="en-US" noProof="0" smtClean="0"/>
              <a:t>13</a:t>
            </a:fld>
            <a:endParaRPr lang="en-US" noProof="0"/>
          </a:p>
        </p:txBody>
      </p:sp>
    </p:spTree>
    <p:extLst>
      <p:ext uri="{BB962C8B-B14F-4D97-AF65-F5344CB8AC3E}">
        <p14:creationId xmlns:p14="http://schemas.microsoft.com/office/powerpoint/2010/main" val="16508617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342900" indent="-342900">
                  <a:lnSpc>
                    <a:spcPct val="120000"/>
                  </a:lnSpc>
                  <a:buFont typeface="Arial" panose="020B0604020202020204" pitchFamily="34" charset="0"/>
                  <a:buChar char="•"/>
                </a:pPr>
                <a14:m>
                  <m:oMath xmlns:m="http://schemas.openxmlformats.org/officeDocument/2006/math">
                    <m:r>
                      <a:rPr lang="vi-VN" sz="1200" b="0" i="1" noProof="1" dirty="0" smtClean="0">
                        <a:latin typeface="Cambria Math" panose="02040503050406030204" pitchFamily="18" charset="0"/>
                      </a:rPr>
                      <m:t>𝐴</m:t>
                    </m:r>
                  </m:oMath>
                </a14:m>
                <a:r>
                  <a:rPr lang="vi-VN" sz="1200" b="0" i="1" noProof="1">
                    <a:latin typeface="Cambria Math" panose="02040503050406030204" pitchFamily="18" charset="0"/>
                  </a:rPr>
                  <a:t> </a:t>
                </a:r>
                <a:r>
                  <a:rPr lang="vi-VN" sz="1200" b="0" noProof="1"/>
                  <a:t>là tập hợp các thuộc tính của các miền dữ liệu.</a:t>
                </a:r>
                <a:endParaRPr lang="vi-VN" sz="1200" b="0" i="1" noProof="1"/>
              </a:p>
              <a:p>
                <a:pPr marL="342900" indent="-342900">
                  <a:lnSpc>
                    <a:spcPct val="120000"/>
                  </a:lnSpc>
                  <a:buFont typeface="Arial" panose="020B0604020202020204" pitchFamily="34" charset="0"/>
                  <a:buChar char="•"/>
                </a:pPr>
                <a14:m>
                  <m:oMath xmlns:m="http://schemas.openxmlformats.org/officeDocument/2006/math">
                    <m:sSub>
                      <m:sSubPr>
                        <m:ctrlPr>
                          <a:rPr lang="vi-VN" sz="1200" b="0" i="1" noProof="1" dirty="0" smtClean="0">
                            <a:latin typeface="Cambria Math" panose="02040503050406030204" pitchFamily="18" charset="0"/>
                          </a:rPr>
                        </m:ctrlPr>
                      </m:sSubPr>
                      <m:e>
                        <m:r>
                          <a:rPr lang="vi-VN" sz="1200" b="0" i="1" noProof="1" dirty="0" smtClean="0">
                            <a:latin typeface="Cambria Math" panose="02040503050406030204" pitchFamily="18" charset="0"/>
                          </a:rPr>
                          <m:t>𝑋</m:t>
                        </m:r>
                      </m:e>
                      <m:sub>
                        <m:r>
                          <a:rPr lang="vi-VN" sz="1200" b="0" i="1" noProof="1" dirty="0" smtClean="0">
                            <a:latin typeface="Cambria Math" panose="02040503050406030204" pitchFamily="18" charset="0"/>
                          </a:rPr>
                          <m:t>𝑐</m:t>
                        </m:r>
                      </m:sub>
                    </m:sSub>
                  </m:oMath>
                </a14:m>
                <a:r>
                  <a:rPr lang="vi-VN" sz="1200" noProof="1"/>
                  <a:t> là tập hợp tất cả </a:t>
                </a:r>
                <a:r>
                  <a:rPr lang="en-US" sz="1200" noProof="1"/>
                  <a:t>đặc trưng gây ra </a:t>
                </a:r>
                <a14:m>
                  <m:oMath xmlns:m="http://schemas.openxmlformats.org/officeDocument/2006/math">
                    <m:r>
                      <a:rPr lang="vi-VN" sz="1200" b="0" i="1" noProof="1" dirty="0" smtClean="0">
                        <a:latin typeface="Cambria Math" panose="02040503050406030204" pitchFamily="18" charset="0"/>
                      </a:rPr>
                      <m:t>𝑌</m:t>
                    </m:r>
                  </m:oMath>
                </a14:m>
                <a:r>
                  <a:rPr lang="vi-VN" sz="1200" noProof="1"/>
                  <a:t> (</a:t>
                </a:r>
                <a14:m>
                  <m:oMath xmlns:m="http://schemas.openxmlformats.org/officeDocument/2006/math">
                    <m:sSub>
                      <m:sSubPr>
                        <m:ctrlPr>
                          <a:rPr lang="vi-VN" sz="1200" i="1" noProof="1" dirty="0">
                            <a:latin typeface="Cambria Math" panose="02040503050406030204" pitchFamily="18" charset="0"/>
                          </a:rPr>
                        </m:ctrlPr>
                      </m:sSubPr>
                      <m:e>
                        <m:r>
                          <a:rPr lang="vi-VN" sz="1200" i="1" noProof="1" dirty="0">
                            <a:latin typeface="Cambria Math" panose="02040503050406030204" pitchFamily="18" charset="0"/>
                          </a:rPr>
                          <m:t>𝑋</m:t>
                        </m:r>
                      </m:e>
                      <m:sub>
                        <m:r>
                          <a:rPr lang="vi-VN" sz="1200" i="1" noProof="1" dirty="0">
                            <a:latin typeface="Cambria Math" panose="02040503050406030204" pitchFamily="18" charset="0"/>
                          </a:rPr>
                          <m:t>𝑐</m:t>
                        </m:r>
                      </m:sub>
                    </m:sSub>
                    <m:r>
                      <a:rPr lang="vi-VN" sz="1200" noProof="1" dirty="0" smtClean="0">
                        <a:latin typeface="Cambria Math" panose="02040503050406030204" pitchFamily="18" charset="0"/>
                      </a:rPr>
                      <m:t>→</m:t>
                    </m:r>
                    <m:r>
                      <m:rPr>
                        <m:sty m:val="p"/>
                      </m:rPr>
                      <a:rPr lang="vi-VN" sz="1200" b="0" i="0" noProof="1" dirty="0" smtClean="0">
                        <a:latin typeface="Cambria Math" panose="02040503050406030204" pitchFamily="18" charset="0"/>
                      </a:rPr>
                      <m:t>Y</m:t>
                    </m:r>
                    <m:r>
                      <a:rPr lang="vi-VN" sz="1200" b="0" i="0" noProof="1" dirty="0" smtClean="0">
                        <a:latin typeface="Cambria Math" panose="02040503050406030204" pitchFamily="18" charset="0"/>
                      </a:rPr>
                      <m:t>)</m:t>
                    </m:r>
                  </m:oMath>
                </a14:m>
                <a:r>
                  <a:rPr lang="vi-VN" sz="1200" b="0" noProof="1"/>
                  <a:t>.</a:t>
                </a:r>
              </a:p>
              <a:p>
                <a:pPr marL="342900" indent="-342900">
                  <a:lnSpc>
                    <a:spcPct val="120000"/>
                  </a:lnSpc>
                  <a:buFont typeface="Arial" panose="020B0604020202020204" pitchFamily="34" charset="0"/>
                  <a:buChar char="•"/>
                </a:pPr>
                <a14:m>
                  <m:oMath xmlns:m="http://schemas.openxmlformats.org/officeDocument/2006/math">
                    <m:sSub>
                      <m:sSubPr>
                        <m:ctrlPr>
                          <a:rPr lang="vi-VN" sz="1200" i="1" noProof="1" dirty="0">
                            <a:latin typeface="Cambria Math" panose="02040503050406030204" pitchFamily="18" charset="0"/>
                          </a:rPr>
                        </m:ctrlPr>
                      </m:sSubPr>
                      <m:e>
                        <m:r>
                          <a:rPr lang="vi-VN" sz="1200" i="1" noProof="1" dirty="0">
                            <a:latin typeface="Cambria Math" panose="02040503050406030204" pitchFamily="18" charset="0"/>
                          </a:rPr>
                          <m:t>𝑋</m:t>
                        </m:r>
                      </m:e>
                      <m:sub>
                        <m:r>
                          <a:rPr lang="vi-VN" sz="1200" i="1" noProof="1" dirty="0">
                            <a:latin typeface="Cambria Math" panose="02040503050406030204" pitchFamily="18" charset="0"/>
                          </a:rPr>
                          <m:t>𝑐</m:t>
                        </m:r>
                      </m:sub>
                    </m:sSub>
                  </m:oMath>
                </a14:m>
                <a:r>
                  <a:rPr lang="vi-VN" sz="1200" noProof="1"/>
                  <a:t>, </a:t>
                </a:r>
                <a14:m>
                  <m:oMath xmlns:m="http://schemas.openxmlformats.org/officeDocument/2006/math">
                    <m:r>
                      <a:rPr lang="vi-VN" sz="1200" i="1" noProof="1" dirty="0">
                        <a:latin typeface="Cambria Math" panose="02040503050406030204" pitchFamily="18" charset="0"/>
                      </a:rPr>
                      <m:t>𝐴</m:t>
                    </m:r>
                  </m:oMath>
                </a14:m>
                <a:r>
                  <a:rPr lang="vi-VN" sz="1200" noProof="1"/>
                  <a:t> cùng gây ra </a:t>
                </a:r>
                <a14:m>
                  <m:oMath xmlns:m="http://schemas.openxmlformats.org/officeDocument/2006/math">
                    <m:r>
                      <a:rPr lang="vi-VN" sz="1200" i="1" noProof="1" dirty="0">
                        <a:latin typeface="Cambria Math" panose="02040503050406030204" pitchFamily="18" charset="0"/>
                      </a:rPr>
                      <m:t>𝑋</m:t>
                    </m:r>
                    <m:r>
                      <a:rPr lang="vi-VN" sz="1200" b="0" i="0" noProof="1" dirty="0" smtClean="0">
                        <a:latin typeface="Cambria Math" panose="02040503050406030204" pitchFamily="18" charset="0"/>
                      </a:rPr>
                      <m:t> (</m:t>
                    </m:r>
                    <m:sSub>
                      <m:sSubPr>
                        <m:ctrlPr>
                          <a:rPr lang="vi-VN" sz="1200" i="1" noProof="1" dirty="0">
                            <a:latin typeface="Cambria Math" panose="02040503050406030204" pitchFamily="18" charset="0"/>
                          </a:rPr>
                        </m:ctrlPr>
                      </m:sSubPr>
                      <m:e>
                        <m:r>
                          <a:rPr lang="vi-VN" sz="1200" i="1" noProof="1" dirty="0">
                            <a:latin typeface="Cambria Math" panose="02040503050406030204" pitchFamily="18" charset="0"/>
                          </a:rPr>
                          <m:t>𝑋</m:t>
                        </m:r>
                      </m:e>
                      <m:sub>
                        <m:r>
                          <a:rPr lang="vi-VN" sz="1200" i="1" noProof="1" dirty="0">
                            <a:latin typeface="Cambria Math" panose="02040503050406030204" pitchFamily="18" charset="0"/>
                          </a:rPr>
                          <m:t>𝑐</m:t>
                        </m:r>
                      </m:sub>
                    </m:sSub>
                    <m:r>
                      <a:rPr lang="vi-VN" sz="1200" noProof="1" dirty="0">
                        <a:latin typeface="Cambria Math" panose="02040503050406030204" pitchFamily="18" charset="0"/>
                      </a:rPr>
                      <m:t>→</m:t>
                    </m:r>
                    <m:r>
                      <m:rPr>
                        <m:sty m:val="p"/>
                      </m:rPr>
                      <a:rPr lang="vi-VN" sz="1200" b="0" i="0" noProof="1" dirty="0" smtClean="0">
                        <a:latin typeface="Cambria Math" panose="02040503050406030204" pitchFamily="18" charset="0"/>
                      </a:rPr>
                      <m:t>X</m:t>
                    </m:r>
                  </m:oMath>
                </a14:m>
                <a:r>
                  <a:rPr lang="vi-VN" sz="1200" noProof="1"/>
                  <a:t> và </a:t>
                </a:r>
                <a14:m>
                  <m:oMath xmlns:m="http://schemas.openxmlformats.org/officeDocument/2006/math">
                    <m:r>
                      <m:rPr>
                        <m:sty m:val="p"/>
                      </m:rPr>
                      <a:rPr lang="vi-VN" sz="1200" b="0" i="0" noProof="1" dirty="0" smtClean="0">
                        <a:latin typeface="Cambria Math" panose="02040503050406030204" pitchFamily="18" charset="0"/>
                      </a:rPr>
                      <m:t>A</m:t>
                    </m:r>
                    <m:r>
                      <a:rPr lang="vi-VN" sz="1200" noProof="1" dirty="0">
                        <a:latin typeface="Cambria Math" panose="02040503050406030204" pitchFamily="18" charset="0"/>
                      </a:rPr>
                      <m:t>→</m:t>
                    </m:r>
                    <m:r>
                      <m:rPr>
                        <m:sty m:val="p"/>
                      </m:rPr>
                      <a:rPr lang="vi-VN" sz="1200" b="0" i="0" noProof="1" dirty="0" smtClean="0">
                        <a:latin typeface="Cambria Math" panose="02040503050406030204" pitchFamily="18" charset="0"/>
                      </a:rPr>
                      <m:t>X</m:t>
                    </m:r>
                    <m:r>
                      <a:rPr lang="vi-VN" sz="1200" b="0" i="0" noProof="1" dirty="0" smtClean="0">
                        <a:latin typeface="Cambria Math" panose="02040503050406030204" pitchFamily="18" charset="0"/>
                      </a:rPr>
                      <m:t>).</m:t>
                    </m:r>
                  </m:oMath>
                </a14:m>
                <a:endParaRPr lang="vi-VN" sz="1200" noProof="1"/>
              </a:p>
              <a:p>
                <a:pPr marL="342900" indent="-342900">
                  <a:lnSpc>
                    <a:spcPct val="120000"/>
                  </a:lnSpc>
                  <a:buFont typeface="Arial" panose="020B0604020202020204" pitchFamily="34" charset="0"/>
                  <a:buChar char="•"/>
                </a:pPr>
                <a14:m>
                  <m:oMath xmlns:m="http://schemas.openxmlformats.org/officeDocument/2006/math">
                    <m:r>
                      <a:rPr lang="vi-VN" sz="1200" i="1" noProof="1" dirty="0">
                        <a:latin typeface="Cambria Math" panose="02040503050406030204" pitchFamily="18" charset="0"/>
                        <a:cs typeface="Arial"/>
                      </a:rPr>
                      <m:t>𝐴</m:t>
                    </m:r>
                    <m:r>
                      <a:rPr lang="vi-VN" sz="1200" i="1" noProof="1" dirty="0">
                        <a:latin typeface="Cambria Math" panose="02040503050406030204" pitchFamily="18" charset="0"/>
                        <a:cs typeface="Arial"/>
                      </a:rPr>
                      <m:t> </m:t>
                    </m:r>
                  </m:oMath>
                </a14:m>
                <a:r>
                  <a:rPr lang="vi-VN" sz="1200" noProof="1">
                    <a:cs typeface="Arial"/>
                  </a:rPr>
                  <a:t>có thể được chia thành </a:t>
                </a:r>
                <a14:m>
                  <m:oMath xmlns:m="http://schemas.openxmlformats.org/officeDocument/2006/math">
                    <m:sSub>
                      <m:sSubPr>
                        <m:ctrlPr>
                          <a:rPr lang="vi-VN" sz="1200" i="1" noProof="1" dirty="0">
                            <a:latin typeface="Cambria Math" panose="02040503050406030204" pitchFamily="18" charset="0"/>
                            <a:cs typeface="Arial"/>
                          </a:rPr>
                        </m:ctrlPr>
                      </m:sSubPr>
                      <m:e>
                        <m:r>
                          <a:rPr lang="vi-VN" sz="1200" i="1" noProof="1" dirty="0">
                            <a:latin typeface="Cambria Math" panose="02040503050406030204" pitchFamily="18" charset="0"/>
                            <a:cs typeface="Arial"/>
                          </a:rPr>
                          <m:t>𝐴</m:t>
                        </m:r>
                      </m:e>
                      <m:sub>
                        <m:r>
                          <a:rPr lang="vi-VN" sz="1200" i="1" noProof="1" dirty="0">
                            <a:latin typeface="Cambria Math" panose="02040503050406030204" pitchFamily="18" charset="0"/>
                            <a:cs typeface="Arial"/>
                          </a:rPr>
                          <m:t>𝑖𝑛𝑑</m:t>
                        </m:r>
                      </m:sub>
                    </m:sSub>
                  </m:oMath>
                </a14:m>
                <a:r>
                  <a:rPr lang="vi-VN" sz="1200" noProof="1">
                    <a:cs typeface="Arial"/>
                  </a:rPr>
                  <a:t>, </a:t>
                </a:r>
                <a14:m>
                  <m:oMath xmlns:m="http://schemas.openxmlformats.org/officeDocument/2006/math">
                    <m:sSub>
                      <m:sSubPr>
                        <m:ctrlPr>
                          <a:rPr lang="vi-VN" sz="1200" i="1" noProof="1" dirty="0">
                            <a:latin typeface="Cambria Math" panose="02040503050406030204" pitchFamily="18" charset="0"/>
                          </a:rPr>
                        </m:ctrlPr>
                      </m:sSubPr>
                      <m:e>
                        <m:r>
                          <a:rPr lang="vi-VN" sz="1200" i="1" noProof="1" dirty="0">
                            <a:latin typeface="Cambria Math" panose="02040503050406030204" pitchFamily="18" charset="0"/>
                          </a:rPr>
                          <m:t>𝐴</m:t>
                        </m:r>
                      </m:e>
                      <m:sub>
                        <m:acc>
                          <m:accPr>
                            <m:chr m:val="̅"/>
                            <m:ctrlPr>
                              <a:rPr lang="vi-VN" sz="1200" i="1" noProof="1" dirty="0">
                                <a:latin typeface="Cambria Math" panose="02040503050406030204" pitchFamily="18" charset="0"/>
                              </a:rPr>
                            </m:ctrlPr>
                          </m:accPr>
                          <m:e>
                            <m:r>
                              <m:rPr>
                                <m:sty m:val="p"/>
                              </m:rPr>
                              <a:rPr lang="vi-VN" sz="1200" noProof="1" dirty="0">
                                <a:latin typeface="Cambria Math" panose="02040503050406030204" pitchFamily="18" charset="0"/>
                              </a:rPr>
                              <m:t>in</m:t>
                            </m:r>
                            <m:r>
                              <a:rPr lang="vi-VN" sz="1200" i="1" noProof="1" dirty="0">
                                <a:latin typeface="Cambria Math" panose="02040503050406030204" pitchFamily="18" charset="0"/>
                              </a:rPr>
                              <m:t>𝑑</m:t>
                            </m:r>
                          </m:e>
                        </m:acc>
                      </m:sub>
                    </m:sSub>
                  </m:oMath>
                </a14:m>
                <a:r>
                  <a:rPr lang="vi-VN" sz="1200" noProof="1">
                    <a:cs typeface="Arial"/>
                  </a:rPr>
                  <a:t> và </a:t>
                </a:r>
                <a14:m>
                  <m:oMath xmlns:m="http://schemas.openxmlformats.org/officeDocument/2006/math">
                    <m:r>
                      <a:rPr lang="vi-VN" sz="1200" i="1" noProof="1" dirty="0">
                        <a:latin typeface="Cambria Math" panose="02040503050406030204" pitchFamily="18" charset="0"/>
                        <a:cs typeface="Arial"/>
                      </a:rPr>
                      <m:t>𝐸</m:t>
                    </m:r>
                  </m:oMath>
                </a14:m>
                <a:r>
                  <a:rPr lang="vi-VN" sz="1200" noProof="1">
                    <a:cs typeface="Arial"/>
                  </a:rPr>
                  <a:t>.</a:t>
                </a:r>
                <a:endParaRPr lang="vi-VN" sz="1200" noProof="1"/>
              </a:p>
              <a:p>
                <a:pPr marL="342900" indent="-342900">
                  <a:lnSpc>
                    <a:spcPct val="120000"/>
                  </a:lnSpc>
                  <a:buFont typeface="Arial" panose="020B0604020202020204" pitchFamily="34" charset="0"/>
                  <a:buChar char="•"/>
                </a:pPr>
                <a14:m>
                  <m:oMath xmlns:m="http://schemas.openxmlformats.org/officeDocument/2006/math">
                    <m:sSub>
                      <m:sSubPr>
                        <m:ctrlPr>
                          <a:rPr lang="en-US" sz="1200" i="1" noProof="1">
                            <a:latin typeface="Cambria Math" panose="02040503050406030204" pitchFamily="18" charset="0"/>
                          </a:rPr>
                        </m:ctrlPr>
                      </m:sSubPr>
                      <m:e>
                        <m:r>
                          <a:rPr lang="en-US" sz="1200" i="1" noProof="1">
                            <a:latin typeface="Cambria Math" panose="02040503050406030204" pitchFamily="18" charset="0"/>
                          </a:rPr>
                          <m:t>𝐴</m:t>
                        </m:r>
                      </m:e>
                      <m:sub>
                        <m:acc>
                          <m:accPr>
                            <m:chr m:val="̅"/>
                            <m:ctrlPr>
                              <a:rPr lang="en-US" sz="1200" i="1" noProof="1">
                                <a:latin typeface="Cambria Math" panose="02040503050406030204" pitchFamily="18" charset="0"/>
                              </a:rPr>
                            </m:ctrlPr>
                          </m:accPr>
                          <m:e>
                            <m:r>
                              <m:rPr>
                                <m:sty m:val="p"/>
                              </m:rPr>
                              <a:rPr lang="en-US" sz="1200" noProof="1">
                                <a:latin typeface="Cambria Math" panose="02040503050406030204" pitchFamily="18" charset="0"/>
                              </a:rPr>
                              <m:t>in</m:t>
                            </m:r>
                            <m:r>
                              <a:rPr lang="en-US" sz="1200" i="1" noProof="1">
                                <a:latin typeface="Cambria Math" panose="02040503050406030204" pitchFamily="18" charset="0"/>
                              </a:rPr>
                              <m:t>𝑑</m:t>
                            </m:r>
                          </m:e>
                        </m:acc>
                      </m:sub>
                    </m:sSub>
                  </m:oMath>
                </a14:m>
                <a:r>
                  <a:rPr lang="en-US" sz="1200" noProof="1">
                    <a:cs typeface="Arial"/>
                  </a:rPr>
                  <a:t> có thể được chia thành các tập con như  </a:t>
                </a:r>
                <a14:m>
                  <m:oMath xmlns:m="http://schemas.openxmlformats.org/officeDocument/2006/math">
                    <m:sSub>
                      <m:sSubPr>
                        <m:ctrlPr>
                          <a:rPr lang="en-US" sz="1200" i="1" noProof="1">
                            <a:latin typeface="Cambria Math" panose="02040503050406030204" pitchFamily="18" charset="0"/>
                            <a:cs typeface="Arial"/>
                          </a:rPr>
                        </m:ctrlPr>
                      </m:sSubPr>
                      <m:e>
                        <m:r>
                          <a:rPr lang="en-US" sz="1200" i="1" noProof="1">
                            <a:latin typeface="Cambria Math" panose="02040503050406030204" pitchFamily="18" charset="0"/>
                            <a:cs typeface="Arial"/>
                          </a:rPr>
                          <m:t>𝐴</m:t>
                        </m:r>
                      </m:e>
                      <m:sub>
                        <m:r>
                          <a:rPr lang="en-US" sz="1200" i="1" noProof="1">
                            <a:latin typeface="Cambria Math" panose="02040503050406030204" pitchFamily="18" charset="0"/>
                            <a:cs typeface="Arial"/>
                          </a:rPr>
                          <m:t>𝑐𝑎𝑢𝑠𝑒</m:t>
                        </m:r>
                      </m:sub>
                    </m:sSub>
                  </m:oMath>
                </a14:m>
                <a:r>
                  <a:rPr lang="en-US" sz="1200" noProof="1">
                    <a:cs typeface="Arial"/>
                  </a:rPr>
                  <a:t>, </a:t>
                </a:r>
                <a14:m>
                  <m:oMath xmlns:m="http://schemas.openxmlformats.org/officeDocument/2006/math">
                    <m:sSub>
                      <m:sSubPr>
                        <m:ctrlPr>
                          <a:rPr lang="en-US" sz="1200" i="1" noProof="1">
                            <a:latin typeface="Cambria Math" panose="02040503050406030204" pitchFamily="18" charset="0"/>
                            <a:cs typeface="Arial"/>
                          </a:rPr>
                        </m:ctrlPr>
                      </m:sSubPr>
                      <m:e>
                        <m:r>
                          <a:rPr lang="en-US" sz="1200" i="1" noProof="1">
                            <a:latin typeface="Cambria Math" panose="02040503050406030204" pitchFamily="18" charset="0"/>
                            <a:cs typeface="Arial"/>
                          </a:rPr>
                          <m:t>𝐴</m:t>
                        </m:r>
                      </m:e>
                      <m:sub>
                        <m:r>
                          <a:rPr lang="en-US" sz="1200" i="1" noProof="1">
                            <a:latin typeface="Cambria Math" panose="02040503050406030204" pitchFamily="18" charset="0"/>
                            <a:cs typeface="Arial"/>
                          </a:rPr>
                          <m:t>𝑐𝑜𝑛𝑓</m:t>
                        </m:r>
                      </m:sub>
                    </m:sSub>
                  </m:oMath>
                </a14:m>
                <a:r>
                  <a:rPr lang="en-US" sz="1200" noProof="1">
                    <a:cs typeface="Arial"/>
                  </a:rPr>
                  <a:t>, </a:t>
                </a:r>
                <a14:m>
                  <m:oMath xmlns:m="http://schemas.openxmlformats.org/officeDocument/2006/math">
                    <m:sSub>
                      <m:sSubPr>
                        <m:ctrlPr>
                          <a:rPr lang="en-US" sz="1200" i="1" noProof="1">
                            <a:latin typeface="Cambria Math" panose="02040503050406030204" pitchFamily="18" charset="0"/>
                            <a:cs typeface="Arial"/>
                          </a:rPr>
                        </m:ctrlPr>
                      </m:sSubPr>
                      <m:e>
                        <m:r>
                          <a:rPr lang="en-US" sz="1200" i="1" noProof="1">
                            <a:latin typeface="Cambria Math" panose="02040503050406030204" pitchFamily="18" charset="0"/>
                            <a:cs typeface="Arial"/>
                          </a:rPr>
                          <m:t>𝐴</m:t>
                        </m:r>
                      </m:e>
                      <m:sub>
                        <m:r>
                          <a:rPr lang="en-US" sz="1200" i="1" noProof="1">
                            <a:latin typeface="Cambria Math" panose="02040503050406030204" pitchFamily="18" charset="0"/>
                            <a:cs typeface="Arial"/>
                          </a:rPr>
                          <m:t>𝑠𝑒𝑙</m:t>
                        </m:r>
                      </m:sub>
                    </m:sSub>
                  </m:oMath>
                </a14:m>
                <a:r>
                  <a:rPr lang="en-US" sz="1200" noProof="1">
                    <a:cs typeface="Arial"/>
                  </a:rPr>
                  <a:t>. </a:t>
                </a:r>
                <a:endParaRPr lang="vi-VN" sz="1200" noProof="1"/>
              </a:p>
              <a:p>
                <a:endParaRPr lang="en-US"/>
              </a:p>
            </p:txBody>
          </p:sp>
        </mc:Choice>
        <mc:Fallback xmlns="">
          <p:sp>
            <p:nvSpPr>
              <p:cNvPr id="3" name="Notes Placeholder 2"/>
              <p:cNvSpPr>
                <a:spLocks noGrp="1"/>
              </p:cNvSpPr>
              <p:nvPr>
                <p:ph type="body" idx="1"/>
              </p:nvPr>
            </p:nvSpPr>
            <p:spPr/>
            <p:txBody>
              <a:bodyPr/>
              <a:lstStyle/>
              <a:p>
                <a:pPr marL="342900" indent="-342900">
                  <a:lnSpc>
                    <a:spcPct val="120000"/>
                  </a:lnSpc>
                  <a:buFont typeface="Arial" panose="020B0604020202020204" pitchFamily="34" charset="0"/>
                  <a:buChar char="•"/>
                </a:pPr>
                <a:r>
                  <a:rPr lang="vi-VN" sz="1200" b="0" i="0" noProof="1">
                    <a:latin typeface="Cambria Math" panose="02040503050406030204" pitchFamily="18" charset="0"/>
                  </a:rPr>
                  <a:t>𝐴</a:t>
                </a:r>
                <a:r>
                  <a:rPr lang="vi-VN" sz="1200" b="0" i="1" noProof="1">
                    <a:latin typeface="Cambria Math" panose="02040503050406030204" pitchFamily="18" charset="0"/>
                  </a:rPr>
                  <a:t> </a:t>
                </a:r>
                <a:r>
                  <a:rPr lang="vi-VN" sz="1200" b="0" noProof="1"/>
                  <a:t>là tập hợp các thuộc tính của các miền dữ liệu.</a:t>
                </a:r>
                <a:endParaRPr lang="vi-VN" sz="1200" b="0" i="1" noProof="1"/>
              </a:p>
              <a:p>
                <a:pPr marL="342900" indent="-342900">
                  <a:lnSpc>
                    <a:spcPct val="120000"/>
                  </a:lnSpc>
                  <a:buFont typeface="Arial" panose="020B0604020202020204" pitchFamily="34" charset="0"/>
                  <a:buChar char="•"/>
                </a:pPr>
                <a:r>
                  <a:rPr lang="vi-VN" sz="1200" b="0" i="0" noProof="1">
                    <a:latin typeface="Cambria Math" panose="02040503050406030204" pitchFamily="18" charset="0"/>
                  </a:rPr>
                  <a:t>𝑋_𝑐</a:t>
                </a:r>
                <a:r>
                  <a:rPr lang="vi-VN" sz="1200" noProof="1"/>
                  <a:t> là tập hợp tất cả </a:t>
                </a:r>
                <a:r>
                  <a:rPr lang="en-US" sz="1200" noProof="1"/>
                  <a:t>đặc trưng gây ra </a:t>
                </a:r>
                <a:r>
                  <a:rPr lang="vi-VN" sz="1200" b="0" i="0" noProof="1">
                    <a:latin typeface="Cambria Math" panose="02040503050406030204" pitchFamily="18" charset="0"/>
                  </a:rPr>
                  <a:t>𝑌</a:t>
                </a:r>
                <a:r>
                  <a:rPr lang="vi-VN" sz="1200" noProof="1"/>
                  <a:t> (</a:t>
                </a:r>
                <a:r>
                  <a:rPr lang="vi-VN" sz="1200" i="0" noProof="1">
                    <a:latin typeface="Cambria Math" panose="02040503050406030204" pitchFamily="18" charset="0"/>
                  </a:rPr>
                  <a:t>𝑋_𝑐→</a:t>
                </a:r>
                <a:r>
                  <a:rPr lang="vi-VN" sz="1200" b="0" i="0" noProof="1">
                    <a:latin typeface="Cambria Math" panose="02040503050406030204" pitchFamily="18" charset="0"/>
                  </a:rPr>
                  <a:t>Y)</a:t>
                </a:r>
                <a:r>
                  <a:rPr lang="vi-VN" sz="1200" b="0" noProof="1"/>
                  <a:t>.</a:t>
                </a:r>
              </a:p>
              <a:p>
                <a:pPr marL="342900" indent="-342900">
                  <a:lnSpc>
                    <a:spcPct val="120000"/>
                  </a:lnSpc>
                  <a:buFont typeface="Arial" panose="020B0604020202020204" pitchFamily="34" charset="0"/>
                  <a:buChar char="•"/>
                </a:pPr>
                <a:r>
                  <a:rPr lang="vi-VN" sz="1200" i="0" noProof="1">
                    <a:latin typeface="Cambria Math" panose="02040503050406030204" pitchFamily="18" charset="0"/>
                  </a:rPr>
                  <a:t>𝑋_𝑐</a:t>
                </a:r>
                <a:r>
                  <a:rPr lang="vi-VN" sz="1200" noProof="1"/>
                  <a:t>, </a:t>
                </a:r>
                <a:r>
                  <a:rPr lang="vi-VN" sz="1200" i="0" noProof="1">
                    <a:latin typeface="Cambria Math" panose="02040503050406030204" pitchFamily="18" charset="0"/>
                  </a:rPr>
                  <a:t>𝐴</a:t>
                </a:r>
                <a:r>
                  <a:rPr lang="vi-VN" sz="1200" noProof="1"/>
                  <a:t> cùng gây ra </a:t>
                </a:r>
                <a:r>
                  <a:rPr lang="vi-VN" sz="1200" i="0" noProof="1">
                    <a:latin typeface="Cambria Math" panose="02040503050406030204" pitchFamily="18" charset="0"/>
                  </a:rPr>
                  <a:t>𝑋</a:t>
                </a:r>
                <a:r>
                  <a:rPr lang="vi-VN" sz="1200" b="0" i="0" noProof="1">
                    <a:latin typeface="Cambria Math" panose="02040503050406030204" pitchFamily="18" charset="0"/>
                  </a:rPr>
                  <a:t> (</a:t>
                </a:r>
                <a:r>
                  <a:rPr lang="vi-VN" sz="1200" i="0" noProof="1">
                    <a:latin typeface="Cambria Math" panose="02040503050406030204" pitchFamily="18" charset="0"/>
                  </a:rPr>
                  <a:t>𝑋_𝑐→</a:t>
                </a:r>
                <a:r>
                  <a:rPr lang="vi-VN" sz="1200" b="0" i="0" noProof="1">
                    <a:latin typeface="Cambria Math" panose="02040503050406030204" pitchFamily="18" charset="0"/>
                  </a:rPr>
                  <a:t>X</a:t>
                </a:r>
                <a:r>
                  <a:rPr lang="vi-VN" sz="1200" noProof="1"/>
                  <a:t> và </a:t>
                </a:r>
                <a:r>
                  <a:rPr lang="vi-VN" sz="1200" b="0" i="0" noProof="1">
                    <a:latin typeface="Cambria Math" panose="02040503050406030204" pitchFamily="18" charset="0"/>
                  </a:rPr>
                  <a:t>A</a:t>
                </a:r>
                <a:r>
                  <a:rPr lang="vi-VN" sz="1200" i="0" noProof="1">
                    <a:latin typeface="Cambria Math" panose="02040503050406030204" pitchFamily="18" charset="0"/>
                  </a:rPr>
                  <a:t>→</a:t>
                </a:r>
                <a:r>
                  <a:rPr lang="vi-VN" sz="1200" b="0" i="0" noProof="1">
                    <a:latin typeface="Cambria Math" panose="02040503050406030204" pitchFamily="18" charset="0"/>
                  </a:rPr>
                  <a:t>X).</a:t>
                </a:r>
                <a:endParaRPr lang="vi-VN" sz="1200" noProof="1"/>
              </a:p>
              <a:p>
                <a:pPr marL="342900" indent="-342900">
                  <a:lnSpc>
                    <a:spcPct val="120000"/>
                  </a:lnSpc>
                  <a:buFont typeface="Arial" panose="020B0604020202020204" pitchFamily="34" charset="0"/>
                  <a:buChar char="•"/>
                </a:pPr>
                <a:r>
                  <a:rPr lang="vi-VN" sz="1200" i="0" noProof="1">
                    <a:latin typeface="Cambria Math" panose="02040503050406030204" pitchFamily="18" charset="0"/>
                    <a:cs typeface="Arial"/>
                  </a:rPr>
                  <a:t>𝐴 </a:t>
                </a:r>
                <a:r>
                  <a:rPr lang="vi-VN" sz="1200" noProof="1">
                    <a:cs typeface="Arial"/>
                  </a:rPr>
                  <a:t>có thể được chia thành </a:t>
                </a:r>
                <a:r>
                  <a:rPr lang="vi-VN" sz="1200" i="0" noProof="1">
                    <a:latin typeface="Cambria Math" panose="02040503050406030204" pitchFamily="18" charset="0"/>
                    <a:cs typeface="Arial"/>
                  </a:rPr>
                  <a:t>𝐴_𝑖𝑛𝑑</a:t>
                </a:r>
                <a:r>
                  <a:rPr lang="vi-VN" sz="1200" noProof="1">
                    <a:cs typeface="Arial"/>
                  </a:rPr>
                  <a:t>, </a:t>
                </a:r>
                <a:r>
                  <a:rPr lang="vi-VN" sz="1200" i="0" noProof="1">
                    <a:latin typeface="Cambria Math" panose="02040503050406030204" pitchFamily="18" charset="0"/>
                  </a:rPr>
                  <a:t>𝐴_(in𝑑) ̅ </a:t>
                </a:r>
                <a:r>
                  <a:rPr lang="vi-VN" sz="1200" noProof="1">
                    <a:cs typeface="Arial"/>
                  </a:rPr>
                  <a:t> và </a:t>
                </a:r>
                <a:r>
                  <a:rPr lang="vi-VN" sz="1200" i="0" noProof="1">
                    <a:latin typeface="Cambria Math" panose="02040503050406030204" pitchFamily="18" charset="0"/>
                    <a:cs typeface="Arial"/>
                  </a:rPr>
                  <a:t>𝐸</a:t>
                </a:r>
                <a:r>
                  <a:rPr lang="vi-VN" sz="1200" noProof="1">
                    <a:cs typeface="Arial"/>
                  </a:rPr>
                  <a:t>.</a:t>
                </a:r>
                <a:endParaRPr lang="vi-VN" sz="1200" noProof="1"/>
              </a:p>
              <a:p>
                <a:pPr marL="342900" indent="-342900">
                  <a:lnSpc>
                    <a:spcPct val="120000"/>
                  </a:lnSpc>
                  <a:buFont typeface="Arial" panose="020B0604020202020204" pitchFamily="34" charset="0"/>
                  <a:buChar char="•"/>
                </a:pPr>
                <a:r>
                  <a:rPr lang="en-US" sz="1200" i="0" noProof="1">
                    <a:latin typeface="Cambria Math" panose="02040503050406030204" pitchFamily="18" charset="0"/>
                  </a:rPr>
                  <a:t>𝐴_(in𝑑) ̅ </a:t>
                </a:r>
                <a:r>
                  <a:rPr lang="en-US" sz="1200" noProof="1">
                    <a:cs typeface="Arial"/>
                  </a:rPr>
                  <a:t> có thể được chia thành các tập con như  </a:t>
                </a:r>
                <a:r>
                  <a:rPr lang="en-US" sz="1200" i="0" noProof="1">
                    <a:latin typeface="Cambria Math" panose="02040503050406030204" pitchFamily="18" charset="0"/>
                    <a:cs typeface="Arial"/>
                  </a:rPr>
                  <a:t>𝐴_𝑐𝑎𝑢𝑠𝑒</a:t>
                </a:r>
                <a:r>
                  <a:rPr lang="en-US" sz="1200" noProof="1">
                    <a:cs typeface="Arial"/>
                  </a:rPr>
                  <a:t>, </a:t>
                </a:r>
                <a:r>
                  <a:rPr lang="en-US" sz="1200" i="0" noProof="1">
                    <a:latin typeface="Cambria Math" panose="02040503050406030204" pitchFamily="18" charset="0"/>
                    <a:cs typeface="Arial"/>
                  </a:rPr>
                  <a:t>𝐴_𝑐𝑜𝑛𝑓</a:t>
                </a:r>
                <a:r>
                  <a:rPr lang="en-US" sz="1200" noProof="1">
                    <a:cs typeface="Arial"/>
                  </a:rPr>
                  <a:t>, </a:t>
                </a:r>
                <a:r>
                  <a:rPr lang="en-US" sz="1200" i="0" noProof="1">
                    <a:latin typeface="Cambria Math" panose="02040503050406030204" pitchFamily="18" charset="0"/>
                    <a:cs typeface="Arial"/>
                  </a:rPr>
                  <a:t>𝐴_𝑠𝑒𝑙</a:t>
                </a:r>
                <a:r>
                  <a:rPr lang="en-US" sz="1200" noProof="1">
                    <a:cs typeface="Arial"/>
                  </a:rPr>
                  <a:t>. </a:t>
                </a:r>
                <a:endParaRPr lang="vi-VN" sz="1200" noProof="1"/>
              </a:p>
              <a:p>
                <a:endParaRPr lang="en-US"/>
              </a:p>
            </p:txBody>
          </p:sp>
        </mc:Fallback>
      </mc:AlternateContent>
      <p:sp>
        <p:nvSpPr>
          <p:cNvPr id="4" name="Slide Number Placeholder 3"/>
          <p:cNvSpPr>
            <a:spLocks noGrp="1"/>
          </p:cNvSpPr>
          <p:nvPr>
            <p:ph type="sldNum" sz="quarter" idx="10"/>
          </p:nvPr>
        </p:nvSpPr>
        <p:spPr/>
        <p:txBody>
          <a:bodyPr/>
          <a:lstStyle/>
          <a:p>
            <a:fld id="{C7D11203-6C04-4D49-85A4-5FE89BEDC87D}" type="slidenum">
              <a:rPr lang="en-US" noProof="0" smtClean="0"/>
              <a:t>14</a:t>
            </a:fld>
            <a:endParaRPr lang="en-US" noProof="0"/>
          </a:p>
        </p:txBody>
      </p:sp>
    </p:spTree>
    <p:extLst>
      <p:ext uri="{BB962C8B-B14F-4D97-AF65-F5344CB8AC3E}">
        <p14:creationId xmlns:p14="http://schemas.microsoft.com/office/powerpoint/2010/main" val="22198909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7D11203-6C04-4D49-85A4-5FE89BEDC87D}" type="slidenum">
              <a:rPr lang="en-US" noProof="0" smtClean="0"/>
              <a:t>20</a:t>
            </a:fld>
            <a:endParaRPr lang="en-US" noProof="0"/>
          </a:p>
        </p:txBody>
      </p:sp>
    </p:spTree>
    <p:extLst>
      <p:ext uri="{BB962C8B-B14F-4D97-AF65-F5344CB8AC3E}">
        <p14:creationId xmlns:p14="http://schemas.microsoft.com/office/powerpoint/2010/main" val="41547604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D11203-6C04-4D49-85A4-5FE89BEDC87D}" type="slidenum">
              <a:rPr lang="en-US" smtClean="0"/>
              <a:t>22</a:t>
            </a:fld>
            <a:endParaRPr lang="en-US"/>
          </a:p>
        </p:txBody>
      </p:sp>
    </p:spTree>
    <p:extLst>
      <p:ext uri="{BB962C8B-B14F-4D97-AF65-F5344CB8AC3E}">
        <p14:creationId xmlns:p14="http://schemas.microsoft.com/office/powerpoint/2010/main" val="32465133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D11203-6C04-4D49-85A4-5FE89BEDC87D}" type="slidenum">
              <a:rPr lang="en-US" smtClean="0"/>
              <a:t>25</a:t>
            </a:fld>
            <a:endParaRPr lang="en-US"/>
          </a:p>
        </p:txBody>
      </p:sp>
    </p:spTree>
    <p:extLst>
      <p:ext uri="{BB962C8B-B14F-4D97-AF65-F5344CB8AC3E}">
        <p14:creationId xmlns:p14="http://schemas.microsoft.com/office/powerpoint/2010/main" val="17695780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7D11203-6C04-4D49-85A4-5FE89BEDC87D}" type="slidenum">
              <a:rPr lang="en-US" noProof="0" smtClean="0"/>
              <a:t>26</a:t>
            </a:fld>
            <a:endParaRPr lang="en-US" noProof="0"/>
          </a:p>
        </p:txBody>
      </p:sp>
    </p:spTree>
    <p:extLst>
      <p:ext uri="{BB962C8B-B14F-4D97-AF65-F5344CB8AC3E}">
        <p14:creationId xmlns:p14="http://schemas.microsoft.com/office/powerpoint/2010/main" val="30074722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D11203-6C04-4D49-85A4-5FE89BEDC87D}" type="slidenum">
              <a:rPr lang="en-US" smtClean="0"/>
              <a:t>34</a:t>
            </a:fld>
            <a:endParaRPr lang="en-US"/>
          </a:p>
        </p:txBody>
      </p:sp>
    </p:spTree>
    <p:extLst>
      <p:ext uri="{BB962C8B-B14F-4D97-AF65-F5344CB8AC3E}">
        <p14:creationId xmlns:p14="http://schemas.microsoft.com/office/powerpoint/2010/main" val="3386145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7D11203-6C04-4D49-85A4-5FE89BEDC87D}" type="slidenum">
              <a:rPr lang="en-US" noProof="0" smtClean="0"/>
              <a:t>37</a:t>
            </a:fld>
            <a:endParaRPr lang="en-US" noProof="0"/>
          </a:p>
        </p:txBody>
      </p:sp>
    </p:spTree>
    <p:extLst>
      <p:ext uri="{BB962C8B-B14F-4D97-AF65-F5344CB8AC3E}">
        <p14:creationId xmlns:p14="http://schemas.microsoft.com/office/powerpoint/2010/main" val="2839023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D11203-6C04-4D49-85A4-5FE89BEDC87D}" type="slidenum">
              <a:rPr lang="en-US" smtClean="0"/>
              <a:t>2</a:t>
            </a:fld>
            <a:endParaRPr lang="en-US"/>
          </a:p>
        </p:txBody>
      </p:sp>
    </p:spTree>
    <p:extLst>
      <p:ext uri="{BB962C8B-B14F-4D97-AF65-F5344CB8AC3E}">
        <p14:creationId xmlns:p14="http://schemas.microsoft.com/office/powerpoint/2010/main" val="405324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D11203-6C04-4D49-85A4-5FE89BEDC87D}" type="slidenum">
              <a:rPr lang="en-US" smtClean="0"/>
              <a:t>3</a:t>
            </a:fld>
            <a:endParaRPr lang="en-US"/>
          </a:p>
        </p:txBody>
      </p:sp>
    </p:spTree>
    <p:extLst>
      <p:ext uri="{BB962C8B-B14F-4D97-AF65-F5344CB8AC3E}">
        <p14:creationId xmlns:p14="http://schemas.microsoft.com/office/powerpoint/2010/main" val="339735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D11203-6C04-4D49-85A4-5FE89BEDC87D}" type="slidenum">
              <a:rPr lang="en-US" smtClean="0"/>
              <a:t>4</a:t>
            </a:fld>
            <a:endParaRPr lang="en-US"/>
          </a:p>
        </p:txBody>
      </p:sp>
    </p:spTree>
    <p:extLst>
      <p:ext uri="{BB962C8B-B14F-4D97-AF65-F5344CB8AC3E}">
        <p14:creationId xmlns:p14="http://schemas.microsoft.com/office/powerpoint/2010/main" val="766216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D11203-6C04-4D49-85A4-5FE89BEDC87D}" type="slidenum">
              <a:rPr lang="en-US" smtClean="0"/>
              <a:t>7</a:t>
            </a:fld>
            <a:endParaRPr lang="en-US"/>
          </a:p>
        </p:txBody>
      </p:sp>
    </p:spTree>
    <p:extLst>
      <p:ext uri="{BB962C8B-B14F-4D97-AF65-F5344CB8AC3E}">
        <p14:creationId xmlns:p14="http://schemas.microsoft.com/office/powerpoint/2010/main" val="1109546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D11203-6C04-4D49-85A4-5FE89BEDC87D}" type="slidenum">
              <a:rPr lang="en-US" smtClean="0"/>
              <a:t>8</a:t>
            </a:fld>
            <a:endParaRPr lang="en-US"/>
          </a:p>
        </p:txBody>
      </p:sp>
    </p:spTree>
    <p:extLst>
      <p:ext uri="{BB962C8B-B14F-4D97-AF65-F5344CB8AC3E}">
        <p14:creationId xmlns:p14="http://schemas.microsoft.com/office/powerpoint/2010/main" val="3500454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D11203-6C04-4D49-85A4-5FE89BEDC87D}" type="slidenum">
              <a:rPr lang="en-US" smtClean="0"/>
              <a:t>9</a:t>
            </a:fld>
            <a:endParaRPr lang="en-US"/>
          </a:p>
        </p:txBody>
      </p:sp>
    </p:spTree>
    <p:extLst>
      <p:ext uri="{BB962C8B-B14F-4D97-AF65-F5344CB8AC3E}">
        <p14:creationId xmlns:p14="http://schemas.microsoft.com/office/powerpoint/2010/main" val="40410032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D11203-6C04-4D49-85A4-5FE89BEDC87D}" type="slidenum">
              <a:rPr lang="en-US" smtClean="0"/>
              <a:t>10</a:t>
            </a:fld>
            <a:endParaRPr lang="en-US"/>
          </a:p>
        </p:txBody>
      </p:sp>
    </p:spTree>
    <p:extLst>
      <p:ext uri="{BB962C8B-B14F-4D97-AF65-F5344CB8AC3E}">
        <p14:creationId xmlns:p14="http://schemas.microsoft.com/office/powerpoint/2010/main" val="17515725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D11203-6C04-4D49-85A4-5FE89BEDC87D}" type="slidenum">
              <a:rPr lang="en-US" smtClean="0"/>
              <a:t>11</a:t>
            </a:fld>
            <a:endParaRPr lang="en-US"/>
          </a:p>
        </p:txBody>
      </p:sp>
    </p:spTree>
    <p:extLst>
      <p:ext uri="{BB962C8B-B14F-4D97-AF65-F5344CB8AC3E}">
        <p14:creationId xmlns:p14="http://schemas.microsoft.com/office/powerpoint/2010/main" val="3882829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4847BA0-DE75-41C4-9773-F0566992DBC0}" type="datetimeFigureOut">
              <a:rPr lang="en-US" smtClean="0"/>
              <a:t>23/7/2024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87520F-9537-4B31-A4DB-3ECD89F60798}" type="slidenum">
              <a:rPr lang="en-US" smtClean="0"/>
              <a:t>‹#›</a:t>
            </a:fld>
            <a:endParaRPr lang="en-US"/>
          </a:p>
        </p:txBody>
      </p:sp>
    </p:spTree>
    <p:extLst>
      <p:ext uri="{BB962C8B-B14F-4D97-AF65-F5344CB8AC3E}">
        <p14:creationId xmlns:p14="http://schemas.microsoft.com/office/powerpoint/2010/main" val="1285965371"/>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Date Placeholder 2"/>
          <p:cNvSpPr>
            <a:spLocks noGrp="1"/>
          </p:cNvSpPr>
          <p:nvPr>
            <p:ph type="dt" sz="half" idx="10"/>
          </p:nvPr>
        </p:nvSpPr>
        <p:spPr/>
        <p:txBody>
          <a:bodyPr/>
          <a:lstStyle/>
          <a:p>
            <a:fld id="{E4847BA0-DE75-41C4-9773-F0566992DBC0}" type="datetimeFigureOut">
              <a:rPr lang="en-US" smtClean="0"/>
              <a:t>23/7/2024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87520F-9537-4B31-A4DB-3ECD89F60798}" type="slidenum">
              <a:rPr lang="en-US" smtClean="0"/>
              <a:t>‹#›</a:t>
            </a:fld>
            <a:endParaRPr lang="en-US"/>
          </a:p>
        </p:txBody>
      </p:sp>
    </p:spTree>
    <p:extLst>
      <p:ext uri="{BB962C8B-B14F-4D97-AF65-F5344CB8AC3E}">
        <p14:creationId xmlns:p14="http://schemas.microsoft.com/office/powerpoint/2010/main" val="116814304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847BA0-DE75-41C4-9773-F0566992DBC0}" type="datetimeFigureOut">
              <a:rPr lang="en-US" smtClean="0"/>
              <a:t>23/7/2024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87520F-9537-4B31-A4DB-3ECD89F60798}" type="slidenum">
              <a:rPr lang="en-US" smtClean="0"/>
              <a:t>‹#›</a:t>
            </a:fld>
            <a:endParaRPr lang="en-US"/>
          </a:p>
        </p:txBody>
      </p:sp>
    </p:spTree>
    <p:extLst>
      <p:ext uri="{BB962C8B-B14F-4D97-AF65-F5344CB8AC3E}">
        <p14:creationId xmlns:p14="http://schemas.microsoft.com/office/powerpoint/2010/main" val="185453979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847BA0-DE75-41C4-9773-F0566992DBC0}" type="datetimeFigureOut">
              <a:rPr lang="en-US" smtClean="0"/>
              <a:t>23/7/2024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87520F-9537-4B31-A4DB-3ECD89F60798}" type="slidenum">
              <a:rPr lang="en-US" smtClean="0"/>
              <a:t>‹#›</a:t>
            </a:fld>
            <a:endParaRPr lang="en-US"/>
          </a:p>
        </p:txBody>
      </p:sp>
    </p:spTree>
    <p:extLst>
      <p:ext uri="{BB962C8B-B14F-4D97-AF65-F5344CB8AC3E}">
        <p14:creationId xmlns:p14="http://schemas.microsoft.com/office/powerpoint/2010/main" val="838200718"/>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847BA0-DE75-41C4-9773-F0566992DBC0}" type="datetimeFigureOut">
              <a:rPr lang="en-US" smtClean="0"/>
              <a:t>23/7/2024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87520F-9537-4B31-A4DB-3ECD89F60798}" type="slidenum">
              <a:rPr lang="en-US" smtClean="0"/>
              <a:t>‹#›</a:t>
            </a:fld>
            <a:endParaRPr lang="en-US"/>
          </a:p>
        </p:txBody>
      </p:sp>
    </p:spTree>
    <p:extLst>
      <p:ext uri="{BB962C8B-B14F-4D97-AF65-F5344CB8AC3E}">
        <p14:creationId xmlns:p14="http://schemas.microsoft.com/office/powerpoint/2010/main" val="386247773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847BA0-DE75-41C4-9773-F0566992DBC0}" type="datetimeFigureOut">
              <a:rPr lang="en-US" smtClean="0"/>
              <a:t>23/7/2024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87520F-9537-4B31-A4DB-3ECD89F60798}" type="slidenum">
              <a:rPr lang="en-US" smtClean="0"/>
              <a:t>‹#›</a:t>
            </a:fld>
            <a:endParaRPr lang="en-US"/>
          </a:p>
        </p:txBody>
      </p:sp>
    </p:spTree>
    <p:extLst>
      <p:ext uri="{BB962C8B-B14F-4D97-AF65-F5344CB8AC3E}">
        <p14:creationId xmlns:p14="http://schemas.microsoft.com/office/powerpoint/2010/main" val="1438382872"/>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847BA0-DE75-41C4-9773-F0566992DBC0}" type="datetimeFigureOut">
              <a:rPr lang="en-US" smtClean="0"/>
              <a:t>23/7/2024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87520F-9537-4B31-A4DB-3ECD89F60798}" type="slidenum">
              <a:rPr lang="en-US" smtClean="0"/>
              <a:t>‹#›</a:t>
            </a:fld>
            <a:endParaRPr lang="en-US"/>
          </a:p>
        </p:txBody>
      </p:sp>
    </p:spTree>
    <p:extLst>
      <p:ext uri="{BB962C8B-B14F-4D97-AF65-F5344CB8AC3E}">
        <p14:creationId xmlns:p14="http://schemas.microsoft.com/office/powerpoint/2010/main" val="2513980974"/>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4847BA0-DE75-41C4-9773-F0566992DBC0}" type="datetimeFigureOut">
              <a:rPr lang="en-US" smtClean="0"/>
              <a:t>23/7/2024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87520F-9537-4B31-A4DB-3ECD89F60798}" type="slidenum">
              <a:rPr lang="en-US" smtClean="0"/>
              <a:t>‹#›</a:t>
            </a:fld>
            <a:endParaRPr lang="en-US"/>
          </a:p>
        </p:txBody>
      </p:sp>
    </p:spTree>
    <p:extLst>
      <p:ext uri="{BB962C8B-B14F-4D97-AF65-F5344CB8AC3E}">
        <p14:creationId xmlns:p14="http://schemas.microsoft.com/office/powerpoint/2010/main" val="667769690"/>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43887" y="1532555"/>
            <a:ext cx="10515600" cy="430572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847BA0-DE75-41C4-9773-F0566992DBC0}" type="datetimeFigureOut">
              <a:rPr lang="en-US" smtClean="0"/>
              <a:t>23/7/2024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538912"/>
            <a:ext cx="2743200" cy="365125"/>
          </a:xfrm>
        </p:spPr>
        <p:txBody>
          <a:bodyPr/>
          <a:lstStyle>
            <a:lvl1pPr>
              <a:defRPr sz="1400"/>
            </a:lvl1pPr>
          </a:lstStyle>
          <a:p>
            <a:fld id="{4E87520F-9537-4B31-A4DB-3ECD89F60798}" type="slidenum">
              <a:rPr lang="en-US" smtClean="0"/>
              <a:pPr/>
              <a:t>‹#›</a:t>
            </a:fld>
            <a:endParaRPr lang="en-US"/>
          </a:p>
        </p:txBody>
      </p:sp>
      <p:grpSp>
        <p:nvGrpSpPr>
          <p:cNvPr id="12" name="Group 11" descr="Arrow shapes pointing right"/>
          <p:cNvGrpSpPr/>
          <p:nvPr userDrawn="1"/>
        </p:nvGrpSpPr>
        <p:grpSpPr>
          <a:xfrm>
            <a:off x="0" y="6572157"/>
            <a:ext cx="12192000" cy="308452"/>
            <a:chOff x="0" y="6132869"/>
            <a:chExt cx="12192000" cy="737748"/>
          </a:xfrm>
        </p:grpSpPr>
        <p:sp>
          <p:nvSpPr>
            <p:cNvPr id="9" name="Rectangle 8"/>
            <p:cNvSpPr>
              <a:spLocks noChangeAspect="1"/>
            </p:cNvSpPr>
            <p:nvPr userDrawn="1"/>
          </p:nvSpPr>
          <p:spPr>
            <a:xfrm>
              <a:off x="9448800" y="6132869"/>
              <a:ext cx="2743200" cy="7339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entagon 7"/>
            <p:cNvSpPr>
              <a:spLocks noChangeAspect="1"/>
            </p:cNvSpPr>
            <p:nvPr userDrawn="1"/>
          </p:nvSpPr>
          <p:spPr>
            <a:xfrm>
              <a:off x="7056718" y="6134105"/>
              <a:ext cx="2743200" cy="733991"/>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entagon 9"/>
            <p:cNvSpPr>
              <a:spLocks noChangeAspect="1"/>
            </p:cNvSpPr>
            <p:nvPr userDrawn="1"/>
          </p:nvSpPr>
          <p:spPr>
            <a:xfrm>
              <a:off x="4676394" y="6135624"/>
              <a:ext cx="2743200" cy="733991"/>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entagon 10"/>
            <p:cNvSpPr>
              <a:spLocks noChangeAspect="1"/>
            </p:cNvSpPr>
            <p:nvPr userDrawn="1"/>
          </p:nvSpPr>
          <p:spPr>
            <a:xfrm>
              <a:off x="2339340" y="6135409"/>
              <a:ext cx="2743200" cy="733991"/>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entagon 6"/>
            <p:cNvSpPr>
              <a:spLocks noChangeAspect="1"/>
            </p:cNvSpPr>
            <p:nvPr userDrawn="1"/>
          </p:nvSpPr>
          <p:spPr>
            <a:xfrm>
              <a:off x="0" y="6136626"/>
              <a:ext cx="2743200" cy="733991"/>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02365023"/>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border ar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2468973"/>
          </a:xfrm>
        </p:spPr>
        <p:txBody>
          <a:bodyPr anchor="ctr" anchorCtr="0">
            <a:normAutofit/>
          </a:bodyPr>
          <a:lstStyle>
            <a:lvl1pPr algn="ctr">
              <a:defRPr sz="4000" i="0" u="none"/>
            </a:lvl1pPr>
          </a:lstStyle>
          <a:p>
            <a:pPr lvl="0"/>
            <a:r>
              <a:rPr lang="en-US"/>
              <a:t>Click to edit Master text styles</a:t>
            </a:r>
          </a:p>
        </p:txBody>
      </p:sp>
      <p:sp>
        <p:nvSpPr>
          <p:cNvPr id="4" name="Date Placeholder 3"/>
          <p:cNvSpPr>
            <a:spLocks noGrp="1"/>
          </p:cNvSpPr>
          <p:nvPr>
            <p:ph type="dt" sz="half" idx="10"/>
          </p:nvPr>
        </p:nvSpPr>
        <p:spPr/>
        <p:txBody>
          <a:bodyPr/>
          <a:lstStyle/>
          <a:p>
            <a:fld id="{E4847BA0-DE75-41C4-9773-F0566992DBC0}" type="datetimeFigureOut">
              <a:rPr lang="en-US" smtClean="0"/>
              <a:t>23/7/2024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494462"/>
            <a:ext cx="2743200" cy="365125"/>
          </a:xfrm>
        </p:spPr>
        <p:txBody>
          <a:bodyPr/>
          <a:lstStyle/>
          <a:p>
            <a:fld id="{4E87520F-9537-4B31-A4DB-3ECD89F60798}" type="slidenum">
              <a:rPr lang="en-US" smtClean="0"/>
              <a:t>‹#›</a:t>
            </a:fld>
            <a:endParaRPr lang="en-US"/>
          </a:p>
        </p:txBody>
      </p:sp>
      <p:sp>
        <p:nvSpPr>
          <p:cNvPr id="13" name="Title 1">
            <a:extLst>
              <a:ext uri="{FF2B5EF4-FFF2-40B4-BE49-F238E27FC236}">
                <a16:creationId xmlns:a16="http://schemas.microsoft.com/office/drawing/2014/main" id="{CEA03309-7C01-40B2-935F-8D9BD5A78891}"/>
              </a:ext>
            </a:extLst>
          </p:cNvPr>
          <p:cNvSpPr>
            <a:spLocks noGrp="1"/>
          </p:cNvSpPr>
          <p:nvPr>
            <p:ph type="title"/>
          </p:nvPr>
        </p:nvSpPr>
        <p:spPr>
          <a:xfrm>
            <a:off x="838200" y="1078173"/>
            <a:ext cx="10515600" cy="612515"/>
          </a:xfrm>
        </p:spPr>
        <p:txBody>
          <a:bodyPr/>
          <a:lstStyle>
            <a:lvl1pPr algn="ctr">
              <a:defRPr>
                <a:solidFill>
                  <a:schemeClr val="bg1">
                    <a:lumMod val="95000"/>
                  </a:schemeClr>
                </a:solidFill>
              </a:defRPr>
            </a:lvl1pPr>
          </a:lstStyle>
          <a:p>
            <a:r>
              <a:rPr lang="en-US"/>
              <a:t>Click to edit Master title style</a:t>
            </a:r>
          </a:p>
        </p:txBody>
      </p:sp>
    </p:spTree>
    <p:extLst>
      <p:ext uri="{BB962C8B-B14F-4D97-AF65-F5344CB8AC3E}">
        <p14:creationId xmlns:p14="http://schemas.microsoft.com/office/powerpoint/2010/main" val="1640149303"/>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16140"/>
            <a:ext cx="10515600" cy="4351338"/>
          </a:xfrm>
        </p:spPr>
        <p:txBody>
          <a:bodyPr/>
          <a:lstStyle>
            <a:lvl1pPr marL="0" indent="0">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E4847BA0-DE75-41C4-9773-F0566992DBC0}" type="datetimeFigureOut">
              <a:rPr lang="en-US" smtClean="0"/>
              <a:t>23/7/2024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1400"/>
            </a:lvl1pPr>
          </a:lstStyle>
          <a:p>
            <a:fld id="{4E87520F-9537-4B31-A4DB-3ECD89F60798}" type="slidenum">
              <a:rPr lang="en-US" smtClean="0"/>
              <a:pPr/>
              <a:t>‹#›</a:t>
            </a:fld>
            <a:endParaRPr lang="en-US"/>
          </a:p>
        </p:txBody>
      </p:sp>
      <p:sp>
        <p:nvSpPr>
          <p:cNvPr id="8" name="Title 1">
            <a:extLst>
              <a:ext uri="{FF2B5EF4-FFF2-40B4-BE49-F238E27FC236}">
                <a16:creationId xmlns:a16="http://schemas.microsoft.com/office/drawing/2014/main" id="{BB0FA81F-165D-47E5-8241-A27B9AC634C8}"/>
              </a:ext>
            </a:extLst>
          </p:cNvPr>
          <p:cNvSpPr>
            <a:spLocks noGrp="1"/>
          </p:cNvSpPr>
          <p:nvPr>
            <p:ph type="title"/>
          </p:nvPr>
        </p:nvSpPr>
        <p:spPr>
          <a:xfrm>
            <a:off x="838200" y="614754"/>
            <a:ext cx="10515600" cy="612515"/>
          </a:xfrm>
        </p:spPr>
        <p:txBody>
          <a:bodyPr/>
          <a:lstStyle>
            <a:lvl1pPr>
              <a:defRPr>
                <a:latin typeface="+mn-lt"/>
              </a:defRPr>
            </a:lvl1pPr>
          </a:lstStyle>
          <a:p>
            <a:r>
              <a:rPr lang="en-US"/>
              <a:t>Click to edit Master title style</a:t>
            </a:r>
          </a:p>
        </p:txBody>
      </p:sp>
    </p:spTree>
    <p:extLst>
      <p:ext uri="{BB962C8B-B14F-4D97-AF65-F5344CB8AC3E}">
        <p14:creationId xmlns:p14="http://schemas.microsoft.com/office/powerpoint/2010/main" val="268945170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43887" y="1532555"/>
            <a:ext cx="10515600" cy="430572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847BA0-DE75-41C4-9773-F0566992DBC0}" type="datetimeFigureOut">
              <a:rPr lang="en-US" smtClean="0"/>
              <a:t>23/7/2024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538912"/>
            <a:ext cx="2743200" cy="365125"/>
          </a:xfrm>
        </p:spPr>
        <p:txBody>
          <a:bodyPr/>
          <a:lstStyle>
            <a:lvl1pPr>
              <a:defRPr sz="1400"/>
            </a:lvl1pPr>
          </a:lstStyle>
          <a:p>
            <a:fld id="{4E87520F-9537-4B31-A4DB-3ECD89F60798}" type="slidenum">
              <a:rPr lang="en-US" smtClean="0"/>
              <a:pPr/>
              <a:t>‹#›</a:t>
            </a:fld>
            <a:endParaRPr lang="en-US"/>
          </a:p>
        </p:txBody>
      </p:sp>
      <p:grpSp>
        <p:nvGrpSpPr>
          <p:cNvPr id="12" name="Group 11" descr="Arrow shapes pointing right"/>
          <p:cNvGrpSpPr/>
          <p:nvPr userDrawn="1"/>
        </p:nvGrpSpPr>
        <p:grpSpPr>
          <a:xfrm>
            <a:off x="0" y="6572157"/>
            <a:ext cx="12192000" cy="308452"/>
            <a:chOff x="0" y="6132869"/>
            <a:chExt cx="12192000" cy="737748"/>
          </a:xfrm>
        </p:grpSpPr>
        <p:sp>
          <p:nvSpPr>
            <p:cNvPr id="9" name="Rectangle 8"/>
            <p:cNvSpPr>
              <a:spLocks noChangeAspect="1"/>
            </p:cNvSpPr>
            <p:nvPr userDrawn="1"/>
          </p:nvSpPr>
          <p:spPr>
            <a:xfrm>
              <a:off x="9448800" y="6132869"/>
              <a:ext cx="2743200" cy="7339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entagon 7"/>
            <p:cNvSpPr>
              <a:spLocks noChangeAspect="1"/>
            </p:cNvSpPr>
            <p:nvPr userDrawn="1"/>
          </p:nvSpPr>
          <p:spPr>
            <a:xfrm>
              <a:off x="7056718" y="6134105"/>
              <a:ext cx="2743200" cy="733991"/>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entagon 9"/>
            <p:cNvSpPr>
              <a:spLocks noChangeAspect="1"/>
            </p:cNvSpPr>
            <p:nvPr userDrawn="1"/>
          </p:nvSpPr>
          <p:spPr>
            <a:xfrm>
              <a:off x="4676394" y="6135624"/>
              <a:ext cx="2743200" cy="733991"/>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entagon 10"/>
            <p:cNvSpPr>
              <a:spLocks noChangeAspect="1"/>
            </p:cNvSpPr>
            <p:nvPr userDrawn="1"/>
          </p:nvSpPr>
          <p:spPr>
            <a:xfrm>
              <a:off x="2339340" y="6135409"/>
              <a:ext cx="2743200" cy="733991"/>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entagon 6"/>
            <p:cNvSpPr>
              <a:spLocks noChangeAspect="1"/>
            </p:cNvSpPr>
            <p:nvPr userDrawn="1"/>
          </p:nvSpPr>
          <p:spPr>
            <a:xfrm>
              <a:off x="0" y="6136626"/>
              <a:ext cx="2743200" cy="733991"/>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16384476"/>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933736" y="4127501"/>
            <a:ext cx="1707864" cy="1816099"/>
          </a:xfrm>
        </p:spPr>
        <p:txBody>
          <a:bodyPr lIns="0" tIns="0" rIns="0" bIns="0">
            <a:normAutofit/>
          </a:bodyPr>
          <a:lstStyle>
            <a:lvl1pPr marL="0" indent="0" algn="ctr">
              <a:buNone/>
              <a:defRPr sz="1300" baseline="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add text</a:t>
            </a:r>
          </a:p>
        </p:txBody>
      </p:sp>
      <p:grpSp>
        <p:nvGrpSpPr>
          <p:cNvPr id="7" name="Group 6" descr="Chevron shapes pointing right"/>
          <p:cNvGrpSpPr/>
          <p:nvPr userDrawn="1"/>
        </p:nvGrpSpPr>
        <p:grpSpPr>
          <a:xfrm>
            <a:off x="933736" y="2430943"/>
            <a:ext cx="10322178" cy="1463040"/>
            <a:chOff x="933736" y="2430943"/>
            <a:chExt cx="10322178" cy="1463040"/>
          </a:xfrm>
        </p:grpSpPr>
        <p:sp>
          <p:nvSpPr>
            <p:cNvPr id="8" name="Chevron 7"/>
            <p:cNvSpPr>
              <a:spLocks noChangeAspect="1"/>
            </p:cNvSpPr>
            <p:nvPr/>
          </p:nvSpPr>
          <p:spPr>
            <a:xfrm>
              <a:off x="933736" y="2430943"/>
              <a:ext cx="2438400" cy="146304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a:solidFill>
                    <a:schemeClr val="bg1"/>
                  </a:solidFill>
                  <a:latin typeface="+mj-lt"/>
                </a:rPr>
                <a:t>S</a:t>
              </a:r>
            </a:p>
          </p:txBody>
        </p:sp>
        <p:sp>
          <p:nvSpPr>
            <p:cNvPr id="9" name="Chevron 8"/>
            <p:cNvSpPr>
              <a:spLocks noChangeAspect="1"/>
            </p:cNvSpPr>
            <p:nvPr/>
          </p:nvSpPr>
          <p:spPr>
            <a:xfrm>
              <a:off x="2900131" y="2430943"/>
              <a:ext cx="2438400" cy="1463040"/>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a:solidFill>
                    <a:schemeClr val="bg1"/>
                  </a:solidFill>
                  <a:latin typeface="+mj-lt"/>
                </a:rPr>
                <a:t>M</a:t>
              </a:r>
            </a:p>
          </p:txBody>
        </p:sp>
        <p:sp>
          <p:nvSpPr>
            <p:cNvPr id="10" name="Chevron 9"/>
            <p:cNvSpPr>
              <a:spLocks noChangeAspect="1"/>
            </p:cNvSpPr>
            <p:nvPr/>
          </p:nvSpPr>
          <p:spPr>
            <a:xfrm>
              <a:off x="4875625" y="2430943"/>
              <a:ext cx="2438400" cy="1463040"/>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a:solidFill>
                    <a:schemeClr val="bg1"/>
                  </a:solidFill>
                  <a:latin typeface="+mj-lt"/>
                </a:rPr>
                <a:t>A</a:t>
              </a:r>
            </a:p>
          </p:txBody>
        </p:sp>
        <p:sp>
          <p:nvSpPr>
            <p:cNvPr id="11" name="Chevron 10"/>
            <p:cNvSpPr>
              <a:spLocks noChangeAspect="1"/>
            </p:cNvSpPr>
            <p:nvPr/>
          </p:nvSpPr>
          <p:spPr>
            <a:xfrm>
              <a:off x="6842020" y="2430943"/>
              <a:ext cx="2438400" cy="1463040"/>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a:solidFill>
                    <a:schemeClr val="bg1"/>
                  </a:solidFill>
                  <a:latin typeface="+mj-lt"/>
                </a:rPr>
                <a:t>R</a:t>
              </a:r>
            </a:p>
          </p:txBody>
        </p:sp>
        <p:sp>
          <p:nvSpPr>
            <p:cNvPr id="12" name="Chevron 11"/>
            <p:cNvSpPr>
              <a:spLocks noChangeAspect="1"/>
            </p:cNvSpPr>
            <p:nvPr/>
          </p:nvSpPr>
          <p:spPr>
            <a:xfrm>
              <a:off x="8817514" y="2430943"/>
              <a:ext cx="2438400" cy="1463040"/>
            </a:xfrm>
            <a:prstGeom prst="chevr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a:solidFill>
                    <a:schemeClr val="bg1"/>
                  </a:solidFill>
                  <a:latin typeface="+mj-lt"/>
                </a:rPr>
                <a:t>T</a:t>
              </a:r>
            </a:p>
          </p:txBody>
        </p:sp>
      </p:grpSp>
      <p:sp>
        <p:nvSpPr>
          <p:cNvPr id="13" name="Text Placeholder 2"/>
          <p:cNvSpPr>
            <a:spLocks noGrp="1"/>
          </p:cNvSpPr>
          <p:nvPr>
            <p:ph type="body" idx="10" hasCustomPrompt="1"/>
          </p:nvPr>
        </p:nvSpPr>
        <p:spPr>
          <a:xfrm>
            <a:off x="2900131" y="4127501"/>
            <a:ext cx="1707864" cy="1816099"/>
          </a:xfrm>
        </p:spPr>
        <p:txBody>
          <a:bodyPr lIns="0" tIns="0" rIns="0" bIns="0">
            <a:normAutofit/>
          </a:bodyPr>
          <a:lstStyle>
            <a:lvl1pPr marL="0" indent="0" algn="ctr">
              <a:buNone/>
              <a:defRPr sz="1300" baseline="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add text</a:t>
            </a:r>
          </a:p>
        </p:txBody>
      </p:sp>
      <p:sp>
        <p:nvSpPr>
          <p:cNvPr id="14" name="Text Placeholder 2"/>
          <p:cNvSpPr>
            <a:spLocks noGrp="1"/>
          </p:cNvSpPr>
          <p:nvPr>
            <p:ph type="body" idx="11" hasCustomPrompt="1"/>
          </p:nvPr>
        </p:nvSpPr>
        <p:spPr>
          <a:xfrm>
            <a:off x="4875625" y="4127500"/>
            <a:ext cx="1707864" cy="1816100"/>
          </a:xfrm>
        </p:spPr>
        <p:txBody>
          <a:bodyPr lIns="0" tIns="0" rIns="0" bIns="0">
            <a:normAutofit/>
          </a:bodyPr>
          <a:lstStyle>
            <a:lvl1pPr marL="0" indent="0" algn="ctr">
              <a:buNone/>
              <a:defRPr sz="1300" baseline="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add text</a:t>
            </a:r>
          </a:p>
        </p:txBody>
      </p:sp>
      <p:sp>
        <p:nvSpPr>
          <p:cNvPr id="15" name="Text Placeholder 2"/>
          <p:cNvSpPr>
            <a:spLocks noGrp="1"/>
          </p:cNvSpPr>
          <p:nvPr>
            <p:ph type="body" idx="12" hasCustomPrompt="1"/>
          </p:nvPr>
        </p:nvSpPr>
        <p:spPr>
          <a:xfrm>
            <a:off x="6842020" y="4127500"/>
            <a:ext cx="1707864" cy="1816100"/>
          </a:xfrm>
        </p:spPr>
        <p:txBody>
          <a:bodyPr lIns="0" tIns="0" rIns="0" bIns="0">
            <a:normAutofit/>
          </a:bodyPr>
          <a:lstStyle>
            <a:lvl1pPr marL="0" indent="0" algn="ctr">
              <a:buNone/>
              <a:defRPr sz="1300" baseline="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add text</a:t>
            </a:r>
          </a:p>
        </p:txBody>
      </p:sp>
      <p:sp>
        <p:nvSpPr>
          <p:cNvPr id="16" name="Text Placeholder 2"/>
          <p:cNvSpPr>
            <a:spLocks noGrp="1"/>
          </p:cNvSpPr>
          <p:nvPr>
            <p:ph type="body" idx="13" hasCustomPrompt="1"/>
          </p:nvPr>
        </p:nvSpPr>
        <p:spPr>
          <a:xfrm>
            <a:off x="8817514" y="4127500"/>
            <a:ext cx="1707864" cy="1816100"/>
          </a:xfrm>
        </p:spPr>
        <p:txBody>
          <a:bodyPr lIns="0" tIns="0" rIns="0" bIns="0">
            <a:normAutofit/>
          </a:bodyPr>
          <a:lstStyle>
            <a:lvl1pPr marL="0" indent="0" algn="ctr">
              <a:buNone/>
              <a:defRPr sz="1300" baseline="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add text</a:t>
            </a:r>
          </a:p>
        </p:txBody>
      </p:sp>
      <p:sp>
        <p:nvSpPr>
          <p:cNvPr id="17" name="Title 1">
            <a:extLst>
              <a:ext uri="{FF2B5EF4-FFF2-40B4-BE49-F238E27FC236}">
                <a16:creationId xmlns:a16="http://schemas.microsoft.com/office/drawing/2014/main" id="{06345788-203C-4435-9252-E0756512362F}"/>
              </a:ext>
            </a:extLst>
          </p:cNvPr>
          <p:cNvSpPr>
            <a:spLocks noGrp="1"/>
          </p:cNvSpPr>
          <p:nvPr>
            <p:ph type="title"/>
          </p:nvPr>
        </p:nvSpPr>
        <p:spPr>
          <a:xfrm>
            <a:off x="838200" y="443860"/>
            <a:ext cx="10515600" cy="612515"/>
          </a:xfrm>
        </p:spPr>
        <p:txBody>
          <a:bodyPr/>
          <a:lstStyle>
            <a:lvl1pPr algn="ctr">
              <a:defRPr>
                <a:solidFill>
                  <a:schemeClr val="bg1">
                    <a:lumMod val="95000"/>
                  </a:schemeClr>
                </a:solidFill>
              </a:defRPr>
            </a:lvl1pPr>
          </a:lstStyle>
          <a:p>
            <a:r>
              <a:rPr lang="en-US"/>
              <a:t>Click to edit Master title style</a:t>
            </a:r>
          </a:p>
        </p:txBody>
      </p:sp>
    </p:spTree>
    <p:extLst>
      <p:ext uri="{BB962C8B-B14F-4D97-AF65-F5344CB8AC3E}">
        <p14:creationId xmlns:p14="http://schemas.microsoft.com/office/powerpoint/2010/main" val="2659338828"/>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RT">
    <p:spTree>
      <p:nvGrpSpPr>
        <p:cNvPr id="1" name=""/>
        <p:cNvGrpSpPr/>
        <p:nvPr/>
      </p:nvGrpSpPr>
      <p:grpSpPr>
        <a:xfrm>
          <a:off x="0" y="0"/>
          <a:ext cx="0" cy="0"/>
          <a:chOff x="0" y="0"/>
          <a:chExt cx="0" cy="0"/>
        </a:xfrm>
      </p:grpSpPr>
      <p:grpSp>
        <p:nvGrpSpPr>
          <p:cNvPr id="7" name="Group 6" descr="Chevron shapes pointing right with S M A R T headings"/>
          <p:cNvGrpSpPr/>
          <p:nvPr userDrawn="1"/>
        </p:nvGrpSpPr>
        <p:grpSpPr>
          <a:xfrm>
            <a:off x="1686771" y="427331"/>
            <a:ext cx="10322178" cy="1463040"/>
            <a:chOff x="933736" y="2430943"/>
            <a:chExt cx="10322178" cy="1463040"/>
          </a:xfrm>
        </p:grpSpPr>
        <p:sp>
          <p:nvSpPr>
            <p:cNvPr id="8" name="Chevron 7"/>
            <p:cNvSpPr>
              <a:spLocks noChangeAspect="1"/>
            </p:cNvSpPr>
            <p:nvPr/>
          </p:nvSpPr>
          <p:spPr>
            <a:xfrm>
              <a:off x="933736" y="2430943"/>
              <a:ext cx="2438400" cy="146304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a:solidFill>
                    <a:schemeClr val="bg1"/>
                  </a:solidFill>
                  <a:latin typeface="+mj-lt"/>
                </a:rPr>
                <a:t>S</a:t>
              </a:r>
            </a:p>
          </p:txBody>
        </p:sp>
        <p:sp>
          <p:nvSpPr>
            <p:cNvPr id="9" name="Chevron 8"/>
            <p:cNvSpPr>
              <a:spLocks noChangeAspect="1"/>
            </p:cNvSpPr>
            <p:nvPr/>
          </p:nvSpPr>
          <p:spPr>
            <a:xfrm>
              <a:off x="2900131" y="2430943"/>
              <a:ext cx="2438400" cy="1463040"/>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a:solidFill>
                    <a:schemeClr val="bg1"/>
                  </a:solidFill>
                  <a:latin typeface="+mj-lt"/>
                </a:rPr>
                <a:t>M</a:t>
              </a:r>
            </a:p>
          </p:txBody>
        </p:sp>
        <p:sp>
          <p:nvSpPr>
            <p:cNvPr id="10" name="Chevron 9"/>
            <p:cNvSpPr>
              <a:spLocks noChangeAspect="1"/>
            </p:cNvSpPr>
            <p:nvPr/>
          </p:nvSpPr>
          <p:spPr>
            <a:xfrm>
              <a:off x="4875625" y="2430943"/>
              <a:ext cx="2438400" cy="1463040"/>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a:solidFill>
                    <a:schemeClr val="bg1"/>
                  </a:solidFill>
                  <a:latin typeface="+mj-lt"/>
                </a:rPr>
                <a:t>A</a:t>
              </a:r>
            </a:p>
          </p:txBody>
        </p:sp>
        <p:sp>
          <p:nvSpPr>
            <p:cNvPr id="11" name="Chevron 10"/>
            <p:cNvSpPr>
              <a:spLocks noChangeAspect="1"/>
            </p:cNvSpPr>
            <p:nvPr/>
          </p:nvSpPr>
          <p:spPr>
            <a:xfrm>
              <a:off x="6842020" y="2430943"/>
              <a:ext cx="2438400" cy="1463040"/>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a:solidFill>
                    <a:schemeClr val="bg1"/>
                  </a:solidFill>
                  <a:latin typeface="+mj-lt"/>
                </a:rPr>
                <a:t>R</a:t>
              </a:r>
            </a:p>
          </p:txBody>
        </p:sp>
        <p:sp>
          <p:nvSpPr>
            <p:cNvPr id="12" name="Chevron 11"/>
            <p:cNvSpPr>
              <a:spLocks noChangeAspect="1"/>
            </p:cNvSpPr>
            <p:nvPr/>
          </p:nvSpPr>
          <p:spPr>
            <a:xfrm>
              <a:off x="8817514" y="2430943"/>
              <a:ext cx="2438400" cy="1463040"/>
            </a:xfrm>
            <a:prstGeom prst="chevr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a:solidFill>
                    <a:schemeClr val="bg1"/>
                  </a:solidFill>
                  <a:latin typeface="+mj-lt"/>
                </a:rPr>
                <a:t>T</a:t>
              </a:r>
            </a:p>
          </p:txBody>
        </p:sp>
      </p:grpSp>
      <p:sp>
        <p:nvSpPr>
          <p:cNvPr id="3" name="Text Placeholder 2"/>
          <p:cNvSpPr>
            <a:spLocks noGrp="1"/>
          </p:cNvSpPr>
          <p:nvPr>
            <p:ph type="body" sz="quarter" idx="13" hasCustomPrompt="1"/>
          </p:nvPr>
        </p:nvSpPr>
        <p:spPr>
          <a:xfrm>
            <a:off x="73892" y="2041382"/>
            <a:ext cx="1533236" cy="618691"/>
          </a:xfrm>
        </p:spPr>
        <p:txBody>
          <a:bodyPr>
            <a:noAutofit/>
          </a:bodyPr>
          <a:lstStyle>
            <a:lvl1pPr algn="ctr">
              <a:defRPr sz="1300"/>
            </a:lvl1pPr>
          </a:lstStyle>
          <a:p>
            <a:pPr lvl="0"/>
            <a:r>
              <a:rPr lang="en-US"/>
              <a:t>Heading</a:t>
            </a:r>
          </a:p>
        </p:txBody>
      </p:sp>
      <p:sp>
        <p:nvSpPr>
          <p:cNvPr id="14" name="Text Placeholder 2"/>
          <p:cNvSpPr>
            <a:spLocks noGrp="1"/>
          </p:cNvSpPr>
          <p:nvPr>
            <p:ph type="body" sz="quarter" idx="14" hasCustomPrompt="1"/>
          </p:nvPr>
        </p:nvSpPr>
        <p:spPr>
          <a:xfrm>
            <a:off x="1686771" y="2041382"/>
            <a:ext cx="1730684" cy="618691"/>
          </a:xfrm>
        </p:spPr>
        <p:txBody>
          <a:bodyPr>
            <a:noAutofit/>
          </a:bodyPr>
          <a:lstStyle>
            <a:lvl1pPr algn="ctr">
              <a:defRPr sz="1300"/>
            </a:lvl1pPr>
          </a:lstStyle>
          <a:p>
            <a:pPr lvl="0"/>
            <a:r>
              <a:rPr lang="en-US"/>
              <a:t>Heading</a:t>
            </a:r>
          </a:p>
        </p:txBody>
      </p:sp>
      <p:sp>
        <p:nvSpPr>
          <p:cNvPr id="15" name="Text Placeholder 2"/>
          <p:cNvSpPr>
            <a:spLocks noGrp="1"/>
          </p:cNvSpPr>
          <p:nvPr>
            <p:ph type="body" sz="quarter" idx="15" hasCustomPrompt="1"/>
          </p:nvPr>
        </p:nvSpPr>
        <p:spPr>
          <a:xfrm>
            <a:off x="3653166" y="2041381"/>
            <a:ext cx="1703925" cy="618691"/>
          </a:xfrm>
        </p:spPr>
        <p:txBody>
          <a:bodyPr>
            <a:noAutofit/>
          </a:bodyPr>
          <a:lstStyle>
            <a:lvl1pPr algn="ctr">
              <a:defRPr sz="1300"/>
            </a:lvl1pPr>
          </a:lstStyle>
          <a:p>
            <a:pPr lvl="0"/>
            <a:r>
              <a:rPr lang="en-US"/>
              <a:t>Heading</a:t>
            </a:r>
          </a:p>
        </p:txBody>
      </p:sp>
      <p:sp>
        <p:nvSpPr>
          <p:cNvPr id="16" name="Text Placeholder 2"/>
          <p:cNvSpPr>
            <a:spLocks noGrp="1"/>
          </p:cNvSpPr>
          <p:nvPr>
            <p:ph type="body" sz="quarter" idx="16" hasCustomPrompt="1"/>
          </p:nvPr>
        </p:nvSpPr>
        <p:spPr>
          <a:xfrm>
            <a:off x="5628660" y="2041380"/>
            <a:ext cx="1705013" cy="618691"/>
          </a:xfrm>
        </p:spPr>
        <p:txBody>
          <a:bodyPr>
            <a:noAutofit/>
          </a:bodyPr>
          <a:lstStyle>
            <a:lvl1pPr algn="ctr">
              <a:defRPr sz="1300"/>
            </a:lvl1pPr>
          </a:lstStyle>
          <a:p>
            <a:pPr lvl="0"/>
            <a:r>
              <a:rPr lang="en-US"/>
              <a:t>Heading</a:t>
            </a:r>
          </a:p>
        </p:txBody>
      </p:sp>
      <p:sp>
        <p:nvSpPr>
          <p:cNvPr id="17" name="Text Placeholder 2"/>
          <p:cNvSpPr>
            <a:spLocks noGrp="1"/>
          </p:cNvSpPr>
          <p:nvPr>
            <p:ph type="body" sz="quarter" idx="17" hasCustomPrompt="1"/>
          </p:nvPr>
        </p:nvSpPr>
        <p:spPr>
          <a:xfrm>
            <a:off x="7703128" y="2041380"/>
            <a:ext cx="1533236" cy="618691"/>
          </a:xfrm>
        </p:spPr>
        <p:txBody>
          <a:bodyPr>
            <a:noAutofit/>
          </a:bodyPr>
          <a:lstStyle>
            <a:lvl1pPr algn="ctr">
              <a:defRPr sz="1300"/>
            </a:lvl1pPr>
          </a:lstStyle>
          <a:p>
            <a:pPr lvl="0"/>
            <a:r>
              <a:rPr lang="en-US"/>
              <a:t>Heading</a:t>
            </a:r>
          </a:p>
        </p:txBody>
      </p:sp>
      <p:sp>
        <p:nvSpPr>
          <p:cNvPr id="18" name="Text Placeholder 2"/>
          <p:cNvSpPr>
            <a:spLocks noGrp="1"/>
          </p:cNvSpPr>
          <p:nvPr>
            <p:ph type="body" sz="quarter" idx="18" hasCustomPrompt="1"/>
          </p:nvPr>
        </p:nvSpPr>
        <p:spPr>
          <a:xfrm>
            <a:off x="9570548" y="2041380"/>
            <a:ext cx="1707051" cy="618691"/>
          </a:xfrm>
        </p:spPr>
        <p:txBody>
          <a:bodyPr>
            <a:noAutofit/>
          </a:bodyPr>
          <a:lstStyle>
            <a:lvl1pPr algn="ctr">
              <a:defRPr sz="1300"/>
            </a:lvl1pPr>
          </a:lstStyle>
          <a:p>
            <a:pPr lvl="0"/>
            <a:r>
              <a:rPr lang="en-US"/>
              <a:t>Heading</a:t>
            </a:r>
          </a:p>
        </p:txBody>
      </p:sp>
      <p:cxnSp>
        <p:nvCxnSpPr>
          <p:cNvPr id="21" name="Straight Connector 20"/>
          <p:cNvCxnSpPr/>
          <p:nvPr userDrawn="1"/>
        </p:nvCxnSpPr>
        <p:spPr>
          <a:xfrm>
            <a:off x="-10391" y="2764441"/>
            <a:ext cx="12207240" cy="0"/>
          </a:xfrm>
          <a:prstGeom prst="line">
            <a:avLst/>
          </a:prstGeom>
          <a:ln w="25400" cap="flat" cmpd="sng">
            <a:gradFill flip="none" rotWithShape="1">
              <a:gsLst>
                <a:gs pos="0">
                  <a:schemeClr val="accent1"/>
                </a:gs>
                <a:gs pos="56000">
                  <a:schemeClr val="accent3"/>
                </a:gs>
                <a:gs pos="30000">
                  <a:schemeClr val="accent2"/>
                </a:gs>
                <a:gs pos="78000">
                  <a:schemeClr val="accent4"/>
                </a:gs>
                <a:gs pos="100000">
                  <a:schemeClr val="accent5"/>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24" name="Text Placeholder 2"/>
          <p:cNvSpPr>
            <a:spLocks noGrp="1"/>
          </p:cNvSpPr>
          <p:nvPr>
            <p:ph type="body" sz="quarter" idx="19" hasCustomPrompt="1"/>
          </p:nvPr>
        </p:nvSpPr>
        <p:spPr>
          <a:xfrm>
            <a:off x="80818" y="2908678"/>
            <a:ext cx="1533236" cy="1005840"/>
          </a:xfrm>
        </p:spPr>
        <p:txBody>
          <a:bodyPr anchor="ctr" anchorCtr="0">
            <a:noAutofit/>
          </a:bodyPr>
          <a:lstStyle>
            <a:lvl1pPr algn="ctr">
              <a:defRPr sz="1300" i="0">
                <a:solidFill>
                  <a:schemeClr val="tx1">
                    <a:lumMod val="50000"/>
                    <a:lumOff val="50000"/>
                  </a:schemeClr>
                </a:solidFill>
              </a:defRPr>
            </a:lvl1pPr>
          </a:lstStyle>
          <a:p>
            <a:pPr lvl="0"/>
            <a:r>
              <a:rPr lang="en-US"/>
              <a:t>Clean garage.</a:t>
            </a:r>
          </a:p>
        </p:txBody>
      </p:sp>
      <p:sp>
        <p:nvSpPr>
          <p:cNvPr id="25" name="Text Placeholder 2"/>
          <p:cNvSpPr>
            <a:spLocks noGrp="1"/>
          </p:cNvSpPr>
          <p:nvPr>
            <p:ph type="body" sz="quarter" idx="20" hasCustomPrompt="1"/>
          </p:nvPr>
        </p:nvSpPr>
        <p:spPr>
          <a:xfrm>
            <a:off x="1693697" y="2908678"/>
            <a:ext cx="1730684" cy="1005840"/>
          </a:xfrm>
        </p:spPr>
        <p:txBody>
          <a:bodyPr anchor="ctr" anchorCtr="0">
            <a:noAutofit/>
          </a:bodyPr>
          <a:lstStyle>
            <a:lvl1pPr algn="ctr">
              <a:defRPr sz="1300">
                <a:solidFill>
                  <a:schemeClr val="tx1">
                    <a:lumMod val="50000"/>
                    <a:lumOff val="50000"/>
                  </a:schemeClr>
                </a:solidFill>
              </a:defRPr>
            </a:lvl1pPr>
          </a:lstStyle>
          <a:p>
            <a:pPr lvl="0"/>
            <a:r>
              <a:rPr lang="en-US"/>
              <a:t>Have kids help me put all of the sports equipment into the right bins.</a:t>
            </a:r>
          </a:p>
          <a:p>
            <a:pPr lvl="0"/>
            <a:r>
              <a:rPr lang="en-US"/>
              <a:t>Give floor a good sweeping.</a:t>
            </a:r>
          </a:p>
        </p:txBody>
      </p:sp>
      <p:sp>
        <p:nvSpPr>
          <p:cNvPr id="26" name="Text Placeholder 2"/>
          <p:cNvSpPr>
            <a:spLocks noGrp="1"/>
          </p:cNvSpPr>
          <p:nvPr>
            <p:ph type="body" sz="quarter" idx="21" hasCustomPrompt="1"/>
          </p:nvPr>
        </p:nvSpPr>
        <p:spPr>
          <a:xfrm>
            <a:off x="3660092" y="2908676"/>
            <a:ext cx="1703925" cy="1005840"/>
          </a:xfrm>
        </p:spPr>
        <p:txBody>
          <a:bodyPr anchor="ctr" anchorCtr="0">
            <a:noAutofit/>
          </a:bodyPr>
          <a:lstStyle>
            <a:lvl1pPr algn="ctr">
              <a:defRPr sz="1300">
                <a:solidFill>
                  <a:schemeClr val="tx1">
                    <a:lumMod val="50000"/>
                    <a:lumOff val="50000"/>
                  </a:schemeClr>
                </a:solidFill>
              </a:defRPr>
            </a:lvl1pPr>
          </a:lstStyle>
          <a:p>
            <a:pPr lvl="0"/>
            <a:r>
              <a:rPr lang="en-US"/>
              <a:t>When I can fit the car in the garage….</a:t>
            </a:r>
          </a:p>
        </p:txBody>
      </p:sp>
      <p:sp>
        <p:nvSpPr>
          <p:cNvPr id="27" name="Text Placeholder 2"/>
          <p:cNvSpPr>
            <a:spLocks noGrp="1"/>
          </p:cNvSpPr>
          <p:nvPr>
            <p:ph type="body" sz="quarter" idx="22" hasCustomPrompt="1"/>
          </p:nvPr>
        </p:nvSpPr>
        <p:spPr>
          <a:xfrm>
            <a:off x="5635586" y="2908676"/>
            <a:ext cx="1705013" cy="1005840"/>
          </a:xfrm>
        </p:spPr>
        <p:txBody>
          <a:bodyPr anchor="ctr" anchorCtr="0">
            <a:noAutofit/>
          </a:bodyPr>
          <a:lstStyle>
            <a:lvl1pPr algn="ctr">
              <a:defRPr sz="1300" baseline="0">
                <a:solidFill>
                  <a:schemeClr val="tx1">
                    <a:lumMod val="50000"/>
                    <a:lumOff val="50000"/>
                  </a:schemeClr>
                </a:solidFill>
              </a:defRPr>
            </a:lvl1pPr>
          </a:lstStyle>
          <a:p>
            <a:pPr lvl="0"/>
            <a:r>
              <a:rPr lang="en-US"/>
              <a:t>Kids have week off from school, my back is better, so yes.</a:t>
            </a:r>
          </a:p>
        </p:txBody>
      </p:sp>
      <p:sp>
        <p:nvSpPr>
          <p:cNvPr id="28" name="Text Placeholder 2"/>
          <p:cNvSpPr>
            <a:spLocks noGrp="1"/>
          </p:cNvSpPr>
          <p:nvPr>
            <p:ph type="body" sz="quarter" idx="23" hasCustomPrompt="1"/>
          </p:nvPr>
        </p:nvSpPr>
        <p:spPr>
          <a:xfrm>
            <a:off x="7710054" y="2908676"/>
            <a:ext cx="1533236" cy="1005840"/>
          </a:xfrm>
        </p:spPr>
        <p:txBody>
          <a:bodyPr anchor="ctr" anchorCtr="0">
            <a:noAutofit/>
          </a:bodyPr>
          <a:lstStyle>
            <a:lvl1pPr algn="ctr">
              <a:defRPr sz="1300">
                <a:solidFill>
                  <a:schemeClr val="tx1">
                    <a:lumMod val="50000"/>
                    <a:lumOff val="50000"/>
                  </a:schemeClr>
                </a:solidFill>
              </a:defRPr>
            </a:lvl1pPr>
          </a:lstStyle>
          <a:p>
            <a:pPr lvl="0"/>
            <a:r>
              <a:rPr lang="en-US"/>
              <a:t>Yes, we have all the bins we need.</a:t>
            </a:r>
          </a:p>
        </p:txBody>
      </p:sp>
      <p:sp>
        <p:nvSpPr>
          <p:cNvPr id="29" name="Text Placeholder 2"/>
          <p:cNvSpPr>
            <a:spLocks noGrp="1"/>
          </p:cNvSpPr>
          <p:nvPr>
            <p:ph type="body" sz="quarter" idx="24" hasCustomPrompt="1"/>
          </p:nvPr>
        </p:nvSpPr>
        <p:spPr>
          <a:xfrm>
            <a:off x="9577474" y="2908676"/>
            <a:ext cx="1707051" cy="1005840"/>
          </a:xfrm>
        </p:spPr>
        <p:txBody>
          <a:bodyPr anchor="ctr" anchorCtr="0">
            <a:noAutofit/>
          </a:bodyPr>
          <a:lstStyle>
            <a:lvl1pPr algn="ctr">
              <a:defRPr sz="1300" baseline="0">
                <a:solidFill>
                  <a:schemeClr val="tx1">
                    <a:lumMod val="50000"/>
                    <a:lumOff val="50000"/>
                  </a:schemeClr>
                </a:solidFill>
              </a:defRPr>
            </a:lvl1pPr>
          </a:lstStyle>
          <a:p>
            <a:pPr lvl="0"/>
            <a:r>
              <a:rPr lang="en-US"/>
              <a:t>By the end of kids’ break, 11/29.</a:t>
            </a:r>
          </a:p>
        </p:txBody>
      </p:sp>
      <p:cxnSp>
        <p:nvCxnSpPr>
          <p:cNvPr id="30" name="Straight Connector 29"/>
          <p:cNvCxnSpPr/>
          <p:nvPr userDrawn="1"/>
        </p:nvCxnSpPr>
        <p:spPr>
          <a:xfrm>
            <a:off x="-13856" y="4061917"/>
            <a:ext cx="12207240" cy="0"/>
          </a:xfrm>
          <a:prstGeom prst="line">
            <a:avLst/>
          </a:prstGeom>
          <a:ln w="25400" cap="flat" cmpd="sng">
            <a:gradFill flip="none" rotWithShape="1">
              <a:gsLst>
                <a:gs pos="0">
                  <a:schemeClr val="accent1"/>
                </a:gs>
                <a:gs pos="56000">
                  <a:schemeClr val="accent3"/>
                </a:gs>
                <a:gs pos="30000">
                  <a:schemeClr val="accent2"/>
                </a:gs>
                <a:gs pos="78000">
                  <a:schemeClr val="accent4"/>
                </a:gs>
                <a:gs pos="100000">
                  <a:schemeClr val="accent5"/>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31" name="Text Placeholder 2"/>
          <p:cNvSpPr>
            <a:spLocks noGrp="1"/>
          </p:cNvSpPr>
          <p:nvPr>
            <p:ph type="body" sz="quarter" idx="25"/>
          </p:nvPr>
        </p:nvSpPr>
        <p:spPr>
          <a:xfrm>
            <a:off x="77353" y="4208233"/>
            <a:ext cx="1533236" cy="1005840"/>
          </a:xfrm>
        </p:spPr>
        <p:txBody>
          <a:bodyPr anchor="ctr" anchorCtr="0">
            <a:noAutofit/>
          </a:bodyPr>
          <a:lstStyle>
            <a:lvl1pPr algn="ctr">
              <a:defRPr sz="1300">
                <a:solidFill>
                  <a:schemeClr val="tx1">
                    <a:lumMod val="50000"/>
                    <a:lumOff val="50000"/>
                  </a:schemeClr>
                </a:solidFill>
              </a:defRPr>
            </a:lvl1pPr>
          </a:lstStyle>
          <a:p>
            <a:pPr lvl="0"/>
            <a:r>
              <a:rPr lang="en-US"/>
              <a:t>Click to edit Master text styles</a:t>
            </a:r>
          </a:p>
        </p:txBody>
      </p:sp>
      <p:sp>
        <p:nvSpPr>
          <p:cNvPr id="32" name="Text Placeholder 2"/>
          <p:cNvSpPr>
            <a:spLocks noGrp="1"/>
          </p:cNvSpPr>
          <p:nvPr>
            <p:ph type="body" sz="quarter" idx="26"/>
          </p:nvPr>
        </p:nvSpPr>
        <p:spPr>
          <a:xfrm>
            <a:off x="1690232" y="4208233"/>
            <a:ext cx="1730684" cy="1005840"/>
          </a:xfrm>
        </p:spPr>
        <p:txBody>
          <a:bodyPr anchor="ctr" anchorCtr="0">
            <a:noAutofit/>
          </a:bodyPr>
          <a:lstStyle>
            <a:lvl1pPr algn="ctr">
              <a:defRPr sz="1300">
                <a:solidFill>
                  <a:schemeClr val="tx1">
                    <a:lumMod val="50000"/>
                    <a:lumOff val="50000"/>
                  </a:schemeClr>
                </a:solidFill>
              </a:defRPr>
            </a:lvl1pPr>
          </a:lstStyle>
          <a:p>
            <a:pPr lvl="0"/>
            <a:r>
              <a:rPr lang="en-US"/>
              <a:t>Click to edit Master text styles</a:t>
            </a:r>
          </a:p>
        </p:txBody>
      </p:sp>
      <p:sp>
        <p:nvSpPr>
          <p:cNvPr id="33" name="Text Placeholder 2"/>
          <p:cNvSpPr>
            <a:spLocks noGrp="1"/>
          </p:cNvSpPr>
          <p:nvPr>
            <p:ph type="body" sz="quarter" idx="27"/>
          </p:nvPr>
        </p:nvSpPr>
        <p:spPr>
          <a:xfrm>
            <a:off x="3656627" y="4208231"/>
            <a:ext cx="1703925" cy="1005840"/>
          </a:xfrm>
        </p:spPr>
        <p:txBody>
          <a:bodyPr anchor="ctr" anchorCtr="0">
            <a:noAutofit/>
          </a:bodyPr>
          <a:lstStyle>
            <a:lvl1pPr algn="ctr">
              <a:defRPr sz="1300">
                <a:solidFill>
                  <a:schemeClr val="tx1">
                    <a:lumMod val="50000"/>
                    <a:lumOff val="50000"/>
                  </a:schemeClr>
                </a:solidFill>
              </a:defRPr>
            </a:lvl1pPr>
          </a:lstStyle>
          <a:p>
            <a:pPr lvl="0"/>
            <a:r>
              <a:rPr lang="en-US"/>
              <a:t>Click to edit Master text styles</a:t>
            </a:r>
          </a:p>
        </p:txBody>
      </p:sp>
      <p:sp>
        <p:nvSpPr>
          <p:cNvPr id="34" name="Text Placeholder 2"/>
          <p:cNvSpPr>
            <a:spLocks noGrp="1"/>
          </p:cNvSpPr>
          <p:nvPr>
            <p:ph type="body" sz="quarter" idx="28"/>
          </p:nvPr>
        </p:nvSpPr>
        <p:spPr>
          <a:xfrm>
            <a:off x="5632121" y="4208231"/>
            <a:ext cx="1705013" cy="1005840"/>
          </a:xfrm>
        </p:spPr>
        <p:txBody>
          <a:bodyPr anchor="ctr" anchorCtr="0">
            <a:noAutofit/>
          </a:bodyPr>
          <a:lstStyle>
            <a:lvl1pPr algn="ctr">
              <a:defRPr sz="1300">
                <a:solidFill>
                  <a:schemeClr val="tx1">
                    <a:lumMod val="50000"/>
                    <a:lumOff val="50000"/>
                  </a:schemeClr>
                </a:solidFill>
              </a:defRPr>
            </a:lvl1pPr>
          </a:lstStyle>
          <a:p>
            <a:pPr lvl="0"/>
            <a:r>
              <a:rPr lang="en-US"/>
              <a:t>Click to edit Master text styles</a:t>
            </a:r>
          </a:p>
        </p:txBody>
      </p:sp>
      <p:sp>
        <p:nvSpPr>
          <p:cNvPr id="35" name="Text Placeholder 2"/>
          <p:cNvSpPr>
            <a:spLocks noGrp="1"/>
          </p:cNvSpPr>
          <p:nvPr>
            <p:ph type="body" sz="quarter" idx="29"/>
          </p:nvPr>
        </p:nvSpPr>
        <p:spPr>
          <a:xfrm>
            <a:off x="7706589" y="4208231"/>
            <a:ext cx="1533236" cy="1005840"/>
          </a:xfrm>
        </p:spPr>
        <p:txBody>
          <a:bodyPr anchor="ctr" anchorCtr="0">
            <a:noAutofit/>
          </a:bodyPr>
          <a:lstStyle>
            <a:lvl1pPr algn="ctr">
              <a:defRPr sz="1300">
                <a:solidFill>
                  <a:schemeClr val="tx1">
                    <a:lumMod val="50000"/>
                    <a:lumOff val="50000"/>
                  </a:schemeClr>
                </a:solidFill>
              </a:defRPr>
            </a:lvl1pPr>
          </a:lstStyle>
          <a:p>
            <a:pPr lvl="0"/>
            <a:r>
              <a:rPr lang="en-US"/>
              <a:t>Click to edit Master text styles</a:t>
            </a:r>
          </a:p>
        </p:txBody>
      </p:sp>
      <p:sp>
        <p:nvSpPr>
          <p:cNvPr id="36" name="Text Placeholder 2"/>
          <p:cNvSpPr>
            <a:spLocks noGrp="1"/>
          </p:cNvSpPr>
          <p:nvPr>
            <p:ph type="body" sz="quarter" idx="30"/>
          </p:nvPr>
        </p:nvSpPr>
        <p:spPr>
          <a:xfrm>
            <a:off x="9574009" y="4208231"/>
            <a:ext cx="1707051" cy="1005840"/>
          </a:xfrm>
        </p:spPr>
        <p:txBody>
          <a:bodyPr anchor="ctr" anchorCtr="0">
            <a:noAutofit/>
          </a:bodyPr>
          <a:lstStyle>
            <a:lvl1pPr algn="ctr">
              <a:defRPr sz="1300">
                <a:solidFill>
                  <a:schemeClr val="tx1">
                    <a:lumMod val="50000"/>
                    <a:lumOff val="50000"/>
                  </a:schemeClr>
                </a:solidFill>
              </a:defRPr>
            </a:lvl1pPr>
          </a:lstStyle>
          <a:p>
            <a:pPr lvl="0"/>
            <a:r>
              <a:rPr lang="en-US"/>
              <a:t>Click to edit Master text styles</a:t>
            </a:r>
          </a:p>
        </p:txBody>
      </p:sp>
      <p:cxnSp>
        <p:nvCxnSpPr>
          <p:cNvPr id="37" name="Straight Connector 36"/>
          <p:cNvCxnSpPr/>
          <p:nvPr userDrawn="1"/>
        </p:nvCxnSpPr>
        <p:spPr>
          <a:xfrm>
            <a:off x="-6930" y="5372327"/>
            <a:ext cx="12207240" cy="0"/>
          </a:xfrm>
          <a:prstGeom prst="line">
            <a:avLst/>
          </a:prstGeom>
          <a:ln w="25400" cap="flat" cmpd="sng">
            <a:gradFill flip="none" rotWithShape="1">
              <a:gsLst>
                <a:gs pos="0">
                  <a:schemeClr val="accent1"/>
                </a:gs>
                <a:gs pos="56000">
                  <a:schemeClr val="accent3"/>
                </a:gs>
                <a:gs pos="30000">
                  <a:schemeClr val="accent2"/>
                </a:gs>
                <a:gs pos="78000">
                  <a:schemeClr val="accent4"/>
                </a:gs>
                <a:gs pos="100000">
                  <a:schemeClr val="accent5"/>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38" name="Text Placeholder 2"/>
          <p:cNvSpPr>
            <a:spLocks noGrp="1"/>
          </p:cNvSpPr>
          <p:nvPr>
            <p:ph type="body" sz="quarter" idx="31"/>
          </p:nvPr>
        </p:nvSpPr>
        <p:spPr>
          <a:xfrm>
            <a:off x="63497" y="5518877"/>
            <a:ext cx="1533236" cy="1005840"/>
          </a:xfrm>
        </p:spPr>
        <p:txBody>
          <a:bodyPr anchor="ctr" anchorCtr="0">
            <a:noAutofit/>
          </a:bodyPr>
          <a:lstStyle>
            <a:lvl1pPr algn="ctr">
              <a:defRPr sz="1300">
                <a:solidFill>
                  <a:schemeClr val="tx1">
                    <a:lumMod val="50000"/>
                    <a:lumOff val="50000"/>
                  </a:schemeClr>
                </a:solidFill>
              </a:defRPr>
            </a:lvl1pPr>
          </a:lstStyle>
          <a:p>
            <a:pPr lvl="0"/>
            <a:r>
              <a:rPr lang="en-US"/>
              <a:t>Click to edit Master text styles</a:t>
            </a:r>
          </a:p>
        </p:txBody>
      </p:sp>
      <p:sp>
        <p:nvSpPr>
          <p:cNvPr id="39" name="Text Placeholder 2"/>
          <p:cNvSpPr>
            <a:spLocks noGrp="1"/>
          </p:cNvSpPr>
          <p:nvPr>
            <p:ph type="body" sz="quarter" idx="32"/>
          </p:nvPr>
        </p:nvSpPr>
        <p:spPr>
          <a:xfrm>
            <a:off x="1676376" y="5518877"/>
            <a:ext cx="1730684" cy="1005840"/>
          </a:xfrm>
        </p:spPr>
        <p:txBody>
          <a:bodyPr anchor="ctr" anchorCtr="0">
            <a:noAutofit/>
          </a:bodyPr>
          <a:lstStyle>
            <a:lvl1pPr algn="ctr">
              <a:defRPr sz="1300">
                <a:solidFill>
                  <a:schemeClr val="tx1">
                    <a:lumMod val="50000"/>
                    <a:lumOff val="50000"/>
                  </a:schemeClr>
                </a:solidFill>
              </a:defRPr>
            </a:lvl1pPr>
          </a:lstStyle>
          <a:p>
            <a:pPr lvl="0"/>
            <a:r>
              <a:rPr lang="en-US"/>
              <a:t>Click to edit Master text styles</a:t>
            </a:r>
          </a:p>
        </p:txBody>
      </p:sp>
      <p:sp>
        <p:nvSpPr>
          <p:cNvPr id="40" name="Text Placeholder 2"/>
          <p:cNvSpPr>
            <a:spLocks noGrp="1"/>
          </p:cNvSpPr>
          <p:nvPr>
            <p:ph type="body" sz="quarter" idx="33"/>
          </p:nvPr>
        </p:nvSpPr>
        <p:spPr>
          <a:xfrm>
            <a:off x="3642771" y="5518875"/>
            <a:ext cx="1703925" cy="1005840"/>
          </a:xfrm>
        </p:spPr>
        <p:txBody>
          <a:bodyPr anchor="ctr" anchorCtr="0">
            <a:noAutofit/>
          </a:bodyPr>
          <a:lstStyle>
            <a:lvl1pPr algn="ctr">
              <a:defRPr sz="1300">
                <a:solidFill>
                  <a:schemeClr val="tx1">
                    <a:lumMod val="50000"/>
                    <a:lumOff val="50000"/>
                  </a:schemeClr>
                </a:solidFill>
              </a:defRPr>
            </a:lvl1pPr>
          </a:lstStyle>
          <a:p>
            <a:pPr lvl="0"/>
            <a:r>
              <a:rPr lang="en-US"/>
              <a:t>Click to edit Master text styles</a:t>
            </a:r>
          </a:p>
        </p:txBody>
      </p:sp>
      <p:sp>
        <p:nvSpPr>
          <p:cNvPr id="41" name="Text Placeholder 2"/>
          <p:cNvSpPr>
            <a:spLocks noGrp="1"/>
          </p:cNvSpPr>
          <p:nvPr>
            <p:ph type="body" sz="quarter" idx="34"/>
          </p:nvPr>
        </p:nvSpPr>
        <p:spPr>
          <a:xfrm>
            <a:off x="5618265" y="5518875"/>
            <a:ext cx="1705013" cy="1005840"/>
          </a:xfrm>
        </p:spPr>
        <p:txBody>
          <a:bodyPr anchor="ctr" anchorCtr="0">
            <a:noAutofit/>
          </a:bodyPr>
          <a:lstStyle>
            <a:lvl1pPr algn="ctr">
              <a:defRPr sz="1300">
                <a:solidFill>
                  <a:schemeClr val="tx1">
                    <a:lumMod val="50000"/>
                    <a:lumOff val="50000"/>
                  </a:schemeClr>
                </a:solidFill>
              </a:defRPr>
            </a:lvl1pPr>
          </a:lstStyle>
          <a:p>
            <a:pPr lvl="0"/>
            <a:r>
              <a:rPr lang="en-US"/>
              <a:t>Click to edit Master text styles</a:t>
            </a:r>
          </a:p>
        </p:txBody>
      </p:sp>
      <p:sp>
        <p:nvSpPr>
          <p:cNvPr id="42" name="Text Placeholder 2"/>
          <p:cNvSpPr>
            <a:spLocks noGrp="1"/>
          </p:cNvSpPr>
          <p:nvPr>
            <p:ph type="body" sz="quarter" idx="35"/>
          </p:nvPr>
        </p:nvSpPr>
        <p:spPr>
          <a:xfrm>
            <a:off x="7692733" y="5518875"/>
            <a:ext cx="1533236" cy="1005840"/>
          </a:xfrm>
        </p:spPr>
        <p:txBody>
          <a:bodyPr anchor="ctr" anchorCtr="0">
            <a:noAutofit/>
          </a:bodyPr>
          <a:lstStyle>
            <a:lvl1pPr algn="ctr">
              <a:defRPr sz="1300">
                <a:solidFill>
                  <a:schemeClr val="tx1">
                    <a:lumMod val="50000"/>
                    <a:lumOff val="50000"/>
                  </a:schemeClr>
                </a:solidFill>
              </a:defRPr>
            </a:lvl1pPr>
          </a:lstStyle>
          <a:p>
            <a:pPr lvl="0"/>
            <a:r>
              <a:rPr lang="en-US"/>
              <a:t>Click to edit Master text styles</a:t>
            </a:r>
          </a:p>
        </p:txBody>
      </p:sp>
      <p:sp>
        <p:nvSpPr>
          <p:cNvPr id="43" name="Text Placeholder 2"/>
          <p:cNvSpPr>
            <a:spLocks noGrp="1"/>
          </p:cNvSpPr>
          <p:nvPr>
            <p:ph type="body" sz="quarter" idx="36"/>
          </p:nvPr>
        </p:nvSpPr>
        <p:spPr>
          <a:xfrm>
            <a:off x="9560153" y="5518875"/>
            <a:ext cx="1707051" cy="1005840"/>
          </a:xfrm>
        </p:spPr>
        <p:txBody>
          <a:bodyPr anchor="ctr" anchorCtr="0">
            <a:noAutofit/>
          </a:bodyPr>
          <a:lstStyle>
            <a:lvl1pPr algn="ctr">
              <a:defRPr sz="1300">
                <a:solidFill>
                  <a:schemeClr val="tx1">
                    <a:lumMod val="50000"/>
                    <a:lumOff val="50000"/>
                  </a:schemeClr>
                </a:solidFill>
              </a:defRPr>
            </a:lvl1pPr>
          </a:lstStyle>
          <a:p>
            <a:pPr lvl="0"/>
            <a:r>
              <a:rPr lang="en-US"/>
              <a:t>Click to edit Master text styles</a:t>
            </a:r>
          </a:p>
        </p:txBody>
      </p:sp>
      <p:sp>
        <p:nvSpPr>
          <p:cNvPr id="44" name="Title 1">
            <a:extLst>
              <a:ext uri="{FF2B5EF4-FFF2-40B4-BE49-F238E27FC236}">
                <a16:creationId xmlns:a16="http://schemas.microsoft.com/office/drawing/2014/main" id="{55AA4B57-9651-43C9-B0FE-6C3B302F5226}"/>
              </a:ext>
            </a:extLst>
          </p:cNvPr>
          <p:cNvSpPr>
            <a:spLocks noGrp="1"/>
          </p:cNvSpPr>
          <p:nvPr>
            <p:ph type="title"/>
          </p:nvPr>
        </p:nvSpPr>
        <p:spPr>
          <a:xfrm>
            <a:off x="830115" y="-94333"/>
            <a:ext cx="10515600" cy="612515"/>
          </a:xfrm>
        </p:spPr>
        <p:txBody>
          <a:bodyPr>
            <a:normAutofit/>
          </a:bodyPr>
          <a:lstStyle>
            <a:lvl1pPr algn="ctr">
              <a:defRPr sz="2000" b="0">
                <a:solidFill>
                  <a:schemeClr val="bg1">
                    <a:lumMod val="95000"/>
                  </a:schemeClr>
                </a:solidFill>
              </a:defRPr>
            </a:lvl1pPr>
          </a:lstStyle>
          <a:p>
            <a:r>
              <a:rPr lang="en-US"/>
              <a:t>Click to edit Master title style</a:t>
            </a:r>
          </a:p>
        </p:txBody>
      </p:sp>
    </p:spTree>
    <p:extLst>
      <p:ext uri="{BB962C8B-B14F-4D97-AF65-F5344CB8AC3E}">
        <p14:creationId xmlns:p14="http://schemas.microsoft.com/office/powerpoint/2010/main" val="2947735459"/>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Goals">
    <p:spTree>
      <p:nvGrpSpPr>
        <p:cNvPr id="1" name=""/>
        <p:cNvGrpSpPr/>
        <p:nvPr/>
      </p:nvGrpSpPr>
      <p:grpSpPr>
        <a:xfrm>
          <a:off x="0" y="0"/>
          <a:ext cx="0" cy="0"/>
          <a:chOff x="0" y="0"/>
          <a:chExt cx="0" cy="0"/>
        </a:xfrm>
      </p:grpSpPr>
      <p:grpSp>
        <p:nvGrpSpPr>
          <p:cNvPr id="2" name="Group 1" descr="Chevrons with Name, Goal, and Finish By headings"/>
          <p:cNvGrpSpPr/>
          <p:nvPr userDrawn="1"/>
        </p:nvGrpSpPr>
        <p:grpSpPr>
          <a:xfrm>
            <a:off x="480507" y="523241"/>
            <a:ext cx="11308260" cy="926267"/>
            <a:chOff x="480507" y="523241"/>
            <a:chExt cx="11308260" cy="926267"/>
          </a:xfrm>
        </p:grpSpPr>
        <p:sp>
          <p:nvSpPr>
            <p:cNvPr id="8" name="Chevron 7"/>
            <p:cNvSpPr>
              <a:spLocks noChangeAspect="1"/>
            </p:cNvSpPr>
            <p:nvPr/>
          </p:nvSpPr>
          <p:spPr>
            <a:xfrm>
              <a:off x="480507" y="529272"/>
              <a:ext cx="3931920" cy="920236"/>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solidFill>
                    <a:schemeClr val="bg1"/>
                  </a:solidFill>
                  <a:latin typeface="+mj-lt"/>
                </a:rPr>
                <a:t>NAME</a:t>
              </a:r>
            </a:p>
          </p:txBody>
        </p:sp>
        <p:sp>
          <p:nvSpPr>
            <p:cNvPr id="9" name="Chevron 8"/>
            <p:cNvSpPr>
              <a:spLocks noChangeAspect="1"/>
            </p:cNvSpPr>
            <p:nvPr/>
          </p:nvSpPr>
          <p:spPr>
            <a:xfrm>
              <a:off x="4168677" y="523241"/>
              <a:ext cx="3931920" cy="920236"/>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solidFill>
                    <a:schemeClr val="bg1"/>
                  </a:solidFill>
                  <a:latin typeface="+mj-lt"/>
                </a:rPr>
                <a:t>GOAL</a:t>
              </a:r>
            </a:p>
          </p:txBody>
        </p:sp>
        <p:sp>
          <p:nvSpPr>
            <p:cNvPr id="10" name="Chevron 9"/>
            <p:cNvSpPr>
              <a:spLocks noChangeAspect="1"/>
            </p:cNvSpPr>
            <p:nvPr/>
          </p:nvSpPr>
          <p:spPr>
            <a:xfrm>
              <a:off x="7856847" y="529272"/>
              <a:ext cx="3931920" cy="920236"/>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solidFill>
                    <a:schemeClr val="bg1"/>
                  </a:solidFill>
                  <a:latin typeface="+mj-lt"/>
                </a:rPr>
                <a:t>FINISH BY</a:t>
              </a:r>
            </a:p>
          </p:txBody>
        </p:sp>
      </p:grpSp>
      <p:cxnSp>
        <p:nvCxnSpPr>
          <p:cNvPr id="15" name="Straight Connector 14" descr="Vertical border line"/>
          <p:cNvCxnSpPr/>
          <p:nvPr userDrawn="1"/>
        </p:nvCxnSpPr>
        <p:spPr>
          <a:xfrm>
            <a:off x="4197096" y="1443477"/>
            <a:ext cx="0" cy="5414523"/>
          </a:xfrm>
          <a:prstGeom prst="line">
            <a:avLst/>
          </a:prstGeom>
          <a:ln w="19050">
            <a:gradFill>
              <a:gsLst>
                <a:gs pos="0">
                  <a:schemeClr val="accent2"/>
                </a:gs>
                <a:gs pos="100000">
                  <a:schemeClr val="accent2">
                    <a:lumMod val="20000"/>
                    <a:lumOff val="8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9" name="Straight Connector 18" descr="Vertical border line"/>
          <p:cNvCxnSpPr/>
          <p:nvPr userDrawn="1"/>
        </p:nvCxnSpPr>
        <p:spPr>
          <a:xfrm>
            <a:off x="7628091" y="1443477"/>
            <a:ext cx="0" cy="5414523"/>
          </a:xfrm>
          <a:prstGeom prst="line">
            <a:avLst/>
          </a:prstGeom>
          <a:ln w="19050">
            <a:gradFill>
              <a:gsLst>
                <a:gs pos="0">
                  <a:schemeClr val="accent2"/>
                </a:gs>
                <a:gs pos="100000">
                  <a:schemeClr val="accent2">
                    <a:lumMod val="20000"/>
                    <a:lumOff val="8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7" name="Text Placeholder 6"/>
          <p:cNvSpPr>
            <a:spLocks noGrp="1"/>
          </p:cNvSpPr>
          <p:nvPr>
            <p:ph type="body" sz="quarter" idx="16" hasCustomPrompt="1"/>
          </p:nvPr>
        </p:nvSpPr>
        <p:spPr>
          <a:xfrm>
            <a:off x="481013" y="1638300"/>
            <a:ext cx="3430587" cy="774700"/>
          </a:xfrm>
        </p:spPr>
        <p:txBody>
          <a:bodyPr/>
          <a:lstStyle>
            <a:lvl1pPr algn="ctr">
              <a:defRPr baseline="0"/>
            </a:lvl1pPr>
          </a:lstStyle>
          <a:p>
            <a:pPr lvl="0"/>
            <a:r>
              <a:rPr lang="en-US"/>
              <a:t>click to add name</a:t>
            </a:r>
          </a:p>
        </p:txBody>
      </p:sp>
      <p:sp>
        <p:nvSpPr>
          <p:cNvPr id="16" name="Text Placeholder 6"/>
          <p:cNvSpPr>
            <a:spLocks noGrp="1"/>
          </p:cNvSpPr>
          <p:nvPr>
            <p:ph type="body" sz="quarter" idx="17" hasCustomPrompt="1"/>
          </p:nvPr>
        </p:nvSpPr>
        <p:spPr>
          <a:xfrm>
            <a:off x="481013" y="2601792"/>
            <a:ext cx="3430587" cy="774700"/>
          </a:xfrm>
        </p:spPr>
        <p:txBody>
          <a:bodyPr/>
          <a:lstStyle>
            <a:lvl1pPr algn="ctr">
              <a:defRPr baseline="0"/>
            </a:lvl1pPr>
          </a:lstStyle>
          <a:p>
            <a:pPr lvl="0"/>
            <a:r>
              <a:rPr lang="en-US"/>
              <a:t>click to add name</a:t>
            </a:r>
          </a:p>
        </p:txBody>
      </p:sp>
      <p:sp>
        <p:nvSpPr>
          <p:cNvPr id="17" name="Text Placeholder 6"/>
          <p:cNvSpPr>
            <a:spLocks noGrp="1"/>
          </p:cNvSpPr>
          <p:nvPr>
            <p:ph type="body" sz="quarter" idx="18" hasCustomPrompt="1"/>
          </p:nvPr>
        </p:nvSpPr>
        <p:spPr>
          <a:xfrm>
            <a:off x="481013" y="3606959"/>
            <a:ext cx="3430587" cy="774700"/>
          </a:xfrm>
        </p:spPr>
        <p:txBody>
          <a:bodyPr/>
          <a:lstStyle>
            <a:lvl1pPr algn="ctr">
              <a:defRPr baseline="0"/>
            </a:lvl1pPr>
          </a:lstStyle>
          <a:p>
            <a:pPr lvl="0"/>
            <a:r>
              <a:rPr lang="en-US"/>
              <a:t>click to add name</a:t>
            </a:r>
          </a:p>
        </p:txBody>
      </p:sp>
      <p:sp>
        <p:nvSpPr>
          <p:cNvPr id="18" name="Text Placeholder 6"/>
          <p:cNvSpPr>
            <a:spLocks noGrp="1"/>
          </p:cNvSpPr>
          <p:nvPr>
            <p:ph type="body" sz="quarter" idx="19" hasCustomPrompt="1"/>
          </p:nvPr>
        </p:nvSpPr>
        <p:spPr>
          <a:xfrm>
            <a:off x="481013" y="4612126"/>
            <a:ext cx="3430587" cy="774700"/>
          </a:xfrm>
        </p:spPr>
        <p:txBody>
          <a:bodyPr/>
          <a:lstStyle>
            <a:lvl1pPr algn="ctr">
              <a:defRPr baseline="0"/>
            </a:lvl1pPr>
          </a:lstStyle>
          <a:p>
            <a:pPr lvl="0"/>
            <a:r>
              <a:rPr lang="en-US"/>
              <a:t>click to add name</a:t>
            </a:r>
          </a:p>
        </p:txBody>
      </p:sp>
      <p:sp>
        <p:nvSpPr>
          <p:cNvPr id="20" name="Text Placeholder 6"/>
          <p:cNvSpPr>
            <a:spLocks noGrp="1"/>
          </p:cNvSpPr>
          <p:nvPr>
            <p:ph type="body" sz="quarter" idx="20" hasCustomPrompt="1"/>
          </p:nvPr>
        </p:nvSpPr>
        <p:spPr>
          <a:xfrm>
            <a:off x="480507" y="5617293"/>
            <a:ext cx="3430587" cy="774700"/>
          </a:xfrm>
        </p:spPr>
        <p:txBody>
          <a:bodyPr/>
          <a:lstStyle>
            <a:lvl1pPr algn="ctr">
              <a:defRPr baseline="0"/>
            </a:lvl1pPr>
          </a:lstStyle>
          <a:p>
            <a:pPr lvl="0"/>
            <a:r>
              <a:rPr lang="en-US"/>
              <a:t>click to add name</a:t>
            </a:r>
          </a:p>
        </p:txBody>
      </p:sp>
      <p:sp>
        <p:nvSpPr>
          <p:cNvPr id="21" name="Text Placeholder 6"/>
          <p:cNvSpPr>
            <a:spLocks noGrp="1"/>
          </p:cNvSpPr>
          <p:nvPr>
            <p:ph type="body" sz="quarter" idx="21" hasCustomPrompt="1"/>
          </p:nvPr>
        </p:nvSpPr>
        <p:spPr>
          <a:xfrm>
            <a:off x="4197504" y="1638300"/>
            <a:ext cx="3430587" cy="774700"/>
          </a:xfrm>
        </p:spPr>
        <p:txBody>
          <a:bodyPr/>
          <a:lstStyle>
            <a:lvl1pPr algn="ctr">
              <a:defRPr baseline="0"/>
            </a:lvl1pPr>
          </a:lstStyle>
          <a:p>
            <a:pPr lvl="0"/>
            <a:r>
              <a:rPr lang="en-US"/>
              <a:t>click to add goal</a:t>
            </a:r>
          </a:p>
        </p:txBody>
      </p:sp>
      <p:sp>
        <p:nvSpPr>
          <p:cNvPr id="23" name="Text Placeholder 6"/>
          <p:cNvSpPr>
            <a:spLocks noGrp="1"/>
          </p:cNvSpPr>
          <p:nvPr>
            <p:ph type="body" sz="quarter" idx="22" hasCustomPrompt="1"/>
          </p:nvPr>
        </p:nvSpPr>
        <p:spPr>
          <a:xfrm>
            <a:off x="4197504" y="2601792"/>
            <a:ext cx="3430587" cy="774700"/>
          </a:xfrm>
        </p:spPr>
        <p:txBody>
          <a:bodyPr/>
          <a:lstStyle>
            <a:lvl1pPr algn="ctr">
              <a:defRPr baseline="0"/>
            </a:lvl1pPr>
          </a:lstStyle>
          <a:p>
            <a:pPr lvl="0"/>
            <a:r>
              <a:rPr lang="en-US"/>
              <a:t>click to add goal</a:t>
            </a:r>
          </a:p>
        </p:txBody>
      </p:sp>
      <p:sp>
        <p:nvSpPr>
          <p:cNvPr id="24" name="Text Placeholder 6"/>
          <p:cNvSpPr>
            <a:spLocks noGrp="1"/>
          </p:cNvSpPr>
          <p:nvPr>
            <p:ph type="body" sz="quarter" idx="23" hasCustomPrompt="1"/>
          </p:nvPr>
        </p:nvSpPr>
        <p:spPr>
          <a:xfrm>
            <a:off x="4197504" y="3606959"/>
            <a:ext cx="3430587" cy="774700"/>
          </a:xfrm>
        </p:spPr>
        <p:txBody>
          <a:bodyPr/>
          <a:lstStyle>
            <a:lvl1pPr algn="ctr">
              <a:defRPr baseline="0"/>
            </a:lvl1pPr>
          </a:lstStyle>
          <a:p>
            <a:pPr lvl="0"/>
            <a:r>
              <a:rPr lang="en-US"/>
              <a:t>click to add goal</a:t>
            </a:r>
          </a:p>
        </p:txBody>
      </p:sp>
      <p:sp>
        <p:nvSpPr>
          <p:cNvPr id="25" name="Text Placeholder 6"/>
          <p:cNvSpPr>
            <a:spLocks noGrp="1"/>
          </p:cNvSpPr>
          <p:nvPr>
            <p:ph type="body" sz="quarter" idx="24" hasCustomPrompt="1"/>
          </p:nvPr>
        </p:nvSpPr>
        <p:spPr>
          <a:xfrm>
            <a:off x="4197504" y="4612126"/>
            <a:ext cx="3430587" cy="774700"/>
          </a:xfrm>
        </p:spPr>
        <p:txBody>
          <a:bodyPr/>
          <a:lstStyle>
            <a:lvl1pPr algn="ctr">
              <a:defRPr baseline="0"/>
            </a:lvl1pPr>
          </a:lstStyle>
          <a:p>
            <a:pPr lvl="0"/>
            <a:r>
              <a:rPr lang="en-US"/>
              <a:t>click to add goal</a:t>
            </a:r>
          </a:p>
        </p:txBody>
      </p:sp>
      <p:sp>
        <p:nvSpPr>
          <p:cNvPr id="26" name="Text Placeholder 6"/>
          <p:cNvSpPr>
            <a:spLocks noGrp="1"/>
          </p:cNvSpPr>
          <p:nvPr>
            <p:ph type="body" sz="quarter" idx="25" hasCustomPrompt="1"/>
          </p:nvPr>
        </p:nvSpPr>
        <p:spPr>
          <a:xfrm>
            <a:off x="4197503" y="5617293"/>
            <a:ext cx="3430587" cy="774700"/>
          </a:xfrm>
        </p:spPr>
        <p:txBody>
          <a:bodyPr/>
          <a:lstStyle>
            <a:lvl1pPr algn="ctr">
              <a:defRPr baseline="0"/>
            </a:lvl1pPr>
          </a:lstStyle>
          <a:p>
            <a:pPr lvl="0"/>
            <a:r>
              <a:rPr lang="en-US"/>
              <a:t>click to add goal</a:t>
            </a:r>
          </a:p>
        </p:txBody>
      </p:sp>
      <p:sp>
        <p:nvSpPr>
          <p:cNvPr id="27" name="Text Placeholder 6"/>
          <p:cNvSpPr>
            <a:spLocks noGrp="1"/>
          </p:cNvSpPr>
          <p:nvPr>
            <p:ph type="body" sz="quarter" idx="26" hasCustomPrompt="1"/>
          </p:nvPr>
        </p:nvSpPr>
        <p:spPr>
          <a:xfrm>
            <a:off x="7856847" y="1638300"/>
            <a:ext cx="3430587" cy="774700"/>
          </a:xfrm>
        </p:spPr>
        <p:txBody>
          <a:bodyPr/>
          <a:lstStyle>
            <a:lvl1pPr algn="ctr">
              <a:defRPr baseline="0"/>
            </a:lvl1pPr>
          </a:lstStyle>
          <a:p>
            <a:pPr lvl="0"/>
            <a:r>
              <a:rPr lang="en-US"/>
              <a:t>click to add date</a:t>
            </a:r>
          </a:p>
        </p:txBody>
      </p:sp>
      <p:sp>
        <p:nvSpPr>
          <p:cNvPr id="28" name="Text Placeholder 6"/>
          <p:cNvSpPr>
            <a:spLocks noGrp="1"/>
          </p:cNvSpPr>
          <p:nvPr>
            <p:ph type="body" sz="quarter" idx="27" hasCustomPrompt="1"/>
          </p:nvPr>
        </p:nvSpPr>
        <p:spPr>
          <a:xfrm>
            <a:off x="7856847" y="2601792"/>
            <a:ext cx="3430587" cy="774700"/>
          </a:xfrm>
        </p:spPr>
        <p:txBody>
          <a:bodyPr/>
          <a:lstStyle>
            <a:lvl1pPr algn="ctr">
              <a:defRPr baseline="0"/>
            </a:lvl1pPr>
          </a:lstStyle>
          <a:p>
            <a:pPr lvl="0"/>
            <a:r>
              <a:rPr lang="en-US"/>
              <a:t>click to add date</a:t>
            </a:r>
          </a:p>
        </p:txBody>
      </p:sp>
      <p:sp>
        <p:nvSpPr>
          <p:cNvPr id="29" name="Text Placeholder 6"/>
          <p:cNvSpPr>
            <a:spLocks noGrp="1"/>
          </p:cNvSpPr>
          <p:nvPr>
            <p:ph type="body" sz="quarter" idx="28" hasCustomPrompt="1"/>
          </p:nvPr>
        </p:nvSpPr>
        <p:spPr>
          <a:xfrm>
            <a:off x="7856847" y="3606959"/>
            <a:ext cx="3430587" cy="774700"/>
          </a:xfrm>
        </p:spPr>
        <p:txBody>
          <a:bodyPr/>
          <a:lstStyle>
            <a:lvl1pPr algn="ctr">
              <a:defRPr baseline="0"/>
            </a:lvl1pPr>
          </a:lstStyle>
          <a:p>
            <a:pPr lvl="0"/>
            <a:r>
              <a:rPr lang="en-US"/>
              <a:t>click to add date</a:t>
            </a:r>
          </a:p>
        </p:txBody>
      </p:sp>
      <p:sp>
        <p:nvSpPr>
          <p:cNvPr id="30" name="Text Placeholder 6"/>
          <p:cNvSpPr>
            <a:spLocks noGrp="1"/>
          </p:cNvSpPr>
          <p:nvPr>
            <p:ph type="body" sz="quarter" idx="29" hasCustomPrompt="1"/>
          </p:nvPr>
        </p:nvSpPr>
        <p:spPr>
          <a:xfrm>
            <a:off x="7856846" y="4612126"/>
            <a:ext cx="3430587" cy="774700"/>
          </a:xfrm>
        </p:spPr>
        <p:txBody>
          <a:bodyPr/>
          <a:lstStyle>
            <a:lvl1pPr algn="ctr">
              <a:defRPr baseline="0"/>
            </a:lvl1pPr>
          </a:lstStyle>
          <a:p>
            <a:pPr lvl="0"/>
            <a:r>
              <a:rPr lang="en-US"/>
              <a:t>click to add date</a:t>
            </a:r>
          </a:p>
        </p:txBody>
      </p:sp>
      <p:sp>
        <p:nvSpPr>
          <p:cNvPr id="31" name="Text Placeholder 6"/>
          <p:cNvSpPr>
            <a:spLocks noGrp="1"/>
          </p:cNvSpPr>
          <p:nvPr>
            <p:ph type="body" sz="quarter" idx="30" hasCustomPrompt="1"/>
          </p:nvPr>
        </p:nvSpPr>
        <p:spPr>
          <a:xfrm>
            <a:off x="7856845" y="5617293"/>
            <a:ext cx="3430587" cy="774700"/>
          </a:xfrm>
        </p:spPr>
        <p:txBody>
          <a:bodyPr/>
          <a:lstStyle>
            <a:lvl1pPr algn="ctr">
              <a:defRPr baseline="0"/>
            </a:lvl1pPr>
          </a:lstStyle>
          <a:p>
            <a:pPr lvl="0"/>
            <a:r>
              <a:rPr lang="en-US"/>
              <a:t>click to add date</a:t>
            </a:r>
          </a:p>
        </p:txBody>
      </p:sp>
      <p:sp>
        <p:nvSpPr>
          <p:cNvPr id="32" name="Title 1">
            <a:extLst>
              <a:ext uri="{FF2B5EF4-FFF2-40B4-BE49-F238E27FC236}">
                <a16:creationId xmlns:a16="http://schemas.microsoft.com/office/drawing/2014/main" id="{F6C63095-C11C-4040-8C2C-871008A0B2DC}"/>
              </a:ext>
            </a:extLst>
          </p:cNvPr>
          <p:cNvSpPr>
            <a:spLocks noGrp="1"/>
          </p:cNvSpPr>
          <p:nvPr>
            <p:ph type="title"/>
          </p:nvPr>
        </p:nvSpPr>
        <p:spPr>
          <a:xfrm>
            <a:off x="830115" y="-18133"/>
            <a:ext cx="10515600" cy="612515"/>
          </a:xfrm>
        </p:spPr>
        <p:txBody>
          <a:bodyPr>
            <a:normAutofit/>
          </a:bodyPr>
          <a:lstStyle>
            <a:lvl1pPr algn="ctr">
              <a:defRPr sz="1800" b="0">
                <a:solidFill>
                  <a:schemeClr val="bg1">
                    <a:lumMod val="95000"/>
                  </a:schemeClr>
                </a:solidFill>
              </a:defRPr>
            </a:lvl1pPr>
          </a:lstStyle>
          <a:p>
            <a:r>
              <a:rPr lang="en-US"/>
              <a:t>Click to edit Master title style</a:t>
            </a:r>
          </a:p>
        </p:txBody>
      </p:sp>
    </p:spTree>
    <p:extLst>
      <p:ext uri="{BB962C8B-B14F-4D97-AF65-F5344CB8AC3E}">
        <p14:creationId xmlns:p14="http://schemas.microsoft.com/office/powerpoint/2010/main" val="2899655159"/>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4847BA0-DE75-41C4-9773-F0566992DBC0}" type="datetimeFigureOut">
              <a:rPr lang="en-US" smtClean="0"/>
              <a:t>23/7/2024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87520F-9537-4B31-A4DB-3ECD89F60798}" type="slidenum">
              <a:rPr lang="en-US" smtClean="0"/>
              <a:t>‹#›</a:t>
            </a:fld>
            <a:endParaRPr lang="en-US"/>
          </a:p>
        </p:txBody>
      </p:sp>
    </p:spTree>
    <p:extLst>
      <p:ext uri="{BB962C8B-B14F-4D97-AF65-F5344CB8AC3E}">
        <p14:creationId xmlns:p14="http://schemas.microsoft.com/office/powerpoint/2010/main" val="2606845658"/>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4847BA0-DE75-41C4-9773-F0566992DBC0}" type="datetimeFigureOut">
              <a:rPr lang="en-US" smtClean="0"/>
              <a:t>23/7/2024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87520F-9537-4B31-A4DB-3ECD89F60798}" type="slidenum">
              <a:rPr lang="en-US" smtClean="0"/>
              <a:t>‹#›</a:t>
            </a:fld>
            <a:endParaRPr lang="en-US"/>
          </a:p>
        </p:txBody>
      </p:sp>
    </p:spTree>
    <p:extLst>
      <p:ext uri="{BB962C8B-B14F-4D97-AF65-F5344CB8AC3E}">
        <p14:creationId xmlns:p14="http://schemas.microsoft.com/office/powerpoint/2010/main" val="1632967352"/>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Date Placeholder 2"/>
          <p:cNvSpPr>
            <a:spLocks noGrp="1"/>
          </p:cNvSpPr>
          <p:nvPr>
            <p:ph type="dt" sz="half" idx="10"/>
          </p:nvPr>
        </p:nvSpPr>
        <p:spPr/>
        <p:txBody>
          <a:bodyPr/>
          <a:lstStyle/>
          <a:p>
            <a:fld id="{E4847BA0-DE75-41C4-9773-F0566992DBC0}" type="datetimeFigureOut">
              <a:rPr lang="en-US" smtClean="0"/>
              <a:t>23/7/2024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87520F-9537-4B31-A4DB-3ECD89F60798}" type="slidenum">
              <a:rPr lang="en-US" smtClean="0"/>
              <a:t>‹#›</a:t>
            </a:fld>
            <a:endParaRPr lang="en-US"/>
          </a:p>
        </p:txBody>
      </p:sp>
    </p:spTree>
    <p:extLst>
      <p:ext uri="{BB962C8B-B14F-4D97-AF65-F5344CB8AC3E}">
        <p14:creationId xmlns:p14="http://schemas.microsoft.com/office/powerpoint/2010/main" val="2657371686"/>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847BA0-DE75-41C4-9773-F0566992DBC0}" type="datetimeFigureOut">
              <a:rPr lang="en-US" smtClean="0"/>
              <a:t>23/7/2024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87520F-9537-4B31-A4DB-3ECD89F60798}" type="slidenum">
              <a:rPr lang="en-US" smtClean="0"/>
              <a:t>‹#›</a:t>
            </a:fld>
            <a:endParaRPr lang="en-US"/>
          </a:p>
        </p:txBody>
      </p:sp>
    </p:spTree>
    <p:extLst>
      <p:ext uri="{BB962C8B-B14F-4D97-AF65-F5344CB8AC3E}">
        <p14:creationId xmlns:p14="http://schemas.microsoft.com/office/powerpoint/2010/main" val="2961672450"/>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847BA0-DE75-41C4-9773-F0566992DBC0}" type="datetimeFigureOut">
              <a:rPr lang="en-US" smtClean="0"/>
              <a:t>23/7/2024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87520F-9537-4B31-A4DB-3ECD89F60798}" type="slidenum">
              <a:rPr lang="en-US" smtClean="0"/>
              <a:t>‹#›</a:t>
            </a:fld>
            <a:endParaRPr lang="en-US"/>
          </a:p>
        </p:txBody>
      </p:sp>
    </p:spTree>
    <p:extLst>
      <p:ext uri="{BB962C8B-B14F-4D97-AF65-F5344CB8AC3E}">
        <p14:creationId xmlns:p14="http://schemas.microsoft.com/office/powerpoint/2010/main" val="3664149719"/>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847BA0-DE75-41C4-9773-F0566992DBC0}" type="datetimeFigureOut">
              <a:rPr lang="en-US" smtClean="0"/>
              <a:t>23/7/2024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87520F-9537-4B31-A4DB-3ECD89F60798}" type="slidenum">
              <a:rPr lang="en-US" smtClean="0"/>
              <a:t>‹#›</a:t>
            </a:fld>
            <a:endParaRPr lang="en-US"/>
          </a:p>
        </p:txBody>
      </p:sp>
    </p:spTree>
    <p:extLst>
      <p:ext uri="{BB962C8B-B14F-4D97-AF65-F5344CB8AC3E}">
        <p14:creationId xmlns:p14="http://schemas.microsoft.com/office/powerpoint/2010/main" val="320279812"/>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847BA0-DE75-41C4-9773-F0566992DBC0}" type="datetimeFigureOut">
              <a:rPr lang="en-US" smtClean="0"/>
              <a:t>23/7/2024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87520F-9537-4B31-A4DB-3ECD89F60798}" type="slidenum">
              <a:rPr lang="en-US" smtClean="0"/>
              <a:t>‹#›</a:t>
            </a:fld>
            <a:endParaRPr lang="en-US"/>
          </a:p>
        </p:txBody>
      </p:sp>
    </p:spTree>
    <p:extLst>
      <p:ext uri="{BB962C8B-B14F-4D97-AF65-F5344CB8AC3E}">
        <p14:creationId xmlns:p14="http://schemas.microsoft.com/office/powerpoint/2010/main" val="151516530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border ar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2468973"/>
          </a:xfrm>
        </p:spPr>
        <p:txBody>
          <a:bodyPr anchor="ctr" anchorCtr="0">
            <a:normAutofit/>
          </a:bodyPr>
          <a:lstStyle>
            <a:lvl1pPr algn="ctr">
              <a:defRPr sz="4000" i="0" u="none"/>
            </a:lvl1pPr>
          </a:lstStyle>
          <a:p>
            <a:pPr lvl="0"/>
            <a:r>
              <a:rPr lang="en-US"/>
              <a:t>Click to edit Master text styles</a:t>
            </a:r>
          </a:p>
        </p:txBody>
      </p:sp>
      <p:sp>
        <p:nvSpPr>
          <p:cNvPr id="4" name="Date Placeholder 3"/>
          <p:cNvSpPr>
            <a:spLocks noGrp="1"/>
          </p:cNvSpPr>
          <p:nvPr>
            <p:ph type="dt" sz="half" idx="10"/>
          </p:nvPr>
        </p:nvSpPr>
        <p:spPr/>
        <p:txBody>
          <a:bodyPr/>
          <a:lstStyle/>
          <a:p>
            <a:fld id="{E4847BA0-DE75-41C4-9773-F0566992DBC0}" type="datetimeFigureOut">
              <a:rPr lang="en-US" smtClean="0"/>
              <a:t>23/7/2024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494462"/>
            <a:ext cx="2743200" cy="365125"/>
          </a:xfrm>
        </p:spPr>
        <p:txBody>
          <a:bodyPr/>
          <a:lstStyle/>
          <a:p>
            <a:fld id="{4E87520F-9537-4B31-A4DB-3ECD89F60798}" type="slidenum">
              <a:rPr lang="en-US" smtClean="0"/>
              <a:t>‹#›</a:t>
            </a:fld>
            <a:endParaRPr lang="en-US"/>
          </a:p>
        </p:txBody>
      </p:sp>
      <p:sp>
        <p:nvSpPr>
          <p:cNvPr id="13" name="Title 1">
            <a:extLst>
              <a:ext uri="{FF2B5EF4-FFF2-40B4-BE49-F238E27FC236}">
                <a16:creationId xmlns:a16="http://schemas.microsoft.com/office/drawing/2014/main" id="{CEA03309-7C01-40B2-935F-8D9BD5A78891}"/>
              </a:ext>
            </a:extLst>
          </p:cNvPr>
          <p:cNvSpPr>
            <a:spLocks noGrp="1"/>
          </p:cNvSpPr>
          <p:nvPr>
            <p:ph type="title"/>
          </p:nvPr>
        </p:nvSpPr>
        <p:spPr>
          <a:xfrm>
            <a:off x="838200" y="1078173"/>
            <a:ext cx="10515600" cy="612515"/>
          </a:xfrm>
        </p:spPr>
        <p:txBody>
          <a:bodyPr/>
          <a:lstStyle>
            <a:lvl1pPr algn="ctr">
              <a:defRPr>
                <a:solidFill>
                  <a:schemeClr val="bg1">
                    <a:lumMod val="95000"/>
                  </a:schemeClr>
                </a:solidFill>
              </a:defRPr>
            </a:lvl1pPr>
          </a:lstStyle>
          <a:p>
            <a:r>
              <a:rPr lang="en-US"/>
              <a:t>Click to edit Master title style</a:t>
            </a:r>
          </a:p>
        </p:txBody>
      </p:sp>
    </p:spTree>
    <p:extLst>
      <p:ext uri="{BB962C8B-B14F-4D97-AF65-F5344CB8AC3E}">
        <p14:creationId xmlns:p14="http://schemas.microsoft.com/office/powerpoint/2010/main" val="2274384992"/>
      </p:ext>
    </p:extLst>
  </p:cSld>
  <p:clrMapOvr>
    <a:masterClrMapping/>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847BA0-DE75-41C4-9773-F0566992DBC0}" type="datetimeFigureOut">
              <a:rPr lang="en-US" smtClean="0"/>
              <a:t>23/7/2024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87520F-9537-4B31-A4DB-3ECD89F60798}" type="slidenum">
              <a:rPr lang="en-US" smtClean="0"/>
              <a:t>‹#›</a:t>
            </a:fld>
            <a:endParaRPr lang="en-US"/>
          </a:p>
        </p:txBody>
      </p:sp>
    </p:spTree>
    <p:extLst>
      <p:ext uri="{BB962C8B-B14F-4D97-AF65-F5344CB8AC3E}">
        <p14:creationId xmlns:p14="http://schemas.microsoft.com/office/powerpoint/2010/main" val="141448653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16140"/>
            <a:ext cx="10515600" cy="4351338"/>
          </a:xfrm>
        </p:spPr>
        <p:txBody>
          <a:bodyPr/>
          <a:lstStyle>
            <a:lvl1pPr marL="0" indent="0">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E4847BA0-DE75-41C4-9773-F0566992DBC0}" type="datetimeFigureOut">
              <a:rPr lang="en-US" smtClean="0"/>
              <a:t>23/7/2024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1400"/>
            </a:lvl1pPr>
          </a:lstStyle>
          <a:p>
            <a:fld id="{4E87520F-9537-4B31-A4DB-3ECD89F60798}" type="slidenum">
              <a:rPr lang="en-US" smtClean="0"/>
              <a:pPr/>
              <a:t>‹#›</a:t>
            </a:fld>
            <a:endParaRPr lang="en-US"/>
          </a:p>
        </p:txBody>
      </p:sp>
      <p:sp>
        <p:nvSpPr>
          <p:cNvPr id="8" name="Title 1">
            <a:extLst>
              <a:ext uri="{FF2B5EF4-FFF2-40B4-BE49-F238E27FC236}">
                <a16:creationId xmlns:a16="http://schemas.microsoft.com/office/drawing/2014/main" id="{BB0FA81F-165D-47E5-8241-A27B9AC634C8}"/>
              </a:ext>
            </a:extLst>
          </p:cNvPr>
          <p:cNvSpPr>
            <a:spLocks noGrp="1"/>
          </p:cNvSpPr>
          <p:nvPr>
            <p:ph type="title"/>
          </p:nvPr>
        </p:nvSpPr>
        <p:spPr>
          <a:xfrm>
            <a:off x="838200" y="614754"/>
            <a:ext cx="10515600" cy="612515"/>
          </a:xfrm>
        </p:spPr>
        <p:txBody>
          <a:bodyPr/>
          <a:lstStyle>
            <a:lvl1pPr>
              <a:defRPr>
                <a:latin typeface="+mn-lt"/>
              </a:defRPr>
            </a:lvl1pPr>
          </a:lstStyle>
          <a:p>
            <a:r>
              <a:rPr lang="en-US"/>
              <a:t>Click to edit Master title style</a:t>
            </a:r>
          </a:p>
        </p:txBody>
      </p:sp>
    </p:spTree>
    <p:extLst>
      <p:ext uri="{BB962C8B-B14F-4D97-AF65-F5344CB8AC3E}">
        <p14:creationId xmlns:p14="http://schemas.microsoft.com/office/powerpoint/2010/main" val="2123041314"/>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933736" y="4127501"/>
            <a:ext cx="1707864" cy="1816099"/>
          </a:xfrm>
        </p:spPr>
        <p:txBody>
          <a:bodyPr lIns="0" tIns="0" rIns="0" bIns="0">
            <a:normAutofit/>
          </a:bodyPr>
          <a:lstStyle>
            <a:lvl1pPr marL="0" indent="0" algn="ctr">
              <a:buNone/>
              <a:defRPr sz="1300" baseline="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add text</a:t>
            </a:r>
          </a:p>
        </p:txBody>
      </p:sp>
      <p:grpSp>
        <p:nvGrpSpPr>
          <p:cNvPr id="7" name="Group 6" descr="Chevron shapes pointing right"/>
          <p:cNvGrpSpPr/>
          <p:nvPr userDrawn="1"/>
        </p:nvGrpSpPr>
        <p:grpSpPr>
          <a:xfrm>
            <a:off x="933736" y="2430943"/>
            <a:ext cx="10322178" cy="1463040"/>
            <a:chOff x="933736" y="2430943"/>
            <a:chExt cx="10322178" cy="1463040"/>
          </a:xfrm>
        </p:grpSpPr>
        <p:sp>
          <p:nvSpPr>
            <p:cNvPr id="8" name="Chevron 7"/>
            <p:cNvSpPr>
              <a:spLocks noChangeAspect="1"/>
            </p:cNvSpPr>
            <p:nvPr/>
          </p:nvSpPr>
          <p:spPr>
            <a:xfrm>
              <a:off x="933736" y="2430943"/>
              <a:ext cx="2438400" cy="146304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a:solidFill>
                    <a:schemeClr val="bg1"/>
                  </a:solidFill>
                  <a:latin typeface="+mj-lt"/>
                </a:rPr>
                <a:t>S</a:t>
              </a:r>
            </a:p>
          </p:txBody>
        </p:sp>
        <p:sp>
          <p:nvSpPr>
            <p:cNvPr id="9" name="Chevron 8"/>
            <p:cNvSpPr>
              <a:spLocks noChangeAspect="1"/>
            </p:cNvSpPr>
            <p:nvPr/>
          </p:nvSpPr>
          <p:spPr>
            <a:xfrm>
              <a:off x="2900131" y="2430943"/>
              <a:ext cx="2438400" cy="1463040"/>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a:solidFill>
                    <a:schemeClr val="bg1"/>
                  </a:solidFill>
                  <a:latin typeface="+mj-lt"/>
                </a:rPr>
                <a:t>M</a:t>
              </a:r>
            </a:p>
          </p:txBody>
        </p:sp>
        <p:sp>
          <p:nvSpPr>
            <p:cNvPr id="10" name="Chevron 9"/>
            <p:cNvSpPr>
              <a:spLocks noChangeAspect="1"/>
            </p:cNvSpPr>
            <p:nvPr/>
          </p:nvSpPr>
          <p:spPr>
            <a:xfrm>
              <a:off x="4875625" y="2430943"/>
              <a:ext cx="2438400" cy="1463040"/>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a:solidFill>
                    <a:schemeClr val="bg1"/>
                  </a:solidFill>
                  <a:latin typeface="+mj-lt"/>
                </a:rPr>
                <a:t>A</a:t>
              </a:r>
            </a:p>
          </p:txBody>
        </p:sp>
        <p:sp>
          <p:nvSpPr>
            <p:cNvPr id="11" name="Chevron 10"/>
            <p:cNvSpPr>
              <a:spLocks noChangeAspect="1"/>
            </p:cNvSpPr>
            <p:nvPr/>
          </p:nvSpPr>
          <p:spPr>
            <a:xfrm>
              <a:off x="6842020" y="2430943"/>
              <a:ext cx="2438400" cy="1463040"/>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a:solidFill>
                    <a:schemeClr val="bg1"/>
                  </a:solidFill>
                  <a:latin typeface="+mj-lt"/>
                </a:rPr>
                <a:t>R</a:t>
              </a:r>
            </a:p>
          </p:txBody>
        </p:sp>
        <p:sp>
          <p:nvSpPr>
            <p:cNvPr id="12" name="Chevron 11"/>
            <p:cNvSpPr>
              <a:spLocks noChangeAspect="1"/>
            </p:cNvSpPr>
            <p:nvPr/>
          </p:nvSpPr>
          <p:spPr>
            <a:xfrm>
              <a:off x="8817514" y="2430943"/>
              <a:ext cx="2438400" cy="1463040"/>
            </a:xfrm>
            <a:prstGeom prst="chevr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a:solidFill>
                    <a:schemeClr val="bg1"/>
                  </a:solidFill>
                  <a:latin typeface="+mj-lt"/>
                </a:rPr>
                <a:t>T</a:t>
              </a:r>
            </a:p>
          </p:txBody>
        </p:sp>
      </p:grpSp>
      <p:sp>
        <p:nvSpPr>
          <p:cNvPr id="13" name="Text Placeholder 2"/>
          <p:cNvSpPr>
            <a:spLocks noGrp="1"/>
          </p:cNvSpPr>
          <p:nvPr>
            <p:ph type="body" idx="10" hasCustomPrompt="1"/>
          </p:nvPr>
        </p:nvSpPr>
        <p:spPr>
          <a:xfrm>
            <a:off x="2900131" y="4127501"/>
            <a:ext cx="1707864" cy="1816099"/>
          </a:xfrm>
        </p:spPr>
        <p:txBody>
          <a:bodyPr lIns="0" tIns="0" rIns="0" bIns="0">
            <a:normAutofit/>
          </a:bodyPr>
          <a:lstStyle>
            <a:lvl1pPr marL="0" indent="0" algn="ctr">
              <a:buNone/>
              <a:defRPr sz="1300" baseline="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add text</a:t>
            </a:r>
          </a:p>
        </p:txBody>
      </p:sp>
      <p:sp>
        <p:nvSpPr>
          <p:cNvPr id="14" name="Text Placeholder 2"/>
          <p:cNvSpPr>
            <a:spLocks noGrp="1"/>
          </p:cNvSpPr>
          <p:nvPr>
            <p:ph type="body" idx="11" hasCustomPrompt="1"/>
          </p:nvPr>
        </p:nvSpPr>
        <p:spPr>
          <a:xfrm>
            <a:off x="4875625" y="4127500"/>
            <a:ext cx="1707864" cy="1816100"/>
          </a:xfrm>
        </p:spPr>
        <p:txBody>
          <a:bodyPr lIns="0" tIns="0" rIns="0" bIns="0">
            <a:normAutofit/>
          </a:bodyPr>
          <a:lstStyle>
            <a:lvl1pPr marL="0" indent="0" algn="ctr">
              <a:buNone/>
              <a:defRPr sz="1300" baseline="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add text</a:t>
            </a:r>
          </a:p>
        </p:txBody>
      </p:sp>
      <p:sp>
        <p:nvSpPr>
          <p:cNvPr id="15" name="Text Placeholder 2"/>
          <p:cNvSpPr>
            <a:spLocks noGrp="1"/>
          </p:cNvSpPr>
          <p:nvPr>
            <p:ph type="body" idx="12" hasCustomPrompt="1"/>
          </p:nvPr>
        </p:nvSpPr>
        <p:spPr>
          <a:xfrm>
            <a:off x="6842020" y="4127500"/>
            <a:ext cx="1707864" cy="1816100"/>
          </a:xfrm>
        </p:spPr>
        <p:txBody>
          <a:bodyPr lIns="0" tIns="0" rIns="0" bIns="0">
            <a:normAutofit/>
          </a:bodyPr>
          <a:lstStyle>
            <a:lvl1pPr marL="0" indent="0" algn="ctr">
              <a:buNone/>
              <a:defRPr sz="1300" baseline="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add text</a:t>
            </a:r>
          </a:p>
        </p:txBody>
      </p:sp>
      <p:sp>
        <p:nvSpPr>
          <p:cNvPr id="16" name="Text Placeholder 2"/>
          <p:cNvSpPr>
            <a:spLocks noGrp="1"/>
          </p:cNvSpPr>
          <p:nvPr>
            <p:ph type="body" idx="13" hasCustomPrompt="1"/>
          </p:nvPr>
        </p:nvSpPr>
        <p:spPr>
          <a:xfrm>
            <a:off x="8817514" y="4127500"/>
            <a:ext cx="1707864" cy="1816100"/>
          </a:xfrm>
        </p:spPr>
        <p:txBody>
          <a:bodyPr lIns="0" tIns="0" rIns="0" bIns="0">
            <a:normAutofit/>
          </a:bodyPr>
          <a:lstStyle>
            <a:lvl1pPr marL="0" indent="0" algn="ctr">
              <a:buNone/>
              <a:defRPr sz="1300" baseline="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add text</a:t>
            </a:r>
          </a:p>
        </p:txBody>
      </p:sp>
      <p:sp>
        <p:nvSpPr>
          <p:cNvPr id="17" name="Title 1">
            <a:extLst>
              <a:ext uri="{FF2B5EF4-FFF2-40B4-BE49-F238E27FC236}">
                <a16:creationId xmlns:a16="http://schemas.microsoft.com/office/drawing/2014/main" id="{06345788-203C-4435-9252-E0756512362F}"/>
              </a:ext>
            </a:extLst>
          </p:cNvPr>
          <p:cNvSpPr>
            <a:spLocks noGrp="1"/>
          </p:cNvSpPr>
          <p:nvPr>
            <p:ph type="title"/>
          </p:nvPr>
        </p:nvSpPr>
        <p:spPr>
          <a:xfrm>
            <a:off x="838200" y="443860"/>
            <a:ext cx="10515600" cy="612515"/>
          </a:xfrm>
        </p:spPr>
        <p:txBody>
          <a:bodyPr/>
          <a:lstStyle>
            <a:lvl1pPr algn="ctr">
              <a:defRPr>
                <a:solidFill>
                  <a:schemeClr val="bg1">
                    <a:lumMod val="95000"/>
                  </a:schemeClr>
                </a:solidFill>
              </a:defRPr>
            </a:lvl1pPr>
          </a:lstStyle>
          <a:p>
            <a:r>
              <a:rPr lang="en-US"/>
              <a:t>Click to edit Master title style</a:t>
            </a:r>
          </a:p>
        </p:txBody>
      </p:sp>
    </p:spTree>
    <p:extLst>
      <p:ext uri="{BB962C8B-B14F-4D97-AF65-F5344CB8AC3E}">
        <p14:creationId xmlns:p14="http://schemas.microsoft.com/office/powerpoint/2010/main" val="240625564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RT">
    <p:spTree>
      <p:nvGrpSpPr>
        <p:cNvPr id="1" name=""/>
        <p:cNvGrpSpPr/>
        <p:nvPr/>
      </p:nvGrpSpPr>
      <p:grpSpPr>
        <a:xfrm>
          <a:off x="0" y="0"/>
          <a:ext cx="0" cy="0"/>
          <a:chOff x="0" y="0"/>
          <a:chExt cx="0" cy="0"/>
        </a:xfrm>
      </p:grpSpPr>
      <p:grpSp>
        <p:nvGrpSpPr>
          <p:cNvPr id="7" name="Group 6" descr="Chevron shapes pointing right with S M A R T headings"/>
          <p:cNvGrpSpPr/>
          <p:nvPr userDrawn="1"/>
        </p:nvGrpSpPr>
        <p:grpSpPr>
          <a:xfrm>
            <a:off x="1686771" y="427331"/>
            <a:ext cx="10322178" cy="1463040"/>
            <a:chOff x="933736" y="2430943"/>
            <a:chExt cx="10322178" cy="1463040"/>
          </a:xfrm>
        </p:grpSpPr>
        <p:sp>
          <p:nvSpPr>
            <p:cNvPr id="8" name="Chevron 7"/>
            <p:cNvSpPr>
              <a:spLocks noChangeAspect="1"/>
            </p:cNvSpPr>
            <p:nvPr/>
          </p:nvSpPr>
          <p:spPr>
            <a:xfrm>
              <a:off x="933736" y="2430943"/>
              <a:ext cx="2438400" cy="146304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a:solidFill>
                    <a:schemeClr val="bg1"/>
                  </a:solidFill>
                  <a:latin typeface="+mj-lt"/>
                </a:rPr>
                <a:t>S</a:t>
              </a:r>
            </a:p>
          </p:txBody>
        </p:sp>
        <p:sp>
          <p:nvSpPr>
            <p:cNvPr id="9" name="Chevron 8"/>
            <p:cNvSpPr>
              <a:spLocks noChangeAspect="1"/>
            </p:cNvSpPr>
            <p:nvPr/>
          </p:nvSpPr>
          <p:spPr>
            <a:xfrm>
              <a:off x="2900131" y="2430943"/>
              <a:ext cx="2438400" cy="1463040"/>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a:solidFill>
                    <a:schemeClr val="bg1"/>
                  </a:solidFill>
                  <a:latin typeface="+mj-lt"/>
                </a:rPr>
                <a:t>M</a:t>
              </a:r>
            </a:p>
          </p:txBody>
        </p:sp>
        <p:sp>
          <p:nvSpPr>
            <p:cNvPr id="10" name="Chevron 9"/>
            <p:cNvSpPr>
              <a:spLocks noChangeAspect="1"/>
            </p:cNvSpPr>
            <p:nvPr/>
          </p:nvSpPr>
          <p:spPr>
            <a:xfrm>
              <a:off x="4875625" y="2430943"/>
              <a:ext cx="2438400" cy="1463040"/>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a:solidFill>
                    <a:schemeClr val="bg1"/>
                  </a:solidFill>
                  <a:latin typeface="+mj-lt"/>
                </a:rPr>
                <a:t>A</a:t>
              </a:r>
            </a:p>
          </p:txBody>
        </p:sp>
        <p:sp>
          <p:nvSpPr>
            <p:cNvPr id="11" name="Chevron 10"/>
            <p:cNvSpPr>
              <a:spLocks noChangeAspect="1"/>
            </p:cNvSpPr>
            <p:nvPr/>
          </p:nvSpPr>
          <p:spPr>
            <a:xfrm>
              <a:off x="6842020" y="2430943"/>
              <a:ext cx="2438400" cy="1463040"/>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a:solidFill>
                    <a:schemeClr val="bg1"/>
                  </a:solidFill>
                  <a:latin typeface="+mj-lt"/>
                </a:rPr>
                <a:t>R</a:t>
              </a:r>
            </a:p>
          </p:txBody>
        </p:sp>
        <p:sp>
          <p:nvSpPr>
            <p:cNvPr id="12" name="Chevron 11"/>
            <p:cNvSpPr>
              <a:spLocks noChangeAspect="1"/>
            </p:cNvSpPr>
            <p:nvPr/>
          </p:nvSpPr>
          <p:spPr>
            <a:xfrm>
              <a:off x="8817514" y="2430943"/>
              <a:ext cx="2438400" cy="1463040"/>
            </a:xfrm>
            <a:prstGeom prst="chevr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a:solidFill>
                    <a:schemeClr val="bg1"/>
                  </a:solidFill>
                  <a:latin typeface="+mj-lt"/>
                </a:rPr>
                <a:t>T</a:t>
              </a:r>
            </a:p>
          </p:txBody>
        </p:sp>
      </p:grpSp>
      <p:sp>
        <p:nvSpPr>
          <p:cNvPr id="3" name="Text Placeholder 2"/>
          <p:cNvSpPr>
            <a:spLocks noGrp="1"/>
          </p:cNvSpPr>
          <p:nvPr>
            <p:ph type="body" sz="quarter" idx="13" hasCustomPrompt="1"/>
          </p:nvPr>
        </p:nvSpPr>
        <p:spPr>
          <a:xfrm>
            <a:off x="73892" y="2041382"/>
            <a:ext cx="1533236" cy="618691"/>
          </a:xfrm>
        </p:spPr>
        <p:txBody>
          <a:bodyPr>
            <a:noAutofit/>
          </a:bodyPr>
          <a:lstStyle>
            <a:lvl1pPr algn="ctr">
              <a:defRPr sz="1300"/>
            </a:lvl1pPr>
          </a:lstStyle>
          <a:p>
            <a:pPr lvl="0"/>
            <a:r>
              <a:rPr lang="en-US"/>
              <a:t>Heading</a:t>
            </a:r>
          </a:p>
        </p:txBody>
      </p:sp>
      <p:sp>
        <p:nvSpPr>
          <p:cNvPr id="14" name="Text Placeholder 2"/>
          <p:cNvSpPr>
            <a:spLocks noGrp="1"/>
          </p:cNvSpPr>
          <p:nvPr>
            <p:ph type="body" sz="quarter" idx="14" hasCustomPrompt="1"/>
          </p:nvPr>
        </p:nvSpPr>
        <p:spPr>
          <a:xfrm>
            <a:off x="1686771" y="2041382"/>
            <a:ext cx="1730684" cy="618691"/>
          </a:xfrm>
        </p:spPr>
        <p:txBody>
          <a:bodyPr>
            <a:noAutofit/>
          </a:bodyPr>
          <a:lstStyle>
            <a:lvl1pPr algn="ctr">
              <a:defRPr sz="1300"/>
            </a:lvl1pPr>
          </a:lstStyle>
          <a:p>
            <a:pPr lvl="0"/>
            <a:r>
              <a:rPr lang="en-US"/>
              <a:t>Heading</a:t>
            </a:r>
          </a:p>
        </p:txBody>
      </p:sp>
      <p:sp>
        <p:nvSpPr>
          <p:cNvPr id="15" name="Text Placeholder 2"/>
          <p:cNvSpPr>
            <a:spLocks noGrp="1"/>
          </p:cNvSpPr>
          <p:nvPr>
            <p:ph type="body" sz="quarter" idx="15" hasCustomPrompt="1"/>
          </p:nvPr>
        </p:nvSpPr>
        <p:spPr>
          <a:xfrm>
            <a:off x="3653166" y="2041381"/>
            <a:ext cx="1703925" cy="618691"/>
          </a:xfrm>
        </p:spPr>
        <p:txBody>
          <a:bodyPr>
            <a:noAutofit/>
          </a:bodyPr>
          <a:lstStyle>
            <a:lvl1pPr algn="ctr">
              <a:defRPr sz="1300"/>
            </a:lvl1pPr>
          </a:lstStyle>
          <a:p>
            <a:pPr lvl="0"/>
            <a:r>
              <a:rPr lang="en-US"/>
              <a:t>Heading</a:t>
            </a:r>
          </a:p>
        </p:txBody>
      </p:sp>
      <p:sp>
        <p:nvSpPr>
          <p:cNvPr id="16" name="Text Placeholder 2"/>
          <p:cNvSpPr>
            <a:spLocks noGrp="1"/>
          </p:cNvSpPr>
          <p:nvPr>
            <p:ph type="body" sz="quarter" idx="16" hasCustomPrompt="1"/>
          </p:nvPr>
        </p:nvSpPr>
        <p:spPr>
          <a:xfrm>
            <a:off x="5628660" y="2041380"/>
            <a:ext cx="1705013" cy="618691"/>
          </a:xfrm>
        </p:spPr>
        <p:txBody>
          <a:bodyPr>
            <a:noAutofit/>
          </a:bodyPr>
          <a:lstStyle>
            <a:lvl1pPr algn="ctr">
              <a:defRPr sz="1300"/>
            </a:lvl1pPr>
          </a:lstStyle>
          <a:p>
            <a:pPr lvl="0"/>
            <a:r>
              <a:rPr lang="en-US"/>
              <a:t>Heading</a:t>
            </a:r>
          </a:p>
        </p:txBody>
      </p:sp>
      <p:sp>
        <p:nvSpPr>
          <p:cNvPr id="17" name="Text Placeholder 2"/>
          <p:cNvSpPr>
            <a:spLocks noGrp="1"/>
          </p:cNvSpPr>
          <p:nvPr>
            <p:ph type="body" sz="quarter" idx="17" hasCustomPrompt="1"/>
          </p:nvPr>
        </p:nvSpPr>
        <p:spPr>
          <a:xfrm>
            <a:off x="7703128" y="2041380"/>
            <a:ext cx="1533236" cy="618691"/>
          </a:xfrm>
        </p:spPr>
        <p:txBody>
          <a:bodyPr>
            <a:noAutofit/>
          </a:bodyPr>
          <a:lstStyle>
            <a:lvl1pPr algn="ctr">
              <a:defRPr sz="1300"/>
            </a:lvl1pPr>
          </a:lstStyle>
          <a:p>
            <a:pPr lvl="0"/>
            <a:r>
              <a:rPr lang="en-US"/>
              <a:t>Heading</a:t>
            </a:r>
          </a:p>
        </p:txBody>
      </p:sp>
      <p:sp>
        <p:nvSpPr>
          <p:cNvPr id="18" name="Text Placeholder 2"/>
          <p:cNvSpPr>
            <a:spLocks noGrp="1"/>
          </p:cNvSpPr>
          <p:nvPr>
            <p:ph type="body" sz="quarter" idx="18" hasCustomPrompt="1"/>
          </p:nvPr>
        </p:nvSpPr>
        <p:spPr>
          <a:xfrm>
            <a:off x="9570548" y="2041380"/>
            <a:ext cx="1707051" cy="618691"/>
          </a:xfrm>
        </p:spPr>
        <p:txBody>
          <a:bodyPr>
            <a:noAutofit/>
          </a:bodyPr>
          <a:lstStyle>
            <a:lvl1pPr algn="ctr">
              <a:defRPr sz="1300"/>
            </a:lvl1pPr>
          </a:lstStyle>
          <a:p>
            <a:pPr lvl="0"/>
            <a:r>
              <a:rPr lang="en-US"/>
              <a:t>Heading</a:t>
            </a:r>
          </a:p>
        </p:txBody>
      </p:sp>
      <p:cxnSp>
        <p:nvCxnSpPr>
          <p:cNvPr id="21" name="Straight Connector 20"/>
          <p:cNvCxnSpPr/>
          <p:nvPr userDrawn="1"/>
        </p:nvCxnSpPr>
        <p:spPr>
          <a:xfrm>
            <a:off x="-10391" y="2764441"/>
            <a:ext cx="12207240" cy="0"/>
          </a:xfrm>
          <a:prstGeom prst="line">
            <a:avLst/>
          </a:prstGeom>
          <a:ln w="25400" cap="flat" cmpd="sng">
            <a:gradFill flip="none" rotWithShape="1">
              <a:gsLst>
                <a:gs pos="0">
                  <a:schemeClr val="accent1"/>
                </a:gs>
                <a:gs pos="56000">
                  <a:schemeClr val="accent3"/>
                </a:gs>
                <a:gs pos="30000">
                  <a:schemeClr val="accent2"/>
                </a:gs>
                <a:gs pos="78000">
                  <a:schemeClr val="accent4"/>
                </a:gs>
                <a:gs pos="100000">
                  <a:schemeClr val="accent5"/>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24" name="Text Placeholder 2"/>
          <p:cNvSpPr>
            <a:spLocks noGrp="1"/>
          </p:cNvSpPr>
          <p:nvPr>
            <p:ph type="body" sz="quarter" idx="19" hasCustomPrompt="1"/>
          </p:nvPr>
        </p:nvSpPr>
        <p:spPr>
          <a:xfrm>
            <a:off x="80818" y="2908678"/>
            <a:ext cx="1533236" cy="1005840"/>
          </a:xfrm>
        </p:spPr>
        <p:txBody>
          <a:bodyPr anchor="ctr" anchorCtr="0">
            <a:noAutofit/>
          </a:bodyPr>
          <a:lstStyle>
            <a:lvl1pPr algn="ctr">
              <a:defRPr sz="1300" i="0">
                <a:solidFill>
                  <a:schemeClr val="tx1">
                    <a:lumMod val="50000"/>
                    <a:lumOff val="50000"/>
                  </a:schemeClr>
                </a:solidFill>
              </a:defRPr>
            </a:lvl1pPr>
          </a:lstStyle>
          <a:p>
            <a:pPr lvl="0"/>
            <a:r>
              <a:rPr lang="en-US"/>
              <a:t>Clean garage.</a:t>
            </a:r>
          </a:p>
        </p:txBody>
      </p:sp>
      <p:sp>
        <p:nvSpPr>
          <p:cNvPr id="25" name="Text Placeholder 2"/>
          <p:cNvSpPr>
            <a:spLocks noGrp="1"/>
          </p:cNvSpPr>
          <p:nvPr>
            <p:ph type="body" sz="quarter" idx="20" hasCustomPrompt="1"/>
          </p:nvPr>
        </p:nvSpPr>
        <p:spPr>
          <a:xfrm>
            <a:off x="1693697" y="2908678"/>
            <a:ext cx="1730684" cy="1005840"/>
          </a:xfrm>
        </p:spPr>
        <p:txBody>
          <a:bodyPr anchor="ctr" anchorCtr="0">
            <a:noAutofit/>
          </a:bodyPr>
          <a:lstStyle>
            <a:lvl1pPr algn="ctr">
              <a:defRPr sz="1300">
                <a:solidFill>
                  <a:schemeClr val="tx1">
                    <a:lumMod val="50000"/>
                    <a:lumOff val="50000"/>
                  </a:schemeClr>
                </a:solidFill>
              </a:defRPr>
            </a:lvl1pPr>
          </a:lstStyle>
          <a:p>
            <a:pPr lvl="0"/>
            <a:r>
              <a:rPr lang="en-US"/>
              <a:t>Have kids help me put all of the sports equipment into the right bins.</a:t>
            </a:r>
          </a:p>
          <a:p>
            <a:pPr lvl="0"/>
            <a:r>
              <a:rPr lang="en-US"/>
              <a:t>Give floor a good sweeping.</a:t>
            </a:r>
          </a:p>
        </p:txBody>
      </p:sp>
      <p:sp>
        <p:nvSpPr>
          <p:cNvPr id="26" name="Text Placeholder 2"/>
          <p:cNvSpPr>
            <a:spLocks noGrp="1"/>
          </p:cNvSpPr>
          <p:nvPr>
            <p:ph type="body" sz="quarter" idx="21" hasCustomPrompt="1"/>
          </p:nvPr>
        </p:nvSpPr>
        <p:spPr>
          <a:xfrm>
            <a:off x="3660092" y="2908676"/>
            <a:ext cx="1703925" cy="1005840"/>
          </a:xfrm>
        </p:spPr>
        <p:txBody>
          <a:bodyPr anchor="ctr" anchorCtr="0">
            <a:noAutofit/>
          </a:bodyPr>
          <a:lstStyle>
            <a:lvl1pPr algn="ctr">
              <a:defRPr sz="1300">
                <a:solidFill>
                  <a:schemeClr val="tx1">
                    <a:lumMod val="50000"/>
                    <a:lumOff val="50000"/>
                  </a:schemeClr>
                </a:solidFill>
              </a:defRPr>
            </a:lvl1pPr>
          </a:lstStyle>
          <a:p>
            <a:pPr lvl="0"/>
            <a:r>
              <a:rPr lang="en-US"/>
              <a:t>When I can fit the car in the garage….</a:t>
            </a:r>
          </a:p>
        </p:txBody>
      </p:sp>
      <p:sp>
        <p:nvSpPr>
          <p:cNvPr id="27" name="Text Placeholder 2"/>
          <p:cNvSpPr>
            <a:spLocks noGrp="1"/>
          </p:cNvSpPr>
          <p:nvPr>
            <p:ph type="body" sz="quarter" idx="22" hasCustomPrompt="1"/>
          </p:nvPr>
        </p:nvSpPr>
        <p:spPr>
          <a:xfrm>
            <a:off x="5635586" y="2908676"/>
            <a:ext cx="1705013" cy="1005840"/>
          </a:xfrm>
        </p:spPr>
        <p:txBody>
          <a:bodyPr anchor="ctr" anchorCtr="0">
            <a:noAutofit/>
          </a:bodyPr>
          <a:lstStyle>
            <a:lvl1pPr algn="ctr">
              <a:defRPr sz="1300" baseline="0">
                <a:solidFill>
                  <a:schemeClr val="tx1">
                    <a:lumMod val="50000"/>
                    <a:lumOff val="50000"/>
                  </a:schemeClr>
                </a:solidFill>
              </a:defRPr>
            </a:lvl1pPr>
          </a:lstStyle>
          <a:p>
            <a:pPr lvl="0"/>
            <a:r>
              <a:rPr lang="en-US"/>
              <a:t>Kids have week off from school, my back is better, so yes.</a:t>
            </a:r>
          </a:p>
        </p:txBody>
      </p:sp>
      <p:sp>
        <p:nvSpPr>
          <p:cNvPr id="28" name="Text Placeholder 2"/>
          <p:cNvSpPr>
            <a:spLocks noGrp="1"/>
          </p:cNvSpPr>
          <p:nvPr>
            <p:ph type="body" sz="quarter" idx="23" hasCustomPrompt="1"/>
          </p:nvPr>
        </p:nvSpPr>
        <p:spPr>
          <a:xfrm>
            <a:off x="7710054" y="2908676"/>
            <a:ext cx="1533236" cy="1005840"/>
          </a:xfrm>
        </p:spPr>
        <p:txBody>
          <a:bodyPr anchor="ctr" anchorCtr="0">
            <a:noAutofit/>
          </a:bodyPr>
          <a:lstStyle>
            <a:lvl1pPr algn="ctr">
              <a:defRPr sz="1300">
                <a:solidFill>
                  <a:schemeClr val="tx1">
                    <a:lumMod val="50000"/>
                    <a:lumOff val="50000"/>
                  </a:schemeClr>
                </a:solidFill>
              </a:defRPr>
            </a:lvl1pPr>
          </a:lstStyle>
          <a:p>
            <a:pPr lvl="0"/>
            <a:r>
              <a:rPr lang="en-US"/>
              <a:t>Yes, we have all the bins we need.</a:t>
            </a:r>
          </a:p>
        </p:txBody>
      </p:sp>
      <p:sp>
        <p:nvSpPr>
          <p:cNvPr id="29" name="Text Placeholder 2"/>
          <p:cNvSpPr>
            <a:spLocks noGrp="1"/>
          </p:cNvSpPr>
          <p:nvPr>
            <p:ph type="body" sz="quarter" idx="24" hasCustomPrompt="1"/>
          </p:nvPr>
        </p:nvSpPr>
        <p:spPr>
          <a:xfrm>
            <a:off x="9577474" y="2908676"/>
            <a:ext cx="1707051" cy="1005840"/>
          </a:xfrm>
        </p:spPr>
        <p:txBody>
          <a:bodyPr anchor="ctr" anchorCtr="0">
            <a:noAutofit/>
          </a:bodyPr>
          <a:lstStyle>
            <a:lvl1pPr algn="ctr">
              <a:defRPr sz="1300" baseline="0">
                <a:solidFill>
                  <a:schemeClr val="tx1">
                    <a:lumMod val="50000"/>
                    <a:lumOff val="50000"/>
                  </a:schemeClr>
                </a:solidFill>
              </a:defRPr>
            </a:lvl1pPr>
          </a:lstStyle>
          <a:p>
            <a:pPr lvl="0"/>
            <a:r>
              <a:rPr lang="en-US"/>
              <a:t>By the end of kids’ break, 11/29.</a:t>
            </a:r>
          </a:p>
        </p:txBody>
      </p:sp>
      <p:cxnSp>
        <p:nvCxnSpPr>
          <p:cNvPr id="30" name="Straight Connector 29"/>
          <p:cNvCxnSpPr/>
          <p:nvPr userDrawn="1"/>
        </p:nvCxnSpPr>
        <p:spPr>
          <a:xfrm>
            <a:off x="-13856" y="4061917"/>
            <a:ext cx="12207240" cy="0"/>
          </a:xfrm>
          <a:prstGeom prst="line">
            <a:avLst/>
          </a:prstGeom>
          <a:ln w="25400" cap="flat" cmpd="sng">
            <a:gradFill flip="none" rotWithShape="1">
              <a:gsLst>
                <a:gs pos="0">
                  <a:schemeClr val="accent1"/>
                </a:gs>
                <a:gs pos="56000">
                  <a:schemeClr val="accent3"/>
                </a:gs>
                <a:gs pos="30000">
                  <a:schemeClr val="accent2"/>
                </a:gs>
                <a:gs pos="78000">
                  <a:schemeClr val="accent4"/>
                </a:gs>
                <a:gs pos="100000">
                  <a:schemeClr val="accent5"/>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31" name="Text Placeholder 2"/>
          <p:cNvSpPr>
            <a:spLocks noGrp="1"/>
          </p:cNvSpPr>
          <p:nvPr>
            <p:ph type="body" sz="quarter" idx="25"/>
          </p:nvPr>
        </p:nvSpPr>
        <p:spPr>
          <a:xfrm>
            <a:off x="77353" y="4208233"/>
            <a:ext cx="1533236" cy="1005840"/>
          </a:xfrm>
        </p:spPr>
        <p:txBody>
          <a:bodyPr anchor="ctr" anchorCtr="0">
            <a:noAutofit/>
          </a:bodyPr>
          <a:lstStyle>
            <a:lvl1pPr algn="ctr">
              <a:defRPr sz="1300">
                <a:solidFill>
                  <a:schemeClr val="tx1">
                    <a:lumMod val="50000"/>
                    <a:lumOff val="50000"/>
                  </a:schemeClr>
                </a:solidFill>
              </a:defRPr>
            </a:lvl1pPr>
          </a:lstStyle>
          <a:p>
            <a:pPr lvl="0"/>
            <a:r>
              <a:rPr lang="en-US"/>
              <a:t>Click to edit Master text styles</a:t>
            </a:r>
          </a:p>
        </p:txBody>
      </p:sp>
      <p:sp>
        <p:nvSpPr>
          <p:cNvPr id="32" name="Text Placeholder 2"/>
          <p:cNvSpPr>
            <a:spLocks noGrp="1"/>
          </p:cNvSpPr>
          <p:nvPr>
            <p:ph type="body" sz="quarter" idx="26"/>
          </p:nvPr>
        </p:nvSpPr>
        <p:spPr>
          <a:xfrm>
            <a:off x="1690232" y="4208233"/>
            <a:ext cx="1730684" cy="1005840"/>
          </a:xfrm>
        </p:spPr>
        <p:txBody>
          <a:bodyPr anchor="ctr" anchorCtr="0">
            <a:noAutofit/>
          </a:bodyPr>
          <a:lstStyle>
            <a:lvl1pPr algn="ctr">
              <a:defRPr sz="1300">
                <a:solidFill>
                  <a:schemeClr val="tx1">
                    <a:lumMod val="50000"/>
                    <a:lumOff val="50000"/>
                  </a:schemeClr>
                </a:solidFill>
              </a:defRPr>
            </a:lvl1pPr>
          </a:lstStyle>
          <a:p>
            <a:pPr lvl="0"/>
            <a:r>
              <a:rPr lang="en-US"/>
              <a:t>Click to edit Master text styles</a:t>
            </a:r>
          </a:p>
        </p:txBody>
      </p:sp>
      <p:sp>
        <p:nvSpPr>
          <p:cNvPr id="33" name="Text Placeholder 2"/>
          <p:cNvSpPr>
            <a:spLocks noGrp="1"/>
          </p:cNvSpPr>
          <p:nvPr>
            <p:ph type="body" sz="quarter" idx="27"/>
          </p:nvPr>
        </p:nvSpPr>
        <p:spPr>
          <a:xfrm>
            <a:off x="3656627" y="4208231"/>
            <a:ext cx="1703925" cy="1005840"/>
          </a:xfrm>
        </p:spPr>
        <p:txBody>
          <a:bodyPr anchor="ctr" anchorCtr="0">
            <a:noAutofit/>
          </a:bodyPr>
          <a:lstStyle>
            <a:lvl1pPr algn="ctr">
              <a:defRPr sz="1300">
                <a:solidFill>
                  <a:schemeClr val="tx1">
                    <a:lumMod val="50000"/>
                    <a:lumOff val="50000"/>
                  </a:schemeClr>
                </a:solidFill>
              </a:defRPr>
            </a:lvl1pPr>
          </a:lstStyle>
          <a:p>
            <a:pPr lvl="0"/>
            <a:r>
              <a:rPr lang="en-US"/>
              <a:t>Click to edit Master text styles</a:t>
            </a:r>
          </a:p>
        </p:txBody>
      </p:sp>
      <p:sp>
        <p:nvSpPr>
          <p:cNvPr id="34" name="Text Placeholder 2"/>
          <p:cNvSpPr>
            <a:spLocks noGrp="1"/>
          </p:cNvSpPr>
          <p:nvPr>
            <p:ph type="body" sz="quarter" idx="28"/>
          </p:nvPr>
        </p:nvSpPr>
        <p:spPr>
          <a:xfrm>
            <a:off x="5632121" y="4208231"/>
            <a:ext cx="1705013" cy="1005840"/>
          </a:xfrm>
        </p:spPr>
        <p:txBody>
          <a:bodyPr anchor="ctr" anchorCtr="0">
            <a:noAutofit/>
          </a:bodyPr>
          <a:lstStyle>
            <a:lvl1pPr algn="ctr">
              <a:defRPr sz="1300">
                <a:solidFill>
                  <a:schemeClr val="tx1">
                    <a:lumMod val="50000"/>
                    <a:lumOff val="50000"/>
                  </a:schemeClr>
                </a:solidFill>
              </a:defRPr>
            </a:lvl1pPr>
          </a:lstStyle>
          <a:p>
            <a:pPr lvl="0"/>
            <a:r>
              <a:rPr lang="en-US"/>
              <a:t>Click to edit Master text styles</a:t>
            </a:r>
          </a:p>
        </p:txBody>
      </p:sp>
      <p:sp>
        <p:nvSpPr>
          <p:cNvPr id="35" name="Text Placeholder 2"/>
          <p:cNvSpPr>
            <a:spLocks noGrp="1"/>
          </p:cNvSpPr>
          <p:nvPr>
            <p:ph type="body" sz="quarter" idx="29"/>
          </p:nvPr>
        </p:nvSpPr>
        <p:spPr>
          <a:xfrm>
            <a:off x="7706589" y="4208231"/>
            <a:ext cx="1533236" cy="1005840"/>
          </a:xfrm>
        </p:spPr>
        <p:txBody>
          <a:bodyPr anchor="ctr" anchorCtr="0">
            <a:noAutofit/>
          </a:bodyPr>
          <a:lstStyle>
            <a:lvl1pPr algn="ctr">
              <a:defRPr sz="1300">
                <a:solidFill>
                  <a:schemeClr val="tx1">
                    <a:lumMod val="50000"/>
                    <a:lumOff val="50000"/>
                  </a:schemeClr>
                </a:solidFill>
              </a:defRPr>
            </a:lvl1pPr>
          </a:lstStyle>
          <a:p>
            <a:pPr lvl="0"/>
            <a:r>
              <a:rPr lang="en-US"/>
              <a:t>Click to edit Master text styles</a:t>
            </a:r>
          </a:p>
        </p:txBody>
      </p:sp>
      <p:sp>
        <p:nvSpPr>
          <p:cNvPr id="36" name="Text Placeholder 2"/>
          <p:cNvSpPr>
            <a:spLocks noGrp="1"/>
          </p:cNvSpPr>
          <p:nvPr>
            <p:ph type="body" sz="quarter" idx="30"/>
          </p:nvPr>
        </p:nvSpPr>
        <p:spPr>
          <a:xfrm>
            <a:off x="9574009" y="4208231"/>
            <a:ext cx="1707051" cy="1005840"/>
          </a:xfrm>
        </p:spPr>
        <p:txBody>
          <a:bodyPr anchor="ctr" anchorCtr="0">
            <a:noAutofit/>
          </a:bodyPr>
          <a:lstStyle>
            <a:lvl1pPr algn="ctr">
              <a:defRPr sz="1300">
                <a:solidFill>
                  <a:schemeClr val="tx1">
                    <a:lumMod val="50000"/>
                    <a:lumOff val="50000"/>
                  </a:schemeClr>
                </a:solidFill>
              </a:defRPr>
            </a:lvl1pPr>
          </a:lstStyle>
          <a:p>
            <a:pPr lvl="0"/>
            <a:r>
              <a:rPr lang="en-US"/>
              <a:t>Click to edit Master text styles</a:t>
            </a:r>
          </a:p>
        </p:txBody>
      </p:sp>
      <p:cxnSp>
        <p:nvCxnSpPr>
          <p:cNvPr id="37" name="Straight Connector 36"/>
          <p:cNvCxnSpPr/>
          <p:nvPr userDrawn="1"/>
        </p:nvCxnSpPr>
        <p:spPr>
          <a:xfrm>
            <a:off x="-6930" y="5372327"/>
            <a:ext cx="12207240" cy="0"/>
          </a:xfrm>
          <a:prstGeom prst="line">
            <a:avLst/>
          </a:prstGeom>
          <a:ln w="25400" cap="flat" cmpd="sng">
            <a:gradFill flip="none" rotWithShape="1">
              <a:gsLst>
                <a:gs pos="0">
                  <a:schemeClr val="accent1"/>
                </a:gs>
                <a:gs pos="56000">
                  <a:schemeClr val="accent3"/>
                </a:gs>
                <a:gs pos="30000">
                  <a:schemeClr val="accent2"/>
                </a:gs>
                <a:gs pos="78000">
                  <a:schemeClr val="accent4"/>
                </a:gs>
                <a:gs pos="100000">
                  <a:schemeClr val="accent5"/>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38" name="Text Placeholder 2"/>
          <p:cNvSpPr>
            <a:spLocks noGrp="1"/>
          </p:cNvSpPr>
          <p:nvPr>
            <p:ph type="body" sz="quarter" idx="31"/>
          </p:nvPr>
        </p:nvSpPr>
        <p:spPr>
          <a:xfrm>
            <a:off x="63497" y="5518877"/>
            <a:ext cx="1533236" cy="1005840"/>
          </a:xfrm>
        </p:spPr>
        <p:txBody>
          <a:bodyPr anchor="ctr" anchorCtr="0">
            <a:noAutofit/>
          </a:bodyPr>
          <a:lstStyle>
            <a:lvl1pPr algn="ctr">
              <a:defRPr sz="1300">
                <a:solidFill>
                  <a:schemeClr val="tx1">
                    <a:lumMod val="50000"/>
                    <a:lumOff val="50000"/>
                  </a:schemeClr>
                </a:solidFill>
              </a:defRPr>
            </a:lvl1pPr>
          </a:lstStyle>
          <a:p>
            <a:pPr lvl="0"/>
            <a:r>
              <a:rPr lang="en-US"/>
              <a:t>Click to edit Master text styles</a:t>
            </a:r>
          </a:p>
        </p:txBody>
      </p:sp>
      <p:sp>
        <p:nvSpPr>
          <p:cNvPr id="39" name="Text Placeholder 2"/>
          <p:cNvSpPr>
            <a:spLocks noGrp="1"/>
          </p:cNvSpPr>
          <p:nvPr>
            <p:ph type="body" sz="quarter" idx="32"/>
          </p:nvPr>
        </p:nvSpPr>
        <p:spPr>
          <a:xfrm>
            <a:off x="1676376" y="5518877"/>
            <a:ext cx="1730684" cy="1005840"/>
          </a:xfrm>
        </p:spPr>
        <p:txBody>
          <a:bodyPr anchor="ctr" anchorCtr="0">
            <a:noAutofit/>
          </a:bodyPr>
          <a:lstStyle>
            <a:lvl1pPr algn="ctr">
              <a:defRPr sz="1300">
                <a:solidFill>
                  <a:schemeClr val="tx1">
                    <a:lumMod val="50000"/>
                    <a:lumOff val="50000"/>
                  </a:schemeClr>
                </a:solidFill>
              </a:defRPr>
            </a:lvl1pPr>
          </a:lstStyle>
          <a:p>
            <a:pPr lvl="0"/>
            <a:r>
              <a:rPr lang="en-US"/>
              <a:t>Click to edit Master text styles</a:t>
            </a:r>
          </a:p>
        </p:txBody>
      </p:sp>
      <p:sp>
        <p:nvSpPr>
          <p:cNvPr id="40" name="Text Placeholder 2"/>
          <p:cNvSpPr>
            <a:spLocks noGrp="1"/>
          </p:cNvSpPr>
          <p:nvPr>
            <p:ph type="body" sz="quarter" idx="33"/>
          </p:nvPr>
        </p:nvSpPr>
        <p:spPr>
          <a:xfrm>
            <a:off x="3642771" y="5518875"/>
            <a:ext cx="1703925" cy="1005840"/>
          </a:xfrm>
        </p:spPr>
        <p:txBody>
          <a:bodyPr anchor="ctr" anchorCtr="0">
            <a:noAutofit/>
          </a:bodyPr>
          <a:lstStyle>
            <a:lvl1pPr algn="ctr">
              <a:defRPr sz="1300">
                <a:solidFill>
                  <a:schemeClr val="tx1">
                    <a:lumMod val="50000"/>
                    <a:lumOff val="50000"/>
                  </a:schemeClr>
                </a:solidFill>
              </a:defRPr>
            </a:lvl1pPr>
          </a:lstStyle>
          <a:p>
            <a:pPr lvl="0"/>
            <a:r>
              <a:rPr lang="en-US"/>
              <a:t>Click to edit Master text styles</a:t>
            </a:r>
          </a:p>
        </p:txBody>
      </p:sp>
      <p:sp>
        <p:nvSpPr>
          <p:cNvPr id="41" name="Text Placeholder 2"/>
          <p:cNvSpPr>
            <a:spLocks noGrp="1"/>
          </p:cNvSpPr>
          <p:nvPr>
            <p:ph type="body" sz="quarter" idx="34"/>
          </p:nvPr>
        </p:nvSpPr>
        <p:spPr>
          <a:xfrm>
            <a:off x="5618265" y="5518875"/>
            <a:ext cx="1705013" cy="1005840"/>
          </a:xfrm>
        </p:spPr>
        <p:txBody>
          <a:bodyPr anchor="ctr" anchorCtr="0">
            <a:noAutofit/>
          </a:bodyPr>
          <a:lstStyle>
            <a:lvl1pPr algn="ctr">
              <a:defRPr sz="1300">
                <a:solidFill>
                  <a:schemeClr val="tx1">
                    <a:lumMod val="50000"/>
                    <a:lumOff val="50000"/>
                  </a:schemeClr>
                </a:solidFill>
              </a:defRPr>
            </a:lvl1pPr>
          </a:lstStyle>
          <a:p>
            <a:pPr lvl="0"/>
            <a:r>
              <a:rPr lang="en-US"/>
              <a:t>Click to edit Master text styles</a:t>
            </a:r>
          </a:p>
        </p:txBody>
      </p:sp>
      <p:sp>
        <p:nvSpPr>
          <p:cNvPr id="42" name="Text Placeholder 2"/>
          <p:cNvSpPr>
            <a:spLocks noGrp="1"/>
          </p:cNvSpPr>
          <p:nvPr>
            <p:ph type="body" sz="quarter" idx="35"/>
          </p:nvPr>
        </p:nvSpPr>
        <p:spPr>
          <a:xfrm>
            <a:off x="7692733" y="5518875"/>
            <a:ext cx="1533236" cy="1005840"/>
          </a:xfrm>
        </p:spPr>
        <p:txBody>
          <a:bodyPr anchor="ctr" anchorCtr="0">
            <a:noAutofit/>
          </a:bodyPr>
          <a:lstStyle>
            <a:lvl1pPr algn="ctr">
              <a:defRPr sz="1300">
                <a:solidFill>
                  <a:schemeClr val="tx1">
                    <a:lumMod val="50000"/>
                    <a:lumOff val="50000"/>
                  </a:schemeClr>
                </a:solidFill>
              </a:defRPr>
            </a:lvl1pPr>
          </a:lstStyle>
          <a:p>
            <a:pPr lvl="0"/>
            <a:r>
              <a:rPr lang="en-US"/>
              <a:t>Click to edit Master text styles</a:t>
            </a:r>
          </a:p>
        </p:txBody>
      </p:sp>
      <p:sp>
        <p:nvSpPr>
          <p:cNvPr id="43" name="Text Placeholder 2"/>
          <p:cNvSpPr>
            <a:spLocks noGrp="1"/>
          </p:cNvSpPr>
          <p:nvPr>
            <p:ph type="body" sz="quarter" idx="36"/>
          </p:nvPr>
        </p:nvSpPr>
        <p:spPr>
          <a:xfrm>
            <a:off x="9560153" y="5518875"/>
            <a:ext cx="1707051" cy="1005840"/>
          </a:xfrm>
        </p:spPr>
        <p:txBody>
          <a:bodyPr anchor="ctr" anchorCtr="0">
            <a:noAutofit/>
          </a:bodyPr>
          <a:lstStyle>
            <a:lvl1pPr algn="ctr">
              <a:defRPr sz="1300">
                <a:solidFill>
                  <a:schemeClr val="tx1">
                    <a:lumMod val="50000"/>
                    <a:lumOff val="50000"/>
                  </a:schemeClr>
                </a:solidFill>
              </a:defRPr>
            </a:lvl1pPr>
          </a:lstStyle>
          <a:p>
            <a:pPr lvl="0"/>
            <a:r>
              <a:rPr lang="en-US"/>
              <a:t>Click to edit Master text styles</a:t>
            </a:r>
          </a:p>
        </p:txBody>
      </p:sp>
      <p:sp>
        <p:nvSpPr>
          <p:cNvPr id="44" name="Title 1">
            <a:extLst>
              <a:ext uri="{FF2B5EF4-FFF2-40B4-BE49-F238E27FC236}">
                <a16:creationId xmlns:a16="http://schemas.microsoft.com/office/drawing/2014/main" id="{55AA4B57-9651-43C9-B0FE-6C3B302F5226}"/>
              </a:ext>
            </a:extLst>
          </p:cNvPr>
          <p:cNvSpPr>
            <a:spLocks noGrp="1"/>
          </p:cNvSpPr>
          <p:nvPr>
            <p:ph type="title"/>
          </p:nvPr>
        </p:nvSpPr>
        <p:spPr>
          <a:xfrm>
            <a:off x="830115" y="-94333"/>
            <a:ext cx="10515600" cy="612515"/>
          </a:xfrm>
        </p:spPr>
        <p:txBody>
          <a:bodyPr>
            <a:normAutofit/>
          </a:bodyPr>
          <a:lstStyle>
            <a:lvl1pPr algn="ctr">
              <a:defRPr sz="2000" b="0">
                <a:solidFill>
                  <a:schemeClr val="bg1">
                    <a:lumMod val="95000"/>
                  </a:schemeClr>
                </a:solidFill>
              </a:defRPr>
            </a:lvl1pPr>
          </a:lstStyle>
          <a:p>
            <a:r>
              <a:rPr lang="en-US"/>
              <a:t>Click to edit Master title style</a:t>
            </a:r>
          </a:p>
        </p:txBody>
      </p:sp>
    </p:spTree>
    <p:extLst>
      <p:ext uri="{BB962C8B-B14F-4D97-AF65-F5344CB8AC3E}">
        <p14:creationId xmlns:p14="http://schemas.microsoft.com/office/powerpoint/2010/main" val="125397341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oals">
    <p:spTree>
      <p:nvGrpSpPr>
        <p:cNvPr id="1" name=""/>
        <p:cNvGrpSpPr/>
        <p:nvPr/>
      </p:nvGrpSpPr>
      <p:grpSpPr>
        <a:xfrm>
          <a:off x="0" y="0"/>
          <a:ext cx="0" cy="0"/>
          <a:chOff x="0" y="0"/>
          <a:chExt cx="0" cy="0"/>
        </a:xfrm>
      </p:grpSpPr>
      <p:grpSp>
        <p:nvGrpSpPr>
          <p:cNvPr id="2" name="Group 1" descr="Chevrons with Name, Goal, and Finish By headings"/>
          <p:cNvGrpSpPr/>
          <p:nvPr userDrawn="1"/>
        </p:nvGrpSpPr>
        <p:grpSpPr>
          <a:xfrm>
            <a:off x="480507" y="523241"/>
            <a:ext cx="11308260" cy="926267"/>
            <a:chOff x="480507" y="523241"/>
            <a:chExt cx="11308260" cy="926267"/>
          </a:xfrm>
        </p:grpSpPr>
        <p:sp>
          <p:nvSpPr>
            <p:cNvPr id="8" name="Chevron 7"/>
            <p:cNvSpPr>
              <a:spLocks noChangeAspect="1"/>
            </p:cNvSpPr>
            <p:nvPr/>
          </p:nvSpPr>
          <p:spPr>
            <a:xfrm>
              <a:off x="480507" y="529272"/>
              <a:ext cx="3931920" cy="920236"/>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solidFill>
                    <a:schemeClr val="bg1"/>
                  </a:solidFill>
                  <a:latin typeface="+mj-lt"/>
                </a:rPr>
                <a:t>NAME</a:t>
              </a:r>
            </a:p>
          </p:txBody>
        </p:sp>
        <p:sp>
          <p:nvSpPr>
            <p:cNvPr id="9" name="Chevron 8"/>
            <p:cNvSpPr>
              <a:spLocks noChangeAspect="1"/>
            </p:cNvSpPr>
            <p:nvPr/>
          </p:nvSpPr>
          <p:spPr>
            <a:xfrm>
              <a:off x="4168677" y="523241"/>
              <a:ext cx="3931920" cy="920236"/>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solidFill>
                    <a:schemeClr val="bg1"/>
                  </a:solidFill>
                  <a:latin typeface="+mj-lt"/>
                </a:rPr>
                <a:t>GOAL</a:t>
              </a:r>
            </a:p>
          </p:txBody>
        </p:sp>
        <p:sp>
          <p:nvSpPr>
            <p:cNvPr id="10" name="Chevron 9"/>
            <p:cNvSpPr>
              <a:spLocks noChangeAspect="1"/>
            </p:cNvSpPr>
            <p:nvPr/>
          </p:nvSpPr>
          <p:spPr>
            <a:xfrm>
              <a:off x="7856847" y="529272"/>
              <a:ext cx="3931920" cy="920236"/>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solidFill>
                    <a:schemeClr val="bg1"/>
                  </a:solidFill>
                  <a:latin typeface="+mj-lt"/>
                </a:rPr>
                <a:t>FINISH BY</a:t>
              </a:r>
            </a:p>
          </p:txBody>
        </p:sp>
      </p:grpSp>
      <p:cxnSp>
        <p:nvCxnSpPr>
          <p:cNvPr id="15" name="Straight Connector 14" descr="Vertical border line"/>
          <p:cNvCxnSpPr/>
          <p:nvPr userDrawn="1"/>
        </p:nvCxnSpPr>
        <p:spPr>
          <a:xfrm>
            <a:off x="4197096" y="1443477"/>
            <a:ext cx="0" cy="5414523"/>
          </a:xfrm>
          <a:prstGeom prst="line">
            <a:avLst/>
          </a:prstGeom>
          <a:ln w="19050">
            <a:gradFill>
              <a:gsLst>
                <a:gs pos="0">
                  <a:schemeClr val="accent2"/>
                </a:gs>
                <a:gs pos="100000">
                  <a:schemeClr val="accent2">
                    <a:lumMod val="20000"/>
                    <a:lumOff val="8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9" name="Straight Connector 18" descr="Vertical border line"/>
          <p:cNvCxnSpPr/>
          <p:nvPr userDrawn="1"/>
        </p:nvCxnSpPr>
        <p:spPr>
          <a:xfrm>
            <a:off x="7628091" y="1443477"/>
            <a:ext cx="0" cy="5414523"/>
          </a:xfrm>
          <a:prstGeom prst="line">
            <a:avLst/>
          </a:prstGeom>
          <a:ln w="19050">
            <a:gradFill>
              <a:gsLst>
                <a:gs pos="0">
                  <a:schemeClr val="accent2"/>
                </a:gs>
                <a:gs pos="100000">
                  <a:schemeClr val="accent2">
                    <a:lumMod val="20000"/>
                    <a:lumOff val="8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7" name="Text Placeholder 6"/>
          <p:cNvSpPr>
            <a:spLocks noGrp="1"/>
          </p:cNvSpPr>
          <p:nvPr>
            <p:ph type="body" sz="quarter" idx="16" hasCustomPrompt="1"/>
          </p:nvPr>
        </p:nvSpPr>
        <p:spPr>
          <a:xfrm>
            <a:off x="481013" y="1638300"/>
            <a:ext cx="3430587" cy="774700"/>
          </a:xfrm>
        </p:spPr>
        <p:txBody>
          <a:bodyPr/>
          <a:lstStyle>
            <a:lvl1pPr algn="ctr">
              <a:defRPr baseline="0"/>
            </a:lvl1pPr>
          </a:lstStyle>
          <a:p>
            <a:pPr lvl="0"/>
            <a:r>
              <a:rPr lang="en-US"/>
              <a:t>click to add name</a:t>
            </a:r>
          </a:p>
        </p:txBody>
      </p:sp>
      <p:sp>
        <p:nvSpPr>
          <p:cNvPr id="16" name="Text Placeholder 6"/>
          <p:cNvSpPr>
            <a:spLocks noGrp="1"/>
          </p:cNvSpPr>
          <p:nvPr>
            <p:ph type="body" sz="quarter" idx="17" hasCustomPrompt="1"/>
          </p:nvPr>
        </p:nvSpPr>
        <p:spPr>
          <a:xfrm>
            <a:off x="481013" y="2601792"/>
            <a:ext cx="3430587" cy="774700"/>
          </a:xfrm>
        </p:spPr>
        <p:txBody>
          <a:bodyPr/>
          <a:lstStyle>
            <a:lvl1pPr algn="ctr">
              <a:defRPr baseline="0"/>
            </a:lvl1pPr>
          </a:lstStyle>
          <a:p>
            <a:pPr lvl="0"/>
            <a:r>
              <a:rPr lang="en-US"/>
              <a:t>click to add name</a:t>
            </a:r>
          </a:p>
        </p:txBody>
      </p:sp>
      <p:sp>
        <p:nvSpPr>
          <p:cNvPr id="17" name="Text Placeholder 6"/>
          <p:cNvSpPr>
            <a:spLocks noGrp="1"/>
          </p:cNvSpPr>
          <p:nvPr>
            <p:ph type="body" sz="quarter" idx="18" hasCustomPrompt="1"/>
          </p:nvPr>
        </p:nvSpPr>
        <p:spPr>
          <a:xfrm>
            <a:off x="481013" y="3606959"/>
            <a:ext cx="3430587" cy="774700"/>
          </a:xfrm>
        </p:spPr>
        <p:txBody>
          <a:bodyPr/>
          <a:lstStyle>
            <a:lvl1pPr algn="ctr">
              <a:defRPr baseline="0"/>
            </a:lvl1pPr>
          </a:lstStyle>
          <a:p>
            <a:pPr lvl="0"/>
            <a:r>
              <a:rPr lang="en-US"/>
              <a:t>click to add name</a:t>
            </a:r>
          </a:p>
        </p:txBody>
      </p:sp>
      <p:sp>
        <p:nvSpPr>
          <p:cNvPr id="18" name="Text Placeholder 6"/>
          <p:cNvSpPr>
            <a:spLocks noGrp="1"/>
          </p:cNvSpPr>
          <p:nvPr>
            <p:ph type="body" sz="quarter" idx="19" hasCustomPrompt="1"/>
          </p:nvPr>
        </p:nvSpPr>
        <p:spPr>
          <a:xfrm>
            <a:off x="481013" y="4612126"/>
            <a:ext cx="3430587" cy="774700"/>
          </a:xfrm>
        </p:spPr>
        <p:txBody>
          <a:bodyPr/>
          <a:lstStyle>
            <a:lvl1pPr algn="ctr">
              <a:defRPr baseline="0"/>
            </a:lvl1pPr>
          </a:lstStyle>
          <a:p>
            <a:pPr lvl="0"/>
            <a:r>
              <a:rPr lang="en-US"/>
              <a:t>click to add name</a:t>
            </a:r>
          </a:p>
        </p:txBody>
      </p:sp>
      <p:sp>
        <p:nvSpPr>
          <p:cNvPr id="20" name="Text Placeholder 6"/>
          <p:cNvSpPr>
            <a:spLocks noGrp="1"/>
          </p:cNvSpPr>
          <p:nvPr>
            <p:ph type="body" sz="quarter" idx="20" hasCustomPrompt="1"/>
          </p:nvPr>
        </p:nvSpPr>
        <p:spPr>
          <a:xfrm>
            <a:off x="480507" y="5617293"/>
            <a:ext cx="3430587" cy="774700"/>
          </a:xfrm>
        </p:spPr>
        <p:txBody>
          <a:bodyPr/>
          <a:lstStyle>
            <a:lvl1pPr algn="ctr">
              <a:defRPr baseline="0"/>
            </a:lvl1pPr>
          </a:lstStyle>
          <a:p>
            <a:pPr lvl="0"/>
            <a:r>
              <a:rPr lang="en-US"/>
              <a:t>click to add name</a:t>
            </a:r>
          </a:p>
        </p:txBody>
      </p:sp>
      <p:sp>
        <p:nvSpPr>
          <p:cNvPr id="21" name="Text Placeholder 6"/>
          <p:cNvSpPr>
            <a:spLocks noGrp="1"/>
          </p:cNvSpPr>
          <p:nvPr>
            <p:ph type="body" sz="quarter" idx="21" hasCustomPrompt="1"/>
          </p:nvPr>
        </p:nvSpPr>
        <p:spPr>
          <a:xfrm>
            <a:off x="4197504" y="1638300"/>
            <a:ext cx="3430587" cy="774700"/>
          </a:xfrm>
        </p:spPr>
        <p:txBody>
          <a:bodyPr/>
          <a:lstStyle>
            <a:lvl1pPr algn="ctr">
              <a:defRPr baseline="0"/>
            </a:lvl1pPr>
          </a:lstStyle>
          <a:p>
            <a:pPr lvl="0"/>
            <a:r>
              <a:rPr lang="en-US"/>
              <a:t>click to add goal</a:t>
            </a:r>
          </a:p>
        </p:txBody>
      </p:sp>
      <p:sp>
        <p:nvSpPr>
          <p:cNvPr id="23" name="Text Placeholder 6"/>
          <p:cNvSpPr>
            <a:spLocks noGrp="1"/>
          </p:cNvSpPr>
          <p:nvPr>
            <p:ph type="body" sz="quarter" idx="22" hasCustomPrompt="1"/>
          </p:nvPr>
        </p:nvSpPr>
        <p:spPr>
          <a:xfrm>
            <a:off x="4197504" y="2601792"/>
            <a:ext cx="3430587" cy="774700"/>
          </a:xfrm>
        </p:spPr>
        <p:txBody>
          <a:bodyPr/>
          <a:lstStyle>
            <a:lvl1pPr algn="ctr">
              <a:defRPr baseline="0"/>
            </a:lvl1pPr>
          </a:lstStyle>
          <a:p>
            <a:pPr lvl="0"/>
            <a:r>
              <a:rPr lang="en-US"/>
              <a:t>click to add goal</a:t>
            </a:r>
          </a:p>
        </p:txBody>
      </p:sp>
      <p:sp>
        <p:nvSpPr>
          <p:cNvPr id="24" name="Text Placeholder 6"/>
          <p:cNvSpPr>
            <a:spLocks noGrp="1"/>
          </p:cNvSpPr>
          <p:nvPr>
            <p:ph type="body" sz="quarter" idx="23" hasCustomPrompt="1"/>
          </p:nvPr>
        </p:nvSpPr>
        <p:spPr>
          <a:xfrm>
            <a:off x="4197504" y="3606959"/>
            <a:ext cx="3430587" cy="774700"/>
          </a:xfrm>
        </p:spPr>
        <p:txBody>
          <a:bodyPr/>
          <a:lstStyle>
            <a:lvl1pPr algn="ctr">
              <a:defRPr baseline="0"/>
            </a:lvl1pPr>
          </a:lstStyle>
          <a:p>
            <a:pPr lvl="0"/>
            <a:r>
              <a:rPr lang="en-US"/>
              <a:t>click to add goal</a:t>
            </a:r>
          </a:p>
        </p:txBody>
      </p:sp>
      <p:sp>
        <p:nvSpPr>
          <p:cNvPr id="25" name="Text Placeholder 6"/>
          <p:cNvSpPr>
            <a:spLocks noGrp="1"/>
          </p:cNvSpPr>
          <p:nvPr>
            <p:ph type="body" sz="quarter" idx="24" hasCustomPrompt="1"/>
          </p:nvPr>
        </p:nvSpPr>
        <p:spPr>
          <a:xfrm>
            <a:off x="4197504" y="4612126"/>
            <a:ext cx="3430587" cy="774700"/>
          </a:xfrm>
        </p:spPr>
        <p:txBody>
          <a:bodyPr/>
          <a:lstStyle>
            <a:lvl1pPr algn="ctr">
              <a:defRPr baseline="0"/>
            </a:lvl1pPr>
          </a:lstStyle>
          <a:p>
            <a:pPr lvl="0"/>
            <a:r>
              <a:rPr lang="en-US"/>
              <a:t>click to add goal</a:t>
            </a:r>
          </a:p>
        </p:txBody>
      </p:sp>
      <p:sp>
        <p:nvSpPr>
          <p:cNvPr id="26" name="Text Placeholder 6"/>
          <p:cNvSpPr>
            <a:spLocks noGrp="1"/>
          </p:cNvSpPr>
          <p:nvPr>
            <p:ph type="body" sz="quarter" idx="25" hasCustomPrompt="1"/>
          </p:nvPr>
        </p:nvSpPr>
        <p:spPr>
          <a:xfrm>
            <a:off x="4197503" y="5617293"/>
            <a:ext cx="3430587" cy="774700"/>
          </a:xfrm>
        </p:spPr>
        <p:txBody>
          <a:bodyPr/>
          <a:lstStyle>
            <a:lvl1pPr algn="ctr">
              <a:defRPr baseline="0"/>
            </a:lvl1pPr>
          </a:lstStyle>
          <a:p>
            <a:pPr lvl="0"/>
            <a:r>
              <a:rPr lang="en-US"/>
              <a:t>click to add goal</a:t>
            </a:r>
          </a:p>
        </p:txBody>
      </p:sp>
      <p:sp>
        <p:nvSpPr>
          <p:cNvPr id="27" name="Text Placeholder 6"/>
          <p:cNvSpPr>
            <a:spLocks noGrp="1"/>
          </p:cNvSpPr>
          <p:nvPr>
            <p:ph type="body" sz="quarter" idx="26" hasCustomPrompt="1"/>
          </p:nvPr>
        </p:nvSpPr>
        <p:spPr>
          <a:xfrm>
            <a:off x="7856847" y="1638300"/>
            <a:ext cx="3430587" cy="774700"/>
          </a:xfrm>
        </p:spPr>
        <p:txBody>
          <a:bodyPr/>
          <a:lstStyle>
            <a:lvl1pPr algn="ctr">
              <a:defRPr baseline="0"/>
            </a:lvl1pPr>
          </a:lstStyle>
          <a:p>
            <a:pPr lvl="0"/>
            <a:r>
              <a:rPr lang="en-US"/>
              <a:t>click to add date</a:t>
            </a:r>
          </a:p>
        </p:txBody>
      </p:sp>
      <p:sp>
        <p:nvSpPr>
          <p:cNvPr id="28" name="Text Placeholder 6"/>
          <p:cNvSpPr>
            <a:spLocks noGrp="1"/>
          </p:cNvSpPr>
          <p:nvPr>
            <p:ph type="body" sz="quarter" idx="27" hasCustomPrompt="1"/>
          </p:nvPr>
        </p:nvSpPr>
        <p:spPr>
          <a:xfrm>
            <a:off x="7856847" y="2601792"/>
            <a:ext cx="3430587" cy="774700"/>
          </a:xfrm>
        </p:spPr>
        <p:txBody>
          <a:bodyPr/>
          <a:lstStyle>
            <a:lvl1pPr algn="ctr">
              <a:defRPr baseline="0"/>
            </a:lvl1pPr>
          </a:lstStyle>
          <a:p>
            <a:pPr lvl="0"/>
            <a:r>
              <a:rPr lang="en-US"/>
              <a:t>click to add date</a:t>
            </a:r>
          </a:p>
        </p:txBody>
      </p:sp>
      <p:sp>
        <p:nvSpPr>
          <p:cNvPr id="29" name="Text Placeholder 6"/>
          <p:cNvSpPr>
            <a:spLocks noGrp="1"/>
          </p:cNvSpPr>
          <p:nvPr>
            <p:ph type="body" sz="quarter" idx="28" hasCustomPrompt="1"/>
          </p:nvPr>
        </p:nvSpPr>
        <p:spPr>
          <a:xfrm>
            <a:off x="7856847" y="3606959"/>
            <a:ext cx="3430587" cy="774700"/>
          </a:xfrm>
        </p:spPr>
        <p:txBody>
          <a:bodyPr/>
          <a:lstStyle>
            <a:lvl1pPr algn="ctr">
              <a:defRPr baseline="0"/>
            </a:lvl1pPr>
          </a:lstStyle>
          <a:p>
            <a:pPr lvl="0"/>
            <a:r>
              <a:rPr lang="en-US"/>
              <a:t>click to add date</a:t>
            </a:r>
          </a:p>
        </p:txBody>
      </p:sp>
      <p:sp>
        <p:nvSpPr>
          <p:cNvPr id="30" name="Text Placeholder 6"/>
          <p:cNvSpPr>
            <a:spLocks noGrp="1"/>
          </p:cNvSpPr>
          <p:nvPr>
            <p:ph type="body" sz="quarter" idx="29" hasCustomPrompt="1"/>
          </p:nvPr>
        </p:nvSpPr>
        <p:spPr>
          <a:xfrm>
            <a:off x="7856846" y="4612126"/>
            <a:ext cx="3430587" cy="774700"/>
          </a:xfrm>
        </p:spPr>
        <p:txBody>
          <a:bodyPr/>
          <a:lstStyle>
            <a:lvl1pPr algn="ctr">
              <a:defRPr baseline="0"/>
            </a:lvl1pPr>
          </a:lstStyle>
          <a:p>
            <a:pPr lvl="0"/>
            <a:r>
              <a:rPr lang="en-US"/>
              <a:t>click to add date</a:t>
            </a:r>
          </a:p>
        </p:txBody>
      </p:sp>
      <p:sp>
        <p:nvSpPr>
          <p:cNvPr id="31" name="Text Placeholder 6"/>
          <p:cNvSpPr>
            <a:spLocks noGrp="1"/>
          </p:cNvSpPr>
          <p:nvPr>
            <p:ph type="body" sz="quarter" idx="30" hasCustomPrompt="1"/>
          </p:nvPr>
        </p:nvSpPr>
        <p:spPr>
          <a:xfrm>
            <a:off x="7856845" y="5617293"/>
            <a:ext cx="3430587" cy="774700"/>
          </a:xfrm>
        </p:spPr>
        <p:txBody>
          <a:bodyPr/>
          <a:lstStyle>
            <a:lvl1pPr algn="ctr">
              <a:defRPr baseline="0"/>
            </a:lvl1pPr>
          </a:lstStyle>
          <a:p>
            <a:pPr lvl="0"/>
            <a:r>
              <a:rPr lang="en-US"/>
              <a:t>click to add date</a:t>
            </a:r>
          </a:p>
        </p:txBody>
      </p:sp>
      <p:sp>
        <p:nvSpPr>
          <p:cNvPr id="32" name="Title 1">
            <a:extLst>
              <a:ext uri="{FF2B5EF4-FFF2-40B4-BE49-F238E27FC236}">
                <a16:creationId xmlns:a16="http://schemas.microsoft.com/office/drawing/2014/main" id="{F6C63095-C11C-4040-8C2C-871008A0B2DC}"/>
              </a:ext>
            </a:extLst>
          </p:cNvPr>
          <p:cNvSpPr>
            <a:spLocks noGrp="1"/>
          </p:cNvSpPr>
          <p:nvPr>
            <p:ph type="title"/>
          </p:nvPr>
        </p:nvSpPr>
        <p:spPr>
          <a:xfrm>
            <a:off x="830115" y="-18133"/>
            <a:ext cx="10515600" cy="612515"/>
          </a:xfrm>
        </p:spPr>
        <p:txBody>
          <a:bodyPr>
            <a:normAutofit/>
          </a:bodyPr>
          <a:lstStyle>
            <a:lvl1pPr algn="ctr">
              <a:defRPr sz="1800" b="0">
                <a:solidFill>
                  <a:schemeClr val="bg1">
                    <a:lumMod val="95000"/>
                  </a:schemeClr>
                </a:solidFill>
              </a:defRPr>
            </a:lvl1pPr>
          </a:lstStyle>
          <a:p>
            <a:r>
              <a:rPr lang="en-US"/>
              <a:t>Click to edit Master title style</a:t>
            </a:r>
          </a:p>
        </p:txBody>
      </p:sp>
    </p:spTree>
    <p:extLst>
      <p:ext uri="{BB962C8B-B14F-4D97-AF65-F5344CB8AC3E}">
        <p14:creationId xmlns:p14="http://schemas.microsoft.com/office/powerpoint/2010/main" val="1792742290"/>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4847BA0-DE75-41C4-9773-F0566992DBC0}" type="datetimeFigureOut">
              <a:rPr lang="en-US" smtClean="0"/>
              <a:t>23/7/2024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87520F-9537-4B31-A4DB-3ECD89F60798}" type="slidenum">
              <a:rPr lang="en-US" smtClean="0"/>
              <a:t>‹#›</a:t>
            </a:fld>
            <a:endParaRPr lang="en-US"/>
          </a:p>
        </p:txBody>
      </p:sp>
    </p:spTree>
    <p:extLst>
      <p:ext uri="{BB962C8B-B14F-4D97-AF65-F5344CB8AC3E}">
        <p14:creationId xmlns:p14="http://schemas.microsoft.com/office/powerpoint/2010/main" val="266681946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4847BA0-DE75-41C4-9773-F0566992DBC0}" type="datetimeFigureOut">
              <a:rPr lang="en-US" smtClean="0"/>
              <a:t>23/7/2024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87520F-9537-4B31-A4DB-3ECD89F60798}" type="slidenum">
              <a:rPr lang="en-US" smtClean="0"/>
              <a:t>‹#›</a:t>
            </a:fld>
            <a:endParaRPr lang="en-US"/>
          </a:p>
        </p:txBody>
      </p:sp>
    </p:spTree>
    <p:extLst>
      <p:ext uri="{BB962C8B-B14F-4D97-AF65-F5344CB8AC3E}">
        <p14:creationId xmlns:p14="http://schemas.microsoft.com/office/powerpoint/2010/main" val="159641224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6" Type="http://schemas.openxmlformats.org/officeDocument/2006/relationships/theme" Target="../theme/theme2.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629208"/>
            <a:ext cx="10515600" cy="61251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623367"/>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847BA0-DE75-41C4-9773-F0566992DBC0}" type="datetimeFigureOut">
              <a:rPr lang="en-US" smtClean="0"/>
              <a:t>23/7/2024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87520F-9537-4B31-A4DB-3ECD89F60798}" type="slidenum">
              <a:rPr lang="en-US" smtClean="0"/>
              <a:t>‹#›</a:t>
            </a:fld>
            <a:endParaRPr lang="en-US"/>
          </a:p>
        </p:txBody>
      </p:sp>
    </p:spTree>
    <p:extLst>
      <p:ext uri="{BB962C8B-B14F-4D97-AF65-F5344CB8AC3E}">
        <p14:creationId xmlns:p14="http://schemas.microsoft.com/office/powerpoint/2010/main" val="3067035863"/>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Lst>
  <p:hf hdr="0" ftr="0" dt="0"/>
  <p:txStyles>
    <p:titleStyle>
      <a:lvl1pPr algn="l" defTabSz="914400" rtl="0" eaLnBrk="1" latinLnBrk="0" hangingPunct="1">
        <a:lnSpc>
          <a:spcPct val="90000"/>
        </a:lnSpc>
        <a:spcBef>
          <a:spcPct val="0"/>
        </a:spcBef>
        <a:buNone/>
        <a:defRPr sz="3200" b="1" kern="1200">
          <a:solidFill>
            <a:schemeClr val="accent1"/>
          </a:solidFill>
          <a:latin typeface="+mn-lt"/>
          <a:ea typeface="+mj-ea"/>
          <a:cs typeface="+mj-cs"/>
        </a:defRPr>
      </a:lvl1pPr>
    </p:titleStyle>
    <p:bodyStyle>
      <a:lvl1pPr marL="0" indent="0" algn="just"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629208"/>
            <a:ext cx="10515600" cy="61251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623367"/>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847BA0-DE75-41C4-9773-F0566992DBC0}" type="datetimeFigureOut">
              <a:rPr lang="en-US" smtClean="0"/>
              <a:t>23/7/2024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87520F-9537-4B31-A4DB-3ECD89F60798}" type="slidenum">
              <a:rPr lang="en-US" smtClean="0"/>
              <a:t>‹#›</a:t>
            </a:fld>
            <a:endParaRPr lang="en-US"/>
          </a:p>
        </p:txBody>
      </p:sp>
    </p:spTree>
    <p:extLst>
      <p:ext uri="{BB962C8B-B14F-4D97-AF65-F5344CB8AC3E}">
        <p14:creationId xmlns:p14="http://schemas.microsoft.com/office/powerpoint/2010/main" val="4085248398"/>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Lst>
  <p:hf hdr="0" ftr="0" dt="0"/>
  <p:txStyles>
    <p:titleStyle>
      <a:lvl1pPr algn="l" defTabSz="914400" rtl="0" eaLnBrk="1" latinLnBrk="0" hangingPunct="1">
        <a:lnSpc>
          <a:spcPct val="90000"/>
        </a:lnSpc>
        <a:spcBef>
          <a:spcPct val="0"/>
        </a:spcBef>
        <a:buNone/>
        <a:defRPr sz="3200" b="1" kern="1200">
          <a:solidFill>
            <a:schemeClr val="accent1"/>
          </a:solidFill>
          <a:latin typeface="+mn-lt"/>
          <a:ea typeface="+mj-ea"/>
          <a:cs typeface="+mj-cs"/>
        </a:defRPr>
      </a:lvl1pPr>
    </p:titleStyle>
    <p:bodyStyle>
      <a:lvl1pPr marL="0" indent="0" algn="just"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7.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592246" y="2643421"/>
            <a:ext cx="9144000" cy="1184041"/>
          </a:xfrm>
        </p:spPr>
        <p:txBody>
          <a:bodyPr>
            <a:normAutofit/>
          </a:bodyPr>
          <a:lstStyle/>
          <a:p>
            <a:pPr algn="l">
              <a:lnSpc>
                <a:spcPct val="100000"/>
              </a:lnSpc>
            </a:pPr>
            <a:r>
              <a:rPr lang="vi-VN" sz="3200">
                <a:solidFill>
                  <a:srgbClr val="0563C1"/>
                </a:solidFill>
              </a:rPr>
              <a:t>Học có giám sát với dữ liệu có phân bố thay đổi bằng mô hình dựa trên quan hệ nhân quả</a:t>
            </a:r>
          </a:p>
        </p:txBody>
      </p:sp>
      <p:sp>
        <p:nvSpPr>
          <p:cNvPr id="2" name="Subtitle 1"/>
          <p:cNvSpPr>
            <a:spLocks noGrp="1"/>
          </p:cNvSpPr>
          <p:nvPr>
            <p:ph type="subTitle" idx="1"/>
          </p:nvPr>
        </p:nvSpPr>
        <p:spPr>
          <a:xfrm>
            <a:off x="1592246" y="4545331"/>
            <a:ext cx="9144000" cy="1511958"/>
          </a:xfrm>
        </p:spPr>
        <p:txBody>
          <a:bodyPr>
            <a:normAutofit/>
          </a:bodyPr>
          <a:lstStyle/>
          <a:p>
            <a:pPr algn="l"/>
            <a:r>
              <a:rPr lang="vi-VN" sz="2000" b="1"/>
              <a:t>GVHD: </a:t>
            </a:r>
            <a:r>
              <a:rPr lang="vi-VN" sz="2000" b="1" noProof="1"/>
              <a:t>ThS. </a:t>
            </a:r>
            <a:r>
              <a:rPr lang="vi-VN" sz="2000" b="1"/>
              <a:t>Trần Trung Kiên và TS. Nguyễn Ngọc Thảo</a:t>
            </a:r>
          </a:p>
          <a:p>
            <a:pPr algn="l"/>
            <a:r>
              <a:rPr lang="vi-VN" sz="2000" b="1"/>
              <a:t>Nhóm sinh viên thực hiện:</a:t>
            </a:r>
          </a:p>
          <a:p>
            <a:pPr lvl="1" algn="l"/>
            <a:r>
              <a:rPr lang="vi-VN" sz="1800"/>
              <a:t>20120032 – Phan Trường An</a:t>
            </a:r>
          </a:p>
          <a:p>
            <a:pPr lvl="1" algn="l"/>
            <a:r>
              <a:rPr lang="vi-VN" sz="1800"/>
              <a:t>20120061 – Phạm Dương Trường Đức</a:t>
            </a:r>
          </a:p>
        </p:txBody>
      </p:sp>
      <p:pic>
        <p:nvPicPr>
          <p:cNvPr id="1026" name="Picture 2" descr="Logo-01 - University of Science, Viet Nam National University Ho Chi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2246" y="450533"/>
            <a:ext cx="1556456" cy="134365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632200" y="773139"/>
            <a:ext cx="7443216" cy="769441"/>
          </a:xfrm>
          <a:prstGeom prst="rect">
            <a:avLst/>
          </a:prstGeom>
          <a:noFill/>
        </p:spPr>
        <p:txBody>
          <a:bodyPr wrap="square" rtlCol="0">
            <a:spAutoFit/>
          </a:bodyPr>
          <a:lstStyle/>
          <a:p>
            <a:r>
              <a:rPr lang="en-US" sz="2400"/>
              <a:t>ĐẠI HỌC QUỐC GIA THÀNH PHỐ HỒ CHÍ MINH</a:t>
            </a:r>
          </a:p>
          <a:p>
            <a:r>
              <a:rPr lang="en-US" sz="2000" b="1"/>
              <a:t>TRƯỜNG ĐẠI HỌC KHOA HỌC TỰ NHIÊN</a:t>
            </a:r>
          </a:p>
        </p:txBody>
      </p:sp>
      <p:sp>
        <p:nvSpPr>
          <p:cNvPr id="4" name="Rectangle 3"/>
          <p:cNvSpPr/>
          <p:nvPr/>
        </p:nvSpPr>
        <p:spPr>
          <a:xfrm>
            <a:off x="1659623" y="3967882"/>
            <a:ext cx="7443216"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078776" y="6229224"/>
            <a:ext cx="1608133" cy="369332"/>
          </a:xfrm>
          <a:prstGeom prst="rect">
            <a:avLst/>
          </a:prstGeom>
          <a:noFill/>
        </p:spPr>
        <p:txBody>
          <a:bodyPr wrap="none" lIns="91440" tIns="45720" rIns="91440" bIns="45720" rtlCol="0" anchor="t">
            <a:spAutoFit/>
          </a:bodyPr>
          <a:lstStyle/>
          <a:p>
            <a:r>
              <a:rPr lang="en-US" i="1" noProof="1"/>
              <a:t>Tháng</a:t>
            </a:r>
            <a:r>
              <a:rPr lang="en-US" i="1"/>
              <a:t> 7/2024</a:t>
            </a:r>
          </a:p>
        </p:txBody>
      </p:sp>
      <p:cxnSp>
        <p:nvCxnSpPr>
          <p:cNvPr id="10" name="Straight Connector 9"/>
          <p:cNvCxnSpPr/>
          <p:nvPr/>
        </p:nvCxnSpPr>
        <p:spPr>
          <a:xfrm>
            <a:off x="1197986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2022295" y="0"/>
            <a:ext cx="45719"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582673" y="1995590"/>
            <a:ext cx="5267789" cy="584775"/>
          </a:xfrm>
          <a:prstGeom prst="rect">
            <a:avLst/>
          </a:prstGeom>
          <a:noFill/>
        </p:spPr>
        <p:txBody>
          <a:bodyPr wrap="none" rtlCol="0">
            <a:spAutoFit/>
          </a:bodyPr>
          <a:lstStyle/>
          <a:p>
            <a:r>
              <a:rPr lang="en-US" sz="3200" b="1">
                <a:solidFill>
                  <a:srgbClr val="003F88"/>
                </a:solidFill>
                <a:latin typeface="Arial (heading)"/>
              </a:rPr>
              <a:t>KHOÁ LUẬN TỐT NGHIỆP</a:t>
            </a:r>
          </a:p>
        </p:txBody>
      </p:sp>
    </p:spTree>
    <p:extLst>
      <p:ext uri="{BB962C8B-B14F-4D97-AF65-F5344CB8AC3E}">
        <p14:creationId xmlns:p14="http://schemas.microsoft.com/office/powerpoint/2010/main" val="12139429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a:extLst>
              <a:ext uri="{FF2B5EF4-FFF2-40B4-BE49-F238E27FC236}">
                <a16:creationId xmlns:a16="http://schemas.microsoft.com/office/drawing/2014/main" id="{834235A2-BB63-4EE7-8519-27F8DE62A9D4}"/>
              </a:ext>
            </a:extLst>
          </p:cNvPr>
          <p:cNvSpPr>
            <a:spLocks noGrp="1"/>
          </p:cNvSpPr>
          <p:nvPr>
            <p:ph type="title"/>
          </p:nvPr>
        </p:nvSpPr>
        <p:spPr/>
        <p:txBody>
          <a:bodyPr/>
          <a:lstStyle/>
          <a:p>
            <a:r>
              <a:rPr lang="en-US"/>
              <a:t>Slide title 04</a:t>
            </a:r>
          </a:p>
        </p:txBody>
      </p:sp>
      <p:sp>
        <p:nvSpPr>
          <p:cNvPr id="2" name="Content Placeholder 1"/>
          <p:cNvSpPr>
            <a:spLocks noGrp="1"/>
          </p:cNvSpPr>
          <p:nvPr>
            <p:ph idx="1"/>
          </p:nvPr>
        </p:nvSpPr>
        <p:spPr/>
        <p:txBody>
          <a:bodyPr vert="horz" lIns="91440" tIns="45720" rIns="91440" bIns="45720" rtlCol="0" anchor="t">
            <a:normAutofit/>
          </a:bodyPr>
          <a:lstStyle/>
          <a:p>
            <a:pPr marL="342900" indent="-342900">
              <a:buFont typeface="Arial" panose="020B0604020202020204" pitchFamily="34" charset="0"/>
              <a:buChar char="•"/>
            </a:pPr>
            <a:r>
              <a:rPr lang="en-US" kern="1200" noProof="1">
                <a:latin typeface="+mn-lt"/>
                <a:ea typeface="+mn-ea"/>
                <a:cs typeface="+mn-cs"/>
              </a:rPr>
              <a:t>Được đề xuất trong bài báo “Modeling the data-generating process is necessary for out-of-distribution generalization" ở hội nghị </a:t>
            </a:r>
            <a:r>
              <a:rPr lang="vi-VN" kern="1200" noProof="1">
                <a:latin typeface="+mn-lt"/>
                <a:ea typeface="+mn-ea"/>
                <a:cs typeface="+mn-cs"/>
              </a:rPr>
              <a:t>ICLR bởi nhóm tác giả của Microsoft Researc</a:t>
            </a:r>
            <a:r>
              <a:rPr lang="en-US" kern="1200" noProof="1">
                <a:latin typeface="+mn-lt"/>
                <a:ea typeface="+mn-ea"/>
                <a:cs typeface="+mn-cs"/>
              </a:rPr>
              <a:t>h </a:t>
            </a:r>
            <a:r>
              <a:rPr lang="en-US" sz="2000" kern="1200" noProof="1">
                <a:latin typeface="+mn-lt"/>
                <a:ea typeface="+mn-ea"/>
                <a:cs typeface="+mn-cs"/>
              </a:rPr>
              <a:t>[2]</a:t>
            </a:r>
            <a:r>
              <a:rPr lang="en-US" kern="1200" noProof="1">
                <a:latin typeface="+mn-lt"/>
                <a:ea typeface="+mn-ea"/>
                <a:cs typeface="+mn-cs"/>
              </a:rPr>
              <a:t>.</a:t>
            </a:r>
          </a:p>
          <a:p>
            <a:pPr marL="342900" indent="-342900">
              <a:buFont typeface="Arial" panose="020B0604020202020204" pitchFamily="34" charset="0"/>
              <a:buChar char="•"/>
            </a:pPr>
            <a:r>
              <a:rPr lang="en-US" kern="1200" noProof="1">
                <a:latin typeface="+mn-lt"/>
                <a:ea typeface="+mn-ea"/>
                <a:cs typeface="+mn-cs"/>
              </a:rPr>
              <a:t>Tận dụng kiến thức về quá trình tạo ra dữ liệu và </a:t>
            </a:r>
            <a:r>
              <a:rPr lang="vi-VN" b="1" kern="1200" noProof="1">
                <a:latin typeface="+mn-lt"/>
                <a:ea typeface="+mn-ea"/>
                <a:cs typeface="+mn-cs"/>
              </a:rPr>
              <a:t>đồ thị nhân quả</a:t>
            </a:r>
            <a:r>
              <a:rPr lang="vi-VN" kern="1200" noProof="1">
                <a:latin typeface="+mn-lt"/>
                <a:ea typeface="+mn-ea"/>
                <a:cs typeface="+mn-cs"/>
              </a:rPr>
              <a:t> </a:t>
            </a:r>
            <a:r>
              <a:rPr lang="en-US" kern="1200" noProof="1">
                <a:latin typeface="+mn-lt"/>
                <a:ea typeface="+mn-ea"/>
                <a:cs typeface="+mn-cs"/>
              </a:rPr>
              <a:t>để tìm ra ràng buộc đúng.</a:t>
            </a:r>
            <a:endParaRPr lang="en-US" kern="1200">
              <a:latin typeface="+mn-lt"/>
              <a:ea typeface="+mn-ea"/>
              <a:cs typeface="+mn-cs"/>
            </a:endParaRPr>
          </a:p>
          <a:p>
            <a:pPr marL="342900" indent="-342900">
              <a:buFont typeface="Arial" panose="020B0604020202020204" pitchFamily="34" charset="0"/>
              <a:buChar char="•"/>
            </a:pPr>
            <a:r>
              <a:rPr lang="en-US" kern="1200" noProof="1">
                <a:latin typeface="+mn-lt"/>
                <a:ea typeface="+mn-ea"/>
                <a:cs typeface="+mn-cs"/>
              </a:rPr>
              <a:t>Vượt trội hơn các thuật toán </a:t>
            </a:r>
            <a:r>
              <a:rPr lang="vi-VN" noProof="1"/>
              <a:t>khái quát miền</a:t>
            </a:r>
            <a:r>
              <a:rPr lang="en-US" kern="1200" noProof="1">
                <a:latin typeface="+mn-lt"/>
                <a:ea typeface="+mn-ea"/>
                <a:cs typeface="+mn-cs"/>
              </a:rPr>
              <a:t> khác trong nhiều trường hợp.</a:t>
            </a:r>
            <a:endParaRPr lang="en-US" kern="1200" noProof="1">
              <a:latin typeface="+mn-lt"/>
              <a:cs typeface="Arial"/>
            </a:endParaRPr>
          </a:p>
          <a:p>
            <a:pPr marL="342900" indent="-342900">
              <a:buFont typeface="Arial" panose="020B0604020202020204" pitchFamily="34" charset="0"/>
              <a:buChar char="•"/>
            </a:pPr>
            <a:r>
              <a:rPr lang="en-US" kern="1200" noProof="1">
                <a:latin typeface="+mn-lt"/>
                <a:ea typeface="+mn-ea"/>
                <a:cs typeface="+mn-cs"/>
              </a:rPr>
              <a:t>Có thể hoạt động tốt với các loại phân bố thay đổi khác nhau hoặc các loại phân bố thay đổi khác nhau trên các thuộc tính khác nhau trong cùng một bộ dữ liệu.</a:t>
            </a:r>
            <a:endParaRPr lang="en-US" kern="1200" noProof="1">
              <a:latin typeface="+mn-lt"/>
              <a:cs typeface="Arial"/>
            </a:endParaRPr>
          </a:p>
          <a:p>
            <a:pPr marL="342900" indent="-342900">
              <a:buFont typeface="Arial" panose="020B0604020202020204" pitchFamily="34" charset="0"/>
              <a:buChar char="•"/>
            </a:pPr>
            <a:r>
              <a:rPr lang="en-US" kern="1200" noProof="1">
                <a:latin typeface="+mn-lt"/>
                <a:ea typeface="+mn-ea"/>
                <a:cs typeface="+mn-cs"/>
              </a:rPr>
              <a:t>CACM là phương pháp chính được tìm hiểu sâu trong khóa luận này.</a:t>
            </a:r>
            <a:endParaRPr lang="en-US" b="1" kern="1200" noProof="1">
              <a:latin typeface="+mn-lt"/>
              <a:ea typeface="+mn-ea"/>
              <a:cs typeface="+mn-cs"/>
            </a:endParaRPr>
          </a:p>
        </p:txBody>
      </p:sp>
      <p:sp>
        <p:nvSpPr>
          <p:cNvPr id="4" name="Chỗ dành sẵn cho Số hiệu Bản chiếu 3">
            <a:extLst>
              <a:ext uri="{FF2B5EF4-FFF2-40B4-BE49-F238E27FC236}">
                <a16:creationId xmlns:a16="http://schemas.microsoft.com/office/drawing/2014/main" id="{AFC19FAC-2DE1-2315-A2F3-E0BC044B652A}"/>
              </a:ext>
            </a:extLst>
          </p:cNvPr>
          <p:cNvSpPr>
            <a:spLocks noGrp="1"/>
          </p:cNvSpPr>
          <p:nvPr>
            <p:ph type="sldNum" sz="quarter" idx="12"/>
          </p:nvPr>
        </p:nvSpPr>
        <p:spPr/>
        <p:txBody>
          <a:bodyPr vert="horz" lIns="91440" tIns="45720" rIns="91440" bIns="45720" rtlCol="0" anchor="ctr">
            <a:normAutofit/>
          </a:bodyPr>
          <a:lstStyle/>
          <a:p>
            <a:pPr>
              <a:spcAft>
                <a:spcPts val="600"/>
              </a:spcAft>
            </a:pPr>
            <a:fld id="{4E87520F-9537-4B31-A4DB-3ECD89F60798}" type="slidenum">
              <a:rPr lang="en-US" smtClean="0"/>
              <a:pPr>
                <a:spcAft>
                  <a:spcPts val="600"/>
                </a:spcAft>
              </a:pPr>
              <a:t>10</a:t>
            </a:fld>
            <a:endParaRPr lang="en-US"/>
          </a:p>
        </p:txBody>
      </p:sp>
      <p:sp>
        <p:nvSpPr>
          <p:cNvPr id="5" name="Title 1">
            <a:extLst>
              <a:ext uri="{FF2B5EF4-FFF2-40B4-BE49-F238E27FC236}">
                <a16:creationId xmlns:a16="http://schemas.microsoft.com/office/drawing/2014/main" id="{B2224A36-258B-0EA8-C8DB-F3E74437CA65}"/>
              </a:ext>
            </a:extLst>
          </p:cNvPr>
          <p:cNvSpPr txBox="1">
            <a:spLocks/>
          </p:cNvSpPr>
          <p:nvPr/>
        </p:nvSpPr>
        <p:spPr>
          <a:xfrm>
            <a:off x="838200" y="614754"/>
            <a:ext cx="10515600" cy="612515"/>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200" b="1" kern="1200">
                <a:solidFill>
                  <a:schemeClr val="bg1">
                    <a:lumMod val="95000"/>
                  </a:schemeClr>
                </a:solidFill>
                <a:latin typeface="+mj-lt"/>
                <a:ea typeface="+mj-ea"/>
                <a:cs typeface="+mj-cs"/>
              </a:defRPr>
            </a:lvl1pPr>
          </a:lstStyle>
          <a:p>
            <a:pPr algn="l">
              <a:spcAft>
                <a:spcPts val="600"/>
              </a:spcAft>
            </a:pPr>
            <a:r>
              <a:rPr lang="en-US" sz="2900" b="1" kern="1200">
                <a:solidFill>
                  <a:schemeClr val="accent1"/>
                </a:solidFill>
                <a:latin typeface="+mn-lt"/>
                <a:ea typeface="+mj-ea"/>
                <a:cs typeface="+mj-cs"/>
              </a:rPr>
              <a:t>Causally Adaptive Constraint Minimization (CACM) (2022)</a:t>
            </a:r>
          </a:p>
        </p:txBody>
      </p:sp>
      <p:sp>
        <p:nvSpPr>
          <p:cNvPr id="8" name="TextBox 7">
            <a:extLst>
              <a:ext uri="{FF2B5EF4-FFF2-40B4-BE49-F238E27FC236}">
                <a16:creationId xmlns:a16="http://schemas.microsoft.com/office/drawing/2014/main" id="{E812435F-0A5C-D397-F98A-BA1F9DBE6E41}"/>
              </a:ext>
            </a:extLst>
          </p:cNvPr>
          <p:cNvSpPr txBox="1"/>
          <p:nvPr/>
        </p:nvSpPr>
        <p:spPr>
          <a:xfrm>
            <a:off x="843887" y="5892581"/>
            <a:ext cx="10504226" cy="646331"/>
          </a:xfrm>
          <a:prstGeom prst="rect">
            <a:avLst/>
          </a:prstGeom>
          <a:noFill/>
        </p:spPr>
        <p:txBody>
          <a:bodyPr wrap="square" rtlCol="0">
            <a:spAutoFit/>
          </a:bodyPr>
          <a:lstStyle/>
          <a:p>
            <a:pPr algn="just"/>
            <a:r>
              <a:rPr lang="vi-VN" sz="1800" noProof="1">
                <a:solidFill>
                  <a:schemeClr val="bg2">
                    <a:lumMod val="50000"/>
                  </a:schemeClr>
                </a:solidFill>
                <a:ea typeface="+mn-lt"/>
                <a:cs typeface="+mn-lt"/>
              </a:rPr>
              <a:t>[2] J. N. Kaur, E. Kiciman, and A. Sharma, “Modeling the data-generating process is necessary for out-of-distribution generalization,” International Conference on Learning Representations, 2022</a:t>
            </a:r>
            <a:r>
              <a:rPr lang="en-US" sz="1800" noProof="1">
                <a:solidFill>
                  <a:schemeClr val="bg2">
                    <a:lumMod val="50000"/>
                  </a:schemeClr>
                </a:solidFill>
                <a:ea typeface="+mn-lt"/>
                <a:cs typeface="+mn-lt"/>
              </a:rPr>
              <a:t>.</a:t>
            </a:r>
          </a:p>
        </p:txBody>
      </p:sp>
    </p:spTree>
    <p:extLst>
      <p:ext uri="{BB962C8B-B14F-4D97-AF65-F5344CB8AC3E}">
        <p14:creationId xmlns:p14="http://schemas.microsoft.com/office/powerpoint/2010/main" val="4030679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hỗ dành sẵn cho Nội dung 4">
            <a:extLst>
              <a:ext uri="{FF2B5EF4-FFF2-40B4-BE49-F238E27FC236}">
                <a16:creationId xmlns:a16="http://schemas.microsoft.com/office/drawing/2014/main" id="{D3D455BE-918F-BA80-BA34-5565B63CE014}"/>
              </a:ext>
            </a:extLst>
          </p:cNvPr>
          <p:cNvSpPr>
            <a:spLocks noGrp="1"/>
          </p:cNvSpPr>
          <p:nvPr>
            <p:ph idx="1"/>
          </p:nvPr>
        </p:nvSpPr>
        <p:spPr/>
        <p:txBody>
          <a:bodyPr vert="horz" lIns="91440" tIns="45720" rIns="91440" bIns="45720" rtlCol="0" anchor="t">
            <a:normAutofit/>
          </a:bodyPr>
          <a:lstStyle/>
          <a:p>
            <a:pPr marL="457200" indent="-457200">
              <a:lnSpc>
                <a:spcPct val="100000"/>
              </a:lnSpc>
              <a:buAutoNum type="arabicPeriod"/>
            </a:pPr>
            <a:r>
              <a:rPr lang="vi-VN" noProof="1">
                <a:solidFill>
                  <a:schemeClr val="tx2">
                    <a:lumMod val="60000"/>
                    <a:lumOff val="40000"/>
                  </a:schemeClr>
                </a:solidFill>
              </a:rPr>
              <a:t>Giới thiệu bài toán</a:t>
            </a:r>
            <a:r>
              <a:rPr lang="en-US" noProof="1">
                <a:solidFill>
                  <a:schemeClr val="tx2">
                    <a:lumMod val="60000"/>
                    <a:lumOff val="40000"/>
                  </a:schemeClr>
                </a:solidFill>
              </a:rPr>
              <a:t> và một số phương pháp giải quyết đã được đề xuất</a:t>
            </a:r>
            <a:endParaRPr lang="vi-VN" noProof="1">
              <a:solidFill>
                <a:schemeClr val="tx2">
                  <a:lumMod val="60000"/>
                  <a:lumOff val="40000"/>
                </a:schemeClr>
              </a:solidFill>
              <a:cs typeface="Arial"/>
            </a:endParaRPr>
          </a:p>
          <a:p>
            <a:pPr marL="457200" indent="-457200">
              <a:lnSpc>
                <a:spcPct val="100000"/>
              </a:lnSpc>
              <a:buAutoNum type="arabicPeriod"/>
            </a:pPr>
            <a:r>
              <a:rPr lang="vi-VN" noProof="1">
                <a:cs typeface="Arial"/>
              </a:rPr>
              <a:t>Mô hình mạng nơ-ron với phương pháp huấn luyện dựa trên quan hệ nhân quả CACM</a:t>
            </a:r>
          </a:p>
          <a:p>
            <a:pPr marL="457200" indent="-457200">
              <a:lnSpc>
                <a:spcPct val="100000"/>
              </a:lnSpc>
              <a:buAutoNum type="arabicPeriod"/>
            </a:pPr>
            <a:r>
              <a:rPr lang="en-US" noProof="1">
                <a:solidFill>
                  <a:schemeClr val="tx2">
                    <a:lumMod val="60000"/>
                    <a:lumOff val="40000"/>
                  </a:schemeClr>
                </a:solidFill>
                <a:cs typeface="Arial"/>
              </a:rPr>
              <a:t>Thực nghiệm</a:t>
            </a:r>
            <a:endParaRPr lang="vi-VN" noProof="1">
              <a:solidFill>
                <a:schemeClr val="tx2">
                  <a:lumMod val="60000"/>
                  <a:lumOff val="40000"/>
                </a:schemeClr>
              </a:solidFill>
              <a:cs typeface="Arial"/>
            </a:endParaRPr>
          </a:p>
          <a:p>
            <a:pPr marL="457200" indent="-457200">
              <a:lnSpc>
                <a:spcPct val="100000"/>
              </a:lnSpc>
              <a:buFont typeface="Arial" panose="020B0604020202020204" pitchFamily="34" charset="0"/>
              <a:buAutoNum type="arabicPeriod"/>
            </a:pPr>
            <a:r>
              <a:rPr lang="vi-VN" noProof="1">
                <a:solidFill>
                  <a:schemeClr val="tx2">
                    <a:lumMod val="60000"/>
                    <a:lumOff val="40000"/>
                  </a:schemeClr>
                </a:solidFill>
                <a:cs typeface="Arial"/>
              </a:rPr>
              <a:t>Kết luận &amp; hướng phát triển</a:t>
            </a:r>
          </a:p>
        </p:txBody>
      </p:sp>
      <p:sp>
        <p:nvSpPr>
          <p:cNvPr id="6" name="Chỗ dành sẵn cho Số hiệu Bản chiếu 5">
            <a:extLst>
              <a:ext uri="{FF2B5EF4-FFF2-40B4-BE49-F238E27FC236}">
                <a16:creationId xmlns:a16="http://schemas.microsoft.com/office/drawing/2014/main" id="{580E1668-75A7-B835-7CB1-CCC6D71D1C90}"/>
              </a:ext>
            </a:extLst>
          </p:cNvPr>
          <p:cNvSpPr>
            <a:spLocks noGrp="1"/>
          </p:cNvSpPr>
          <p:nvPr>
            <p:ph type="sldNum" sz="quarter" idx="12"/>
          </p:nvPr>
        </p:nvSpPr>
        <p:spPr/>
        <p:txBody>
          <a:bodyPr anchor="ctr">
            <a:normAutofit/>
          </a:bodyPr>
          <a:lstStyle/>
          <a:p>
            <a:fld id="{4E87520F-9537-4B31-A4DB-3ECD89F60798}" type="slidenum">
              <a:rPr lang="en-US" smtClean="0"/>
              <a:pPr/>
              <a:t>11</a:t>
            </a:fld>
            <a:endParaRPr lang="vi-VN"/>
          </a:p>
        </p:txBody>
      </p:sp>
      <p:sp>
        <p:nvSpPr>
          <p:cNvPr id="2" name="Title 1"/>
          <p:cNvSpPr>
            <a:spLocks noGrp="1"/>
          </p:cNvSpPr>
          <p:nvPr>
            <p:ph type="title"/>
          </p:nvPr>
        </p:nvSpPr>
        <p:spPr/>
        <p:txBody>
          <a:bodyPr anchor="ctr">
            <a:normAutofit/>
          </a:bodyPr>
          <a:lstStyle/>
          <a:p>
            <a:r>
              <a:rPr lang="en-US" noProof="1"/>
              <a:t>Nội </a:t>
            </a:r>
            <a:r>
              <a:rPr lang="en-US"/>
              <a:t>dung</a:t>
            </a:r>
          </a:p>
        </p:txBody>
      </p:sp>
    </p:spTree>
    <p:extLst>
      <p:ext uri="{BB962C8B-B14F-4D97-AF65-F5344CB8AC3E}">
        <p14:creationId xmlns:p14="http://schemas.microsoft.com/office/powerpoint/2010/main" val="828167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D8C2E6-C153-50DB-8B1B-C87D3EC6F238}"/>
              </a:ext>
            </a:extLst>
          </p:cNvPr>
          <p:cNvSpPr>
            <a:spLocks noGrp="1"/>
          </p:cNvSpPr>
          <p:nvPr>
            <p:ph type="title"/>
          </p:nvPr>
        </p:nvSpPr>
        <p:spPr/>
        <p:txBody>
          <a:bodyPr/>
          <a:lstStyle/>
          <a:p>
            <a:r>
              <a:rPr lang="en-US" sz="2800">
                <a:cs typeface="Arial"/>
              </a:rPr>
              <a:t>2.1. </a:t>
            </a:r>
            <a:r>
              <a:rPr lang="vi-VN" sz="2800">
                <a:cs typeface="Arial"/>
              </a:rPr>
              <a:t>Dạng mô hình</a:t>
            </a:r>
          </a:p>
        </p:txBody>
      </p:sp>
      <p:sp>
        <p:nvSpPr>
          <p:cNvPr id="3" name="Slide Number Placeholder 2">
            <a:extLst>
              <a:ext uri="{FF2B5EF4-FFF2-40B4-BE49-F238E27FC236}">
                <a16:creationId xmlns:a16="http://schemas.microsoft.com/office/drawing/2014/main" id="{47FBEB7D-4C2D-4E53-2A50-32410C325A41}"/>
              </a:ext>
            </a:extLst>
          </p:cNvPr>
          <p:cNvSpPr>
            <a:spLocks noGrp="1"/>
          </p:cNvSpPr>
          <p:nvPr>
            <p:ph type="sldNum" sz="quarter" idx="12"/>
          </p:nvPr>
        </p:nvSpPr>
        <p:spPr/>
        <p:txBody>
          <a:bodyPr/>
          <a:lstStyle/>
          <a:p>
            <a:fld id="{4E87520F-9537-4B31-A4DB-3ECD89F60798}" type="slidenum">
              <a:rPr lang="en-US" smtClean="0"/>
              <a:pPr/>
              <a:t>12</a:t>
            </a:fld>
            <a:endParaRPr lang="en-US"/>
          </a:p>
        </p:txBody>
      </p:sp>
      <p:sp>
        <p:nvSpPr>
          <p:cNvPr id="5" name="TextBox 4">
            <a:extLst>
              <a:ext uri="{FF2B5EF4-FFF2-40B4-BE49-F238E27FC236}">
                <a16:creationId xmlns:a16="http://schemas.microsoft.com/office/drawing/2014/main" id="{F9A1CC3E-0462-222C-D97C-F4C35EA0095B}"/>
              </a:ext>
            </a:extLst>
          </p:cNvPr>
          <p:cNvSpPr txBox="1"/>
          <p:nvPr/>
        </p:nvSpPr>
        <p:spPr>
          <a:xfrm>
            <a:off x="2873188" y="5505283"/>
            <a:ext cx="644600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cs typeface="Arial"/>
              </a:rPr>
              <a:t>Hình 1: </a:t>
            </a:r>
            <a:r>
              <a:rPr lang="vi-VN">
                <a:cs typeface="Arial"/>
              </a:rPr>
              <a:t>Ví dụ về mạng truyền thẳng kết nối đầy đủ đơn giản</a:t>
            </a:r>
          </a:p>
        </p:txBody>
      </p:sp>
      <p:pic>
        <p:nvPicPr>
          <p:cNvPr id="7" name="Content Placeholder 5" descr="A computer screen shot of a network&#10;&#10;Description automatically generated">
            <a:extLst>
              <a:ext uri="{FF2B5EF4-FFF2-40B4-BE49-F238E27FC236}">
                <a16:creationId xmlns:a16="http://schemas.microsoft.com/office/drawing/2014/main" id="{B66C2EED-CDA2-5666-EAAE-3D26C6C4AFC2}"/>
              </a:ext>
            </a:extLst>
          </p:cNvPr>
          <p:cNvPicPr>
            <a:picLocks noChangeAspect="1"/>
          </p:cNvPicPr>
          <p:nvPr/>
        </p:nvPicPr>
        <p:blipFill rotWithShape="1">
          <a:blip r:embed="rId2"/>
          <a:srcRect l="25583" t="16973" r="21494" b="6676"/>
          <a:stretch/>
        </p:blipFill>
        <p:spPr>
          <a:xfrm>
            <a:off x="3636672" y="1518919"/>
            <a:ext cx="4918656" cy="3820161"/>
          </a:xfrm>
          <a:prstGeom prst="rect">
            <a:avLst/>
          </a:prstGeom>
        </p:spPr>
      </p:pic>
    </p:spTree>
    <p:extLst>
      <p:ext uri="{BB962C8B-B14F-4D97-AF65-F5344CB8AC3E}">
        <p14:creationId xmlns:p14="http://schemas.microsoft.com/office/powerpoint/2010/main" val="1959714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a:t>2.2</a:t>
            </a:r>
            <a:r>
              <a:rPr lang="vi-VN" sz="2800"/>
              <a:t> Huấn luyện mô hình bằng phương pháp CACM</a:t>
            </a:r>
            <a:endParaRPr lang="vi-VN" sz="2800" b="0">
              <a:solidFill>
                <a:srgbClr val="000000"/>
              </a:solidFill>
            </a:endParaRPr>
          </a:p>
        </p:txBody>
      </p:sp>
      <p:sp>
        <p:nvSpPr>
          <p:cNvPr id="10" name="Content Placeholder 9"/>
          <p:cNvSpPr>
            <a:spLocks noGrp="1"/>
          </p:cNvSpPr>
          <p:nvPr>
            <p:ph idx="1"/>
          </p:nvPr>
        </p:nvSpPr>
        <p:spPr/>
        <p:txBody>
          <a:bodyPr vert="horz" lIns="91440" tIns="45720" rIns="91440" bIns="45720" rtlCol="0" anchor="t">
            <a:normAutofit/>
          </a:bodyPr>
          <a:lstStyle/>
          <a:p>
            <a:pPr algn="l"/>
            <a:r>
              <a:rPr lang="en-US" err="1">
                <a:solidFill>
                  <a:schemeClr val="accent1"/>
                </a:solidFill>
              </a:rPr>
              <a:t>Bước</a:t>
            </a:r>
            <a:r>
              <a:rPr lang="en-US">
                <a:solidFill>
                  <a:schemeClr val="accent1"/>
                </a:solidFill>
              </a:rPr>
              <a:t> 1:</a:t>
            </a:r>
            <a:r>
              <a:rPr lang="vi-VN">
                <a:solidFill>
                  <a:schemeClr val="accent1"/>
                </a:solidFill>
              </a:rPr>
              <a:t> Xác định đồ thị nhân quả ứng với dữ liệu đang xét</a:t>
            </a:r>
            <a:endParaRPr lang="en-US"/>
          </a:p>
          <a:p>
            <a:pPr algn="l"/>
            <a:r>
              <a:rPr lang="en-US" err="1">
                <a:solidFill>
                  <a:schemeClr val="accent1"/>
                </a:solidFill>
              </a:rPr>
              <a:t>Bước</a:t>
            </a:r>
            <a:r>
              <a:rPr lang="en-US">
                <a:solidFill>
                  <a:schemeClr val="accent1"/>
                </a:solidFill>
              </a:rPr>
              <a:t> 2:</a:t>
            </a:r>
            <a:r>
              <a:rPr lang="vi-VN">
                <a:solidFill>
                  <a:schemeClr val="accent1"/>
                </a:solidFill>
              </a:rPr>
              <a:t> Huấn luyện mô hình bằng phương pháp CACM từ dữ liệu huấn luyện và đồ thị nhân quả</a:t>
            </a:r>
            <a:endParaRPr lang="vi-VN">
              <a:solidFill>
                <a:schemeClr val="accent1"/>
              </a:solidFill>
              <a:cs typeface="Arial"/>
            </a:endParaRPr>
          </a:p>
          <a:p>
            <a:endParaRPr lang="en-US">
              <a:cs typeface="Arial"/>
            </a:endParaRPr>
          </a:p>
        </p:txBody>
      </p:sp>
      <p:sp>
        <p:nvSpPr>
          <p:cNvPr id="4" name="Slide Number Placeholder 3"/>
          <p:cNvSpPr>
            <a:spLocks noGrp="1"/>
          </p:cNvSpPr>
          <p:nvPr>
            <p:ph type="sldNum" sz="quarter" idx="12"/>
          </p:nvPr>
        </p:nvSpPr>
        <p:spPr/>
        <p:txBody>
          <a:bodyPr/>
          <a:lstStyle/>
          <a:p>
            <a:fld id="{4E87520F-9537-4B31-A4DB-3ECD89F60798}" type="slidenum">
              <a:rPr lang="en-US" smtClean="0"/>
              <a:t>13</a:t>
            </a:fld>
            <a:endParaRPr lang="en-US"/>
          </a:p>
        </p:txBody>
      </p:sp>
    </p:spTree>
    <p:extLst>
      <p:ext uri="{BB962C8B-B14F-4D97-AF65-F5344CB8AC3E}">
        <p14:creationId xmlns:p14="http://schemas.microsoft.com/office/powerpoint/2010/main" val="4149888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vi-VN" sz="2800"/>
              <a:t>Xác định đồ thị nhân quả ứng với dữ liệu đang xét</a:t>
            </a:r>
            <a:endParaRPr lang="vi-VN" sz="2800" b="0">
              <a:solidFill>
                <a:srgbClr val="000000"/>
              </a:solidFill>
              <a:cs typeface="Arial"/>
            </a:endParaRPr>
          </a:p>
        </p:txBody>
      </p:sp>
      <p:sp>
        <p:nvSpPr>
          <p:cNvPr id="4" name="Slide Number Placeholder 3"/>
          <p:cNvSpPr>
            <a:spLocks noGrp="1"/>
          </p:cNvSpPr>
          <p:nvPr>
            <p:ph type="sldNum" sz="quarter" idx="12"/>
          </p:nvPr>
        </p:nvSpPr>
        <p:spPr/>
        <p:txBody>
          <a:bodyPr/>
          <a:lstStyle/>
          <a:p>
            <a:fld id="{4E87520F-9537-4B31-A4DB-3ECD89F60798}" type="slidenum">
              <a:rPr lang="en-US" smtClean="0"/>
              <a:t>14</a:t>
            </a:fld>
            <a:endParaRPr lang="en-US"/>
          </a:p>
        </p:txBody>
      </p:sp>
      <p:sp>
        <p:nvSpPr>
          <p:cNvPr id="6" name="TextBox 5">
            <a:extLst>
              <a:ext uri="{FF2B5EF4-FFF2-40B4-BE49-F238E27FC236}">
                <a16:creationId xmlns:a16="http://schemas.microsoft.com/office/drawing/2014/main" id="{DD56F15D-3F52-3DB8-A5B8-51F5479BFF1F}"/>
              </a:ext>
            </a:extLst>
          </p:cNvPr>
          <p:cNvSpPr txBox="1"/>
          <p:nvPr/>
        </p:nvSpPr>
        <p:spPr>
          <a:xfrm>
            <a:off x="4530220" y="4620859"/>
            <a:ext cx="3131557" cy="3361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defTabSz="804672">
              <a:spcAft>
                <a:spcPts val="600"/>
              </a:spcAft>
            </a:pPr>
            <a:r>
              <a:rPr lang="vi-VN" sz="1584" kern="1200">
                <a:solidFill>
                  <a:schemeClr val="tx1"/>
                </a:solidFill>
                <a:latin typeface="+mn-lt"/>
                <a:ea typeface="+mn-ea"/>
                <a:cs typeface="Arial"/>
              </a:rPr>
              <a:t>Hình 2: </a:t>
            </a:r>
            <a:r>
              <a:rPr lang="en-US" sz="1584" kern="1200">
                <a:solidFill>
                  <a:schemeClr val="tx1"/>
                </a:solidFill>
                <a:latin typeface="+mn-lt"/>
                <a:ea typeface="+mn-ea"/>
                <a:cs typeface="Arial"/>
              </a:rPr>
              <a:t>Canonical causal graph</a:t>
            </a:r>
            <a:endParaRPr lang="en-US">
              <a:cs typeface="Arial"/>
            </a:endParaRPr>
          </a:p>
        </p:txBody>
      </p:sp>
      <p:sp>
        <p:nvSpPr>
          <p:cNvPr id="7" name="TextBox 6">
            <a:extLst>
              <a:ext uri="{FF2B5EF4-FFF2-40B4-BE49-F238E27FC236}">
                <a16:creationId xmlns:a16="http://schemas.microsoft.com/office/drawing/2014/main" id="{80D0EF01-F3F2-77A2-3C50-71B1ED420B01}"/>
              </a:ext>
            </a:extLst>
          </p:cNvPr>
          <p:cNvSpPr txBox="1"/>
          <p:nvPr/>
        </p:nvSpPr>
        <p:spPr>
          <a:xfrm>
            <a:off x="1250726" y="4955221"/>
            <a:ext cx="9690548" cy="2819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defTabSz="804672">
              <a:spcAft>
                <a:spcPts val="600"/>
              </a:spcAft>
            </a:pPr>
            <a:r>
              <a:rPr lang="en-US" sz="1232" kern="1200" noProof="1">
                <a:solidFill>
                  <a:schemeClr val="tx1"/>
                </a:solidFill>
                <a:latin typeface="+mn-lt"/>
                <a:ea typeface="+mn-ea"/>
                <a:cs typeface="Arial"/>
              </a:rPr>
              <a:t>Nguồn: Modeling the Data-Generating Process is Necessary for Out-of-Distribution Generalization</a:t>
            </a:r>
            <a:endParaRPr lang="en-US" sz="1400" noProof="1">
              <a:cs typeface="Arial"/>
            </a:endParaRPr>
          </a:p>
        </p:txBody>
      </p:sp>
      <p:pic>
        <p:nvPicPr>
          <p:cNvPr id="9" name="Picture 8"/>
          <p:cNvPicPr>
            <a:picLocks noChangeAspect="1"/>
          </p:cNvPicPr>
          <p:nvPr/>
        </p:nvPicPr>
        <p:blipFill>
          <a:blip r:embed="rId3"/>
          <a:stretch>
            <a:fillRect/>
          </a:stretch>
        </p:blipFill>
        <p:spPr>
          <a:xfrm>
            <a:off x="1553220" y="2210374"/>
            <a:ext cx="9085559" cy="2240670"/>
          </a:xfrm>
          <a:prstGeom prst="rect">
            <a:avLst/>
          </a:prstGeom>
        </p:spPr>
      </p:pic>
      <p:sp>
        <p:nvSpPr>
          <p:cNvPr id="5" name="Title 1">
            <a:extLst>
              <a:ext uri="{FF2B5EF4-FFF2-40B4-BE49-F238E27FC236}">
                <a16:creationId xmlns:a16="http://schemas.microsoft.com/office/drawing/2014/main" id="{6C3CA8E7-9F29-0C47-5A54-602212AE7120}"/>
              </a:ext>
            </a:extLst>
          </p:cNvPr>
          <p:cNvSpPr txBox="1">
            <a:spLocks/>
          </p:cNvSpPr>
          <p:nvPr/>
        </p:nvSpPr>
        <p:spPr>
          <a:xfrm>
            <a:off x="833718" y="1106579"/>
            <a:ext cx="10515600" cy="61251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chemeClr val="accent1"/>
                </a:solidFill>
                <a:latin typeface="+mn-lt"/>
                <a:ea typeface="+mj-ea"/>
                <a:cs typeface="+mj-cs"/>
              </a:defRPr>
            </a:lvl1pPr>
          </a:lstStyle>
          <a:p>
            <a:r>
              <a:rPr lang="vi-VN" sz="2800"/>
              <a:t> </a:t>
            </a:r>
            <a:endParaRPr lang="vi-VN" sz="2400" b="0">
              <a:solidFill>
                <a:srgbClr val="000000"/>
              </a:solidFill>
              <a:cs typeface="Arial"/>
            </a:endParaRPr>
          </a:p>
        </p:txBody>
      </p:sp>
    </p:spTree>
    <p:extLst>
      <p:ext uri="{BB962C8B-B14F-4D97-AF65-F5344CB8AC3E}">
        <p14:creationId xmlns:p14="http://schemas.microsoft.com/office/powerpoint/2010/main" val="4141095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E87520F-9537-4B31-A4DB-3ECD89F60798}" type="slidenum">
              <a:rPr lang="en-US" smtClean="0"/>
              <a:t>15</a:t>
            </a:fld>
            <a:endParaRPr lang="en-US"/>
          </a:p>
        </p:txBody>
      </p:sp>
      <p:pic>
        <p:nvPicPr>
          <p:cNvPr id="5" name="Picture 4"/>
          <p:cNvPicPr>
            <a:picLocks noChangeAspect="1"/>
          </p:cNvPicPr>
          <p:nvPr/>
        </p:nvPicPr>
        <p:blipFill>
          <a:blip r:embed="rId2"/>
          <a:stretch>
            <a:fillRect/>
          </a:stretch>
        </p:blipFill>
        <p:spPr>
          <a:xfrm>
            <a:off x="3124271" y="1558490"/>
            <a:ext cx="5593070" cy="3817780"/>
          </a:xfrm>
          <a:prstGeom prst="rect">
            <a:avLst/>
          </a:prstGeom>
        </p:spPr>
      </p:pic>
      <p:sp>
        <p:nvSpPr>
          <p:cNvPr id="2" name="TextBox 1">
            <a:extLst>
              <a:ext uri="{FF2B5EF4-FFF2-40B4-BE49-F238E27FC236}">
                <a16:creationId xmlns:a16="http://schemas.microsoft.com/office/drawing/2014/main" id="{A4E9BFA0-F445-388D-073D-CCDB9C03A25A}"/>
              </a:ext>
            </a:extLst>
          </p:cNvPr>
          <p:cNvSpPr txBox="1"/>
          <p:nvPr/>
        </p:nvSpPr>
        <p:spPr>
          <a:xfrm>
            <a:off x="4262022" y="5604089"/>
            <a:ext cx="3420410" cy="3361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defTabSz="804672">
              <a:spcAft>
                <a:spcPts val="600"/>
              </a:spcAft>
            </a:pPr>
            <a:r>
              <a:rPr lang="vi-VN" sz="1584" kern="1200">
                <a:solidFill>
                  <a:schemeClr val="tx1"/>
                </a:solidFill>
                <a:latin typeface="+mn-lt"/>
                <a:ea typeface="+mn-ea"/>
                <a:cs typeface="Arial"/>
              </a:rPr>
              <a:t>Hình 3: </a:t>
            </a:r>
            <a:r>
              <a:rPr lang="vi-VN" sz="1584">
                <a:cs typeface="Arial"/>
              </a:rPr>
              <a:t>Đồ thị nhận dạng nhân quả</a:t>
            </a:r>
            <a:endParaRPr lang="en-US">
              <a:cs typeface="Arial"/>
            </a:endParaRPr>
          </a:p>
        </p:txBody>
      </p:sp>
      <p:sp>
        <p:nvSpPr>
          <p:cNvPr id="3" name="TextBox 2">
            <a:extLst>
              <a:ext uri="{FF2B5EF4-FFF2-40B4-BE49-F238E27FC236}">
                <a16:creationId xmlns:a16="http://schemas.microsoft.com/office/drawing/2014/main" id="{B4B8CB36-B595-21D4-8980-2907987B9732}"/>
              </a:ext>
            </a:extLst>
          </p:cNvPr>
          <p:cNvSpPr txBox="1"/>
          <p:nvPr/>
        </p:nvSpPr>
        <p:spPr>
          <a:xfrm>
            <a:off x="1126953" y="5940207"/>
            <a:ext cx="9690548" cy="2819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defTabSz="804672">
              <a:spcAft>
                <a:spcPts val="600"/>
              </a:spcAft>
            </a:pPr>
            <a:r>
              <a:rPr lang="en-US" sz="1232" kern="1200" noProof="1">
                <a:solidFill>
                  <a:schemeClr val="tx1"/>
                </a:solidFill>
                <a:latin typeface="+mn-lt"/>
                <a:ea typeface="+mn-ea"/>
                <a:cs typeface="Arial"/>
              </a:rPr>
              <a:t>Nguồn: Modeling the Data-Generating Process is Necessary for Out-of-Distribution Generalization</a:t>
            </a:r>
            <a:endParaRPr lang="en-US" sz="1400" noProof="1">
              <a:cs typeface="Arial"/>
            </a:endParaRPr>
          </a:p>
        </p:txBody>
      </p:sp>
      <p:sp>
        <p:nvSpPr>
          <p:cNvPr id="7" name="Title 1">
            <a:extLst>
              <a:ext uri="{FF2B5EF4-FFF2-40B4-BE49-F238E27FC236}">
                <a16:creationId xmlns:a16="http://schemas.microsoft.com/office/drawing/2014/main" id="{FF27C236-4C42-F19D-E1AA-35C01E8691C5}"/>
              </a:ext>
            </a:extLst>
          </p:cNvPr>
          <p:cNvSpPr>
            <a:spLocks noGrp="1"/>
          </p:cNvSpPr>
          <p:nvPr>
            <p:ph type="title"/>
          </p:nvPr>
        </p:nvSpPr>
        <p:spPr>
          <a:xfrm>
            <a:off x="838200" y="629208"/>
            <a:ext cx="10515600" cy="612515"/>
          </a:xfrm>
        </p:spPr>
        <p:txBody>
          <a:bodyPr>
            <a:noAutofit/>
          </a:bodyPr>
          <a:lstStyle/>
          <a:p>
            <a:r>
              <a:rPr lang="vi-VN" sz="2800"/>
              <a:t>Xác định đồ thị nhân quả ứng với dữ liệu đang xét</a:t>
            </a:r>
            <a:endParaRPr lang="vi-VN" sz="2800" b="0">
              <a:solidFill>
                <a:srgbClr val="000000"/>
              </a:solidFill>
              <a:cs typeface="Arial"/>
            </a:endParaRPr>
          </a:p>
        </p:txBody>
      </p:sp>
      <p:sp>
        <p:nvSpPr>
          <p:cNvPr id="9" name="Title 1">
            <a:extLst>
              <a:ext uri="{FF2B5EF4-FFF2-40B4-BE49-F238E27FC236}">
                <a16:creationId xmlns:a16="http://schemas.microsoft.com/office/drawing/2014/main" id="{41F64F68-C193-8CA2-24D9-FC8266CEF627}"/>
              </a:ext>
            </a:extLst>
          </p:cNvPr>
          <p:cNvSpPr txBox="1">
            <a:spLocks/>
          </p:cNvSpPr>
          <p:nvPr/>
        </p:nvSpPr>
        <p:spPr>
          <a:xfrm>
            <a:off x="833718" y="1106579"/>
            <a:ext cx="10515600" cy="61251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chemeClr val="accent1"/>
                </a:solidFill>
                <a:latin typeface="+mn-lt"/>
                <a:ea typeface="+mj-ea"/>
                <a:cs typeface="+mj-cs"/>
              </a:defRPr>
            </a:lvl1pPr>
          </a:lstStyle>
          <a:p>
            <a:r>
              <a:rPr lang="vi-VN" sz="2800"/>
              <a:t> </a:t>
            </a:r>
            <a:endParaRPr lang="vi-VN" sz="2400" b="0">
              <a:solidFill>
                <a:srgbClr val="000000"/>
              </a:solidFill>
              <a:cs typeface="Arial"/>
            </a:endParaRPr>
          </a:p>
        </p:txBody>
      </p:sp>
    </p:spTree>
    <p:extLst>
      <p:ext uri="{BB962C8B-B14F-4D97-AF65-F5344CB8AC3E}">
        <p14:creationId xmlns:p14="http://schemas.microsoft.com/office/powerpoint/2010/main" val="1542333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32406-500E-BF1A-B52D-879A20F8F94B}"/>
              </a:ext>
            </a:extLst>
          </p:cNvPr>
          <p:cNvSpPr>
            <a:spLocks noGrp="1"/>
          </p:cNvSpPr>
          <p:nvPr>
            <p:ph type="title"/>
          </p:nvPr>
        </p:nvSpPr>
        <p:spPr/>
        <p:txBody>
          <a:bodyPr anchor="ctr">
            <a:normAutofit/>
          </a:bodyPr>
          <a:lstStyle/>
          <a:p>
            <a:r>
              <a:rPr lang="vi-VN" sz="2800"/>
              <a:t>Xác định đồ thị nhân quả ứng với dữ liệu đang xét</a:t>
            </a:r>
            <a:endParaRPr lang="vi-VN" sz="2800" noProof="1"/>
          </a:p>
        </p:txBody>
      </p:sp>
      <p:sp>
        <p:nvSpPr>
          <p:cNvPr id="4" name="Slide Number Placeholder 3">
            <a:extLst>
              <a:ext uri="{FF2B5EF4-FFF2-40B4-BE49-F238E27FC236}">
                <a16:creationId xmlns:a16="http://schemas.microsoft.com/office/drawing/2014/main" id="{FBE06324-39B3-FD12-E683-5910108CFCDD}"/>
              </a:ext>
            </a:extLst>
          </p:cNvPr>
          <p:cNvSpPr>
            <a:spLocks noGrp="1"/>
          </p:cNvSpPr>
          <p:nvPr>
            <p:ph type="sldNum" sz="quarter" idx="12"/>
          </p:nvPr>
        </p:nvSpPr>
        <p:spPr/>
        <p:txBody>
          <a:bodyPr anchor="ctr">
            <a:normAutofit/>
          </a:bodyPr>
          <a:lstStyle/>
          <a:p>
            <a:pPr>
              <a:spcAft>
                <a:spcPts val="600"/>
              </a:spcAft>
            </a:pPr>
            <a:fld id="{4E87520F-9537-4B31-A4DB-3ECD89F60798}" type="slidenum">
              <a:rPr lang="en-US" smtClean="0"/>
              <a:pPr>
                <a:spcAft>
                  <a:spcPts val="600"/>
                </a:spcAft>
              </a:pPr>
              <a:t>16</a:t>
            </a:fld>
            <a:endParaRPr lang="en-US"/>
          </a:p>
        </p:txBody>
      </p:sp>
      <mc:AlternateContent xmlns:mc="http://schemas.openxmlformats.org/markup-compatibility/2006" xmlns:a14="http://schemas.microsoft.com/office/drawing/2010/main">
        <mc:Choice Requires="a14">
          <p:sp>
            <p:nvSpPr>
              <p:cNvPr id="12" name="Content Placeholder 3">
                <a:extLst>
                  <a:ext uri="{FF2B5EF4-FFF2-40B4-BE49-F238E27FC236}">
                    <a16:creationId xmlns:a16="http://schemas.microsoft.com/office/drawing/2014/main" id="{D44BDE8A-07C5-754F-02DC-9E804B0F3688}"/>
                  </a:ext>
                </a:extLst>
              </p:cNvPr>
              <p:cNvSpPr>
                <a:spLocks noGrp="1"/>
              </p:cNvSpPr>
              <p:nvPr>
                <p:ph sz="half" idx="4294967295"/>
              </p:nvPr>
            </p:nvSpPr>
            <p:spPr>
              <a:xfrm>
                <a:off x="1107757" y="4614970"/>
                <a:ext cx="4629364" cy="1334519"/>
              </a:xfrm>
            </p:spPr>
            <p:txBody>
              <a:bodyPr>
                <a:normAutofit/>
              </a:bodyPr>
              <a:lstStyle/>
              <a:p>
                <a:pPr algn="l">
                  <a:lnSpc>
                    <a:spcPct val="100000"/>
                  </a:lnSpc>
                </a:pPr>
                <a:r>
                  <a:rPr lang="vi-VN" b="1" noProof="1">
                    <a:latin typeface="Cambria Math" panose="02040503050406030204" pitchFamily="18" charset="0"/>
                  </a:rPr>
                  <a:t>Colored MNIST: </a:t>
                </a:r>
                <a14:m>
                  <m:oMath xmlns:m="http://schemas.openxmlformats.org/officeDocument/2006/math">
                    <m:sSub>
                      <m:sSubPr>
                        <m:ctrlPr>
                          <a:rPr lang="vi-VN" i="1" noProof="1">
                            <a:latin typeface="Cambria Math" panose="02040503050406030204" pitchFamily="18" charset="0"/>
                          </a:rPr>
                        </m:ctrlPr>
                      </m:sSubPr>
                      <m:e>
                        <m:r>
                          <a:rPr lang="vi-VN" i="1" noProof="1">
                            <a:latin typeface="Cambria Math" panose="02040503050406030204" pitchFamily="18" charset="0"/>
                          </a:rPr>
                          <m:t>𝐴</m:t>
                        </m:r>
                      </m:e>
                      <m:sub>
                        <m:r>
                          <a:rPr lang="vi-VN" i="1" noProof="1">
                            <a:latin typeface="Cambria Math" panose="02040503050406030204" pitchFamily="18" charset="0"/>
                          </a:rPr>
                          <m:t>𝑐𝑎𝑢𝑠𝑒</m:t>
                        </m:r>
                      </m:sub>
                    </m:sSub>
                    <m:r>
                      <a:rPr lang="vi-VN" i="1" noProof="1">
                        <a:latin typeface="Cambria Math" panose="02040503050406030204" pitchFamily="18" charset="0"/>
                      </a:rPr>
                      <m:t>=</m:t>
                    </m:r>
                    <m:r>
                      <a:rPr lang="en-US" i="1" noProof="1">
                        <a:latin typeface="Cambria Math" panose="02040503050406030204" pitchFamily="18" charset="0"/>
                      </a:rPr>
                      <m:t>𝑐</m:t>
                    </m:r>
                    <m:r>
                      <a:rPr lang="vi-VN" i="1" noProof="1">
                        <a:latin typeface="Cambria Math" panose="02040503050406030204" pitchFamily="18" charset="0"/>
                      </a:rPr>
                      <m:t>𝑜𝑙𝑜𝑟</m:t>
                    </m:r>
                    <m:r>
                      <a:rPr lang="vi-VN" i="1" noProof="1">
                        <a:latin typeface="Cambria Math" panose="02040503050406030204" pitchFamily="18" charset="0"/>
                      </a:rPr>
                      <m:t> </m:t>
                    </m:r>
                  </m:oMath>
                </a14:m>
                <a:endParaRPr lang="vi-VN" i="1" noProof="1">
                  <a:latin typeface="Cambria Math" panose="02040503050406030204" pitchFamily="18" charset="0"/>
                </a:endParaRPr>
              </a:p>
              <a:p>
                <a:pPr algn="l">
                  <a:lnSpc>
                    <a:spcPct val="100000"/>
                  </a:lnSpc>
                </a:pPr>
                <a14:m>
                  <m:oMath xmlns:m="http://schemas.openxmlformats.org/officeDocument/2006/math">
                    <m:r>
                      <a:rPr lang="vi-VN" b="0" i="1" noProof="1" dirty="0">
                        <a:latin typeface="Cambria Math" panose="02040503050406030204" pitchFamily="18" charset="0"/>
                      </a:rPr>
                      <m:t>(</m:t>
                    </m:r>
                    <m:r>
                      <a:rPr lang="en-US" b="0" i="1" noProof="1" dirty="0">
                        <a:latin typeface="Cambria Math" panose="02040503050406030204" pitchFamily="18" charset="0"/>
                      </a:rPr>
                      <m:t>𝑐</m:t>
                    </m:r>
                    <m:r>
                      <a:rPr lang="vi-VN" i="1" noProof="1" dirty="0">
                        <a:latin typeface="Cambria Math" panose="02040503050406030204" pitchFamily="18" charset="0"/>
                      </a:rPr>
                      <m:t>𝑜𝑙𝑜𝑟</m:t>
                    </m:r>
                  </m:oMath>
                </a14:m>
                <a:r>
                  <a:rPr lang="vi-VN" noProof="1"/>
                  <a:t> bị ảnh hưởng bởi nhãn </a:t>
                </a:r>
                <a14:m>
                  <m:oMath xmlns:m="http://schemas.openxmlformats.org/officeDocument/2006/math">
                    <m:r>
                      <a:rPr lang="vi-VN" i="1" noProof="1" dirty="0">
                        <a:latin typeface="Cambria Math" panose="02040503050406030204" pitchFamily="18" charset="0"/>
                      </a:rPr>
                      <m:t>𝑌</m:t>
                    </m:r>
                  </m:oMath>
                </a14:m>
                <a:r>
                  <a:rPr lang="vi-VN" noProof="1">
                    <a:latin typeface="Cambria Math" panose="02040503050406030204" pitchFamily="18" charset="0"/>
                  </a:rPr>
                  <a:t>)</a:t>
                </a:r>
                <a:endParaRPr lang="en-US" noProof="1">
                  <a:latin typeface="Cambria Math" panose="02040503050406030204" pitchFamily="18" charset="0"/>
                </a:endParaRPr>
              </a:p>
            </p:txBody>
          </p:sp>
        </mc:Choice>
        <mc:Fallback xmlns="">
          <p:sp>
            <p:nvSpPr>
              <p:cNvPr id="12" name="Content Placeholder 3">
                <a:extLst>
                  <a:ext uri="{FF2B5EF4-FFF2-40B4-BE49-F238E27FC236}">
                    <a16:creationId xmlns:a16="http://schemas.microsoft.com/office/drawing/2014/main" id="{D44BDE8A-07C5-754F-02DC-9E804B0F3688}"/>
                  </a:ext>
                </a:extLst>
              </p:cNvPr>
              <p:cNvSpPr>
                <a:spLocks noGrp="1" noRot="1" noChangeAspect="1" noMove="1" noResize="1" noEditPoints="1" noAdjustHandles="1" noChangeArrowheads="1" noChangeShapeType="1" noTextEdit="1"/>
              </p:cNvSpPr>
              <p:nvPr>
                <p:ph sz="half" idx="4294967295"/>
              </p:nvPr>
            </p:nvSpPr>
            <p:spPr>
              <a:xfrm>
                <a:off x="1107757" y="4614970"/>
                <a:ext cx="4629364" cy="1334519"/>
              </a:xfrm>
              <a:blipFill>
                <a:blip r:embed="rId2"/>
                <a:stretch>
                  <a:fillRect l="-2108" t="-3653" r="-1976"/>
                </a:stretch>
              </a:blipFill>
            </p:spPr>
            <p:txBody>
              <a:bodyPr/>
              <a:lstStyle/>
              <a:p>
                <a:r>
                  <a:rPr lang="en-US">
                    <a:noFill/>
                  </a:rPr>
                  <a:t> </a:t>
                </a:r>
              </a:p>
            </p:txBody>
          </p:sp>
        </mc:Fallback>
      </mc:AlternateContent>
      <p:pic>
        <p:nvPicPr>
          <p:cNvPr id="7" name="Content Placeholder 23" descr="A screenshot of a computer&#10;&#10;Description automatically generated">
            <a:extLst>
              <a:ext uri="{FF2B5EF4-FFF2-40B4-BE49-F238E27FC236}">
                <a16:creationId xmlns:a16="http://schemas.microsoft.com/office/drawing/2014/main" id="{7564FD1A-7B20-C171-3858-B07667238688}"/>
              </a:ext>
            </a:extLst>
          </p:cNvPr>
          <p:cNvPicPr>
            <a:picLocks noChangeAspect="1"/>
          </p:cNvPicPr>
          <p:nvPr/>
        </p:nvPicPr>
        <p:blipFill rotWithShape="1">
          <a:blip r:embed="rId3"/>
          <a:srcRect l="22928" t="32082" r="19206" b="21497"/>
          <a:stretch/>
        </p:blipFill>
        <p:spPr>
          <a:xfrm>
            <a:off x="1107757" y="2262742"/>
            <a:ext cx="4629364" cy="1999282"/>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88F0578E-446C-ACDD-5830-51241200149F}"/>
              </a:ext>
            </a:extLst>
          </p:cNvPr>
          <p:cNvPicPr>
            <a:picLocks noChangeAspect="1"/>
          </p:cNvPicPr>
          <p:nvPr/>
        </p:nvPicPr>
        <p:blipFill rotWithShape="1">
          <a:blip r:embed="rId4"/>
          <a:srcRect l="13364" t="23731" r="9397" b="13459"/>
          <a:stretch/>
        </p:blipFill>
        <p:spPr>
          <a:xfrm>
            <a:off x="6454881" y="2262742"/>
            <a:ext cx="4650688" cy="1999282"/>
          </a:xfrm>
          <a:prstGeom prst="rect">
            <a:avLst/>
          </a:prstGeom>
        </p:spPr>
      </p:pic>
      <mc:AlternateContent xmlns:mc="http://schemas.openxmlformats.org/markup-compatibility/2006" xmlns:a14="http://schemas.microsoft.com/office/drawing/2010/main">
        <mc:Choice Requires="a14">
          <p:sp>
            <p:nvSpPr>
              <p:cNvPr id="9" name="Content Placeholder 3">
                <a:extLst>
                  <a:ext uri="{FF2B5EF4-FFF2-40B4-BE49-F238E27FC236}">
                    <a16:creationId xmlns:a16="http://schemas.microsoft.com/office/drawing/2014/main" id="{BE754AA0-2A04-9A76-DAB6-14E47BB85762}"/>
                  </a:ext>
                </a:extLst>
              </p:cNvPr>
              <p:cNvSpPr txBox="1">
                <a:spLocks/>
              </p:cNvSpPr>
              <p:nvPr/>
            </p:nvSpPr>
            <p:spPr>
              <a:xfrm>
                <a:off x="6445044" y="4614970"/>
                <a:ext cx="4660526" cy="1334519"/>
              </a:xfrm>
              <a:prstGeom prst="rect">
                <a:avLst/>
              </a:prstGeom>
            </p:spPr>
            <p:txBody>
              <a:bodyPr vert="horz" lIns="91440" tIns="45720" rIns="91440" bIns="45720" rtlCol="0">
                <a:normAutofit/>
              </a:bodyPr>
              <a:lstStyle>
                <a:lvl1pPr marL="0" indent="0" algn="just"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vi-VN" b="1" noProof="1">
                    <a:latin typeface="Cambria Math" panose="02040503050406030204" pitchFamily="18" charset="0"/>
                  </a:rPr>
                  <a:t>Rotated MNIST: </a:t>
                </a:r>
                <a14:m>
                  <m:oMath xmlns:m="http://schemas.openxmlformats.org/officeDocument/2006/math">
                    <m:sSub>
                      <m:sSubPr>
                        <m:ctrlPr>
                          <a:rPr lang="vi-VN" i="1" noProof="1">
                            <a:latin typeface="Cambria Math" panose="02040503050406030204" pitchFamily="18" charset="0"/>
                          </a:rPr>
                        </m:ctrlPr>
                      </m:sSubPr>
                      <m:e>
                        <m:r>
                          <a:rPr lang="vi-VN" i="1" noProof="1">
                            <a:latin typeface="Cambria Math" panose="02040503050406030204" pitchFamily="18" charset="0"/>
                          </a:rPr>
                          <m:t>𝐴</m:t>
                        </m:r>
                      </m:e>
                      <m:sub>
                        <m:r>
                          <a:rPr lang="vi-VN" i="1" noProof="1">
                            <a:latin typeface="Cambria Math" panose="02040503050406030204" pitchFamily="18" charset="0"/>
                          </a:rPr>
                          <m:t>𝑖𝑛𝑑</m:t>
                        </m:r>
                      </m:sub>
                    </m:sSub>
                    <m:r>
                      <a:rPr lang="vi-VN" i="1" noProof="1">
                        <a:latin typeface="Cambria Math" panose="02040503050406030204" pitchFamily="18" charset="0"/>
                      </a:rPr>
                      <m:t>=</m:t>
                    </m:r>
                    <m:r>
                      <a:rPr lang="en-US" i="1" noProof="1">
                        <a:latin typeface="Cambria Math" panose="02040503050406030204" pitchFamily="18" charset="0"/>
                      </a:rPr>
                      <m:t>𝑟</m:t>
                    </m:r>
                    <m:r>
                      <a:rPr lang="vi-VN" i="1" noProof="1">
                        <a:latin typeface="Cambria Math" panose="02040503050406030204" pitchFamily="18" charset="0"/>
                      </a:rPr>
                      <m:t>𝑜𝑡𝑎𝑡𝑒</m:t>
                    </m:r>
                  </m:oMath>
                </a14:m>
                <a:endParaRPr lang="vi-VN" i="1" noProof="1">
                  <a:latin typeface="Cambria Math" panose="02040503050406030204" pitchFamily="18" charset="0"/>
                </a:endParaRPr>
              </a:p>
              <a:p>
                <a:pPr algn="l">
                  <a:lnSpc>
                    <a:spcPct val="100000"/>
                  </a:lnSpc>
                </a:pPr>
                <a:r>
                  <a:rPr lang="vi-VN" noProof="1"/>
                  <a:t>(</a:t>
                </a:r>
                <a14:m>
                  <m:oMath xmlns:m="http://schemas.openxmlformats.org/officeDocument/2006/math">
                    <m:r>
                      <a:rPr lang="en-US" i="1" noProof="1">
                        <a:latin typeface="Cambria Math" panose="02040503050406030204" pitchFamily="18" charset="0"/>
                      </a:rPr>
                      <m:t>𝑟</m:t>
                    </m:r>
                    <m:r>
                      <a:rPr lang="vi-VN" i="1" noProof="1">
                        <a:latin typeface="Cambria Math" panose="02040503050406030204" pitchFamily="18" charset="0"/>
                      </a:rPr>
                      <m:t>𝑜𝑡𝑎𝑡𝑒</m:t>
                    </m:r>
                    <m:r>
                      <a:rPr lang="vi-VN" i="1" noProof="1">
                        <a:latin typeface="Cambria Math" panose="02040503050406030204" pitchFamily="18" charset="0"/>
                      </a:rPr>
                      <m:t> </m:t>
                    </m:r>
                  </m:oMath>
                </a14:m>
                <a:r>
                  <a:rPr lang="vi-VN" noProof="1"/>
                  <a:t>độc lập với nhãn </a:t>
                </a:r>
                <a14:m>
                  <m:oMath xmlns:m="http://schemas.openxmlformats.org/officeDocument/2006/math">
                    <m:r>
                      <a:rPr lang="vi-VN" i="1" noProof="1">
                        <a:latin typeface="Cambria Math" panose="02040503050406030204" pitchFamily="18" charset="0"/>
                      </a:rPr>
                      <m:t>𝑌</m:t>
                    </m:r>
                  </m:oMath>
                </a14:m>
                <a:r>
                  <a:rPr lang="vi-VN" noProof="1"/>
                  <a:t>)</a:t>
                </a:r>
              </a:p>
            </p:txBody>
          </p:sp>
        </mc:Choice>
        <mc:Fallback xmlns="">
          <p:sp>
            <p:nvSpPr>
              <p:cNvPr id="9" name="Content Placeholder 3">
                <a:extLst>
                  <a:ext uri="{FF2B5EF4-FFF2-40B4-BE49-F238E27FC236}">
                    <a16:creationId xmlns:a16="http://schemas.microsoft.com/office/drawing/2014/main" id="{BE754AA0-2A04-9A76-DAB6-14E47BB85762}"/>
                  </a:ext>
                </a:extLst>
              </p:cNvPr>
              <p:cNvSpPr txBox="1">
                <a:spLocks noRot="1" noChangeAspect="1" noMove="1" noResize="1" noEditPoints="1" noAdjustHandles="1" noChangeArrowheads="1" noChangeShapeType="1" noTextEdit="1"/>
              </p:cNvSpPr>
              <p:nvPr/>
            </p:nvSpPr>
            <p:spPr>
              <a:xfrm>
                <a:off x="6445044" y="4614970"/>
                <a:ext cx="4660526" cy="1334519"/>
              </a:xfrm>
              <a:prstGeom prst="rect">
                <a:avLst/>
              </a:prstGeom>
              <a:blipFill>
                <a:blip r:embed="rId5"/>
                <a:stretch>
                  <a:fillRect l="-1961" t="-3653"/>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BFD8BBE8-9C85-1255-AF89-1DA7843BBEAF}"/>
              </a:ext>
            </a:extLst>
          </p:cNvPr>
          <p:cNvSpPr txBox="1"/>
          <p:nvPr/>
        </p:nvSpPr>
        <p:spPr>
          <a:xfrm>
            <a:off x="3509394" y="1725130"/>
            <a:ext cx="5173211" cy="369332"/>
          </a:xfrm>
          <a:prstGeom prst="rect">
            <a:avLst/>
          </a:prstGeom>
          <a:noFill/>
        </p:spPr>
        <p:txBody>
          <a:bodyPr wrap="none" rtlCol="0">
            <a:spAutoFit/>
          </a:bodyPr>
          <a:lstStyle/>
          <a:p>
            <a:pPr algn="ctr"/>
            <a:r>
              <a:rPr lang="vi-VN"/>
              <a:t>Hình 4: Ví dụ về quan hệ </a:t>
            </a:r>
            <a:r>
              <a:rPr lang="en-US"/>
              <a:t>Causal</a:t>
            </a:r>
            <a:r>
              <a:rPr lang="vi-VN"/>
              <a:t> và </a:t>
            </a:r>
            <a:r>
              <a:rPr lang="en-US"/>
              <a:t>Independent</a:t>
            </a:r>
          </a:p>
        </p:txBody>
      </p:sp>
    </p:spTree>
    <p:extLst>
      <p:ext uri="{BB962C8B-B14F-4D97-AF65-F5344CB8AC3E}">
        <p14:creationId xmlns:p14="http://schemas.microsoft.com/office/powerpoint/2010/main" val="427998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vi-VN" sz="2800"/>
              <a:t>Huấn luyện mô hình bằng phương pháp CACM từ dữ liệu huấn luyện và đồ thị nhân quả</a:t>
            </a:r>
            <a:endParaRPr lang="vi-VN" sz="2800" b="0">
              <a:solidFill>
                <a:srgbClr val="000000"/>
              </a:solidFill>
              <a:cs typeface="Arial"/>
            </a:endParaRPr>
          </a:p>
        </p:txBody>
      </p:sp>
      <p:sp>
        <p:nvSpPr>
          <p:cNvPr id="4" name="Slide Number Placeholder 3"/>
          <p:cNvSpPr>
            <a:spLocks noGrp="1"/>
          </p:cNvSpPr>
          <p:nvPr>
            <p:ph type="sldNum" sz="quarter" idx="12"/>
          </p:nvPr>
        </p:nvSpPr>
        <p:spPr/>
        <p:txBody>
          <a:bodyPr/>
          <a:lstStyle/>
          <a:p>
            <a:fld id="{4E87520F-9537-4B31-A4DB-3ECD89F60798}" type="slidenum">
              <a:rPr lang="en-US" smtClean="0"/>
              <a:t>17</a:t>
            </a:fld>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29236" y="1737455"/>
                <a:ext cx="10515600" cy="4305725"/>
              </a:xfrm>
            </p:spPr>
            <p:txBody>
              <a:bodyPr>
                <a:normAutofit/>
              </a:bodyPr>
              <a:lstStyle/>
              <a:p>
                <a:r>
                  <a:rPr lang="vi-VN" b="1"/>
                  <a:t>Thuật toán </a:t>
                </a:r>
                <a:r>
                  <a:rPr lang="vi-VN" b="1" i="1"/>
                  <a:t>CACM</a:t>
                </a:r>
              </a:p>
              <a:p>
                <a:r>
                  <a:rPr lang="vi-VN" b="1" i="1"/>
                  <a:t>	</a:t>
                </a:r>
                <a:r>
                  <a:rPr lang="vi-VN" b="1"/>
                  <a:t>Đầu vào: </a:t>
                </a:r>
                <a:r>
                  <a:rPr lang="vi-VN"/>
                  <a:t>Bộ dữ liệu </a:t>
                </a:r>
                <a14:m>
                  <m:oMath xmlns:m="http://schemas.openxmlformats.org/officeDocument/2006/math">
                    <m:sSubSup>
                      <m:sSubSupPr>
                        <m:ctrlPr>
                          <a:rPr lang="vi-VN" i="1">
                            <a:latin typeface="Cambria Math" panose="02040503050406030204" pitchFamily="18" charset="0"/>
                          </a:rPr>
                        </m:ctrlPr>
                      </m:sSubSupPr>
                      <m:e>
                        <m:d>
                          <m:dPr>
                            <m:ctrlPr>
                              <a:rPr lang="vi-VN" i="1">
                                <a:latin typeface="Cambria Math" panose="02040503050406030204" pitchFamily="18" charset="0"/>
                              </a:rPr>
                            </m:ctrlPr>
                          </m:dPr>
                          <m:e>
                            <m:sSub>
                              <m:sSubPr>
                                <m:ctrlPr>
                                  <a:rPr lang="vi-VN" i="1">
                                    <a:latin typeface="Cambria Math" panose="02040503050406030204" pitchFamily="18" charset="0"/>
                                  </a:rPr>
                                </m:ctrlPr>
                              </m:sSubPr>
                              <m:e>
                                <m:r>
                                  <a:rPr lang="vi-VN" i="1">
                                    <a:latin typeface="Cambria Math" panose="02040503050406030204" pitchFamily="18" charset="0"/>
                                  </a:rPr>
                                  <m:t>𝑥</m:t>
                                </m:r>
                              </m:e>
                              <m:sub>
                                <m:r>
                                  <a:rPr lang="vi-VN" i="1">
                                    <a:latin typeface="Cambria Math" panose="02040503050406030204" pitchFamily="18" charset="0"/>
                                  </a:rPr>
                                  <m:t>𝑖</m:t>
                                </m:r>
                              </m:sub>
                            </m:sSub>
                            <m:r>
                              <a:rPr lang="vi-VN" i="1">
                                <a:latin typeface="Cambria Math" panose="02040503050406030204" pitchFamily="18" charset="0"/>
                              </a:rPr>
                              <m:t>, </m:t>
                            </m:r>
                            <m:sSub>
                              <m:sSubPr>
                                <m:ctrlPr>
                                  <a:rPr lang="vi-VN" i="1">
                                    <a:latin typeface="Cambria Math" panose="02040503050406030204" pitchFamily="18" charset="0"/>
                                  </a:rPr>
                                </m:ctrlPr>
                              </m:sSubPr>
                              <m:e>
                                <m:sSub>
                                  <m:sSubPr>
                                    <m:ctrlPr>
                                      <a:rPr lang="vi-VN" i="1">
                                        <a:latin typeface="Cambria Math" panose="02040503050406030204" pitchFamily="18" charset="0"/>
                                      </a:rPr>
                                    </m:ctrlPr>
                                  </m:sSubPr>
                                  <m:e>
                                    <m:r>
                                      <a:rPr lang="vi-VN" i="1">
                                        <a:latin typeface="Cambria Math" panose="02040503050406030204" pitchFamily="18" charset="0"/>
                                      </a:rPr>
                                      <m:t>𝑎</m:t>
                                    </m:r>
                                  </m:e>
                                  <m:sub>
                                    <m:r>
                                      <a:rPr lang="vi-VN" i="1">
                                        <a:latin typeface="Cambria Math" panose="02040503050406030204" pitchFamily="18" charset="0"/>
                                      </a:rPr>
                                      <m:t>𝑖</m:t>
                                    </m:r>
                                  </m:sub>
                                </m:sSub>
                                <m:r>
                                  <a:rPr lang="vi-VN" i="1">
                                    <a:latin typeface="Cambria Math" panose="02040503050406030204" pitchFamily="18" charset="0"/>
                                  </a:rPr>
                                  <m:t>, </m:t>
                                </m:r>
                                <m:r>
                                  <a:rPr lang="vi-VN" i="1">
                                    <a:latin typeface="Cambria Math" panose="02040503050406030204" pitchFamily="18" charset="0"/>
                                  </a:rPr>
                                  <m:t>𝑦</m:t>
                                </m:r>
                              </m:e>
                              <m:sub>
                                <m:r>
                                  <a:rPr lang="vi-VN" i="1">
                                    <a:latin typeface="Cambria Math" panose="02040503050406030204" pitchFamily="18" charset="0"/>
                                  </a:rPr>
                                  <m:t>𝑖</m:t>
                                </m:r>
                              </m:sub>
                            </m:sSub>
                          </m:e>
                        </m:d>
                      </m:e>
                      <m:sub>
                        <m:r>
                          <a:rPr lang="vi-VN" i="1">
                            <a:latin typeface="Cambria Math" panose="02040503050406030204" pitchFamily="18" charset="0"/>
                          </a:rPr>
                          <m:t>𝑦</m:t>
                        </m:r>
                        <m:r>
                          <a:rPr lang="vi-VN" i="1">
                            <a:latin typeface="Cambria Math" panose="02040503050406030204" pitchFamily="18" charset="0"/>
                          </a:rPr>
                          <m:t>=1</m:t>
                        </m:r>
                      </m:sub>
                      <m:sup>
                        <m:r>
                          <a:rPr lang="vi-VN" i="1">
                            <a:latin typeface="Cambria Math" panose="02040503050406030204" pitchFamily="18" charset="0"/>
                          </a:rPr>
                          <m:t>𝑛</m:t>
                        </m:r>
                      </m:sup>
                    </m:sSubSup>
                    <m:r>
                      <a:rPr lang="vi-VN">
                        <a:latin typeface="Cambria Math" panose="02040503050406030204" pitchFamily="18" charset="0"/>
                      </a:rPr>
                      <m:t>, </m:t>
                    </m:r>
                  </m:oMath>
                </a14:m>
                <a:r>
                  <a:rPr lang="vi-VN"/>
                  <a:t>đồ thị nhân quả </a:t>
                </a:r>
                <a14:m>
                  <m:oMath xmlns:m="http://schemas.openxmlformats.org/officeDocument/2006/math">
                    <m:r>
                      <a:rPr lang="vi-VN" i="1" dirty="0">
                        <a:latin typeface="Cambria Math" panose="02040503050406030204" pitchFamily="18" charset="0"/>
                      </a:rPr>
                      <m:t>𝐷𝐴𝐺</m:t>
                    </m:r>
                  </m:oMath>
                </a14:m>
                <a:r>
                  <a:rPr lang="vi-VN"/>
                  <a:t> </a:t>
                </a:r>
                <a:r>
                  <a:rPr lang="vi-VN" b="1"/>
                  <a:t> </a:t>
                </a:r>
              </a:p>
              <a:p>
                <a:r>
                  <a:rPr lang="vi-VN" b="1"/>
                  <a:t>	Đầu ra: </a:t>
                </a:r>
                <a:r>
                  <a:rPr lang="vi-VN"/>
                  <a:t>Hàm dự đoán </a:t>
                </a:r>
                <a14:m>
                  <m:oMath xmlns:m="http://schemas.openxmlformats.org/officeDocument/2006/math">
                    <m:r>
                      <a:rPr lang="vi-VN" i="1" dirty="0">
                        <a:latin typeface="Cambria Math" panose="02040503050406030204" pitchFamily="18" charset="0"/>
                        <a:ea typeface="Cambria Math" panose="02040503050406030204" pitchFamily="18" charset="0"/>
                      </a:rPr>
                      <m:t>𝑔</m:t>
                    </m:r>
                    <m:d>
                      <m:dPr>
                        <m:ctrlPr>
                          <a:rPr lang="vi-VN" i="1" dirty="0">
                            <a:latin typeface="Cambria Math" panose="02040503050406030204" pitchFamily="18" charset="0"/>
                            <a:ea typeface="Cambria Math" panose="02040503050406030204" pitchFamily="18" charset="0"/>
                          </a:rPr>
                        </m:ctrlPr>
                      </m:dPr>
                      <m:e>
                        <m:r>
                          <a:rPr lang="vi-VN" i="1" dirty="0">
                            <a:latin typeface="Cambria Math" panose="02040503050406030204" pitchFamily="18" charset="0"/>
                            <a:ea typeface="Cambria Math" panose="02040503050406030204" pitchFamily="18" charset="0"/>
                          </a:rPr>
                          <m:t>𝑥</m:t>
                        </m:r>
                      </m:e>
                    </m:d>
                    <m:r>
                      <a:rPr lang="vi-VN" i="1" dirty="0">
                        <a:latin typeface="Cambria Math" panose="02040503050406030204" pitchFamily="18" charset="0"/>
                        <a:ea typeface="Cambria Math" panose="02040503050406030204" pitchFamily="18" charset="0"/>
                      </a:rPr>
                      <m:t>: </m:t>
                    </m:r>
                    <m:r>
                      <a:rPr lang="vi-VN" i="1" dirty="0">
                        <a:latin typeface="Cambria Math" panose="02040503050406030204" pitchFamily="18" charset="0"/>
                        <a:ea typeface="Cambria Math" panose="02040503050406030204" pitchFamily="18" charset="0"/>
                      </a:rPr>
                      <m:t>𝒳</m:t>
                    </m:r>
                    <m:r>
                      <a:rPr lang="vi-VN" i="1" dirty="0">
                        <a:latin typeface="Cambria Math" panose="02040503050406030204" pitchFamily="18" charset="0"/>
                        <a:ea typeface="Cambria Math" panose="02040503050406030204" pitchFamily="18" charset="0"/>
                      </a:rPr>
                      <m:t>→</m:t>
                    </m:r>
                    <m:r>
                      <a:rPr lang="vi-VN" i="1" dirty="0">
                        <a:latin typeface="Cambria Math" panose="02040503050406030204" pitchFamily="18" charset="0"/>
                        <a:ea typeface="Cambria Math" panose="02040503050406030204" pitchFamily="18" charset="0"/>
                      </a:rPr>
                      <m:t>𝒴</m:t>
                    </m:r>
                  </m:oMath>
                </a14:m>
                <a:endParaRPr lang="vi-VN" b="1"/>
              </a:p>
              <a:p>
                <a:r>
                  <a:rPr lang="vi-VN" b="1"/>
                  <a:t>	Pha 1:</a:t>
                </a:r>
                <a:r>
                  <a:rPr lang="vi-VN" b="1" i="1"/>
                  <a:t> </a:t>
                </a:r>
                <a:r>
                  <a:rPr lang="vi-VN"/>
                  <a:t>Rút ra các ràng buộc độc lập chính xác</a:t>
                </a:r>
                <a:r>
                  <a:rPr lang="en-US"/>
                  <a:t> </a:t>
                </a:r>
                <a:r>
                  <a:rPr lang="vi-VN"/>
                  <a:t>từ đồ thị nhân quả </a:t>
                </a:r>
              </a:p>
              <a:p>
                <a:r>
                  <a:rPr lang="vi-VN" b="1"/>
                  <a:t>	Pha</a:t>
                </a:r>
                <a:r>
                  <a:rPr lang="en-US" b="1"/>
                  <a:t> </a:t>
                </a:r>
                <a:r>
                  <a:rPr lang="vi-VN" b="1"/>
                  <a:t>2:</a:t>
                </a:r>
                <a:r>
                  <a:rPr lang="en-US" b="1"/>
                  <a:t> </a:t>
                </a:r>
                <a:r>
                  <a:rPr lang="vi-VN"/>
                  <a:t>Áp dụng Regularization penalty sử dụng các ràng buộc đã rút </a:t>
                </a:r>
                <a:r>
                  <a:rPr lang="en-US"/>
                  <a:t>	</a:t>
                </a:r>
                <a:r>
                  <a:rPr lang="vi-VN"/>
                  <a:t>ra</a:t>
                </a:r>
                <a:endParaRPr lang="en-US"/>
              </a:p>
              <a:p>
                <a:endParaRPr lang="vi-VN" noProof="1"/>
              </a:p>
              <a:p>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29236" y="1737455"/>
                <a:ext cx="10515600" cy="4305725"/>
              </a:xfrm>
              <a:blipFill>
                <a:blip r:embed="rId2"/>
                <a:stretch>
                  <a:fillRect l="-870" t="-1841" r="-928"/>
                </a:stretch>
              </a:blipFill>
            </p:spPr>
            <p:txBody>
              <a:bodyPr/>
              <a:lstStyle/>
              <a:p>
                <a:r>
                  <a:rPr lang="en-US">
                    <a:noFill/>
                  </a:rPr>
                  <a:t> </a:t>
                </a:r>
              </a:p>
            </p:txBody>
          </p:sp>
        </mc:Fallback>
      </mc:AlternateContent>
      <p:sp>
        <p:nvSpPr>
          <p:cNvPr id="8" name="Title 1">
            <a:extLst>
              <a:ext uri="{FF2B5EF4-FFF2-40B4-BE49-F238E27FC236}">
                <a16:creationId xmlns:a16="http://schemas.microsoft.com/office/drawing/2014/main" id="{A38AA04F-723D-89C1-6AB9-25F57DE75BFD}"/>
              </a:ext>
            </a:extLst>
          </p:cNvPr>
          <p:cNvSpPr txBox="1">
            <a:spLocks/>
          </p:cNvSpPr>
          <p:nvPr/>
        </p:nvSpPr>
        <p:spPr>
          <a:xfrm>
            <a:off x="833718" y="1241050"/>
            <a:ext cx="10515600" cy="61251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chemeClr val="accent1"/>
                </a:solidFill>
                <a:latin typeface="+mn-lt"/>
                <a:ea typeface="+mj-ea"/>
                <a:cs typeface="+mj-cs"/>
              </a:defRPr>
            </a:lvl1pPr>
          </a:lstStyle>
          <a:p>
            <a:endParaRPr lang="vi-VN" sz="2400" b="0">
              <a:solidFill>
                <a:srgbClr val="000000"/>
              </a:solidFill>
              <a:cs typeface="Arial"/>
            </a:endParaRPr>
          </a:p>
        </p:txBody>
      </p:sp>
    </p:spTree>
    <p:extLst>
      <p:ext uri="{BB962C8B-B14F-4D97-AF65-F5344CB8AC3E}">
        <p14:creationId xmlns:p14="http://schemas.microsoft.com/office/powerpoint/2010/main" val="33000059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vi-VN" sz="2800"/>
              <a:t>Huấn luyện mô hình bằng phương pháp CACM từ dữ liệu huấn luyện và đồ thị nhân quả</a:t>
            </a:r>
            <a:endParaRPr lang="vi-VN" sz="2800" b="0">
              <a:solidFill>
                <a:srgbClr val="000000"/>
              </a:solidFill>
              <a:cs typeface="Arial"/>
            </a:endParaRPr>
          </a:p>
        </p:txBody>
      </p:sp>
      <p:sp>
        <p:nvSpPr>
          <p:cNvPr id="4" name="Slide Number Placeholder 3"/>
          <p:cNvSpPr>
            <a:spLocks noGrp="1"/>
          </p:cNvSpPr>
          <p:nvPr>
            <p:ph type="sldNum" sz="quarter" idx="12"/>
          </p:nvPr>
        </p:nvSpPr>
        <p:spPr/>
        <p:txBody>
          <a:bodyPr/>
          <a:lstStyle/>
          <a:p>
            <a:fld id="{4E87520F-9537-4B31-A4DB-3ECD89F60798}" type="slidenum">
              <a:rPr lang="en-US" smtClean="0"/>
              <a:t>18</a:t>
            </a:fld>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29236" y="1737455"/>
                <a:ext cx="10515600" cy="4305725"/>
              </a:xfrm>
            </p:spPr>
            <p:txBody>
              <a:bodyPr>
                <a:normAutofit/>
              </a:bodyPr>
              <a:lstStyle/>
              <a:p>
                <a:r>
                  <a:rPr lang="vi-VN" b="1"/>
                  <a:t>Thuật toán </a:t>
                </a:r>
                <a:r>
                  <a:rPr lang="vi-VN" b="1" i="1"/>
                  <a:t>CACM</a:t>
                </a:r>
              </a:p>
              <a:p>
                <a:r>
                  <a:rPr lang="vi-VN" b="1" i="1"/>
                  <a:t>	</a:t>
                </a:r>
                <a:r>
                  <a:rPr lang="vi-VN" b="1"/>
                  <a:t>Đầu vào: </a:t>
                </a:r>
                <a:r>
                  <a:rPr lang="vi-VN"/>
                  <a:t>Bộ dữ liệu </a:t>
                </a:r>
                <a14:m>
                  <m:oMath xmlns:m="http://schemas.openxmlformats.org/officeDocument/2006/math">
                    <m:sSubSup>
                      <m:sSubSupPr>
                        <m:ctrlPr>
                          <a:rPr lang="vi-VN" i="1">
                            <a:latin typeface="Cambria Math" panose="02040503050406030204" pitchFamily="18" charset="0"/>
                          </a:rPr>
                        </m:ctrlPr>
                      </m:sSubSupPr>
                      <m:e>
                        <m:d>
                          <m:dPr>
                            <m:ctrlPr>
                              <a:rPr lang="vi-VN" i="1">
                                <a:latin typeface="Cambria Math" panose="02040503050406030204" pitchFamily="18" charset="0"/>
                              </a:rPr>
                            </m:ctrlPr>
                          </m:dPr>
                          <m:e>
                            <m:sSub>
                              <m:sSubPr>
                                <m:ctrlPr>
                                  <a:rPr lang="vi-VN" i="1">
                                    <a:latin typeface="Cambria Math" panose="02040503050406030204" pitchFamily="18" charset="0"/>
                                  </a:rPr>
                                </m:ctrlPr>
                              </m:sSubPr>
                              <m:e>
                                <m:r>
                                  <a:rPr lang="vi-VN" i="1">
                                    <a:latin typeface="Cambria Math" panose="02040503050406030204" pitchFamily="18" charset="0"/>
                                  </a:rPr>
                                  <m:t>𝑥</m:t>
                                </m:r>
                              </m:e>
                              <m:sub>
                                <m:r>
                                  <a:rPr lang="vi-VN" i="1">
                                    <a:latin typeface="Cambria Math" panose="02040503050406030204" pitchFamily="18" charset="0"/>
                                  </a:rPr>
                                  <m:t>𝑖</m:t>
                                </m:r>
                              </m:sub>
                            </m:sSub>
                            <m:r>
                              <a:rPr lang="vi-VN" i="1">
                                <a:latin typeface="Cambria Math" panose="02040503050406030204" pitchFamily="18" charset="0"/>
                              </a:rPr>
                              <m:t>, </m:t>
                            </m:r>
                            <m:sSub>
                              <m:sSubPr>
                                <m:ctrlPr>
                                  <a:rPr lang="vi-VN" i="1">
                                    <a:latin typeface="Cambria Math" panose="02040503050406030204" pitchFamily="18" charset="0"/>
                                  </a:rPr>
                                </m:ctrlPr>
                              </m:sSubPr>
                              <m:e>
                                <m:sSub>
                                  <m:sSubPr>
                                    <m:ctrlPr>
                                      <a:rPr lang="vi-VN" i="1">
                                        <a:latin typeface="Cambria Math" panose="02040503050406030204" pitchFamily="18" charset="0"/>
                                      </a:rPr>
                                    </m:ctrlPr>
                                  </m:sSubPr>
                                  <m:e>
                                    <m:r>
                                      <a:rPr lang="vi-VN" i="1">
                                        <a:latin typeface="Cambria Math" panose="02040503050406030204" pitchFamily="18" charset="0"/>
                                      </a:rPr>
                                      <m:t>𝑎</m:t>
                                    </m:r>
                                  </m:e>
                                  <m:sub>
                                    <m:r>
                                      <a:rPr lang="vi-VN" i="1">
                                        <a:latin typeface="Cambria Math" panose="02040503050406030204" pitchFamily="18" charset="0"/>
                                      </a:rPr>
                                      <m:t>𝑖</m:t>
                                    </m:r>
                                  </m:sub>
                                </m:sSub>
                                <m:r>
                                  <a:rPr lang="vi-VN" i="1">
                                    <a:latin typeface="Cambria Math" panose="02040503050406030204" pitchFamily="18" charset="0"/>
                                  </a:rPr>
                                  <m:t>, </m:t>
                                </m:r>
                                <m:r>
                                  <a:rPr lang="vi-VN" i="1">
                                    <a:latin typeface="Cambria Math" panose="02040503050406030204" pitchFamily="18" charset="0"/>
                                  </a:rPr>
                                  <m:t>𝑦</m:t>
                                </m:r>
                              </m:e>
                              <m:sub>
                                <m:r>
                                  <a:rPr lang="vi-VN" i="1">
                                    <a:latin typeface="Cambria Math" panose="02040503050406030204" pitchFamily="18" charset="0"/>
                                  </a:rPr>
                                  <m:t>𝑖</m:t>
                                </m:r>
                              </m:sub>
                            </m:sSub>
                          </m:e>
                        </m:d>
                      </m:e>
                      <m:sub>
                        <m:r>
                          <a:rPr lang="vi-VN" i="1">
                            <a:latin typeface="Cambria Math" panose="02040503050406030204" pitchFamily="18" charset="0"/>
                          </a:rPr>
                          <m:t>𝑦</m:t>
                        </m:r>
                        <m:r>
                          <a:rPr lang="vi-VN" i="1">
                            <a:latin typeface="Cambria Math" panose="02040503050406030204" pitchFamily="18" charset="0"/>
                          </a:rPr>
                          <m:t>=1</m:t>
                        </m:r>
                      </m:sub>
                      <m:sup>
                        <m:r>
                          <a:rPr lang="vi-VN" i="1">
                            <a:latin typeface="Cambria Math" panose="02040503050406030204" pitchFamily="18" charset="0"/>
                          </a:rPr>
                          <m:t>𝑛</m:t>
                        </m:r>
                      </m:sup>
                    </m:sSubSup>
                    <m:r>
                      <a:rPr lang="vi-VN">
                        <a:latin typeface="Cambria Math" panose="02040503050406030204" pitchFamily="18" charset="0"/>
                      </a:rPr>
                      <m:t>, </m:t>
                    </m:r>
                  </m:oMath>
                </a14:m>
                <a:r>
                  <a:rPr lang="vi-VN"/>
                  <a:t>đồ thị nhân quả </a:t>
                </a:r>
                <a14:m>
                  <m:oMath xmlns:m="http://schemas.openxmlformats.org/officeDocument/2006/math">
                    <m:r>
                      <a:rPr lang="vi-VN" i="1" dirty="0">
                        <a:latin typeface="Cambria Math" panose="02040503050406030204" pitchFamily="18" charset="0"/>
                      </a:rPr>
                      <m:t>𝐷𝐴𝐺</m:t>
                    </m:r>
                  </m:oMath>
                </a14:m>
                <a:r>
                  <a:rPr lang="vi-VN"/>
                  <a:t> </a:t>
                </a:r>
                <a:r>
                  <a:rPr lang="vi-VN" b="1"/>
                  <a:t> </a:t>
                </a:r>
              </a:p>
              <a:p>
                <a:r>
                  <a:rPr lang="vi-VN" b="1"/>
                  <a:t>	Đầu ra: </a:t>
                </a:r>
                <a:r>
                  <a:rPr lang="vi-VN"/>
                  <a:t>Hàm dự đoán </a:t>
                </a:r>
                <a14:m>
                  <m:oMath xmlns:m="http://schemas.openxmlformats.org/officeDocument/2006/math">
                    <m:r>
                      <a:rPr lang="vi-VN" i="1" dirty="0">
                        <a:latin typeface="Cambria Math" panose="02040503050406030204" pitchFamily="18" charset="0"/>
                        <a:ea typeface="Cambria Math" panose="02040503050406030204" pitchFamily="18" charset="0"/>
                      </a:rPr>
                      <m:t>𝑔</m:t>
                    </m:r>
                    <m:d>
                      <m:dPr>
                        <m:ctrlPr>
                          <a:rPr lang="vi-VN" i="1" dirty="0">
                            <a:latin typeface="Cambria Math" panose="02040503050406030204" pitchFamily="18" charset="0"/>
                            <a:ea typeface="Cambria Math" panose="02040503050406030204" pitchFamily="18" charset="0"/>
                          </a:rPr>
                        </m:ctrlPr>
                      </m:dPr>
                      <m:e>
                        <m:r>
                          <a:rPr lang="vi-VN" i="1" dirty="0">
                            <a:latin typeface="Cambria Math" panose="02040503050406030204" pitchFamily="18" charset="0"/>
                            <a:ea typeface="Cambria Math" panose="02040503050406030204" pitchFamily="18" charset="0"/>
                          </a:rPr>
                          <m:t>𝑥</m:t>
                        </m:r>
                      </m:e>
                    </m:d>
                    <m:r>
                      <a:rPr lang="vi-VN" i="1" dirty="0">
                        <a:latin typeface="Cambria Math" panose="02040503050406030204" pitchFamily="18" charset="0"/>
                        <a:ea typeface="Cambria Math" panose="02040503050406030204" pitchFamily="18" charset="0"/>
                      </a:rPr>
                      <m:t>: </m:t>
                    </m:r>
                    <m:r>
                      <a:rPr lang="vi-VN" i="1" dirty="0">
                        <a:latin typeface="Cambria Math" panose="02040503050406030204" pitchFamily="18" charset="0"/>
                        <a:ea typeface="Cambria Math" panose="02040503050406030204" pitchFamily="18" charset="0"/>
                      </a:rPr>
                      <m:t>𝒳</m:t>
                    </m:r>
                    <m:r>
                      <a:rPr lang="vi-VN" i="1" dirty="0">
                        <a:latin typeface="Cambria Math" panose="02040503050406030204" pitchFamily="18" charset="0"/>
                        <a:ea typeface="Cambria Math" panose="02040503050406030204" pitchFamily="18" charset="0"/>
                      </a:rPr>
                      <m:t>→</m:t>
                    </m:r>
                    <m:r>
                      <a:rPr lang="vi-VN" i="1" dirty="0">
                        <a:latin typeface="Cambria Math" panose="02040503050406030204" pitchFamily="18" charset="0"/>
                        <a:ea typeface="Cambria Math" panose="02040503050406030204" pitchFamily="18" charset="0"/>
                      </a:rPr>
                      <m:t>𝒴</m:t>
                    </m:r>
                  </m:oMath>
                </a14:m>
                <a:endParaRPr lang="vi-VN" b="1"/>
              </a:p>
              <a:p>
                <a:r>
                  <a:rPr lang="vi-VN" b="1"/>
                  <a:t>	</a:t>
                </a:r>
                <a:r>
                  <a:rPr lang="vi-VN" b="1">
                    <a:solidFill>
                      <a:schemeClr val="tx2">
                        <a:lumMod val="60000"/>
                        <a:lumOff val="40000"/>
                      </a:schemeClr>
                    </a:solidFill>
                  </a:rPr>
                  <a:t>Pha 1:</a:t>
                </a:r>
                <a:r>
                  <a:rPr lang="vi-VN" b="1" i="1">
                    <a:solidFill>
                      <a:schemeClr val="tx2">
                        <a:lumMod val="60000"/>
                        <a:lumOff val="40000"/>
                      </a:schemeClr>
                    </a:solidFill>
                  </a:rPr>
                  <a:t> </a:t>
                </a:r>
                <a:r>
                  <a:rPr lang="vi-VN">
                    <a:solidFill>
                      <a:schemeClr val="tx2">
                        <a:lumMod val="60000"/>
                        <a:lumOff val="40000"/>
                      </a:schemeClr>
                    </a:solidFill>
                  </a:rPr>
                  <a:t>Rút ra các ràng buộc độc lập chính xác</a:t>
                </a:r>
                <a:r>
                  <a:rPr lang="en-US">
                    <a:solidFill>
                      <a:schemeClr val="tx2">
                        <a:lumMod val="60000"/>
                        <a:lumOff val="40000"/>
                      </a:schemeClr>
                    </a:solidFill>
                  </a:rPr>
                  <a:t> </a:t>
                </a:r>
                <a:r>
                  <a:rPr lang="vi-VN">
                    <a:solidFill>
                      <a:schemeClr val="tx2">
                        <a:lumMod val="60000"/>
                        <a:lumOff val="40000"/>
                      </a:schemeClr>
                    </a:solidFill>
                  </a:rPr>
                  <a:t>từ đồ thị nhân quả </a:t>
                </a:r>
              </a:p>
              <a:p>
                <a:r>
                  <a:rPr lang="vi-VN" b="1">
                    <a:solidFill>
                      <a:schemeClr val="tx2">
                        <a:lumMod val="60000"/>
                        <a:lumOff val="40000"/>
                      </a:schemeClr>
                    </a:solidFill>
                  </a:rPr>
                  <a:t>	Pha</a:t>
                </a:r>
                <a:r>
                  <a:rPr lang="en-US" b="1">
                    <a:solidFill>
                      <a:schemeClr val="tx2">
                        <a:lumMod val="60000"/>
                        <a:lumOff val="40000"/>
                      </a:schemeClr>
                    </a:solidFill>
                  </a:rPr>
                  <a:t> </a:t>
                </a:r>
                <a:r>
                  <a:rPr lang="vi-VN" b="1">
                    <a:solidFill>
                      <a:schemeClr val="tx2">
                        <a:lumMod val="60000"/>
                        <a:lumOff val="40000"/>
                      </a:schemeClr>
                    </a:solidFill>
                  </a:rPr>
                  <a:t>2:</a:t>
                </a:r>
                <a:r>
                  <a:rPr lang="en-US" b="1">
                    <a:solidFill>
                      <a:schemeClr val="tx2">
                        <a:lumMod val="60000"/>
                        <a:lumOff val="40000"/>
                      </a:schemeClr>
                    </a:solidFill>
                  </a:rPr>
                  <a:t> </a:t>
                </a:r>
                <a:r>
                  <a:rPr lang="vi-VN">
                    <a:solidFill>
                      <a:schemeClr val="tx2">
                        <a:lumMod val="60000"/>
                        <a:lumOff val="40000"/>
                      </a:schemeClr>
                    </a:solidFill>
                  </a:rPr>
                  <a:t>Áp dụng </a:t>
                </a:r>
                <a:r>
                  <a:rPr lang="en-US">
                    <a:solidFill>
                      <a:schemeClr val="tx2">
                        <a:lumMod val="60000"/>
                        <a:lumOff val="40000"/>
                      </a:schemeClr>
                    </a:solidFill>
                  </a:rPr>
                  <a:t>Regularization penalty </a:t>
                </a:r>
                <a:r>
                  <a:rPr lang="vi-VN">
                    <a:solidFill>
                      <a:schemeClr val="tx2">
                        <a:lumMod val="60000"/>
                        <a:lumOff val="40000"/>
                      </a:schemeClr>
                    </a:solidFill>
                  </a:rPr>
                  <a:t>sử dụng các ràng buộc đã rút </a:t>
                </a:r>
                <a:r>
                  <a:rPr lang="en-US">
                    <a:solidFill>
                      <a:schemeClr val="tx2">
                        <a:lumMod val="60000"/>
                        <a:lumOff val="40000"/>
                      </a:schemeClr>
                    </a:solidFill>
                  </a:rPr>
                  <a:t>	</a:t>
                </a:r>
                <a:r>
                  <a:rPr lang="vi-VN">
                    <a:solidFill>
                      <a:schemeClr val="tx2">
                        <a:lumMod val="60000"/>
                        <a:lumOff val="40000"/>
                      </a:schemeClr>
                    </a:solidFill>
                  </a:rPr>
                  <a:t>ra</a:t>
                </a:r>
                <a:endParaRPr lang="en-US">
                  <a:solidFill>
                    <a:schemeClr val="tx2">
                      <a:lumMod val="60000"/>
                      <a:lumOff val="40000"/>
                    </a:schemeClr>
                  </a:solidFill>
                </a:endParaRPr>
              </a:p>
              <a:p>
                <a:endParaRPr lang="vi-VN" noProof="1"/>
              </a:p>
              <a:p>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29236" y="1737455"/>
                <a:ext cx="10515600" cy="4305725"/>
              </a:xfrm>
              <a:blipFill>
                <a:blip r:embed="rId2"/>
                <a:stretch>
                  <a:fillRect l="-870" t="-1841" r="-928"/>
                </a:stretch>
              </a:blipFill>
            </p:spPr>
            <p:txBody>
              <a:bodyPr/>
              <a:lstStyle/>
              <a:p>
                <a:r>
                  <a:rPr lang="en-US">
                    <a:noFill/>
                  </a:rPr>
                  <a:t> </a:t>
                </a:r>
              </a:p>
            </p:txBody>
          </p:sp>
        </mc:Fallback>
      </mc:AlternateContent>
      <p:sp>
        <p:nvSpPr>
          <p:cNvPr id="8" name="Title 1">
            <a:extLst>
              <a:ext uri="{FF2B5EF4-FFF2-40B4-BE49-F238E27FC236}">
                <a16:creationId xmlns:a16="http://schemas.microsoft.com/office/drawing/2014/main" id="{A38AA04F-723D-89C1-6AB9-25F57DE75BFD}"/>
              </a:ext>
            </a:extLst>
          </p:cNvPr>
          <p:cNvSpPr txBox="1">
            <a:spLocks/>
          </p:cNvSpPr>
          <p:nvPr/>
        </p:nvSpPr>
        <p:spPr>
          <a:xfrm>
            <a:off x="833718" y="1241050"/>
            <a:ext cx="10515600" cy="61251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chemeClr val="accent1"/>
                </a:solidFill>
                <a:latin typeface="+mn-lt"/>
                <a:ea typeface="+mj-ea"/>
                <a:cs typeface="+mj-cs"/>
              </a:defRPr>
            </a:lvl1pPr>
          </a:lstStyle>
          <a:p>
            <a:endParaRPr lang="vi-VN" sz="2400" b="0">
              <a:solidFill>
                <a:srgbClr val="000000"/>
              </a:solidFill>
              <a:cs typeface="Arial"/>
            </a:endParaRPr>
          </a:p>
        </p:txBody>
      </p:sp>
    </p:spTree>
    <p:extLst>
      <p:ext uri="{BB962C8B-B14F-4D97-AF65-F5344CB8AC3E}">
        <p14:creationId xmlns:p14="http://schemas.microsoft.com/office/powerpoint/2010/main" val="3350551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vi-VN" sz="2800"/>
              <a:t>Huấn luyện mô hình bằng phương pháp CACM từ dữ liệu huấn luyện và đồ thị nhân quả</a:t>
            </a:r>
            <a:endParaRPr lang="vi-VN" sz="2800" b="0">
              <a:solidFill>
                <a:srgbClr val="000000"/>
              </a:solidFill>
              <a:cs typeface="Aria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3718" y="1737455"/>
                <a:ext cx="10515600" cy="4305725"/>
              </a:xfrm>
            </p:spPr>
            <p:txBody>
              <a:bodyPr>
                <a:normAutofit/>
              </a:bodyPr>
              <a:lstStyle/>
              <a:p>
                <a:r>
                  <a:rPr lang="vi-VN" b="1"/>
                  <a:t>Thuật toán </a:t>
                </a:r>
                <a:r>
                  <a:rPr lang="vi-VN" b="1" i="1"/>
                  <a:t>CACM</a:t>
                </a:r>
              </a:p>
              <a:p>
                <a:r>
                  <a:rPr lang="vi-VN" b="1" i="1"/>
                  <a:t>	</a:t>
                </a:r>
                <a:r>
                  <a:rPr lang="vi-VN" b="1">
                    <a:solidFill>
                      <a:schemeClr val="tx2">
                        <a:lumMod val="60000"/>
                        <a:lumOff val="40000"/>
                      </a:schemeClr>
                    </a:solidFill>
                  </a:rPr>
                  <a:t>Đầu vào: </a:t>
                </a:r>
                <a:r>
                  <a:rPr lang="vi-VN">
                    <a:solidFill>
                      <a:schemeClr val="tx2">
                        <a:lumMod val="60000"/>
                        <a:lumOff val="40000"/>
                      </a:schemeClr>
                    </a:solidFill>
                  </a:rPr>
                  <a:t>Bộ dữ liệu </a:t>
                </a:r>
                <a14:m>
                  <m:oMath xmlns:m="http://schemas.openxmlformats.org/officeDocument/2006/math">
                    <m:sSubSup>
                      <m:sSubSupPr>
                        <m:ctrlPr>
                          <a:rPr lang="vi-VN" b="1" i="1">
                            <a:solidFill>
                              <a:schemeClr val="tx2">
                                <a:lumMod val="60000"/>
                                <a:lumOff val="40000"/>
                              </a:schemeClr>
                            </a:solidFill>
                            <a:latin typeface="Cambria Math" panose="02040503050406030204" pitchFamily="18" charset="0"/>
                          </a:rPr>
                        </m:ctrlPr>
                      </m:sSubSupPr>
                      <m:e>
                        <m:d>
                          <m:dPr>
                            <m:ctrlPr>
                              <a:rPr lang="vi-VN" b="1" i="1">
                                <a:solidFill>
                                  <a:schemeClr val="tx2">
                                    <a:lumMod val="60000"/>
                                    <a:lumOff val="40000"/>
                                  </a:schemeClr>
                                </a:solidFill>
                                <a:latin typeface="Cambria Math" panose="02040503050406030204" pitchFamily="18" charset="0"/>
                              </a:rPr>
                            </m:ctrlPr>
                          </m:dPr>
                          <m:e>
                            <m:sSub>
                              <m:sSubPr>
                                <m:ctrlPr>
                                  <a:rPr lang="vi-VN" b="1" i="1">
                                    <a:solidFill>
                                      <a:schemeClr val="tx2">
                                        <a:lumMod val="60000"/>
                                        <a:lumOff val="40000"/>
                                      </a:schemeClr>
                                    </a:solidFill>
                                    <a:latin typeface="Cambria Math" panose="02040503050406030204" pitchFamily="18" charset="0"/>
                                  </a:rPr>
                                </m:ctrlPr>
                              </m:sSubPr>
                              <m:e>
                                <m:r>
                                  <a:rPr lang="vi-VN" b="1">
                                    <a:solidFill>
                                      <a:schemeClr val="tx2">
                                        <a:lumMod val="60000"/>
                                        <a:lumOff val="40000"/>
                                      </a:schemeClr>
                                    </a:solidFill>
                                    <a:latin typeface="Cambria Math" panose="02040503050406030204" pitchFamily="18" charset="0"/>
                                  </a:rPr>
                                  <m:t>𝑥</m:t>
                                </m:r>
                              </m:e>
                              <m:sub>
                                <m:r>
                                  <a:rPr lang="vi-VN" b="1">
                                    <a:solidFill>
                                      <a:schemeClr val="tx2">
                                        <a:lumMod val="60000"/>
                                        <a:lumOff val="40000"/>
                                      </a:schemeClr>
                                    </a:solidFill>
                                    <a:latin typeface="Cambria Math" panose="02040503050406030204" pitchFamily="18" charset="0"/>
                                  </a:rPr>
                                  <m:t>𝑖</m:t>
                                </m:r>
                              </m:sub>
                            </m:sSub>
                            <m:r>
                              <a:rPr lang="vi-VN" b="1">
                                <a:solidFill>
                                  <a:schemeClr val="tx2">
                                    <a:lumMod val="60000"/>
                                    <a:lumOff val="40000"/>
                                  </a:schemeClr>
                                </a:solidFill>
                                <a:latin typeface="Cambria Math" panose="02040503050406030204" pitchFamily="18" charset="0"/>
                              </a:rPr>
                              <m:t>, </m:t>
                            </m:r>
                            <m:sSub>
                              <m:sSubPr>
                                <m:ctrlPr>
                                  <a:rPr lang="vi-VN" b="1" i="1">
                                    <a:solidFill>
                                      <a:schemeClr val="tx2">
                                        <a:lumMod val="60000"/>
                                        <a:lumOff val="40000"/>
                                      </a:schemeClr>
                                    </a:solidFill>
                                    <a:latin typeface="Cambria Math" panose="02040503050406030204" pitchFamily="18" charset="0"/>
                                  </a:rPr>
                                </m:ctrlPr>
                              </m:sSubPr>
                              <m:e>
                                <m:sSub>
                                  <m:sSubPr>
                                    <m:ctrlPr>
                                      <a:rPr lang="vi-VN" b="1" i="1">
                                        <a:solidFill>
                                          <a:schemeClr val="tx2">
                                            <a:lumMod val="60000"/>
                                            <a:lumOff val="40000"/>
                                          </a:schemeClr>
                                        </a:solidFill>
                                        <a:latin typeface="Cambria Math" panose="02040503050406030204" pitchFamily="18" charset="0"/>
                                      </a:rPr>
                                    </m:ctrlPr>
                                  </m:sSubPr>
                                  <m:e>
                                    <m:r>
                                      <a:rPr lang="vi-VN" b="1">
                                        <a:solidFill>
                                          <a:schemeClr val="tx2">
                                            <a:lumMod val="60000"/>
                                            <a:lumOff val="40000"/>
                                          </a:schemeClr>
                                        </a:solidFill>
                                        <a:latin typeface="Cambria Math" panose="02040503050406030204" pitchFamily="18" charset="0"/>
                                      </a:rPr>
                                      <m:t>𝑎</m:t>
                                    </m:r>
                                  </m:e>
                                  <m:sub>
                                    <m:r>
                                      <a:rPr lang="vi-VN" b="1">
                                        <a:solidFill>
                                          <a:schemeClr val="tx2">
                                            <a:lumMod val="60000"/>
                                            <a:lumOff val="40000"/>
                                          </a:schemeClr>
                                        </a:solidFill>
                                        <a:latin typeface="Cambria Math" panose="02040503050406030204" pitchFamily="18" charset="0"/>
                                      </a:rPr>
                                      <m:t>𝑖</m:t>
                                    </m:r>
                                  </m:sub>
                                </m:sSub>
                                <m:r>
                                  <a:rPr lang="vi-VN" b="1">
                                    <a:solidFill>
                                      <a:schemeClr val="tx2">
                                        <a:lumMod val="60000"/>
                                        <a:lumOff val="40000"/>
                                      </a:schemeClr>
                                    </a:solidFill>
                                    <a:latin typeface="Cambria Math" panose="02040503050406030204" pitchFamily="18" charset="0"/>
                                  </a:rPr>
                                  <m:t>, </m:t>
                                </m:r>
                                <m:r>
                                  <a:rPr lang="vi-VN" b="1">
                                    <a:solidFill>
                                      <a:schemeClr val="tx2">
                                        <a:lumMod val="60000"/>
                                        <a:lumOff val="40000"/>
                                      </a:schemeClr>
                                    </a:solidFill>
                                    <a:latin typeface="Cambria Math" panose="02040503050406030204" pitchFamily="18" charset="0"/>
                                  </a:rPr>
                                  <m:t>𝑦</m:t>
                                </m:r>
                              </m:e>
                              <m:sub>
                                <m:r>
                                  <a:rPr lang="vi-VN" b="1">
                                    <a:solidFill>
                                      <a:schemeClr val="tx2">
                                        <a:lumMod val="60000"/>
                                        <a:lumOff val="40000"/>
                                      </a:schemeClr>
                                    </a:solidFill>
                                    <a:latin typeface="Cambria Math" panose="02040503050406030204" pitchFamily="18" charset="0"/>
                                  </a:rPr>
                                  <m:t>𝑖</m:t>
                                </m:r>
                              </m:sub>
                            </m:sSub>
                          </m:e>
                        </m:d>
                      </m:e>
                      <m:sub>
                        <m:r>
                          <a:rPr lang="vi-VN" b="1">
                            <a:solidFill>
                              <a:schemeClr val="tx2">
                                <a:lumMod val="60000"/>
                                <a:lumOff val="40000"/>
                              </a:schemeClr>
                            </a:solidFill>
                            <a:latin typeface="Cambria Math" panose="02040503050406030204" pitchFamily="18" charset="0"/>
                          </a:rPr>
                          <m:t>𝑦</m:t>
                        </m:r>
                        <m:r>
                          <a:rPr lang="vi-VN" b="1">
                            <a:solidFill>
                              <a:schemeClr val="tx2">
                                <a:lumMod val="60000"/>
                                <a:lumOff val="40000"/>
                              </a:schemeClr>
                            </a:solidFill>
                            <a:latin typeface="Cambria Math" panose="02040503050406030204" pitchFamily="18" charset="0"/>
                          </a:rPr>
                          <m:t>=1</m:t>
                        </m:r>
                      </m:sub>
                      <m:sup>
                        <m:r>
                          <a:rPr lang="vi-VN" b="1">
                            <a:solidFill>
                              <a:schemeClr val="tx2">
                                <a:lumMod val="60000"/>
                                <a:lumOff val="40000"/>
                              </a:schemeClr>
                            </a:solidFill>
                            <a:latin typeface="Cambria Math" panose="02040503050406030204" pitchFamily="18" charset="0"/>
                          </a:rPr>
                          <m:t>𝑛</m:t>
                        </m:r>
                      </m:sup>
                    </m:sSubSup>
                    <m:r>
                      <a:rPr lang="vi-VN" b="1">
                        <a:solidFill>
                          <a:schemeClr val="tx2">
                            <a:lumMod val="60000"/>
                            <a:lumOff val="40000"/>
                          </a:schemeClr>
                        </a:solidFill>
                        <a:latin typeface="Cambria Math" panose="02040503050406030204" pitchFamily="18" charset="0"/>
                      </a:rPr>
                      <m:t>, </m:t>
                    </m:r>
                  </m:oMath>
                </a14:m>
                <a:r>
                  <a:rPr lang="vi-VN">
                    <a:solidFill>
                      <a:schemeClr val="tx2">
                        <a:lumMod val="60000"/>
                        <a:lumOff val="40000"/>
                      </a:schemeClr>
                    </a:solidFill>
                  </a:rPr>
                  <a:t>đồ thị nhân quả </a:t>
                </a:r>
                <a14:m>
                  <m:oMath xmlns:m="http://schemas.openxmlformats.org/officeDocument/2006/math">
                    <m:r>
                      <a:rPr lang="vi-VN" b="1" dirty="0">
                        <a:solidFill>
                          <a:schemeClr val="tx2">
                            <a:lumMod val="60000"/>
                            <a:lumOff val="40000"/>
                          </a:schemeClr>
                        </a:solidFill>
                        <a:latin typeface="Cambria Math" panose="02040503050406030204" pitchFamily="18" charset="0"/>
                      </a:rPr>
                      <m:t>𝐷𝐴𝐺</m:t>
                    </m:r>
                  </m:oMath>
                </a14:m>
                <a:r>
                  <a:rPr lang="vi-VN" b="1">
                    <a:solidFill>
                      <a:schemeClr val="tx2">
                        <a:lumMod val="60000"/>
                        <a:lumOff val="40000"/>
                      </a:schemeClr>
                    </a:solidFill>
                  </a:rPr>
                  <a:t>  </a:t>
                </a:r>
              </a:p>
              <a:p>
                <a:r>
                  <a:rPr lang="vi-VN" b="1">
                    <a:solidFill>
                      <a:schemeClr val="tx2">
                        <a:lumMod val="60000"/>
                        <a:lumOff val="40000"/>
                      </a:schemeClr>
                    </a:solidFill>
                  </a:rPr>
                  <a:t>	Đầu ra: </a:t>
                </a:r>
                <a:r>
                  <a:rPr lang="vi-VN">
                    <a:solidFill>
                      <a:schemeClr val="tx2">
                        <a:lumMod val="60000"/>
                        <a:lumOff val="40000"/>
                      </a:schemeClr>
                    </a:solidFill>
                  </a:rPr>
                  <a:t>Hàm dự đoán </a:t>
                </a:r>
                <a14:m>
                  <m:oMath xmlns:m="http://schemas.openxmlformats.org/officeDocument/2006/math">
                    <m:r>
                      <a:rPr lang="vi-VN" b="1" dirty="0">
                        <a:solidFill>
                          <a:schemeClr val="tx2">
                            <a:lumMod val="60000"/>
                            <a:lumOff val="40000"/>
                          </a:schemeClr>
                        </a:solidFill>
                        <a:latin typeface="Cambria Math" panose="02040503050406030204" pitchFamily="18" charset="0"/>
                      </a:rPr>
                      <m:t>𝑔</m:t>
                    </m:r>
                    <m:d>
                      <m:dPr>
                        <m:ctrlPr>
                          <a:rPr lang="vi-VN" b="1" i="1" dirty="0">
                            <a:solidFill>
                              <a:schemeClr val="tx2">
                                <a:lumMod val="60000"/>
                                <a:lumOff val="40000"/>
                              </a:schemeClr>
                            </a:solidFill>
                            <a:latin typeface="Cambria Math" panose="02040503050406030204" pitchFamily="18" charset="0"/>
                          </a:rPr>
                        </m:ctrlPr>
                      </m:dPr>
                      <m:e>
                        <m:r>
                          <a:rPr lang="vi-VN" b="1" dirty="0">
                            <a:solidFill>
                              <a:schemeClr val="tx2">
                                <a:lumMod val="60000"/>
                                <a:lumOff val="40000"/>
                              </a:schemeClr>
                            </a:solidFill>
                            <a:latin typeface="Cambria Math" panose="02040503050406030204" pitchFamily="18" charset="0"/>
                          </a:rPr>
                          <m:t>𝑥</m:t>
                        </m:r>
                      </m:e>
                    </m:d>
                    <m:r>
                      <a:rPr lang="vi-VN" b="1" dirty="0">
                        <a:solidFill>
                          <a:schemeClr val="tx2">
                            <a:lumMod val="60000"/>
                            <a:lumOff val="40000"/>
                          </a:schemeClr>
                        </a:solidFill>
                        <a:latin typeface="Cambria Math" panose="02040503050406030204" pitchFamily="18" charset="0"/>
                      </a:rPr>
                      <m:t>: </m:t>
                    </m:r>
                    <m:r>
                      <a:rPr lang="vi-VN" b="1" dirty="0">
                        <a:solidFill>
                          <a:schemeClr val="tx2">
                            <a:lumMod val="60000"/>
                            <a:lumOff val="40000"/>
                          </a:schemeClr>
                        </a:solidFill>
                        <a:latin typeface="Cambria Math" panose="02040503050406030204" pitchFamily="18" charset="0"/>
                      </a:rPr>
                      <m:t>𝒳</m:t>
                    </m:r>
                    <m:r>
                      <a:rPr lang="vi-VN" b="1" dirty="0">
                        <a:solidFill>
                          <a:schemeClr val="tx2">
                            <a:lumMod val="60000"/>
                            <a:lumOff val="40000"/>
                          </a:schemeClr>
                        </a:solidFill>
                        <a:latin typeface="Cambria Math" panose="02040503050406030204" pitchFamily="18" charset="0"/>
                      </a:rPr>
                      <m:t>→</m:t>
                    </m:r>
                    <m:r>
                      <a:rPr lang="vi-VN" b="1" dirty="0">
                        <a:solidFill>
                          <a:schemeClr val="tx2">
                            <a:lumMod val="60000"/>
                            <a:lumOff val="40000"/>
                          </a:schemeClr>
                        </a:solidFill>
                        <a:latin typeface="Cambria Math" panose="02040503050406030204" pitchFamily="18" charset="0"/>
                      </a:rPr>
                      <m:t>𝒴</m:t>
                    </m:r>
                  </m:oMath>
                </a14:m>
                <a:endParaRPr lang="vi-VN" b="1">
                  <a:solidFill>
                    <a:schemeClr val="tx2">
                      <a:lumMod val="60000"/>
                      <a:lumOff val="40000"/>
                    </a:schemeClr>
                  </a:solidFill>
                </a:endParaRPr>
              </a:p>
              <a:p>
                <a:r>
                  <a:rPr lang="vi-VN" b="1"/>
                  <a:t>	Pha 1:</a:t>
                </a:r>
                <a:r>
                  <a:rPr lang="vi-VN" b="1" i="1"/>
                  <a:t> </a:t>
                </a:r>
                <a:r>
                  <a:rPr lang="vi-VN"/>
                  <a:t>Rút ra các ràng buộc độc lập chính xác</a:t>
                </a:r>
                <a:r>
                  <a:rPr lang="en-US"/>
                  <a:t> </a:t>
                </a:r>
                <a:r>
                  <a:rPr lang="vi-VN"/>
                  <a:t>từ đồ thị nhân quả </a:t>
                </a:r>
              </a:p>
              <a:p>
                <a:r>
                  <a:rPr lang="vi-VN" b="1"/>
                  <a:t>	</a:t>
                </a:r>
                <a:r>
                  <a:rPr lang="vi-VN" b="1">
                    <a:solidFill>
                      <a:schemeClr val="tx2">
                        <a:lumMod val="60000"/>
                        <a:lumOff val="40000"/>
                      </a:schemeClr>
                    </a:solidFill>
                  </a:rPr>
                  <a:t>Pha</a:t>
                </a:r>
                <a:r>
                  <a:rPr lang="en-US" b="1">
                    <a:solidFill>
                      <a:schemeClr val="tx2">
                        <a:lumMod val="60000"/>
                        <a:lumOff val="40000"/>
                      </a:schemeClr>
                    </a:solidFill>
                  </a:rPr>
                  <a:t> </a:t>
                </a:r>
                <a:r>
                  <a:rPr lang="vi-VN" b="1">
                    <a:solidFill>
                      <a:schemeClr val="tx2">
                        <a:lumMod val="60000"/>
                        <a:lumOff val="40000"/>
                      </a:schemeClr>
                    </a:solidFill>
                  </a:rPr>
                  <a:t>2:</a:t>
                </a:r>
                <a:r>
                  <a:rPr lang="en-US" b="1">
                    <a:solidFill>
                      <a:schemeClr val="tx2">
                        <a:lumMod val="60000"/>
                        <a:lumOff val="40000"/>
                      </a:schemeClr>
                    </a:solidFill>
                  </a:rPr>
                  <a:t> </a:t>
                </a:r>
                <a:r>
                  <a:rPr lang="vi-VN">
                    <a:solidFill>
                      <a:schemeClr val="tx2">
                        <a:lumMod val="60000"/>
                        <a:lumOff val="40000"/>
                      </a:schemeClr>
                    </a:solidFill>
                  </a:rPr>
                  <a:t>Áp dụng </a:t>
                </a:r>
                <a:r>
                  <a:rPr lang="en-US">
                    <a:solidFill>
                      <a:schemeClr val="tx2">
                        <a:lumMod val="60000"/>
                        <a:lumOff val="40000"/>
                      </a:schemeClr>
                    </a:solidFill>
                  </a:rPr>
                  <a:t>Regularization penalty </a:t>
                </a:r>
                <a:r>
                  <a:rPr lang="vi-VN">
                    <a:solidFill>
                      <a:schemeClr val="tx2">
                        <a:lumMod val="60000"/>
                        <a:lumOff val="40000"/>
                      </a:schemeClr>
                    </a:solidFill>
                  </a:rPr>
                  <a:t>sử dụng các ràng buộc đã rút </a:t>
                </a:r>
                <a:r>
                  <a:rPr lang="en-US">
                    <a:solidFill>
                      <a:schemeClr val="tx2">
                        <a:lumMod val="60000"/>
                        <a:lumOff val="40000"/>
                      </a:schemeClr>
                    </a:solidFill>
                  </a:rPr>
                  <a:t>	</a:t>
                </a:r>
                <a:r>
                  <a:rPr lang="vi-VN">
                    <a:solidFill>
                      <a:schemeClr val="tx2">
                        <a:lumMod val="60000"/>
                        <a:lumOff val="40000"/>
                      </a:schemeClr>
                    </a:solidFill>
                  </a:rPr>
                  <a:t>ra</a:t>
                </a:r>
                <a:endParaRPr lang="en-US">
                  <a:solidFill>
                    <a:schemeClr val="tx2">
                      <a:lumMod val="60000"/>
                      <a:lumOff val="40000"/>
                    </a:schemeClr>
                  </a:solidFill>
                </a:endParaRPr>
              </a:p>
              <a:p>
                <a:endParaRPr lang="vi-VN" noProof="1"/>
              </a:p>
              <a:p>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3718" y="1737455"/>
                <a:ext cx="10515600" cy="4305725"/>
              </a:xfrm>
              <a:blipFill>
                <a:blip r:embed="rId2"/>
                <a:stretch>
                  <a:fillRect l="-928" t="-1841" r="-87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E87520F-9537-4B31-A4DB-3ECD89F60798}" type="slidenum">
              <a:rPr lang="en-US" smtClean="0"/>
              <a:t>19</a:t>
            </a:fld>
            <a:endParaRPr lang="en-US"/>
          </a:p>
        </p:txBody>
      </p:sp>
      <p:sp>
        <p:nvSpPr>
          <p:cNvPr id="8" name="Title 1">
            <a:extLst>
              <a:ext uri="{FF2B5EF4-FFF2-40B4-BE49-F238E27FC236}">
                <a16:creationId xmlns:a16="http://schemas.microsoft.com/office/drawing/2014/main" id="{A38AA04F-723D-89C1-6AB9-25F57DE75BFD}"/>
              </a:ext>
            </a:extLst>
          </p:cNvPr>
          <p:cNvSpPr txBox="1">
            <a:spLocks/>
          </p:cNvSpPr>
          <p:nvPr/>
        </p:nvSpPr>
        <p:spPr>
          <a:xfrm>
            <a:off x="833718" y="1241050"/>
            <a:ext cx="10515600" cy="61251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chemeClr val="accent1"/>
                </a:solidFill>
                <a:latin typeface="+mn-lt"/>
                <a:ea typeface="+mj-ea"/>
                <a:cs typeface="+mj-cs"/>
              </a:defRPr>
            </a:lvl1pPr>
          </a:lstStyle>
          <a:p>
            <a:endParaRPr lang="vi-VN" sz="2400" b="0">
              <a:solidFill>
                <a:srgbClr val="000000"/>
              </a:solidFill>
              <a:cs typeface="Arial"/>
            </a:endParaRPr>
          </a:p>
        </p:txBody>
      </p:sp>
    </p:spTree>
    <p:extLst>
      <p:ext uri="{BB962C8B-B14F-4D97-AF65-F5344CB8AC3E}">
        <p14:creationId xmlns:p14="http://schemas.microsoft.com/office/powerpoint/2010/main" val="844094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hỗ dành sẵn cho Nội dung 4">
            <a:extLst>
              <a:ext uri="{FF2B5EF4-FFF2-40B4-BE49-F238E27FC236}">
                <a16:creationId xmlns:a16="http://schemas.microsoft.com/office/drawing/2014/main" id="{D3D455BE-918F-BA80-BA34-5565B63CE014}"/>
              </a:ext>
            </a:extLst>
          </p:cNvPr>
          <p:cNvSpPr>
            <a:spLocks noGrp="1"/>
          </p:cNvSpPr>
          <p:nvPr>
            <p:ph idx="1"/>
          </p:nvPr>
        </p:nvSpPr>
        <p:spPr/>
        <p:txBody>
          <a:bodyPr vert="horz" lIns="91440" tIns="45720" rIns="91440" bIns="45720" rtlCol="0" anchor="t">
            <a:normAutofit/>
          </a:bodyPr>
          <a:lstStyle/>
          <a:p>
            <a:pPr marL="457200" indent="-457200">
              <a:lnSpc>
                <a:spcPct val="100000"/>
              </a:lnSpc>
              <a:buAutoNum type="arabicPeriod"/>
            </a:pPr>
            <a:r>
              <a:rPr lang="vi-VN" noProof="1"/>
              <a:t>Giới thiệu bài toán</a:t>
            </a:r>
            <a:r>
              <a:rPr lang="en-US" noProof="1"/>
              <a:t> và một số phương pháp giải quyết đã được đề xuất</a:t>
            </a:r>
            <a:endParaRPr lang="vi-VN" noProof="1">
              <a:cs typeface="Arial"/>
            </a:endParaRPr>
          </a:p>
          <a:p>
            <a:pPr marL="457200" indent="-457200">
              <a:lnSpc>
                <a:spcPct val="100000"/>
              </a:lnSpc>
              <a:buAutoNum type="arabicPeriod"/>
            </a:pPr>
            <a:r>
              <a:rPr lang="vi-VN" noProof="1">
                <a:cs typeface="Arial"/>
              </a:rPr>
              <a:t>Mô hình mạng nơ-ron với phương pháp huấn luyện dựa trên quan hệ nhân quả CACM</a:t>
            </a:r>
          </a:p>
          <a:p>
            <a:pPr marL="457200" indent="-457200">
              <a:lnSpc>
                <a:spcPct val="100000"/>
              </a:lnSpc>
              <a:buAutoNum type="arabicPeriod"/>
            </a:pPr>
            <a:r>
              <a:rPr lang="en-US" noProof="1">
                <a:cs typeface="Arial"/>
              </a:rPr>
              <a:t>Thực nghiệm</a:t>
            </a:r>
            <a:endParaRPr lang="vi-VN" noProof="1">
              <a:cs typeface="Arial"/>
            </a:endParaRPr>
          </a:p>
          <a:p>
            <a:pPr marL="457200" indent="-457200">
              <a:lnSpc>
                <a:spcPct val="100000"/>
              </a:lnSpc>
              <a:buFont typeface="Arial" panose="020B0604020202020204" pitchFamily="34" charset="0"/>
              <a:buAutoNum type="arabicPeriod"/>
            </a:pPr>
            <a:r>
              <a:rPr lang="vi-VN" noProof="1">
                <a:cs typeface="Arial"/>
              </a:rPr>
              <a:t>Kết luận &amp; hướng phát triển</a:t>
            </a:r>
          </a:p>
        </p:txBody>
      </p:sp>
      <p:sp>
        <p:nvSpPr>
          <p:cNvPr id="6" name="Chỗ dành sẵn cho Số hiệu Bản chiếu 5">
            <a:extLst>
              <a:ext uri="{FF2B5EF4-FFF2-40B4-BE49-F238E27FC236}">
                <a16:creationId xmlns:a16="http://schemas.microsoft.com/office/drawing/2014/main" id="{580E1668-75A7-B835-7CB1-CCC6D71D1C90}"/>
              </a:ext>
            </a:extLst>
          </p:cNvPr>
          <p:cNvSpPr>
            <a:spLocks noGrp="1"/>
          </p:cNvSpPr>
          <p:nvPr>
            <p:ph type="sldNum" sz="quarter" idx="12"/>
          </p:nvPr>
        </p:nvSpPr>
        <p:spPr/>
        <p:txBody>
          <a:bodyPr anchor="ctr">
            <a:normAutofit/>
          </a:bodyPr>
          <a:lstStyle/>
          <a:p>
            <a:fld id="{4E87520F-9537-4B31-A4DB-3ECD89F60798}" type="slidenum">
              <a:rPr lang="en-US" smtClean="0"/>
              <a:pPr/>
              <a:t>2</a:t>
            </a:fld>
            <a:endParaRPr lang="vi-VN"/>
          </a:p>
        </p:txBody>
      </p:sp>
      <p:sp>
        <p:nvSpPr>
          <p:cNvPr id="2" name="Title 1"/>
          <p:cNvSpPr>
            <a:spLocks noGrp="1"/>
          </p:cNvSpPr>
          <p:nvPr>
            <p:ph type="title"/>
          </p:nvPr>
        </p:nvSpPr>
        <p:spPr/>
        <p:txBody>
          <a:bodyPr anchor="ctr">
            <a:normAutofit/>
          </a:bodyPr>
          <a:lstStyle/>
          <a:p>
            <a:r>
              <a:rPr lang="en-US" noProof="1"/>
              <a:t>Nội </a:t>
            </a:r>
            <a:r>
              <a:rPr lang="en-US"/>
              <a:t>dung</a:t>
            </a:r>
          </a:p>
        </p:txBody>
      </p:sp>
    </p:spTree>
    <p:extLst>
      <p:ext uri="{BB962C8B-B14F-4D97-AF65-F5344CB8AC3E}">
        <p14:creationId xmlns:p14="http://schemas.microsoft.com/office/powerpoint/2010/main" val="4075937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5">
                                            <p:txEl>
                                              <p:pRg st="1" end="1"/>
                                            </p:txEl>
                                          </p:spTgt>
                                        </p:tgtEl>
                                        <p:attrNameLst>
                                          <p:attrName>style.opacity</p:attrName>
                                        </p:attrNameLst>
                                      </p:cBhvr>
                                      <p:to>
                                        <p:strVal val="0.5"/>
                                      </p:to>
                                    </p:set>
                                    <p:animEffect filter="image" prLst="opacity: 0.5">
                                      <p:cBhvr rctx="IE">
                                        <p:cTn id="7" dur="indefinite"/>
                                        <p:tgtEl>
                                          <p:spTgt spid="5">
                                            <p:txEl>
                                              <p:pRg st="1" end="1"/>
                                            </p:txEl>
                                          </p:spTgt>
                                        </p:tgtEl>
                                      </p:cBhvr>
                                    </p:animEffect>
                                  </p:childTnLst>
                                </p:cTn>
                              </p:par>
                              <p:par>
                                <p:cTn id="8" presetID="9" presetClass="emph" presetSubtype="0" nodeType="withEffect">
                                  <p:stCondLst>
                                    <p:cond delay="0"/>
                                  </p:stCondLst>
                                  <p:childTnLst>
                                    <p:set>
                                      <p:cBhvr rctx="PPT">
                                        <p:cTn id="9" dur="indefinite"/>
                                        <p:tgtEl>
                                          <p:spTgt spid="5">
                                            <p:txEl>
                                              <p:pRg st="2" end="2"/>
                                            </p:txEl>
                                          </p:spTgt>
                                        </p:tgtEl>
                                        <p:attrNameLst>
                                          <p:attrName>style.opacity</p:attrName>
                                        </p:attrNameLst>
                                      </p:cBhvr>
                                      <p:to>
                                        <p:strVal val="0.5"/>
                                      </p:to>
                                    </p:set>
                                    <p:animEffect filter="image" prLst="opacity: 0.5">
                                      <p:cBhvr rctx="IE">
                                        <p:cTn id="10" dur="indefinite"/>
                                        <p:tgtEl>
                                          <p:spTgt spid="5">
                                            <p:txEl>
                                              <p:pRg st="2" end="2"/>
                                            </p:txEl>
                                          </p:spTgt>
                                        </p:tgtEl>
                                      </p:cBhvr>
                                    </p:animEffect>
                                  </p:childTnLst>
                                </p:cTn>
                              </p:par>
                              <p:par>
                                <p:cTn id="11" presetID="9" presetClass="emph" presetSubtype="0" nodeType="withEffect">
                                  <p:stCondLst>
                                    <p:cond delay="0"/>
                                  </p:stCondLst>
                                  <p:childTnLst>
                                    <p:set>
                                      <p:cBhvr rctx="PPT">
                                        <p:cTn id="12" dur="indefinite"/>
                                        <p:tgtEl>
                                          <p:spTgt spid="5">
                                            <p:txEl>
                                              <p:pRg st="3" end="3"/>
                                            </p:txEl>
                                          </p:spTgt>
                                        </p:tgtEl>
                                        <p:attrNameLst>
                                          <p:attrName>style.opacity</p:attrName>
                                        </p:attrNameLst>
                                      </p:cBhvr>
                                      <p:to>
                                        <p:strVal val="0.5"/>
                                      </p:to>
                                    </p:set>
                                    <p:animEffect filter="image" prLst="opacity: 0.5">
                                      <p:cBhvr rctx="IE">
                                        <p:cTn id="13" dur="indefinite"/>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D-separation </a:t>
            </a:r>
            <a:r>
              <a:rPr lang="en-US" sz="2800" b="0"/>
              <a:t>[3]</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noProof="1"/>
                  <a:t>Nếu </a:t>
                </a:r>
                <a14:m>
                  <m:oMath xmlns:m="http://schemas.openxmlformats.org/officeDocument/2006/math">
                    <m:r>
                      <a:rPr lang="en-US" i="1" noProof="1" dirty="0" smtClean="0">
                        <a:latin typeface="Cambria Math" panose="02040503050406030204" pitchFamily="18" charset="0"/>
                      </a:rPr>
                      <m:t>𝐺</m:t>
                    </m:r>
                  </m:oMath>
                </a14:m>
                <a:r>
                  <a:rPr lang="en-US" noProof="1"/>
                  <a:t> là một đồ thị có hướng trong đó </a:t>
                </a:r>
                <a14:m>
                  <m:oMath xmlns:m="http://schemas.openxmlformats.org/officeDocument/2006/math">
                    <m:r>
                      <a:rPr lang="en-US" i="1" noProof="1" dirty="0" smtClean="0">
                        <a:latin typeface="Cambria Math" panose="02040503050406030204" pitchFamily="18" charset="0"/>
                      </a:rPr>
                      <m:t>𝑋</m:t>
                    </m:r>
                    <m:r>
                      <a:rPr lang="en-US" i="1" noProof="1" dirty="0" smtClean="0">
                        <a:latin typeface="Cambria Math" panose="02040503050406030204" pitchFamily="18" charset="0"/>
                      </a:rPr>
                      <m:t>, </m:t>
                    </m:r>
                    <m:r>
                      <a:rPr lang="en-US" i="1" noProof="1" dirty="0" smtClean="0">
                        <a:latin typeface="Cambria Math" panose="02040503050406030204" pitchFamily="18" charset="0"/>
                      </a:rPr>
                      <m:t>𝑌</m:t>
                    </m:r>
                    <m:r>
                      <a:rPr lang="en-US" i="1" noProof="1" dirty="0" smtClean="0">
                        <a:latin typeface="Cambria Math" panose="02040503050406030204" pitchFamily="18" charset="0"/>
                      </a:rPr>
                      <m:t> </m:t>
                    </m:r>
                  </m:oMath>
                </a14:m>
                <a:r>
                  <a:rPr lang="en-US" noProof="1"/>
                  <a:t>và </a:t>
                </a:r>
                <a14:m>
                  <m:oMath xmlns:m="http://schemas.openxmlformats.org/officeDocument/2006/math">
                    <m:r>
                      <a:rPr lang="en-US" i="1" noProof="1" dirty="0" smtClean="0">
                        <a:latin typeface="Cambria Math" panose="02040503050406030204" pitchFamily="18" charset="0"/>
                      </a:rPr>
                      <m:t>𝑆</m:t>
                    </m:r>
                  </m:oMath>
                </a14:m>
                <a:r>
                  <a:rPr lang="en-US" noProof="1"/>
                  <a:t> là các tập hợp đỉnh rời rạc. Một đường đi vô hướng </a:t>
                </a:r>
                <a14:m>
                  <m:oMath xmlns:m="http://schemas.openxmlformats.org/officeDocument/2006/math">
                    <m:r>
                      <a:rPr lang="en-US" i="1" noProof="1" dirty="0" smtClean="0">
                        <a:latin typeface="Cambria Math" panose="02040503050406030204" pitchFamily="18" charset="0"/>
                      </a:rPr>
                      <m:t>𝑝</m:t>
                    </m:r>
                  </m:oMath>
                </a14:m>
                <a:r>
                  <a:rPr lang="en-US" noProof="1"/>
                  <a:t> giữa </a:t>
                </a:r>
                <a14:m>
                  <m:oMath xmlns:m="http://schemas.openxmlformats.org/officeDocument/2006/math">
                    <m:r>
                      <a:rPr lang="en-US" i="1" noProof="1" dirty="0" smtClean="0">
                        <a:latin typeface="Cambria Math" panose="02040503050406030204" pitchFamily="18" charset="0"/>
                      </a:rPr>
                      <m:t>𝑋</m:t>
                    </m:r>
                  </m:oMath>
                </a14:m>
                <a:r>
                  <a:rPr lang="en-US" noProof="1"/>
                  <a:t> và </a:t>
                </a:r>
                <a14:m>
                  <m:oMath xmlns:m="http://schemas.openxmlformats.org/officeDocument/2006/math">
                    <m:r>
                      <a:rPr lang="en-US" i="1" noProof="1" dirty="0" smtClean="0">
                        <a:latin typeface="Cambria Math" panose="02040503050406030204" pitchFamily="18" charset="0"/>
                      </a:rPr>
                      <m:t>𝑌</m:t>
                    </m:r>
                  </m:oMath>
                </a14:m>
                <a:r>
                  <a:rPr lang="en-US" noProof="1"/>
                  <a:t> được xem là bị chặn (d-separated) bởi </a:t>
                </a:r>
                <a14:m>
                  <m:oMath xmlns:m="http://schemas.openxmlformats.org/officeDocument/2006/math">
                    <m:r>
                      <a:rPr lang="en-US" i="1" noProof="1" dirty="0" smtClean="0">
                        <a:latin typeface="Cambria Math" panose="02040503050406030204" pitchFamily="18" charset="0"/>
                      </a:rPr>
                      <m:t>𝑆</m:t>
                    </m:r>
                  </m:oMath>
                </a14:m>
                <a:r>
                  <a:rPr lang="en-US" noProof="1"/>
                  <a:t> khi và chỉ khi có ít nhất một trong hai điều kiện sau thoả mãn:</a:t>
                </a:r>
              </a:p>
              <a:p>
                <a:pPr marL="457200" indent="-457200">
                  <a:buFont typeface="+mj-lt"/>
                  <a:buAutoNum type="arabicPeriod"/>
                </a:pPr>
                <a14:m>
                  <m:oMath xmlns:m="http://schemas.openxmlformats.org/officeDocument/2006/math">
                    <m:r>
                      <a:rPr lang="en-US" i="1" noProof="1" dirty="0" smtClean="0">
                        <a:latin typeface="Cambria Math" panose="02040503050406030204" pitchFamily="18" charset="0"/>
                      </a:rPr>
                      <m:t>𝑝</m:t>
                    </m:r>
                  </m:oMath>
                </a14:m>
                <a:r>
                  <a:rPr lang="en-US" noProof="1"/>
                  <a:t> chứa một chain </a:t>
                </a:r>
                <a14:m>
                  <m:oMath xmlns:m="http://schemas.openxmlformats.org/officeDocument/2006/math">
                    <m:r>
                      <a:rPr lang="en-US" i="1" noProof="1" dirty="0" smtClean="0">
                        <a:latin typeface="Cambria Math" panose="02040503050406030204" pitchFamily="18" charset="0"/>
                      </a:rPr>
                      <m:t>𝑥</m:t>
                    </m:r>
                    <m:r>
                      <a:rPr lang="en-US" i="1" noProof="1" dirty="0" smtClean="0">
                        <a:latin typeface="Cambria Math" panose="02040503050406030204" pitchFamily="18" charset="0"/>
                      </a:rPr>
                      <m:t> → </m:t>
                    </m:r>
                    <m:r>
                      <a:rPr lang="en-US" i="1" noProof="1" dirty="0" smtClean="0">
                        <a:latin typeface="Cambria Math" panose="02040503050406030204" pitchFamily="18" charset="0"/>
                        <a:sym typeface="Wingdings" panose="05000000000000000000" pitchFamily="2" charset="2"/>
                      </a:rPr>
                      <m:t>𝑧</m:t>
                    </m:r>
                    <m:r>
                      <a:rPr lang="en-US" i="1" noProof="1" dirty="0" smtClean="0">
                        <a:latin typeface="Cambria Math" panose="02040503050406030204" pitchFamily="18" charset="0"/>
                        <a:sym typeface="Wingdings" panose="05000000000000000000" pitchFamily="2" charset="2"/>
                      </a:rPr>
                      <m:t> →</m:t>
                    </m:r>
                    <m:r>
                      <a:rPr lang="en-US" i="1" noProof="1" dirty="0" smtClean="0">
                        <a:latin typeface="Cambria Math" panose="02040503050406030204" pitchFamily="18" charset="0"/>
                        <a:sym typeface="Wingdings" panose="05000000000000000000" pitchFamily="2" charset="2"/>
                      </a:rPr>
                      <m:t>𝑦</m:t>
                    </m:r>
                    <m:r>
                      <a:rPr lang="en-US" i="1" noProof="1" dirty="0" smtClean="0">
                        <a:latin typeface="Cambria Math" panose="02040503050406030204" pitchFamily="18" charset="0"/>
                        <a:sym typeface="Wingdings" panose="05000000000000000000" pitchFamily="2" charset="2"/>
                      </a:rPr>
                      <m:t> </m:t>
                    </m:r>
                  </m:oMath>
                </a14:m>
                <a:r>
                  <a:rPr lang="en-US" noProof="1">
                    <a:sym typeface="Wingdings" panose="05000000000000000000" pitchFamily="2" charset="2"/>
                  </a:rPr>
                  <a:t>hoặc một fork </a:t>
                </a:r>
                <a14:m>
                  <m:oMath xmlns:m="http://schemas.openxmlformats.org/officeDocument/2006/math">
                    <m:r>
                      <a:rPr lang="en-US" i="1" noProof="1" dirty="0" smtClean="0">
                        <a:latin typeface="Cambria Math" panose="02040503050406030204" pitchFamily="18" charset="0"/>
                        <a:sym typeface="Wingdings" panose="05000000000000000000" pitchFamily="2" charset="2"/>
                      </a:rPr>
                      <m:t>𝑥</m:t>
                    </m:r>
                    <m:r>
                      <a:rPr lang="en-US" i="1" noProof="1" dirty="0" smtClean="0">
                        <a:latin typeface="Cambria Math" panose="02040503050406030204" pitchFamily="18" charset="0"/>
                        <a:sym typeface="Wingdings" panose="05000000000000000000" pitchFamily="2" charset="2"/>
                      </a:rPr>
                      <m:t> ←</m:t>
                    </m:r>
                    <m:r>
                      <a:rPr lang="en-US" i="1" noProof="1" dirty="0" smtClean="0">
                        <a:latin typeface="Cambria Math" panose="02040503050406030204" pitchFamily="18" charset="0"/>
                        <a:sym typeface="Wingdings" panose="05000000000000000000" pitchFamily="2" charset="2"/>
                      </a:rPr>
                      <m:t>𝑧</m:t>
                    </m:r>
                    <m:r>
                      <a:rPr lang="en-US" i="1" noProof="1" dirty="0" smtClean="0">
                        <a:latin typeface="Cambria Math" panose="02040503050406030204" pitchFamily="18" charset="0"/>
                        <a:sym typeface="Wingdings" panose="05000000000000000000" pitchFamily="2" charset="2"/>
                      </a:rPr>
                      <m:t> → </m:t>
                    </m:r>
                    <m:r>
                      <a:rPr lang="en-US" i="1" noProof="1" dirty="0" smtClean="0">
                        <a:latin typeface="Cambria Math" panose="02040503050406030204" pitchFamily="18" charset="0"/>
                        <a:sym typeface="Wingdings" panose="05000000000000000000" pitchFamily="2" charset="2"/>
                      </a:rPr>
                      <m:t>𝑦</m:t>
                    </m:r>
                    <m:r>
                      <a:rPr lang="en-US" i="1" noProof="1" dirty="0" smtClean="0">
                        <a:latin typeface="Cambria Math" panose="02040503050406030204" pitchFamily="18" charset="0"/>
                        <a:sym typeface="Wingdings" panose="05000000000000000000" pitchFamily="2" charset="2"/>
                      </a:rPr>
                      <m:t> </m:t>
                    </m:r>
                  </m:oMath>
                </a14:m>
                <a:r>
                  <a:rPr lang="en-US" noProof="1">
                    <a:sym typeface="Wingdings" panose="05000000000000000000" pitchFamily="2" charset="2"/>
                  </a:rPr>
                  <a:t>sao cho nút nằm giữa </a:t>
                </a:r>
                <a14:m>
                  <m:oMath xmlns:m="http://schemas.openxmlformats.org/officeDocument/2006/math">
                    <m:r>
                      <a:rPr lang="en-US" i="1" noProof="1" dirty="0" smtClean="0">
                        <a:latin typeface="Cambria Math" panose="02040503050406030204" pitchFamily="18" charset="0"/>
                        <a:sym typeface="Wingdings" panose="05000000000000000000" pitchFamily="2" charset="2"/>
                      </a:rPr>
                      <m:t>𝑧</m:t>
                    </m:r>
                  </m:oMath>
                </a14:m>
                <a:r>
                  <a:rPr lang="en-US" noProof="1">
                    <a:sym typeface="Wingdings" panose="05000000000000000000" pitchFamily="2" charset="2"/>
                  </a:rPr>
                  <a:t> thuộc </a:t>
                </a:r>
                <a14:m>
                  <m:oMath xmlns:m="http://schemas.openxmlformats.org/officeDocument/2006/math">
                    <m:r>
                      <a:rPr lang="en-US" i="1" noProof="1" dirty="0" smtClean="0">
                        <a:latin typeface="Cambria Math" panose="02040503050406030204" pitchFamily="18" charset="0"/>
                        <a:sym typeface="Wingdings" panose="05000000000000000000" pitchFamily="2" charset="2"/>
                      </a:rPr>
                      <m:t>𝑆</m:t>
                    </m:r>
                  </m:oMath>
                </a14:m>
                <a:r>
                  <a:rPr lang="en-US" noProof="1">
                    <a:sym typeface="Wingdings" panose="05000000000000000000" pitchFamily="2" charset="2"/>
                  </a:rPr>
                  <a:t>.</a:t>
                </a:r>
              </a:p>
              <a:p>
                <a:pPr marL="457200" indent="-457200">
                  <a:buFont typeface="+mj-lt"/>
                  <a:buAutoNum type="arabicPeriod"/>
                </a:pPr>
                <a14:m>
                  <m:oMath xmlns:m="http://schemas.openxmlformats.org/officeDocument/2006/math">
                    <m:r>
                      <a:rPr lang="en-US" i="1" noProof="1" dirty="0" smtClean="0">
                        <a:latin typeface="Cambria Math" panose="02040503050406030204" pitchFamily="18" charset="0"/>
                        <a:sym typeface="Wingdings" panose="05000000000000000000" pitchFamily="2" charset="2"/>
                      </a:rPr>
                      <m:t>𝑝</m:t>
                    </m:r>
                  </m:oMath>
                </a14:m>
                <a:r>
                  <a:rPr lang="en-US" noProof="1">
                    <a:sym typeface="Wingdings" panose="05000000000000000000" pitchFamily="2" charset="2"/>
                  </a:rPr>
                  <a:t> chứa một collider </a:t>
                </a:r>
                <a14:m>
                  <m:oMath xmlns:m="http://schemas.openxmlformats.org/officeDocument/2006/math">
                    <m:r>
                      <a:rPr lang="en-US" i="1" noProof="1" dirty="0" smtClean="0">
                        <a:latin typeface="Cambria Math" panose="02040503050406030204" pitchFamily="18" charset="0"/>
                        <a:sym typeface="Wingdings" panose="05000000000000000000" pitchFamily="2" charset="2"/>
                      </a:rPr>
                      <m:t>𝑥</m:t>
                    </m:r>
                    <m:r>
                      <a:rPr lang="en-US" i="1" noProof="1" dirty="0" smtClean="0">
                        <a:latin typeface="Cambria Math" panose="02040503050406030204" pitchFamily="18" charset="0"/>
                        <a:sym typeface="Wingdings" panose="05000000000000000000" pitchFamily="2" charset="2"/>
                      </a:rPr>
                      <m:t> → </m:t>
                    </m:r>
                    <m:r>
                      <a:rPr lang="en-US" i="1" noProof="1" dirty="0" smtClean="0">
                        <a:latin typeface="Cambria Math" panose="02040503050406030204" pitchFamily="18" charset="0"/>
                        <a:sym typeface="Wingdings" panose="05000000000000000000" pitchFamily="2" charset="2"/>
                      </a:rPr>
                      <m:t>𝑧</m:t>
                    </m:r>
                    <m:r>
                      <a:rPr lang="en-US" i="1" noProof="1" dirty="0" smtClean="0">
                        <a:latin typeface="Cambria Math" panose="02040503050406030204" pitchFamily="18" charset="0"/>
                        <a:sym typeface="Wingdings" panose="05000000000000000000" pitchFamily="2" charset="2"/>
                      </a:rPr>
                      <m:t> ← </m:t>
                    </m:r>
                    <m:r>
                      <a:rPr lang="en-US" i="1" noProof="1" dirty="0" smtClean="0">
                        <a:latin typeface="Cambria Math" panose="02040503050406030204" pitchFamily="18" charset="0"/>
                        <a:sym typeface="Wingdings" panose="05000000000000000000" pitchFamily="2" charset="2"/>
                      </a:rPr>
                      <m:t>𝑦</m:t>
                    </m:r>
                    <m:r>
                      <a:rPr lang="en-US" i="1" noProof="1" dirty="0" smtClean="0">
                        <a:latin typeface="Cambria Math" panose="02040503050406030204" pitchFamily="18" charset="0"/>
                        <a:sym typeface="Wingdings" panose="05000000000000000000" pitchFamily="2" charset="2"/>
                      </a:rPr>
                      <m:t> </m:t>
                    </m:r>
                  </m:oMath>
                </a14:m>
                <a:r>
                  <a:rPr lang="en-US" noProof="1">
                    <a:sym typeface="Wingdings" panose="05000000000000000000" pitchFamily="2" charset="2"/>
                  </a:rPr>
                  <a:t>sao cho nút nằm giữa</a:t>
                </a:r>
                <a14:m>
                  <m:oMath xmlns:m="http://schemas.openxmlformats.org/officeDocument/2006/math">
                    <m:r>
                      <a:rPr lang="en-US" i="1" noProof="1" smtClean="0">
                        <a:latin typeface="Cambria Math" panose="02040503050406030204" pitchFamily="18" charset="0"/>
                        <a:sym typeface="Wingdings" panose="05000000000000000000" pitchFamily="2" charset="2"/>
                      </a:rPr>
                      <m:t> </m:t>
                    </m:r>
                    <m:r>
                      <a:rPr lang="en-US" i="1" noProof="1" smtClean="0">
                        <a:latin typeface="Cambria Math" panose="02040503050406030204" pitchFamily="18" charset="0"/>
                        <a:sym typeface="Wingdings" panose="05000000000000000000" pitchFamily="2" charset="2"/>
                      </a:rPr>
                      <m:t>𝑧</m:t>
                    </m:r>
                    <m:r>
                      <a:rPr lang="en-US" i="1" noProof="1" smtClean="0">
                        <a:latin typeface="Cambria Math" panose="02040503050406030204" pitchFamily="18" charset="0"/>
                        <a:sym typeface="Wingdings" panose="05000000000000000000" pitchFamily="2" charset="2"/>
                      </a:rPr>
                      <m:t> </m:t>
                    </m:r>
                  </m:oMath>
                </a14:m>
                <a:r>
                  <a:rPr lang="en-US" noProof="1">
                    <a:sym typeface="Wingdings" panose="05000000000000000000" pitchFamily="2" charset="2"/>
                  </a:rPr>
                  <a:t>và “con cháu” của </a:t>
                </a:r>
                <a14:m>
                  <m:oMath xmlns:m="http://schemas.openxmlformats.org/officeDocument/2006/math">
                    <m:r>
                      <a:rPr lang="en-US" i="1" noProof="1" dirty="0" smtClean="0">
                        <a:latin typeface="Cambria Math" panose="02040503050406030204" pitchFamily="18" charset="0"/>
                        <a:sym typeface="Wingdings" panose="05000000000000000000" pitchFamily="2" charset="2"/>
                      </a:rPr>
                      <m:t>𝑧</m:t>
                    </m:r>
                  </m:oMath>
                </a14:m>
                <a:r>
                  <a:rPr lang="en-US" noProof="1">
                    <a:sym typeface="Wingdings" panose="05000000000000000000" pitchFamily="2" charset="2"/>
                  </a:rPr>
                  <a:t> không thuộc </a:t>
                </a:r>
                <a14:m>
                  <m:oMath xmlns:m="http://schemas.openxmlformats.org/officeDocument/2006/math">
                    <m:r>
                      <a:rPr lang="en-US" i="1" noProof="1" dirty="0" smtClean="0">
                        <a:latin typeface="Cambria Math" panose="02040503050406030204" pitchFamily="18" charset="0"/>
                        <a:sym typeface="Wingdings" panose="05000000000000000000" pitchFamily="2" charset="2"/>
                      </a:rPr>
                      <m:t>𝑆</m:t>
                    </m:r>
                  </m:oMath>
                </a14:m>
                <a:r>
                  <a:rPr lang="en-US" noProof="1">
                    <a:sym typeface="Wingdings" panose="05000000000000000000" pitchFamily="2" charset="2"/>
                  </a:rPr>
                  <a:t>.</a:t>
                </a:r>
              </a:p>
              <a:p>
                <a:r>
                  <a:rPr lang="vi-VN"/>
                  <a:t>Nếu </a:t>
                </a:r>
                <a14:m>
                  <m:oMath xmlns:m="http://schemas.openxmlformats.org/officeDocument/2006/math">
                    <m:r>
                      <a:rPr lang="vi-VN" i="1" dirty="0" smtClean="0">
                        <a:latin typeface="Cambria Math" panose="02040503050406030204" pitchFamily="18" charset="0"/>
                      </a:rPr>
                      <m:t>𝑆</m:t>
                    </m:r>
                  </m:oMath>
                </a14:m>
                <a:r>
                  <a:rPr lang="vi-VN"/>
                  <a:t> chặn mọi đường đi từ một nút trong </a:t>
                </a:r>
                <a14:m>
                  <m:oMath xmlns:m="http://schemas.openxmlformats.org/officeDocument/2006/math">
                    <m:r>
                      <a:rPr lang="vi-VN" i="1" dirty="0" smtClean="0">
                        <a:latin typeface="Cambria Math" panose="02040503050406030204" pitchFamily="18" charset="0"/>
                      </a:rPr>
                      <m:t>𝑋</m:t>
                    </m:r>
                  </m:oMath>
                </a14:m>
                <a:r>
                  <a:rPr lang="vi-VN"/>
                  <a:t> đến một nút trong </a:t>
                </a:r>
                <a14:m>
                  <m:oMath xmlns:m="http://schemas.openxmlformats.org/officeDocument/2006/math">
                    <m:r>
                      <a:rPr lang="vi-VN" i="1" dirty="0" smtClean="0">
                        <a:latin typeface="Cambria Math" panose="02040503050406030204" pitchFamily="18" charset="0"/>
                      </a:rPr>
                      <m:t>𝑌</m:t>
                    </m:r>
                  </m:oMath>
                </a14:m>
                <a:r>
                  <a:rPr lang="vi-VN"/>
                  <a:t/>
                </a:r>
                <a:br>
                  <a:rPr lang="vi-VN"/>
                </a:br>
                <a:r>
                  <a:rPr lang="vi-VN"/>
                  <a:t>thì </a:t>
                </a:r>
                <a14:m>
                  <m:oMath xmlns:m="http://schemas.openxmlformats.org/officeDocument/2006/math">
                    <m:r>
                      <a:rPr lang="vi-VN" i="1" dirty="0" smtClean="0">
                        <a:latin typeface="Cambria Math" panose="02040503050406030204" pitchFamily="18" charset="0"/>
                      </a:rPr>
                      <m:t>𝑋</m:t>
                    </m:r>
                  </m:oMath>
                </a14:m>
                <a:r>
                  <a:rPr lang="vi-VN"/>
                  <a:t> và </a:t>
                </a:r>
                <a14:m>
                  <m:oMath xmlns:m="http://schemas.openxmlformats.org/officeDocument/2006/math">
                    <m:r>
                      <a:rPr lang="vi-VN" i="1" dirty="0" smtClean="0">
                        <a:latin typeface="Cambria Math" panose="02040503050406030204" pitchFamily="18" charset="0"/>
                      </a:rPr>
                      <m:t>𝑌</m:t>
                    </m:r>
                  </m:oMath>
                </a14:m>
                <a:r>
                  <a:rPr lang="vi-VN"/>
                  <a:t> </a:t>
                </a:r>
                <a:r>
                  <a:rPr lang="vi-VN" noProof="1"/>
                  <a:t>d-separated</a:t>
                </a:r>
                <a:r>
                  <a:rPr lang="vi-VN"/>
                  <a:t> bởi </a:t>
                </a:r>
                <a14:m>
                  <m:oMath xmlns:m="http://schemas.openxmlformats.org/officeDocument/2006/math">
                    <m:r>
                      <a:rPr lang="vi-VN" i="1" dirty="0" smtClean="0">
                        <a:latin typeface="Cambria Math" panose="02040503050406030204" pitchFamily="18" charset="0"/>
                      </a:rPr>
                      <m:t>𝑆</m:t>
                    </m:r>
                  </m:oMath>
                </a14:m>
                <a:r>
                  <a:rPr lang="vi-VN"/>
                  <a:t> nghĩa là </a:t>
                </a:r>
                <a14:m>
                  <m:oMath xmlns:m="http://schemas.openxmlformats.org/officeDocument/2006/math">
                    <m:r>
                      <a:rPr lang="vi-VN" i="1" dirty="0" smtClean="0">
                        <a:latin typeface="Cambria Math" panose="02040503050406030204" pitchFamily="18" charset="0"/>
                      </a:rPr>
                      <m:t>𝑋</m:t>
                    </m:r>
                  </m:oMath>
                </a14:m>
                <a:r>
                  <a:rPr lang="vi-VN"/>
                  <a:t> và </a:t>
                </a:r>
                <a14:m>
                  <m:oMath xmlns:m="http://schemas.openxmlformats.org/officeDocument/2006/math">
                    <m:r>
                      <a:rPr lang="vi-VN" i="1" dirty="0" smtClean="0">
                        <a:latin typeface="Cambria Math" panose="02040503050406030204" pitchFamily="18" charset="0"/>
                      </a:rPr>
                      <m:t>𝑌</m:t>
                    </m:r>
                  </m:oMath>
                </a14:m>
                <a:r>
                  <a:rPr lang="vi-VN"/>
                  <a:t> độc lập có điều kiện trên </a:t>
                </a:r>
                <a14:m>
                  <m:oMath xmlns:m="http://schemas.openxmlformats.org/officeDocument/2006/math">
                    <m:r>
                      <a:rPr lang="vi-VN" i="1" dirty="0" smtClean="0">
                        <a:latin typeface="Cambria Math" panose="02040503050406030204" pitchFamily="18" charset="0"/>
                      </a:rPr>
                      <m:t>𝑆</m:t>
                    </m:r>
                  </m:oMath>
                </a14:m>
                <a:r>
                  <a:rPr lang="en-US"/>
                  <a:t>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𝑋</m:t>
                    </m:r>
                    <m:r>
                      <a:rPr lang="en-US" i="1" dirty="0" smtClean="0">
                        <a:latin typeface="Cambria Math" panose="02040503050406030204" pitchFamily="18" charset="0"/>
                      </a:rPr>
                      <m:t> ⊥⊥ </m:t>
                    </m:r>
                    <m:r>
                      <a:rPr lang="en-US" i="1" dirty="0">
                        <a:latin typeface="Cambria Math" panose="02040503050406030204" pitchFamily="18" charset="0"/>
                      </a:rPr>
                      <m:t>𝑌</m:t>
                    </m:r>
                    <m:r>
                      <a:rPr lang="en-US" i="1" dirty="0">
                        <a:latin typeface="Cambria Math" panose="02040503050406030204" pitchFamily="18" charset="0"/>
                      </a:rPr>
                      <m:t> | </m:t>
                    </m:r>
                    <m:r>
                      <a:rPr lang="en-US" i="1" dirty="0">
                        <a:latin typeface="Cambria Math" panose="02040503050406030204" pitchFamily="18" charset="0"/>
                      </a:rPr>
                      <m:t>𝑆</m:t>
                    </m:r>
                    <m:r>
                      <a:rPr lang="en-US" i="1" dirty="0" smtClean="0">
                        <a:latin typeface="Cambria Math" panose="02040503050406030204" pitchFamily="18" charset="0"/>
                      </a:rPr>
                      <m:t>).</m:t>
                    </m:r>
                  </m:oMath>
                </a14:m>
                <a:endParaRPr lang="en-US">
                  <a:sym typeface="Wingdings" panose="05000000000000000000" pitchFamily="2" charset="2"/>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870" t="-1839" r="-92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E87520F-9537-4B31-A4DB-3ECD89F60798}" type="slidenum">
              <a:rPr lang="en-US" smtClean="0"/>
              <a:pPr/>
              <a:t>20</a:t>
            </a:fld>
            <a:endParaRPr lang="en-US"/>
          </a:p>
        </p:txBody>
      </p:sp>
      <p:pic>
        <p:nvPicPr>
          <p:cNvPr id="5" name="Picture 4"/>
          <p:cNvPicPr>
            <a:picLocks noChangeAspect="1"/>
          </p:cNvPicPr>
          <p:nvPr/>
        </p:nvPicPr>
        <p:blipFill>
          <a:blip r:embed="rId4"/>
          <a:stretch>
            <a:fillRect/>
          </a:stretch>
        </p:blipFill>
        <p:spPr>
          <a:xfrm>
            <a:off x="1391953" y="4851584"/>
            <a:ext cx="436847" cy="461117"/>
          </a:xfrm>
          <a:prstGeom prst="rect">
            <a:avLst/>
          </a:prstGeom>
        </p:spPr>
      </p:pic>
      <p:sp>
        <p:nvSpPr>
          <p:cNvPr id="8" name="TextBox 7">
            <a:extLst>
              <a:ext uri="{FF2B5EF4-FFF2-40B4-BE49-F238E27FC236}">
                <a16:creationId xmlns:a16="http://schemas.microsoft.com/office/drawing/2014/main" id="{12F78C2D-DCF2-9329-74A8-65BBE1977432}"/>
              </a:ext>
            </a:extLst>
          </p:cNvPr>
          <p:cNvSpPr txBox="1"/>
          <p:nvPr/>
        </p:nvSpPr>
        <p:spPr>
          <a:xfrm>
            <a:off x="843887" y="5892581"/>
            <a:ext cx="10504226" cy="646331"/>
          </a:xfrm>
          <a:prstGeom prst="rect">
            <a:avLst/>
          </a:prstGeom>
          <a:noFill/>
        </p:spPr>
        <p:txBody>
          <a:bodyPr wrap="square" rtlCol="0">
            <a:spAutoFit/>
          </a:bodyPr>
          <a:lstStyle/>
          <a:p>
            <a:pPr algn="just"/>
            <a:r>
              <a:rPr lang="en-US">
                <a:solidFill>
                  <a:schemeClr val="bg2">
                    <a:lumMod val="50000"/>
                  </a:schemeClr>
                </a:solidFill>
              </a:rPr>
              <a:t>[3] </a:t>
            </a:r>
            <a:r>
              <a:rPr lang="vi-VN" noProof="1">
                <a:solidFill>
                  <a:schemeClr val="bg2">
                    <a:lumMod val="50000"/>
                  </a:schemeClr>
                </a:solidFill>
              </a:rPr>
              <a:t>Hayduk</a:t>
            </a:r>
            <a:r>
              <a:rPr lang="en-US">
                <a:solidFill>
                  <a:schemeClr val="bg2">
                    <a:lumMod val="50000"/>
                  </a:schemeClr>
                </a:solidFill>
              </a:rPr>
              <a:t>, Leslie et al. “Pearl’s D-separation: One more step into causal thinking”. In: Structural Equation Modeling 10.2 (2003), pp. 289–311.</a:t>
            </a:r>
          </a:p>
        </p:txBody>
      </p:sp>
    </p:spTree>
    <p:extLst>
      <p:ext uri="{BB962C8B-B14F-4D97-AF65-F5344CB8AC3E}">
        <p14:creationId xmlns:p14="http://schemas.microsoft.com/office/powerpoint/2010/main" val="2417427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A3BF6C44-64AF-8B2B-FBC8-150829815027}"/>
              </a:ext>
            </a:extLst>
          </p:cNvPr>
          <p:cNvSpPr>
            <a:spLocks noGrp="1"/>
          </p:cNvSpPr>
          <p:nvPr>
            <p:ph type="title"/>
          </p:nvPr>
        </p:nvSpPr>
        <p:spPr>
          <a:xfrm>
            <a:off x="838200" y="629208"/>
            <a:ext cx="10515600" cy="612515"/>
          </a:xfrm>
        </p:spPr>
        <p:txBody>
          <a:bodyPr>
            <a:noAutofit/>
          </a:bodyPr>
          <a:lstStyle/>
          <a:p>
            <a:pPr algn="just"/>
            <a:r>
              <a:rPr lang="vi-VN" sz="2800"/>
              <a:t>Huấn luyện mô hình bằng phương pháp CACM từ dữ liệu huấn luyện và đồ thị nhân quả</a:t>
            </a:r>
            <a:endParaRPr lang="en-US" sz="2800"/>
          </a:p>
        </p:txBody>
      </p:sp>
      <mc:AlternateContent xmlns:mc="http://schemas.openxmlformats.org/markup-compatibility/2006" xmlns:a14="http://schemas.microsoft.com/office/drawing/2010/main">
        <mc:Choice Requires="a14">
          <p:sp>
            <p:nvSpPr>
              <p:cNvPr id="15" name="Content Placeholder 14">
                <a:extLst>
                  <a:ext uri="{FF2B5EF4-FFF2-40B4-BE49-F238E27FC236}">
                    <a16:creationId xmlns:a16="http://schemas.microsoft.com/office/drawing/2014/main" id="{200694EA-286E-7106-2AF9-24BC2F116697}"/>
                  </a:ext>
                </a:extLst>
              </p:cNvPr>
              <p:cNvSpPr>
                <a:spLocks noGrp="1"/>
              </p:cNvSpPr>
              <p:nvPr>
                <p:ph idx="1"/>
              </p:nvPr>
            </p:nvSpPr>
            <p:spPr>
              <a:xfrm>
                <a:off x="843887" y="1532555"/>
                <a:ext cx="10515600" cy="4305725"/>
              </a:xfrm>
              <a:scene3d>
                <a:camera prst="orthographicFront">
                  <a:rot lat="0" lon="0" rev="0"/>
                </a:camera>
                <a:lightRig rig="threePt" dir="t"/>
              </a:scene3d>
            </p:spPr>
            <p:txBody>
              <a:bodyPr>
                <a:normAutofit/>
              </a:bodyPr>
              <a:lstStyle/>
              <a:p>
                <a:r>
                  <a:rPr lang="vi-VN" b="1"/>
                  <a:t>Thuật toán </a:t>
                </a:r>
                <a:r>
                  <a:rPr lang="vi-VN" b="1" i="1"/>
                  <a:t>CACM</a:t>
                </a:r>
              </a:p>
              <a:p>
                <a:r>
                  <a:rPr lang="vi-VN" b="1" i="1"/>
                  <a:t>	</a:t>
                </a:r>
                <a:r>
                  <a:rPr lang="vi-VN" b="1"/>
                  <a:t>Pha 1:</a:t>
                </a:r>
                <a:r>
                  <a:rPr lang="vi-VN" b="1" i="1"/>
                  <a:t> </a:t>
                </a:r>
                <a:r>
                  <a:rPr lang="vi-VN"/>
                  <a:t>Rút ra các ràng buộc độc lập chính xác</a:t>
                </a:r>
                <a:r>
                  <a:rPr lang="en-US"/>
                  <a:t> </a:t>
                </a:r>
                <a:r>
                  <a:rPr lang="vi-VN"/>
                  <a:t>từ đồ thị nhân quả</a:t>
                </a:r>
              </a:p>
              <a:p>
                <a:r>
                  <a:rPr lang="vi-VN" i="1"/>
                  <a:t>	</a:t>
                </a:r>
                <a:r>
                  <a:rPr lang="vi-VN"/>
                  <a:t>Xét các thuộc tính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oMath>
                </a14:m>
                <a:r>
                  <a:rPr lang="vi-VN">
                    <a:ea typeface="Cambria Math" panose="02040503050406030204" pitchFamily="18" charset="0"/>
                  </a:rPr>
                  <a:t> </a:t>
                </a:r>
                <a14:m>
                  <m:oMath xmlns:m="http://schemas.openxmlformats.org/officeDocument/2006/math">
                    <m:r>
                      <a:rPr lang="vi-VN" i="1">
                        <a:latin typeface="Cambria Math" panose="02040503050406030204" pitchFamily="18" charset="0"/>
                        <a:ea typeface="Cambria Math" panose="02040503050406030204" pitchFamily="18" charset="0"/>
                      </a:rPr>
                      <m:t>𝒜</m:t>
                    </m:r>
                    <m:r>
                      <a:rPr lang="vi-VN" i="1">
                        <a:latin typeface="Cambria Math" panose="02040503050406030204" pitchFamily="18" charset="0"/>
                        <a:ea typeface="Cambria Math" panose="02040503050406030204" pitchFamily="18" charset="0"/>
                      </a:rPr>
                      <m:t> </m:t>
                    </m:r>
                  </m:oMath>
                </a14:m>
                <a:r>
                  <a:rPr lang="vi-VN"/>
                  <a:t>:</a:t>
                </a:r>
                <a:endParaRPr lang="en-US" b="1"/>
              </a:p>
              <a:p>
                <a:r>
                  <a:rPr lang="en-US" b="1"/>
                  <a:t>		</a:t>
                </a:r>
                <a:r>
                  <a:rPr lang="vi-VN" b="1"/>
                  <a:t>Nếu</a:t>
                </a:r>
                <a:r>
                  <a:rPr lang="en-US" b="1"/>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𝑐</m:t>
                        </m:r>
                      </m:sub>
                    </m:sSub>
                    <m:r>
                      <a:rPr lang="en-US" i="1">
                        <a:latin typeface="Cambria Math" panose="02040503050406030204" pitchFamily="18" charset="0"/>
                      </a:rPr>
                      <m:t> </m:t>
                    </m:r>
                  </m:oMath>
                </a14:m>
                <a:r>
                  <a:rPr lang="vi-VN" i="0"/>
                  <a:t>và </a:t>
                </a:r>
                <a14:m>
                  <m:oMath xmlns:m="http://schemas.openxmlformats.org/officeDocument/2006/math">
                    <m:r>
                      <a:rPr lang="en-US" i="1">
                        <a:latin typeface="Cambria Math" panose="02040503050406030204" pitchFamily="18" charset="0"/>
                      </a:rPr>
                      <m:t>𝐴</m:t>
                    </m:r>
                  </m:oMath>
                </a14:m>
                <a:r>
                  <a:rPr lang="vi-VN" i="0"/>
                  <a:t> </a:t>
                </a:r>
                <a:r>
                  <a:rPr lang="en-US" i="0" noProof="1"/>
                  <a:t>d-separated</a:t>
                </a:r>
                <a:r>
                  <a:rPr lang="en-US" i="0"/>
                  <a:t> </a:t>
                </a:r>
                <a:r>
                  <a:rPr lang="vi-VN" b="1" i="0"/>
                  <a:t>thì</a:t>
                </a:r>
                <a:endParaRPr lang="en-US" b="1" i="0"/>
              </a:p>
              <a:p>
                <a:r>
                  <a:rPr lang="en-US" b="1"/>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𝑐</m:t>
                        </m:r>
                      </m:sub>
                    </m:sSub>
                  </m:oMath>
                </a14:m>
                <a:r>
                  <a:rPr lang="en-US"/>
                  <a:t>       </a:t>
                </a:r>
                <a14:m>
                  <m:oMath xmlns:m="http://schemas.openxmlformats.org/officeDocument/2006/math">
                    <m:r>
                      <a:rPr lang="en-US" i="1" dirty="0" smtClean="0">
                        <a:latin typeface="Cambria Math" panose="02040503050406030204" pitchFamily="18" charset="0"/>
                      </a:rPr>
                      <m:t>𝐴</m:t>
                    </m:r>
                  </m:oMath>
                </a14:m>
                <a:r>
                  <a:rPr lang="en-US"/>
                  <a:t> </a:t>
                </a:r>
                <a:r>
                  <a:rPr lang="vi-VN"/>
                  <a:t>là ràng buộc độc lập hợp lệ</a:t>
                </a:r>
                <a:endParaRPr lang="en-US"/>
              </a:p>
              <a:p>
                <a:r>
                  <a:rPr lang="vi-VN" b="1"/>
                  <a:t>		hoặc nếu</a:t>
                </a:r>
                <a:r>
                  <a:rPr lang="en-US" b="1"/>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𝑐</m:t>
                        </m:r>
                      </m:sub>
                    </m:sSub>
                    <m:r>
                      <a:rPr lang="en-US" i="1">
                        <a:latin typeface="Cambria Math" panose="02040503050406030204" pitchFamily="18" charset="0"/>
                      </a:rPr>
                      <m:t> </m:t>
                    </m:r>
                  </m:oMath>
                </a14:m>
                <a:r>
                  <a:rPr lang="vi-VN"/>
                  <a:t>và </a:t>
                </a:r>
                <a14:m>
                  <m:oMath xmlns:m="http://schemas.openxmlformats.org/officeDocument/2006/math">
                    <m:r>
                      <a:rPr lang="en-US" i="1">
                        <a:latin typeface="Cambria Math" panose="02040503050406030204" pitchFamily="18" charset="0"/>
                      </a:rPr>
                      <m:t>𝐴</m:t>
                    </m:r>
                  </m:oMath>
                </a14:m>
                <a:r>
                  <a:rPr lang="vi-VN"/>
                  <a:t> </a:t>
                </a:r>
                <a:r>
                  <a:rPr lang="en-US" noProof="1"/>
                  <a:t>d-separated</a:t>
                </a:r>
                <a:r>
                  <a:rPr lang="en-US"/>
                  <a:t> </a:t>
                </a:r>
                <a:r>
                  <a:rPr lang="vi-VN" i="0"/>
                  <a:t>điều kiện </a:t>
                </a:r>
                <a14:m>
                  <m:oMath xmlns:m="http://schemas.openxmlformats.org/officeDocument/2006/math">
                    <m:sSub>
                      <m:sSubPr>
                        <m:ctrlPr>
                          <a:rPr lang="vi-VN" b="1" i="1" smtClean="0">
                            <a:latin typeface="Cambria Math" panose="02040503050406030204" pitchFamily="18" charset="0"/>
                          </a:rPr>
                        </m:ctrlPr>
                      </m:sSubPr>
                      <m:e>
                        <m:r>
                          <a:rPr lang="vi-VN" b="1" i="1">
                            <a:latin typeface="Cambria Math" panose="02040503050406030204" pitchFamily="18" charset="0"/>
                          </a:rPr>
                          <m:t>𝑨</m:t>
                        </m:r>
                      </m:e>
                      <m:sub>
                        <m:r>
                          <a:rPr lang="vi-VN" b="1" i="1">
                            <a:latin typeface="Cambria Math" panose="02040503050406030204" pitchFamily="18" charset="0"/>
                          </a:rPr>
                          <m:t>𝒔</m:t>
                        </m:r>
                      </m:sub>
                    </m:sSub>
                  </m:oMath>
                </a14:m>
                <a:r>
                  <a:rPr lang="vi-VN" b="1" i="0"/>
                  <a:t>* </a:t>
                </a:r>
                <a:r>
                  <a:rPr lang="vi-VN" b="1"/>
                  <a:t>thì</a:t>
                </a:r>
                <a:endParaRPr lang="vi-VN" b="1" i="0"/>
              </a:p>
              <a:p>
                <a:r>
                  <a:rPr lang="vi-VN" b="1"/>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𝑐</m:t>
                        </m:r>
                      </m:sub>
                    </m:sSub>
                  </m:oMath>
                </a14:m>
                <a:r>
                  <a:rPr lang="en-US"/>
                  <a:t>       </a:t>
                </a:r>
                <a14:m>
                  <m:oMath xmlns:m="http://schemas.openxmlformats.org/officeDocument/2006/math">
                    <m:r>
                      <a:rPr lang="en-US" i="1" dirty="0" smtClean="0">
                        <a:latin typeface="Cambria Math" panose="02040503050406030204" pitchFamily="18" charset="0"/>
                      </a:rPr>
                      <m:t>𝐴</m:t>
                    </m:r>
                    <m:r>
                      <a:rPr lang="vi-VN" b="0" i="1" dirty="0" smtClean="0">
                        <a:latin typeface="Cambria Math" panose="02040503050406030204" pitchFamily="18" charset="0"/>
                      </a:rPr>
                      <m:t>|</m:t>
                    </m:r>
                    <m:sSub>
                      <m:sSubPr>
                        <m:ctrlPr>
                          <a:rPr lang="vi-VN" b="1" i="1" dirty="0" smtClean="0">
                            <a:latin typeface="Cambria Math" panose="02040503050406030204" pitchFamily="18" charset="0"/>
                          </a:rPr>
                        </m:ctrlPr>
                      </m:sSubPr>
                      <m:e>
                        <m:r>
                          <a:rPr lang="vi-VN" b="1" i="1" dirty="0">
                            <a:latin typeface="Cambria Math" panose="02040503050406030204" pitchFamily="18" charset="0"/>
                          </a:rPr>
                          <m:t>𝑨</m:t>
                        </m:r>
                      </m:e>
                      <m:sub>
                        <m:r>
                          <a:rPr lang="vi-VN" b="1" i="1" dirty="0">
                            <a:latin typeface="Cambria Math" panose="02040503050406030204" pitchFamily="18" charset="0"/>
                          </a:rPr>
                          <m:t>𝒔</m:t>
                        </m:r>
                      </m:sub>
                    </m:sSub>
                  </m:oMath>
                </a14:m>
                <a:r>
                  <a:rPr lang="en-US" b="1"/>
                  <a:t> </a:t>
                </a:r>
                <a:r>
                  <a:rPr lang="vi-VN"/>
                  <a:t>là ràng buộc độc lập hợp lệ</a:t>
                </a:r>
                <a:endParaRPr lang="vi-VN" b="1" i="1"/>
              </a:p>
              <a:p>
                <a:r>
                  <a:rPr lang="vi-VN" b="1" i="1"/>
                  <a:t>	</a:t>
                </a:r>
              </a:p>
              <a:p>
                <a:r>
                  <a:rPr lang="vi-VN" b="1" i="1"/>
                  <a:t>		*</a:t>
                </a:r>
                <a:r>
                  <a:rPr lang="vi-VN" i="0"/>
                  <a:t> (</a:t>
                </a:r>
                <a14:m>
                  <m:oMath xmlns:m="http://schemas.openxmlformats.org/officeDocument/2006/math">
                    <m:sSub>
                      <m:sSubPr>
                        <m:ctrlPr>
                          <a:rPr lang="vi-VN" b="1" i="1">
                            <a:latin typeface="Cambria Math" panose="02040503050406030204" pitchFamily="18" charset="0"/>
                          </a:rPr>
                        </m:ctrlPr>
                      </m:sSubPr>
                      <m:e>
                        <m:r>
                          <a:rPr lang="vi-VN" b="1" i="1">
                            <a:latin typeface="Cambria Math" panose="02040503050406030204" pitchFamily="18" charset="0"/>
                          </a:rPr>
                          <m:t>𝑨</m:t>
                        </m:r>
                      </m:e>
                      <m:sub>
                        <m:r>
                          <a:rPr lang="vi-VN" b="1" i="1">
                            <a:latin typeface="Cambria Math" panose="02040503050406030204" pitchFamily="18" charset="0"/>
                          </a:rPr>
                          <m:t>𝒔</m:t>
                        </m:r>
                      </m:sub>
                    </m:sSub>
                  </m:oMath>
                </a14:m>
                <a:r>
                  <a:rPr lang="vi-VN" b="1"/>
                  <a:t> </a:t>
                </a:r>
                <a:r>
                  <a:rPr lang="vi-VN"/>
                  <a:t>là</a:t>
                </a:r>
                <a:r>
                  <a:rPr lang="vi-VN" b="1"/>
                  <a:t> </a:t>
                </a:r>
                <a:r>
                  <a:rPr lang="vi-VN" i="0"/>
                  <a:t>tập con bất kì của </a:t>
                </a:r>
                <a14:m>
                  <m:oMath xmlns:m="http://schemas.openxmlformats.org/officeDocument/2006/math">
                    <m:r>
                      <a:rPr lang="vi-VN" i="1" smtClean="0">
                        <a:latin typeface="Cambria Math" panose="02040503050406030204" pitchFamily="18" charset="0"/>
                        <a:ea typeface="Cambria Math" panose="02040503050406030204" pitchFamily="18" charset="0"/>
                      </a:rPr>
                      <m:t>𝒜</m:t>
                    </m:r>
                    <m:r>
                      <a:rPr lang="vi-VN" b="0" i="1" smtClean="0">
                        <a:latin typeface="Cambria Math" panose="02040503050406030204" pitchFamily="18" charset="0"/>
                        <a:ea typeface="Cambria Math" panose="02040503050406030204" pitchFamily="18" charset="0"/>
                      </a:rPr>
                      <m:t>\</m:t>
                    </m:r>
                    <m:r>
                      <m:rPr>
                        <m:lit/>
                      </m:rPr>
                      <a:rPr lang="vi-VN" b="0" i="1" smtClean="0">
                        <a:latin typeface="Cambria Math" panose="02040503050406030204" pitchFamily="18" charset="0"/>
                        <a:ea typeface="Cambria Math" panose="02040503050406030204" pitchFamily="18" charset="0"/>
                      </a:rPr>
                      <m:t>{</m:t>
                    </m:r>
                    <m:r>
                      <m:rPr>
                        <m:lit/>
                      </m:rPr>
                      <a:rPr lang="vi-VN" i="1">
                        <a:latin typeface="Cambria Math" panose="02040503050406030204" pitchFamily="18" charset="0"/>
                        <a:ea typeface="Cambria Math" panose="02040503050406030204" pitchFamily="18" charset="0"/>
                      </a:rPr>
                      <m:t>𝐴</m:t>
                    </m:r>
                    <m:r>
                      <a:rPr lang="vi-VN" b="0" i="1" smtClean="0">
                        <a:latin typeface="Cambria Math" panose="02040503050406030204" pitchFamily="18" charset="0"/>
                        <a:ea typeface="Cambria Math" panose="02040503050406030204" pitchFamily="18" charset="0"/>
                      </a:rPr>
                      <m:t>}∪{</m:t>
                    </m:r>
                    <m:r>
                      <a:rPr lang="vi-VN" i="1">
                        <a:latin typeface="Cambria Math" panose="02040503050406030204" pitchFamily="18" charset="0"/>
                        <a:ea typeface="Cambria Math" panose="02040503050406030204" pitchFamily="18" charset="0"/>
                      </a:rPr>
                      <m:t>𝑌</m:t>
                    </m:r>
                    <m:r>
                      <a:rPr lang="vi-VN" b="0" i="1" smtClean="0">
                        <a:latin typeface="Cambria Math" panose="02040503050406030204" pitchFamily="18" charset="0"/>
                        <a:ea typeface="Cambria Math" panose="02040503050406030204" pitchFamily="18" charset="0"/>
                      </a:rPr>
                      <m:t>}</m:t>
                    </m:r>
                  </m:oMath>
                </a14:m>
                <a:r>
                  <a:rPr lang="vi-VN"/>
                  <a:t>)</a:t>
                </a:r>
                <a:r>
                  <a:rPr lang="vi-VN" b="1" noProof="1"/>
                  <a:t> </a:t>
                </a:r>
              </a:p>
              <a:p>
                <a:endParaRPr lang="vi-VN" b="1" noProof="1"/>
              </a:p>
              <a:p>
                <a:endParaRPr lang="vi-VN" b="1"/>
              </a:p>
            </p:txBody>
          </p:sp>
        </mc:Choice>
        <mc:Fallback xmlns="">
          <p:sp>
            <p:nvSpPr>
              <p:cNvPr id="15" name="Content Placeholder 14">
                <a:extLst>
                  <a:ext uri="{FF2B5EF4-FFF2-40B4-BE49-F238E27FC236}">
                    <a16:creationId xmlns:a16="http://schemas.microsoft.com/office/drawing/2014/main" id="{200694EA-286E-7106-2AF9-24BC2F116697}"/>
                  </a:ext>
                </a:extLst>
              </p:cNvPr>
              <p:cNvSpPr>
                <a:spLocks noGrp="1" noRot="1" noChangeAspect="1" noMove="1" noResize="1" noEditPoints="1" noAdjustHandles="1" noChangeArrowheads="1" noChangeShapeType="1" noTextEdit="1"/>
              </p:cNvSpPr>
              <p:nvPr>
                <p:ph idx="1"/>
              </p:nvPr>
            </p:nvSpPr>
            <p:spPr>
              <a:xfrm>
                <a:off x="843887" y="1532555"/>
                <a:ext cx="10515600" cy="4305725"/>
              </a:xfrm>
              <a:blipFill>
                <a:blip r:embed="rId2"/>
                <a:stretch>
                  <a:fillRect l="-751" t="-154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E87520F-9537-4B31-A4DB-3ECD89F60798}" type="slidenum">
              <a:rPr lang="en-US" smtClean="0"/>
              <a:t>21</a:t>
            </a:fld>
            <a:endParaRPr lang="en-US"/>
          </a:p>
        </p:txBody>
      </p:sp>
      <p:pic>
        <p:nvPicPr>
          <p:cNvPr id="5" name="Picture 4">
            <a:extLst>
              <a:ext uri="{FF2B5EF4-FFF2-40B4-BE49-F238E27FC236}">
                <a16:creationId xmlns:a16="http://schemas.microsoft.com/office/drawing/2014/main" id="{D8B4C881-9331-B968-77C8-3B4206CCC208}"/>
              </a:ext>
            </a:extLst>
          </p:cNvPr>
          <p:cNvPicPr>
            <a:picLocks noChangeAspect="1"/>
          </p:cNvPicPr>
          <p:nvPr/>
        </p:nvPicPr>
        <p:blipFill>
          <a:blip r:embed="rId3"/>
          <a:stretch>
            <a:fillRect/>
          </a:stretch>
        </p:blipFill>
        <p:spPr>
          <a:xfrm>
            <a:off x="4052962" y="3432913"/>
            <a:ext cx="374787" cy="232463"/>
          </a:xfrm>
          <a:prstGeom prst="rect">
            <a:avLst/>
          </a:prstGeom>
        </p:spPr>
      </p:pic>
      <p:pic>
        <p:nvPicPr>
          <p:cNvPr id="6" name="Picture 5">
            <a:extLst>
              <a:ext uri="{FF2B5EF4-FFF2-40B4-BE49-F238E27FC236}">
                <a16:creationId xmlns:a16="http://schemas.microsoft.com/office/drawing/2014/main" id="{5451116C-6653-272F-76B0-348EF0EB7C24}"/>
              </a:ext>
            </a:extLst>
          </p:cNvPr>
          <p:cNvPicPr>
            <a:picLocks noChangeAspect="1"/>
          </p:cNvPicPr>
          <p:nvPr/>
        </p:nvPicPr>
        <p:blipFill>
          <a:blip r:embed="rId3"/>
          <a:stretch>
            <a:fillRect/>
          </a:stretch>
        </p:blipFill>
        <p:spPr>
          <a:xfrm>
            <a:off x="4052962" y="4354277"/>
            <a:ext cx="374915" cy="232542"/>
          </a:xfrm>
          <a:prstGeom prst="rect">
            <a:avLst/>
          </a:prstGeom>
        </p:spPr>
      </p:pic>
      <p:sp>
        <p:nvSpPr>
          <p:cNvPr id="11" name="Title 1">
            <a:extLst>
              <a:ext uri="{FF2B5EF4-FFF2-40B4-BE49-F238E27FC236}">
                <a16:creationId xmlns:a16="http://schemas.microsoft.com/office/drawing/2014/main" id="{1DD696F6-8A15-9722-3C00-764A68359464}"/>
              </a:ext>
            </a:extLst>
          </p:cNvPr>
          <p:cNvSpPr txBox="1">
            <a:spLocks/>
          </p:cNvSpPr>
          <p:nvPr/>
        </p:nvSpPr>
        <p:spPr>
          <a:xfrm>
            <a:off x="833718" y="1241050"/>
            <a:ext cx="10515600" cy="61251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chemeClr val="accent1"/>
                </a:solidFill>
                <a:latin typeface="+mn-lt"/>
                <a:ea typeface="+mj-ea"/>
                <a:cs typeface="+mj-cs"/>
              </a:defRPr>
            </a:lvl1pPr>
          </a:lstStyle>
          <a:p>
            <a:r>
              <a:rPr lang="vi-VN" sz="2800"/>
              <a:t> </a:t>
            </a:r>
            <a:endParaRPr lang="vi-VN" sz="2400" b="0">
              <a:solidFill>
                <a:srgbClr val="000000"/>
              </a:solidFill>
              <a:cs typeface="Arial"/>
            </a:endParaRPr>
          </a:p>
        </p:txBody>
      </p:sp>
    </p:spTree>
    <p:extLst>
      <p:ext uri="{BB962C8B-B14F-4D97-AF65-F5344CB8AC3E}">
        <p14:creationId xmlns:p14="http://schemas.microsoft.com/office/powerpoint/2010/main" val="16296749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hỗ dành sẵn cho Số hiệu Bản chiếu 5">
            <a:extLst>
              <a:ext uri="{FF2B5EF4-FFF2-40B4-BE49-F238E27FC236}">
                <a16:creationId xmlns:a16="http://schemas.microsoft.com/office/drawing/2014/main" id="{580E1668-75A7-B835-7CB1-CCC6D71D1C90}"/>
              </a:ext>
            </a:extLst>
          </p:cNvPr>
          <p:cNvSpPr>
            <a:spLocks noGrp="1"/>
          </p:cNvSpPr>
          <p:nvPr>
            <p:ph type="sldNum" sz="quarter" idx="12"/>
          </p:nvPr>
        </p:nvSpPr>
        <p:spPr/>
        <p:txBody>
          <a:bodyPr/>
          <a:lstStyle/>
          <a:p>
            <a:fld id="{4E87520F-9537-4B31-A4DB-3ECD89F60798}" type="slidenum">
              <a:rPr lang="en-US" smtClean="0"/>
              <a:t>22</a:t>
            </a:fld>
            <a:endParaRPr lang="vi-VN"/>
          </a:p>
        </p:txBody>
      </p:sp>
      <mc:AlternateContent xmlns:mc="http://schemas.openxmlformats.org/markup-compatibility/2006" xmlns:a14="http://schemas.microsoft.com/office/drawing/2010/main">
        <mc:Choice Requires="a14">
          <p:sp>
            <p:nvSpPr>
              <p:cNvPr id="5" name="Hộp Văn bản 4">
                <a:extLst>
                  <a:ext uri="{FF2B5EF4-FFF2-40B4-BE49-F238E27FC236}">
                    <a16:creationId xmlns:a16="http://schemas.microsoft.com/office/drawing/2014/main" id="{575FF48C-0D96-1131-A723-511AFDD7DB39}"/>
                  </a:ext>
                </a:extLst>
              </p:cNvPr>
              <p:cNvSpPr txBox="1"/>
              <p:nvPr/>
            </p:nvSpPr>
            <p:spPr>
              <a:xfrm>
                <a:off x="1018215" y="1544739"/>
                <a:ext cx="1023257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noProof="1">
                    <a:cs typeface="Arial"/>
                  </a:rPr>
                  <a:t>Các điều kiện độc lập có ràng buộc thoả mãn bởi </a:t>
                </a:r>
                <a14:m>
                  <m:oMath xmlns:m="http://schemas.openxmlformats.org/officeDocument/2006/math">
                    <m:sSub>
                      <m:sSubPr>
                        <m:ctrlPr>
                          <a:rPr lang="en-US" sz="2400" i="1" noProof="1">
                            <a:latin typeface="Cambria Math" panose="02040503050406030204" pitchFamily="18" charset="0"/>
                            <a:cs typeface="Arial"/>
                          </a:rPr>
                        </m:ctrlPr>
                      </m:sSubPr>
                      <m:e>
                        <m:r>
                          <a:rPr lang="en-US" sz="2400" b="0" i="1" noProof="1" smtClean="0">
                            <a:latin typeface="Cambria Math" panose="02040503050406030204" pitchFamily="18" charset="0"/>
                            <a:cs typeface="Arial"/>
                          </a:rPr>
                          <m:t>𝑋</m:t>
                        </m:r>
                      </m:e>
                      <m:sub>
                        <m:r>
                          <a:rPr lang="en-US" sz="2400" b="0" i="1" noProof="1" smtClean="0">
                            <a:latin typeface="Cambria Math" panose="02040503050406030204" pitchFamily="18" charset="0"/>
                            <a:cs typeface="Arial"/>
                          </a:rPr>
                          <m:t>𝑐</m:t>
                        </m:r>
                      </m:sub>
                    </m:sSub>
                  </m:oMath>
                </a14:m>
                <a:r>
                  <a:rPr lang="en-US" sz="2400" noProof="1">
                    <a:cs typeface="Arial"/>
                  </a:rPr>
                  <a:t> là:</a:t>
                </a:r>
              </a:p>
            </p:txBody>
          </p:sp>
        </mc:Choice>
        <mc:Fallback xmlns="">
          <p:sp>
            <p:nvSpPr>
              <p:cNvPr id="5" name="Hộp Văn bản 4">
                <a:extLst>
                  <a:ext uri="{FF2B5EF4-FFF2-40B4-BE49-F238E27FC236}">
                    <a16:creationId xmlns:a16="http://schemas.microsoft.com/office/drawing/2014/main" id="{575FF48C-0D96-1131-A723-511AFDD7DB39}"/>
                  </a:ext>
                </a:extLst>
              </p:cNvPr>
              <p:cNvSpPr txBox="1">
                <a:spLocks noRot="1" noChangeAspect="1" noMove="1" noResize="1" noEditPoints="1" noAdjustHandles="1" noChangeArrowheads="1" noChangeShapeType="1" noTextEdit="1"/>
              </p:cNvSpPr>
              <p:nvPr/>
            </p:nvSpPr>
            <p:spPr>
              <a:xfrm>
                <a:off x="1018215" y="1544739"/>
                <a:ext cx="10232571" cy="461665"/>
              </a:xfrm>
              <a:prstGeom prst="rect">
                <a:avLst/>
              </a:prstGeom>
              <a:blipFill>
                <a:blip r:embed="rId3"/>
                <a:stretch>
                  <a:fillRect l="-893" t="-9211" b="-30263"/>
                </a:stretch>
              </a:blipFill>
            </p:spPr>
            <p:txBody>
              <a:bodyPr/>
              <a:lstStyle/>
              <a:p>
                <a:r>
                  <a:rPr lang="en-US">
                    <a:noFill/>
                  </a:rPr>
                  <a:t> </a:t>
                </a:r>
              </a:p>
            </p:txBody>
          </p:sp>
        </mc:Fallback>
      </mc:AlternateContent>
      <p:pic>
        <p:nvPicPr>
          <p:cNvPr id="2" name="Picture 1"/>
          <p:cNvPicPr>
            <a:picLocks noChangeAspect="1"/>
          </p:cNvPicPr>
          <p:nvPr/>
        </p:nvPicPr>
        <p:blipFill>
          <a:blip r:embed="rId4"/>
          <a:stretch>
            <a:fillRect/>
          </a:stretch>
        </p:blipFill>
        <p:spPr>
          <a:xfrm>
            <a:off x="1203208" y="2329103"/>
            <a:ext cx="10683992" cy="1602485"/>
          </a:xfrm>
          <a:prstGeom prst="rect">
            <a:avLst/>
          </a:prstGeom>
        </p:spPr>
      </p:pic>
    </p:spTree>
    <p:extLst>
      <p:ext uri="{BB962C8B-B14F-4D97-AF65-F5344CB8AC3E}">
        <p14:creationId xmlns:p14="http://schemas.microsoft.com/office/powerpoint/2010/main" val="32760906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FB230FB-45B5-1B5E-CDA3-399BA7664BDB}"/>
              </a:ext>
            </a:extLst>
          </p:cNvPr>
          <p:cNvSpPr>
            <a:spLocks noGrp="1"/>
          </p:cNvSpPr>
          <p:nvPr>
            <p:ph type="title"/>
          </p:nvPr>
        </p:nvSpPr>
        <p:spPr/>
        <p:txBody>
          <a:bodyPr>
            <a:noAutofit/>
          </a:bodyPr>
          <a:lstStyle/>
          <a:p>
            <a:pPr algn="just"/>
            <a:r>
              <a:rPr lang="vi-VN" sz="2800"/>
              <a:t>Huấn luyện mô hình bằng phương pháp CACM từ dữ liệu huấn luyện và đồ thị nhân quả</a:t>
            </a:r>
            <a:endParaRPr lang="en-US" sz="2800"/>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47A4AA17-251E-02E4-DA5F-FBA91D242E0C}"/>
                  </a:ext>
                </a:extLst>
              </p:cNvPr>
              <p:cNvSpPr>
                <a:spLocks noGrp="1"/>
              </p:cNvSpPr>
              <p:nvPr>
                <p:ph idx="1"/>
              </p:nvPr>
            </p:nvSpPr>
            <p:spPr/>
            <p:txBody>
              <a:bodyPr/>
              <a:lstStyle/>
              <a:p>
                <a:r>
                  <a:rPr lang="vi-VN" b="1"/>
                  <a:t>Thuật toán </a:t>
                </a:r>
                <a:r>
                  <a:rPr lang="vi-VN" b="1" i="1"/>
                  <a:t>CACM</a:t>
                </a:r>
              </a:p>
              <a:p>
                <a:r>
                  <a:rPr lang="vi-VN" b="1" i="1">
                    <a:solidFill>
                      <a:schemeClr val="tx1">
                        <a:lumMod val="50000"/>
                        <a:lumOff val="50000"/>
                      </a:schemeClr>
                    </a:solidFill>
                  </a:rPr>
                  <a:t>	</a:t>
                </a:r>
                <a:r>
                  <a:rPr lang="vi-VN" b="1">
                    <a:solidFill>
                      <a:schemeClr val="tx1">
                        <a:lumMod val="50000"/>
                        <a:lumOff val="50000"/>
                      </a:schemeClr>
                    </a:solidFill>
                  </a:rPr>
                  <a:t>Đầu vào: </a:t>
                </a:r>
                <a:r>
                  <a:rPr lang="vi-VN">
                    <a:solidFill>
                      <a:schemeClr val="tx1">
                        <a:lumMod val="50000"/>
                        <a:lumOff val="50000"/>
                      </a:schemeClr>
                    </a:solidFill>
                  </a:rPr>
                  <a:t>Bộ dữ liệu </a:t>
                </a:r>
                <a14:m>
                  <m:oMath xmlns:m="http://schemas.openxmlformats.org/officeDocument/2006/math">
                    <m:sSubSup>
                      <m:sSubSupPr>
                        <m:ctrlPr>
                          <a:rPr lang="vi-VN" i="1">
                            <a:solidFill>
                              <a:schemeClr val="tx1">
                                <a:lumMod val="50000"/>
                                <a:lumOff val="50000"/>
                              </a:schemeClr>
                            </a:solidFill>
                            <a:latin typeface="Cambria Math" panose="02040503050406030204" pitchFamily="18" charset="0"/>
                          </a:rPr>
                        </m:ctrlPr>
                      </m:sSubSupPr>
                      <m:e>
                        <m:d>
                          <m:dPr>
                            <m:ctrlPr>
                              <a:rPr lang="vi-VN" i="1">
                                <a:solidFill>
                                  <a:schemeClr val="tx1">
                                    <a:lumMod val="50000"/>
                                    <a:lumOff val="50000"/>
                                  </a:schemeClr>
                                </a:solidFill>
                                <a:latin typeface="Cambria Math" panose="02040503050406030204" pitchFamily="18" charset="0"/>
                              </a:rPr>
                            </m:ctrlPr>
                          </m:dPr>
                          <m:e>
                            <m:sSub>
                              <m:sSubPr>
                                <m:ctrlPr>
                                  <a:rPr lang="vi-VN" i="1">
                                    <a:solidFill>
                                      <a:schemeClr val="tx1">
                                        <a:lumMod val="50000"/>
                                        <a:lumOff val="50000"/>
                                      </a:schemeClr>
                                    </a:solidFill>
                                    <a:latin typeface="Cambria Math" panose="02040503050406030204" pitchFamily="18" charset="0"/>
                                  </a:rPr>
                                </m:ctrlPr>
                              </m:sSubPr>
                              <m:e>
                                <m:r>
                                  <a:rPr lang="vi-VN" b="0" i="1">
                                    <a:solidFill>
                                      <a:schemeClr val="tx1">
                                        <a:lumMod val="50000"/>
                                        <a:lumOff val="50000"/>
                                      </a:schemeClr>
                                    </a:solidFill>
                                    <a:latin typeface="Cambria Math" panose="02040503050406030204" pitchFamily="18" charset="0"/>
                                  </a:rPr>
                                  <m:t>𝑥</m:t>
                                </m:r>
                              </m:e>
                              <m:sub>
                                <m:r>
                                  <a:rPr lang="vi-VN" b="0" i="1">
                                    <a:solidFill>
                                      <a:schemeClr val="tx1">
                                        <a:lumMod val="50000"/>
                                        <a:lumOff val="50000"/>
                                      </a:schemeClr>
                                    </a:solidFill>
                                    <a:latin typeface="Cambria Math" panose="02040503050406030204" pitchFamily="18" charset="0"/>
                                  </a:rPr>
                                  <m:t>𝑖</m:t>
                                </m:r>
                              </m:sub>
                            </m:sSub>
                            <m:r>
                              <a:rPr lang="vi-VN" b="0" i="1">
                                <a:solidFill>
                                  <a:schemeClr val="tx1">
                                    <a:lumMod val="50000"/>
                                    <a:lumOff val="50000"/>
                                  </a:schemeClr>
                                </a:solidFill>
                                <a:latin typeface="Cambria Math" panose="02040503050406030204" pitchFamily="18" charset="0"/>
                              </a:rPr>
                              <m:t>, </m:t>
                            </m:r>
                            <m:sSub>
                              <m:sSubPr>
                                <m:ctrlPr>
                                  <a:rPr lang="vi-VN" i="1">
                                    <a:solidFill>
                                      <a:schemeClr val="tx1">
                                        <a:lumMod val="50000"/>
                                        <a:lumOff val="50000"/>
                                      </a:schemeClr>
                                    </a:solidFill>
                                    <a:latin typeface="Cambria Math" panose="02040503050406030204" pitchFamily="18" charset="0"/>
                                  </a:rPr>
                                </m:ctrlPr>
                              </m:sSubPr>
                              <m:e>
                                <m:sSub>
                                  <m:sSubPr>
                                    <m:ctrlPr>
                                      <a:rPr lang="vi-VN" i="1">
                                        <a:solidFill>
                                          <a:schemeClr val="tx1">
                                            <a:lumMod val="50000"/>
                                            <a:lumOff val="50000"/>
                                          </a:schemeClr>
                                        </a:solidFill>
                                        <a:latin typeface="Cambria Math" panose="02040503050406030204" pitchFamily="18" charset="0"/>
                                      </a:rPr>
                                    </m:ctrlPr>
                                  </m:sSubPr>
                                  <m:e>
                                    <m:r>
                                      <a:rPr lang="vi-VN" b="0" i="1">
                                        <a:solidFill>
                                          <a:schemeClr val="tx1">
                                            <a:lumMod val="50000"/>
                                            <a:lumOff val="50000"/>
                                          </a:schemeClr>
                                        </a:solidFill>
                                        <a:latin typeface="Cambria Math" panose="02040503050406030204" pitchFamily="18" charset="0"/>
                                      </a:rPr>
                                      <m:t>𝑎</m:t>
                                    </m:r>
                                  </m:e>
                                  <m:sub>
                                    <m:r>
                                      <a:rPr lang="vi-VN" b="0" i="1">
                                        <a:solidFill>
                                          <a:schemeClr val="tx1">
                                            <a:lumMod val="50000"/>
                                            <a:lumOff val="50000"/>
                                          </a:schemeClr>
                                        </a:solidFill>
                                        <a:latin typeface="Cambria Math" panose="02040503050406030204" pitchFamily="18" charset="0"/>
                                      </a:rPr>
                                      <m:t>𝑖</m:t>
                                    </m:r>
                                  </m:sub>
                                </m:sSub>
                                <m:r>
                                  <a:rPr lang="vi-VN" b="0" i="1">
                                    <a:solidFill>
                                      <a:schemeClr val="tx1">
                                        <a:lumMod val="50000"/>
                                        <a:lumOff val="50000"/>
                                      </a:schemeClr>
                                    </a:solidFill>
                                    <a:latin typeface="Cambria Math" panose="02040503050406030204" pitchFamily="18" charset="0"/>
                                  </a:rPr>
                                  <m:t>, </m:t>
                                </m:r>
                                <m:r>
                                  <a:rPr lang="vi-VN" b="0" i="1">
                                    <a:solidFill>
                                      <a:schemeClr val="tx1">
                                        <a:lumMod val="50000"/>
                                        <a:lumOff val="50000"/>
                                      </a:schemeClr>
                                    </a:solidFill>
                                    <a:latin typeface="Cambria Math" panose="02040503050406030204" pitchFamily="18" charset="0"/>
                                  </a:rPr>
                                  <m:t>𝑦</m:t>
                                </m:r>
                              </m:e>
                              <m:sub>
                                <m:r>
                                  <a:rPr lang="vi-VN" b="0" i="1">
                                    <a:solidFill>
                                      <a:schemeClr val="tx1">
                                        <a:lumMod val="50000"/>
                                        <a:lumOff val="50000"/>
                                      </a:schemeClr>
                                    </a:solidFill>
                                    <a:latin typeface="Cambria Math" panose="02040503050406030204" pitchFamily="18" charset="0"/>
                                  </a:rPr>
                                  <m:t>𝑖</m:t>
                                </m:r>
                              </m:sub>
                            </m:sSub>
                          </m:e>
                        </m:d>
                      </m:e>
                      <m:sub>
                        <m:r>
                          <a:rPr lang="vi-VN" b="0" i="1">
                            <a:solidFill>
                              <a:schemeClr val="tx1">
                                <a:lumMod val="50000"/>
                                <a:lumOff val="50000"/>
                              </a:schemeClr>
                            </a:solidFill>
                            <a:latin typeface="Cambria Math" panose="02040503050406030204" pitchFamily="18" charset="0"/>
                          </a:rPr>
                          <m:t>𝑦</m:t>
                        </m:r>
                        <m:r>
                          <a:rPr lang="vi-VN" b="0" i="1">
                            <a:solidFill>
                              <a:schemeClr val="tx1">
                                <a:lumMod val="50000"/>
                                <a:lumOff val="50000"/>
                              </a:schemeClr>
                            </a:solidFill>
                            <a:latin typeface="Cambria Math" panose="02040503050406030204" pitchFamily="18" charset="0"/>
                          </a:rPr>
                          <m:t>=1</m:t>
                        </m:r>
                      </m:sub>
                      <m:sup>
                        <m:r>
                          <a:rPr lang="vi-VN" b="0" i="1">
                            <a:solidFill>
                              <a:schemeClr val="tx1">
                                <a:lumMod val="50000"/>
                                <a:lumOff val="50000"/>
                              </a:schemeClr>
                            </a:solidFill>
                            <a:latin typeface="Cambria Math" panose="02040503050406030204" pitchFamily="18" charset="0"/>
                          </a:rPr>
                          <m:t>𝑛</m:t>
                        </m:r>
                      </m:sup>
                    </m:sSubSup>
                    <m:r>
                      <a:rPr lang="vi-VN" b="0" i="0">
                        <a:solidFill>
                          <a:schemeClr val="tx1">
                            <a:lumMod val="50000"/>
                            <a:lumOff val="50000"/>
                          </a:schemeClr>
                        </a:solidFill>
                        <a:latin typeface="Cambria Math" panose="02040503050406030204" pitchFamily="18" charset="0"/>
                      </a:rPr>
                      <m:t>, </m:t>
                    </m:r>
                  </m:oMath>
                </a14:m>
                <a:r>
                  <a:rPr lang="vi-VN">
                    <a:solidFill>
                      <a:schemeClr val="tx1">
                        <a:lumMod val="50000"/>
                        <a:lumOff val="50000"/>
                      </a:schemeClr>
                    </a:solidFill>
                  </a:rPr>
                  <a:t>đồ thị nhân quả </a:t>
                </a:r>
                <a14:m>
                  <m:oMath xmlns:m="http://schemas.openxmlformats.org/officeDocument/2006/math">
                    <m:r>
                      <a:rPr lang="vi-VN" b="0" i="1" dirty="0">
                        <a:solidFill>
                          <a:schemeClr val="tx1">
                            <a:lumMod val="50000"/>
                            <a:lumOff val="50000"/>
                          </a:schemeClr>
                        </a:solidFill>
                        <a:latin typeface="Cambria Math" panose="02040503050406030204" pitchFamily="18" charset="0"/>
                      </a:rPr>
                      <m:t>𝐷𝐴𝐺</m:t>
                    </m:r>
                  </m:oMath>
                </a14:m>
                <a:r>
                  <a:rPr lang="vi-VN">
                    <a:solidFill>
                      <a:schemeClr val="tx1"/>
                    </a:solidFill>
                  </a:rPr>
                  <a:t>  </a:t>
                </a:r>
              </a:p>
              <a:p>
                <a:r>
                  <a:rPr lang="vi-VN" b="1">
                    <a:solidFill>
                      <a:schemeClr val="tx1">
                        <a:lumMod val="50000"/>
                        <a:lumOff val="50000"/>
                      </a:schemeClr>
                    </a:solidFill>
                  </a:rPr>
                  <a:t>	Đầu ra: </a:t>
                </a:r>
                <a:r>
                  <a:rPr lang="vi-VN">
                    <a:solidFill>
                      <a:schemeClr val="tx1">
                        <a:lumMod val="50000"/>
                        <a:lumOff val="50000"/>
                      </a:schemeClr>
                    </a:solidFill>
                  </a:rPr>
                  <a:t>Hàm dự đoán </a:t>
                </a:r>
                <a14:m>
                  <m:oMath xmlns:m="http://schemas.openxmlformats.org/officeDocument/2006/math">
                    <m:r>
                      <a:rPr lang="vi-VN" b="0" i="1" dirty="0">
                        <a:solidFill>
                          <a:schemeClr val="tx1">
                            <a:lumMod val="50000"/>
                            <a:lumOff val="50000"/>
                          </a:schemeClr>
                        </a:solidFill>
                        <a:latin typeface="Cambria Math" panose="02040503050406030204" pitchFamily="18" charset="0"/>
                        <a:ea typeface="Cambria Math" panose="02040503050406030204" pitchFamily="18" charset="0"/>
                      </a:rPr>
                      <m:t>𝑔</m:t>
                    </m:r>
                    <m:d>
                      <m:dPr>
                        <m:ctrlPr>
                          <a:rPr lang="vi-VN" i="1" dirty="0">
                            <a:solidFill>
                              <a:schemeClr val="tx1">
                                <a:lumMod val="50000"/>
                                <a:lumOff val="50000"/>
                              </a:schemeClr>
                            </a:solidFill>
                            <a:latin typeface="Cambria Math" panose="02040503050406030204" pitchFamily="18" charset="0"/>
                            <a:ea typeface="Cambria Math" panose="02040503050406030204" pitchFamily="18" charset="0"/>
                          </a:rPr>
                        </m:ctrlPr>
                      </m:dPr>
                      <m:e>
                        <m:r>
                          <a:rPr lang="vi-VN" b="0" i="1" dirty="0">
                            <a:solidFill>
                              <a:schemeClr val="tx1">
                                <a:lumMod val="50000"/>
                                <a:lumOff val="50000"/>
                              </a:schemeClr>
                            </a:solidFill>
                            <a:latin typeface="Cambria Math" panose="02040503050406030204" pitchFamily="18" charset="0"/>
                            <a:ea typeface="Cambria Math" panose="02040503050406030204" pitchFamily="18" charset="0"/>
                          </a:rPr>
                          <m:t>𝑥</m:t>
                        </m:r>
                      </m:e>
                    </m:d>
                    <m:r>
                      <a:rPr lang="vi-VN" b="0" i="1" dirty="0">
                        <a:solidFill>
                          <a:schemeClr val="tx1">
                            <a:lumMod val="50000"/>
                            <a:lumOff val="50000"/>
                          </a:schemeClr>
                        </a:solidFill>
                        <a:latin typeface="Cambria Math" panose="02040503050406030204" pitchFamily="18" charset="0"/>
                        <a:ea typeface="Cambria Math" panose="02040503050406030204" pitchFamily="18" charset="0"/>
                      </a:rPr>
                      <m:t>: </m:t>
                    </m:r>
                    <m:r>
                      <a:rPr lang="vi-VN" b="0" i="1" dirty="0">
                        <a:solidFill>
                          <a:schemeClr val="tx1">
                            <a:lumMod val="50000"/>
                            <a:lumOff val="50000"/>
                          </a:schemeClr>
                        </a:solidFill>
                        <a:latin typeface="Cambria Math" panose="02040503050406030204" pitchFamily="18" charset="0"/>
                        <a:ea typeface="Cambria Math" panose="02040503050406030204" pitchFamily="18" charset="0"/>
                      </a:rPr>
                      <m:t>𝒳</m:t>
                    </m:r>
                    <m:r>
                      <a:rPr lang="vi-VN" b="0" i="1" dirty="0">
                        <a:solidFill>
                          <a:schemeClr val="tx1">
                            <a:lumMod val="50000"/>
                            <a:lumOff val="50000"/>
                          </a:schemeClr>
                        </a:solidFill>
                        <a:latin typeface="Cambria Math" panose="02040503050406030204" pitchFamily="18" charset="0"/>
                        <a:ea typeface="Cambria Math" panose="02040503050406030204" pitchFamily="18" charset="0"/>
                      </a:rPr>
                      <m:t>→</m:t>
                    </m:r>
                    <m:r>
                      <a:rPr lang="vi-VN" b="0" i="1" dirty="0">
                        <a:solidFill>
                          <a:schemeClr val="tx1">
                            <a:lumMod val="50000"/>
                            <a:lumOff val="50000"/>
                          </a:schemeClr>
                        </a:solidFill>
                        <a:latin typeface="Cambria Math" panose="02040503050406030204" pitchFamily="18" charset="0"/>
                        <a:ea typeface="Cambria Math" panose="02040503050406030204" pitchFamily="18" charset="0"/>
                      </a:rPr>
                      <m:t>𝒴</m:t>
                    </m:r>
                  </m:oMath>
                </a14:m>
                <a:endParaRPr lang="vi-VN" i="1">
                  <a:solidFill>
                    <a:schemeClr val="tx1">
                      <a:lumMod val="50000"/>
                      <a:lumOff val="50000"/>
                    </a:schemeClr>
                  </a:solidFill>
                </a:endParaRPr>
              </a:p>
              <a:p>
                <a:r>
                  <a:rPr lang="vi-VN">
                    <a:solidFill>
                      <a:schemeClr val="tx1">
                        <a:lumMod val="50000"/>
                        <a:lumOff val="50000"/>
                      </a:schemeClr>
                    </a:solidFill>
                  </a:rPr>
                  <a:t>	</a:t>
                </a:r>
                <a:r>
                  <a:rPr lang="vi-VN" b="1">
                    <a:solidFill>
                      <a:schemeClr val="tx1">
                        <a:lumMod val="50000"/>
                        <a:lumOff val="50000"/>
                      </a:schemeClr>
                    </a:solidFill>
                  </a:rPr>
                  <a:t>Pha 1:</a:t>
                </a:r>
                <a:r>
                  <a:rPr lang="vi-VN" b="1" i="1">
                    <a:solidFill>
                      <a:schemeClr val="tx1">
                        <a:lumMod val="50000"/>
                        <a:lumOff val="50000"/>
                      </a:schemeClr>
                    </a:solidFill>
                  </a:rPr>
                  <a:t> </a:t>
                </a:r>
                <a:r>
                  <a:rPr lang="vi-VN">
                    <a:solidFill>
                      <a:schemeClr val="tx1">
                        <a:lumMod val="50000"/>
                        <a:lumOff val="50000"/>
                      </a:schemeClr>
                    </a:solidFill>
                  </a:rPr>
                  <a:t>Rút ra các ràng buộc độc lập chính xác</a:t>
                </a:r>
                <a:r>
                  <a:rPr lang="en-US">
                    <a:solidFill>
                      <a:schemeClr val="tx1">
                        <a:lumMod val="50000"/>
                        <a:lumOff val="50000"/>
                      </a:schemeClr>
                    </a:solidFill>
                  </a:rPr>
                  <a:t> </a:t>
                </a:r>
                <a:r>
                  <a:rPr lang="vi-VN">
                    <a:solidFill>
                      <a:schemeClr val="tx1">
                        <a:lumMod val="50000"/>
                        <a:lumOff val="50000"/>
                      </a:schemeClr>
                    </a:solidFill>
                  </a:rPr>
                  <a:t>từ đồ thị nhân quả</a:t>
                </a:r>
              </a:p>
              <a:p>
                <a:r>
                  <a:rPr lang="vi-VN">
                    <a:solidFill>
                      <a:schemeClr val="tx1">
                        <a:lumMod val="50000"/>
                        <a:lumOff val="50000"/>
                      </a:schemeClr>
                    </a:solidFill>
                  </a:rPr>
                  <a:t>	</a:t>
                </a:r>
                <a:r>
                  <a:rPr lang="vi-VN" sz="2400" b="1"/>
                  <a:t>Pha 2:</a:t>
                </a:r>
                <a:r>
                  <a:rPr lang="vi-VN" sz="2400" b="1" i="1"/>
                  <a:t> </a:t>
                </a:r>
                <a:r>
                  <a:rPr lang="vi-VN" b="1"/>
                  <a:t>Áp dụng </a:t>
                </a:r>
                <a:r>
                  <a:rPr lang="en-US" b="1"/>
                  <a:t>Regularization penalty </a:t>
                </a:r>
                <a:r>
                  <a:rPr lang="vi-VN" b="1"/>
                  <a:t>sử dụng các ràng buộc </a:t>
                </a:r>
                <a:r>
                  <a:rPr lang="en-US" b="1"/>
                  <a:t>	</a:t>
                </a:r>
                <a:r>
                  <a:rPr lang="vi-VN" b="1"/>
                  <a:t>đã rút ra</a:t>
                </a:r>
                <a:endParaRPr lang="en-US" b="1"/>
              </a:p>
              <a:p>
                <a:endParaRPr lang="en-US"/>
              </a:p>
            </p:txBody>
          </p:sp>
        </mc:Choice>
        <mc:Fallback xmlns="">
          <p:sp>
            <p:nvSpPr>
              <p:cNvPr id="9" name="Content Placeholder 8">
                <a:extLst>
                  <a:ext uri="{FF2B5EF4-FFF2-40B4-BE49-F238E27FC236}">
                    <a16:creationId xmlns:a16="http://schemas.microsoft.com/office/drawing/2014/main" id="{47A4AA17-251E-02E4-DA5F-FBA91D242E0C}"/>
                  </a:ext>
                </a:extLst>
              </p:cNvPr>
              <p:cNvSpPr>
                <a:spLocks noGrp="1" noRot="1" noChangeAspect="1" noMove="1" noResize="1" noEditPoints="1" noAdjustHandles="1" noChangeArrowheads="1" noChangeShapeType="1" noTextEdit="1"/>
              </p:cNvSpPr>
              <p:nvPr>
                <p:ph idx="1"/>
              </p:nvPr>
            </p:nvSpPr>
            <p:spPr>
              <a:blipFill>
                <a:blip r:embed="rId2"/>
                <a:stretch>
                  <a:fillRect l="-870" t="-1839" r="-92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E87520F-9537-4B31-A4DB-3ECD89F60798}" type="slidenum">
              <a:rPr lang="en-US" smtClean="0"/>
              <a:t>23</a:t>
            </a:fld>
            <a:endParaRPr lang="en-US"/>
          </a:p>
        </p:txBody>
      </p:sp>
    </p:spTree>
    <p:extLst>
      <p:ext uri="{BB962C8B-B14F-4D97-AF65-F5344CB8AC3E}">
        <p14:creationId xmlns:p14="http://schemas.microsoft.com/office/powerpoint/2010/main" val="10770220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D6504A1-D011-4B4A-7AA0-2AA1FBDD43DB}"/>
              </a:ext>
            </a:extLst>
          </p:cNvPr>
          <p:cNvSpPr>
            <a:spLocks noGrp="1"/>
          </p:cNvSpPr>
          <p:nvPr>
            <p:ph type="title"/>
          </p:nvPr>
        </p:nvSpPr>
        <p:spPr/>
        <p:txBody>
          <a:bodyPr>
            <a:noAutofit/>
          </a:bodyPr>
          <a:lstStyle/>
          <a:p>
            <a:pPr algn="just"/>
            <a:r>
              <a:rPr lang="vi-VN" sz="2800"/>
              <a:t>Huấn luyện mô hình bằng phương pháp CACM từ dữ liệu huấn luyện và đồ thị nhân quả</a:t>
            </a:r>
            <a:endParaRPr lang="en-US" sz="2800"/>
          </a:p>
        </p:txBody>
      </p:sp>
      <mc:AlternateContent xmlns:mc="http://schemas.openxmlformats.org/markup-compatibility/2006" xmlns:a14="http://schemas.microsoft.com/office/drawing/2010/main">
        <mc:Choice Requires="a14">
          <p:sp>
            <p:nvSpPr>
              <p:cNvPr id="15" name="Content Placeholder 14">
                <a:extLst>
                  <a:ext uri="{FF2B5EF4-FFF2-40B4-BE49-F238E27FC236}">
                    <a16:creationId xmlns:a16="http://schemas.microsoft.com/office/drawing/2014/main" id="{200694EA-286E-7106-2AF9-24BC2F116697}"/>
                  </a:ext>
                </a:extLst>
              </p:cNvPr>
              <p:cNvSpPr>
                <a:spLocks noGrp="1"/>
              </p:cNvSpPr>
              <p:nvPr>
                <p:ph idx="1"/>
              </p:nvPr>
            </p:nvSpPr>
            <p:spPr>
              <a:scene3d>
                <a:camera prst="orthographicFront">
                  <a:rot lat="0" lon="0" rev="0"/>
                </a:camera>
                <a:lightRig rig="threePt" dir="t"/>
              </a:scene3d>
            </p:spPr>
            <p:txBody>
              <a:bodyPr>
                <a:normAutofit/>
              </a:bodyPr>
              <a:lstStyle/>
              <a:p>
                <a:r>
                  <a:rPr lang="vi-VN" sz="2200" b="1"/>
                  <a:t>Thuật toán </a:t>
                </a:r>
                <a:r>
                  <a:rPr lang="vi-VN" sz="2200" b="1" i="1"/>
                  <a:t>CACM</a:t>
                </a:r>
              </a:p>
              <a:p>
                <a:r>
                  <a:rPr lang="vi-VN" sz="2200" b="1" i="1"/>
                  <a:t>	</a:t>
                </a:r>
                <a:r>
                  <a:rPr lang="vi-VN" sz="2200" b="1"/>
                  <a:t>Pha 2:</a:t>
                </a:r>
                <a:r>
                  <a:rPr lang="vi-VN" sz="2200" b="1" i="1"/>
                  <a:t> </a:t>
                </a:r>
                <a:r>
                  <a:rPr lang="vi-VN" sz="2000" b="1"/>
                  <a:t>Áp dụng </a:t>
                </a:r>
                <a:r>
                  <a:rPr lang="en-US" sz="2000" b="1"/>
                  <a:t>Regularization penalty </a:t>
                </a:r>
                <a:r>
                  <a:rPr lang="vi-VN" sz="2000" b="1"/>
                  <a:t>sử dụng các ràng buộc đã rút ra</a:t>
                </a:r>
                <a:endParaRPr lang="vi-VN" sz="2200" noProof="1"/>
              </a:p>
              <a:p>
                <a:r>
                  <a:rPr lang="vi-VN" sz="2200" i="1"/>
                  <a:t>	</a:t>
                </a:r>
                <a:r>
                  <a:rPr lang="vi-VN" sz="2200"/>
                  <a:t>Xét các thuộc tính </a:t>
                </a:r>
                <a14:m>
                  <m:oMath xmlns:m="http://schemas.openxmlformats.org/officeDocument/2006/math">
                    <m:r>
                      <a:rPr lang="en-US" sz="2200" b="0" i="1" smtClean="0">
                        <a:latin typeface="Cambria Math" panose="02040503050406030204" pitchFamily="18" charset="0"/>
                      </a:rPr>
                      <m:t>𝐴</m:t>
                    </m:r>
                    <m:r>
                      <a:rPr lang="en-US" sz="2200" b="0" i="1" smtClean="0">
                        <a:latin typeface="Cambria Math" panose="02040503050406030204" pitchFamily="18" charset="0"/>
                        <a:ea typeface="Cambria Math" panose="02040503050406030204" pitchFamily="18" charset="0"/>
                      </a:rPr>
                      <m:t>∈</m:t>
                    </m:r>
                  </m:oMath>
                </a14:m>
                <a:r>
                  <a:rPr lang="vi-VN" sz="2200">
                    <a:ea typeface="Cambria Math" panose="02040503050406030204" pitchFamily="18" charset="0"/>
                  </a:rPr>
                  <a:t> </a:t>
                </a:r>
                <a14:m>
                  <m:oMath xmlns:m="http://schemas.openxmlformats.org/officeDocument/2006/math">
                    <m:r>
                      <a:rPr lang="vi-VN" sz="2200" i="1">
                        <a:latin typeface="Cambria Math" panose="02040503050406030204" pitchFamily="18" charset="0"/>
                        <a:ea typeface="Cambria Math" panose="02040503050406030204" pitchFamily="18" charset="0"/>
                      </a:rPr>
                      <m:t>𝒜</m:t>
                    </m:r>
                    <m:r>
                      <a:rPr lang="vi-VN" sz="2200" i="1">
                        <a:latin typeface="Cambria Math" panose="02040503050406030204" pitchFamily="18" charset="0"/>
                        <a:ea typeface="Cambria Math" panose="02040503050406030204" pitchFamily="18" charset="0"/>
                      </a:rPr>
                      <m:t> </m:t>
                    </m:r>
                  </m:oMath>
                </a14:m>
                <a:r>
                  <a:rPr lang="vi-VN" sz="2200"/>
                  <a:t>:</a:t>
                </a:r>
                <a:endParaRPr lang="en-US" sz="2200" b="1"/>
              </a:p>
              <a:p>
                <a:r>
                  <a:rPr lang="en-US" sz="2200" b="1"/>
                  <a:t>	</a:t>
                </a:r>
                <a:r>
                  <a:rPr lang="vi-VN" sz="2200" b="1"/>
                  <a:t>    Nếu </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𝑐</m:t>
                        </m:r>
                      </m:sub>
                    </m:sSub>
                  </m:oMath>
                </a14:m>
                <a:r>
                  <a:rPr lang="en-US" sz="2200"/>
                  <a:t>       </a:t>
                </a:r>
                <a14:m>
                  <m:oMath xmlns:m="http://schemas.openxmlformats.org/officeDocument/2006/math">
                    <m:r>
                      <a:rPr lang="en-US" sz="2200" i="1" dirty="0" smtClean="0">
                        <a:latin typeface="Cambria Math" panose="02040503050406030204" pitchFamily="18" charset="0"/>
                      </a:rPr>
                      <m:t>𝐴</m:t>
                    </m:r>
                  </m:oMath>
                </a14:m>
                <a:r>
                  <a:rPr lang="en-US" sz="2200" b="1"/>
                  <a:t> </a:t>
                </a:r>
                <a:r>
                  <a:rPr lang="vi-VN" sz="2200" b="1" i="0"/>
                  <a:t>thì</a:t>
                </a:r>
                <a:endParaRPr lang="en-US" sz="2200" b="1" i="0"/>
              </a:p>
              <a:p>
                <a:r>
                  <a:rPr lang="en-US" sz="2200" i="1"/>
                  <a:t>	</a:t>
                </a:r>
                <a:r>
                  <a:rPr lang="vi-VN" sz="2200" i="1"/>
                  <a:t>        </a:t>
                </a:r>
                <a14:m>
                  <m:oMath xmlns:m="http://schemas.openxmlformats.org/officeDocument/2006/math">
                    <m:sSub>
                      <m:sSubPr>
                        <m:ctrlPr>
                          <a:rPr lang="en-US" sz="2200" i="1" smtClean="0">
                            <a:latin typeface="Cambria Math" panose="02040503050406030204" pitchFamily="18" charset="0"/>
                          </a:rPr>
                        </m:ctrlPr>
                      </m:sSubPr>
                      <m:e>
                        <m:r>
                          <a:rPr lang="vi-VN" sz="2200" b="0" i="1" dirty="0">
                            <a:latin typeface="Cambria Math" panose="02040503050406030204" pitchFamily="18" charset="0"/>
                          </a:rPr>
                          <m:t>𝑅𝑒𝑔𝑃𝑒𝑛𝑎𝑙𝑡𝑦</m:t>
                        </m:r>
                      </m:e>
                      <m:sub>
                        <m:r>
                          <a:rPr lang="vi-VN" sz="2200" b="0" i="1">
                            <a:latin typeface="Cambria Math" panose="02040503050406030204" pitchFamily="18" charset="0"/>
                          </a:rPr>
                          <m:t>𝐴</m:t>
                        </m:r>
                      </m:sub>
                    </m:sSub>
                    <m:r>
                      <a:rPr lang="vi-VN" sz="2200" b="0" i="1" smtClean="0">
                        <a:latin typeface="Cambria Math" panose="02040503050406030204" pitchFamily="18" charset="0"/>
                      </a:rPr>
                      <m:t>=</m:t>
                    </m:r>
                    <m:nary>
                      <m:naryPr>
                        <m:chr m:val="∑"/>
                        <m:limLoc m:val="subSup"/>
                        <m:supHide m:val="on"/>
                        <m:ctrlPr>
                          <a:rPr lang="vi-VN" sz="2200" i="1" smtClean="0">
                            <a:latin typeface="Cambria Math" panose="02040503050406030204" pitchFamily="18" charset="0"/>
                          </a:rPr>
                        </m:ctrlPr>
                      </m:naryPr>
                      <m:sub>
                        <m:d>
                          <m:dPr>
                            <m:begChr m:val="|"/>
                            <m:endChr m:val="|"/>
                            <m:ctrlPr>
                              <a:rPr lang="vi-VN" sz="2200" i="1" smtClean="0">
                                <a:latin typeface="Cambria Math" panose="02040503050406030204" pitchFamily="18" charset="0"/>
                              </a:rPr>
                            </m:ctrlPr>
                          </m:dPr>
                          <m:e>
                            <m:r>
                              <a:rPr lang="vi-VN" sz="2200" b="0" i="1">
                                <a:latin typeface="Cambria Math" panose="02040503050406030204" pitchFamily="18" charset="0"/>
                              </a:rPr>
                              <m:t>𝐸</m:t>
                            </m:r>
                          </m:e>
                        </m:d>
                      </m:sub>
                      <m:sup/>
                      <m:e>
                        <m:nary>
                          <m:naryPr>
                            <m:chr m:val="∑"/>
                            <m:limLoc m:val="subSup"/>
                            <m:ctrlPr>
                              <a:rPr lang="vi-VN" sz="2200" i="1" smtClean="0">
                                <a:latin typeface="Cambria Math" panose="02040503050406030204" pitchFamily="18" charset="0"/>
                              </a:rPr>
                            </m:ctrlPr>
                          </m:naryPr>
                          <m:sub>
                            <m:r>
                              <m:rPr>
                                <m:brk m:alnAt="25"/>
                              </m:rPr>
                              <a:rPr lang="vi-VN" sz="2200" b="0" i="1">
                                <a:latin typeface="Cambria Math" panose="02040503050406030204" pitchFamily="18" charset="0"/>
                              </a:rPr>
                              <m:t>𝑖</m:t>
                            </m:r>
                            <m:r>
                              <a:rPr lang="vi-VN" sz="2200" b="0" i="1" smtClean="0">
                                <a:latin typeface="Cambria Math" panose="02040503050406030204" pitchFamily="18" charset="0"/>
                              </a:rPr>
                              <m:t>=</m:t>
                            </m:r>
                            <m:r>
                              <a:rPr lang="vi-VN" sz="2200" b="0" i="1">
                                <a:latin typeface="Cambria Math" panose="02040503050406030204" pitchFamily="18" charset="0"/>
                              </a:rPr>
                              <m:t>1</m:t>
                            </m:r>
                          </m:sub>
                          <m:sup>
                            <m:d>
                              <m:dPr>
                                <m:begChr m:val="|"/>
                                <m:endChr m:val="|"/>
                                <m:ctrlPr>
                                  <a:rPr lang="vi-VN" sz="2200" i="1" smtClean="0">
                                    <a:latin typeface="Cambria Math" panose="02040503050406030204" pitchFamily="18" charset="0"/>
                                  </a:rPr>
                                </m:ctrlPr>
                              </m:dPr>
                              <m:e>
                                <m:r>
                                  <a:rPr lang="vi-VN" sz="2200" b="0" i="1">
                                    <a:latin typeface="Cambria Math" panose="02040503050406030204" pitchFamily="18" charset="0"/>
                                  </a:rPr>
                                  <m:t>𝐴</m:t>
                                </m:r>
                              </m:e>
                            </m:d>
                          </m:sup>
                          <m:e>
                            <m:nary>
                              <m:naryPr>
                                <m:chr m:val="∑"/>
                                <m:limLoc m:val="subSup"/>
                                <m:supHide m:val="on"/>
                                <m:ctrlPr>
                                  <a:rPr lang="vi-VN" sz="2200" i="1" smtClean="0">
                                    <a:latin typeface="Cambria Math" panose="02040503050406030204" pitchFamily="18" charset="0"/>
                                  </a:rPr>
                                </m:ctrlPr>
                              </m:naryPr>
                              <m:sub>
                                <m:r>
                                  <m:rPr>
                                    <m:brk m:alnAt="9"/>
                                  </m:rPr>
                                  <a:rPr lang="vi-VN" sz="2200" b="0" i="1">
                                    <a:latin typeface="Cambria Math" panose="02040503050406030204" pitchFamily="18" charset="0"/>
                                  </a:rPr>
                                  <m:t>𝑗</m:t>
                                </m:r>
                                <m:r>
                                  <a:rPr lang="vi-VN" sz="2200" b="0" i="1" smtClean="0">
                                    <a:latin typeface="Cambria Math" panose="02040503050406030204" pitchFamily="18" charset="0"/>
                                  </a:rPr>
                                  <m:t>&gt;</m:t>
                                </m:r>
                                <m:r>
                                  <a:rPr lang="vi-VN" sz="2200" b="0" i="1">
                                    <a:latin typeface="Cambria Math" panose="02040503050406030204" pitchFamily="18" charset="0"/>
                                  </a:rPr>
                                  <m:t>𝑖</m:t>
                                </m:r>
                              </m:sub>
                              <m:sup/>
                              <m:e>
                                <m:r>
                                  <a:rPr lang="vi-VN" sz="2200" b="0" i="1">
                                    <a:latin typeface="Cambria Math" panose="02040503050406030204" pitchFamily="18" charset="0"/>
                                  </a:rPr>
                                  <m:t>𝑀𝑀𝐷</m:t>
                                </m:r>
                                <m:d>
                                  <m:dPr>
                                    <m:ctrlPr>
                                      <a:rPr lang="vi-VN" sz="2200" b="0" i="1" smtClean="0">
                                        <a:latin typeface="Cambria Math" panose="02040503050406030204" pitchFamily="18" charset="0"/>
                                      </a:rPr>
                                    </m:ctrlPr>
                                  </m:dPr>
                                  <m:e>
                                    <m:r>
                                      <a:rPr lang="vi-VN" sz="2200" i="1">
                                        <a:latin typeface="Cambria Math" panose="02040503050406030204" pitchFamily="18" charset="0"/>
                                      </a:rPr>
                                      <m:t>𝑃</m:t>
                                    </m:r>
                                    <m:d>
                                      <m:dPr>
                                        <m:ctrlPr>
                                          <a:rPr lang="vi-VN" sz="2200" i="1" smtClean="0">
                                            <a:latin typeface="Cambria Math" panose="02040503050406030204" pitchFamily="18" charset="0"/>
                                          </a:rPr>
                                        </m:ctrlPr>
                                      </m:dPr>
                                      <m:e>
                                        <m:r>
                                          <a:rPr lang="vi-VN" sz="2200" i="1">
                                            <a:latin typeface="Cambria Math" panose="02040503050406030204" pitchFamily="18" charset="0"/>
                                            <a:ea typeface="Cambria Math" panose="02040503050406030204" pitchFamily="18" charset="0"/>
                                          </a:rPr>
                                          <m:t>𝜙</m:t>
                                        </m:r>
                                        <m:d>
                                          <m:dPr>
                                            <m:ctrlPr>
                                              <a:rPr lang="vi-VN" sz="2200" i="1">
                                                <a:latin typeface="Cambria Math" panose="02040503050406030204" pitchFamily="18" charset="0"/>
                                                <a:ea typeface="Cambria Math" panose="02040503050406030204" pitchFamily="18" charset="0"/>
                                              </a:rPr>
                                            </m:ctrlPr>
                                          </m:dPr>
                                          <m:e>
                                            <m:r>
                                              <a:rPr lang="vi-VN" sz="2200" i="1">
                                                <a:latin typeface="Cambria Math" panose="02040503050406030204" pitchFamily="18" charset="0"/>
                                                <a:ea typeface="Cambria Math" panose="02040503050406030204" pitchFamily="18" charset="0"/>
                                              </a:rPr>
                                              <m:t>𝑥</m:t>
                                            </m:r>
                                          </m:e>
                                        </m:d>
                                        <m:r>
                                          <a:rPr lang="vi-VN" sz="2200" b="0" i="1" smtClean="0">
                                            <a:latin typeface="Cambria Math" panose="02040503050406030204" pitchFamily="18" charset="0"/>
                                            <a:ea typeface="Cambria Math" panose="02040503050406030204" pitchFamily="18" charset="0"/>
                                          </a:rPr>
                                          <m:t>|</m:t>
                                        </m:r>
                                        <m:sSub>
                                          <m:sSubPr>
                                            <m:ctrlPr>
                                              <a:rPr lang="vi-VN" sz="2200" b="0" i="1" smtClean="0">
                                                <a:latin typeface="Cambria Math" panose="02040503050406030204" pitchFamily="18" charset="0"/>
                                                <a:ea typeface="Cambria Math" panose="02040503050406030204" pitchFamily="18" charset="0"/>
                                              </a:rPr>
                                            </m:ctrlPr>
                                          </m:sSubPr>
                                          <m:e>
                                            <m:r>
                                              <a:rPr lang="vi-VN" sz="2200" i="1">
                                                <a:latin typeface="Cambria Math" panose="02040503050406030204" pitchFamily="18" charset="0"/>
                                                <a:ea typeface="Cambria Math" panose="02040503050406030204" pitchFamily="18" charset="0"/>
                                              </a:rPr>
                                              <m:t>𝐴</m:t>
                                            </m:r>
                                          </m:e>
                                          <m:sub>
                                            <m:r>
                                              <a:rPr lang="vi-VN" sz="2200" i="1">
                                                <a:latin typeface="Cambria Math" panose="02040503050406030204" pitchFamily="18" charset="0"/>
                                                <a:ea typeface="Cambria Math" panose="02040503050406030204" pitchFamily="18" charset="0"/>
                                              </a:rPr>
                                              <m:t>𝑖</m:t>
                                            </m:r>
                                          </m:sub>
                                        </m:sSub>
                                      </m:e>
                                    </m:d>
                                    <m:r>
                                      <a:rPr lang="vi-VN" sz="2200" i="1">
                                        <a:latin typeface="Cambria Math" panose="02040503050406030204" pitchFamily="18" charset="0"/>
                                        <a:ea typeface="Cambria Math" panose="02040503050406030204" pitchFamily="18" charset="0"/>
                                      </a:rPr>
                                      <m:t>,</m:t>
                                    </m:r>
                                    <m:r>
                                      <a:rPr lang="vi-VN" sz="2200" i="1">
                                        <a:latin typeface="Cambria Math" panose="02040503050406030204" pitchFamily="18" charset="0"/>
                                      </a:rPr>
                                      <m:t>𝑃</m:t>
                                    </m:r>
                                    <m:d>
                                      <m:dPr>
                                        <m:ctrlPr>
                                          <a:rPr lang="vi-VN" sz="2200" i="1">
                                            <a:latin typeface="Cambria Math" panose="02040503050406030204" pitchFamily="18" charset="0"/>
                                          </a:rPr>
                                        </m:ctrlPr>
                                      </m:dPr>
                                      <m:e>
                                        <m:r>
                                          <a:rPr lang="vi-VN" sz="2200" i="1">
                                            <a:latin typeface="Cambria Math" panose="02040503050406030204" pitchFamily="18" charset="0"/>
                                            <a:ea typeface="Cambria Math" panose="02040503050406030204" pitchFamily="18" charset="0"/>
                                          </a:rPr>
                                          <m:t>𝜙</m:t>
                                        </m:r>
                                        <m:d>
                                          <m:dPr>
                                            <m:ctrlPr>
                                              <a:rPr lang="vi-VN" sz="2200" i="1">
                                                <a:latin typeface="Cambria Math" panose="02040503050406030204" pitchFamily="18" charset="0"/>
                                                <a:ea typeface="Cambria Math" panose="02040503050406030204" pitchFamily="18" charset="0"/>
                                              </a:rPr>
                                            </m:ctrlPr>
                                          </m:dPr>
                                          <m:e>
                                            <m:r>
                                              <a:rPr lang="vi-VN" sz="2200" i="1">
                                                <a:latin typeface="Cambria Math" panose="02040503050406030204" pitchFamily="18" charset="0"/>
                                                <a:ea typeface="Cambria Math" panose="02040503050406030204" pitchFamily="18" charset="0"/>
                                              </a:rPr>
                                              <m:t>𝑥</m:t>
                                            </m:r>
                                          </m:e>
                                        </m:d>
                                      </m:e>
                                      <m:e>
                                        <m:sSub>
                                          <m:sSubPr>
                                            <m:ctrlPr>
                                              <a:rPr lang="vi-VN" sz="2200" i="1">
                                                <a:latin typeface="Cambria Math" panose="02040503050406030204" pitchFamily="18" charset="0"/>
                                                <a:ea typeface="Cambria Math" panose="02040503050406030204" pitchFamily="18" charset="0"/>
                                              </a:rPr>
                                            </m:ctrlPr>
                                          </m:sSubPr>
                                          <m:e>
                                            <m:r>
                                              <a:rPr lang="vi-VN" sz="2200" i="1">
                                                <a:latin typeface="Cambria Math" panose="02040503050406030204" pitchFamily="18" charset="0"/>
                                                <a:ea typeface="Cambria Math" panose="02040503050406030204" pitchFamily="18" charset="0"/>
                                              </a:rPr>
                                              <m:t>𝐴</m:t>
                                            </m:r>
                                          </m:e>
                                          <m:sub>
                                            <m:r>
                                              <a:rPr lang="vi-VN" sz="2200" i="1">
                                                <a:latin typeface="Cambria Math" panose="02040503050406030204" pitchFamily="18" charset="0"/>
                                                <a:ea typeface="Cambria Math" panose="02040503050406030204" pitchFamily="18" charset="0"/>
                                              </a:rPr>
                                              <m:t>𝑗</m:t>
                                            </m:r>
                                          </m:sub>
                                        </m:sSub>
                                      </m:e>
                                    </m:d>
                                  </m:e>
                                </m:d>
                              </m:e>
                            </m:nary>
                          </m:e>
                        </m:nary>
                      </m:e>
                    </m:nary>
                  </m:oMath>
                </a14:m>
                <a:endParaRPr lang="en-US" sz="2200" i="1"/>
              </a:p>
              <a:p>
                <a:r>
                  <a:rPr lang="vi-VN" sz="2200" b="1"/>
                  <a:t>	    hoặc</a:t>
                </a:r>
                <a:r>
                  <a:rPr lang="en-US" sz="2200" b="1"/>
                  <a:t> </a:t>
                </a:r>
                <a:r>
                  <a:rPr lang="vi-VN" sz="2200" b="1"/>
                  <a:t>nếu </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𝑐</m:t>
                        </m:r>
                      </m:sub>
                    </m:sSub>
                  </m:oMath>
                </a14:m>
                <a:r>
                  <a:rPr lang="en-US" sz="2200"/>
                  <a:t>       </a:t>
                </a:r>
                <a14:m>
                  <m:oMath xmlns:m="http://schemas.openxmlformats.org/officeDocument/2006/math">
                    <m:r>
                      <a:rPr lang="en-US" sz="2200" i="1" dirty="0" smtClean="0">
                        <a:latin typeface="Cambria Math" panose="02040503050406030204" pitchFamily="18" charset="0"/>
                      </a:rPr>
                      <m:t>𝐴</m:t>
                    </m:r>
                    <m:r>
                      <a:rPr lang="vi-VN" sz="2200" b="0" i="1" dirty="0" smtClean="0">
                        <a:latin typeface="Cambria Math" panose="02040503050406030204" pitchFamily="18" charset="0"/>
                      </a:rPr>
                      <m:t>|</m:t>
                    </m:r>
                    <m:sSub>
                      <m:sSubPr>
                        <m:ctrlPr>
                          <a:rPr lang="vi-VN" sz="2200" b="1" i="1" dirty="0" smtClean="0">
                            <a:latin typeface="Cambria Math" panose="02040503050406030204" pitchFamily="18" charset="0"/>
                          </a:rPr>
                        </m:ctrlPr>
                      </m:sSubPr>
                      <m:e>
                        <m:r>
                          <a:rPr lang="vi-VN" sz="2200" b="1" i="1" dirty="0">
                            <a:latin typeface="Cambria Math" panose="02040503050406030204" pitchFamily="18" charset="0"/>
                          </a:rPr>
                          <m:t>𝑨</m:t>
                        </m:r>
                      </m:e>
                      <m:sub>
                        <m:r>
                          <a:rPr lang="vi-VN" sz="2200" b="1" i="1" dirty="0">
                            <a:latin typeface="Cambria Math" panose="02040503050406030204" pitchFamily="18" charset="0"/>
                          </a:rPr>
                          <m:t>𝒔</m:t>
                        </m:r>
                      </m:sub>
                    </m:sSub>
                  </m:oMath>
                </a14:m>
                <a:r>
                  <a:rPr lang="en-US" sz="2200" b="1"/>
                  <a:t> </a:t>
                </a:r>
                <a:r>
                  <a:rPr lang="vi-VN" sz="2200" b="1" i="0"/>
                  <a:t>thì</a:t>
                </a:r>
              </a:p>
              <a:p>
                <a:r>
                  <a:rPr lang="vi-VN" sz="2200" b="1"/>
                  <a:t>	        </a:t>
                </a:r>
                <a14:m>
                  <m:oMath xmlns:m="http://schemas.openxmlformats.org/officeDocument/2006/math">
                    <m:sSub>
                      <m:sSubPr>
                        <m:ctrlPr>
                          <a:rPr lang="en-US" sz="2200" i="1">
                            <a:latin typeface="Cambria Math" panose="02040503050406030204" pitchFamily="18" charset="0"/>
                          </a:rPr>
                        </m:ctrlPr>
                      </m:sSubPr>
                      <m:e>
                        <m:r>
                          <a:rPr lang="vi-VN" sz="2200" i="1" dirty="0">
                            <a:latin typeface="Cambria Math" panose="02040503050406030204" pitchFamily="18" charset="0"/>
                          </a:rPr>
                          <m:t>𝑅𝑒𝑔𝑃𝑒𝑛𝑎𝑙𝑡𝑦</m:t>
                        </m:r>
                      </m:e>
                      <m:sub>
                        <m:r>
                          <a:rPr lang="vi-VN" sz="2200" i="1">
                            <a:latin typeface="Cambria Math" panose="02040503050406030204" pitchFamily="18" charset="0"/>
                          </a:rPr>
                          <m:t>𝐴</m:t>
                        </m:r>
                      </m:sub>
                    </m:sSub>
                    <m:r>
                      <a:rPr lang="vi-VN" sz="2200" i="1">
                        <a:latin typeface="Cambria Math" panose="02040503050406030204" pitchFamily="18" charset="0"/>
                      </a:rPr>
                      <m:t>=</m:t>
                    </m:r>
                    <m:nary>
                      <m:naryPr>
                        <m:chr m:val="∑"/>
                        <m:limLoc m:val="subSup"/>
                        <m:supHide m:val="on"/>
                        <m:ctrlPr>
                          <a:rPr lang="vi-VN" sz="2200" i="1" smtClean="0">
                            <a:latin typeface="Cambria Math" panose="02040503050406030204" pitchFamily="18" charset="0"/>
                          </a:rPr>
                        </m:ctrlPr>
                      </m:naryPr>
                      <m:sub>
                        <m:d>
                          <m:dPr>
                            <m:begChr m:val="|"/>
                            <m:endChr m:val="|"/>
                            <m:ctrlPr>
                              <a:rPr lang="vi-VN" sz="2200" i="1" smtClean="0">
                                <a:latin typeface="Cambria Math" panose="02040503050406030204" pitchFamily="18" charset="0"/>
                              </a:rPr>
                            </m:ctrlPr>
                          </m:dPr>
                          <m:e>
                            <m:r>
                              <a:rPr lang="vi-VN" sz="2200" i="1">
                                <a:latin typeface="Cambria Math" panose="02040503050406030204" pitchFamily="18" charset="0"/>
                              </a:rPr>
                              <m:t>𝐸</m:t>
                            </m:r>
                          </m:e>
                        </m:d>
                      </m:sub>
                      <m:sup/>
                      <m:e>
                        <m:nary>
                          <m:naryPr>
                            <m:chr m:val="∑"/>
                            <m:limLoc m:val="subSup"/>
                            <m:supHide m:val="on"/>
                            <m:ctrlPr>
                              <a:rPr lang="vi-VN" sz="2200" i="1" smtClean="0">
                                <a:latin typeface="Cambria Math" panose="02040503050406030204" pitchFamily="18" charset="0"/>
                              </a:rPr>
                            </m:ctrlPr>
                          </m:naryPr>
                          <m:sub>
                            <m:r>
                              <m:rPr>
                                <m:brk m:alnAt="9"/>
                              </m:rPr>
                              <a:rPr lang="vi-VN" sz="2200" i="1">
                                <a:latin typeface="Cambria Math" panose="02040503050406030204" pitchFamily="18" charset="0"/>
                              </a:rPr>
                              <m:t>𝑎</m:t>
                            </m:r>
                            <m:r>
                              <a:rPr lang="vi-VN" sz="2200" i="1" smtClean="0">
                                <a:latin typeface="Cambria Math" panose="02040503050406030204" pitchFamily="18" charset="0"/>
                                <a:ea typeface="Cambria Math" panose="02040503050406030204" pitchFamily="18" charset="0"/>
                              </a:rPr>
                              <m:t>∈</m:t>
                            </m:r>
                            <m:sSub>
                              <m:sSubPr>
                                <m:ctrlPr>
                                  <a:rPr lang="vi-VN" sz="2200" b="1" i="1" smtClean="0">
                                    <a:latin typeface="Cambria Math" panose="02040503050406030204" pitchFamily="18" charset="0"/>
                                    <a:ea typeface="Cambria Math" panose="02040503050406030204" pitchFamily="18" charset="0"/>
                                  </a:rPr>
                                </m:ctrlPr>
                              </m:sSubPr>
                              <m:e>
                                <m:r>
                                  <a:rPr lang="vi-VN" sz="2200" b="1" i="1">
                                    <a:latin typeface="Cambria Math" panose="02040503050406030204" pitchFamily="18" charset="0"/>
                                    <a:ea typeface="Cambria Math" panose="02040503050406030204" pitchFamily="18" charset="0"/>
                                  </a:rPr>
                                  <m:t>𝑨</m:t>
                                </m:r>
                              </m:e>
                              <m:sub>
                                <m:r>
                                  <a:rPr lang="vi-VN" sz="2200" b="1" i="1">
                                    <a:latin typeface="Cambria Math" panose="02040503050406030204" pitchFamily="18" charset="0"/>
                                    <a:ea typeface="Cambria Math" panose="02040503050406030204" pitchFamily="18" charset="0"/>
                                  </a:rPr>
                                  <m:t>𝒔</m:t>
                                </m:r>
                              </m:sub>
                            </m:sSub>
                          </m:sub>
                          <m:sup/>
                          <m:e>
                            <m:nary>
                              <m:naryPr>
                                <m:chr m:val="∑"/>
                                <m:limLoc m:val="subSup"/>
                                <m:ctrlPr>
                                  <a:rPr lang="vi-VN" sz="2200" i="1">
                                    <a:latin typeface="Cambria Math" panose="02040503050406030204" pitchFamily="18" charset="0"/>
                                  </a:rPr>
                                </m:ctrlPr>
                              </m:naryPr>
                              <m:sub>
                                <m:r>
                                  <m:rPr>
                                    <m:brk m:alnAt="25"/>
                                  </m:rPr>
                                  <a:rPr lang="vi-VN" sz="2200" i="1">
                                    <a:latin typeface="Cambria Math" panose="02040503050406030204" pitchFamily="18" charset="0"/>
                                  </a:rPr>
                                  <m:t>𝑖</m:t>
                                </m:r>
                                <m:r>
                                  <a:rPr lang="vi-VN" sz="2200" i="1">
                                    <a:latin typeface="Cambria Math" panose="02040503050406030204" pitchFamily="18" charset="0"/>
                                  </a:rPr>
                                  <m:t>=1</m:t>
                                </m:r>
                              </m:sub>
                              <m:sup>
                                <m:d>
                                  <m:dPr>
                                    <m:begChr m:val="|"/>
                                    <m:endChr m:val="|"/>
                                    <m:ctrlPr>
                                      <a:rPr lang="vi-VN" sz="2200" i="1">
                                        <a:latin typeface="Cambria Math" panose="02040503050406030204" pitchFamily="18" charset="0"/>
                                      </a:rPr>
                                    </m:ctrlPr>
                                  </m:dPr>
                                  <m:e>
                                    <m:r>
                                      <a:rPr lang="vi-VN" sz="2200" i="1">
                                        <a:latin typeface="Cambria Math" panose="02040503050406030204" pitchFamily="18" charset="0"/>
                                      </a:rPr>
                                      <m:t>𝐴</m:t>
                                    </m:r>
                                  </m:e>
                                </m:d>
                              </m:sup>
                              <m:e>
                                <m:nary>
                                  <m:naryPr>
                                    <m:chr m:val="∑"/>
                                    <m:limLoc m:val="subSup"/>
                                    <m:supHide m:val="on"/>
                                    <m:ctrlPr>
                                      <a:rPr lang="vi-VN" sz="2200" i="1">
                                        <a:latin typeface="Cambria Math" panose="02040503050406030204" pitchFamily="18" charset="0"/>
                                      </a:rPr>
                                    </m:ctrlPr>
                                  </m:naryPr>
                                  <m:sub>
                                    <m:r>
                                      <m:rPr>
                                        <m:brk m:alnAt="9"/>
                                      </m:rPr>
                                      <a:rPr lang="vi-VN" sz="2200" i="1">
                                        <a:latin typeface="Cambria Math" panose="02040503050406030204" pitchFamily="18" charset="0"/>
                                      </a:rPr>
                                      <m:t>𝑗</m:t>
                                    </m:r>
                                    <m:r>
                                      <a:rPr lang="vi-VN" sz="2200" i="1">
                                        <a:latin typeface="Cambria Math" panose="02040503050406030204" pitchFamily="18" charset="0"/>
                                      </a:rPr>
                                      <m:t>&gt;</m:t>
                                    </m:r>
                                    <m:r>
                                      <a:rPr lang="vi-VN" sz="2200" i="1">
                                        <a:latin typeface="Cambria Math" panose="02040503050406030204" pitchFamily="18" charset="0"/>
                                      </a:rPr>
                                      <m:t>𝑖</m:t>
                                    </m:r>
                                  </m:sub>
                                  <m:sup/>
                                  <m:e>
                                    <m:r>
                                      <a:rPr lang="vi-VN" sz="2200" i="1">
                                        <a:latin typeface="Cambria Math" panose="02040503050406030204" pitchFamily="18" charset="0"/>
                                      </a:rPr>
                                      <m:t>𝑀𝑀𝐷</m:t>
                                    </m:r>
                                    <m:d>
                                      <m:dPr>
                                        <m:ctrlPr>
                                          <a:rPr lang="vi-VN" sz="2200" i="1">
                                            <a:latin typeface="Cambria Math" panose="02040503050406030204" pitchFamily="18" charset="0"/>
                                          </a:rPr>
                                        </m:ctrlPr>
                                      </m:dPr>
                                      <m:e>
                                        <m:r>
                                          <a:rPr lang="vi-VN" sz="2200" i="1">
                                            <a:latin typeface="Cambria Math" panose="02040503050406030204" pitchFamily="18" charset="0"/>
                                          </a:rPr>
                                          <m:t>𝑃</m:t>
                                        </m:r>
                                        <m:d>
                                          <m:dPr>
                                            <m:ctrlPr>
                                              <a:rPr lang="vi-VN" sz="2200" i="1">
                                                <a:latin typeface="Cambria Math" panose="02040503050406030204" pitchFamily="18" charset="0"/>
                                              </a:rPr>
                                            </m:ctrlPr>
                                          </m:dPr>
                                          <m:e>
                                            <m:r>
                                              <a:rPr lang="vi-VN" sz="2200" i="1">
                                                <a:latin typeface="Cambria Math" panose="02040503050406030204" pitchFamily="18" charset="0"/>
                                                <a:ea typeface="Cambria Math" panose="02040503050406030204" pitchFamily="18" charset="0"/>
                                              </a:rPr>
                                              <m:t>𝜙</m:t>
                                            </m:r>
                                            <m:d>
                                              <m:dPr>
                                                <m:ctrlPr>
                                                  <a:rPr lang="vi-VN" sz="2200" i="1">
                                                    <a:latin typeface="Cambria Math" panose="02040503050406030204" pitchFamily="18" charset="0"/>
                                                    <a:ea typeface="Cambria Math" panose="02040503050406030204" pitchFamily="18" charset="0"/>
                                                  </a:rPr>
                                                </m:ctrlPr>
                                              </m:dPr>
                                              <m:e>
                                                <m:r>
                                                  <a:rPr lang="vi-VN" sz="2200" i="1">
                                                    <a:latin typeface="Cambria Math" panose="02040503050406030204" pitchFamily="18" charset="0"/>
                                                    <a:ea typeface="Cambria Math" panose="02040503050406030204" pitchFamily="18" charset="0"/>
                                                  </a:rPr>
                                                  <m:t>𝑥</m:t>
                                                </m:r>
                                              </m:e>
                                            </m:d>
                                            <m:r>
                                              <a:rPr lang="vi-VN" sz="2200" i="1">
                                                <a:latin typeface="Cambria Math" panose="02040503050406030204" pitchFamily="18" charset="0"/>
                                                <a:ea typeface="Cambria Math" panose="02040503050406030204" pitchFamily="18" charset="0"/>
                                              </a:rPr>
                                              <m:t>|</m:t>
                                            </m:r>
                                            <m:sSub>
                                              <m:sSubPr>
                                                <m:ctrlPr>
                                                  <a:rPr lang="vi-VN" sz="2200" i="1">
                                                    <a:latin typeface="Cambria Math" panose="02040503050406030204" pitchFamily="18" charset="0"/>
                                                    <a:ea typeface="Cambria Math" panose="02040503050406030204" pitchFamily="18" charset="0"/>
                                                  </a:rPr>
                                                </m:ctrlPr>
                                              </m:sSubPr>
                                              <m:e>
                                                <m:r>
                                                  <a:rPr lang="vi-VN" sz="2200" i="1">
                                                    <a:latin typeface="Cambria Math" panose="02040503050406030204" pitchFamily="18" charset="0"/>
                                                    <a:ea typeface="Cambria Math" panose="02040503050406030204" pitchFamily="18" charset="0"/>
                                                  </a:rPr>
                                                  <m:t>𝐴</m:t>
                                                </m:r>
                                              </m:e>
                                              <m:sub>
                                                <m:r>
                                                  <a:rPr lang="vi-VN" sz="2200" i="1">
                                                    <a:latin typeface="Cambria Math" panose="02040503050406030204" pitchFamily="18" charset="0"/>
                                                    <a:ea typeface="Cambria Math" panose="02040503050406030204" pitchFamily="18" charset="0"/>
                                                  </a:rPr>
                                                  <m:t>𝑖</m:t>
                                                </m:r>
                                              </m:sub>
                                            </m:sSub>
                                            <m:r>
                                              <a:rPr lang="vi-VN" sz="2200" b="0" i="1" smtClean="0">
                                                <a:latin typeface="Cambria Math" panose="02040503050406030204" pitchFamily="18" charset="0"/>
                                                <a:ea typeface="Cambria Math" panose="02040503050406030204" pitchFamily="18" charset="0"/>
                                              </a:rPr>
                                              <m:t>,</m:t>
                                            </m:r>
                                            <m:r>
                                              <a:rPr lang="vi-VN" sz="2200" i="1">
                                                <a:latin typeface="Cambria Math" panose="02040503050406030204" pitchFamily="18" charset="0"/>
                                                <a:ea typeface="Cambria Math" panose="02040503050406030204" pitchFamily="18" charset="0"/>
                                              </a:rPr>
                                              <m:t>𝑎</m:t>
                                            </m:r>
                                          </m:e>
                                        </m:d>
                                        <m:r>
                                          <a:rPr lang="vi-VN" sz="2200" i="1">
                                            <a:latin typeface="Cambria Math" panose="02040503050406030204" pitchFamily="18" charset="0"/>
                                            <a:ea typeface="Cambria Math" panose="02040503050406030204" pitchFamily="18" charset="0"/>
                                          </a:rPr>
                                          <m:t>,</m:t>
                                        </m:r>
                                        <m:r>
                                          <a:rPr lang="vi-VN" sz="2200" i="1">
                                            <a:latin typeface="Cambria Math" panose="02040503050406030204" pitchFamily="18" charset="0"/>
                                          </a:rPr>
                                          <m:t>𝑃</m:t>
                                        </m:r>
                                        <m:d>
                                          <m:dPr>
                                            <m:ctrlPr>
                                              <a:rPr lang="vi-VN" sz="2200" i="1">
                                                <a:latin typeface="Cambria Math" panose="02040503050406030204" pitchFamily="18" charset="0"/>
                                              </a:rPr>
                                            </m:ctrlPr>
                                          </m:dPr>
                                          <m:e>
                                            <m:r>
                                              <a:rPr lang="vi-VN" sz="2200" i="1">
                                                <a:latin typeface="Cambria Math" panose="02040503050406030204" pitchFamily="18" charset="0"/>
                                                <a:ea typeface="Cambria Math" panose="02040503050406030204" pitchFamily="18" charset="0"/>
                                              </a:rPr>
                                              <m:t>𝜙</m:t>
                                            </m:r>
                                            <m:d>
                                              <m:dPr>
                                                <m:ctrlPr>
                                                  <a:rPr lang="vi-VN" sz="2200" i="1">
                                                    <a:latin typeface="Cambria Math" panose="02040503050406030204" pitchFamily="18" charset="0"/>
                                                    <a:ea typeface="Cambria Math" panose="02040503050406030204" pitchFamily="18" charset="0"/>
                                                  </a:rPr>
                                                </m:ctrlPr>
                                              </m:dPr>
                                              <m:e>
                                                <m:r>
                                                  <a:rPr lang="vi-VN" sz="2200" i="1">
                                                    <a:latin typeface="Cambria Math" panose="02040503050406030204" pitchFamily="18" charset="0"/>
                                                    <a:ea typeface="Cambria Math" panose="02040503050406030204" pitchFamily="18" charset="0"/>
                                                  </a:rPr>
                                                  <m:t>𝑥</m:t>
                                                </m:r>
                                              </m:e>
                                            </m:d>
                                          </m:e>
                                          <m:e>
                                            <m:sSub>
                                              <m:sSubPr>
                                                <m:ctrlPr>
                                                  <a:rPr lang="vi-VN" sz="2200" i="1">
                                                    <a:latin typeface="Cambria Math" panose="02040503050406030204" pitchFamily="18" charset="0"/>
                                                    <a:ea typeface="Cambria Math" panose="02040503050406030204" pitchFamily="18" charset="0"/>
                                                  </a:rPr>
                                                </m:ctrlPr>
                                              </m:sSubPr>
                                              <m:e>
                                                <m:r>
                                                  <a:rPr lang="vi-VN" sz="2200" i="1">
                                                    <a:latin typeface="Cambria Math" panose="02040503050406030204" pitchFamily="18" charset="0"/>
                                                    <a:ea typeface="Cambria Math" panose="02040503050406030204" pitchFamily="18" charset="0"/>
                                                  </a:rPr>
                                                  <m:t>𝐴</m:t>
                                                </m:r>
                                              </m:e>
                                              <m:sub>
                                                <m:r>
                                                  <a:rPr lang="vi-VN" sz="2200" i="1">
                                                    <a:latin typeface="Cambria Math" panose="02040503050406030204" pitchFamily="18" charset="0"/>
                                                    <a:ea typeface="Cambria Math" panose="02040503050406030204" pitchFamily="18" charset="0"/>
                                                  </a:rPr>
                                                  <m:t>𝑗</m:t>
                                                </m:r>
                                              </m:sub>
                                            </m:sSub>
                                            <m:r>
                                              <a:rPr lang="vi-VN" sz="2200" b="0" i="1" smtClean="0">
                                                <a:latin typeface="Cambria Math" panose="02040503050406030204" pitchFamily="18" charset="0"/>
                                                <a:ea typeface="Cambria Math" panose="02040503050406030204" pitchFamily="18" charset="0"/>
                                              </a:rPr>
                                              <m:t>,</m:t>
                                            </m:r>
                                            <m:r>
                                              <a:rPr lang="vi-VN" sz="2200" i="1">
                                                <a:latin typeface="Cambria Math" panose="02040503050406030204" pitchFamily="18" charset="0"/>
                                                <a:ea typeface="Cambria Math" panose="02040503050406030204" pitchFamily="18" charset="0"/>
                                              </a:rPr>
                                              <m:t>𝑎</m:t>
                                            </m:r>
                                          </m:e>
                                        </m:d>
                                      </m:e>
                                    </m:d>
                                  </m:e>
                                </m:nary>
                              </m:e>
                            </m:nary>
                          </m:e>
                        </m:nary>
                      </m:e>
                    </m:nary>
                  </m:oMath>
                </a14:m>
                <a:endParaRPr lang="vi-VN" sz="2200" b="1" i="1" noProof="1"/>
              </a:p>
              <a:p>
                <a:r>
                  <a:rPr lang="vi-VN" sz="2200" b="1" i="1" noProof="1"/>
                  <a:t>	</a:t>
                </a:r>
                <a14:m>
                  <m:oMath xmlns:m="http://schemas.openxmlformats.org/officeDocument/2006/math">
                    <m:r>
                      <a:rPr lang="vi-VN" sz="2200" i="1" dirty="0">
                        <a:latin typeface="Cambria Math" panose="02040503050406030204" pitchFamily="18" charset="0"/>
                      </a:rPr>
                      <m:t>𝑅𝑒𝑔𝑃𝑒𝑛𝑎𝑙𝑡𝑦</m:t>
                    </m:r>
                    <m:r>
                      <a:rPr lang="vi-VN" sz="2200" b="0" i="1" smtClean="0">
                        <a:latin typeface="Cambria Math" panose="02040503050406030204" pitchFamily="18" charset="0"/>
                      </a:rPr>
                      <m:t>=</m:t>
                    </m:r>
                    <m:nary>
                      <m:naryPr>
                        <m:chr m:val="∑"/>
                        <m:limLoc m:val="subSup"/>
                        <m:supHide m:val="on"/>
                        <m:ctrlPr>
                          <a:rPr lang="vi-VN" sz="2200" b="0" i="1" smtClean="0">
                            <a:latin typeface="Cambria Math" panose="02040503050406030204" pitchFamily="18" charset="0"/>
                          </a:rPr>
                        </m:ctrlPr>
                      </m:naryPr>
                      <m:sub>
                        <m:r>
                          <m:rPr>
                            <m:brk m:alnAt="9"/>
                          </m:rPr>
                          <a:rPr lang="vi-VN" sz="2200" i="1">
                            <a:latin typeface="Cambria Math" panose="02040503050406030204" pitchFamily="18" charset="0"/>
                          </a:rPr>
                          <m:t>𝐴</m:t>
                        </m:r>
                        <m:r>
                          <a:rPr lang="vi-VN" sz="2200" i="1" smtClean="0">
                            <a:latin typeface="Cambria Math" panose="02040503050406030204" pitchFamily="18" charset="0"/>
                            <a:ea typeface="Cambria Math" panose="02040503050406030204" pitchFamily="18" charset="0"/>
                          </a:rPr>
                          <m:t>∈</m:t>
                        </m:r>
                        <m:r>
                          <a:rPr lang="vi-VN" sz="2200" i="1" smtClean="0">
                            <a:latin typeface="Cambria Math" panose="02040503050406030204" pitchFamily="18" charset="0"/>
                            <a:ea typeface="Cambria Math" panose="02040503050406030204" pitchFamily="18" charset="0"/>
                          </a:rPr>
                          <m:t>𝒜</m:t>
                        </m:r>
                      </m:sub>
                      <m:sup/>
                      <m:e>
                        <m:sSub>
                          <m:sSubPr>
                            <m:ctrlPr>
                              <a:rPr lang="vi-VN" sz="2200" i="1" smtClean="0">
                                <a:latin typeface="Cambria Math" panose="02040503050406030204" pitchFamily="18" charset="0"/>
                              </a:rPr>
                            </m:ctrlPr>
                          </m:sSubPr>
                          <m:e>
                            <m:r>
                              <a:rPr lang="vi-VN" sz="2200" i="1" smtClean="0">
                                <a:latin typeface="Cambria Math" panose="02040503050406030204" pitchFamily="18" charset="0"/>
                                <a:ea typeface="Cambria Math" panose="02040503050406030204" pitchFamily="18" charset="0"/>
                              </a:rPr>
                              <m:t>𝜆</m:t>
                            </m:r>
                          </m:e>
                          <m:sub>
                            <m:r>
                              <a:rPr lang="vi-VN" sz="2200" i="1">
                                <a:latin typeface="Cambria Math" panose="02040503050406030204" pitchFamily="18" charset="0"/>
                              </a:rPr>
                              <m:t>𝐴</m:t>
                            </m:r>
                          </m:sub>
                        </m:sSub>
                        <m:sSub>
                          <m:sSubPr>
                            <m:ctrlPr>
                              <a:rPr lang="vi-VN" sz="2200" i="1" smtClean="0">
                                <a:latin typeface="Cambria Math" panose="02040503050406030204" pitchFamily="18" charset="0"/>
                              </a:rPr>
                            </m:ctrlPr>
                          </m:sSubPr>
                          <m:e>
                            <m:r>
                              <a:rPr lang="vi-VN" sz="2200" i="1">
                                <a:latin typeface="Cambria Math" panose="02040503050406030204" pitchFamily="18" charset="0"/>
                              </a:rPr>
                              <m:t>𝑅𝑒𝑔𝑃𝑒𝑛𝑎𝑙𝑡𝑦</m:t>
                            </m:r>
                          </m:e>
                          <m:sub>
                            <m:r>
                              <a:rPr lang="vi-VN" sz="2200" i="1">
                                <a:latin typeface="Cambria Math" panose="02040503050406030204" pitchFamily="18" charset="0"/>
                              </a:rPr>
                              <m:t>𝐴</m:t>
                            </m:r>
                          </m:sub>
                        </m:sSub>
                      </m:e>
                    </m:nary>
                  </m:oMath>
                </a14:m>
                <a:endParaRPr lang="en-US" sz="2200" i="1"/>
              </a:p>
              <a:p>
                <a:r>
                  <a:rPr lang="en-US" sz="2200" i="1" noProof="1"/>
                  <a:t>	</a:t>
                </a:r>
                <a14:m>
                  <m:oMath xmlns:m="http://schemas.openxmlformats.org/officeDocument/2006/math">
                    <m:sSub>
                      <m:sSubPr>
                        <m:ctrlPr>
                          <a:rPr lang="en-US" sz="2200" i="1" noProof="1" smtClean="0">
                            <a:latin typeface="Cambria Math" panose="02040503050406030204" pitchFamily="18" charset="0"/>
                          </a:rPr>
                        </m:ctrlPr>
                      </m:sSubPr>
                      <m:e>
                        <m:r>
                          <a:rPr lang="en-US" sz="2200" b="0" i="1" noProof="1" smtClean="0">
                            <a:latin typeface="Cambria Math" panose="02040503050406030204" pitchFamily="18" charset="0"/>
                          </a:rPr>
                          <m:t>𝑔</m:t>
                        </m:r>
                      </m:e>
                      <m:sub>
                        <m:r>
                          <a:rPr lang="en-US" sz="2200" b="0" i="1" noProof="1" smtClean="0">
                            <a:latin typeface="Cambria Math" panose="02040503050406030204" pitchFamily="18" charset="0"/>
                          </a:rPr>
                          <m:t>1</m:t>
                        </m:r>
                      </m:sub>
                    </m:sSub>
                    <m:r>
                      <a:rPr lang="en-US" sz="2200" b="0" i="1" noProof="1" smtClean="0">
                        <a:latin typeface="Cambria Math" panose="02040503050406030204" pitchFamily="18" charset="0"/>
                      </a:rPr>
                      <m:t>,</m:t>
                    </m:r>
                    <m:r>
                      <a:rPr lang="vi-VN" sz="2200" i="1">
                        <a:latin typeface="Cambria Math" panose="02040503050406030204" pitchFamily="18" charset="0"/>
                        <a:ea typeface="Cambria Math" panose="02040503050406030204" pitchFamily="18" charset="0"/>
                      </a:rPr>
                      <m:t>𝜙</m:t>
                    </m:r>
                    <m:r>
                      <m:rPr>
                        <m:nor/>
                      </m:rPr>
                      <a:rPr lang="en-US" sz="2200" b="0" i="1" smtClean="0"/>
                      <m:t>=</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m:rPr>
                            <m:sty m:val="p"/>
                          </m:rPr>
                          <a:rPr lang="en-US" sz="2200" b="0" i="0" smtClean="0">
                            <a:latin typeface="Cambria Math" panose="02040503050406030204" pitchFamily="18" charset="0"/>
                          </a:rPr>
                          <m:t>argmin</m:t>
                        </m:r>
                      </m:e>
                      <m:sub>
                        <m:sSub>
                          <m:sSubPr>
                            <m:ctrlPr>
                              <a:rPr lang="en-US" sz="2200" i="1" noProof="1">
                                <a:latin typeface="Cambria Math" panose="02040503050406030204" pitchFamily="18" charset="0"/>
                              </a:rPr>
                            </m:ctrlPr>
                          </m:sSubPr>
                          <m:e>
                            <m:r>
                              <a:rPr lang="en-US" sz="2200" i="1" noProof="1">
                                <a:latin typeface="Cambria Math" panose="02040503050406030204" pitchFamily="18" charset="0"/>
                              </a:rPr>
                              <m:t>𝑔</m:t>
                            </m:r>
                          </m:e>
                          <m:sub>
                            <m:r>
                              <a:rPr lang="en-US" sz="2200" i="1" noProof="1">
                                <a:latin typeface="Cambria Math" panose="02040503050406030204" pitchFamily="18" charset="0"/>
                              </a:rPr>
                              <m:t>1</m:t>
                            </m:r>
                          </m:sub>
                        </m:sSub>
                        <m:r>
                          <a:rPr lang="en-US" sz="2200" i="1" noProof="1">
                            <a:latin typeface="Cambria Math" panose="02040503050406030204" pitchFamily="18" charset="0"/>
                          </a:rPr>
                          <m:t>,</m:t>
                        </m:r>
                        <m:r>
                          <a:rPr lang="vi-VN" sz="2200" i="1">
                            <a:latin typeface="Cambria Math" panose="02040503050406030204" pitchFamily="18" charset="0"/>
                            <a:ea typeface="Cambria Math" panose="02040503050406030204" pitchFamily="18" charset="0"/>
                          </a:rPr>
                          <m:t>𝜙</m:t>
                        </m:r>
                      </m:sub>
                    </m:sSub>
                    <m:r>
                      <a:rPr lang="en-US" sz="2200" b="0" i="1" smtClean="0">
                        <a:latin typeface="Cambria Math" panose="02040503050406030204" pitchFamily="18" charset="0"/>
                      </a:rPr>
                      <m:t>;</m:t>
                    </m:r>
                    <m:r>
                      <m:rPr>
                        <m:nor/>
                      </m:rPr>
                      <a:rPr lang="en-US" sz="2200" b="0" i="0" smtClean="0">
                        <a:latin typeface="Cambria Math" panose="02040503050406030204" pitchFamily="18" charset="0"/>
                      </a:rPr>
                      <m:t> </m:t>
                    </m:r>
                    <m:r>
                      <m:rPr>
                        <m:nor/>
                      </m:rPr>
                      <a:rPr lang="en-US" sz="2200" b="0" i="0" smtClean="0">
                        <a:latin typeface="Cambria Math" panose="02040503050406030204" pitchFamily="18" charset="0"/>
                      </a:rPr>
                      <m:t>L</m:t>
                    </m:r>
                    <m:r>
                      <m:rPr>
                        <m:nor/>
                      </m:rPr>
                      <a:rPr lang="en-US" sz="2200"/>
                      <m:t>(</m:t>
                    </m:r>
                    <m:sSub>
                      <m:sSubPr>
                        <m:ctrlPr>
                          <a:rPr lang="en-US" sz="2200" i="1" noProof="1">
                            <a:latin typeface="Cambria Math" panose="02040503050406030204" pitchFamily="18" charset="0"/>
                          </a:rPr>
                        </m:ctrlPr>
                      </m:sSubPr>
                      <m:e>
                        <m:r>
                          <a:rPr lang="en-US" sz="2200" i="1" noProof="1">
                            <a:latin typeface="Cambria Math" panose="02040503050406030204" pitchFamily="18" charset="0"/>
                          </a:rPr>
                          <m:t>𝑔</m:t>
                        </m:r>
                      </m:e>
                      <m:sub>
                        <m:r>
                          <a:rPr lang="en-US" sz="2200" i="1" noProof="1">
                            <a:latin typeface="Cambria Math" panose="02040503050406030204" pitchFamily="18" charset="0"/>
                          </a:rPr>
                          <m:t>1</m:t>
                        </m:r>
                      </m:sub>
                    </m:sSub>
                    <m:r>
                      <m:rPr>
                        <m:nor/>
                      </m:rPr>
                      <a:rPr lang="en-US" sz="2200"/>
                      <m:t>(</m:t>
                    </m:r>
                    <m:r>
                      <a:rPr lang="vi-VN" sz="2200" i="1">
                        <a:latin typeface="Cambria Math" panose="02040503050406030204" pitchFamily="18" charset="0"/>
                        <a:ea typeface="Cambria Math" panose="02040503050406030204" pitchFamily="18" charset="0"/>
                      </a:rPr>
                      <m:t>𝜙</m:t>
                    </m:r>
                    <m:r>
                      <m:rPr>
                        <m:nor/>
                      </m:rPr>
                      <a:rPr lang="el-GR" sz="2200"/>
                      <m:t>(</m:t>
                    </m:r>
                    <m:r>
                      <m:rPr>
                        <m:nor/>
                      </m:rPr>
                      <a:rPr lang="en-US" sz="2200" b="0" i="0" smtClean="0"/>
                      <m:t>x</m:t>
                    </m:r>
                    <m:r>
                      <m:rPr>
                        <m:nor/>
                      </m:rPr>
                      <a:rPr lang="en-US" sz="2200"/>
                      <m:t>)), </m:t>
                    </m:r>
                    <m:r>
                      <m:rPr>
                        <m:nor/>
                      </m:rPr>
                      <a:rPr lang="en-US" sz="2200"/>
                      <m:t>y</m:t>
                    </m:r>
                    <m:r>
                      <m:rPr>
                        <m:nor/>
                      </m:rPr>
                      <a:rPr lang="en-US" sz="2200"/>
                      <m:t>) +</m:t>
                    </m:r>
                    <m:r>
                      <a:rPr lang="vi-VN" sz="2200" i="1" dirty="0">
                        <a:latin typeface="Cambria Math" panose="02040503050406030204" pitchFamily="18" charset="0"/>
                      </a:rPr>
                      <m:t>𝑅𝑒𝑔𝑃𝑒𝑛𝑎𝑙𝑡𝑦</m:t>
                    </m:r>
                  </m:oMath>
                </a14:m>
                <a:endParaRPr lang="vi-VN" sz="2200" i="1" noProof="1"/>
              </a:p>
              <a:p>
                <a:endParaRPr lang="vi-VN" sz="2200" b="1"/>
              </a:p>
            </p:txBody>
          </p:sp>
        </mc:Choice>
        <mc:Fallback xmlns="">
          <p:sp>
            <p:nvSpPr>
              <p:cNvPr id="15" name="Content Placeholder 14">
                <a:extLst>
                  <a:ext uri="{FF2B5EF4-FFF2-40B4-BE49-F238E27FC236}">
                    <a16:creationId xmlns:a16="http://schemas.microsoft.com/office/drawing/2014/main" id="{200694EA-286E-7106-2AF9-24BC2F116697}"/>
                  </a:ext>
                </a:extLst>
              </p:cNvPr>
              <p:cNvSpPr>
                <a:spLocks noGrp="1" noRot="1" noChangeAspect="1" noMove="1" noResize="1" noEditPoints="1" noAdjustHandles="1" noChangeArrowheads="1" noChangeShapeType="1" noTextEdit="1"/>
              </p:cNvSpPr>
              <p:nvPr>
                <p:ph idx="1"/>
              </p:nvPr>
            </p:nvSpPr>
            <p:spPr>
              <a:blipFill>
                <a:blip r:embed="rId2"/>
                <a:stretch>
                  <a:fillRect l="-636" t="-1266" b="-464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E87520F-9537-4B31-A4DB-3ECD89F60798}" type="slidenum">
              <a:rPr lang="en-US" smtClean="0"/>
              <a:t>24</a:t>
            </a:fld>
            <a:endParaRPr lang="en-US"/>
          </a:p>
        </p:txBody>
      </p:sp>
      <p:pic>
        <p:nvPicPr>
          <p:cNvPr id="6" name="Picture 5">
            <a:extLst>
              <a:ext uri="{FF2B5EF4-FFF2-40B4-BE49-F238E27FC236}">
                <a16:creationId xmlns:a16="http://schemas.microsoft.com/office/drawing/2014/main" id="{D3C0EC40-767D-FBA5-E4D0-B24A6848C752}"/>
              </a:ext>
            </a:extLst>
          </p:cNvPr>
          <p:cNvPicPr>
            <a:picLocks noChangeAspect="1"/>
          </p:cNvPicPr>
          <p:nvPr/>
        </p:nvPicPr>
        <p:blipFill>
          <a:blip r:embed="rId3"/>
          <a:stretch>
            <a:fillRect/>
          </a:stretch>
        </p:blipFill>
        <p:spPr>
          <a:xfrm>
            <a:off x="3894458" y="3894930"/>
            <a:ext cx="300875" cy="209417"/>
          </a:xfrm>
          <a:prstGeom prst="rect">
            <a:avLst/>
          </a:prstGeom>
        </p:spPr>
      </p:pic>
      <p:sp>
        <p:nvSpPr>
          <p:cNvPr id="10" name="Title 1">
            <a:extLst>
              <a:ext uri="{FF2B5EF4-FFF2-40B4-BE49-F238E27FC236}">
                <a16:creationId xmlns:a16="http://schemas.microsoft.com/office/drawing/2014/main" id="{A56E1535-7972-0E44-D4AF-608BC94F725D}"/>
              </a:ext>
            </a:extLst>
          </p:cNvPr>
          <p:cNvSpPr txBox="1">
            <a:spLocks/>
          </p:cNvSpPr>
          <p:nvPr/>
        </p:nvSpPr>
        <p:spPr>
          <a:xfrm>
            <a:off x="833718" y="1241050"/>
            <a:ext cx="10515600" cy="61251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chemeClr val="accent1"/>
                </a:solidFill>
                <a:latin typeface="+mn-lt"/>
                <a:ea typeface="+mj-ea"/>
                <a:cs typeface="+mj-cs"/>
              </a:defRPr>
            </a:lvl1pPr>
          </a:lstStyle>
          <a:p>
            <a:endParaRPr lang="vi-VN" sz="2400" b="0">
              <a:solidFill>
                <a:srgbClr val="000000"/>
              </a:solidFill>
              <a:cs typeface="Arial"/>
            </a:endParaRPr>
          </a:p>
        </p:txBody>
      </p:sp>
      <p:sp>
        <p:nvSpPr>
          <p:cNvPr id="12" name="Title 1">
            <a:extLst>
              <a:ext uri="{FF2B5EF4-FFF2-40B4-BE49-F238E27FC236}">
                <a16:creationId xmlns:a16="http://schemas.microsoft.com/office/drawing/2014/main" id="{D52FB962-4C6E-499E-E8D3-ED82E05B10D3}"/>
              </a:ext>
            </a:extLst>
          </p:cNvPr>
          <p:cNvSpPr txBox="1">
            <a:spLocks/>
          </p:cNvSpPr>
          <p:nvPr/>
        </p:nvSpPr>
        <p:spPr>
          <a:xfrm>
            <a:off x="843887" y="1217235"/>
            <a:ext cx="10515600" cy="61251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chemeClr val="accent1"/>
                </a:solidFill>
                <a:latin typeface="+mn-lt"/>
                <a:ea typeface="+mj-ea"/>
                <a:cs typeface="+mj-cs"/>
              </a:defRPr>
            </a:lvl1pPr>
          </a:lstStyle>
          <a:p>
            <a:endParaRPr lang="vi-VN" sz="2800" b="0">
              <a:cs typeface="Arial"/>
            </a:endParaRPr>
          </a:p>
        </p:txBody>
      </p:sp>
      <p:pic>
        <p:nvPicPr>
          <p:cNvPr id="8" name="Picture 7">
            <a:extLst>
              <a:ext uri="{FF2B5EF4-FFF2-40B4-BE49-F238E27FC236}">
                <a16:creationId xmlns:a16="http://schemas.microsoft.com/office/drawing/2014/main" id="{D3C0EC40-767D-FBA5-E4D0-B24A6848C752}"/>
              </a:ext>
            </a:extLst>
          </p:cNvPr>
          <p:cNvPicPr>
            <a:picLocks noChangeAspect="1"/>
          </p:cNvPicPr>
          <p:nvPr/>
        </p:nvPicPr>
        <p:blipFill>
          <a:blip r:embed="rId3"/>
          <a:stretch>
            <a:fillRect/>
          </a:stretch>
        </p:blipFill>
        <p:spPr>
          <a:xfrm>
            <a:off x="3200106" y="2907416"/>
            <a:ext cx="300875" cy="209417"/>
          </a:xfrm>
          <a:prstGeom prst="rect">
            <a:avLst/>
          </a:prstGeom>
        </p:spPr>
      </p:pic>
    </p:spTree>
    <p:extLst>
      <p:ext uri="{BB962C8B-B14F-4D97-AF65-F5344CB8AC3E}">
        <p14:creationId xmlns:p14="http://schemas.microsoft.com/office/powerpoint/2010/main" val="643985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hỗ dành sẵn cho Nội dung 4">
            <a:extLst>
              <a:ext uri="{FF2B5EF4-FFF2-40B4-BE49-F238E27FC236}">
                <a16:creationId xmlns:a16="http://schemas.microsoft.com/office/drawing/2014/main" id="{D3D455BE-918F-BA80-BA34-5565B63CE014}"/>
              </a:ext>
            </a:extLst>
          </p:cNvPr>
          <p:cNvSpPr>
            <a:spLocks noGrp="1"/>
          </p:cNvSpPr>
          <p:nvPr>
            <p:ph idx="1"/>
          </p:nvPr>
        </p:nvSpPr>
        <p:spPr/>
        <p:txBody>
          <a:bodyPr vert="horz" lIns="91440" tIns="45720" rIns="91440" bIns="45720" rtlCol="0" anchor="t">
            <a:normAutofit/>
          </a:bodyPr>
          <a:lstStyle/>
          <a:p>
            <a:pPr marL="457200" indent="-457200">
              <a:lnSpc>
                <a:spcPct val="100000"/>
              </a:lnSpc>
              <a:buAutoNum type="arabicPeriod"/>
            </a:pPr>
            <a:r>
              <a:rPr lang="vi-VN" noProof="1">
                <a:solidFill>
                  <a:schemeClr val="tx2">
                    <a:lumMod val="60000"/>
                    <a:lumOff val="40000"/>
                  </a:schemeClr>
                </a:solidFill>
              </a:rPr>
              <a:t>Giới thiệu bài toán</a:t>
            </a:r>
            <a:r>
              <a:rPr lang="en-US" noProof="1">
                <a:solidFill>
                  <a:schemeClr val="tx2">
                    <a:lumMod val="60000"/>
                    <a:lumOff val="40000"/>
                  </a:schemeClr>
                </a:solidFill>
              </a:rPr>
              <a:t> và một số phương pháp giải quyết đã được đề xuất</a:t>
            </a:r>
            <a:endParaRPr lang="vi-VN" noProof="1">
              <a:solidFill>
                <a:schemeClr val="tx2">
                  <a:lumMod val="60000"/>
                  <a:lumOff val="40000"/>
                </a:schemeClr>
              </a:solidFill>
              <a:cs typeface="Arial"/>
            </a:endParaRPr>
          </a:p>
          <a:p>
            <a:pPr marL="457200" indent="-457200">
              <a:lnSpc>
                <a:spcPct val="100000"/>
              </a:lnSpc>
              <a:buAutoNum type="arabicPeriod"/>
            </a:pPr>
            <a:r>
              <a:rPr lang="vi-VN" noProof="1">
                <a:solidFill>
                  <a:schemeClr val="tx2">
                    <a:lumMod val="60000"/>
                    <a:lumOff val="40000"/>
                  </a:schemeClr>
                </a:solidFill>
                <a:cs typeface="Arial"/>
              </a:rPr>
              <a:t>Mô hình mạng nơ-ron với phương pháp huấn luyện dựa trên quan hệ nhân quả CACM</a:t>
            </a:r>
          </a:p>
          <a:p>
            <a:pPr marL="457200" indent="-457200">
              <a:lnSpc>
                <a:spcPct val="100000"/>
              </a:lnSpc>
              <a:buAutoNum type="arabicPeriod"/>
            </a:pPr>
            <a:r>
              <a:rPr lang="en-US" noProof="1">
                <a:cs typeface="Arial"/>
              </a:rPr>
              <a:t>Thực nghiệm</a:t>
            </a:r>
            <a:endParaRPr lang="vi-VN" noProof="1">
              <a:cs typeface="Arial"/>
            </a:endParaRPr>
          </a:p>
          <a:p>
            <a:pPr marL="457200" indent="-457200">
              <a:lnSpc>
                <a:spcPct val="100000"/>
              </a:lnSpc>
              <a:buFont typeface="Arial" panose="020B0604020202020204" pitchFamily="34" charset="0"/>
              <a:buAutoNum type="arabicPeriod"/>
            </a:pPr>
            <a:r>
              <a:rPr lang="vi-VN" noProof="1">
                <a:solidFill>
                  <a:schemeClr val="tx2">
                    <a:lumMod val="60000"/>
                    <a:lumOff val="40000"/>
                  </a:schemeClr>
                </a:solidFill>
                <a:cs typeface="Arial"/>
              </a:rPr>
              <a:t>Kết luận &amp; hướng phát triển</a:t>
            </a:r>
          </a:p>
        </p:txBody>
      </p:sp>
      <p:sp>
        <p:nvSpPr>
          <p:cNvPr id="6" name="Chỗ dành sẵn cho Số hiệu Bản chiếu 5">
            <a:extLst>
              <a:ext uri="{FF2B5EF4-FFF2-40B4-BE49-F238E27FC236}">
                <a16:creationId xmlns:a16="http://schemas.microsoft.com/office/drawing/2014/main" id="{580E1668-75A7-B835-7CB1-CCC6D71D1C90}"/>
              </a:ext>
            </a:extLst>
          </p:cNvPr>
          <p:cNvSpPr>
            <a:spLocks noGrp="1"/>
          </p:cNvSpPr>
          <p:nvPr>
            <p:ph type="sldNum" sz="quarter" idx="12"/>
          </p:nvPr>
        </p:nvSpPr>
        <p:spPr/>
        <p:txBody>
          <a:bodyPr anchor="ctr">
            <a:normAutofit/>
          </a:bodyPr>
          <a:lstStyle/>
          <a:p>
            <a:fld id="{4E87520F-9537-4B31-A4DB-3ECD89F60798}" type="slidenum">
              <a:rPr lang="en-US" smtClean="0"/>
              <a:pPr/>
              <a:t>25</a:t>
            </a:fld>
            <a:endParaRPr lang="vi-VN"/>
          </a:p>
        </p:txBody>
      </p:sp>
      <p:sp>
        <p:nvSpPr>
          <p:cNvPr id="2" name="Title 1"/>
          <p:cNvSpPr>
            <a:spLocks noGrp="1"/>
          </p:cNvSpPr>
          <p:nvPr>
            <p:ph type="title"/>
          </p:nvPr>
        </p:nvSpPr>
        <p:spPr/>
        <p:txBody>
          <a:bodyPr anchor="ctr">
            <a:normAutofit/>
          </a:bodyPr>
          <a:lstStyle/>
          <a:p>
            <a:r>
              <a:rPr lang="en-US" noProof="1"/>
              <a:t>Nội </a:t>
            </a:r>
            <a:r>
              <a:rPr lang="en-US"/>
              <a:t>dung</a:t>
            </a:r>
          </a:p>
        </p:txBody>
      </p:sp>
    </p:spTree>
    <p:extLst>
      <p:ext uri="{BB962C8B-B14F-4D97-AF65-F5344CB8AC3E}">
        <p14:creationId xmlns:p14="http://schemas.microsoft.com/office/powerpoint/2010/main" val="36459524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cs typeface="Arial"/>
              </a:rPr>
              <a:t>So sánh kết quả thí nghiệm với bài báo gốc</a:t>
            </a:r>
            <a:endParaRPr lang="vi-VN"/>
          </a:p>
        </p:txBody>
      </p:sp>
      <p:sp>
        <p:nvSpPr>
          <p:cNvPr id="4" name="Slide Number Placeholder 3"/>
          <p:cNvSpPr>
            <a:spLocks noGrp="1"/>
          </p:cNvSpPr>
          <p:nvPr>
            <p:ph type="sldNum" sz="quarter" idx="12"/>
          </p:nvPr>
        </p:nvSpPr>
        <p:spPr/>
        <p:txBody>
          <a:bodyPr/>
          <a:lstStyle/>
          <a:p>
            <a:fld id="{4E87520F-9537-4B31-A4DB-3ECD89F60798}" type="slidenum">
              <a:rPr lang="en-US" smtClean="0"/>
              <a:t>26</a:t>
            </a:fld>
            <a:endParaRPr lang="en-US"/>
          </a:p>
        </p:txBody>
      </p:sp>
      <p:pic>
        <p:nvPicPr>
          <p:cNvPr id="24" name="Content Placeholder 23" descr="A screenshot of a computer&#10;&#10;Description automatically generated">
            <a:extLst>
              <a:ext uri="{FF2B5EF4-FFF2-40B4-BE49-F238E27FC236}">
                <a16:creationId xmlns:a16="http://schemas.microsoft.com/office/drawing/2014/main" id="{68CDCC51-B3F7-2B5B-DB74-8DAC905B3FA9}"/>
              </a:ext>
            </a:extLst>
          </p:cNvPr>
          <p:cNvPicPr>
            <a:picLocks noGrp="1" noChangeAspect="1"/>
          </p:cNvPicPr>
          <p:nvPr>
            <p:ph idx="1"/>
          </p:nvPr>
        </p:nvPicPr>
        <p:blipFill rotWithShape="1">
          <a:blip r:embed="rId3"/>
          <a:srcRect l="22928" t="32082" r="19206" b="21497"/>
          <a:stretch/>
        </p:blipFill>
        <p:spPr>
          <a:xfrm>
            <a:off x="1374827" y="1978687"/>
            <a:ext cx="4184040" cy="1860737"/>
          </a:xfrm>
        </p:spPr>
      </p:pic>
      <p:pic>
        <p:nvPicPr>
          <p:cNvPr id="26" name="Picture 25" descr="A screenshot of a computer&#10;&#10;Description automatically generated">
            <a:extLst>
              <a:ext uri="{FF2B5EF4-FFF2-40B4-BE49-F238E27FC236}">
                <a16:creationId xmlns:a16="http://schemas.microsoft.com/office/drawing/2014/main" id="{E035CF81-CB4E-EC21-2A25-87649E9E64BF}"/>
              </a:ext>
            </a:extLst>
          </p:cNvPr>
          <p:cNvPicPr>
            <a:picLocks noChangeAspect="1"/>
          </p:cNvPicPr>
          <p:nvPr/>
        </p:nvPicPr>
        <p:blipFill rotWithShape="1">
          <a:blip r:embed="rId4"/>
          <a:srcRect l="13364" t="23731" r="9397" b="13459"/>
          <a:stretch/>
        </p:blipFill>
        <p:spPr>
          <a:xfrm>
            <a:off x="1373295" y="4327003"/>
            <a:ext cx="4184638" cy="1791465"/>
          </a:xfrm>
          <a:prstGeom prst="rect">
            <a:avLst/>
          </a:prstGeom>
        </p:spPr>
      </p:pic>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1C4B786C-23F1-A9F2-EF16-8F995EB1DAA7}"/>
                  </a:ext>
                </a:extLst>
              </p:cNvPr>
              <p:cNvSpPr txBox="1"/>
              <p:nvPr/>
            </p:nvSpPr>
            <p:spPr>
              <a:xfrm>
                <a:off x="6295069" y="2215540"/>
                <a:ext cx="4629364" cy="2862322"/>
              </a:xfrm>
              <a:prstGeom prst="rect">
                <a:avLst/>
              </a:prstGeom>
              <a:noFill/>
            </p:spPr>
            <p:txBody>
              <a:bodyPr wrap="square" rtlCol="0">
                <a:spAutoFit/>
              </a:bodyPr>
              <a:lstStyle/>
              <a:p>
                <a:r>
                  <a:rPr lang="vi-VN" b="1" noProof="1"/>
                  <a:t>2 lớp:</a:t>
                </a:r>
              </a:p>
              <a:p>
                <a:pPr marL="285750" indent="-285750">
                  <a:buFont typeface="Arial" panose="020B0604020202020204" pitchFamily="34" charset="0"/>
                  <a:buChar char="•"/>
                </a:pPr>
                <a:r>
                  <a:rPr lang="vi-VN" noProof="1"/>
                  <a:t>0: số bé hơn 5</a:t>
                </a:r>
                <a:r>
                  <a:rPr lang="en-US" noProof="1"/>
                  <a:t> </a:t>
                </a:r>
                <a:endParaRPr lang="vi-VN" noProof="1"/>
              </a:p>
              <a:p>
                <a:pPr marL="285750" indent="-285750">
                  <a:buFont typeface="Arial" panose="020B0604020202020204" pitchFamily="34" charset="0"/>
                  <a:buChar char="•"/>
                </a:pPr>
                <a:r>
                  <a:rPr lang="vi-VN" noProof="1"/>
                  <a:t>1: số lớn hơn hoặc bằng 5</a:t>
                </a:r>
              </a:p>
              <a:p>
                <a:pPr marL="285750" indent="-285750">
                  <a:buFont typeface="Arial" panose="020B0604020202020204" pitchFamily="34" charset="0"/>
                  <a:buChar char="•"/>
                </a:pPr>
                <a:endParaRPr lang="vi-VN" noProof="1"/>
              </a:p>
              <a:p>
                <a:r>
                  <a:rPr lang="vi-VN" b="1" noProof="1"/>
                  <a:t>Colored MNIST:</a:t>
                </a:r>
                <a:r>
                  <a:rPr lang="vi-VN" noProof="1"/>
                  <a:t> </a:t>
                </a:r>
                <a14:m>
                  <m:oMath xmlns:m="http://schemas.openxmlformats.org/officeDocument/2006/math">
                    <m:sSub>
                      <m:sSubPr>
                        <m:ctrlPr>
                          <a:rPr lang="vi-VN" i="1" noProof="1" dirty="0" smtClean="0">
                            <a:latin typeface="Cambria Math" panose="02040503050406030204" pitchFamily="18" charset="0"/>
                          </a:rPr>
                        </m:ctrlPr>
                      </m:sSubPr>
                      <m:e>
                        <m:r>
                          <a:rPr lang="vi-VN" i="1" noProof="1" dirty="0" smtClean="0">
                            <a:latin typeface="Cambria Math" panose="02040503050406030204" pitchFamily="18" charset="0"/>
                          </a:rPr>
                          <m:t>𝐴</m:t>
                        </m:r>
                      </m:e>
                      <m:sub>
                        <m:r>
                          <a:rPr lang="vi-VN" i="1" noProof="1" dirty="0" smtClean="0">
                            <a:latin typeface="Cambria Math" panose="02040503050406030204" pitchFamily="18" charset="0"/>
                          </a:rPr>
                          <m:t>𝑐𝑎𝑢𝑠𝑒</m:t>
                        </m:r>
                      </m:sub>
                    </m:sSub>
                    <m:r>
                      <a:rPr lang="vi-VN" b="0" i="1" noProof="1" dirty="0" smtClean="0">
                        <a:latin typeface="Cambria Math" panose="02040503050406030204" pitchFamily="18" charset="0"/>
                      </a:rPr>
                      <m:t>=</m:t>
                    </m:r>
                    <m:r>
                      <a:rPr lang="vi-VN" i="1" noProof="1" dirty="0" smtClean="0">
                        <a:latin typeface="Cambria Math" panose="02040503050406030204" pitchFamily="18" charset="0"/>
                      </a:rPr>
                      <m:t>𝑐𝑜𝑙𝑜𝑟</m:t>
                    </m:r>
                  </m:oMath>
                </a14:m>
                <a:r>
                  <a:rPr lang="vi-VN" noProof="1"/>
                  <a:t> </a:t>
                </a:r>
              </a:p>
              <a:p>
                <a:r>
                  <a:rPr lang="vi-VN" noProof="1"/>
                  <a:t>(thuộc tính </a:t>
                </a:r>
                <a14:m>
                  <m:oMath xmlns:m="http://schemas.openxmlformats.org/officeDocument/2006/math">
                    <m:r>
                      <a:rPr lang="vi-VN" i="1" noProof="1" dirty="0" smtClean="0">
                        <a:latin typeface="Cambria Math" panose="02040503050406030204" pitchFamily="18" charset="0"/>
                      </a:rPr>
                      <m:t>𝑐𝑜𝑙𝑜𝑟</m:t>
                    </m:r>
                  </m:oMath>
                </a14:m>
                <a:r>
                  <a:rPr lang="vi-VN" noProof="1"/>
                  <a:t> bị ảnh hưởng bởi nhãn)</a:t>
                </a:r>
              </a:p>
              <a:p>
                <a:endParaRPr lang="vi-VN" b="1" noProof="1"/>
              </a:p>
              <a:p>
                <a:r>
                  <a:rPr lang="vi-VN" b="1" noProof="1"/>
                  <a:t>Rotated MNIST:</a:t>
                </a:r>
                <a:r>
                  <a:rPr lang="vi-VN" noProof="1"/>
                  <a:t> </a:t>
                </a:r>
                <a14:m>
                  <m:oMath xmlns:m="http://schemas.openxmlformats.org/officeDocument/2006/math">
                    <m:sSub>
                      <m:sSubPr>
                        <m:ctrlPr>
                          <a:rPr lang="vi-VN" i="1" noProof="1" dirty="0" smtClean="0">
                            <a:latin typeface="Cambria Math" panose="02040503050406030204" pitchFamily="18" charset="0"/>
                          </a:rPr>
                        </m:ctrlPr>
                      </m:sSubPr>
                      <m:e>
                        <m:r>
                          <a:rPr lang="vi-VN" i="1" noProof="1" dirty="0" smtClean="0">
                            <a:latin typeface="Cambria Math" panose="02040503050406030204" pitchFamily="18" charset="0"/>
                          </a:rPr>
                          <m:t>𝐴</m:t>
                        </m:r>
                      </m:e>
                      <m:sub>
                        <m:r>
                          <a:rPr lang="vi-VN" i="1" noProof="1" dirty="0" smtClean="0">
                            <a:latin typeface="Cambria Math" panose="02040503050406030204" pitchFamily="18" charset="0"/>
                          </a:rPr>
                          <m:t>𝑖𝑛𝑑</m:t>
                        </m:r>
                      </m:sub>
                    </m:sSub>
                    <m:r>
                      <a:rPr lang="vi-VN" b="0" i="1" noProof="1" dirty="0" smtClean="0">
                        <a:latin typeface="Cambria Math" panose="02040503050406030204" pitchFamily="18" charset="0"/>
                      </a:rPr>
                      <m:t>=</m:t>
                    </m:r>
                    <m:r>
                      <a:rPr lang="vi-VN" i="1" noProof="1" dirty="0" smtClean="0">
                        <a:latin typeface="Cambria Math" panose="02040503050406030204" pitchFamily="18" charset="0"/>
                      </a:rPr>
                      <m:t>𝑟𝑜𝑡𝑎𝑡𝑒</m:t>
                    </m:r>
                  </m:oMath>
                </a14:m>
                <a:endParaRPr lang="vi-VN" i="1" noProof="1"/>
              </a:p>
              <a:p>
                <a:r>
                  <a:rPr lang="vi-VN" noProof="1"/>
                  <a:t>(thuộc tính </a:t>
                </a:r>
                <a14:m>
                  <m:oMath xmlns:m="http://schemas.openxmlformats.org/officeDocument/2006/math">
                    <m:r>
                      <a:rPr lang="vi-VN" i="1" noProof="1" dirty="0" smtClean="0">
                        <a:latin typeface="Cambria Math" panose="02040503050406030204" pitchFamily="18" charset="0"/>
                      </a:rPr>
                      <m:t>𝑟𝑜𝑡𝑎𝑡𝑒</m:t>
                    </m:r>
                  </m:oMath>
                </a14:m>
                <a:r>
                  <a:rPr lang="vi-VN" noProof="1"/>
                  <a:t> độc lập với nhãn)</a:t>
                </a:r>
              </a:p>
              <a:p>
                <a:endParaRPr lang="vi-VN" noProof="1"/>
              </a:p>
            </p:txBody>
          </p:sp>
        </mc:Choice>
        <mc:Fallback xmlns="">
          <p:sp>
            <p:nvSpPr>
              <p:cNvPr id="29" name="TextBox 28">
                <a:extLst>
                  <a:ext uri="{FF2B5EF4-FFF2-40B4-BE49-F238E27FC236}">
                    <a16:creationId xmlns:a16="http://schemas.microsoft.com/office/drawing/2014/main" id="{1C4B786C-23F1-A9F2-EF16-8F995EB1DAA7}"/>
                  </a:ext>
                </a:extLst>
              </p:cNvPr>
              <p:cNvSpPr txBox="1">
                <a:spLocks noRot="1" noChangeAspect="1" noMove="1" noResize="1" noEditPoints="1" noAdjustHandles="1" noChangeArrowheads="1" noChangeShapeType="1" noTextEdit="1"/>
              </p:cNvSpPr>
              <p:nvPr/>
            </p:nvSpPr>
            <p:spPr>
              <a:xfrm>
                <a:off x="6295069" y="2215540"/>
                <a:ext cx="4629364" cy="2862322"/>
              </a:xfrm>
              <a:prstGeom prst="rect">
                <a:avLst/>
              </a:prstGeom>
              <a:blipFill>
                <a:blip r:embed="rId5"/>
                <a:stretch>
                  <a:fillRect l="-1186" t="-1064"/>
                </a:stretch>
              </a:blipFill>
            </p:spPr>
            <p:txBody>
              <a:bodyPr/>
              <a:lstStyle/>
              <a:p>
                <a:r>
                  <a:rPr lang="en-US">
                    <a:noFill/>
                  </a:rPr>
                  <a:t> </a:t>
                </a:r>
              </a:p>
            </p:txBody>
          </p:sp>
        </mc:Fallback>
      </mc:AlternateContent>
      <p:sp>
        <p:nvSpPr>
          <p:cNvPr id="31" name="TextBox 30">
            <a:extLst>
              <a:ext uri="{FF2B5EF4-FFF2-40B4-BE49-F238E27FC236}">
                <a16:creationId xmlns:a16="http://schemas.microsoft.com/office/drawing/2014/main" id="{C1051342-8ACB-920D-5A98-150FA3E67135}"/>
              </a:ext>
            </a:extLst>
          </p:cNvPr>
          <p:cNvSpPr txBox="1"/>
          <p:nvPr/>
        </p:nvSpPr>
        <p:spPr>
          <a:xfrm>
            <a:off x="1373707" y="3830431"/>
            <a:ext cx="4186281" cy="383709"/>
          </a:xfrm>
          <a:prstGeom prst="rect">
            <a:avLst/>
          </a:prstGeom>
          <a:noFill/>
        </p:spPr>
        <p:txBody>
          <a:bodyPr wrap="square" lIns="91440" tIns="45720" rIns="91440" bIns="45720" rtlCol="0" anchor="t">
            <a:spAutoFit/>
          </a:bodyPr>
          <a:lstStyle/>
          <a:p>
            <a:pPr algn="ctr"/>
            <a:r>
              <a:rPr lang="vi-VN" noProof="1"/>
              <a:t>Hình 5: </a:t>
            </a:r>
            <a:r>
              <a:rPr lang="vi-VN" b="1" noProof="1"/>
              <a:t>Colored MNIST</a:t>
            </a:r>
          </a:p>
        </p:txBody>
      </p:sp>
      <p:sp>
        <p:nvSpPr>
          <p:cNvPr id="32" name="TextBox 31">
            <a:extLst>
              <a:ext uri="{FF2B5EF4-FFF2-40B4-BE49-F238E27FC236}">
                <a16:creationId xmlns:a16="http://schemas.microsoft.com/office/drawing/2014/main" id="{5A81B7B4-2620-A8BF-4ECA-F09F2AE37CDB}"/>
              </a:ext>
            </a:extLst>
          </p:cNvPr>
          <p:cNvSpPr txBox="1"/>
          <p:nvPr/>
        </p:nvSpPr>
        <p:spPr>
          <a:xfrm>
            <a:off x="1374789" y="6118467"/>
            <a:ext cx="4190613" cy="369332"/>
          </a:xfrm>
          <a:prstGeom prst="rect">
            <a:avLst/>
          </a:prstGeom>
          <a:noFill/>
        </p:spPr>
        <p:txBody>
          <a:bodyPr wrap="square" lIns="91440" tIns="45720" rIns="91440" bIns="45720" rtlCol="0" anchor="t">
            <a:spAutoFit/>
          </a:bodyPr>
          <a:lstStyle/>
          <a:p>
            <a:pPr algn="ctr"/>
            <a:r>
              <a:rPr lang="vi-VN" noProof="1"/>
              <a:t>Hình 6: </a:t>
            </a:r>
            <a:r>
              <a:rPr lang="vi-VN" b="1" noProof="1"/>
              <a:t>Rotated MNIST</a:t>
            </a:r>
          </a:p>
        </p:txBody>
      </p:sp>
      <p:sp>
        <p:nvSpPr>
          <p:cNvPr id="3" name="TextBox 2"/>
          <p:cNvSpPr txBox="1"/>
          <p:nvPr/>
        </p:nvSpPr>
        <p:spPr>
          <a:xfrm>
            <a:off x="1154558" y="1230556"/>
            <a:ext cx="2108269" cy="369332"/>
          </a:xfrm>
          <a:prstGeom prst="rect">
            <a:avLst/>
          </a:prstGeom>
          <a:noFill/>
        </p:spPr>
        <p:txBody>
          <a:bodyPr wrap="none" lIns="91440" tIns="45720" rIns="91440" bIns="45720" rtlCol="0" anchor="t">
            <a:spAutoFit/>
          </a:bodyPr>
          <a:lstStyle/>
          <a:p>
            <a:r>
              <a:rPr lang="vi-VN" b="1"/>
              <a:t>Bộ dữ liệu</a:t>
            </a:r>
            <a:r>
              <a:rPr lang="en-US" b="1"/>
              <a:t> MNIST</a:t>
            </a:r>
          </a:p>
        </p:txBody>
      </p:sp>
    </p:spTree>
    <p:extLst>
      <p:ext uri="{BB962C8B-B14F-4D97-AF65-F5344CB8AC3E}">
        <p14:creationId xmlns:p14="http://schemas.microsoft.com/office/powerpoint/2010/main" val="5626947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A4280-C2B2-CEA4-9FC3-863A0BC1C6A6}"/>
              </a:ext>
            </a:extLst>
          </p:cNvPr>
          <p:cNvSpPr>
            <a:spLocks noGrp="1"/>
          </p:cNvSpPr>
          <p:nvPr>
            <p:ph type="title"/>
          </p:nvPr>
        </p:nvSpPr>
        <p:spPr/>
        <p:txBody>
          <a:bodyPr/>
          <a:lstStyle/>
          <a:p>
            <a:r>
              <a:rPr lang="en-US" noProof="1">
                <a:cs typeface="Arial"/>
              </a:rPr>
              <a:t>So sánh kết quả thí nghiệm với bài báo gốc</a:t>
            </a:r>
            <a:endParaRPr lang="en-US"/>
          </a:p>
        </p:txBody>
      </p:sp>
      <p:pic>
        <p:nvPicPr>
          <p:cNvPr id="5" name="Content Placeholder 4">
            <a:extLst>
              <a:ext uri="{FF2B5EF4-FFF2-40B4-BE49-F238E27FC236}">
                <a16:creationId xmlns:a16="http://schemas.microsoft.com/office/drawing/2014/main" id="{23F83A7B-D1DF-2002-1BB8-799ED51FEEA0}"/>
              </a:ext>
            </a:extLst>
          </p:cNvPr>
          <p:cNvPicPr>
            <a:picLocks noGrp="1" noChangeAspect="1"/>
          </p:cNvPicPr>
          <p:nvPr>
            <p:ph idx="1"/>
          </p:nvPr>
        </p:nvPicPr>
        <p:blipFill>
          <a:blip r:embed="rId2"/>
          <a:stretch>
            <a:fillRect/>
          </a:stretch>
        </p:blipFill>
        <p:spPr>
          <a:xfrm>
            <a:off x="1464461" y="2235787"/>
            <a:ext cx="4187207" cy="1734774"/>
          </a:xfrm>
          <a:prstGeom prst="rect">
            <a:avLst/>
          </a:prstGeom>
        </p:spPr>
      </p:pic>
      <p:sp>
        <p:nvSpPr>
          <p:cNvPr id="4" name="Slide Number Placeholder 3">
            <a:extLst>
              <a:ext uri="{FF2B5EF4-FFF2-40B4-BE49-F238E27FC236}">
                <a16:creationId xmlns:a16="http://schemas.microsoft.com/office/drawing/2014/main" id="{C739A3B3-B8C2-2A75-6486-D97777FDF0EE}"/>
              </a:ext>
            </a:extLst>
          </p:cNvPr>
          <p:cNvSpPr>
            <a:spLocks noGrp="1"/>
          </p:cNvSpPr>
          <p:nvPr>
            <p:ph type="sldNum" sz="quarter" idx="12"/>
          </p:nvPr>
        </p:nvSpPr>
        <p:spPr/>
        <p:txBody>
          <a:bodyPr/>
          <a:lstStyle/>
          <a:p>
            <a:fld id="{4E87520F-9537-4B31-A4DB-3ECD89F60798}" type="slidenum">
              <a:rPr lang="en-US" smtClean="0"/>
              <a:pPr/>
              <a:t>27</a:t>
            </a:fld>
            <a:endParaRPr lang="en-US"/>
          </a:p>
        </p:txBody>
      </p:sp>
      <p:sp>
        <p:nvSpPr>
          <p:cNvPr id="36" name="TextBox 35">
            <a:extLst>
              <a:ext uri="{FF2B5EF4-FFF2-40B4-BE49-F238E27FC236}">
                <a16:creationId xmlns:a16="http://schemas.microsoft.com/office/drawing/2014/main" id="{B318B9C6-6353-5A65-7A62-7F4D7D1DD21E}"/>
              </a:ext>
            </a:extLst>
          </p:cNvPr>
          <p:cNvSpPr txBox="1"/>
          <p:nvPr/>
        </p:nvSpPr>
        <p:spPr>
          <a:xfrm>
            <a:off x="1464461" y="4141041"/>
            <a:ext cx="4187207" cy="646331"/>
          </a:xfrm>
          <a:prstGeom prst="rect">
            <a:avLst/>
          </a:prstGeom>
          <a:noFill/>
        </p:spPr>
        <p:txBody>
          <a:bodyPr wrap="square" lIns="91440" tIns="45720" rIns="91440" bIns="45720" rtlCol="0" anchor="t">
            <a:spAutoFit/>
          </a:bodyPr>
          <a:lstStyle/>
          <a:p>
            <a:pPr algn="ctr"/>
            <a:r>
              <a:rPr lang="vi-VN" noProof="1"/>
              <a:t>Hình 7:</a:t>
            </a:r>
            <a:r>
              <a:rPr lang="vi-VN" b="1" noProof="1"/>
              <a:t> </a:t>
            </a:r>
            <a:r>
              <a:rPr lang="vi-VN" noProof="1"/>
              <a:t>Một số mẫu dữ liệu </a:t>
            </a:r>
            <a:r>
              <a:rPr lang="vi-VN" b="1" noProof="1"/>
              <a:t>Colored+Rotated MNIST</a:t>
            </a:r>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92A934AF-987B-E777-E881-81F133610607}"/>
                  </a:ext>
                </a:extLst>
              </p:cNvPr>
              <p:cNvSpPr txBox="1"/>
              <p:nvPr/>
            </p:nvSpPr>
            <p:spPr>
              <a:xfrm>
                <a:off x="6295919" y="2488632"/>
                <a:ext cx="4629364" cy="1200329"/>
              </a:xfrm>
              <a:prstGeom prst="rect">
                <a:avLst/>
              </a:prstGeom>
              <a:noFill/>
            </p:spPr>
            <p:txBody>
              <a:bodyPr wrap="square" rtlCol="0">
                <a:spAutoFit/>
              </a:bodyPr>
              <a:lstStyle/>
              <a:p>
                <a:r>
                  <a:rPr lang="vi-VN" b="1" noProof="1"/>
                  <a:t>Colored+Rotated MNIST: </a:t>
                </a:r>
                <a:r>
                  <a:rPr lang="vi-VN" noProof="1"/>
                  <a:t>thay đổi phân bố đa thuộc tính:</a:t>
                </a:r>
                <a:endParaRPr lang="vi-VN" noProof="1">
                  <a:latin typeface="Cambria Math" panose="02040503050406030204" pitchFamily="18" charset="0"/>
                </a:endParaRPr>
              </a:p>
              <a:p>
                <a:pPr marL="285750" indent="-285750">
                  <a:buFont typeface="Arial" panose="020B0604020202020204" pitchFamily="34" charset="0"/>
                  <a:buChar char="•"/>
                </a:pPr>
                <a14:m>
                  <m:oMath xmlns:m="http://schemas.openxmlformats.org/officeDocument/2006/math">
                    <m:sSub>
                      <m:sSubPr>
                        <m:ctrlPr>
                          <a:rPr lang="vi-VN" i="1" noProof="1" dirty="0" smtClean="0">
                            <a:latin typeface="Cambria Math" panose="02040503050406030204" pitchFamily="18" charset="0"/>
                          </a:rPr>
                        </m:ctrlPr>
                      </m:sSubPr>
                      <m:e>
                        <m:r>
                          <a:rPr lang="vi-VN" i="1" noProof="1" dirty="0" smtClean="0">
                            <a:latin typeface="Cambria Math" panose="02040503050406030204" pitchFamily="18" charset="0"/>
                          </a:rPr>
                          <m:t>𝐴</m:t>
                        </m:r>
                      </m:e>
                      <m:sub>
                        <m:r>
                          <a:rPr lang="vi-VN" i="1" noProof="1" dirty="0" smtClean="0">
                            <a:latin typeface="Cambria Math" panose="02040503050406030204" pitchFamily="18" charset="0"/>
                          </a:rPr>
                          <m:t>𝑐𝑎𝑢𝑠𝑒</m:t>
                        </m:r>
                      </m:sub>
                    </m:sSub>
                    <m:r>
                      <a:rPr lang="vi-VN" b="0" i="1" noProof="1" dirty="0" smtClean="0">
                        <a:latin typeface="Cambria Math" panose="02040503050406030204" pitchFamily="18" charset="0"/>
                      </a:rPr>
                      <m:t>=</m:t>
                    </m:r>
                    <m:r>
                      <a:rPr lang="vi-VN" i="1" noProof="1" dirty="0" smtClean="0">
                        <a:latin typeface="Cambria Math" panose="02040503050406030204" pitchFamily="18" charset="0"/>
                      </a:rPr>
                      <m:t>𝑐𝑜𝑙𝑜𝑟</m:t>
                    </m:r>
                  </m:oMath>
                </a14:m>
                <a:endParaRPr lang="vi-VN" i="1" noProof="1">
                  <a:latin typeface="Cambria Math" panose="02040503050406030204" pitchFamily="18" charset="0"/>
                </a:endParaRPr>
              </a:p>
              <a:p>
                <a:pPr marL="285750" indent="-285750">
                  <a:buFont typeface="Arial" panose="020B0604020202020204" pitchFamily="34" charset="0"/>
                  <a:buChar char="•"/>
                </a:pPr>
                <a14:m>
                  <m:oMath xmlns:m="http://schemas.openxmlformats.org/officeDocument/2006/math">
                    <m:sSub>
                      <m:sSubPr>
                        <m:ctrlPr>
                          <a:rPr lang="vi-VN" i="1" noProof="1" dirty="0" smtClean="0">
                            <a:latin typeface="Cambria Math" panose="02040503050406030204" pitchFamily="18" charset="0"/>
                          </a:rPr>
                        </m:ctrlPr>
                      </m:sSubPr>
                      <m:e>
                        <m:r>
                          <a:rPr lang="vi-VN" i="1" noProof="1" dirty="0" smtClean="0">
                            <a:latin typeface="Cambria Math" panose="02040503050406030204" pitchFamily="18" charset="0"/>
                          </a:rPr>
                          <m:t>𝐴</m:t>
                        </m:r>
                      </m:e>
                      <m:sub>
                        <m:r>
                          <a:rPr lang="vi-VN" i="1" noProof="1" dirty="0" smtClean="0">
                            <a:latin typeface="Cambria Math" panose="02040503050406030204" pitchFamily="18" charset="0"/>
                          </a:rPr>
                          <m:t>𝑖𝑛𝑑</m:t>
                        </m:r>
                      </m:sub>
                    </m:sSub>
                    <m:r>
                      <a:rPr lang="vi-VN" b="0" i="1" noProof="1" dirty="0" smtClean="0">
                        <a:latin typeface="Cambria Math" panose="02040503050406030204" pitchFamily="18" charset="0"/>
                      </a:rPr>
                      <m:t>=</m:t>
                    </m:r>
                    <m:r>
                      <a:rPr lang="vi-VN" i="1" noProof="1" dirty="0" smtClean="0">
                        <a:latin typeface="Cambria Math" panose="02040503050406030204" pitchFamily="18" charset="0"/>
                      </a:rPr>
                      <m:t>𝑟𝑜𝑡𝑎𝑡𝑒</m:t>
                    </m:r>
                  </m:oMath>
                </a14:m>
                <a:endParaRPr lang="vi-VN" noProof="1"/>
              </a:p>
            </p:txBody>
          </p:sp>
        </mc:Choice>
        <mc:Fallback xmlns="">
          <p:sp>
            <p:nvSpPr>
              <p:cNvPr id="35" name="TextBox 34">
                <a:extLst>
                  <a:ext uri="{FF2B5EF4-FFF2-40B4-BE49-F238E27FC236}">
                    <a16:creationId xmlns:a16="http://schemas.microsoft.com/office/drawing/2014/main" id="{92A934AF-987B-E777-E881-81F133610607}"/>
                  </a:ext>
                </a:extLst>
              </p:cNvPr>
              <p:cNvSpPr txBox="1">
                <a:spLocks noRot="1" noChangeAspect="1" noMove="1" noResize="1" noEditPoints="1" noAdjustHandles="1" noChangeArrowheads="1" noChangeShapeType="1" noTextEdit="1"/>
              </p:cNvSpPr>
              <p:nvPr/>
            </p:nvSpPr>
            <p:spPr>
              <a:xfrm>
                <a:off x="6295919" y="2488632"/>
                <a:ext cx="4629364" cy="1200329"/>
              </a:xfrm>
              <a:prstGeom prst="rect">
                <a:avLst/>
              </a:prstGeom>
              <a:blipFill>
                <a:blip r:embed="rId3"/>
                <a:stretch>
                  <a:fillRect l="-1186" t="-2538" r="-1976" b="-5584"/>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2780CC72-141E-B7D0-0178-4FA280845E4B}"/>
              </a:ext>
            </a:extLst>
          </p:cNvPr>
          <p:cNvSpPr txBox="1"/>
          <p:nvPr/>
        </p:nvSpPr>
        <p:spPr>
          <a:xfrm>
            <a:off x="1154558" y="1230556"/>
            <a:ext cx="2108269" cy="369332"/>
          </a:xfrm>
          <a:prstGeom prst="rect">
            <a:avLst/>
          </a:prstGeom>
          <a:noFill/>
        </p:spPr>
        <p:txBody>
          <a:bodyPr wrap="none" lIns="91440" tIns="45720" rIns="91440" bIns="45720" rtlCol="0" anchor="t">
            <a:spAutoFit/>
          </a:bodyPr>
          <a:lstStyle/>
          <a:p>
            <a:r>
              <a:rPr lang="vi-VN" b="1"/>
              <a:t>Bộ dữ liệu</a:t>
            </a:r>
            <a:r>
              <a:rPr lang="en-US" b="1"/>
              <a:t> MNIST</a:t>
            </a:r>
          </a:p>
        </p:txBody>
      </p:sp>
    </p:spTree>
    <p:extLst>
      <p:ext uri="{BB962C8B-B14F-4D97-AF65-F5344CB8AC3E}">
        <p14:creationId xmlns:p14="http://schemas.microsoft.com/office/powerpoint/2010/main" val="6635059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02F7F5A-C69B-2BB7-CDE6-349703050EE0}"/>
              </a:ext>
            </a:extLst>
          </p:cNvPr>
          <p:cNvSpPr>
            <a:spLocks noGrp="1"/>
          </p:cNvSpPr>
          <p:nvPr>
            <p:ph type="title"/>
          </p:nvPr>
        </p:nvSpPr>
        <p:spPr/>
        <p:txBody>
          <a:bodyPr/>
          <a:lstStyle/>
          <a:p>
            <a:r>
              <a:rPr lang="en-US">
                <a:cs typeface="Arial"/>
              </a:rPr>
              <a:t>So </a:t>
            </a:r>
            <a:r>
              <a:rPr lang="vi-VN">
                <a:cs typeface="Arial"/>
              </a:rPr>
              <a:t>sánh kết quả thí nghiệm với bài báo gốc</a:t>
            </a:r>
          </a:p>
        </p:txBody>
      </p:sp>
      <p:sp>
        <p:nvSpPr>
          <p:cNvPr id="4" name="Chỗ dành sẵn cho Số hiệu Bản chiếu 3">
            <a:extLst>
              <a:ext uri="{FF2B5EF4-FFF2-40B4-BE49-F238E27FC236}">
                <a16:creationId xmlns:a16="http://schemas.microsoft.com/office/drawing/2014/main" id="{CD88FC0C-7050-BE13-3266-E34555001068}"/>
              </a:ext>
            </a:extLst>
          </p:cNvPr>
          <p:cNvSpPr>
            <a:spLocks noGrp="1"/>
          </p:cNvSpPr>
          <p:nvPr>
            <p:ph type="sldNum" sz="quarter" idx="12"/>
          </p:nvPr>
        </p:nvSpPr>
        <p:spPr/>
        <p:txBody>
          <a:bodyPr/>
          <a:lstStyle/>
          <a:p>
            <a:fld id="{4E87520F-9537-4B31-A4DB-3ECD89F60798}" type="slidenum">
              <a:rPr lang="en-US" smtClean="0"/>
              <a:t>28</a:t>
            </a:fld>
            <a:endParaRPr lang="en-US"/>
          </a:p>
        </p:txBody>
      </p:sp>
      <p:pic>
        <p:nvPicPr>
          <p:cNvPr id="9" name="Content Placeholder 8" descr="A screenshot of a computer&#10;&#10;Description automatically generated">
            <a:extLst>
              <a:ext uri="{FF2B5EF4-FFF2-40B4-BE49-F238E27FC236}">
                <a16:creationId xmlns:a16="http://schemas.microsoft.com/office/drawing/2014/main" id="{81B48560-50FC-4BED-65FA-EA54AE338CBB}"/>
              </a:ext>
            </a:extLst>
          </p:cNvPr>
          <p:cNvPicPr>
            <a:picLocks noGrp="1" noChangeAspect="1"/>
          </p:cNvPicPr>
          <p:nvPr>
            <p:ph idx="1"/>
          </p:nvPr>
        </p:nvPicPr>
        <p:blipFill rotWithShape="1">
          <a:blip r:embed="rId2"/>
          <a:srcRect l="18965" t="21047" r="13885" b="10542"/>
          <a:stretch/>
        </p:blipFill>
        <p:spPr>
          <a:xfrm>
            <a:off x="1247569" y="1844565"/>
            <a:ext cx="4610100" cy="2528471"/>
          </a:xfr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A444A69-F795-EC37-E259-A48932978867}"/>
                  </a:ext>
                </a:extLst>
              </p:cNvPr>
              <p:cNvSpPr txBox="1"/>
              <p:nvPr/>
            </p:nvSpPr>
            <p:spPr>
              <a:xfrm>
                <a:off x="6413500" y="1707465"/>
                <a:ext cx="4610100" cy="3693319"/>
              </a:xfrm>
              <a:prstGeom prst="rect">
                <a:avLst/>
              </a:prstGeom>
              <a:noFill/>
            </p:spPr>
            <p:txBody>
              <a:bodyPr wrap="square" rtlCol="0">
                <a:spAutoFit/>
              </a:bodyPr>
              <a:lstStyle/>
              <a:p>
                <a:r>
                  <a:rPr lang="vi-VN" b="1"/>
                  <a:t>5 lớp: </a:t>
                </a:r>
                <a:r>
                  <a:rPr lang="vi-VN"/>
                  <a:t>động vật bốn chân, nhân vật, máy bay, xe tải, xe ô tô</a:t>
                </a:r>
              </a:p>
              <a:p>
                <a:endParaRPr lang="vi-VN"/>
              </a:p>
              <a:p>
                <a:r>
                  <a:rPr lang="vi-VN" b="1" noProof="1"/>
                  <a:t>Lighting small NORB: </a:t>
                </a:r>
                <a14:m>
                  <m:oMath xmlns:m="http://schemas.openxmlformats.org/officeDocument/2006/math">
                    <m:sSub>
                      <m:sSubPr>
                        <m:ctrlPr>
                          <a:rPr lang="vi-VN" i="1" noProof="1" dirty="0" smtClean="0">
                            <a:latin typeface="Cambria Math" panose="02040503050406030204" pitchFamily="18" charset="0"/>
                          </a:rPr>
                        </m:ctrlPr>
                      </m:sSubPr>
                      <m:e>
                        <m:r>
                          <a:rPr lang="vi-VN" i="1" noProof="1" dirty="0">
                            <a:latin typeface="Cambria Math" panose="02040503050406030204" pitchFamily="18" charset="0"/>
                          </a:rPr>
                          <m:t>𝐴</m:t>
                        </m:r>
                      </m:e>
                      <m:sub>
                        <m:r>
                          <a:rPr lang="vi-VN" i="1" noProof="1" dirty="0">
                            <a:latin typeface="Cambria Math" panose="02040503050406030204" pitchFamily="18" charset="0"/>
                          </a:rPr>
                          <m:t>𝑐𝑎𝑢𝑠𝑒</m:t>
                        </m:r>
                      </m:sub>
                    </m:sSub>
                    <m:r>
                      <a:rPr lang="vi-VN" b="0" i="1" noProof="1" dirty="0" smtClean="0">
                        <a:latin typeface="Cambria Math" panose="02040503050406030204" pitchFamily="18" charset="0"/>
                      </a:rPr>
                      <m:t>=</m:t>
                    </m:r>
                    <m:r>
                      <a:rPr lang="vi-VN" i="1" noProof="1" dirty="0">
                        <a:latin typeface="Cambria Math" panose="02040503050406030204" pitchFamily="18" charset="0"/>
                      </a:rPr>
                      <m:t>𝑙𝑖𝑔h𝑡𝑖𝑛𝑔</m:t>
                    </m:r>
                  </m:oMath>
                </a14:m>
                <a:endParaRPr lang="vi-VN" noProof="1"/>
              </a:p>
              <a:p>
                <a:r>
                  <a:rPr lang="vi-VN" noProof="1"/>
                  <a:t>(</a:t>
                </a:r>
                <a14:m>
                  <m:oMath xmlns:m="http://schemas.openxmlformats.org/officeDocument/2006/math">
                    <m:r>
                      <a:rPr lang="vi-VN" i="1" noProof="1" dirty="0" smtClean="0">
                        <a:latin typeface="Cambria Math" panose="02040503050406030204" pitchFamily="18" charset="0"/>
                      </a:rPr>
                      <m:t>𝑙𝑖𝑔h𝑡𝑖𝑛𝑔</m:t>
                    </m:r>
                  </m:oMath>
                </a14:m>
                <a:r>
                  <a:rPr lang="vi-VN" noProof="1"/>
                  <a:t> bị ảnh hưởng bởi nhãn)</a:t>
                </a:r>
              </a:p>
              <a:p>
                <a:endParaRPr lang="vi-VN" noProof="1"/>
              </a:p>
              <a:p>
                <a:r>
                  <a:rPr lang="vi-VN" b="1" noProof="1"/>
                  <a:t>Azimuth small NORB: </a:t>
                </a:r>
                <a14:m>
                  <m:oMath xmlns:m="http://schemas.openxmlformats.org/officeDocument/2006/math">
                    <m:sSub>
                      <m:sSubPr>
                        <m:ctrlPr>
                          <a:rPr lang="vi-VN" i="1" noProof="1" dirty="0" smtClean="0">
                            <a:latin typeface="Cambria Math" panose="02040503050406030204" pitchFamily="18" charset="0"/>
                          </a:rPr>
                        </m:ctrlPr>
                      </m:sSubPr>
                      <m:e>
                        <m:r>
                          <a:rPr lang="vi-VN" i="1" noProof="1" dirty="0">
                            <a:latin typeface="Cambria Math" panose="02040503050406030204" pitchFamily="18" charset="0"/>
                          </a:rPr>
                          <m:t>𝐴</m:t>
                        </m:r>
                      </m:e>
                      <m:sub>
                        <m:r>
                          <a:rPr lang="vi-VN" i="1" noProof="1" dirty="0">
                            <a:latin typeface="Cambria Math" panose="02040503050406030204" pitchFamily="18" charset="0"/>
                          </a:rPr>
                          <m:t>𝑖𝑛𝑑</m:t>
                        </m:r>
                      </m:sub>
                    </m:sSub>
                    <m:r>
                      <a:rPr lang="vi-VN" b="0" i="1" noProof="1" dirty="0" smtClean="0">
                        <a:latin typeface="Cambria Math" panose="02040503050406030204" pitchFamily="18" charset="0"/>
                      </a:rPr>
                      <m:t>=</m:t>
                    </m:r>
                    <m:r>
                      <a:rPr lang="vi-VN" i="1" noProof="1" dirty="0">
                        <a:latin typeface="Cambria Math" panose="02040503050406030204" pitchFamily="18" charset="0"/>
                      </a:rPr>
                      <m:t>𝑎𝑧𝑖𝑚𝑢𝑡h</m:t>
                    </m:r>
                  </m:oMath>
                </a14:m>
                <a:endParaRPr lang="vi-VN" i="1" noProof="1"/>
              </a:p>
              <a:p>
                <a:r>
                  <a:rPr lang="vi-VN" noProof="1"/>
                  <a:t>(</a:t>
                </a:r>
                <a14:m>
                  <m:oMath xmlns:m="http://schemas.openxmlformats.org/officeDocument/2006/math">
                    <m:r>
                      <a:rPr lang="vi-VN" i="1" noProof="1" dirty="0" smtClean="0">
                        <a:latin typeface="Cambria Math" panose="02040503050406030204" pitchFamily="18" charset="0"/>
                      </a:rPr>
                      <m:t>𝑎𝑧𝑖𝑚𝑢𝑡h</m:t>
                    </m:r>
                  </m:oMath>
                </a14:m>
                <a:r>
                  <a:rPr lang="vi-VN" noProof="1"/>
                  <a:t> độc lập với nhãn)</a:t>
                </a:r>
              </a:p>
              <a:p>
                <a:endParaRPr lang="vi-VN" noProof="1"/>
              </a:p>
              <a:p>
                <a:r>
                  <a:rPr lang="vi-VN" b="1" noProof="1"/>
                  <a:t>Lighting+Azimuth small NORB: </a:t>
                </a:r>
                <a:r>
                  <a:rPr lang="vi-VN" noProof="1"/>
                  <a:t>thay đổi phân bố đa thuộc tính</a:t>
                </a:r>
                <a:endParaRPr lang="vi-VN" b="1" noProof="1"/>
              </a:p>
              <a:p>
                <a:pPr marL="285750" indent="-285750">
                  <a:buFont typeface="Arial" panose="020B0604020202020204" pitchFamily="34" charset="0"/>
                  <a:buChar char="•"/>
                </a:pPr>
                <a14:m>
                  <m:oMath xmlns:m="http://schemas.openxmlformats.org/officeDocument/2006/math">
                    <m:sSub>
                      <m:sSubPr>
                        <m:ctrlPr>
                          <a:rPr lang="vi-VN" i="1" smtClean="0">
                            <a:latin typeface="Cambria Math" panose="02040503050406030204" pitchFamily="18" charset="0"/>
                          </a:rPr>
                        </m:ctrlPr>
                      </m:sSubPr>
                      <m:e>
                        <m:r>
                          <a:rPr lang="vi-VN" i="1">
                            <a:latin typeface="Cambria Math" panose="02040503050406030204" pitchFamily="18" charset="0"/>
                          </a:rPr>
                          <m:t>𝐴</m:t>
                        </m:r>
                      </m:e>
                      <m:sub>
                        <m:r>
                          <a:rPr lang="vi-VN" i="1">
                            <a:latin typeface="Cambria Math" panose="02040503050406030204" pitchFamily="18" charset="0"/>
                          </a:rPr>
                          <m:t>𝑐𝑎𝑢𝑠𝑒</m:t>
                        </m:r>
                      </m:sub>
                    </m:sSub>
                    <m:r>
                      <a:rPr lang="vi-VN" b="0" i="1" smtClean="0">
                        <a:latin typeface="Cambria Math" panose="02040503050406030204" pitchFamily="18" charset="0"/>
                      </a:rPr>
                      <m:t>=</m:t>
                    </m:r>
                    <m:r>
                      <a:rPr lang="vi-VN" i="1">
                        <a:latin typeface="Cambria Math" panose="02040503050406030204" pitchFamily="18" charset="0"/>
                      </a:rPr>
                      <m:t>𝑙𝑖𝑔h𝑡𝑖𝑛𝑔</m:t>
                    </m:r>
                  </m:oMath>
                </a14:m>
                <a:endParaRPr lang="vi-VN"/>
              </a:p>
              <a:p>
                <a:pPr marL="285750" indent="-285750">
                  <a:buFont typeface="Arial" panose="020B0604020202020204" pitchFamily="34" charset="0"/>
                  <a:buChar char="•"/>
                </a:pPr>
                <a14:m>
                  <m:oMath xmlns:m="http://schemas.openxmlformats.org/officeDocument/2006/math">
                    <m:sSub>
                      <m:sSubPr>
                        <m:ctrlPr>
                          <a:rPr lang="vi-VN" i="1" smtClean="0">
                            <a:latin typeface="Cambria Math" panose="02040503050406030204" pitchFamily="18" charset="0"/>
                          </a:rPr>
                        </m:ctrlPr>
                      </m:sSubPr>
                      <m:e>
                        <m:r>
                          <a:rPr lang="vi-VN" i="1">
                            <a:latin typeface="Cambria Math" panose="02040503050406030204" pitchFamily="18" charset="0"/>
                          </a:rPr>
                          <m:t>𝐴</m:t>
                        </m:r>
                      </m:e>
                      <m:sub>
                        <m:r>
                          <a:rPr lang="vi-VN" i="1">
                            <a:latin typeface="Cambria Math" panose="02040503050406030204" pitchFamily="18" charset="0"/>
                          </a:rPr>
                          <m:t>𝑖𝑛𝑑</m:t>
                        </m:r>
                      </m:sub>
                    </m:sSub>
                    <m:r>
                      <a:rPr lang="vi-VN" b="0" i="1" smtClean="0">
                        <a:latin typeface="Cambria Math" panose="02040503050406030204" pitchFamily="18" charset="0"/>
                      </a:rPr>
                      <m:t>=</m:t>
                    </m:r>
                    <m:r>
                      <a:rPr lang="vi-VN" i="1">
                        <a:latin typeface="Cambria Math" panose="02040503050406030204" pitchFamily="18" charset="0"/>
                      </a:rPr>
                      <m:t>𝑎𝑧𝑖𝑚𝑢𝑡h</m:t>
                    </m:r>
                  </m:oMath>
                </a14:m>
                <a:endParaRPr lang="vi-VN" i="1"/>
              </a:p>
            </p:txBody>
          </p:sp>
        </mc:Choice>
        <mc:Fallback xmlns="">
          <p:sp>
            <p:nvSpPr>
              <p:cNvPr id="10" name="TextBox 9">
                <a:extLst>
                  <a:ext uri="{FF2B5EF4-FFF2-40B4-BE49-F238E27FC236}">
                    <a16:creationId xmlns:a16="http://schemas.microsoft.com/office/drawing/2014/main" id="{DA444A69-F795-EC37-E259-A48932978867}"/>
                  </a:ext>
                </a:extLst>
              </p:cNvPr>
              <p:cNvSpPr txBox="1">
                <a:spLocks noRot="1" noChangeAspect="1" noMove="1" noResize="1" noEditPoints="1" noAdjustHandles="1" noChangeArrowheads="1" noChangeShapeType="1" noTextEdit="1"/>
              </p:cNvSpPr>
              <p:nvPr/>
            </p:nvSpPr>
            <p:spPr>
              <a:xfrm>
                <a:off x="6413500" y="1707465"/>
                <a:ext cx="4610100" cy="3693319"/>
              </a:xfrm>
              <a:prstGeom prst="rect">
                <a:avLst/>
              </a:prstGeom>
              <a:blipFill>
                <a:blip r:embed="rId3"/>
                <a:stretch>
                  <a:fillRect l="-1058" t="-825" b="-1155"/>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89C7524E-3EDB-FF00-55F0-594C405E57D7}"/>
              </a:ext>
            </a:extLst>
          </p:cNvPr>
          <p:cNvSpPr txBox="1"/>
          <p:nvPr/>
        </p:nvSpPr>
        <p:spPr>
          <a:xfrm>
            <a:off x="1247569" y="4586127"/>
            <a:ext cx="4610100" cy="369332"/>
          </a:xfrm>
          <a:prstGeom prst="rect">
            <a:avLst/>
          </a:prstGeom>
          <a:noFill/>
        </p:spPr>
        <p:txBody>
          <a:bodyPr wrap="square" lIns="91440" tIns="45720" rIns="91440" bIns="45720" rtlCol="0" anchor="t">
            <a:spAutoFit/>
          </a:bodyPr>
          <a:lstStyle/>
          <a:p>
            <a:pPr algn="ctr"/>
            <a:r>
              <a:rPr lang="vi-VN"/>
              <a:t>Hình 8: Một số mẫu dữ liệu </a:t>
            </a:r>
            <a:r>
              <a:rPr lang="en-US" b="1"/>
              <a:t>small</a:t>
            </a:r>
            <a:r>
              <a:rPr lang="vi-VN" b="1"/>
              <a:t> NORB</a:t>
            </a:r>
          </a:p>
        </p:txBody>
      </p:sp>
      <p:sp>
        <p:nvSpPr>
          <p:cNvPr id="7" name="TextBox 6">
            <a:extLst>
              <a:ext uri="{FF2B5EF4-FFF2-40B4-BE49-F238E27FC236}">
                <a16:creationId xmlns:a16="http://schemas.microsoft.com/office/drawing/2014/main" id="{3701D018-9D97-A7A8-396F-6555F4EDBD1F}"/>
              </a:ext>
            </a:extLst>
          </p:cNvPr>
          <p:cNvSpPr txBox="1"/>
          <p:nvPr/>
        </p:nvSpPr>
        <p:spPr>
          <a:xfrm>
            <a:off x="1154558" y="1230556"/>
            <a:ext cx="2723823" cy="369332"/>
          </a:xfrm>
          <a:prstGeom prst="rect">
            <a:avLst/>
          </a:prstGeom>
          <a:noFill/>
        </p:spPr>
        <p:txBody>
          <a:bodyPr wrap="none" lIns="91440" tIns="45720" rIns="91440" bIns="45720" rtlCol="0" anchor="t">
            <a:spAutoFit/>
          </a:bodyPr>
          <a:lstStyle/>
          <a:p>
            <a:r>
              <a:rPr lang="vi-VN" b="1"/>
              <a:t>Bộ dữ liệu</a:t>
            </a:r>
            <a:r>
              <a:rPr lang="en-US" b="1"/>
              <a:t> small NORB</a:t>
            </a:r>
          </a:p>
        </p:txBody>
      </p:sp>
    </p:spTree>
    <p:extLst>
      <p:ext uri="{BB962C8B-B14F-4D97-AF65-F5344CB8AC3E}">
        <p14:creationId xmlns:p14="http://schemas.microsoft.com/office/powerpoint/2010/main" val="31881614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1D6F6-8008-56C9-00E4-8264173CCF24}"/>
              </a:ext>
            </a:extLst>
          </p:cNvPr>
          <p:cNvSpPr>
            <a:spLocks noGrp="1"/>
          </p:cNvSpPr>
          <p:nvPr>
            <p:ph type="title"/>
          </p:nvPr>
        </p:nvSpPr>
        <p:spPr/>
        <p:txBody>
          <a:bodyPr>
            <a:normAutofit/>
          </a:bodyPr>
          <a:lstStyle/>
          <a:p>
            <a:r>
              <a:rPr lang="vi-VN"/>
              <a:t>So sánh kết quả thí nghiệm với bài báo gốc</a:t>
            </a:r>
          </a:p>
        </p:txBody>
      </p:sp>
      <p:sp>
        <p:nvSpPr>
          <p:cNvPr id="4" name="Slide Number Placeholder 3">
            <a:extLst>
              <a:ext uri="{FF2B5EF4-FFF2-40B4-BE49-F238E27FC236}">
                <a16:creationId xmlns:a16="http://schemas.microsoft.com/office/drawing/2014/main" id="{580BD9E1-B14B-C0D7-E980-ECD0F64A74C7}"/>
              </a:ext>
            </a:extLst>
          </p:cNvPr>
          <p:cNvSpPr>
            <a:spLocks noGrp="1"/>
          </p:cNvSpPr>
          <p:nvPr>
            <p:ph type="sldNum" sz="quarter" idx="12"/>
          </p:nvPr>
        </p:nvSpPr>
        <p:spPr/>
        <p:txBody>
          <a:bodyPr/>
          <a:lstStyle/>
          <a:p>
            <a:fld id="{4E87520F-9537-4B31-A4DB-3ECD89F60798}" type="slidenum">
              <a:rPr lang="en-US" smtClean="0"/>
              <a:t>29</a:t>
            </a:fld>
            <a:endParaRPr lang="en-US"/>
          </a:p>
        </p:txBody>
      </p:sp>
      <p:sp>
        <p:nvSpPr>
          <p:cNvPr id="11" name="TextBox 10">
            <a:extLst>
              <a:ext uri="{FF2B5EF4-FFF2-40B4-BE49-F238E27FC236}">
                <a16:creationId xmlns:a16="http://schemas.microsoft.com/office/drawing/2014/main" id="{82B3487C-BD51-72CD-B040-6D4102AA5A69}"/>
              </a:ext>
            </a:extLst>
          </p:cNvPr>
          <p:cNvSpPr txBox="1"/>
          <p:nvPr/>
        </p:nvSpPr>
        <p:spPr>
          <a:xfrm>
            <a:off x="2408610" y="5557355"/>
            <a:ext cx="7374776" cy="646331"/>
          </a:xfrm>
          <a:prstGeom prst="rect">
            <a:avLst/>
          </a:prstGeom>
          <a:noFill/>
        </p:spPr>
        <p:txBody>
          <a:bodyPr wrap="none" rtlCol="0">
            <a:spAutoFit/>
          </a:bodyPr>
          <a:lstStyle/>
          <a:p>
            <a:pPr algn="ctr"/>
            <a:r>
              <a:rPr lang="vi-VN"/>
              <a:t>Bảng 1: Kết quả thí nghiệm trên các bộ dữ liệu MNIST và</a:t>
            </a:r>
            <a:r>
              <a:rPr lang="vi-VN" noProof="1"/>
              <a:t> small </a:t>
            </a:r>
            <a:r>
              <a:rPr lang="vi-VN"/>
              <a:t>NORB.</a:t>
            </a:r>
          </a:p>
          <a:p>
            <a:pPr algn="ctr"/>
            <a:r>
              <a:rPr lang="vi-VN"/>
              <a:t>Các kết quả ở đây là độ chính xác dự đoán (%) trên tập kiểm tra.</a:t>
            </a:r>
            <a:endParaRPr lang="en-US"/>
          </a:p>
        </p:txBody>
      </p:sp>
      <p:pic>
        <p:nvPicPr>
          <p:cNvPr id="14" name="Picture 13" descr="A screenshot of a computer&#10;&#10;Description automatically generated">
            <a:extLst>
              <a:ext uri="{FF2B5EF4-FFF2-40B4-BE49-F238E27FC236}">
                <a16:creationId xmlns:a16="http://schemas.microsoft.com/office/drawing/2014/main" id="{0CA4C666-0474-2766-0C0E-4A4DE33FBA5F}"/>
              </a:ext>
            </a:extLst>
          </p:cNvPr>
          <p:cNvPicPr>
            <a:picLocks noChangeAspect="1"/>
          </p:cNvPicPr>
          <p:nvPr/>
        </p:nvPicPr>
        <p:blipFill rotWithShape="1">
          <a:blip r:embed="rId2"/>
          <a:srcRect l="18281" t="30343" r="8048" b="11398"/>
          <a:stretch/>
        </p:blipFill>
        <p:spPr>
          <a:xfrm>
            <a:off x="1604961" y="1517058"/>
            <a:ext cx="8982075" cy="3823884"/>
          </a:xfrm>
          <a:prstGeom prst="rect">
            <a:avLst/>
          </a:prstGeom>
        </p:spPr>
      </p:pic>
    </p:spTree>
    <p:extLst>
      <p:ext uri="{BB962C8B-B14F-4D97-AF65-F5344CB8AC3E}">
        <p14:creationId xmlns:p14="http://schemas.microsoft.com/office/powerpoint/2010/main" val="1412635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ộp Văn bản 4">
            <a:extLst>
              <a:ext uri="{FF2B5EF4-FFF2-40B4-BE49-F238E27FC236}">
                <a16:creationId xmlns:a16="http://schemas.microsoft.com/office/drawing/2014/main" id="{575FF48C-0D96-1131-A723-511AFDD7DB39}"/>
              </a:ext>
            </a:extLst>
          </p:cNvPr>
          <p:cNvSpPr txBox="1"/>
          <p:nvPr/>
        </p:nvSpPr>
        <p:spPr>
          <a:xfrm>
            <a:off x="838200" y="1616140"/>
            <a:ext cx="10515600" cy="2900776"/>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just">
              <a:lnSpc>
                <a:spcPct val="90000"/>
              </a:lnSpc>
              <a:spcBef>
                <a:spcPts val="1000"/>
              </a:spcBef>
            </a:pPr>
            <a:r>
              <a:rPr lang="en-US" sz="2400" b="1" kern="1200" noProof="1">
                <a:latin typeface="+mn-lt"/>
                <a:ea typeface="+mn-ea"/>
                <a:cs typeface="+mn-cs"/>
              </a:rPr>
              <a:t>Dữ liệu có phân bố thay đổi (Data distribution shift)</a:t>
            </a:r>
            <a:r>
              <a:rPr lang="vi-VN" sz="2400" b="1" kern="1200" noProof="1">
                <a:latin typeface="+mn-lt"/>
                <a:ea typeface="+mn-ea"/>
                <a:cs typeface="+mn-cs"/>
              </a:rPr>
              <a:t>:</a:t>
            </a:r>
            <a:endParaRPr lang="en-US">
              <a:ea typeface="+mn-ea"/>
              <a:cs typeface="+mn-cs"/>
            </a:endParaRPr>
          </a:p>
          <a:p>
            <a:pPr marL="342900" indent="-342900" algn="just">
              <a:lnSpc>
                <a:spcPct val="90000"/>
              </a:lnSpc>
              <a:spcBef>
                <a:spcPts val="1000"/>
              </a:spcBef>
              <a:buFont typeface="Arial" panose="020B0604020202020204" pitchFamily="34" charset="0"/>
              <a:buChar char="•"/>
            </a:pPr>
            <a:r>
              <a:rPr lang="vi-VN" sz="2400" noProof="1"/>
              <a:t>D</a:t>
            </a:r>
            <a:r>
              <a:rPr lang="en-US" sz="2400" kern="1200" noProof="1">
                <a:latin typeface="+mn-lt"/>
                <a:ea typeface="+mn-ea"/>
                <a:cs typeface="+mn-cs"/>
              </a:rPr>
              <a:t>ữ liệu mà mô hình phải dự đoán có sự thay đổi phân bố so với </a:t>
            </a:r>
            <a:r>
              <a:rPr lang="en-US" sz="2400" noProof="1"/>
              <a:t>dữ liệu được dùng để huấn luyện mô </a:t>
            </a:r>
            <a:r>
              <a:rPr lang="vi-VN" sz="2400" noProof="1"/>
              <a:t>hình.</a:t>
            </a:r>
            <a:endParaRPr lang="vi-VN" sz="2400" noProof="1">
              <a:cs typeface="Arial"/>
            </a:endParaRPr>
          </a:p>
          <a:p>
            <a:pPr marL="342900" indent="-342900" algn="just">
              <a:lnSpc>
                <a:spcPct val="90000"/>
              </a:lnSpc>
              <a:spcBef>
                <a:spcPts val="1000"/>
              </a:spcBef>
              <a:buFont typeface="Arial" panose="020B0604020202020204" pitchFamily="34" charset="0"/>
              <a:buChar char="•"/>
            </a:pPr>
            <a:r>
              <a:rPr lang="vi-VN" sz="2400" noProof="1"/>
              <a:t>Hệ quả: đ</a:t>
            </a:r>
            <a:r>
              <a:rPr lang="en-US" sz="2400" kern="1200" noProof="1">
                <a:latin typeface="+mn-lt"/>
                <a:ea typeface="+mn-ea"/>
                <a:cs typeface="+mn-cs"/>
              </a:rPr>
              <a:t>ộ chính xác của kết quả dự đoán của mô hình giảm.</a:t>
            </a:r>
            <a:endParaRPr lang="vi-VN" sz="2400" kern="1200" noProof="1">
              <a:latin typeface="+mn-lt"/>
              <a:ea typeface="+mn-ea"/>
              <a:cs typeface="+mn-cs"/>
            </a:endParaRPr>
          </a:p>
          <a:p>
            <a:pPr algn="just">
              <a:lnSpc>
                <a:spcPct val="90000"/>
              </a:lnSpc>
              <a:spcBef>
                <a:spcPts val="1000"/>
              </a:spcBef>
            </a:pPr>
            <a:endParaRPr lang="vi-VN" sz="2400" noProof="1">
              <a:cs typeface="Arial"/>
            </a:endParaRPr>
          </a:p>
          <a:p>
            <a:pPr algn="just">
              <a:lnSpc>
                <a:spcPct val="90000"/>
              </a:lnSpc>
              <a:spcBef>
                <a:spcPts val="1000"/>
              </a:spcBef>
            </a:pPr>
            <a:r>
              <a:rPr lang="vi-VN" sz="2400" noProof="1">
                <a:cs typeface="Arial"/>
              </a:rPr>
              <a:t>Khóa luận này tập trung vào bài toán dữ liệu có phân bố </a:t>
            </a:r>
            <a:r>
              <a:rPr lang="vi-VN" sz="2400" b="1" noProof="1">
                <a:cs typeface="Arial"/>
              </a:rPr>
              <a:t>đầu vào</a:t>
            </a:r>
            <a:r>
              <a:rPr lang="vi-VN" sz="2400" noProof="1">
                <a:cs typeface="Arial"/>
              </a:rPr>
              <a:t> thay đổi.</a:t>
            </a:r>
            <a:endParaRPr lang="en-US" sz="2400" noProof="1">
              <a:cs typeface="Arial"/>
            </a:endParaRPr>
          </a:p>
          <a:p>
            <a:pPr algn="just">
              <a:lnSpc>
                <a:spcPct val="90000"/>
              </a:lnSpc>
              <a:spcBef>
                <a:spcPts val="1000"/>
              </a:spcBef>
            </a:pPr>
            <a:endParaRPr lang="en-US" sz="2400" b="1" noProof="1">
              <a:cs typeface="Arial"/>
            </a:endParaRPr>
          </a:p>
          <a:p>
            <a:pPr algn="just">
              <a:lnSpc>
                <a:spcPct val="90000"/>
              </a:lnSpc>
              <a:spcBef>
                <a:spcPts val="1000"/>
              </a:spcBef>
            </a:pPr>
            <a:endParaRPr lang="en-US" sz="2400" noProof="1">
              <a:cs typeface="Arial"/>
            </a:endParaRPr>
          </a:p>
        </p:txBody>
      </p:sp>
      <p:sp>
        <p:nvSpPr>
          <p:cNvPr id="2" name="Title 1"/>
          <p:cNvSpPr>
            <a:spLocks noGrp="1"/>
          </p:cNvSpPr>
          <p:nvPr>
            <p:ph type="title"/>
          </p:nvPr>
        </p:nvSpPr>
        <p:spPr/>
        <p:txBody>
          <a:bodyPr vert="horz" lIns="91440" tIns="45720" rIns="91440" bIns="45720" rtlCol="0" anchor="ctr">
            <a:normAutofit/>
          </a:bodyPr>
          <a:lstStyle/>
          <a:p>
            <a:pPr marL="514350" indent="-514350"/>
            <a:r>
              <a:rPr lang="en-US" noProof="1"/>
              <a:t>Giới</a:t>
            </a:r>
            <a:r>
              <a:rPr lang="en-US" b="1" kern="1200" noProof="1">
                <a:latin typeface="+mn-lt"/>
                <a:ea typeface="+mj-ea"/>
                <a:cs typeface="+mj-cs"/>
              </a:rPr>
              <a:t> thiệu bài toán</a:t>
            </a:r>
          </a:p>
        </p:txBody>
      </p:sp>
      <p:sp>
        <p:nvSpPr>
          <p:cNvPr id="6" name="Chỗ dành sẵn cho Số hiệu Bản chiếu 5">
            <a:extLst>
              <a:ext uri="{FF2B5EF4-FFF2-40B4-BE49-F238E27FC236}">
                <a16:creationId xmlns:a16="http://schemas.microsoft.com/office/drawing/2014/main" id="{580E1668-75A7-B835-7CB1-CCC6D71D1C90}"/>
              </a:ext>
            </a:extLst>
          </p:cNvPr>
          <p:cNvSpPr>
            <a:spLocks noGrp="1"/>
          </p:cNvSpPr>
          <p:nvPr>
            <p:ph type="sldNum" sz="quarter" idx="12"/>
          </p:nvPr>
        </p:nvSpPr>
        <p:spPr/>
        <p:txBody>
          <a:bodyPr vert="horz" lIns="91440" tIns="45720" rIns="91440" bIns="45720" rtlCol="0" anchor="ctr">
            <a:normAutofit/>
          </a:bodyPr>
          <a:lstStyle/>
          <a:p>
            <a:pPr>
              <a:spcAft>
                <a:spcPts val="600"/>
              </a:spcAft>
            </a:pPr>
            <a:fld id="{4E87520F-9537-4B31-A4DB-3ECD89F60798}" type="slidenum">
              <a:rPr lang="en-US" smtClean="0"/>
              <a:pPr>
                <a:spcAft>
                  <a:spcPts val="600"/>
                </a:spcAft>
              </a:pPr>
              <a:t>3</a:t>
            </a:fld>
            <a:endParaRPr lang="en-US"/>
          </a:p>
        </p:txBody>
      </p:sp>
    </p:spTree>
    <p:extLst>
      <p:ext uri="{BB962C8B-B14F-4D97-AF65-F5344CB8AC3E}">
        <p14:creationId xmlns:p14="http://schemas.microsoft.com/office/powerpoint/2010/main" val="24543059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CC3A9-95AF-CA93-70DF-6E0CF76ABAD3}"/>
              </a:ext>
            </a:extLst>
          </p:cNvPr>
          <p:cNvSpPr>
            <a:spLocks noGrp="1"/>
          </p:cNvSpPr>
          <p:nvPr>
            <p:ph type="title"/>
          </p:nvPr>
        </p:nvSpPr>
        <p:spPr>
          <a:xfrm>
            <a:off x="838200" y="629208"/>
            <a:ext cx="10515600" cy="813798"/>
          </a:xfrm>
        </p:spPr>
        <p:txBody>
          <a:bodyPr>
            <a:normAutofit fontScale="90000"/>
          </a:bodyPr>
          <a:lstStyle/>
          <a:p>
            <a:r>
              <a:rPr lang="vi-VN"/>
              <a:t>So sánh CACM ràng buộc đúng với CACM ràng buộc sai</a:t>
            </a:r>
            <a:br>
              <a:rPr lang="vi-VN"/>
            </a:br>
            <a:r>
              <a:rPr lang="vi-VN" sz="1800">
                <a:solidFill>
                  <a:schemeClr val="accent1">
                    <a:lumMod val="40000"/>
                    <a:lumOff val="60000"/>
                  </a:schemeClr>
                </a:solidFill>
                <a:cs typeface="Arial"/>
              </a:rPr>
              <a:t>(Thí nghiệm mở rộng ngoài bài báo gốc)</a:t>
            </a:r>
            <a:endParaRPr lang="en-US" sz="1800">
              <a:solidFill>
                <a:schemeClr val="accent1">
                  <a:lumMod val="40000"/>
                  <a:lumOff val="60000"/>
                </a:schemeClr>
              </a:solidFill>
            </a:endParaRPr>
          </a:p>
        </p:txBody>
      </p:sp>
      <p:pic>
        <p:nvPicPr>
          <p:cNvPr id="6" name="Content Placeholder 5" descr="A screenshot of a computer&#10;&#10;Description automatically generated">
            <a:extLst>
              <a:ext uri="{FF2B5EF4-FFF2-40B4-BE49-F238E27FC236}">
                <a16:creationId xmlns:a16="http://schemas.microsoft.com/office/drawing/2014/main" id="{45E81C84-F07C-9786-0BED-46B81946E518}"/>
              </a:ext>
            </a:extLst>
          </p:cNvPr>
          <p:cNvPicPr>
            <a:picLocks noGrp="1" noChangeAspect="1"/>
          </p:cNvPicPr>
          <p:nvPr>
            <p:ph idx="1"/>
          </p:nvPr>
        </p:nvPicPr>
        <p:blipFill rotWithShape="1">
          <a:blip r:embed="rId2"/>
          <a:srcRect l="21029" t="41098" r="15949" b="25286"/>
          <a:stretch/>
        </p:blipFill>
        <p:spPr>
          <a:xfrm>
            <a:off x="2933757" y="2520950"/>
            <a:ext cx="6324485" cy="1816100"/>
          </a:xfrm>
        </p:spPr>
      </p:pic>
      <p:sp>
        <p:nvSpPr>
          <p:cNvPr id="4" name="Slide Number Placeholder 3">
            <a:extLst>
              <a:ext uri="{FF2B5EF4-FFF2-40B4-BE49-F238E27FC236}">
                <a16:creationId xmlns:a16="http://schemas.microsoft.com/office/drawing/2014/main" id="{632E880F-4000-BB33-3369-3B9EF1A35432}"/>
              </a:ext>
            </a:extLst>
          </p:cNvPr>
          <p:cNvSpPr>
            <a:spLocks noGrp="1"/>
          </p:cNvSpPr>
          <p:nvPr>
            <p:ph type="sldNum" sz="quarter" idx="12"/>
          </p:nvPr>
        </p:nvSpPr>
        <p:spPr/>
        <p:txBody>
          <a:bodyPr/>
          <a:lstStyle/>
          <a:p>
            <a:fld id="{4E87520F-9537-4B31-A4DB-3ECD89F60798}" type="slidenum">
              <a:rPr lang="en-US" smtClean="0"/>
              <a:pPr/>
              <a:t>30</a:t>
            </a:fld>
            <a:endParaRPr lang="en-US"/>
          </a:p>
        </p:txBody>
      </p:sp>
      <p:sp>
        <p:nvSpPr>
          <p:cNvPr id="9" name="TextBox 8">
            <a:extLst>
              <a:ext uri="{FF2B5EF4-FFF2-40B4-BE49-F238E27FC236}">
                <a16:creationId xmlns:a16="http://schemas.microsoft.com/office/drawing/2014/main" id="{CEB50AFE-8FF7-06A7-0E69-73206489C949}"/>
              </a:ext>
            </a:extLst>
          </p:cNvPr>
          <p:cNvSpPr txBox="1"/>
          <p:nvPr/>
        </p:nvSpPr>
        <p:spPr>
          <a:xfrm>
            <a:off x="1703094" y="4468484"/>
            <a:ext cx="8785809" cy="646331"/>
          </a:xfrm>
          <a:prstGeom prst="rect">
            <a:avLst/>
          </a:prstGeom>
          <a:noFill/>
        </p:spPr>
        <p:txBody>
          <a:bodyPr wrap="square" rtlCol="0">
            <a:spAutoFit/>
          </a:bodyPr>
          <a:lstStyle/>
          <a:p>
            <a:pPr algn="ctr"/>
            <a:r>
              <a:rPr lang="vi-VN"/>
              <a:t>Bảng 2: Kết quả thí nghiệm CACM trên các bộ dữ liệu MNIST với ràng buộc sai. </a:t>
            </a:r>
          </a:p>
          <a:p>
            <a:pPr algn="ctr"/>
            <a:r>
              <a:rPr lang="vi-VN"/>
              <a:t>Các kết quả ở đây là độ chính xác dự đoán (%) trên tập kiểm tra.</a:t>
            </a:r>
            <a:endParaRPr lang="en-US"/>
          </a:p>
        </p:txBody>
      </p:sp>
    </p:spTree>
    <p:extLst>
      <p:ext uri="{BB962C8B-B14F-4D97-AF65-F5344CB8AC3E}">
        <p14:creationId xmlns:p14="http://schemas.microsoft.com/office/powerpoint/2010/main" val="42536663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450EB-A6BF-74F2-D3BF-01BE6D4292F3}"/>
              </a:ext>
            </a:extLst>
          </p:cNvPr>
          <p:cNvSpPr>
            <a:spLocks noGrp="1"/>
          </p:cNvSpPr>
          <p:nvPr>
            <p:ph type="title"/>
          </p:nvPr>
        </p:nvSpPr>
        <p:spPr>
          <a:xfrm>
            <a:off x="838200" y="629208"/>
            <a:ext cx="10515600" cy="813797"/>
          </a:xfrm>
        </p:spPr>
        <p:txBody>
          <a:bodyPr>
            <a:normAutofit fontScale="90000"/>
          </a:bodyPr>
          <a:lstStyle/>
          <a:p>
            <a:r>
              <a:rPr lang="vi-VN"/>
              <a:t>So sánh CACM ràng buộc đúng với CACM ràng buộc sai </a:t>
            </a:r>
            <a:r>
              <a:rPr lang="vi-VN" sz="1800">
                <a:solidFill>
                  <a:schemeClr val="accent1">
                    <a:lumMod val="40000"/>
                    <a:lumOff val="60000"/>
                  </a:schemeClr>
                </a:solidFill>
                <a:cs typeface="Arial"/>
              </a:rPr>
              <a:t>(Thí nghiệm mở rộng ngoài bài báo gốc)</a:t>
            </a:r>
            <a:endParaRPr lang="en-US">
              <a:solidFill>
                <a:schemeClr val="accent1">
                  <a:lumMod val="40000"/>
                  <a:lumOff val="60000"/>
                </a:schemeClr>
              </a:solidFill>
            </a:endParaRPr>
          </a:p>
        </p:txBody>
      </p:sp>
      <p:sp>
        <p:nvSpPr>
          <p:cNvPr id="4" name="Slide Number Placeholder 3">
            <a:extLst>
              <a:ext uri="{FF2B5EF4-FFF2-40B4-BE49-F238E27FC236}">
                <a16:creationId xmlns:a16="http://schemas.microsoft.com/office/drawing/2014/main" id="{52369C4E-B2BC-609C-9419-4F4600991D29}"/>
              </a:ext>
            </a:extLst>
          </p:cNvPr>
          <p:cNvSpPr>
            <a:spLocks noGrp="1"/>
          </p:cNvSpPr>
          <p:nvPr>
            <p:ph type="sldNum" sz="quarter" idx="12"/>
          </p:nvPr>
        </p:nvSpPr>
        <p:spPr/>
        <p:txBody>
          <a:bodyPr/>
          <a:lstStyle/>
          <a:p>
            <a:fld id="{4E87520F-9537-4B31-A4DB-3ECD89F60798}" type="slidenum">
              <a:rPr lang="en-US" smtClean="0"/>
              <a:pPr/>
              <a:t>31</a:t>
            </a:fld>
            <a:endParaRPr lang="en-US"/>
          </a:p>
        </p:txBody>
      </p:sp>
      <p:pic>
        <p:nvPicPr>
          <p:cNvPr id="8" name="Picture 7" descr="A screenshot of a computer&#10;&#10;Description automatically generated">
            <a:extLst>
              <a:ext uri="{FF2B5EF4-FFF2-40B4-BE49-F238E27FC236}">
                <a16:creationId xmlns:a16="http://schemas.microsoft.com/office/drawing/2014/main" id="{BDA75A90-30E7-234A-0B77-5CD12741AD7B}"/>
              </a:ext>
            </a:extLst>
          </p:cNvPr>
          <p:cNvPicPr>
            <a:picLocks noChangeAspect="1"/>
          </p:cNvPicPr>
          <p:nvPr/>
        </p:nvPicPr>
        <p:blipFill rotWithShape="1">
          <a:blip r:embed="rId2"/>
          <a:srcRect l="20937" t="36649" r="15833" b="30071"/>
          <a:stretch/>
        </p:blipFill>
        <p:spPr>
          <a:xfrm>
            <a:off x="2933755" y="2520950"/>
            <a:ext cx="6324485" cy="1816100"/>
          </a:xfrm>
          <a:prstGeom prst="rect">
            <a:avLst/>
          </a:prstGeom>
        </p:spPr>
      </p:pic>
      <p:sp>
        <p:nvSpPr>
          <p:cNvPr id="10" name="TextBox 9">
            <a:extLst>
              <a:ext uri="{FF2B5EF4-FFF2-40B4-BE49-F238E27FC236}">
                <a16:creationId xmlns:a16="http://schemas.microsoft.com/office/drawing/2014/main" id="{32107692-A19B-AB9C-3F2D-947C4C5DD16C}"/>
              </a:ext>
            </a:extLst>
          </p:cNvPr>
          <p:cNvSpPr txBox="1"/>
          <p:nvPr/>
        </p:nvSpPr>
        <p:spPr>
          <a:xfrm>
            <a:off x="1607195" y="4468483"/>
            <a:ext cx="8977606" cy="646331"/>
          </a:xfrm>
          <a:prstGeom prst="rect">
            <a:avLst/>
          </a:prstGeom>
          <a:noFill/>
        </p:spPr>
        <p:txBody>
          <a:bodyPr wrap="square" rtlCol="0">
            <a:spAutoFit/>
          </a:bodyPr>
          <a:lstStyle/>
          <a:p>
            <a:pPr algn="ctr"/>
            <a:r>
              <a:rPr lang="vi-VN"/>
              <a:t>Bảng 3: Kết quả thí nghiệm CACM trên các bộ dữ liệu </a:t>
            </a:r>
            <a:r>
              <a:rPr lang="vi-VN" noProof="1"/>
              <a:t>small</a:t>
            </a:r>
            <a:r>
              <a:rPr lang="vi-VN"/>
              <a:t> NORB với ràng buộc sai. </a:t>
            </a:r>
          </a:p>
          <a:p>
            <a:pPr algn="ctr"/>
            <a:r>
              <a:rPr lang="vi-VN"/>
              <a:t>Các kết quả ở đây là độ chính xác dự đoán (%) trên tập kiểm tra.</a:t>
            </a:r>
            <a:endParaRPr lang="en-US"/>
          </a:p>
        </p:txBody>
      </p:sp>
    </p:spTree>
    <p:extLst>
      <p:ext uri="{BB962C8B-B14F-4D97-AF65-F5344CB8AC3E}">
        <p14:creationId xmlns:p14="http://schemas.microsoft.com/office/powerpoint/2010/main" val="6900569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2F101-ED69-C22D-D275-1E566BC6A4AC}"/>
              </a:ext>
            </a:extLst>
          </p:cNvPr>
          <p:cNvSpPr>
            <a:spLocks noGrp="1"/>
          </p:cNvSpPr>
          <p:nvPr>
            <p:ph type="title"/>
          </p:nvPr>
        </p:nvSpPr>
        <p:spPr>
          <a:xfrm>
            <a:off x="838200" y="629208"/>
            <a:ext cx="10515600" cy="828175"/>
          </a:xfrm>
        </p:spPr>
        <p:txBody>
          <a:bodyPr>
            <a:normAutofit fontScale="90000"/>
          </a:bodyPr>
          <a:lstStyle/>
          <a:p>
            <a:r>
              <a:rPr lang="vi-VN">
                <a:solidFill>
                  <a:srgbClr val="0563C1"/>
                </a:solidFill>
                <a:cs typeface="Arial"/>
              </a:rPr>
              <a:t>Áp dụng phương pháp CACM cho dữ liệu ảnh thực tế</a:t>
            </a:r>
            <a:r>
              <a:rPr lang="vi-VN">
                <a:cs typeface="Arial"/>
              </a:rPr>
              <a:t/>
            </a:r>
            <a:br>
              <a:rPr lang="vi-VN">
                <a:cs typeface="Arial"/>
              </a:rPr>
            </a:br>
            <a:r>
              <a:rPr lang="vi-VN" sz="1800">
                <a:solidFill>
                  <a:schemeClr val="accent1">
                    <a:lumMod val="40000"/>
                    <a:lumOff val="60000"/>
                  </a:schemeClr>
                </a:solidFill>
                <a:cs typeface="Arial"/>
              </a:rPr>
              <a:t>(Thí nghiệm mở rộng ngoài bài báo gốc)</a:t>
            </a:r>
          </a:p>
        </p:txBody>
      </p:sp>
      <p:pic>
        <p:nvPicPr>
          <p:cNvPr id="6" name="Content Placeholder 5" descr="A collage of cells with different cells&#10;&#10;Description automatically generated with medium confidence">
            <a:extLst>
              <a:ext uri="{FF2B5EF4-FFF2-40B4-BE49-F238E27FC236}">
                <a16:creationId xmlns:a16="http://schemas.microsoft.com/office/drawing/2014/main" id="{EE4C5105-D5C5-6268-6144-056777350400}"/>
              </a:ext>
            </a:extLst>
          </p:cNvPr>
          <p:cNvPicPr>
            <a:picLocks noGrp="1" noChangeAspect="1"/>
          </p:cNvPicPr>
          <p:nvPr>
            <p:ph idx="1"/>
          </p:nvPr>
        </p:nvPicPr>
        <p:blipFill>
          <a:blip r:embed="rId2"/>
          <a:stretch>
            <a:fillRect/>
          </a:stretch>
        </p:blipFill>
        <p:spPr>
          <a:xfrm>
            <a:off x="986642" y="1981638"/>
            <a:ext cx="5257800" cy="2498506"/>
          </a:xfrm>
        </p:spPr>
      </p:pic>
      <p:sp>
        <p:nvSpPr>
          <p:cNvPr id="4" name="Slide Number Placeholder 3">
            <a:extLst>
              <a:ext uri="{FF2B5EF4-FFF2-40B4-BE49-F238E27FC236}">
                <a16:creationId xmlns:a16="http://schemas.microsoft.com/office/drawing/2014/main" id="{9CE74315-2C26-1E01-4950-91BA4BD5F3E3}"/>
              </a:ext>
            </a:extLst>
          </p:cNvPr>
          <p:cNvSpPr>
            <a:spLocks noGrp="1"/>
          </p:cNvSpPr>
          <p:nvPr>
            <p:ph type="sldNum" sz="quarter" idx="12"/>
          </p:nvPr>
        </p:nvSpPr>
        <p:spPr/>
        <p:txBody>
          <a:bodyPr/>
          <a:lstStyle/>
          <a:p>
            <a:fld id="{4E87520F-9537-4B31-A4DB-3ECD89F60798}" type="slidenum">
              <a:rPr lang="en-US" smtClean="0"/>
              <a:pPr/>
              <a:t>32</a:t>
            </a:fld>
            <a:endParaRPr lang="en-US"/>
          </a:p>
        </p:txBody>
      </p:sp>
      <p:sp>
        <p:nvSpPr>
          <p:cNvPr id="7" name="TextBox 6">
            <a:extLst>
              <a:ext uri="{FF2B5EF4-FFF2-40B4-BE49-F238E27FC236}">
                <a16:creationId xmlns:a16="http://schemas.microsoft.com/office/drawing/2014/main" id="{555117B4-313F-B5A0-2627-9C638548E916}"/>
              </a:ext>
            </a:extLst>
          </p:cNvPr>
          <p:cNvSpPr txBox="1"/>
          <p:nvPr/>
        </p:nvSpPr>
        <p:spPr>
          <a:xfrm>
            <a:off x="5638800" y="3174401"/>
            <a:ext cx="65" cy="276999"/>
          </a:xfrm>
          <a:prstGeom prst="rect">
            <a:avLst/>
          </a:prstGeom>
          <a:noFill/>
        </p:spPr>
        <p:txBody>
          <a:bodyPr wrap="none" lIns="0" tIns="0" rIns="0" bIns="0" rtlCol="0">
            <a:spAutoFit/>
          </a:bodyPr>
          <a:lstStyle/>
          <a:p>
            <a:endParaRPr 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C688C74-5E80-DBBB-9DE0-9543CAEDD91E}"/>
                  </a:ext>
                </a:extLst>
              </p:cNvPr>
              <p:cNvSpPr txBox="1"/>
              <p:nvPr/>
            </p:nvSpPr>
            <p:spPr>
              <a:xfrm>
                <a:off x="6507068" y="2019220"/>
                <a:ext cx="4216400" cy="2308324"/>
              </a:xfrm>
              <a:prstGeom prst="rect">
                <a:avLst/>
              </a:prstGeom>
              <a:noFill/>
            </p:spPr>
            <p:txBody>
              <a:bodyPr wrap="square" rtlCol="0">
                <a:spAutoFit/>
              </a:bodyPr>
              <a:lstStyle/>
              <a:p>
                <a:pPr algn="just"/>
                <a:r>
                  <a:rPr lang="vi-VN" b="1"/>
                  <a:t>2 lớp: </a:t>
                </a:r>
              </a:p>
              <a:p>
                <a:pPr marL="285750" indent="-285750" algn="just">
                  <a:buFont typeface="Arial" panose="020B0604020202020204" pitchFamily="34" charset="0"/>
                  <a:buChar char="•"/>
                </a:pPr>
                <a:r>
                  <a:rPr lang="vi-VN"/>
                  <a:t>0: không có khối u </a:t>
                </a:r>
              </a:p>
              <a:p>
                <a:pPr marL="285750" indent="-285750" algn="just">
                  <a:buFont typeface="Arial" panose="020B0604020202020204" pitchFamily="34" charset="0"/>
                  <a:buChar char="•"/>
                </a:pPr>
                <a:r>
                  <a:rPr lang="vi-VN"/>
                  <a:t>1: có khối u</a:t>
                </a:r>
              </a:p>
              <a:p>
                <a:pPr marL="285750" indent="-285750" algn="just">
                  <a:buFont typeface="Arial" panose="020B0604020202020204" pitchFamily="34" charset="0"/>
                  <a:buChar char="•"/>
                </a:pPr>
                <a:endParaRPr lang="vi-VN"/>
              </a:p>
              <a:p>
                <a:pPr algn="just"/>
                <a:r>
                  <a:rPr lang="vi-VN"/>
                  <a:t>Có sự khác biệt trong quá trình </a:t>
                </a:r>
                <a:r>
                  <a:rPr lang="vi-VN" b="1"/>
                  <a:t>nhuộm tiêu bản</a:t>
                </a:r>
                <a:r>
                  <a:rPr lang="vi-VN"/>
                  <a:t> và </a:t>
                </a:r>
                <a:r>
                  <a:rPr lang="vi-VN" b="1"/>
                  <a:t>thu thập dữ liệu</a:t>
                </a:r>
                <a:r>
                  <a:rPr lang="vi-VN"/>
                  <a:t> giữa các bệnh viện.</a:t>
                </a:r>
              </a:p>
              <a:p>
                <a:pPr algn="just"/>
                <a14:m>
                  <m:oMathPara xmlns:m="http://schemas.openxmlformats.org/officeDocument/2006/math">
                    <m:oMathParaPr>
                      <m:jc m:val="left"/>
                    </m:oMathParaPr>
                    <m:oMath xmlns:m="http://schemas.openxmlformats.org/officeDocument/2006/math">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rPr>
                          </m:ctrlPr>
                        </m:sSubPr>
                        <m:e>
                          <m:r>
                            <a:rPr lang="vi-VN" i="1">
                              <a:latin typeface="Cambria Math" panose="02040503050406030204" pitchFamily="18" charset="0"/>
                            </a:rPr>
                            <m:t>𝐴</m:t>
                          </m:r>
                        </m:e>
                        <m:sub>
                          <m:r>
                            <a:rPr lang="vi-VN" i="1">
                              <a:latin typeface="Cambria Math" panose="02040503050406030204" pitchFamily="18" charset="0"/>
                            </a:rPr>
                            <m:t>𝑖𝑛𝑑</m:t>
                          </m:r>
                        </m:sub>
                      </m:sSub>
                      <m:r>
                        <a:rPr lang="vi-VN" b="0" i="1" smtClean="0">
                          <a:latin typeface="Cambria Math" panose="02040503050406030204" pitchFamily="18" charset="0"/>
                        </a:rPr>
                        <m:t>=</m:t>
                      </m:r>
                      <m:r>
                        <a:rPr lang="vi-VN" i="1">
                          <a:latin typeface="Cambria Math" panose="02040503050406030204" pitchFamily="18" charset="0"/>
                        </a:rPr>
                        <m:t>h𝑜𝑠𝑝𝑖𝑡𝑎𝑙</m:t>
                      </m:r>
                    </m:oMath>
                  </m:oMathPara>
                </a14:m>
                <a:endParaRPr lang="vi-VN" i="1"/>
              </a:p>
            </p:txBody>
          </p:sp>
        </mc:Choice>
        <mc:Fallback xmlns="">
          <p:sp>
            <p:nvSpPr>
              <p:cNvPr id="8" name="TextBox 7">
                <a:extLst>
                  <a:ext uri="{FF2B5EF4-FFF2-40B4-BE49-F238E27FC236}">
                    <a16:creationId xmlns:a16="http://schemas.microsoft.com/office/drawing/2014/main" id="{EC688C74-5E80-DBBB-9DE0-9543CAEDD91E}"/>
                  </a:ext>
                </a:extLst>
              </p:cNvPr>
              <p:cNvSpPr txBox="1">
                <a:spLocks noRot="1" noChangeAspect="1" noMove="1" noResize="1" noEditPoints="1" noAdjustHandles="1" noChangeArrowheads="1" noChangeShapeType="1" noTextEdit="1"/>
              </p:cNvSpPr>
              <p:nvPr/>
            </p:nvSpPr>
            <p:spPr>
              <a:xfrm>
                <a:off x="6507068" y="2019220"/>
                <a:ext cx="4216400" cy="2308324"/>
              </a:xfrm>
              <a:prstGeom prst="rect">
                <a:avLst/>
              </a:prstGeom>
              <a:blipFill>
                <a:blip r:embed="rId3"/>
                <a:stretch>
                  <a:fillRect l="-1156" t="-1319" r="-1156" b="-1583"/>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7371EF1B-459B-DCC0-8B3D-D21E35718AF5}"/>
              </a:ext>
            </a:extLst>
          </p:cNvPr>
          <p:cNvSpPr txBox="1"/>
          <p:nvPr/>
        </p:nvSpPr>
        <p:spPr>
          <a:xfrm>
            <a:off x="986642" y="4480144"/>
            <a:ext cx="5257799" cy="369332"/>
          </a:xfrm>
          <a:prstGeom prst="rect">
            <a:avLst/>
          </a:prstGeom>
          <a:noFill/>
        </p:spPr>
        <p:txBody>
          <a:bodyPr wrap="square" lIns="91440" tIns="45720" rIns="91440" bIns="45720" rtlCol="0" anchor="t">
            <a:spAutoFit/>
          </a:bodyPr>
          <a:lstStyle/>
          <a:p>
            <a:pPr algn="ctr"/>
            <a:r>
              <a:rPr lang="vi-VN"/>
              <a:t>Hình 9: Một số mẫu dữ liệu </a:t>
            </a:r>
            <a:r>
              <a:rPr lang="vi-VN" b="1"/>
              <a:t>Camelyon17</a:t>
            </a:r>
            <a:endParaRPr lang="en-US" b="1"/>
          </a:p>
        </p:txBody>
      </p:sp>
      <p:sp>
        <p:nvSpPr>
          <p:cNvPr id="11" name="TextBox 10">
            <a:extLst>
              <a:ext uri="{FF2B5EF4-FFF2-40B4-BE49-F238E27FC236}">
                <a16:creationId xmlns:a16="http://schemas.microsoft.com/office/drawing/2014/main" id="{6299EF17-4B0B-6B63-EB31-D92642EE3C33}"/>
              </a:ext>
            </a:extLst>
          </p:cNvPr>
          <p:cNvSpPr txBox="1"/>
          <p:nvPr/>
        </p:nvSpPr>
        <p:spPr>
          <a:xfrm>
            <a:off x="1164454" y="1388894"/>
            <a:ext cx="2771307" cy="369332"/>
          </a:xfrm>
          <a:prstGeom prst="rect">
            <a:avLst/>
          </a:prstGeom>
          <a:noFill/>
        </p:spPr>
        <p:txBody>
          <a:bodyPr wrap="square" lIns="91440" tIns="45720" rIns="91440" bIns="45720" rtlCol="0" anchor="t">
            <a:spAutoFit/>
          </a:bodyPr>
          <a:lstStyle/>
          <a:p>
            <a:r>
              <a:rPr lang="vi-VN" b="1"/>
              <a:t>Bộ dữ liệu</a:t>
            </a:r>
            <a:r>
              <a:rPr lang="en-US" b="1" dirty="0"/>
              <a:t> Camelyon17</a:t>
            </a:r>
            <a:endParaRPr lang="en-US" dirty="0"/>
          </a:p>
        </p:txBody>
      </p:sp>
    </p:spTree>
    <p:extLst>
      <p:ext uri="{BB962C8B-B14F-4D97-AF65-F5344CB8AC3E}">
        <p14:creationId xmlns:p14="http://schemas.microsoft.com/office/powerpoint/2010/main" val="13996981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331D21E-38BC-723C-EBE9-32B1F830CE9B}"/>
              </a:ext>
            </a:extLst>
          </p:cNvPr>
          <p:cNvSpPr>
            <a:spLocks noGrp="1"/>
          </p:cNvSpPr>
          <p:nvPr>
            <p:ph type="sldNum" sz="quarter" idx="12"/>
          </p:nvPr>
        </p:nvSpPr>
        <p:spPr/>
        <p:txBody>
          <a:bodyPr/>
          <a:lstStyle/>
          <a:p>
            <a:fld id="{4E87520F-9537-4B31-A4DB-3ECD89F60798}" type="slidenum">
              <a:rPr lang="en-US" smtClean="0"/>
              <a:pPr/>
              <a:t>33</a:t>
            </a:fld>
            <a:endParaRPr lang="en-US"/>
          </a:p>
        </p:txBody>
      </p:sp>
      <p:sp>
        <p:nvSpPr>
          <p:cNvPr id="7" name="TextBox 6">
            <a:extLst>
              <a:ext uri="{FF2B5EF4-FFF2-40B4-BE49-F238E27FC236}">
                <a16:creationId xmlns:a16="http://schemas.microsoft.com/office/drawing/2014/main" id="{0C2AAA52-11AA-D9C3-334D-A4AECD54AEBE}"/>
              </a:ext>
            </a:extLst>
          </p:cNvPr>
          <p:cNvSpPr txBox="1"/>
          <p:nvPr/>
        </p:nvSpPr>
        <p:spPr>
          <a:xfrm>
            <a:off x="3086201" y="4424034"/>
            <a:ext cx="6019597" cy="646331"/>
          </a:xfrm>
          <a:prstGeom prst="rect">
            <a:avLst/>
          </a:prstGeom>
          <a:noFill/>
        </p:spPr>
        <p:txBody>
          <a:bodyPr wrap="none" rtlCol="0">
            <a:spAutoFit/>
          </a:bodyPr>
          <a:lstStyle/>
          <a:p>
            <a:pPr algn="ctr"/>
            <a:r>
              <a:rPr lang="vi-VN"/>
              <a:t>Bảng 4: Kết quả thí nghiệm trên bộ dữ liệu Camelyon17. </a:t>
            </a:r>
          </a:p>
          <a:p>
            <a:pPr algn="ctr"/>
            <a:r>
              <a:rPr lang="vi-VN"/>
              <a:t>Các kết quả ở đây là độ chính xác dự đoán (%).</a:t>
            </a:r>
            <a:endParaRPr lang="en-US"/>
          </a:p>
        </p:txBody>
      </p:sp>
      <p:pic>
        <p:nvPicPr>
          <p:cNvPr id="11" name="Content Placeholder 5" descr="A screenshot of a computer&#10;&#10;Description automatically generated">
            <a:extLst>
              <a:ext uri="{FF2B5EF4-FFF2-40B4-BE49-F238E27FC236}">
                <a16:creationId xmlns:a16="http://schemas.microsoft.com/office/drawing/2014/main" id="{F1C2825D-7788-932B-F1C0-38AD8E3DBDAE}"/>
              </a:ext>
            </a:extLst>
          </p:cNvPr>
          <p:cNvPicPr>
            <a:picLocks noChangeAspect="1"/>
          </p:cNvPicPr>
          <p:nvPr/>
        </p:nvPicPr>
        <p:blipFill rotWithShape="1">
          <a:blip r:embed="rId2"/>
          <a:srcRect l="18013" t="42572" r="14690" b="19389"/>
          <a:stretch/>
        </p:blipFill>
        <p:spPr>
          <a:xfrm>
            <a:off x="3111847" y="2520949"/>
            <a:ext cx="5968301" cy="1816101"/>
          </a:xfrm>
          <a:prstGeom prst="rect">
            <a:avLst/>
          </a:prstGeom>
        </p:spPr>
      </p:pic>
      <p:sp>
        <p:nvSpPr>
          <p:cNvPr id="2" name="Title 1">
            <a:extLst>
              <a:ext uri="{FF2B5EF4-FFF2-40B4-BE49-F238E27FC236}">
                <a16:creationId xmlns:a16="http://schemas.microsoft.com/office/drawing/2014/main" id="{6E17F6C5-4802-BDAB-B88E-6AD8F3F35D1D}"/>
              </a:ext>
            </a:extLst>
          </p:cNvPr>
          <p:cNvSpPr>
            <a:spLocks noGrp="1"/>
          </p:cNvSpPr>
          <p:nvPr>
            <p:ph type="title"/>
          </p:nvPr>
        </p:nvSpPr>
        <p:spPr>
          <a:xfrm>
            <a:off x="838200" y="629208"/>
            <a:ext cx="10515600" cy="828175"/>
          </a:xfrm>
        </p:spPr>
        <p:txBody>
          <a:bodyPr>
            <a:normAutofit/>
          </a:bodyPr>
          <a:lstStyle/>
          <a:p>
            <a:r>
              <a:rPr lang="vi-VN" sz="2900">
                <a:cs typeface="Arial"/>
              </a:rPr>
              <a:t>Áp dụng phương pháp CACM cho dữ liệu ảnh thực tế</a:t>
            </a:r>
            <a:br>
              <a:rPr lang="vi-VN" sz="2900">
                <a:cs typeface="Arial"/>
              </a:rPr>
            </a:br>
            <a:r>
              <a:rPr lang="vi-VN" sz="1600">
                <a:solidFill>
                  <a:schemeClr val="accent1">
                    <a:lumMod val="40000"/>
                    <a:lumOff val="60000"/>
                  </a:schemeClr>
                </a:solidFill>
                <a:cs typeface="Arial"/>
              </a:rPr>
              <a:t>(Thí nghiệm mở rộng ngoài bài báo gốc)</a:t>
            </a:r>
            <a:endParaRPr lang="en-US">
              <a:solidFill>
                <a:schemeClr val="accent1">
                  <a:lumMod val="40000"/>
                  <a:lumOff val="60000"/>
                </a:schemeClr>
              </a:solidFill>
            </a:endParaRPr>
          </a:p>
        </p:txBody>
      </p:sp>
    </p:spTree>
    <p:extLst>
      <p:ext uri="{BB962C8B-B14F-4D97-AF65-F5344CB8AC3E}">
        <p14:creationId xmlns:p14="http://schemas.microsoft.com/office/powerpoint/2010/main" val="4148066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hỗ dành sẵn cho Nội dung 4">
            <a:extLst>
              <a:ext uri="{FF2B5EF4-FFF2-40B4-BE49-F238E27FC236}">
                <a16:creationId xmlns:a16="http://schemas.microsoft.com/office/drawing/2014/main" id="{D3D455BE-918F-BA80-BA34-5565B63CE014}"/>
              </a:ext>
            </a:extLst>
          </p:cNvPr>
          <p:cNvSpPr>
            <a:spLocks noGrp="1"/>
          </p:cNvSpPr>
          <p:nvPr>
            <p:ph idx="1"/>
          </p:nvPr>
        </p:nvSpPr>
        <p:spPr/>
        <p:txBody>
          <a:bodyPr vert="horz" lIns="91440" tIns="45720" rIns="91440" bIns="45720" rtlCol="0" anchor="t">
            <a:normAutofit/>
          </a:bodyPr>
          <a:lstStyle/>
          <a:p>
            <a:pPr marL="457200" indent="-457200">
              <a:lnSpc>
                <a:spcPct val="100000"/>
              </a:lnSpc>
              <a:buAutoNum type="arabicPeriod"/>
            </a:pPr>
            <a:r>
              <a:rPr lang="vi-VN" noProof="1">
                <a:solidFill>
                  <a:schemeClr val="tx2">
                    <a:lumMod val="60000"/>
                    <a:lumOff val="40000"/>
                  </a:schemeClr>
                </a:solidFill>
              </a:rPr>
              <a:t>Giới thiệu bài toán</a:t>
            </a:r>
            <a:r>
              <a:rPr lang="en-US" noProof="1">
                <a:solidFill>
                  <a:schemeClr val="tx2">
                    <a:lumMod val="60000"/>
                    <a:lumOff val="40000"/>
                  </a:schemeClr>
                </a:solidFill>
              </a:rPr>
              <a:t> và một số phương pháp giải quyết đã được đề xuất</a:t>
            </a:r>
            <a:endParaRPr lang="vi-VN" noProof="1">
              <a:solidFill>
                <a:schemeClr val="tx2">
                  <a:lumMod val="60000"/>
                  <a:lumOff val="40000"/>
                </a:schemeClr>
              </a:solidFill>
              <a:cs typeface="Arial"/>
            </a:endParaRPr>
          </a:p>
          <a:p>
            <a:pPr marL="457200" indent="-457200">
              <a:lnSpc>
                <a:spcPct val="100000"/>
              </a:lnSpc>
              <a:buAutoNum type="arabicPeriod"/>
            </a:pPr>
            <a:r>
              <a:rPr lang="vi-VN" noProof="1">
                <a:solidFill>
                  <a:schemeClr val="tx2">
                    <a:lumMod val="60000"/>
                    <a:lumOff val="40000"/>
                  </a:schemeClr>
                </a:solidFill>
                <a:cs typeface="Arial"/>
              </a:rPr>
              <a:t>Mô hình mạng nơ-ron với phương pháp huấn luyện dựa trên quan hệ nhân quả CACM</a:t>
            </a:r>
          </a:p>
          <a:p>
            <a:pPr marL="457200" indent="-457200">
              <a:lnSpc>
                <a:spcPct val="100000"/>
              </a:lnSpc>
              <a:buAutoNum type="arabicPeriod"/>
            </a:pPr>
            <a:r>
              <a:rPr lang="en-US" noProof="1">
                <a:solidFill>
                  <a:schemeClr val="tx2">
                    <a:lumMod val="60000"/>
                    <a:lumOff val="40000"/>
                  </a:schemeClr>
                </a:solidFill>
                <a:cs typeface="Arial"/>
              </a:rPr>
              <a:t>Thực nghiệm</a:t>
            </a:r>
            <a:endParaRPr lang="vi-VN" noProof="1">
              <a:solidFill>
                <a:schemeClr val="tx2">
                  <a:lumMod val="60000"/>
                  <a:lumOff val="40000"/>
                </a:schemeClr>
              </a:solidFill>
              <a:cs typeface="Arial"/>
            </a:endParaRPr>
          </a:p>
          <a:p>
            <a:pPr marL="457200" indent="-457200">
              <a:lnSpc>
                <a:spcPct val="100000"/>
              </a:lnSpc>
              <a:buFont typeface="Arial" panose="020B0604020202020204" pitchFamily="34" charset="0"/>
              <a:buAutoNum type="arabicPeriod"/>
            </a:pPr>
            <a:r>
              <a:rPr lang="vi-VN" noProof="1">
                <a:cs typeface="Arial"/>
              </a:rPr>
              <a:t>Kết luận &amp; hướng phát triển</a:t>
            </a:r>
          </a:p>
        </p:txBody>
      </p:sp>
      <p:sp>
        <p:nvSpPr>
          <p:cNvPr id="6" name="Chỗ dành sẵn cho Số hiệu Bản chiếu 5">
            <a:extLst>
              <a:ext uri="{FF2B5EF4-FFF2-40B4-BE49-F238E27FC236}">
                <a16:creationId xmlns:a16="http://schemas.microsoft.com/office/drawing/2014/main" id="{580E1668-75A7-B835-7CB1-CCC6D71D1C90}"/>
              </a:ext>
            </a:extLst>
          </p:cNvPr>
          <p:cNvSpPr>
            <a:spLocks noGrp="1"/>
          </p:cNvSpPr>
          <p:nvPr>
            <p:ph type="sldNum" sz="quarter" idx="12"/>
          </p:nvPr>
        </p:nvSpPr>
        <p:spPr/>
        <p:txBody>
          <a:bodyPr anchor="ctr">
            <a:normAutofit/>
          </a:bodyPr>
          <a:lstStyle/>
          <a:p>
            <a:fld id="{4E87520F-9537-4B31-A4DB-3ECD89F60798}" type="slidenum">
              <a:rPr lang="en-US" smtClean="0"/>
              <a:pPr/>
              <a:t>34</a:t>
            </a:fld>
            <a:endParaRPr lang="vi-VN"/>
          </a:p>
        </p:txBody>
      </p:sp>
      <p:sp>
        <p:nvSpPr>
          <p:cNvPr id="2" name="Title 1"/>
          <p:cNvSpPr>
            <a:spLocks noGrp="1"/>
          </p:cNvSpPr>
          <p:nvPr>
            <p:ph type="title"/>
          </p:nvPr>
        </p:nvSpPr>
        <p:spPr/>
        <p:txBody>
          <a:bodyPr anchor="ctr">
            <a:normAutofit/>
          </a:bodyPr>
          <a:lstStyle/>
          <a:p>
            <a:r>
              <a:rPr lang="en-US" noProof="1"/>
              <a:t>Nội </a:t>
            </a:r>
            <a:r>
              <a:rPr lang="en-US"/>
              <a:t>dung</a:t>
            </a:r>
          </a:p>
        </p:txBody>
      </p:sp>
    </p:spTree>
    <p:extLst>
      <p:ext uri="{BB962C8B-B14F-4D97-AF65-F5344CB8AC3E}">
        <p14:creationId xmlns:p14="http://schemas.microsoft.com/office/powerpoint/2010/main" val="19052822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6E5707-D31F-49AA-C83E-94764F9BB716}"/>
              </a:ext>
            </a:extLst>
          </p:cNvPr>
          <p:cNvSpPr>
            <a:spLocks noGrp="1"/>
          </p:cNvSpPr>
          <p:nvPr>
            <p:ph type="title"/>
          </p:nvPr>
        </p:nvSpPr>
        <p:spPr/>
        <p:txBody>
          <a:bodyPr/>
          <a:lstStyle/>
          <a:p>
            <a:r>
              <a:rPr lang="vi-VN"/>
              <a:t>4. Kết luận &amp; hướng phát triển</a:t>
            </a:r>
            <a:endParaRPr lang="en-US"/>
          </a:p>
        </p:txBody>
      </p:sp>
      <p:sp>
        <p:nvSpPr>
          <p:cNvPr id="2" name="Content Placeholder 1">
            <a:extLst>
              <a:ext uri="{FF2B5EF4-FFF2-40B4-BE49-F238E27FC236}">
                <a16:creationId xmlns:a16="http://schemas.microsoft.com/office/drawing/2014/main" id="{855049FB-4F79-9867-9034-93376DE4220E}"/>
              </a:ext>
            </a:extLst>
          </p:cNvPr>
          <p:cNvSpPr>
            <a:spLocks noGrp="1"/>
          </p:cNvSpPr>
          <p:nvPr>
            <p:ph idx="1"/>
          </p:nvPr>
        </p:nvSpPr>
        <p:spPr/>
        <p:txBody>
          <a:bodyPr>
            <a:normAutofit/>
          </a:bodyPr>
          <a:lstStyle/>
          <a:p>
            <a:r>
              <a:rPr lang="vi-VN"/>
              <a:t>Kết quả đạt được:</a:t>
            </a:r>
          </a:p>
          <a:p>
            <a:pPr marL="342900" indent="-342900">
              <a:buFont typeface="Arial" panose="020B0604020202020204" pitchFamily="34" charset="0"/>
              <a:buChar char="•"/>
            </a:pPr>
            <a:r>
              <a:rPr lang="vi-VN"/>
              <a:t>Cài đặt thành công CACM.</a:t>
            </a:r>
          </a:p>
          <a:p>
            <a:pPr marL="342900" indent="-342900">
              <a:buFont typeface="Arial" panose="020B0604020202020204" pitchFamily="34" charset="0"/>
              <a:buChar char="•"/>
            </a:pPr>
            <a:r>
              <a:rPr lang="vi-VN"/>
              <a:t>Kết quả của khóa luận tương quan với bài báo gốc.</a:t>
            </a:r>
          </a:p>
          <a:p>
            <a:pPr marL="342900" indent="-342900">
              <a:buFont typeface="Arial" panose="020B0604020202020204" pitchFamily="34" charset="0"/>
              <a:buChar char="•"/>
            </a:pPr>
            <a:r>
              <a:rPr lang="vi-VN"/>
              <a:t>Thí nghiệm đánh giá hiệu suất của CACM với ràng buộc sai.</a:t>
            </a:r>
          </a:p>
          <a:p>
            <a:pPr marL="342900" indent="-342900">
              <a:buFont typeface="Arial" panose="020B0604020202020204" pitchFamily="34" charset="0"/>
              <a:buChar char="•"/>
            </a:pPr>
            <a:r>
              <a:rPr lang="vi-VN"/>
              <a:t>Thí nghiệm CACM với dữ liệu ảnh thực tế.</a:t>
            </a:r>
          </a:p>
          <a:p>
            <a:endParaRPr lang="en-US"/>
          </a:p>
        </p:txBody>
      </p:sp>
      <p:sp>
        <p:nvSpPr>
          <p:cNvPr id="3" name="Slide Number Placeholder 2">
            <a:extLst>
              <a:ext uri="{FF2B5EF4-FFF2-40B4-BE49-F238E27FC236}">
                <a16:creationId xmlns:a16="http://schemas.microsoft.com/office/drawing/2014/main" id="{FF0D55AC-5336-9D82-238B-6FFC0C779A6F}"/>
              </a:ext>
            </a:extLst>
          </p:cNvPr>
          <p:cNvSpPr>
            <a:spLocks noGrp="1"/>
          </p:cNvSpPr>
          <p:nvPr>
            <p:ph type="sldNum" sz="quarter" idx="12"/>
          </p:nvPr>
        </p:nvSpPr>
        <p:spPr/>
        <p:txBody>
          <a:bodyPr/>
          <a:lstStyle/>
          <a:p>
            <a:fld id="{4E87520F-9537-4B31-A4DB-3ECD89F60798}" type="slidenum">
              <a:rPr lang="en-US" smtClean="0"/>
              <a:pPr/>
              <a:t>35</a:t>
            </a:fld>
            <a:endParaRPr lang="en-US"/>
          </a:p>
        </p:txBody>
      </p:sp>
    </p:spTree>
    <p:extLst>
      <p:ext uri="{BB962C8B-B14F-4D97-AF65-F5344CB8AC3E}">
        <p14:creationId xmlns:p14="http://schemas.microsoft.com/office/powerpoint/2010/main" val="28447897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4F6EB7-042C-242E-7C23-0F1E72EF5F92}"/>
              </a:ext>
            </a:extLst>
          </p:cNvPr>
          <p:cNvSpPr>
            <a:spLocks noGrp="1"/>
          </p:cNvSpPr>
          <p:nvPr>
            <p:ph type="title"/>
          </p:nvPr>
        </p:nvSpPr>
        <p:spPr/>
        <p:txBody>
          <a:bodyPr/>
          <a:lstStyle/>
          <a:p>
            <a:r>
              <a:rPr lang="vi-VN"/>
              <a:t>4. Kết luận &amp; hướng phát triển</a:t>
            </a:r>
            <a:endParaRPr lang="en-US"/>
          </a:p>
        </p:txBody>
      </p:sp>
      <p:sp>
        <p:nvSpPr>
          <p:cNvPr id="6" name="Content Placeholder 1">
            <a:extLst>
              <a:ext uri="{FF2B5EF4-FFF2-40B4-BE49-F238E27FC236}">
                <a16:creationId xmlns:a16="http://schemas.microsoft.com/office/drawing/2014/main" id="{4C71E49D-3130-77CB-F349-C75B32D6D487}"/>
              </a:ext>
            </a:extLst>
          </p:cNvPr>
          <p:cNvSpPr txBox="1">
            <a:spLocks noGrp="1"/>
          </p:cNvSpPr>
          <p:nvPr>
            <p:ph idx="1"/>
          </p:nvPr>
        </p:nvSpPr>
        <p:spPr>
          <a:prstGeom prst="rect">
            <a:avLst/>
          </a:prstGeom>
        </p:spPr>
        <p:txBody>
          <a:bodyPr vert="horz" lIns="91440" tIns="45720" rIns="91440" bIns="45720" rtlCol="0">
            <a:normAutofit/>
          </a:bodyPr>
          <a:lstStyle>
            <a:lvl1pPr marL="0" indent="0" algn="just"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a:t>Kết luận:</a:t>
            </a:r>
          </a:p>
          <a:p>
            <a:pPr marL="342900" indent="-342900">
              <a:buFont typeface="Arial" panose="020B0604020202020204" pitchFamily="34" charset="0"/>
              <a:buChar char="•"/>
            </a:pPr>
            <a:r>
              <a:rPr lang="vi-VN"/>
              <a:t>CACM vượt trội hơn ERM và CORAL trong đa số trường hợp.</a:t>
            </a:r>
          </a:p>
          <a:p>
            <a:pPr marL="342900" indent="-342900">
              <a:buFont typeface="Arial" panose="020B0604020202020204" pitchFamily="34" charset="0"/>
              <a:buChar char="•"/>
            </a:pPr>
            <a:r>
              <a:rPr lang="vi-VN"/>
              <a:t>CACM hoạt động tốt trên dữ liệu có phân bố thay đổi trên nhiều thuộc tính do áp dụng ràng buộc riêng cho từng loại thay đổi.</a:t>
            </a:r>
          </a:p>
          <a:p>
            <a:pPr marL="342900" indent="-342900">
              <a:buFont typeface="Arial" panose="020B0604020202020204" pitchFamily="34" charset="0"/>
              <a:buChar char="•"/>
            </a:pPr>
            <a:r>
              <a:rPr lang="vi-VN"/>
              <a:t>Ràng buộc sai làm giảm đáng kể hiệu suất của CACM.</a:t>
            </a:r>
          </a:p>
          <a:p>
            <a:pPr marL="342900" indent="-342900">
              <a:buFont typeface="Arial" panose="020B0604020202020204" pitchFamily="34" charset="0"/>
              <a:buChar char="•"/>
            </a:pPr>
            <a:r>
              <a:rPr lang="vi-VN"/>
              <a:t>CACM hoạt động tốt trên dữ liệu ảnh thực tế.</a:t>
            </a:r>
          </a:p>
        </p:txBody>
      </p:sp>
      <p:sp>
        <p:nvSpPr>
          <p:cNvPr id="3" name="Slide Number Placeholder 2">
            <a:extLst>
              <a:ext uri="{FF2B5EF4-FFF2-40B4-BE49-F238E27FC236}">
                <a16:creationId xmlns:a16="http://schemas.microsoft.com/office/drawing/2014/main" id="{F1070C12-AD6C-5E0B-CB51-9DA38CDDABB1}"/>
              </a:ext>
            </a:extLst>
          </p:cNvPr>
          <p:cNvSpPr>
            <a:spLocks noGrp="1"/>
          </p:cNvSpPr>
          <p:nvPr>
            <p:ph type="sldNum" sz="quarter" idx="12"/>
          </p:nvPr>
        </p:nvSpPr>
        <p:spPr/>
        <p:txBody>
          <a:bodyPr/>
          <a:lstStyle/>
          <a:p>
            <a:fld id="{4E87520F-9537-4B31-A4DB-3ECD89F60798}" type="slidenum">
              <a:rPr lang="en-US" smtClean="0"/>
              <a:pPr/>
              <a:t>36</a:t>
            </a:fld>
            <a:endParaRPr lang="en-US"/>
          </a:p>
        </p:txBody>
      </p:sp>
    </p:spTree>
    <p:extLst>
      <p:ext uri="{BB962C8B-B14F-4D97-AF65-F5344CB8AC3E}">
        <p14:creationId xmlns:p14="http://schemas.microsoft.com/office/powerpoint/2010/main" val="32325857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EC62270-2434-CBAD-2893-70AE268053F7}"/>
              </a:ext>
            </a:extLst>
          </p:cNvPr>
          <p:cNvSpPr>
            <a:spLocks noGrp="1"/>
          </p:cNvSpPr>
          <p:nvPr>
            <p:ph type="title"/>
          </p:nvPr>
        </p:nvSpPr>
        <p:spPr/>
        <p:txBody>
          <a:bodyPr/>
          <a:lstStyle/>
          <a:p>
            <a:r>
              <a:rPr lang="vi-VN"/>
              <a:t>4. Kết luận &amp; hướng phát triển</a:t>
            </a:r>
            <a:endParaRPr lang="en-US"/>
          </a:p>
        </p:txBody>
      </p:sp>
      <p:sp>
        <p:nvSpPr>
          <p:cNvPr id="2" name="Content Placeholder 1">
            <a:extLst>
              <a:ext uri="{FF2B5EF4-FFF2-40B4-BE49-F238E27FC236}">
                <a16:creationId xmlns:a16="http://schemas.microsoft.com/office/drawing/2014/main" id="{2FCB3BA3-D6B8-BE5C-718E-A77FA8642064}"/>
              </a:ext>
            </a:extLst>
          </p:cNvPr>
          <p:cNvSpPr>
            <a:spLocks noGrp="1"/>
          </p:cNvSpPr>
          <p:nvPr>
            <p:ph idx="1"/>
          </p:nvPr>
        </p:nvSpPr>
        <p:spPr/>
        <p:txBody>
          <a:bodyPr vert="horz" lIns="91440" tIns="45720" rIns="91440" bIns="45720" rtlCol="0" anchor="t">
            <a:normAutofit/>
          </a:bodyPr>
          <a:lstStyle/>
          <a:p>
            <a:r>
              <a:rPr lang="vi-VN">
                <a:cs typeface="Arial"/>
              </a:rPr>
              <a:t>Hướng phát triển:</a:t>
            </a:r>
          </a:p>
          <a:p>
            <a:pPr marL="342900" indent="-342900">
              <a:buFont typeface="Arial" panose="020B0604020202020204" pitchFamily="34" charset="0"/>
              <a:buChar char="•"/>
            </a:pPr>
            <a:r>
              <a:rPr lang="vi-VN"/>
              <a:t>Thí nghiệm CACM với loại dữ liệu khác (âm thanh, văn bản). </a:t>
            </a:r>
            <a:endParaRPr lang="vi-VN">
              <a:cs typeface="Arial"/>
            </a:endParaRPr>
          </a:p>
          <a:p>
            <a:pPr marL="342900" indent="-342900">
              <a:buFont typeface="Arial" panose="020B0604020202020204" pitchFamily="34" charset="0"/>
              <a:buChar char="•"/>
            </a:pPr>
            <a:r>
              <a:rPr lang="vi-VN"/>
              <a:t>Thí nghiệm để đánh giá điểm mạnh, điểm yếu của CACM.</a:t>
            </a:r>
            <a:endParaRPr lang="en-US"/>
          </a:p>
        </p:txBody>
      </p:sp>
      <p:sp>
        <p:nvSpPr>
          <p:cNvPr id="3" name="Slide Number Placeholder 2">
            <a:extLst>
              <a:ext uri="{FF2B5EF4-FFF2-40B4-BE49-F238E27FC236}">
                <a16:creationId xmlns:a16="http://schemas.microsoft.com/office/drawing/2014/main" id="{7B1E2256-D47E-B99C-6BA6-01A11F6DFF4C}"/>
              </a:ext>
            </a:extLst>
          </p:cNvPr>
          <p:cNvSpPr>
            <a:spLocks noGrp="1"/>
          </p:cNvSpPr>
          <p:nvPr>
            <p:ph type="sldNum" sz="quarter" idx="12"/>
          </p:nvPr>
        </p:nvSpPr>
        <p:spPr/>
        <p:txBody>
          <a:bodyPr/>
          <a:lstStyle/>
          <a:p>
            <a:fld id="{4E87520F-9537-4B31-A4DB-3ECD89F60798}" type="slidenum">
              <a:rPr lang="en-US" smtClean="0"/>
              <a:pPr/>
              <a:t>37</a:t>
            </a:fld>
            <a:endParaRPr lang="en-US"/>
          </a:p>
        </p:txBody>
      </p:sp>
    </p:spTree>
    <p:extLst>
      <p:ext uri="{BB962C8B-B14F-4D97-AF65-F5344CB8AC3E}">
        <p14:creationId xmlns:p14="http://schemas.microsoft.com/office/powerpoint/2010/main" val="31741323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Nội dung 1">
            <a:extLst>
              <a:ext uri="{FF2B5EF4-FFF2-40B4-BE49-F238E27FC236}">
                <a16:creationId xmlns:a16="http://schemas.microsoft.com/office/drawing/2014/main" id="{243EC812-DE3C-471E-AD41-8BE5EAF03D59}"/>
              </a:ext>
            </a:extLst>
          </p:cNvPr>
          <p:cNvSpPr>
            <a:spLocks noGrp="1"/>
          </p:cNvSpPr>
          <p:nvPr>
            <p:ph idx="1"/>
          </p:nvPr>
        </p:nvSpPr>
        <p:spPr>
          <a:xfrm>
            <a:off x="838200" y="1560348"/>
            <a:ext cx="10515600" cy="3957050"/>
          </a:xfrm>
        </p:spPr>
        <p:txBody>
          <a:bodyPr vert="horz" lIns="91440" tIns="45720" rIns="91440" bIns="45720" rtlCol="0" anchor="ctr" anchorCtr="0">
            <a:noAutofit/>
          </a:bodyPr>
          <a:lstStyle/>
          <a:p>
            <a:pPr algn="l">
              <a:lnSpc>
                <a:spcPct val="150000"/>
              </a:lnSpc>
            </a:pPr>
            <a:r>
              <a:rPr lang="vi-VN" sz="2000" noProof="1">
                <a:solidFill>
                  <a:schemeClr val="tx1"/>
                </a:solidFill>
                <a:ea typeface="+mn-lt"/>
                <a:cs typeface="+mn-lt"/>
              </a:rPr>
              <a:t>[1] B. Sun, J. Feng, and K. Saenko, “Return of frustratingly easy domain adaptation,” in Proceedings of the AAAI conference on artificial intelligence, 2016.</a:t>
            </a:r>
            <a:endParaRPr lang="vi-VN" sz="2000" noProof="1">
              <a:ea typeface="+mn-lt"/>
              <a:cs typeface="+mn-lt"/>
            </a:endParaRPr>
          </a:p>
          <a:p>
            <a:pPr algn="l">
              <a:lnSpc>
                <a:spcPct val="150000"/>
              </a:lnSpc>
            </a:pPr>
            <a:r>
              <a:rPr lang="vi-VN" sz="2000" noProof="1">
                <a:solidFill>
                  <a:schemeClr val="tx1"/>
                </a:solidFill>
                <a:ea typeface="+mn-lt"/>
                <a:cs typeface="+mn-lt"/>
              </a:rPr>
              <a:t>[2] J. N. Kaur, E. Kiciman, and A. Sharma, “Modeling the data-generating process is necessary for out-of-distribution generalization,” International Conference on Learning Representations, 2022</a:t>
            </a:r>
            <a:r>
              <a:rPr lang="en-US" sz="2000" noProof="1">
                <a:solidFill>
                  <a:schemeClr val="tx1"/>
                </a:solidFill>
                <a:ea typeface="+mn-lt"/>
                <a:cs typeface="+mn-lt"/>
              </a:rPr>
              <a:t>.</a:t>
            </a:r>
            <a:endParaRPr lang="vi-VN" sz="2000" noProof="1">
              <a:ea typeface="+mn-lt"/>
              <a:cs typeface="+mn-lt"/>
            </a:endParaRPr>
          </a:p>
          <a:p>
            <a:pPr algn="l">
              <a:lnSpc>
                <a:spcPct val="150000"/>
              </a:lnSpc>
            </a:pPr>
            <a:r>
              <a:rPr lang="en-US" sz="2000" noProof="1">
                <a:ea typeface="+mn-lt"/>
                <a:cs typeface="+mn-lt"/>
              </a:rPr>
              <a:t>[3] </a:t>
            </a:r>
            <a:r>
              <a:rPr lang="vi-VN" sz="2000" noProof="1"/>
              <a:t>Hayduk</a:t>
            </a:r>
            <a:r>
              <a:rPr lang="en-US" sz="2000"/>
              <a:t>, Leslie et al. “Pearl’s D-separation: One more step into causal thinking”. In: Structural Equation Modeling 10.2 (2003), pp. 289–311.</a:t>
            </a:r>
            <a:endParaRPr lang="en-US" sz="2000" noProof="1">
              <a:solidFill>
                <a:schemeClr val="tx1"/>
              </a:solidFill>
              <a:ea typeface="+mn-lt"/>
              <a:cs typeface="+mn-lt"/>
            </a:endParaRPr>
          </a:p>
          <a:p>
            <a:pPr algn="l">
              <a:lnSpc>
                <a:spcPct val="150000"/>
              </a:lnSpc>
            </a:pPr>
            <a:endParaRPr lang="vi-VN" sz="2000" noProof="1">
              <a:solidFill>
                <a:schemeClr val="tx1"/>
              </a:solidFill>
              <a:cs typeface="Arial"/>
            </a:endParaRPr>
          </a:p>
        </p:txBody>
      </p:sp>
      <p:sp>
        <p:nvSpPr>
          <p:cNvPr id="3" name="Chỗ dành sẵn cho Số hiệu Bản chiếu 2">
            <a:extLst>
              <a:ext uri="{FF2B5EF4-FFF2-40B4-BE49-F238E27FC236}">
                <a16:creationId xmlns:a16="http://schemas.microsoft.com/office/drawing/2014/main" id="{22B29AF3-98E5-B9DB-6D4B-15BD8495A551}"/>
              </a:ext>
            </a:extLst>
          </p:cNvPr>
          <p:cNvSpPr>
            <a:spLocks noGrp="1"/>
          </p:cNvSpPr>
          <p:nvPr>
            <p:ph type="sldNum" sz="quarter" idx="12"/>
          </p:nvPr>
        </p:nvSpPr>
        <p:spPr>
          <a:xfrm>
            <a:off x="8610600" y="6378959"/>
            <a:ext cx="2743200" cy="365125"/>
          </a:xfrm>
        </p:spPr>
        <p:txBody>
          <a:bodyPr/>
          <a:lstStyle/>
          <a:p>
            <a:fld id="{4E87520F-9537-4B31-A4DB-3ECD89F60798}" type="slidenum">
              <a:rPr lang="en-US" smtClean="0"/>
              <a:t>38</a:t>
            </a:fld>
            <a:endParaRPr lang="en-US"/>
          </a:p>
        </p:txBody>
      </p:sp>
      <p:sp>
        <p:nvSpPr>
          <p:cNvPr id="4" name="Tiêu đề 3">
            <a:extLst>
              <a:ext uri="{FF2B5EF4-FFF2-40B4-BE49-F238E27FC236}">
                <a16:creationId xmlns:a16="http://schemas.microsoft.com/office/drawing/2014/main" id="{B5FEF360-F7AC-79E8-C861-82C3E660D59B}"/>
              </a:ext>
            </a:extLst>
          </p:cNvPr>
          <p:cNvSpPr>
            <a:spLocks noGrp="1"/>
          </p:cNvSpPr>
          <p:nvPr>
            <p:ph type="title"/>
          </p:nvPr>
        </p:nvSpPr>
        <p:spPr>
          <a:xfrm>
            <a:off x="938463" y="466568"/>
            <a:ext cx="10515600" cy="612515"/>
          </a:xfrm>
        </p:spPr>
        <p:txBody>
          <a:bodyPr/>
          <a:lstStyle/>
          <a:p>
            <a:r>
              <a:rPr lang="vi-VN">
                <a:solidFill>
                  <a:schemeClr val="accent1"/>
                </a:solidFill>
                <a:latin typeface="Calibri"/>
                <a:ea typeface="Calibri"/>
                <a:cs typeface="Calibri"/>
              </a:rPr>
              <a:t>Tài liệu tham khảo</a:t>
            </a:r>
          </a:p>
        </p:txBody>
      </p:sp>
    </p:spTree>
    <p:extLst>
      <p:ext uri="{BB962C8B-B14F-4D97-AF65-F5344CB8AC3E}">
        <p14:creationId xmlns:p14="http://schemas.microsoft.com/office/powerpoint/2010/main" val="15068462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524000" y="1776881"/>
            <a:ext cx="9144000" cy="2387600"/>
          </a:xfrm>
        </p:spPr>
        <p:txBody>
          <a:bodyPr>
            <a:normAutofit fontScale="90000"/>
          </a:bodyPr>
          <a:lstStyle/>
          <a:p>
            <a:r>
              <a:rPr lang="vi-VN"/>
              <a:t>Cảm ơn Quý Thầy, Cô và các bạn đã lắng nghe!</a:t>
            </a:r>
            <a:endParaRPr lang="vi-VN">
              <a:cs typeface="Arial"/>
            </a:endParaRPr>
          </a:p>
        </p:txBody>
      </p:sp>
      <p:sp>
        <p:nvSpPr>
          <p:cNvPr id="3" name="Slide Number Placeholder 2"/>
          <p:cNvSpPr>
            <a:spLocks noGrp="1"/>
          </p:cNvSpPr>
          <p:nvPr>
            <p:ph type="sldNum" sz="quarter" idx="12"/>
          </p:nvPr>
        </p:nvSpPr>
        <p:spPr/>
        <p:txBody>
          <a:bodyPr/>
          <a:lstStyle/>
          <a:p>
            <a:fld id="{4E87520F-9537-4B31-A4DB-3ECD89F60798}" type="slidenum">
              <a:rPr lang="en-US" smtClean="0"/>
              <a:t>39</a:t>
            </a:fld>
            <a:endParaRPr lang="en-US"/>
          </a:p>
        </p:txBody>
      </p:sp>
    </p:spTree>
    <p:extLst>
      <p:ext uri="{BB962C8B-B14F-4D97-AF65-F5344CB8AC3E}">
        <p14:creationId xmlns:p14="http://schemas.microsoft.com/office/powerpoint/2010/main" val="3654535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Hộp Văn bản 4">
                <a:extLst>
                  <a:ext uri="{FF2B5EF4-FFF2-40B4-BE49-F238E27FC236}">
                    <a16:creationId xmlns:a16="http://schemas.microsoft.com/office/drawing/2014/main" id="{575FF48C-0D96-1131-A723-511AFDD7DB39}"/>
                  </a:ext>
                </a:extLst>
              </p:cNvPr>
              <p:cNvSpPr txBox="1"/>
              <p:nvPr/>
            </p:nvSpPr>
            <p:spPr>
              <a:xfrm>
                <a:off x="838200" y="1505380"/>
                <a:ext cx="10515600" cy="4351338"/>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fontScale="92500"/>
              </a:bodyPr>
              <a:lstStyle/>
              <a:p>
                <a:pPr algn="just">
                  <a:lnSpc>
                    <a:spcPct val="90000"/>
                  </a:lnSpc>
                  <a:spcBef>
                    <a:spcPts val="1000"/>
                  </a:spcBef>
                </a:pPr>
                <a:r>
                  <a:rPr lang="en-US" sz="2400" kern="1200" noProof="1">
                    <a:latin typeface="+mn-lt"/>
                    <a:ea typeface="+mn-ea"/>
                    <a:cs typeface="+mn-cs"/>
                  </a:rPr>
                  <a:t>Cho dữ liệu của </a:t>
                </a:r>
                <a14:m>
                  <m:oMath xmlns:m="http://schemas.openxmlformats.org/officeDocument/2006/math">
                    <m:r>
                      <a:rPr lang="en-US" sz="2400" i="1" kern="1200" noProof="1">
                        <a:latin typeface="Cambria Math" panose="02040503050406030204" pitchFamily="18" charset="0"/>
                        <a:ea typeface="+mn-ea"/>
                        <a:cs typeface="+mn-cs"/>
                      </a:rPr>
                      <m:t>𝐾</m:t>
                    </m:r>
                  </m:oMath>
                </a14:m>
                <a:r>
                  <a:rPr lang="en-US" sz="2400" kern="1200" noProof="1">
                    <a:latin typeface="+mn-lt"/>
                    <a:ea typeface="+mn-ea"/>
                    <a:cs typeface="+mn-cs"/>
                  </a:rPr>
                  <a:t> miền huấn luyện, dữ liệu</a:t>
                </a:r>
                <a:r>
                  <a:rPr lang="vi-VN" sz="2400" kern="1200" noProof="1">
                    <a:latin typeface="+mn-lt"/>
                    <a:ea typeface="+mn-ea"/>
                    <a:cs typeface="+mn-cs"/>
                  </a:rPr>
                  <a:t> </a:t>
                </a:r>
                <a:r>
                  <a:rPr lang="en-US" sz="2400" kern="1200" noProof="1">
                    <a:latin typeface="+mn-lt"/>
                    <a:ea typeface="+mn-ea"/>
                    <a:cs typeface="+mn-cs"/>
                  </a:rPr>
                  <a:t>có dạng</a:t>
                </a:r>
                <a:r>
                  <a:rPr lang="vi-VN" sz="2400" kern="1200" noProof="1">
                    <a:latin typeface="+mn-lt"/>
                    <a:ea typeface="+mn-ea"/>
                    <a:cs typeface="+mn-cs"/>
                  </a:rPr>
                  <a:t> </a:t>
                </a:r>
                <a14:m>
                  <m:oMath xmlns:m="http://schemas.openxmlformats.org/officeDocument/2006/math">
                    <m:d>
                      <m:dPr>
                        <m:begChr m:val="{"/>
                        <m:endChr m:val="}"/>
                        <m:ctrlPr>
                          <a:rPr lang="vi-VN" sz="2400" i="1" kern="1200" noProof="1">
                            <a:latin typeface="Cambria Math" panose="02040503050406030204" pitchFamily="18" charset="0"/>
                          </a:rPr>
                        </m:ctrlPr>
                      </m:dPr>
                      <m:e>
                        <m:sSubSup>
                          <m:sSubSupPr>
                            <m:ctrlPr>
                              <a:rPr lang="vi-VN" sz="2400" i="1" kern="1200" noProof="1">
                                <a:latin typeface="Cambria Math" panose="02040503050406030204" pitchFamily="18" charset="0"/>
                              </a:rPr>
                            </m:ctrlPr>
                          </m:sSubSupPr>
                          <m:e>
                            <m:d>
                              <m:dPr>
                                <m:ctrlPr>
                                  <a:rPr lang="vi-VN" sz="2400" i="1" noProof="1">
                                    <a:latin typeface="Cambria Math" panose="02040503050406030204" pitchFamily="18" charset="0"/>
                                  </a:rPr>
                                </m:ctrlPr>
                              </m:dPr>
                              <m:e>
                                <m:sSub>
                                  <m:sSubPr>
                                    <m:ctrlPr>
                                      <a:rPr lang="vi-VN" sz="2400" i="1" noProof="1">
                                        <a:latin typeface="Cambria Math" panose="02040503050406030204" pitchFamily="18" charset="0"/>
                                      </a:rPr>
                                    </m:ctrlPr>
                                  </m:sSubPr>
                                  <m:e>
                                    <m:r>
                                      <a:rPr lang="vi-VN" sz="2400" i="1" noProof="1">
                                        <a:latin typeface="Cambria Math" panose="02040503050406030204" pitchFamily="18" charset="0"/>
                                      </a:rPr>
                                      <m:t>𝑥</m:t>
                                    </m:r>
                                  </m:e>
                                  <m:sub>
                                    <m:r>
                                      <a:rPr lang="vi-VN" sz="2400" i="1" noProof="1">
                                        <a:latin typeface="Cambria Math" panose="02040503050406030204" pitchFamily="18" charset="0"/>
                                      </a:rPr>
                                      <m:t>𝑖</m:t>
                                    </m:r>
                                  </m:sub>
                                </m:sSub>
                                <m:r>
                                  <a:rPr lang="vi-VN" sz="2400" i="1" noProof="1">
                                    <a:latin typeface="Cambria Math" panose="02040503050406030204" pitchFamily="18" charset="0"/>
                                  </a:rPr>
                                  <m:t>,</m:t>
                                </m:r>
                                <m:sSub>
                                  <m:sSubPr>
                                    <m:ctrlPr>
                                      <a:rPr lang="vi-VN" sz="2400" i="1" noProof="1">
                                        <a:latin typeface="Cambria Math" panose="02040503050406030204" pitchFamily="18" charset="0"/>
                                      </a:rPr>
                                    </m:ctrlPr>
                                  </m:sSubPr>
                                  <m:e>
                                    <m:r>
                                      <a:rPr lang="vi-VN" sz="2400" i="1" noProof="1">
                                        <a:latin typeface="Cambria Math" panose="02040503050406030204" pitchFamily="18" charset="0"/>
                                      </a:rPr>
                                      <m:t>𝑦</m:t>
                                    </m:r>
                                  </m:e>
                                  <m:sub>
                                    <m:r>
                                      <a:rPr lang="vi-VN" sz="2400" i="1" noProof="1">
                                        <a:latin typeface="Cambria Math" panose="02040503050406030204" pitchFamily="18" charset="0"/>
                                      </a:rPr>
                                      <m:t>𝑖</m:t>
                                    </m:r>
                                  </m:sub>
                                </m:sSub>
                              </m:e>
                            </m:d>
                          </m:e>
                          <m:sub>
                            <m:r>
                              <a:rPr lang="vi-VN" sz="2400" i="1" noProof="1">
                                <a:latin typeface="Cambria Math" panose="02040503050406030204" pitchFamily="18" charset="0"/>
                              </a:rPr>
                              <m:t>𝑖</m:t>
                            </m:r>
                            <m:r>
                              <a:rPr lang="vi-VN" sz="2400" b="0" i="1" noProof="1">
                                <a:latin typeface="Cambria Math" panose="02040503050406030204" pitchFamily="18" charset="0"/>
                              </a:rPr>
                              <m:t>=</m:t>
                            </m:r>
                            <m:r>
                              <a:rPr lang="vi-VN" sz="2400" i="1" noProof="1">
                                <a:latin typeface="Cambria Math" panose="02040503050406030204" pitchFamily="18" charset="0"/>
                              </a:rPr>
                              <m:t>1</m:t>
                            </m:r>
                          </m:sub>
                          <m:sup>
                            <m:r>
                              <a:rPr lang="vi-VN" sz="2400" i="1" noProof="1">
                                <a:latin typeface="Cambria Math" panose="02040503050406030204" pitchFamily="18" charset="0"/>
                              </a:rPr>
                              <m:t>𝑛</m:t>
                            </m:r>
                          </m:sup>
                        </m:sSubSup>
                      </m:e>
                    </m:d>
                  </m:oMath>
                </a14:m>
                <a:r>
                  <a:rPr lang="en-US" sz="2400" noProof="1"/>
                  <a:t> </a:t>
                </a:r>
                <a:r>
                  <a:rPr lang="vi-VN" sz="2400" noProof="1"/>
                  <a:t>với </a:t>
                </a:r>
                <a14:m>
                  <m:oMath xmlns:m="http://schemas.openxmlformats.org/officeDocument/2006/math">
                    <m:r>
                      <a:rPr lang="vi-VN" sz="2400" i="1" noProof="1">
                        <a:latin typeface="Cambria Math" panose="02040503050406030204" pitchFamily="18" charset="0"/>
                        <a:ea typeface="Cambria Math" panose="02040503050406030204" pitchFamily="18" charset="0"/>
                      </a:rPr>
                      <m:t>𝑥</m:t>
                    </m:r>
                    <m:r>
                      <a:rPr lang="vi-VN" sz="2400" i="1" noProof="1">
                        <a:latin typeface="Cambria Math" panose="02040503050406030204" pitchFamily="18" charset="0"/>
                        <a:ea typeface="Cambria Math" panose="02040503050406030204" pitchFamily="18" charset="0"/>
                      </a:rPr>
                      <m:t>∈</m:t>
                    </m:r>
                    <m:r>
                      <a:rPr lang="vi-VN" sz="2400" i="1" noProof="1">
                        <a:latin typeface="Cambria Math" panose="02040503050406030204" pitchFamily="18" charset="0"/>
                        <a:ea typeface="Cambria Math" panose="02040503050406030204" pitchFamily="18" charset="0"/>
                      </a:rPr>
                      <m:t>𝒳</m:t>
                    </m:r>
                  </m:oMath>
                </a14:m>
                <a:r>
                  <a:rPr lang="vi-VN" sz="2400" noProof="1"/>
                  <a:t> và </a:t>
                </a:r>
                <a14:m>
                  <m:oMath xmlns:m="http://schemas.openxmlformats.org/officeDocument/2006/math">
                    <m:r>
                      <a:rPr lang="vi-VN" sz="2400" i="1" noProof="1">
                        <a:latin typeface="Cambria Math" panose="02040503050406030204" pitchFamily="18" charset="0"/>
                      </a:rPr>
                      <m:t>𝑦</m:t>
                    </m:r>
                    <m:r>
                      <a:rPr lang="vi-VN" sz="2400" i="1" noProof="1">
                        <a:latin typeface="Cambria Math" panose="02040503050406030204" pitchFamily="18" charset="0"/>
                        <a:ea typeface="Cambria Math" panose="02040503050406030204" pitchFamily="18" charset="0"/>
                      </a:rPr>
                      <m:t>∈</m:t>
                    </m:r>
                    <m:r>
                      <a:rPr lang="vi-VN" sz="2400" i="1" noProof="1">
                        <a:latin typeface="Cambria Math" panose="02040503050406030204" pitchFamily="18" charset="0"/>
                        <a:ea typeface="Cambria Math" panose="02040503050406030204" pitchFamily="18" charset="0"/>
                      </a:rPr>
                      <m:t>𝒴</m:t>
                    </m:r>
                  </m:oMath>
                </a14:m>
                <a:r>
                  <a:rPr lang="vi-VN" sz="2400" kern="1200" noProof="1"/>
                  <a:t>. Trong đó:</a:t>
                </a:r>
                <a:endParaRPr lang="vi-VN" sz="2400" i="1" kern="1200" noProof="1">
                  <a:latin typeface="Cambria Math" panose="02040503050406030204" pitchFamily="18" charset="0"/>
                </a:endParaRPr>
              </a:p>
              <a:p>
                <a:pPr marL="342900" indent="-342900" algn="just">
                  <a:lnSpc>
                    <a:spcPct val="90000"/>
                  </a:lnSpc>
                  <a:spcBef>
                    <a:spcPts val="1000"/>
                  </a:spcBef>
                  <a:buFont typeface="Arial" panose="020B0604020202020204" pitchFamily="34" charset="0"/>
                  <a:buChar char="•"/>
                </a:pPr>
                <a14:m>
                  <m:oMath xmlns:m="http://schemas.openxmlformats.org/officeDocument/2006/math">
                    <m:d>
                      <m:dPr>
                        <m:ctrlPr>
                          <a:rPr lang="vi-VN" sz="2400" i="1" kern="1200" noProof="1">
                            <a:latin typeface="Cambria Math" panose="02040503050406030204" pitchFamily="18" charset="0"/>
                          </a:rPr>
                        </m:ctrlPr>
                      </m:dPr>
                      <m:e>
                        <m:r>
                          <a:rPr lang="vi-VN" sz="2400" i="1" noProof="1">
                            <a:latin typeface="Cambria Math" panose="02040503050406030204" pitchFamily="18" charset="0"/>
                          </a:rPr>
                          <m:t>𝑥</m:t>
                        </m:r>
                        <m:r>
                          <a:rPr lang="vi-VN" sz="2400" b="0" i="1" noProof="1">
                            <a:latin typeface="Cambria Math" panose="02040503050406030204" pitchFamily="18" charset="0"/>
                          </a:rPr>
                          <m:t>,</m:t>
                        </m:r>
                        <m:r>
                          <a:rPr lang="vi-VN" sz="2400" i="1" noProof="1">
                            <a:latin typeface="Cambria Math" panose="02040503050406030204" pitchFamily="18" charset="0"/>
                          </a:rPr>
                          <m:t>𝑦</m:t>
                        </m:r>
                      </m:e>
                    </m:d>
                  </m:oMath>
                </a14:m>
                <a:r>
                  <a:rPr lang="vi-VN" sz="2400" i="1" kern="1200" noProof="1"/>
                  <a:t> </a:t>
                </a:r>
                <a:r>
                  <a:rPr lang="vi-VN" sz="2400" kern="1200" noProof="1"/>
                  <a:t>phát sinh từ </a:t>
                </a:r>
                <a14:m>
                  <m:oMath xmlns:m="http://schemas.openxmlformats.org/officeDocument/2006/math">
                    <m:r>
                      <a:rPr lang="en-US" sz="2400" i="1" dirty="0">
                        <a:latin typeface="Cambria Math" panose="02040503050406030204" pitchFamily="18" charset="0"/>
                      </a:rPr>
                      <m:t>𝑃</m:t>
                    </m:r>
                    <m:d>
                      <m:dPr>
                        <m:ctrlPr>
                          <a:rPr lang="en-US" sz="2400" i="1" dirty="0">
                            <a:latin typeface="Cambria Math" panose="02040503050406030204" pitchFamily="18" charset="0"/>
                          </a:rPr>
                        </m:ctrlPr>
                      </m:dPr>
                      <m:e>
                        <m:r>
                          <a:rPr lang="en-US" sz="2400" i="1" dirty="0">
                            <a:latin typeface="Cambria Math" panose="02040503050406030204" pitchFamily="18" charset="0"/>
                          </a:rPr>
                          <m:t>𝑋</m:t>
                        </m:r>
                        <m:r>
                          <a:rPr lang="en-US" sz="2400" i="1" dirty="0">
                            <a:latin typeface="Cambria Math" panose="02040503050406030204" pitchFamily="18" charset="0"/>
                          </a:rPr>
                          <m:t>, </m:t>
                        </m:r>
                        <m:r>
                          <a:rPr lang="en-US" sz="2400" i="1" dirty="0">
                            <a:latin typeface="Cambria Math" panose="02040503050406030204" pitchFamily="18" charset="0"/>
                          </a:rPr>
                          <m:t>𝑌</m:t>
                        </m:r>
                      </m:e>
                    </m:d>
                    <m:r>
                      <a:rPr lang="vi-VN" sz="2400" i="1" dirty="0">
                        <a:latin typeface="Cambria Math" panose="02040503050406030204" pitchFamily="18" charset="0"/>
                      </a:rPr>
                      <m:t>=</m:t>
                    </m:r>
                    <m:r>
                      <a:rPr lang="vi-VN" sz="2400" i="1" dirty="0">
                        <a:latin typeface="Cambria Math" panose="02040503050406030204" pitchFamily="18" charset="0"/>
                      </a:rPr>
                      <m:t>𝑃</m:t>
                    </m:r>
                    <m:d>
                      <m:dPr>
                        <m:ctrlPr>
                          <a:rPr lang="vi-VN" sz="2400" i="1" dirty="0">
                            <a:latin typeface="Cambria Math" panose="02040503050406030204" pitchFamily="18" charset="0"/>
                          </a:rPr>
                        </m:ctrlPr>
                      </m:dPr>
                      <m:e>
                        <m:r>
                          <a:rPr lang="vi-VN" sz="2400" i="1" dirty="0">
                            <a:latin typeface="Cambria Math" panose="02040503050406030204" pitchFamily="18" charset="0"/>
                          </a:rPr>
                          <m:t>𝑋</m:t>
                        </m:r>
                      </m:e>
                    </m:d>
                    <m:r>
                      <a:rPr lang="vi-VN" sz="2400" i="1" dirty="0">
                        <a:latin typeface="Cambria Math" panose="02040503050406030204" pitchFamily="18" charset="0"/>
                      </a:rPr>
                      <m:t>𝑃</m:t>
                    </m:r>
                    <m:d>
                      <m:dPr>
                        <m:ctrlPr>
                          <a:rPr lang="vi-VN" sz="2400" i="1" dirty="0">
                            <a:latin typeface="Cambria Math" panose="02040503050406030204" pitchFamily="18" charset="0"/>
                          </a:rPr>
                        </m:ctrlPr>
                      </m:dPr>
                      <m:e>
                        <m:r>
                          <a:rPr lang="vi-VN" sz="2400" i="1" dirty="0">
                            <a:latin typeface="Cambria Math" panose="02040503050406030204" pitchFamily="18" charset="0"/>
                          </a:rPr>
                          <m:t>𝑌</m:t>
                        </m:r>
                      </m:e>
                      <m:e>
                        <m:r>
                          <a:rPr lang="vi-VN" sz="2400" i="1" dirty="0">
                            <a:latin typeface="Cambria Math" panose="02040503050406030204" pitchFamily="18" charset="0"/>
                          </a:rPr>
                          <m:t>𝑋</m:t>
                        </m:r>
                      </m:e>
                    </m:d>
                  </m:oMath>
                </a14:m>
                <a:r>
                  <a:rPr lang="vi-VN" sz="2400" i="1" kern="1200" noProof="1"/>
                  <a:t>.</a:t>
                </a:r>
              </a:p>
              <a:p>
                <a:pPr marL="342900" indent="-342900" algn="just">
                  <a:lnSpc>
                    <a:spcPct val="90000"/>
                  </a:lnSpc>
                  <a:spcBef>
                    <a:spcPts val="1000"/>
                  </a:spcBef>
                  <a:buFont typeface="Arial" panose="020B0604020202020204" pitchFamily="34" charset="0"/>
                  <a:buChar char="•"/>
                </a:pPr>
                <a:r>
                  <a:rPr lang="vi-VN" sz="2400" kern="1200" noProof="1"/>
                  <a:t>Các miền này có cùng phân bố </a:t>
                </a:r>
                <a14:m>
                  <m:oMath xmlns:m="http://schemas.openxmlformats.org/officeDocument/2006/math">
                    <m:r>
                      <a:rPr lang="vi-VN" sz="2400" i="1" dirty="0">
                        <a:latin typeface="Cambria Math" panose="02040503050406030204" pitchFamily="18" charset="0"/>
                      </a:rPr>
                      <m:t>𝑃</m:t>
                    </m:r>
                    <m:r>
                      <a:rPr lang="vi-VN" sz="2400" i="1" dirty="0">
                        <a:latin typeface="Cambria Math" panose="02040503050406030204" pitchFamily="18" charset="0"/>
                      </a:rPr>
                      <m:t>(</m:t>
                    </m:r>
                    <m:r>
                      <a:rPr lang="vi-VN" sz="2400" i="1" dirty="0">
                        <a:latin typeface="Cambria Math" panose="02040503050406030204" pitchFamily="18" charset="0"/>
                      </a:rPr>
                      <m:t>𝑌</m:t>
                    </m:r>
                    <m:r>
                      <a:rPr lang="vi-VN" sz="2400" i="1" dirty="0">
                        <a:latin typeface="Cambria Math" panose="02040503050406030204" pitchFamily="18" charset="0"/>
                      </a:rPr>
                      <m:t>|</m:t>
                    </m:r>
                    <m:r>
                      <a:rPr lang="vi-VN" sz="2400" i="1" dirty="0">
                        <a:latin typeface="Cambria Math" panose="02040503050406030204" pitchFamily="18" charset="0"/>
                      </a:rPr>
                      <m:t>𝑋</m:t>
                    </m:r>
                    <m:r>
                      <a:rPr lang="vi-VN" sz="2400" i="1" dirty="0">
                        <a:latin typeface="Cambria Math" panose="02040503050406030204" pitchFamily="18" charset="0"/>
                      </a:rPr>
                      <m:t>)</m:t>
                    </m:r>
                  </m:oMath>
                </a14:m>
                <a:r>
                  <a:rPr lang="vi-VN" sz="2400" i="1" kern="1200" noProof="1"/>
                  <a:t> </a:t>
                </a:r>
                <a:r>
                  <a:rPr lang="vi-VN" sz="2400" kern="1200" noProof="1"/>
                  <a:t>nhưng khác phân bố </a:t>
                </a:r>
                <a14:m>
                  <m:oMath xmlns:m="http://schemas.openxmlformats.org/officeDocument/2006/math">
                    <m:r>
                      <a:rPr lang="vi-VN" sz="2400" i="1" dirty="0">
                        <a:latin typeface="Cambria Math" panose="02040503050406030204" pitchFamily="18" charset="0"/>
                      </a:rPr>
                      <m:t>𝑃</m:t>
                    </m:r>
                    <m:d>
                      <m:dPr>
                        <m:ctrlPr>
                          <a:rPr lang="vi-VN" sz="2400" i="1" dirty="0">
                            <a:latin typeface="Cambria Math" panose="02040503050406030204" pitchFamily="18" charset="0"/>
                          </a:rPr>
                        </m:ctrlPr>
                      </m:dPr>
                      <m:e>
                        <m:r>
                          <a:rPr lang="vi-VN" sz="2400" i="1" dirty="0">
                            <a:latin typeface="Cambria Math" panose="02040503050406030204" pitchFamily="18" charset="0"/>
                          </a:rPr>
                          <m:t>𝑋</m:t>
                        </m:r>
                      </m:e>
                    </m:d>
                  </m:oMath>
                </a14:m>
                <a:r>
                  <a:rPr lang="vi-VN" sz="2400" i="1" kern="1200" noProof="1"/>
                  <a:t>.</a:t>
                </a:r>
              </a:p>
              <a:p>
                <a:pPr marL="342900" indent="-342900" algn="just">
                  <a:lnSpc>
                    <a:spcPct val="110000"/>
                  </a:lnSpc>
                  <a:spcBef>
                    <a:spcPts val="1000"/>
                  </a:spcBef>
                  <a:buFont typeface="Arial" panose="020B0604020202020204" pitchFamily="34" charset="0"/>
                  <a:buChar char="•"/>
                </a:pPr>
                <a:r>
                  <a:rPr lang="vi-VN" sz="2400" kern="1200" noProof="1"/>
                  <a:t>Các cặp </a:t>
                </a:r>
                <a14:m>
                  <m:oMath xmlns:m="http://schemas.openxmlformats.org/officeDocument/2006/math">
                    <m:d>
                      <m:dPr>
                        <m:ctrlPr>
                          <a:rPr lang="vi-VN" sz="2400" i="1" kern="1200" noProof="1">
                            <a:latin typeface="Cambria Math" panose="02040503050406030204" pitchFamily="18" charset="0"/>
                          </a:rPr>
                        </m:ctrlPr>
                      </m:dPr>
                      <m:e>
                        <m:r>
                          <a:rPr lang="vi-VN" sz="2400" i="1" noProof="1">
                            <a:latin typeface="Cambria Math" panose="02040503050406030204" pitchFamily="18" charset="0"/>
                          </a:rPr>
                          <m:t>𝑥</m:t>
                        </m:r>
                        <m:r>
                          <a:rPr lang="vi-VN" sz="2400" b="0" i="1" noProof="1">
                            <a:latin typeface="Cambria Math" panose="02040503050406030204" pitchFamily="18" charset="0"/>
                          </a:rPr>
                          <m:t>,</m:t>
                        </m:r>
                        <m:r>
                          <a:rPr lang="vi-VN" sz="2400" i="1" noProof="1">
                            <a:latin typeface="Cambria Math" panose="02040503050406030204" pitchFamily="18" charset="0"/>
                          </a:rPr>
                          <m:t>𝑦</m:t>
                        </m:r>
                      </m:e>
                    </m:d>
                  </m:oMath>
                </a14:m>
                <a:r>
                  <a:rPr lang="vi-VN" sz="2400" i="1" kern="1200" noProof="1"/>
                  <a:t> </a:t>
                </a:r>
                <a:r>
                  <a:rPr lang="vi-VN" sz="2400" kern="1200" noProof="1"/>
                  <a:t>có thể có thêm thuộc tính </a:t>
                </a:r>
                <a14:m>
                  <m:oMath xmlns:m="http://schemas.openxmlformats.org/officeDocument/2006/math">
                    <m:r>
                      <a:rPr lang="vi-VN" sz="2400" i="1" kern="1200" noProof="1">
                        <a:latin typeface="Cambria Math" panose="02040503050406030204" pitchFamily="18" charset="0"/>
                      </a:rPr>
                      <m:t>𝑎</m:t>
                    </m:r>
                  </m:oMath>
                </a14:m>
                <a:r>
                  <a:rPr lang="vi-VN" sz="2400" noProof="1"/>
                  <a:t>, đặc trưng cho miền tương ứng và ảnh hưởng đến giá trị của x</a:t>
                </a:r>
                <a:r>
                  <a:rPr lang="vi-VN" sz="2400" kern="1200" noProof="1"/>
                  <a:t> </a:t>
                </a:r>
                <a:r>
                  <a:rPr lang="vi-VN" sz="2400" noProof="1"/>
                  <a:t>(ví dụ, trong dữ liệu ảnh, thuộc tính a có thể là góc chụp, giờ chụp,... khi các ảnh được chụp bởi những người khác nhau).</a:t>
                </a:r>
              </a:p>
              <a:p>
                <a:pPr marL="342900" indent="-342900" algn="just">
                  <a:lnSpc>
                    <a:spcPct val="90000"/>
                  </a:lnSpc>
                  <a:spcBef>
                    <a:spcPts val="1000"/>
                  </a:spcBef>
                  <a:buFont typeface="Arial" panose="020B0604020202020204" pitchFamily="34" charset="0"/>
                  <a:buChar char="•"/>
                </a:pPr>
                <a:endParaRPr lang="vi-VN" sz="2400" noProof="1"/>
              </a:p>
              <a:p>
                <a:pPr algn="just">
                  <a:lnSpc>
                    <a:spcPct val="90000"/>
                  </a:lnSpc>
                  <a:spcBef>
                    <a:spcPts val="1000"/>
                  </a:spcBef>
                </a:pPr>
                <a:r>
                  <a:rPr lang="vi-VN" sz="2400" b="1" kern="1200" noProof="1"/>
                  <a:t>Yêu cầu: </a:t>
                </a:r>
                <a:r>
                  <a:rPr lang="vi-VN" sz="2400" kern="1200" noProof="1"/>
                  <a:t>tìm một hàm dự đoán </a:t>
                </a:r>
                <a14:m>
                  <m:oMath xmlns:m="http://schemas.openxmlformats.org/officeDocument/2006/math">
                    <m:r>
                      <a:rPr lang="vi-VN" sz="2400" i="1" kern="1200" noProof="1">
                        <a:latin typeface="Cambria Math" panose="02040503050406030204" pitchFamily="18" charset="0"/>
                      </a:rPr>
                      <m:t>𝑔</m:t>
                    </m:r>
                    <m:r>
                      <a:rPr lang="vi-VN" sz="2400" b="0" i="1" kern="1200" noProof="1">
                        <a:latin typeface="Cambria Math" panose="02040503050406030204" pitchFamily="18" charset="0"/>
                      </a:rPr>
                      <m:t>: </m:t>
                    </m:r>
                    <m:r>
                      <a:rPr lang="vi-VN" sz="2400" i="1" noProof="1">
                        <a:latin typeface="Cambria Math" panose="02040503050406030204" pitchFamily="18" charset="0"/>
                        <a:ea typeface="Cambria Math" panose="02040503050406030204" pitchFamily="18" charset="0"/>
                      </a:rPr>
                      <m:t>𝒳</m:t>
                    </m:r>
                    <m:r>
                      <a:rPr lang="vi-VN" sz="2400" i="1" noProof="1">
                        <a:latin typeface="Cambria Math" panose="02040503050406030204" pitchFamily="18" charset="0"/>
                        <a:ea typeface="Cambria Math" panose="02040503050406030204" pitchFamily="18" charset="0"/>
                      </a:rPr>
                      <m:t>⟶</m:t>
                    </m:r>
                    <m:r>
                      <a:rPr lang="vi-VN" sz="2400" i="1" noProof="1">
                        <a:latin typeface="Cambria Math" panose="02040503050406030204" pitchFamily="18" charset="0"/>
                        <a:ea typeface="Cambria Math" panose="02040503050406030204" pitchFamily="18" charset="0"/>
                      </a:rPr>
                      <m:t>𝒴</m:t>
                    </m:r>
                  </m:oMath>
                </a14:m>
                <a:r>
                  <a:rPr lang="vi-VN" sz="2400" noProof="1"/>
                  <a:t> có kết quả dự đoán tốt trên </a:t>
                </a:r>
                <a:r>
                  <a:rPr lang="en-US" sz="2400" noProof="1"/>
                  <a:t>miền</a:t>
                </a:r>
                <a:r>
                  <a:rPr lang="vi-VN" sz="2400" noProof="1"/>
                  <a:t> mục tiêu. </a:t>
                </a:r>
                <a:r>
                  <a:rPr lang="en-US" sz="2400" noProof="1"/>
                  <a:t>Miền</a:t>
                </a:r>
                <a:r>
                  <a:rPr lang="vi-VN" sz="2400" noProof="1"/>
                  <a:t> mục tiêu có cùng phân bố </a:t>
                </a:r>
                <a14:m>
                  <m:oMath xmlns:m="http://schemas.openxmlformats.org/officeDocument/2006/math">
                    <m:r>
                      <a:rPr lang="vi-VN" sz="2400" i="1" dirty="0">
                        <a:latin typeface="Cambria Math" panose="02040503050406030204" pitchFamily="18" charset="0"/>
                      </a:rPr>
                      <m:t>𝑃</m:t>
                    </m:r>
                    <m:r>
                      <a:rPr lang="vi-VN" sz="2400" i="1" dirty="0">
                        <a:latin typeface="Cambria Math" panose="02040503050406030204" pitchFamily="18" charset="0"/>
                      </a:rPr>
                      <m:t>(</m:t>
                    </m:r>
                    <m:r>
                      <a:rPr lang="vi-VN" sz="2400" i="1" dirty="0">
                        <a:latin typeface="Cambria Math" panose="02040503050406030204" pitchFamily="18" charset="0"/>
                      </a:rPr>
                      <m:t>𝑌</m:t>
                    </m:r>
                    <m:r>
                      <a:rPr lang="vi-VN" sz="2400" i="1" dirty="0">
                        <a:latin typeface="Cambria Math" panose="02040503050406030204" pitchFamily="18" charset="0"/>
                      </a:rPr>
                      <m:t>|</m:t>
                    </m:r>
                    <m:r>
                      <a:rPr lang="vi-VN" sz="2400" i="1" dirty="0">
                        <a:latin typeface="Cambria Math" panose="02040503050406030204" pitchFamily="18" charset="0"/>
                      </a:rPr>
                      <m:t>𝑋</m:t>
                    </m:r>
                    <m:r>
                      <a:rPr lang="vi-VN" sz="2400" i="1" dirty="0">
                        <a:latin typeface="Cambria Math" panose="02040503050406030204" pitchFamily="18" charset="0"/>
                      </a:rPr>
                      <m:t>)</m:t>
                    </m:r>
                  </m:oMath>
                </a14:m>
                <a:r>
                  <a:rPr lang="vi-VN" sz="2400" i="1" noProof="1"/>
                  <a:t> </a:t>
                </a:r>
                <a:r>
                  <a:rPr lang="vi-VN" sz="2400" noProof="1"/>
                  <a:t>nhưng khác phân bố </a:t>
                </a:r>
                <a14:m>
                  <m:oMath xmlns:m="http://schemas.openxmlformats.org/officeDocument/2006/math">
                    <m:r>
                      <a:rPr lang="vi-VN" sz="2400" i="1" dirty="0">
                        <a:latin typeface="Cambria Math" panose="02040503050406030204" pitchFamily="18" charset="0"/>
                      </a:rPr>
                      <m:t>𝑃</m:t>
                    </m:r>
                    <m:d>
                      <m:dPr>
                        <m:ctrlPr>
                          <a:rPr lang="vi-VN" sz="2400" i="1" dirty="0">
                            <a:latin typeface="Cambria Math" panose="02040503050406030204" pitchFamily="18" charset="0"/>
                          </a:rPr>
                        </m:ctrlPr>
                      </m:dPr>
                      <m:e>
                        <m:r>
                          <a:rPr lang="vi-VN" sz="2400" i="1" dirty="0">
                            <a:latin typeface="Cambria Math" panose="02040503050406030204" pitchFamily="18" charset="0"/>
                          </a:rPr>
                          <m:t>𝑋</m:t>
                        </m:r>
                      </m:e>
                    </m:d>
                  </m:oMath>
                </a14:m>
                <a:r>
                  <a:rPr lang="vi-VN" sz="2400" kern="1200" noProof="1"/>
                  <a:t> so với các miền huấn luyện.</a:t>
                </a:r>
                <a:endParaRPr lang="en-US" sz="2400" kern="1200" noProof="1"/>
              </a:p>
            </p:txBody>
          </p:sp>
        </mc:Choice>
        <mc:Fallback xmlns="">
          <p:sp>
            <p:nvSpPr>
              <p:cNvPr id="5" name="Hộp Văn bản 4">
                <a:extLst>
                  <a:ext uri="{FF2B5EF4-FFF2-40B4-BE49-F238E27FC236}">
                    <a16:creationId xmlns:a16="http://schemas.microsoft.com/office/drawing/2014/main" id="{575FF48C-0D96-1131-A723-511AFDD7DB39}"/>
                  </a:ext>
                </a:extLst>
              </p:cNvPr>
              <p:cNvSpPr txBox="1">
                <a:spLocks noRot="1" noChangeAspect="1" noMove="1" noResize="1" noEditPoints="1" noAdjustHandles="1" noChangeArrowheads="1" noChangeShapeType="1" noTextEdit="1"/>
              </p:cNvSpPr>
              <p:nvPr/>
            </p:nvSpPr>
            <p:spPr>
              <a:xfrm>
                <a:off x="838200" y="1505380"/>
                <a:ext cx="10515600" cy="4351338"/>
              </a:xfrm>
              <a:prstGeom prst="rect">
                <a:avLst/>
              </a:prstGeom>
              <a:blipFill>
                <a:blip r:embed="rId3"/>
                <a:stretch>
                  <a:fillRect l="-754" t="-1821" r="-696" b="-420"/>
                </a:stretch>
              </a:blipFill>
            </p:spPr>
            <p:txBody>
              <a:bodyPr/>
              <a:lstStyle/>
              <a:p>
                <a:r>
                  <a:rPr lang="en-US">
                    <a:noFill/>
                  </a:rPr>
                  <a:t> </a:t>
                </a:r>
              </a:p>
            </p:txBody>
          </p:sp>
        </mc:Fallback>
      </mc:AlternateContent>
      <p:sp>
        <p:nvSpPr>
          <p:cNvPr id="2" name="Title 1"/>
          <p:cNvSpPr>
            <a:spLocks noGrp="1"/>
          </p:cNvSpPr>
          <p:nvPr>
            <p:ph type="title"/>
          </p:nvPr>
        </p:nvSpPr>
        <p:spPr/>
        <p:txBody>
          <a:bodyPr vert="horz" lIns="91440" tIns="45720" rIns="91440" bIns="45720" rtlCol="0" anchor="ctr">
            <a:normAutofit/>
          </a:bodyPr>
          <a:lstStyle/>
          <a:p>
            <a:r>
              <a:rPr lang="en-US" b="1" kern="1200" noProof="1">
                <a:latin typeface="+mn-lt"/>
                <a:ea typeface="+mj-ea"/>
                <a:cs typeface="+mj-cs"/>
              </a:rPr>
              <a:t>Định nghĩa bài toán</a:t>
            </a:r>
          </a:p>
        </p:txBody>
      </p:sp>
      <p:sp>
        <p:nvSpPr>
          <p:cNvPr id="6" name="Chỗ dành sẵn cho Số hiệu Bản chiếu 5">
            <a:extLst>
              <a:ext uri="{FF2B5EF4-FFF2-40B4-BE49-F238E27FC236}">
                <a16:creationId xmlns:a16="http://schemas.microsoft.com/office/drawing/2014/main" id="{580E1668-75A7-B835-7CB1-CCC6D71D1C90}"/>
              </a:ext>
            </a:extLst>
          </p:cNvPr>
          <p:cNvSpPr>
            <a:spLocks noGrp="1"/>
          </p:cNvSpPr>
          <p:nvPr>
            <p:ph type="sldNum" sz="quarter" idx="12"/>
          </p:nvPr>
        </p:nvSpPr>
        <p:spPr/>
        <p:txBody>
          <a:bodyPr vert="horz" lIns="91440" tIns="45720" rIns="91440" bIns="45720" rtlCol="0" anchor="ctr">
            <a:normAutofit/>
          </a:bodyPr>
          <a:lstStyle/>
          <a:p>
            <a:pPr>
              <a:spcAft>
                <a:spcPts val="600"/>
              </a:spcAft>
            </a:pPr>
            <a:fld id="{4E87520F-9537-4B31-A4DB-3ECD89F60798}" type="slidenum">
              <a:rPr lang="en-US" smtClean="0"/>
              <a:pPr>
                <a:spcAft>
                  <a:spcPts val="600"/>
                </a:spcAft>
              </a:pPr>
              <a:t>4</a:t>
            </a:fld>
            <a:endParaRPr lang="en-US"/>
          </a:p>
        </p:txBody>
      </p:sp>
    </p:spTree>
    <p:extLst>
      <p:ext uri="{BB962C8B-B14F-4D97-AF65-F5344CB8AC3E}">
        <p14:creationId xmlns:p14="http://schemas.microsoft.com/office/powerpoint/2010/main" val="2424715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DA427AA-40A6-30A6-F2F4-2746ECC55019}"/>
              </a:ext>
            </a:extLst>
          </p:cNvPr>
          <p:cNvSpPr>
            <a:spLocks noGrp="1"/>
          </p:cNvSpPr>
          <p:nvPr>
            <p:ph type="title"/>
          </p:nvPr>
        </p:nvSpPr>
        <p:spPr/>
        <p:txBody>
          <a:bodyPr anchor="ctr">
            <a:normAutofit/>
          </a:bodyPr>
          <a:lstStyle/>
          <a:p>
            <a:r>
              <a:rPr lang="vi-VN"/>
              <a:t>Khó khăn và thách thức của bài toán</a:t>
            </a:r>
          </a:p>
        </p:txBody>
      </p:sp>
      <p:sp>
        <p:nvSpPr>
          <p:cNvPr id="8" name="Chỗ dành sẵn cho Nội dung 2">
            <a:extLst>
              <a:ext uri="{FF2B5EF4-FFF2-40B4-BE49-F238E27FC236}">
                <a16:creationId xmlns:a16="http://schemas.microsoft.com/office/drawing/2014/main" id="{E20A81E5-5EA4-0102-E420-847B6D23C3DB}"/>
              </a:ext>
            </a:extLst>
          </p:cNvPr>
          <p:cNvSpPr>
            <a:spLocks noGrp="1"/>
          </p:cNvSpPr>
          <p:nvPr>
            <p:ph idx="1"/>
          </p:nvPr>
        </p:nvSpPr>
        <p:spPr/>
        <p:txBody>
          <a:bodyPr vert="horz" lIns="91440" tIns="45720" rIns="91440" bIns="45720" rtlCol="0" anchor="t">
            <a:normAutofit/>
          </a:bodyPr>
          <a:lstStyle/>
          <a:p>
            <a:pPr marL="342900" indent="-342900">
              <a:buChar char="•"/>
            </a:pPr>
            <a:r>
              <a:rPr lang="vi-VN"/>
              <a:t>Dữ liệu thực tế có thể xuất hiện nhiều loại phân bố thay đổi, phân bố thay đổi có thể xảy ra trên nhiều thuộc tính.</a:t>
            </a:r>
          </a:p>
          <a:p>
            <a:pPr marL="342900" indent="-342900">
              <a:buChar char="•"/>
            </a:pPr>
            <a:r>
              <a:rPr lang="vi-VN"/>
              <a:t>Các </a:t>
            </a:r>
            <a:r>
              <a:rPr lang="vi-VN">
                <a:cs typeface="Arial"/>
              </a:rPr>
              <a:t>thuật</a:t>
            </a:r>
            <a:r>
              <a:rPr lang="vi-VN"/>
              <a:t> toán </a:t>
            </a:r>
            <a:r>
              <a:rPr lang="en-US" noProof="1"/>
              <a:t>khái quát miền thường chỉ chống chịu tốt với một loại phân bố thay đổi.</a:t>
            </a:r>
            <a:endParaRPr lang="en-US" noProof="1">
              <a:cs typeface="Arial"/>
            </a:endParaRPr>
          </a:p>
          <a:p>
            <a:pPr marL="342900" indent="-342900">
              <a:buChar char="•"/>
            </a:pPr>
            <a:r>
              <a:rPr lang="en-US" noProof="1"/>
              <a:t>Các thuật toán khái quát miền thường chỉ giải quyết phân bố thay đổi trên một thuộc tính.</a:t>
            </a:r>
            <a:endParaRPr lang="en-US" noProof="1">
              <a:cs typeface="Arial"/>
            </a:endParaRPr>
          </a:p>
          <a:p>
            <a:pPr marL="342900" indent="-342900">
              <a:buChar char="•"/>
            </a:pPr>
            <a:endParaRPr lang="vi-VN"/>
          </a:p>
        </p:txBody>
      </p:sp>
      <p:sp>
        <p:nvSpPr>
          <p:cNvPr id="4" name="Chỗ dành sẵn cho Số hiệu Bản chiếu 3">
            <a:extLst>
              <a:ext uri="{FF2B5EF4-FFF2-40B4-BE49-F238E27FC236}">
                <a16:creationId xmlns:a16="http://schemas.microsoft.com/office/drawing/2014/main" id="{37C1BDE9-C696-BD1C-6A4B-713055D5A5BF}"/>
              </a:ext>
            </a:extLst>
          </p:cNvPr>
          <p:cNvSpPr>
            <a:spLocks noGrp="1"/>
          </p:cNvSpPr>
          <p:nvPr>
            <p:ph type="sldNum" sz="quarter" idx="12"/>
          </p:nvPr>
        </p:nvSpPr>
        <p:spPr/>
        <p:txBody>
          <a:bodyPr anchor="ctr">
            <a:normAutofit/>
          </a:bodyPr>
          <a:lstStyle/>
          <a:p>
            <a:pPr>
              <a:spcAft>
                <a:spcPts val="600"/>
              </a:spcAft>
            </a:pPr>
            <a:fld id="{4E87520F-9537-4B31-A4DB-3ECD89F60798}" type="slidenum">
              <a:rPr lang="en-US" smtClean="0"/>
              <a:pPr>
                <a:spcAft>
                  <a:spcPts val="600"/>
                </a:spcAft>
              </a:pPr>
              <a:t>5</a:t>
            </a:fld>
            <a:endParaRPr lang="en-US"/>
          </a:p>
        </p:txBody>
      </p:sp>
    </p:spTree>
    <p:extLst>
      <p:ext uri="{BB962C8B-B14F-4D97-AF65-F5344CB8AC3E}">
        <p14:creationId xmlns:p14="http://schemas.microsoft.com/office/powerpoint/2010/main" val="1971158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DA427AA-40A6-30A6-F2F4-2746ECC55019}"/>
              </a:ext>
            </a:extLst>
          </p:cNvPr>
          <p:cNvSpPr>
            <a:spLocks noGrp="1"/>
          </p:cNvSpPr>
          <p:nvPr>
            <p:ph type="title"/>
          </p:nvPr>
        </p:nvSpPr>
        <p:spPr/>
        <p:txBody>
          <a:bodyPr anchor="ctr">
            <a:normAutofit/>
          </a:bodyPr>
          <a:lstStyle/>
          <a:p>
            <a:r>
              <a:rPr lang="vi-VN"/>
              <a:t>Ý nghĩa của bài toán</a:t>
            </a:r>
          </a:p>
        </p:txBody>
      </p:sp>
      <p:sp>
        <p:nvSpPr>
          <p:cNvPr id="3" name="Chỗ dành sẵn cho Nội dung 2">
            <a:extLst>
              <a:ext uri="{FF2B5EF4-FFF2-40B4-BE49-F238E27FC236}">
                <a16:creationId xmlns:a16="http://schemas.microsoft.com/office/drawing/2014/main" id="{E20A81E5-5EA4-0102-E420-847B6D23C3DB}"/>
              </a:ext>
            </a:extLst>
          </p:cNvPr>
          <p:cNvSpPr>
            <a:spLocks noGrp="1"/>
          </p:cNvSpPr>
          <p:nvPr>
            <p:ph idx="1"/>
          </p:nvPr>
        </p:nvSpPr>
        <p:spPr/>
        <p:txBody>
          <a:bodyPr vert="horz" lIns="91440" tIns="45720" rIns="91440" bIns="45720" rtlCol="0">
            <a:normAutofit/>
          </a:bodyPr>
          <a:lstStyle/>
          <a:p>
            <a:pPr marL="342900" indent="-342900">
              <a:buChar char="•"/>
            </a:pPr>
            <a:r>
              <a:rPr lang="vi-VN"/>
              <a:t>Giúp mô hình học máy giữ được hiệu suất tốt và đưa ra dự đoán đủ tốt với yêu cầu của người dùng.</a:t>
            </a:r>
          </a:p>
          <a:p>
            <a:pPr marL="342900" indent="-342900">
              <a:buChar char="•"/>
            </a:pPr>
            <a:r>
              <a:rPr lang="vi-VN"/>
              <a:t>Giúp mở rộng mô hình học máy.</a:t>
            </a:r>
          </a:p>
          <a:p>
            <a:pPr marL="342900" indent="-342900">
              <a:buChar char="•"/>
            </a:pPr>
            <a:endParaRPr lang="vi-VN"/>
          </a:p>
        </p:txBody>
      </p:sp>
      <p:sp>
        <p:nvSpPr>
          <p:cNvPr id="4" name="Chỗ dành sẵn cho Số hiệu Bản chiếu 3">
            <a:extLst>
              <a:ext uri="{FF2B5EF4-FFF2-40B4-BE49-F238E27FC236}">
                <a16:creationId xmlns:a16="http://schemas.microsoft.com/office/drawing/2014/main" id="{37C1BDE9-C696-BD1C-6A4B-713055D5A5BF}"/>
              </a:ext>
            </a:extLst>
          </p:cNvPr>
          <p:cNvSpPr>
            <a:spLocks noGrp="1"/>
          </p:cNvSpPr>
          <p:nvPr>
            <p:ph type="sldNum" sz="quarter" idx="12"/>
          </p:nvPr>
        </p:nvSpPr>
        <p:spPr/>
        <p:txBody>
          <a:bodyPr anchor="ctr">
            <a:normAutofit/>
          </a:bodyPr>
          <a:lstStyle/>
          <a:p>
            <a:pPr>
              <a:spcAft>
                <a:spcPts val="600"/>
              </a:spcAft>
            </a:pPr>
            <a:fld id="{4E87520F-9537-4B31-A4DB-3ECD89F60798}" type="slidenum">
              <a:rPr lang="en-US" smtClean="0"/>
              <a:pPr>
                <a:spcAft>
                  <a:spcPts val="600"/>
                </a:spcAft>
              </a:pPr>
              <a:t>6</a:t>
            </a:fld>
            <a:endParaRPr lang="en-US"/>
          </a:p>
        </p:txBody>
      </p:sp>
    </p:spTree>
    <p:extLst>
      <p:ext uri="{BB962C8B-B14F-4D97-AF65-F5344CB8AC3E}">
        <p14:creationId xmlns:p14="http://schemas.microsoft.com/office/powerpoint/2010/main" val="3034937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hỗ dành sẵn cho Nội dung 4">
            <a:extLst>
              <a:ext uri="{FF2B5EF4-FFF2-40B4-BE49-F238E27FC236}">
                <a16:creationId xmlns:a16="http://schemas.microsoft.com/office/drawing/2014/main" id="{D3D455BE-918F-BA80-BA34-5565B63CE014}"/>
              </a:ext>
            </a:extLst>
          </p:cNvPr>
          <p:cNvSpPr>
            <a:spLocks noGrp="1"/>
          </p:cNvSpPr>
          <p:nvPr>
            <p:ph idx="1"/>
          </p:nvPr>
        </p:nvSpPr>
        <p:spPr/>
        <p:txBody>
          <a:bodyPr vert="horz" lIns="91440" tIns="45720" rIns="91440" bIns="45720" rtlCol="0" anchor="t">
            <a:normAutofit/>
          </a:bodyPr>
          <a:lstStyle/>
          <a:p>
            <a:pPr marL="457200" indent="-457200">
              <a:lnSpc>
                <a:spcPct val="100000"/>
              </a:lnSpc>
              <a:buAutoNum type="arabicPeriod"/>
            </a:pPr>
            <a:r>
              <a:rPr lang="vi-VN" noProof="1">
                <a:solidFill>
                  <a:schemeClr val="bg2">
                    <a:lumMod val="49000"/>
                  </a:schemeClr>
                </a:solidFill>
              </a:rPr>
              <a:t>Giới thiệu bài toán</a:t>
            </a:r>
            <a:r>
              <a:rPr lang="en-US" noProof="1">
                <a:solidFill>
                  <a:schemeClr val="bg2">
                    <a:lumMod val="49000"/>
                  </a:schemeClr>
                </a:solidFill>
              </a:rPr>
              <a:t> và</a:t>
            </a:r>
            <a:r>
              <a:rPr lang="en-US" noProof="1"/>
              <a:t> </a:t>
            </a:r>
            <a:r>
              <a:rPr lang="en-US" b="1" noProof="1"/>
              <a:t>một số phương pháp giải quyết đã được đề xuất</a:t>
            </a:r>
            <a:endParaRPr lang="vi-VN" b="1" noProof="1">
              <a:cs typeface="Arial"/>
            </a:endParaRPr>
          </a:p>
          <a:p>
            <a:pPr marL="457200" indent="-457200">
              <a:lnSpc>
                <a:spcPct val="100000"/>
              </a:lnSpc>
              <a:buAutoNum type="arabicPeriod"/>
            </a:pPr>
            <a:r>
              <a:rPr lang="vi-VN" noProof="1">
                <a:solidFill>
                  <a:schemeClr val="bg2">
                    <a:lumMod val="49000"/>
                  </a:schemeClr>
                </a:solidFill>
                <a:cs typeface="Arial"/>
              </a:rPr>
              <a:t>Mô hình mạng nơ-ron với phương pháp huấn luyện dựa trên quan hệ nhân quả CACM</a:t>
            </a:r>
          </a:p>
          <a:p>
            <a:pPr marL="457200" indent="-457200">
              <a:lnSpc>
                <a:spcPct val="100000"/>
              </a:lnSpc>
              <a:buAutoNum type="arabicPeriod"/>
            </a:pPr>
            <a:r>
              <a:rPr lang="en-US" noProof="1">
                <a:solidFill>
                  <a:schemeClr val="bg2">
                    <a:lumMod val="49000"/>
                  </a:schemeClr>
                </a:solidFill>
                <a:cs typeface="Arial"/>
              </a:rPr>
              <a:t>Thực nghiệm</a:t>
            </a:r>
            <a:endParaRPr lang="vi-VN" noProof="1">
              <a:solidFill>
                <a:schemeClr val="bg2">
                  <a:lumMod val="49000"/>
                </a:schemeClr>
              </a:solidFill>
              <a:cs typeface="Arial"/>
            </a:endParaRPr>
          </a:p>
          <a:p>
            <a:pPr marL="457200" indent="-457200">
              <a:lnSpc>
                <a:spcPct val="100000"/>
              </a:lnSpc>
              <a:buFont typeface="Arial" panose="020B0604020202020204" pitchFamily="34" charset="0"/>
              <a:buAutoNum type="arabicPeriod"/>
            </a:pPr>
            <a:r>
              <a:rPr lang="vi-VN" noProof="1">
                <a:solidFill>
                  <a:schemeClr val="bg2">
                    <a:lumMod val="49000"/>
                  </a:schemeClr>
                </a:solidFill>
                <a:cs typeface="Arial"/>
              </a:rPr>
              <a:t>Kết luận &amp; hướng phát triển</a:t>
            </a:r>
          </a:p>
        </p:txBody>
      </p:sp>
      <p:sp>
        <p:nvSpPr>
          <p:cNvPr id="6" name="Chỗ dành sẵn cho Số hiệu Bản chiếu 5">
            <a:extLst>
              <a:ext uri="{FF2B5EF4-FFF2-40B4-BE49-F238E27FC236}">
                <a16:creationId xmlns:a16="http://schemas.microsoft.com/office/drawing/2014/main" id="{580E1668-75A7-B835-7CB1-CCC6D71D1C90}"/>
              </a:ext>
            </a:extLst>
          </p:cNvPr>
          <p:cNvSpPr>
            <a:spLocks noGrp="1"/>
          </p:cNvSpPr>
          <p:nvPr>
            <p:ph type="sldNum" sz="quarter" idx="12"/>
          </p:nvPr>
        </p:nvSpPr>
        <p:spPr/>
        <p:txBody>
          <a:bodyPr anchor="ctr">
            <a:normAutofit/>
          </a:bodyPr>
          <a:lstStyle/>
          <a:p>
            <a:fld id="{4E87520F-9537-4B31-A4DB-3ECD89F60798}" type="slidenum">
              <a:rPr lang="en-US" smtClean="0"/>
              <a:pPr/>
              <a:t>7</a:t>
            </a:fld>
            <a:endParaRPr lang="vi-VN"/>
          </a:p>
        </p:txBody>
      </p:sp>
      <p:sp>
        <p:nvSpPr>
          <p:cNvPr id="2" name="Title 1"/>
          <p:cNvSpPr>
            <a:spLocks noGrp="1"/>
          </p:cNvSpPr>
          <p:nvPr>
            <p:ph type="title"/>
          </p:nvPr>
        </p:nvSpPr>
        <p:spPr/>
        <p:txBody>
          <a:bodyPr anchor="ctr">
            <a:normAutofit/>
          </a:bodyPr>
          <a:lstStyle/>
          <a:p>
            <a:r>
              <a:rPr lang="en-US" noProof="1"/>
              <a:t>Nội </a:t>
            </a:r>
            <a:r>
              <a:rPr lang="en-US"/>
              <a:t>dung</a:t>
            </a:r>
          </a:p>
        </p:txBody>
      </p:sp>
    </p:spTree>
    <p:extLst>
      <p:ext uri="{BB962C8B-B14F-4D97-AF65-F5344CB8AC3E}">
        <p14:creationId xmlns:p14="http://schemas.microsoft.com/office/powerpoint/2010/main" val="1022533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a:extLst>
              <a:ext uri="{FF2B5EF4-FFF2-40B4-BE49-F238E27FC236}">
                <a16:creationId xmlns:a16="http://schemas.microsoft.com/office/drawing/2014/main" id="{834235A2-BB63-4EE7-8519-27F8DE62A9D4}"/>
              </a:ext>
            </a:extLst>
          </p:cNvPr>
          <p:cNvSpPr>
            <a:spLocks noGrp="1"/>
          </p:cNvSpPr>
          <p:nvPr>
            <p:ph type="title"/>
          </p:nvPr>
        </p:nvSpPr>
        <p:spPr/>
        <p:txBody>
          <a:bodyPr/>
          <a:lstStyle/>
          <a:p>
            <a:r>
              <a:rPr lang="en-US"/>
              <a:t>Slide title 04</a:t>
            </a:r>
          </a:p>
        </p:txBody>
      </p:sp>
      <p:sp>
        <p:nvSpPr>
          <p:cNvPr id="2" name="Content Placeholder 1"/>
          <p:cNvSpPr>
            <a:spLocks noGrp="1"/>
          </p:cNvSpPr>
          <p:nvPr>
            <p:ph idx="1"/>
          </p:nvPr>
        </p:nvSpPr>
        <p:spPr/>
        <p:txBody>
          <a:bodyPr vert="horz" lIns="91440" tIns="45720" rIns="91440" bIns="45720" rtlCol="0">
            <a:normAutofit/>
          </a:bodyPr>
          <a:lstStyle/>
          <a:p>
            <a:pPr marL="342900" indent="-342900">
              <a:buFont typeface="Arial" panose="020B0604020202020204" pitchFamily="34" charset="0"/>
              <a:buChar char="•"/>
            </a:pPr>
            <a:r>
              <a:rPr lang="vi-VN" kern="1200">
                <a:latin typeface="+mn-lt"/>
                <a:ea typeface="+mn-ea"/>
                <a:cs typeface="+mn-cs"/>
              </a:rPr>
              <a:t>Xem như dữ liệu huấn luyện và kiểm tra có cùng phân bố với nhau.</a:t>
            </a:r>
          </a:p>
          <a:p>
            <a:pPr marL="342900" indent="-342900">
              <a:lnSpc>
                <a:spcPct val="100000"/>
              </a:lnSpc>
              <a:buFont typeface="Arial" panose="020B0604020202020204" pitchFamily="34" charset="0"/>
              <a:buChar char="•"/>
            </a:pPr>
            <a:r>
              <a:rPr lang="vi-VN" kern="1200">
                <a:latin typeface="+mn-lt"/>
                <a:ea typeface="+mn-ea"/>
                <a:cs typeface="+mn-cs"/>
              </a:rPr>
              <a:t>Ước lượng độ lỗi thực nghiệm (</a:t>
            </a:r>
            <a:r>
              <a:rPr lang="vi-VN" kern="1200" noProof="1">
                <a:latin typeface="+mn-lt"/>
                <a:ea typeface="+mn-ea"/>
                <a:cs typeface="+mn-cs"/>
              </a:rPr>
              <a:t>empirical risk</a:t>
            </a:r>
            <a:r>
              <a:rPr lang="vi-VN" kern="1200">
                <a:latin typeface="+mn-lt"/>
                <a:ea typeface="+mn-ea"/>
                <a:cs typeface="+mn-cs"/>
              </a:rPr>
              <a:t>) bằng cách tính trung bình của hàm lỗi trên dữ liệu huấn luyện.</a:t>
            </a:r>
          </a:p>
          <a:p>
            <a:pPr marL="342900" indent="-342900">
              <a:buFont typeface="Arial" panose="020B0604020202020204" pitchFamily="34" charset="0"/>
              <a:buChar char="•"/>
            </a:pPr>
            <a:r>
              <a:rPr lang="vi-VN" kern="1200">
                <a:latin typeface="+mn-lt"/>
                <a:ea typeface="+mn-ea"/>
                <a:cs typeface="+mn-cs"/>
              </a:rPr>
              <a:t>Tìm cách tối thiểu độ lỗi trung bình trên dữ liệu huấn luyện.</a:t>
            </a:r>
            <a:endParaRPr lang="en-US" kern="1200">
              <a:latin typeface="+mn-lt"/>
              <a:ea typeface="+mn-ea"/>
              <a:cs typeface="+mn-cs"/>
            </a:endParaRPr>
          </a:p>
        </p:txBody>
      </p:sp>
      <p:sp>
        <p:nvSpPr>
          <p:cNvPr id="4" name="Chỗ dành sẵn cho Số hiệu Bản chiếu 3">
            <a:extLst>
              <a:ext uri="{FF2B5EF4-FFF2-40B4-BE49-F238E27FC236}">
                <a16:creationId xmlns:a16="http://schemas.microsoft.com/office/drawing/2014/main" id="{AFC19FAC-2DE1-2315-A2F3-E0BC044B652A}"/>
              </a:ext>
            </a:extLst>
          </p:cNvPr>
          <p:cNvSpPr>
            <a:spLocks noGrp="1"/>
          </p:cNvSpPr>
          <p:nvPr>
            <p:ph type="sldNum" sz="quarter" idx="12"/>
          </p:nvPr>
        </p:nvSpPr>
        <p:spPr/>
        <p:txBody>
          <a:bodyPr vert="horz" lIns="91440" tIns="45720" rIns="91440" bIns="45720" rtlCol="0" anchor="ctr">
            <a:normAutofit/>
          </a:bodyPr>
          <a:lstStyle/>
          <a:p>
            <a:pPr>
              <a:spcAft>
                <a:spcPts val="600"/>
              </a:spcAft>
            </a:pPr>
            <a:fld id="{4E87520F-9537-4B31-A4DB-3ECD89F60798}" type="slidenum">
              <a:rPr lang="en-US" smtClean="0"/>
              <a:pPr>
                <a:spcAft>
                  <a:spcPts val="600"/>
                </a:spcAft>
              </a:pPr>
              <a:t>8</a:t>
            </a:fld>
            <a:endParaRPr lang="en-US"/>
          </a:p>
        </p:txBody>
      </p:sp>
      <p:sp>
        <p:nvSpPr>
          <p:cNvPr id="5" name="Title 1">
            <a:extLst>
              <a:ext uri="{FF2B5EF4-FFF2-40B4-BE49-F238E27FC236}">
                <a16:creationId xmlns:a16="http://schemas.microsoft.com/office/drawing/2014/main" id="{B2224A36-258B-0EA8-C8DB-F3E74437CA65}"/>
              </a:ext>
            </a:extLst>
          </p:cNvPr>
          <p:cNvSpPr txBox="1">
            <a:spLocks/>
          </p:cNvSpPr>
          <p:nvPr/>
        </p:nvSpPr>
        <p:spPr>
          <a:xfrm>
            <a:off x="838200" y="614754"/>
            <a:ext cx="10515600" cy="612515"/>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b="1" kern="1200">
                <a:solidFill>
                  <a:schemeClr val="bg1">
                    <a:lumMod val="95000"/>
                  </a:schemeClr>
                </a:solidFill>
                <a:latin typeface="+mj-lt"/>
                <a:ea typeface="+mj-ea"/>
                <a:cs typeface="+mj-cs"/>
              </a:defRPr>
            </a:lvl1pPr>
          </a:lstStyle>
          <a:p>
            <a:pPr algn="l">
              <a:spcAft>
                <a:spcPts val="600"/>
              </a:spcAft>
            </a:pPr>
            <a:r>
              <a:rPr lang="en-US" b="1" kern="1200">
                <a:solidFill>
                  <a:schemeClr val="accent1"/>
                </a:solidFill>
                <a:latin typeface="+mn-lt"/>
                <a:ea typeface="+mj-ea"/>
                <a:cs typeface="+mj-cs"/>
              </a:rPr>
              <a:t>Empirical Risk Minimization (ERM)</a:t>
            </a:r>
          </a:p>
        </p:txBody>
      </p:sp>
    </p:spTree>
    <p:extLst>
      <p:ext uri="{BB962C8B-B14F-4D97-AF65-F5344CB8AC3E}">
        <p14:creationId xmlns:p14="http://schemas.microsoft.com/office/powerpoint/2010/main" val="1015312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a:extLst>
              <a:ext uri="{FF2B5EF4-FFF2-40B4-BE49-F238E27FC236}">
                <a16:creationId xmlns:a16="http://schemas.microsoft.com/office/drawing/2014/main" id="{834235A2-BB63-4EE7-8519-27F8DE62A9D4}"/>
              </a:ext>
            </a:extLst>
          </p:cNvPr>
          <p:cNvSpPr>
            <a:spLocks noGrp="1"/>
          </p:cNvSpPr>
          <p:nvPr>
            <p:ph type="title"/>
          </p:nvPr>
        </p:nvSpPr>
        <p:spPr/>
        <p:txBody>
          <a:bodyPr/>
          <a:lstStyle/>
          <a:p>
            <a:r>
              <a:rPr lang="en-US"/>
              <a:t>Slide title 04</a:t>
            </a:r>
          </a:p>
        </p:txBody>
      </p:sp>
      <p:sp>
        <p:nvSpPr>
          <p:cNvPr id="2" name="Content Placeholder 1"/>
          <p:cNvSpPr>
            <a:spLocks noGrp="1"/>
          </p:cNvSpPr>
          <p:nvPr>
            <p:ph idx="1"/>
          </p:nvPr>
        </p:nvSpPr>
        <p:spPr/>
        <p:txBody>
          <a:bodyPr vert="horz" lIns="91440" tIns="45720" rIns="91440" bIns="45720" rtlCol="0">
            <a:normAutofit/>
          </a:bodyPr>
          <a:lstStyle/>
          <a:p>
            <a:pPr marL="342900" indent="-342900">
              <a:buFont typeface="Arial" panose="020B0604020202020204" pitchFamily="34" charset="0"/>
              <a:buChar char="•"/>
            </a:pPr>
            <a:r>
              <a:rPr lang="en-US" b="1" kern="1200" noProof="1">
                <a:latin typeface="+mn-lt"/>
                <a:ea typeface="+mn-ea"/>
                <a:cs typeface="+mn-cs"/>
              </a:rPr>
              <a:t>Căn chỉnh </a:t>
            </a:r>
            <a:r>
              <a:rPr lang="en-US" kern="1200" noProof="1">
                <a:latin typeface="+mn-lt"/>
                <a:ea typeface="+mn-ea"/>
                <a:cs typeface="+mn-cs"/>
              </a:rPr>
              <a:t>dữ liệu huấn luyện theo dữ liệu của miền mục tiêu</a:t>
            </a:r>
            <a:r>
              <a:rPr lang="vi-VN" kern="1200" noProof="1">
                <a:latin typeface="+mn-lt"/>
                <a:ea typeface="+mn-ea"/>
                <a:cs typeface="+mn-cs"/>
              </a:rPr>
              <a:t> dựa trên hiệp phương sai.</a:t>
            </a:r>
            <a:r>
              <a:rPr lang="en-US" kern="1200" noProof="1">
                <a:latin typeface="+mn-lt"/>
                <a:ea typeface="+mn-ea"/>
                <a:cs typeface="+mn-cs"/>
              </a:rPr>
              <a:t> </a:t>
            </a:r>
            <a:endParaRPr lang="vi-VN" kern="1200" noProof="1">
              <a:latin typeface="+mn-lt"/>
              <a:ea typeface="+mn-ea"/>
              <a:cs typeface="+mn-cs"/>
            </a:endParaRPr>
          </a:p>
          <a:p>
            <a:pPr marL="342900" indent="-342900">
              <a:buFont typeface="Arial" panose="020B0604020202020204" pitchFamily="34" charset="0"/>
              <a:buChar char="•"/>
            </a:pPr>
            <a:r>
              <a:rPr lang="vi-VN" noProof="1"/>
              <a:t>D</a:t>
            </a:r>
            <a:r>
              <a:rPr lang="en-US" kern="1200" noProof="1">
                <a:latin typeface="+mn-lt"/>
                <a:ea typeface="+mn-ea"/>
                <a:cs typeface="+mn-cs"/>
              </a:rPr>
              <a:t>ữ liệu huấn luyện </a:t>
            </a:r>
            <a:r>
              <a:rPr lang="vi-VN" kern="1200" noProof="1">
                <a:latin typeface="+mn-lt"/>
                <a:ea typeface="+mn-ea"/>
                <a:cs typeface="+mn-cs"/>
              </a:rPr>
              <a:t>sẽ </a:t>
            </a:r>
            <a:r>
              <a:rPr lang="en-US" kern="1200" noProof="1">
                <a:latin typeface="+mn-lt"/>
                <a:ea typeface="+mn-ea"/>
                <a:cs typeface="+mn-cs"/>
              </a:rPr>
              <a:t>có phân bố giống với dữ liệu của miền mục tiêu.</a:t>
            </a:r>
          </a:p>
          <a:p>
            <a:endParaRPr lang="vi-VN" b="1" noProof="1"/>
          </a:p>
        </p:txBody>
      </p:sp>
      <p:sp>
        <p:nvSpPr>
          <p:cNvPr id="4" name="Chỗ dành sẵn cho Số hiệu Bản chiếu 3">
            <a:extLst>
              <a:ext uri="{FF2B5EF4-FFF2-40B4-BE49-F238E27FC236}">
                <a16:creationId xmlns:a16="http://schemas.microsoft.com/office/drawing/2014/main" id="{AFC19FAC-2DE1-2315-A2F3-E0BC044B652A}"/>
              </a:ext>
            </a:extLst>
          </p:cNvPr>
          <p:cNvSpPr>
            <a:spLocks noGrp="1"/>
          </p:cNvSpPr>
          <p:nvPr>
            <p:ph type="sldNum" sz="quarter" idx="12"/>
          </p:nvPr>
        </p:nvSpPr>
        <p:spPr/>
        <p:txBody>
          <a:bodyPr vert="horz" lIns="91440" tIns="45720" rIns="91440" bIns="45720" rtlCol="0" anchor="ctr">
            <a:normAutofit/>
          </a:bodyPr>
          <a:lstStyle/>
          <a:p>
            <a:pPr>
              <a:spcAft>
                <a:spcPts val="600"/>
              </a:spcAft>
            </a:pPr>
            <a:fld id="{4E87520F-9537-4B31-A4DB-3ECD89F60798}" type="slidenum">
              <a:rPr lang="en-US" smtClean="0"/>
              <a:pPr>
                <a:spcAft>
                  <a:spcPts val="600"/>
                </a:spcAft>
              </a:pPr>
              <a:t>9</a:t>
            </a:fld>
            <a:endParaRPr lang="en-US"/>
          </a:p>
        </p:txBody>
      </p:sp>
      <p:sp>
        <p:nvSpPr>
          <p:cNvPr id="5" name="Title 1">
            <a:extLst>
              <a:ext uri="{FF2B5EF4-FFF2-40B4-BE49-F238E27FC236}">
                <a16:creationId xmlns:a16="http://schemas.microsoft.com/office/drawing/2014/main" id="{B2224A36-258B-0EA8-C8DB-F3E74437CA65}"/>
              </a:ext>
            </a:extLst>
          </p:cNvPr>
          <p:cNvSpPr txBox="1">
            <a:spLocks/>
          </p:cNvSpPr>
          <p:nvPr/>
        </p:nvSpPr>
        <p:spPr>
          <a:xfrm>
            <a:off x="838200" y="614754"/>
            <a:ext cx="10515600" cy="612515"/>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b="1" kern="1200">
                <a:solidFill>
                  <a:schemeClr val="bg1">
                    <a:lumMod val="95000"/>
                  </a:schemeClr>
                </a:solidFill>
                <a:latin typeface="+mj-lt"/>
                <a:ea typeface="+mj-ea"/>
                <a:cs typeface="+mj-cs"/>
              </a:defRPr>
            </a:lvl1pPr>
          </a:lstStyle>
          <a:p>
            <a:pPr algn="l">
              <a:spcAft>
                <a:spcPts val="600"/>
              </a:spcAft>
            </a:pPr>
            <a:r>
              <a:rPr lang="en-US" b="1" kern="1200">
                <a:solidFill>
                  <a:schemeClr val="accent1"/>
                </a:solidFill>
                <a:latin typeface="+mn-lt"/>
                <a:ea typeface="+mj-ea"/>
                <a:cs typeface="+mj-cs"/>
              </a:rPr>
              <a:t>Correlation Alignment (CORAL) (2016) </a:t>
            </a:r>
            <a:r>
              <a:rPr lang="en-US" sz="2800" b="0" kern="1200">
                <a:solidFill>
                  <a:schemeClr val="accent1"/>
                </a:solidFill>
                <a:latin typeface="+mn-lt"/>
                <a:ea typeface="+mj-ea"/>
                <a:cs typeface="+mj-cs"/>
              </a:rPr>
              <a:t>[1]</a:t>
            </a:r>
          </a:p>
        </p:txBody>
      </p:sp>
      <p:sp>
        <p:nvSpPr>
          <p:cNvPr id="6" name="TextBox 5">
            <a:extLst>
              <a:ext uri="{FF2B5EF4-FFF2-40B4-BE49-F238E27FC236}">
                <a16:creationId xmlns:a16="http://schemas.microsoft.com/office/drawing/2014/main" id="{C3A9DE1F-B68E-7B9B-4732-3D0D610F0A91}"/>
              </a:ext>
            </a:extLst>
          </p:cNvPr>
          <p:cNvSpPr txBox="1"/>
          <p:nvPr/>
        </p:nvSpPr>
        <p:spPr>
          <a:xfrm>
            <a:off x="843887" y="5892581"/>
            <a:ext cx="10504226" cy="646331"/>
          </a:xfrm>
          <a:prstGeom prst="rect">
            <a:avLst/>
          </a:prstGeom>
          <a:noFill/>
        </p:spPr>
        <p:txBody>
          <a:bodyPr wrap="square" rtlCol="0">
            <a:spAutoFit/>
          </a:bodyPr>
          <a:lstStyle/>
          <a:p>
            <a:pPr algn="just"/>
            <a:r>
              <a:rPr lang="en-US">
                <a:solidFill>
                  <a:schemeClr val="bg2">
                    <a:lumMod val="50000"/>
                  </a:schemeClr>
                </a:solidFill>
              </a:rPr>
              <a:t>[1] B. Sun, J. Feng, and K. </a:t>
            </a:r>
            <a:r>
              <a:rPr lang="en-US" noProof="1">
                <a:solidFill>
                  <a:schemeClr val="bg2">
                    <a:lumMod val="50000"/>
                  </a:schemeClr>
                </a:solidFill>
              </a:rPr>
              <a:t>Saenko</a:t>
            </a:r>
            <a:r>
              <a:rPr lang="en-US">
                <a:solidFill>
                  <a:schemeClr val="bg2">
                    <a:lumMod val="50000"/>
                  </a:schemeClr>
                </a:solidFill>
              </a:rPr>
              <a:t>, “Return of frustratingly easy domain adaptation,” in Proceedings of the AAAI conference on artificial intelligence, 2016.</a:t>
            </a:r>
          </a:p>
        </p:txBody>
      </p:sp>
    </p:spTree>
    <p:extLst>
      <p:ext uri="{BB962C8B-B14F-4D97-AF65-F5344CB8AC3E}">
        <p14:creationId xmlns:p14="http://schemas.microsoft.com/office/powerpoint/2010/main" val="3898496325"/>
      </p:ext>
    </p:extLst>
  </p:cSld>
  <p:clrMapOvr>
    <a:masterClrMapping/>
  </p:clrMapOvr>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58595B"/>
      </a:dk2>
      <a:lt2>
        <a:srgbClr val="E7E6E6"/>
      </a:lt2>
      <a:accent1>
        <a:srgbClr val="0563C1"/>
      </a:accent1>
      <a:accent2>
        <a:srgbClr val="48A1FA"/>
      </a:accent2>
      <a:accent3>
        <a:srgbClr val="85C0FB"/>
      </a:accent3>
      <a:accent4>
        <a:srgbClr val="C2DFFD"/>
      </a:accent4>
      <a:accent5>
        <a:srgbClr val="E6F2FE"/>
      </a:accent5>
      <a:accent6>
        <a:srgbClr val="D7EFF5"/>
      </a:accent6>
      <a:hlink>
        <a:srgbClr val="023160"/>
      </a:hlink>
      <a:folHlink>
        <a:srgbClr val="954F72"/>
      </a:folHlink>
    </a:clrScheme>
    <a:fontScheme name="Custom 1">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6401938_win32_v2" id="{1A07017A-76F0-43A8-AC6F-A4CB736C78DA}" vid="{6728E63D-859C-41D6-8DA9-BA52E00FD372}"/>
    </a:ext>
  </a:extLst>
</a:theme>
</file>

<file path=ppt/theme/theme2.xml><?xml version="1.0" encoding="utf-8"?>
<a:theme xmlns:a="http://schemas.openxmlformats.org/drawingml/2006/main" name="Office Theme">
  <a:themeElements>
    <a:clrScheme name="Custom 4">
      <a:dk1>
        <a:sysClr val="windowText" lastClr="000000"/>
      </a:dk1>
      <a:lt1>
        <a:sysClr val="window" lastClr="FFFFFF"/>
      </a:lt1>
      <a:dk2>
        <a:srgbClr val="58595B"/>
      </a:dk2>
      <a:lt2>
        <a:srgbClr val="E7E6E6"/>
      </a:lt2>
      <a:accent1>
        <a:srgbClr val="0563C1"/>
      </a:accent1>
      <a:accent2>
        <a:srgbClr val="48A1FA"/>
      </a:accent2>
      <a:accent3>
        <a:srgbClr val="85C0FB"/>
      </a:accent3>
      <a:accent4>
        <a:srgbClr val="C2DFFD"/>
      </a:accent4>
      <a:accent5>
        <a:srgbClr val="D6EAFE"/>
      </a:accent5>
      <a:accent6>
        <a:srgbClr val="D7EFF5"/>
      </a:accent6>
      <a:hlink>
        <a:srgbClr val="023160"/>
      </a:hlink>
      <a:folHlink>
        <a:srgbClr val="954F72"/>
      </a:folHlink>
    </a:clrScheme>
    <a:fontScheme name="Custom 1">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6401938_win32_v2" id="{1A07017A-76F0-43A8-AC6F-A4CB736C78DA}" vid="{6728E63D-859C-41D6-8DA9-BA52E00FD37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 dockstate="right" visibility="0" width="350" row="0">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3F287A5D-15C0-4744-9D4C-173A43E9A8E7}">
  <we:reference id="wa104381909" version="3.5.1.0" store="en-US" storeType="omex"/>
  <we:alternateReferences>
    <we:reference id="wa104381909" version="3.5.1.0" store="en-US" storeType="omex"/>
  </we:alternateReferences>
  <we:properties>
    <we:property name="EQUATION_HISTORY" value="&quot;[{\&quot;mathml\&quot;:\&quot;&lt;math style=\\\&quot;font-family:stix;font-size:16px;\\\&quot; xmlns=\\\&quot;http://www.w3.org/1998/Math/MathML\\\&quot;&gt;&lt;mstyle mathsize=\\\&quot;16px\\\&quot;&gt;&lt;msub&gt;&lt;mi&gt;A&lt;/mi&gt;&lt;mn&gt;1&lt;/mn&gt;&lt;/msub&gt;&lt;/mstyle&gt;&lt;/math&gt;\&quot;,\&quot;base64Image\&quot;:\&quot;iVBORw0KGgoAAAANSUhEUgAAAHYAAABrCAYAAACi73ZUAAAACXBIWXMAAA7EAAAOxAGVKw4bAAAABGJhU0UAAABBwf/jmAAABLtJREFUeNrtnVFEZFEYx48kK70kWauHyNqHZMXKWitZVpIeEivJyFhWD/uweslKkkSSnhJJVpLI6mFlLVnJWvuSJPuQSA9ZSayVJIn2fjrD7bhz57sz59x7zvj/OE8zc++d/6+Zzj33u98I4Q4j3riVY1CAoqDGG5c+sSuIpDhY8UmlsYtI3KdFkUrjxhsliMZdSN7vALE06hGPuwxkkUqjC/G4SbU3/oWIHUNEbrIQIpXGKiJyj8YcUmkcICb32GGIxczYMd4xpGZGE+Jyg0pvnEUQ243I3GA6glQak4jMfurl/82MtGuG2DXEZj9bPmEn3hhmiD1GbHbTowhLe6OD+XVcivjspFx+8jKitn0TKY7YZkRoJ+OKqEbfYxcMsT2I0D7qlEnSvPL4OkPsLGK0D784WvCvUh6fxczYPdTJ0fuA5/QyxP5FlPZAM9lDn5y9LM97wZxAlSFSO1DPUVtC/gBuGGLbEGny1Ciz3eUcz99niO1DrMmz7BNyIUWHscoQO49Yk6VZEcIp/B5hiP2GaJNDrTjcF7wL5Z0MseeINznUisNW5utqmTPjSkQcP9XyfDMjYT3i668YYtsRc/zMi/vXWesivv47Q2w/Yo4XteJwNI9tfGKIXUTU8eKvODzyxoM8tpFmiN1E1PHxVui5LaONIfYKcccDzVJPfcFvFLCtMubM+BFiN8+UuF/cXejdcScMsR2I3SxqxeGUhm2uMcQOIHqzbIr7FYcVGrY5wRC7hOjNoVYcpjRt9w1D7DbiN4NacfhL47YbMDNOjjER7RYNE+MxNOilTvDWdE2PTqjQyxcLpNIYggp9tFsiFc29NKJWHF4b/D83yhCL5l6aGFKCnTa4r26BFgaxQGuz/orDoGp+nTQxv47R3KtAlkX04rRCKGGKRXOvAlArDmlhIo6K/GOG2HHoyf+To/Y4TMe0b87FADT3ypMPSpB7Me6bcwfeIRRFJ6jHYWuM+09hZmwGtbAs7loj7mLIc6jiE3Rb49OYj6FcoLmX8QlTUiWfnN4UU1DG46MSHC0d1iZ0LBsCLQy0QAIvleDmEjyeRYbYM4fzfiL0lBPl9QlpSPCNcy4G3MoZvEvQcuyMnNWnTO+sPyCwnYQDSIviWlqkK2SDymmkUbF0+e08ILCJhINIMcUuOCCV/viOAo7dmFg6rdi19JMwzBR7avFCxTNv/Aw5dmNiw7qiJV1X9EPwKyrSlgmtEby7B7WLpdlYrvqlJBfZo7SWz3xqaywQSncZjgScXRgXS19ZfVm+74PGZxFfT346ttdyn/nUQZ3KT25SLXBp33/EXT3WK/l+aP5yYFJsqQzsMs/QaBXoq7i76N6rcZa4JBcZdgWv2zhn0Ha2ZcAvY5I6J99HUFVHt0mxZUJfheCMpjB0HlPsk5OAc9NsVFpwfMAQEAuxAGIBxAKIBRALIBZiAcQCiAUQCyAWQCzEAogFEAsgFkAsgFiIBRALIBZALIBYALEQCyAWQCyAWACxAGIhFkAsgFgAsYBJCcQWJw9DxPYhHncJaweERtoOsxUidh/xuMmkyN2Lalbg10ishn4kg37ChpqLUktgblvDW/lc+lruktugXyirQKTJUyX0d5XL2QHvP238HjbD5B5dAAAAgXRFWHRNYXRoTUwAPG1hdGggeG1sbnM9Imh0dHA6Ly93d3cudzMub3JnLzE5OTgvTWF0aC9NYXRoTUwiPjxtc3R5bGUgbWF0aHNpemU9IjE2cHgiPjxtc3ViPjxtaT5BPC9taT48bW4+MTwvbW4+PC9tc3ViPjwvbXN0eWxlPjwvbWF0aD4ASnClAAAAAElFTkSuQmCC\&quot;,\&quot;slideId\&quot;:267,\&quot;accessibleText\&quot;:\&quot;A subscript 1\&quot;,\&quot;imageHeight\&quot;:11.567567567567568},{\&quot;mathml\&quot;:\&quot;&lt;math style=\\\&quot;font-family:stix;font-size:16px;\\\&quot; xmlns=\\\&quot;http://www.w3.org/1998/Math/MathML\\\&quot;&gt;&lt;semantics&gt;&lt;mstyle mathsize=\\\&quot;16px\\\&quot;&gt;&lt;mi&gt;x&lt;/mi&gt;&lt;/mstyle&gt;&lt;annotation encoding=\\\&quot;application/json\\\&quot;&gt;{\\\&quot;x\\\&quot;:[[129,129,129,132,133,134,135,137,140,142,142,143,144,144,145,145,145,145,145,145,146,147,148,149,149,149,150,151,151,151,152,152,152,154,155,155,155,156],[168,166,165,163,161,155,153,150,148,146,145,144,143,142,139,138,136,136,135,133,132,129,129,127,127,126,126,124,123]],\\\&quot;y\\\&quot;:[[55,56,57,59,60,62,65,69,75,76,78,80,84,85,85,86,87,88,89,90,91,94,94,96,97,99,101,102,103,104,104,105,105,107,107,108,109,109],[55,55,55,60,66,73,79,82,88,90,93,94,98,103,106,108,110,111,112,114,116,118,119,119,120,120,121,121,121]],\\\&quot;t\\\&quot;:[[0,295,303,320,336,354,369,386,402,424,443,458,483,495,523,541,563,575,592,609,622,639,655,671,696,707,723,740,757,773,788,809,857,874,891,910,919,936],[1502,1563,1573,1585,1601,1627,1642,1658,1675,1692,1709,1726,1743,1760,1776,1792,1809,1826,1842,1860,1876,1893,1910,1927,1943,1961,1977,1996,2010]],\\\&quot;version\\\&quot;:\\\&quot;2.0.0\\\&quot;}&lt;/annotation&gt;&lt;/semantics&gt;&lt;/math&gt;\&quot;,\&quot;base64Image\&quot;:\&quot;iVBORw0KGgoAAAANSUhEUgAAADUAAAAtCAYAAAAOYyOGAAAACXBIWXMAAA7EAAAOxAGVKw4bAAAABGJhU0UAAAAs8vz+fQAAAxJJREFUeNrdWk1kXFEUPmpEVYSKqogKVRUVMUSNiqiQRXQRESpGRRelIqJidFNRWVR2MbqobiIiIkLMYkRFmEVUjO5GVUWVqsqiokSNijHC67mcp7evM+fc+96b5t18fIw3993zvrn3/LxzByA6LiDvIheQBeQh8gRZR5aQPRHnV3NvIo9pziNkHtkJMSOFnCBjv5Aew6/I9hA2riJ3mHk/Ii/GIWYIuUIr4Vlw3tLOAK2INO9cFDH3kV8aTFozFPXNwtYd5E/DeTeiiHpI+7mInEVmyJeAttYLgwfIGNjpJd/x/oeoTvIjDlvCAywI91+hFbXZ1jPQYqSFBygJEXQvMLaHrmfIj4PzVeIKFBI+M6Jq2pYNYslgS6mt+ZLSxrOQETUUXgmrlW5wz6j2/TYkEBOCqGwDPzrS8k57EkV1CKJWA+Pf0HWVwG9CgvGJEVUJpAn/+iNIONYZUaeUGrq0fLQDDmBK2IIj2rarIrtdENVnkK/8z7PgEEwK3go4hqKBqLRrop4LgpbBQdwTRI25KKqNwnczUY/BUbxnRK25KmqZEfXBVVGTgl91uChq+rwFi2tUAnGi8q6JKhsk37KriffUoGJPPG5rQqoGFfto0gVdCjRestRoqUdom505VprUdruMqN0kCxqH5o17rrjl2mZnCnU68YNpoAwLfjWYRFH6m+xUg+9Tgl/lkiZoDsya9W8ZUQVDWzcosLS01dwHf45yVNTjGpGLjKgTw1cZv+ofb5Ug9WsdaM7eH/GlUbr/NcRwdCNhTXugaYPxKaG6eMLcm6Uxh2Eq+8uU4XuFcfPaw2xZzL8fog4c0DpTw7aCZgIR6qDJK3cO/j6gtvnllsDupFEFhu/03aKtoEHGkOqLP6V3n03tepUChQ1GQD4XvkVj1emJfxqyF8Y/VsHuSNIjx7eFqhyOLe2o3RDq/xIbloYeRAgweQs7aqWuhzWUMzRSh38PzWzRDfKfSTzypf4ohlTOeWew34diSgdZwZaKkl1xGErRipUphNYoGJQoh7TFnOdUpCuSDd9WIa5mzG99xEwHv+r3lAAAAGp0RVh0TWF0aE1MADxtYXRoIHhtbG5zPSJodHRwOi8vd3d3LnczLm9yZy8xOTk4L01hdGgvTWF0aE1MIj48bXN0eWxlIG1hdGhzaXplPSIxNnB4Ij48bWk+eDwvbWk+PC9tc3R5bGU+PC9tYXRoPi6gFi4AAAAASUVORK5CYII=\&quot;,\&quot;slideId\&quot;:267,\&quot;accessibleText\&quot;:\&quot;x\&quot;,\&quot;imageHeight\&quot;:4.864864864864865},{\&quot;mathml\&quot;:\&quot;&lt;math style=\\\&quot;font-family:stix;font-size:16px;\\\&quot; xmlns=\\\&quot;http://www.w3.org/1998/Math/MathML\\\&quot;&gt;&lt;semantics&gt;&lt;mstyle mathsize=\\\&quot;16px\\\&quot;&gt;&lt;mi&gt;y&lt;/mi&gt;&lt;/mstyle&gt;&lt;annotation encoding=\\\&quot;application/json\\\&quot;&gt;{\\\&quot;x\\\&quot;:[[215,215,216,216,217,217,221,223,225,226,227,228,229,231,232,233,234,235,235,236],[254,254,254,254,249,246,242,239,239,238,235,234,232,226,224,215,209,207,206,204,201]],\\\&quot;y\\\&quot;:[[85,87,91,95,98,102,110,116,119,121,123,125,128,132,135,137,137,137,140,140],[92,93,99,106,116,127,139,149,151,153,156,161,162,167,169,173,177,178,178,179,180]],\\\&quot;t\\\&quot;:[[0,66,81,98,114,132,170,184,199,217,231,270,288,314,334,365,381,402,431,453],[1155,1186,1204,1223,1249,1280,1320,1363,1379,1403,1430,1457,1472,1497,1526,1546,1579,1596,1614,1646,1680]],\\\&quot;version\\\&quot;:\\\&quot;2.0.0\\\&quot;}&lt;/annotation&gt;&lt;/semantics&gt;&lt;/math&gt;\&quot;,\&quot;base64Image\&quot;:\&quot;iVBORw0KGgoAAAANSUhEUgAAADUAAABBCAYAAABxVeynAAAACXBIWXMAAA7EAAAOxAGVKw4bAAAABGJhU0UAAAAs8vz+fQAAA1dJREFUeNrdWl9kW1EY/0TETJWIipopUxN5Cn2YiYm9xFRVjao8TM1eqmpmwh5qamavfZi91ExVXX2JqpgaMxEzNWqmaqbE1OwhRh+qomZ059gXOa7kO/fec/+cc3/8HhI3v3N/ud/57ne+cwDcI8c4w1hl3GT8xHjO+B78wxzjPuMfxjPGHcaCH8IpxknGJbz5LzjIBcE5H8ZdIvTveRFMMtYYf0lufhC/KhpKMJ4S+n8Z816eTgdDaRvZwPByaqyoYCrvQP+NXzGewNA6djDousI4Qw70f4PPyODcogbl8+6ywhhNB/q+46ok7jnvK+iPMh4R2h0ICFWJqV1F/TTjRkDJiEwobUmWyvgwzhTjiU3bggDxXPK0Hvg0zrRNdyFIU2MBh6CYeUXdHASMZoBZsJ+pFoSAhRDKpuuC3moYpkYkprZ8Km67ehMQEqgQPMPwUcEWah1AiHgseVolBe0k/jEXOE5oyElMvVDQnheSzjCEjBZh6rOC7kfUWIMI8FpSXXj5lwuCRj4KUzOSELyrkCA+QERI4hMZZGpNYZ6WIEI0CFNu07Hlw3z0BU8lITjkYUk/FbWpWxJTTm+wjtfvgwZISBo0Kw40isL1ZdAEdcJUzcHvu/2PPdAITwhTbclvK8K1N3UydUMyr4aJ9kC3/VYHzSCbV4OSxQoodGCjnlfVPtdfwbZXZDWeEyy7XDRawtprVFdTtwlTLeLdtgwaQ1YHpoT5d4jf/RC+1xZ7hKlynxXzNBiAV4QpvqmWhV4//h0YglnCFN+V3BCW6eOmmLpGmBJ3KZ+BYehIqgueCS+ZZuqtxFQZDASVLCwwFBWiWs+YaurOAFMVMBjpPoZ2wHDYjw+c4EvXaEzaTM1CDPDSVkUYjzT0tmCO8bPxsHRtonjFPLjr9WmPnBB2jTgY4in8SKgasnEwVYNem6sUB0PiAayHcTAk1njrcTA0Dr1TXnzTOWm6oSz0+t98FTuiY+biO4G8ZbyN7xdqzcMNfBMy3ZhuhjLCDdoXc/2qAX7c9LtQeRd0DKNVoM+rPoL/3VPORWEOnepcArXB/aF6bqyo84Q/d2mI/wkTumexQxeGDnBOGVUNULTA+VmIyMG3VHYJMz/B29kiLbCIVUEH2cTvUqYZ+QcYg1kvAjJzJAAAAGp0RVh0TWF0aE1MADxtYXRoIHhtbG5zPSJodHRwOi8vd3d3LnczLm9yZy8xOTk4L01hdGgvTWF0aE1MIj48bXN0eWxlIG1hdGhzaXplPSIxNnB4Ij48bWk+eTwvbWk+PC9tc3R5bGU+PC9tYXRoPjmIcu4AAAAASUVORK5CYII=\&quot;,\&quot;slideId\&quot;:271,\&quot;accessibleText\&quot;:\&quot;y\&quot;,\&quot;imageHeight\&quot;:7.027027027027027},{\&quot;mathml\&quot;:\&quot;&lt;math style=\\\&quot;font-family:stix;font-size:16px;\\\&quot; xmlns=\\\&quot;http://www.w3.org/1998/Math/MathML\\\&quot;&gt;&lt;semantics&gt;&lt;mstyle mathsize=\\\&quot;16px\\\&quot;&gt;&lt;mi&gt;D&lt;/mi&gt;&lt;mo&gt;=&lt;/mo&gt;&lt;msubsup&gt;&lt;mfenced open=\\\&quot;{\\\&quot; close=\\\&quot;}\\\&quot;&gt;&lt;mfenced&gt;&lt;mrow&gt;&lt;mi&gt;x&lt;/mi&gt;&lt;mo&gt;;&lt;/mo&gt;&lt;msub&gt;&lt;mi&gt;y&lt;/mi&gt;&lt;mi&gt;i&lt;/mi&gt;&lt;/msub&gt;&lt;/mrow&gt;&lt;/mfenced&gt;&lt;/mfenced&gt;&lt;mrow&gt;&lt;mi&gt;i&lt;/mi&gt;&lt;mo&gt;=&lt;/mo&gt;&lt;mn&gt;1&lt;/mn&gt;&lt;/mrow&gt;&lt;mi&gt;n&lt;/mi&gt;&lt;/msubsup&gt;&lt;mo&gt;&amp;#x2248;&lt;/mo&gt;&lt;msub&gt;&lt;mi&gt;p&lt;/mi&gt;&lt;mrow&gt;&lt;mi&gt;x&lt;/mi&gt;&lt;mi&gt;y&lt;/mi&gt;&lt;/mrow&gt;&lt;/msub&gt;&lt;/mstyle&gt;&lt;annotation encoding=\\\&quot;application/json\\\&quot;&gt;{\\\&quot;x\\\&quot;:[[6,4,4,24,35,25,6],[54,81],[55,81],[119,107,106,104,96,96,104,105,105,105,113],[292,304,300,304,310,313,301,301,301,290],[144,127,128,142],[267,282,281,265],[152,178],[152,178],[193],[196,190],[209,209,214,226,235,236,236,236,238,232,215,208],[253,255],[254,254,256],[324,324,327],[324,325],[339,352],[339,352],[362,369,370,369],[325,324,324,324,329,334,339,338],[384,390,400,407,413,417],[384,388,398,405,413,418],[436,433,442,450,460,465,462,450,435],[480,492],[480,492],[498,498,501,506,511,512,512,513,513,509,502,498]],\\\&quot;y\\\&quot;:[[8,114,114,98,66,26,9],[71,71],[93,92],[141,140,100,76,72,73,67,57,35,12,8],[142,132,86,76,71,70,69,41,12,7],[142,120,38,7],[142,119,36,7],[114,49],[49,114],[49],[108,115],[50,102,113,115,110,93,48,48,154,167,167,155],[133,132],[143,172,175],[148,179,179],[141,139],[158,158],[168,168],[139,128,128,180],[34,65,66,39,35,34,39,65],[78,71,73,81,79,73],[89,81,81,90,90,82],[166,54,49,49,56,75,104,113,113],[142,174],[174,142],[142,168,173,174,172,168,142,142,194,199,200,195]],\\\&quot;t\\\&quot;:[[0,0,0,0,0,0,0],[0,0],[0,0],[0,0,0,0,0,0,0,0,0,0,0],[0,0,0,0,0,0,0,0,0,0],[0,0,0,0],[0,0,0,0],[0,0],[0,0],[0],[0,0],[0,0,0,0,0,0,0,0,0,0,0,0],[0,0],[0,0,0],[0,0,0],[0,0],[0,0],[0,0],[0,0,0,0],[0,0,0,0,0,0,0,0],[0,0,0,0,0,0],[0,0,0,0,0,0],[0,0,0,0,0,0,0,0,0],[0,0],[0,0],[0,0,0,0,0,0,0,0,0,0,0,0]],\\\&quot;version\\\&quot;:\\\&quot;2.0.0\\\&quot;}&lt;/annotation&gt;&lt;/semantics&gt;&lt;/math&gt;\&quot;,\&quot;base64Image\&quot;:\&quot;iVBORw0KGgoAAAANSUhEUgAAA7IAAACzCAYAAAC0NCDMAAAACXBIWXMAAA7EAAAOxAGVKw4bAAAABGJhU0UAAABmZPVW8wAAMkNJREFUeNrtnQ+EFV0bwB8rSVZkrZUkXkmSRJIkiSRZWZGsJIkkSRJJkiReSZJEXq+sJJIkSSRJkkiSvBJJkpVIkpXE992nO7dmtzl/5t65M2dmfj+O7/3qNnPmPHPOPM85zx8RAMiKBY12rNGeMxQAUBGeR+vaAoYCAAAAoDpMa7S9kbL3v1gDAKgC8XXtebTeTWNYAAAAAMrJ7EY73WhjExQ9DFkAqKoh22q67p1stFkMDwAAAEA56G+0M432w6DgYcgCQNUN2VbTdfBUo/UxTAAAAADhsrvRPjsUu0uNtpihAoCKoOvZZce696nRdjBUAAAAAGExo9HuOxS5u402n6ECgIoyP1rnbOvgnUYbYKgAAAAAimdVo30Q+0nEJoYJAGrCcLTumdZEXS+XM0wAAAAAxSpstljYx402k2ECgJoxK1r/TGvjt0ZbzzABAAAA5M8WsbvQXW+0KSV4jsOWZ9iPmAH+YL9lzhxmeH6h698Nxzo5xDABAAAA5MegQzm7WpLnOG55ht2IGcDIHsvcOcbw/KJHmpt6tqzGqxgmAAAAgO4zp9G+WBQzTfo0qQTPYTuJPYCYAZwcssyhQwzPL/Rk9oHY8whQbxYAAACgi+jpwnOxJzEpQ0bO3ZZn+BsxA3hz0jKXdjI8vxgQe1K8hwwRAAAAQPc4KOWP9xqy9P8iIgZIzUUhBtSHjY71k3AGAAAAgC6gJwpfLUrYrRI8w5JGG5Nyu0QDhIbOG5PrrM63xQzRL+6I3cV4GkMEAAAAkC02F0JtiwLvf3+jjRr6/q7R+hAxQEfz651hfo1Gfw/NddK2jpIoCwAAACBjJfWbRfm6G3j/NbbXdGKkz8WJEUDnLLGsE/ejeQjN9dK0lmoivV6GCAAAACAbjoj9FGFT4P0nIQ1APuyyzLUTDM9PXLGy1K8GAAAAyAA9RbFl2xyTsE9aVlv6fh3xAmSOrW7qaobnZ0yxzcPlDUMEAAAA0DkbxH56cDngvk8Xc1ysGufExQJkT7+YN7/eR/Oy7lx2rKtrGCIAAACAzrjuULg2l1RZpCwIQPcYlHJufuXFsGNdpRQYAAAAQAdMbbTvFmXrh4R7uoIiDVAsto2kwZqPzXSHIauux5QDAwAAAGiTTQ5l63HABripFMhnadbEBYDuMhDNt6R5+Daap3XmiWN9xWsEAAAAoE0uOBStULOQHrf0eR9iBciNfULNVBOu2tzneH0AAAAA2uOtQ9EK0T3wL2m6PCf19z9ECpArmtH8hWE+atjCnBqPzXrH+vqS1wcAAAAgPX0OJUuNxSkB9vuqpc9rEStA7tji1a/UeFymOtZYbdN4fQAAAADSMSTlOy1YaunvfUQKUBgPLHNzcY3H5aWUz+sFAAAAIGj2OxSsSwH2+a6lv8sQKUBhLLPMzbs1HhdXPVli+gEAAABSMuJQsA6gKANACtho+pMDjnV2hNcGAAAAIB03pFylIe5Y+roccQIUznLLHL1T0zFxhXDc4LUBAAAASMcrh4K1KqC+Lrb08wGiBAgGYmXHs9Kxzr7ilQEAAABIx1eHgjU1oL5esvRzPaIECAZbyZlLNRwPV+biz7wyAAAAAOn45lCwegLp50wx1419gxgBguO1mEt6zarZWPQ41tlvvC4AAAAA6fjhULBC4YiUJyEVANgTHB2p4XjY1tnvvC4AAAAA2SlXoRiyeprxzqIA9iNGgODoj+Zn0rx9J+F4e7DWAgAAAKBcdYVBS/8uI0KAYLlqmbtrWWsxZAEAAACqrFxdt/RvDSIECJa1lrl7jbUWQxYAAACgqsrVdDHH8Y4iPoCg6YnmqSksYDprLYYsAAAUxxePD1SWTbMbjkkzXf9LaRZSH5FmYg0tuj6ASKBCytV2S9/OID6A4DljmcM7WGsxZAEAoDjON9qVyKAczdmoNTVNpHEhMmwnISIosXJ1z9K3ZYgPIHiWWebwXdZaDFkAAAiHaY22Tcw19PJuY5GxvRjRQMmUK9yKAaqBaZP3h9THvRhDFgAASoN+nF+2YXj+I80srWoQTyxPMKXR5kZ/ry6XFxvtVYpr38OghRIpV9ss/TqL6ABKw3nLXN7KWhu0ITun0TY02slGu91odzz+jYY4HW60h9LcTP8e6SrHGq2X6QAAUA52pTAydWe63XIEatxqgfkPnve6JNTehPCVK1vpjnWIDqA0rBdKaJXBkJ3faBsb7VxktI4l9POQ5d/3RAbsmOU5X2DMAgCUg6EUhuyxDO43udH2i18Cqo+RcgEYsiEqV6oQfRdzttMeRAdQGiZZ5vNYTeZzqGvtZmnGKn/z1FXmG64zs9Eee17jb6YEAED4bEhhyM7M8L6zGu2B532PICYM2QCVq9WWPt1AbACl44ZlTq9mrS0MDVPSWt3qMvzV0cfXhmsskHTJLl8zHQAAwme356L+rAv31h3wS573P4+oMGQDU66OW/q0F7EBlI49Uu8TurLEyK4Ss1fX6YTfL5Smh5f+vcbBam6DqZEOYiq99J3pAAAQPhc9DckTXewDxiyUUbmyuagtQGwApWOBZU4/Zq0NiiuGPq6a8LvZ8js3h+oQkyf8fa+Y3ckBACBwfDMKd9OtSndF73v2Yz8iw5ANQLlSZchUducLIgMoLSbX1R9S/ZrnZTJkrxvW3ngssyaMfBP93T7DdXoMz/qKqQAAEDYD4l/ntSeHvnz07M9KRIchW7ByNWjpz1VEBlBabJnIB1lrg6BHkl2LL074zX2HEdsydk2VEwAAIGCGPQ3Hazn1Z4tnf3SHldT4GLJFKlfExwJUk33S3cz9rLWds9TQv6HYb05Hf3bKcS3TpuQupgIAQNhc9jQcd+bYp6eefTqO+DBkC1Subkq9s5sCVJVVlrl9k7U2CI5IcnKmVvzrxhTy2m941nlMBQCAsPnkaTTOyrFPg5590o/WTESIIVtQn8akvnF0AFVmkpjj36ueAKgshuwDyybDrEi30fI50zyuleRK/oZpAAAQNks8DcYiEh689uzbScSIIVtAf+ZKvmWqACBfnlvm+FzW2kLpNWw07IwZud+kWXLHh6TcHP8yBQAAwuagp7F4poC+HfHsmyZ7mIwoMWRzZqOlLxcRF0DpsZWl28haWygbDH2b0WgHJF041EJxx9oCAECA3PU0FovI0jjfs2/aNiNKDNmcOS1hxJMDQHfYJfX0BCqDIfuvJNf41ZhWDTlKE8ecFB+rp71TmAIAAOFiiwGaGIdaVLzfB09D9grixJDNmWuWvqxDXAClZ50Un8WftTaZ9wn9OtRoTyK9oT/FtZI29O/x+kPJiMd5UzYKasGQp5FYZIbGKxJOjVtAuYpj22ShLBRA+ZlmmeOjrLWFMc/Qr5HofzekuJZpQ/8Ar3/t0RwyWmrrVqN9lmbM9ffov3Uj67A0PQdDIZ649Tzigzpw1tNILLIe5iHxdy9ejkgxZHNisthjtqGczIkUgPeR0qIJYC5Efw715Itlrlc1N0PohuxuSXYF1g3tqymvZdrQX8yrX1u0dJ5vCcj/Rb/dKsUepiyY0KetiBHqwEvPSVpkHbUNKRaTbYgUQzYnlln6cRdRlRJ1I/1qkOlXwV28rtyR+m2ehm7IXjf0Szef0pbjO59wnY+89rVEPakupdA5JzattDFcUN8nxnnzvYLKM9NzYhZdR21NikWEVPkYsnmxydKPkZrLSXelV0oz67iejryT5knJ98gomN3h9fXal6XpRqXXVBfvU43W18E154q5JnBcSc7TjUw3EIciBUWz5z6M+nAn4/f4STSOXyMDYRFLzThGLO/EJtba3JkUva9J/TrexvVes4ZDgwFpls37XwbtgeTvcvxExnsnVMFbZGZkkG+RZnI9/e7fl6aXzHaPf7800kPUDXw0+n7+iP73ffTnGkKAx1VJ2V4S43BmisXjOmLFkM2Jw5Z+HKqhbFS53BB9aL6Ke3OsnRhiVTRuWa77QtrPMvqv5xrTjQQ/k6OP9e7IYH1qUdSzNKB2W66/heXmF7YSdUdYa3NntZiTUvanvJapFvgwr32t0PfG10PRt6nBdKLRpubQ/znyZ/buMqDfvlWR7rA/2kC6ERmdrkS0Sy3X3BfpGWnkdQODtnxc9RRu0XXUelO8iK8QK4ZsTtTxlCaJFZEROCbpPhppjX2NV/PJYN5uPL9vdvTvGRr+uga/b1NJetbh/fXU/ItDCZvPkvOTOnpfhGzInjT0qZ3kNqbNnD5e+1rhW4aynaYG1WDOc+JYCcb8WAdj+sFwTbVX3nVwXd2EX890KAc94j41CaWO2pQULyFJdjBk8+KmpR+rayCLjZLskvfNc66+TXEvjUf+7HnddksOfE+xzmThsjU5Mv7VTfha1O6lGL9O4zN9anQTqtFktYSZ0b+uhqzJ/bOd5ExJsbZPeOVrxdEuGrHxpt5KA13of1+CPl+GRGV6+rk9ajui781zz7G8MOFavdH4ZiUr4otLwApPYYZQRy3Niew3RIshmxO2k7TpNZDF1sj4U0VQTzXUzacnNmd9dluXetxH40Q/pVgD2jVkRyXfE1kTOoabIkM/7cc863WVhDfusfrAWpsrA2IOK0iLKdb2GK98bdBMvzYXVt1o3BIZXT0xw1HX6Gvidn+d2D5FRluWnMpgLoTEPknnKarhh/9N+EaPRL/pi31X50XXHvWU0wymR9gc8Zx0IdRRG0ixSHRbyVwt+ezchdCuBfjehqRcmT5gP2qyhvRFiqANVw1oV3xhv6dBF2+72nyec57Xv53j+D71WO86ib+6X/B6WiZ+1GyMQjVkhw39OdzGtdYarrWS1702PLBsjPgkvdPEhf+0oV/pIdFfGfR/iYRVLjMrXjq+Sy2vKI1xjx8qnPMwQPsj+bpkRB3ekk7eEOuopcla3O0TWQxZlCuJjAfbTh40WeSQly37bk/0sY//dnb053qSm5ScSQ2/dkMhZor75PeH5JvRd5bY41g7LTmmH/xXlmuP8Qr/wubaPqWCzxuqIWtyH2ynROC/hnc+qRaonsqflHwS90A+DBrepVttzGkN1Xgo6eMx93TQ/6SN3s/SXiLF0HhsGbdbsU2E1umqxsUuTykv12m6GszTmSZh0it+7hAfAl9silC8MGRRrhRqyPrzyrHxZCogH09eYXIXVuX1tDSTJh3M4AO+3GLM6tqyoYDx2+945291eH39UJsSlz3j9f3FPenMRR5DtnsbCv+1cZ1Jkpwn5LLh99eie89iKlSGJwnyVy+VTnIg7BG//DPx9kjSJ9YzlQo6XAG59Ig9Z8Wu6LvVytHxWNJnK1dueMhmM9MkTDZ4Tq5QsjFukXTxBxiy9TRk83Txs22uXGWJGcdZh9ySTjjjLn83cu6vnlKekaa70o9oTbkg7Z34ZIEqVbaMytrHvoze6YlG/CVe33GGjEkGgxV8XtdmdxEskexqx643XGtnwm9b8f6U5KkOSyX58CaLZEx6UninDZ3rX/Grsa5eikmZefV0sgqnsYsd46Qu2a0s0w86eOatHjK5yFQJE996iaGUEDmVYiF4gCFbWUPWlb16NMe+DEt3EvDUceNsonLYHzPcXlTkw9wprsRZ2zO6z3oPpb6u1K3clquERRHlaQ4Z+rIsQ3kumPC71kb6CFOgUiTFtWZ9+qZhH2kSFbY2Jm9E38WWUd1KVLRN7GGB2yoimx2WZ1TviyMx/WBaxpsZZDAvCW89J1MovuHXUiwClzFkK2vIulzM8zwJ3WbpxzmWmHFMk3SZd1tljdQ9ay7D95PZ0l33YokpTJ3GHVaVczVQIOO46swXcQqd5N7dbmZtU9b5pI0dNtSqha5zE13UH3XpXgOSbVmYkCuMZIVtvB7J71jg2R3ex6e051emS3jMFX+f/TIZ3q12AkO2sobsCelOttp2OG3pxw6WmT+wZSB8Gvtd3NVnO8M2DluG4U6zFycZsq8Z8nHstIz/6Zo9bxHPrEpnkrtzux4wphi8VdJ05z8UU5jZUKsWSeUnV3T5nhou86ZLupqe+lYpdtvnFDsrN39KepaQ3Z4T42gg/Z2ackJvRMSVRBXsdw5Fvj/H/lzIYYGtEhfF7v2hiVdmxD5gtxiy1IZFFu6t8Y3OUwz5ODaLPbatakyLlDhbMsieHPszJO56kmn4LH6eaWt49SvHQSnm4EY3Y45J+tqzrtwgqyokm4Uez5ylflB0SU9og+uek2NZIP1dn3JSz0bElWSbhHU6YHN9GUJcf+BK2KaeDi2XYi03M5Mh+4N+6X5YxSYJq/RaSNhivauaFOuk453bnWNf/jEome2WPvJx92RjvJpMdJvP2/tHMxT7lsB0GVlV0zf2eTx3liEvnMiWDFdK6xB9wk+mmNTvEHElUUXF5l7+WfI9jXVtCK1DZH+wQNz1ZItQjsvGfce63ekJWUu5f85Q/8E6KVeG9yzQPBkfxZ5gb1pOfXkt6epQu1hk0Yf0mVfzyleWNxlthnTKJsN77dN07q2ooGxuSX4hb5Ok+EookBLf+M7LAfX5qaRLXQ7V44xD7lsL6NNNsZ8uwp+MeczhpwyTFddu9coOP+qt+of7GOo/WGMZ95sVfu6Nki5ZW5lQz7MH0dqkTTOUHpZwEl1C9uhmX9y190oA/VEd5rH4ZzU+XdF31OewLUs36j6pVxKtSnDcc6JsCaS/MyTdDtV6RFw5XK7lRdX4stWIW4HYEvEJa1jEMFmZ5xi/4x1cu5VoSxWJaQz1HyytsbJzriQ6A4CLXgk347i6HGuSMS2/8zkyWnU9Vg8BPYncK/l7n+WJ67Dtbcb3WyPlOtgDae42+hiEMwLp7x5Jl7WtBxFXCo3R+2KR+UMpziXog6VfGAHJHHbM4X8YIi9srmiPO7huK2brPEOcyHQJo4Z1Eei31bZ5p3Fky3lFoATMiYzCViOvSji4DtuOZ3y/TR62xQHEUo6PcLw9C6jPD1MYsmcQcaWY6zAWn0qxrjW2jJdTEF8i6wSPiiz4R+xuZ+1spCyKXWM+Q5xIr2XcP9bk+W0JanQzmQRhANAujxw6QtbfpmMetsUgYgkHn52HPOqw+jJH0rkVz0PElWGhw4h9JMXHh9hOiicjwkQmi73sAPV3/RhyrIUb2rhmK8nTXYbX+v6axvxLjYz5+w5jdimvCkBhaH6D1mlzmXId9Dr0g24kILwq7njkSbxS4XDJ0yAMJVHNiRRGLDUnq8MqsRfD1qQqUwPopy1xES7uZp5Zxm2E4fFikuODn9Y1OB53u5LhxZB1oB4nVxxjQeZ2qArqrXIs0j3UE0vd6L9H/63GoobMhOTF8krKGa6zwaHnH+7CPV21pEn0FBijHgbhWCBK+FSHMUOCmGqy26GgHw+or98s/QQzNrdYSr74cy/DcWxtcj5mWJ1Qa/A3rph3YsugzOimeprwNg132lqwDj0xQereEo23K6Fc1l6X8zxkSvb+gFjoORFDqYW3N8XicQ3xlh6N6bMVp9f4s9DiJzFk28MV4kCirGyMiF7P68wXYoEwZNtHPbhsYSCaqZxSNlAm1OPgX2mvtqs2TcY3XFDfd0h54ztfWsb0ZRfut89DljOZDuGwz3MC7gygr+q+9d6zv6o8/IV4S42WqnlrkfHtRhsIsN8/MGTbYqeQ8CmreZNFgoob0e+fMKQYsm2i5UBuWcbmneCyDuVA64q6Eg75Nk2MlrfL8cTM4n0lGXdXqc1ueOPdd9zzNtMhLG57TrwQ0pDvT7FQHEa0pUY3IWwxCi8kjHjYNAothqyZWWJPkqXtFMPkRY/YvQKOeFxjeez3axjSjub9j5qPi55iPRd73OwcXh8IGPUG8i1R6dt0XTiRkx4zQ8ZvsL8u0dhvcYxj1gnkZgnZikuFJgb57iG0VwH0tU/cwdfxMkFFxCKslmwXupBbHm7buqDcd7yXSzBkK4FPvNFDhsmbG5ZxvOrx75/K7yzggCHbLgtlfIKZpCzzs3h1oMTraaftTQ6G0REpb0lKW2jZhy7czxWa85LpEBbrpDx1WEc8+/pVmnVGiwBDtjscdSiJoSUtwLW4/Q/HDyHdfRYc6ODjPxz77TKGsmNDtq6uxXukPAn6AEykycvSSVODrRuhUlPlz1j1VSUaf1uc/YWM76UHYG8dctrClAiLU54TrOhj9HUpFoPNBfYTQ7Z76Dv4xfERmBLIvCLZkz9LYsruF3G7Ea1lyLxYKu0lzpoc+5DfYBgxZNtA12FbST+d58S7QxnQECdbOT31GNsuzcOTlhegeg9uinSkHyn1Kq3IkXXN9Imnse9KNP6uZLQbMr7fZsf9qJ4QIC88Jpa6Hhd5CtLv2JGJt5MFjyeGbPcXNVupqIfR+4IhWw50pzjudjgcKQO2cIcjDJsXrjjZQYfSowrYfIYRQzYlfWIPE9D1m5J4UBZMLsXqXrrc499rbpl/2tCv7kk2yUrnJ3wHypQ/Zo/YPbSyrmTgsolWMSXCYobnhLpTsDJ217OfIZweYMh2H42nsrl+vIze7SKx7eD2sPT8Il7GIF6c3ZaAjmyBnSth2vYn/H5m7N09z/ClYrLYTyDrolP8ZxmHtxJG0kgAH5ZZjMzelNeaL+nqzrbC5PZ00P/p8mfZGt0k7i+RDK5LfjkzXN5gl5gS4bHNczIVWbjct16XGrshuJViyOaDKtzvHcZskYu1zQV6MkvPT4ZkfAbq+Py1JVv4xmaAN4fE7oo/kUsxBWoGw4chmwJdb21Jnd4LdRehXNxJeI+ftmHExtkTra9pdK1Hkt47xlQqqEyZ/13eWccyvJfqH+/EnleijykRHpc9J9Higvp30rN/DzpcWDBky2fIKhqT8snSv6cFvhe27NpTWHp+JrT4KObkbKsc795yhtAL2zhOLL8Qrz17iKFLTa9lrD/W4NltpUk+CW7qUC7mSfIJaRbuvrMNRrKr/St+Hg1alznJa+1zyYyxlY7xyLIs3PEc7wU5KdtF7yT7JqFSN8OpiLK2rAnU2LbFdE9DbOM+4kkZAF1lwfYxhF7oONqSjbS8A3TnuxUb9EbwGmiH6WKPC60y14QEbVAt/k54j3dnfA/1ivyU0pjV9VxDRjSfxEBs/Z4dfUtt5Qr3l0wGtmoV3yU7z6xFju/kMaZDmCzxnDRXcu6Xnlb5nhRfFkpxgPvkfmfBhtrEtqLm8oqXMrDFnNg+yFc97zVHmsmL6nwK/kjcu8z7Yn9GNtn2sGWJvlfh594pYSdgBGiHiSea/3XpPgMpdN5O2tMSysCmAzzI0OZ4abnPLaZCuBzyfPl35dgn3VF64tmvo4gQYgvRG7F7FeQd73fT0p/VNZbVAvmdQVHj6Wyu3zZXnzGPe+mp4rPo90MZPsOsSDnX/n+P+qIp+bXW9rwAx/ysZRx3R4pUK6abRFrtY/MOuVnRZ54h9nwAb4RQCigf86X7ZV4mstahx3TSksJ3Qke/37ZT0qw2yP6RMMPTwIN7nhMgr1i07Y4PYtwoGUJ8MAFXtrmzOffHlmlvXY03HFoZTdWYXej4vat2tOvfn5PsMw2uF3uijh+RAR4SGy39vdhoI/LbVWsOS0nb2N7XaxV95rOOObqV1wJKyK4J7/GrHL+RxyR97VlXK6POMSTdrx9rS3hbdMJQcDA9xUTpdnZQ3fm6L/6Z2/5CfJCAvqe2jHN5p5y3uQrVdSNmRNK5e7viO21lCYbld+H3rGKSF4o9bjfUNP1/iT2TLF4u2bBB6lW2oc8xH94L2cWhnFySYnMyqF78ICMjdrikMjjjeK5Oy3itsqxfasQOMA3CZleKSdAt1AXvgmcf1HXvAGIDB39LOG7yFyr4YUlCN8XWitulNh7KkCbu3vYxN9WQWyy/a6FmWbz8akoFYm9Achpz9FUzGJfJBbQ/eo/Gor5vCqBPm8WebbRquGJjTwlAOXkm471sijJqNkXrWzsG7IeMv39580LsJfg6QXMEfbboFZTZKfkLktZ9Lw26O6suDjdT3F9Pcag9Bz4MOt6lqzn25bSlHzsqMt66MRDf0fzP8GzxREIaA5TmhNSVyGvphN+ra+xo9HdZu/i6jMGkuKRQMlS71twylRbQ78jTADeIbIbd6Qqut66NnUE+SVBSvsXe4/sBrHfqov9Y/LMan5dyu8UOOJ7xXQfX1nDJTxZ7g4z9JWCHpC/EPL2D+6kip66UF8Q/zfiP6IWah7ggBVMc71WeJTBssRfnKjDWy8UeW6Jp/jWeNO5irfHtC1Lex1WXWTNLtupTqmtnq+xRN7LE+roVF50xOwlbLGPZ3F5Nc+uTFHuqfM4yxtsquN6+c7z7nGpAFfSIkErW6LdOvZu0/M7nSFfW75LWqdY4fN00nlEBGWxyrC3P27zu5gmbFPET3u28+uVAFcu0pwotA0AD0NcZPk6To8mzJjJaD0bK0X8p76NK6WHhBBbax/Z+fQ9kIR6pwDhfkHwSTvRI+jp7b7qkRL9s45mvBCKvYTG7n5XN4LDFn28ssF8jln5tkurhyrMBUEbmR4ZNqy1hSHLnkrgPu9KcOOuB2r+Ga2mlFA7NAmdq9HG/Ld2vU9VO02xwGkuzHFFBlw3ZPJUrm5vz1QqM86WU83xzB/c6JenigrqVEO5oG+vbs0DktVaqE69tc5PeXWC/rkm93GxDWWsBoFqMeqwveio9yXEdPWTbY7ie/tlOhjpsNDnSC8k+jXcnTfuiLgFa8mGLkIEYqqtcLbP04W4Fxnmf55z/noGxpB4aX8XPc2RhF59ZNwUfplzzPgUir+kJfbtewU2UIk9kbSXtlrLWAgA4mSfpNorV26WVi6Insis0zEhPYJNKeupmt7pnUx+2BKRJqNSpcaruF+qyrD77mmHtljRPnf6NDGp90ZYIqfihPsrV1BIYN52gcUSPxB0qsCKj+w077qXZjfOIDdI1bFe0xn0R90bhx0Dk1ZvwDpa1vMAaMScAKTJG9rPlPZgi1QNDFgCyZrdjXdHqFL4lO+N2yu1Ij8AOAQCUK09+WBbVKqBuPXoyq6eUupH1LTLu7kjTnSfr7H96qnU9ukfrXrphtj6gMZmYTC+U0/d1Es7JZRYcnDC/dAN1fsF9Ms3371JNMGQBIGtc2dBbyWfnSvOgTEM6PsR0EP3ft9Gfa9UDPZ2dwrACAMpVet57LMZQ7XfwQiB9iheXv1iRcR6INjFWSvG77L1ij9tmrQUAsNMj9oS0LxgiAMCQzQ+be/9qRFVJJsaibgqkT60Y47fCJko3WCP2pCSstQAAdlY41pTzDBEAYMjmR93KcUDTZTfuUhpCQol4cqRliKgrVL3cFoYsAHSbw441ZQNDBAAYsmEsyocRVSW5E5PxuQD6szXWnyOIp2sctMz1qo47hiwAZMk98YuPBQDAkM2BOp7S1JmVMv40dnbB/dEyBi2X4nuIp6vU0fsCQxYAskKTR9qqADxniAAAQzZfql5LFn6jO8VvJZwTd3VpfiW/kw0NIKKuctsy11dU9JkxZAEgK9Y71pOzDBEAYMjmy2RLP74gqsqgco67RGk5oqKz6LZKGOgO90pE1HW+WOb65Io+M4YsAGTFaSE+FgAgOOXqg6UvvYir9Gh9ulsxmb6T4k8/98f6swcRdZ1pljk+yloLAODkuWUt+RGtswAAGLI5c83Sl3WIq9T0S/P0tSVPrRv8V8F9Wivh1bDNGj3h1PJV26NnPFhwf9ZZ5vg11loAACvTHWvJU4boZ86NbdKsA/9MmvV2vzXafUm3eb5AmjkdPkszl8dLcedxmCXNE3E9Nb8X3XdLm8+hm+uj0TVGIj0KAAJWrmzuMjsRV2lZGi3G8ULtMwvu05xG+xT154E0k2eUlZ7ow70u+mCeiYzC0YR5VLQhu8syx0+y1gIAWNnoWEtO13RcljTa8cjYtI3PHc/rHbVcY3nsd5oockejXRazV+E7SR9CtSXhOqo74Z0IELByZVugLyKuUhpYRxPkWPRCrDuyrWRTr6Xcu5y3PeZxvC0uuL+XpJ5xXRiyAJAFFxxryVDNxkNPqFvJGtXT61pkVNrcrxc5rnnZMcZ/N9oJ+V3pwKdtTvlcDw3XOcoUAAhXuZojpJOvEn3yO7HP+y4ZKmoUa9bjG9EH7Eh0XxNqtP4nvzMUzy75GKthqi7Sg9GH8qJlDn0MoL825WIuay0AgJU3jrWkjid26u47I+HPrxrG6JjlWiMe6/Wm6Jurmwbrov8+IM2NcdO/SVvW763hOq+YAgBhK1djYk5gMAmRlQ6N8VB31ildMpT/S3hX1EBdlvB7jV1puR2pW/Giio75PcMculxwv2y1D8dYawEArMx1rCNs+I/HdDjy2PD7g/LbhVddhjXHhG7AP4392/sWXVT1nJsW+aTZOD9juMZ3xAoQtnJlWwRWIzKIccryrqhhtDf6EGnbJb9jYr8YDN2qYJpDwwX3a5VFXjdZawEArBxwrCMjDNEfPBW/g5HVMSN2esJ1dON7ucf99ETcdGp+IEW/9To3hHKUAKVTro5b+rMXkUGMD5IuPrR1Eru84uNi8mroK7hfey1yOc5aCwBgxZXIaAdD9AcnDGO1JvabgUif0JZFIsphyS6j9DYZX3v9PiIFCFu5GrT05yoigxjfUhqx+pFaXPExWSjhlmS4apHNIGstAICRnR7rCLXQ/2S9uA9G7kr2ZR5NMa7t5OVYHfv3ZxApQNjKlbqBmuLocKmAOC9SGLEaOzSrBmOyX8I98TRleKxD/DuGLAC0i270+Wzcas4IyrOMp9cwVleiv98T/f/zGd/3sOG++zr8hgwhUoDwlatHlj4tRGzgMNomtks1+ribEj2tKrhfCy3yecRaCwDwiwWR8aqnsHclneeRVgjQ/BGaWVdPGPU0b37NxzPJJVtru/4lzVCcd13QEf6SbLIXK1Oif6ubGSQ9BSiBcvW34DoDbrRO7S3Lu6Ifpw01Go9pkuzNMCbpi7FnzR6x1+RjrQUAaOKqY5q21T0JlKksXatW6/ou3feJJHsgTUt5nVbI3QWmBkA5lKs1lj5dR2wwAc1I/CAy2LTdj/5scs3GYZNhzlwLoG/XLXN6DWstAMAvlkXreVZtac3Hc5sUkzH/kJjr0KahVYpnBVMDoBzKlZ4efRdzDa0eRAfwB6Zd/J0F92uSZT6P1WQ+Y8gCABTDIjHnZ5jTxfvOl85PyPX7qIkqXyFGgHIpV7YMp+sQHcAfH7svkl2WxCxZb5nLl1lrMWQBALpMUrKsGzncN6mm7GiKf785+je7ESFAuZQrmyvIWUQHMI6VhrkSwi7uectc3spaiyELANBlkvJpvMnhvucMa/48z3+vpfM+STPhEwCUSLmaLuYyPKOIDmAcJw1zJYSac6NiduuazlqLIQttMVcotQLgy3HDN6jbuTSGDGv+Do9/uzb67VHEB1BO5cqWdn4Z4gP4hamm7vqC+7XcMofvstZiyEJq+qTplaRK+BaGA8ALU4jLYJfva8oR4RNW80ya9df7EB9AOZWrHZa+nUF8AD+ZJebEaEXXnDttmcM7aiQjDFnIQiE+0GifY+8NhiyAH5sNa++RHO6ddCjj8izcGP3uGKIDKK9yhXsxgJudhjlyp+B+9YjZrfi71MetuCqGbH+jXZFmpunXkr6EBLSP1sNOShqDIQvgZoY040yT1t7bOdz/sOHe/ZZvp66xumnFaSxAyZWrutefBHBxwzA/9hfcr7WWuXutZjIquyGritXThH4PM/26yuJGe2h5bzBkAdzctsyhb9L9EnArDPceMvx+f/T3hxEdQPmVK1vpjkuIEGqOrUbrgoL7dkUooVUVQ9aURZ5smt1hZqNd8HhvMGQB7OyO5orWYj1omEdLu9yHHsN3OsltuC9aV9+ztgK4+VEC5UoXgHdidk/sR4xQY0wZET8U3K9+i4H9Trq/A14mQ/Z7Cfp/2dL/jUzDzFDFVWP2xjyMWAxZADtzY3NJkzrNM8yjPTn0Jan8T5JnUqtcz3bEB+Dmm+MjGYqyecTSxwOIEWrMP4Z5MVJwvw5Y5uyRGsrJts5+K0H/b1r6v5tpmAl66v0+2jRYFX1/50izFjSGLEA6dP48iebJ6diff06YR1dy6M+hhPt+nPCbRdGfP0N8AH58cShYUwPpp7pZmU6P3yBGqDEmJbfoRDxvxFw7dmbNZDTZsc5+LsEzXBJOZLvJeWmezsxP+LtNGLIAqTkSMwrj2fuvSnKIRLdZaZjD8WROLcN7BeID8OM/h4K1KqC+jlj6uQFRQg2ZZTEWkzIC6w51Hh4MGyxz9WIN5TTdsc6+KsEzrBGzmzhxXJ3T1+b7gyEL8CdLovmhNVjnTvi7PYa5NNdxzU5L2ZniZFt1bLcLuV8AUnPDoWANBdTXRZZ+PkSUUEOGDfPhkeH3euqjO88DXe7XI8tcXVhDOa1xrLM3SvIcB2W8Z4yWh5jPNMwFDFkAP9STsOWptNVi5E5smy3X3Blds9NNu/sJ99XMxLpZ9TEyvGciQgB/RhwK1v7A+mtLob4ccULNMGU1PWD4EOeh+K6wzNHbNZXTkGOdHSnRs+gmiGaSVze5HqYghixAYJyP5sZlw9/ruvUtxTo8P/r98Qz6dkqS43PPCzlfANpin0PBCs3FYZmlr3cRJ9SMB4a5sHjC7wajP7+eQ5/uWebosprKaa9jnd3HqwwYsgAds1l+506ZZvldkjdiUr6V3kZ7Kc0wvCxCKJLCbj7K71heNgcBUrLeoWC9CLDPd1GUAX7yVdzZxnWOa1zOqNjj8LLAttF0p8Zycnm+rONVBgxZACsao6qZf3VD9kSjzZ7w9+oloqV2NPzBVRf2kPh59t2Mrrc4o2eYaZnLSxAxQHpcSUh+SOcB7lmzxNLf+4gUUG5/xqHqbvSx2DzOIwviQ0ufFtVYTo8c6+w0XmXAkAWwciZBPz0rzY3APfK7XqyPh4spBOa5NMMn+iODuRseM0k1ok8hXoD2eS3lOy24YunvICKFmuAqn9VqeRRWH7Tc/0qNZWTKVNlqL3mNAUMWwMk3j2+dbzicrssfPa53rQvPMTHXi7o0k/kdoAP+dUzkYwH2+S+LcvifEGcA9eC6x4c4j/jLHjGX8voezde6stwhn3O8xoAhC9CxIavhK2k8CE84rqceRlO78BwTQ02oGQvQIa6MmqG66x6x9JnMb1AHVlrmwOdG25hTP2xJ447WXEauhHpDvMaAIQvg5LRlHlyV9KeamjPig5iTh/Z26Tnih0cnEStA5+gOls317UcXJ3Qn6KL11tBndbkcQLRQA9T1X3eOx6L2RJqbPH053X+GmF2ccZkSuWVZW79JeDkIAEMWIFS05urLaO3U750etAx3cD31FroR+37qt7TboTithKXPWf8BssMWc6ptQ6D9Xiv2HToAKG7tqHs2XtcmYZnqx05utNWRkqf1iw/y6mPIAkAqZknzcEiN5nkMB0B2DDoM2YsB932khAY4QBXYUNI1I4Tx+V9kGIaExjrPjjYg1EDSLKGa7GQ0oe8YshiyAJCOlofOdoYCIHsF5p3Y4+1CTaCkJYTeG/qt8Q99iBcgc/rFHF/0PpqXdeeSZU19HVhfb4tfBuxWW4x4MWQBwJtWvoRLDAVAdzjoUFzWBNz31ZZ+X0e0AJljy5i8muH5me3S5la8N7D+qmGqoRrqnbNZmifqpr5/RLwYsgDgjWavV5dijYul1A5Al5jWaF8l33paWWJLpb4L8QJkxm7LXPub4fnJToch2FuCZ7hn6P/lLtxri6Q7ES663cSQBQAPNPHoh2jdn8VwAHSXv8WevXhuwH3vsShemuFuKeIF6JglYj5pvM/w/OKlZS09XJJnuGno/3AX7oUhiyELUDX09PVxpD+vZDgAuo/Gk36xfDRD9+3XuL1RQ9/fRX8PAO3PL1M8+nvm1y92WNZQXZ96S/IcY4Zn6EbeAQxZDFmAqtHK6r+ZoQDIj32OD/jywPu/2KKAaY0w6nYBpEfLrzwwzKuvQvKfuLH/0bJ+bi3Jcyw09P9pl+6HIYshC1AlTkZzdB9DAZA/jy0fzlcS/omCrZzQZcQLkBpbBt71DM8vbEmw7pboOfYbnuE4hiyGLECN0bWx5bmounJS2ForZ8sxhgugGLSW4Ccpb+InZbul/6cQMYA3pyxziXp4vzlmGSdN9jFQomcx5RtYhZgLAUMWoHiGE+agegBqcj/N06LJnK5Gf36U4QIoljVi35E+W4JnsJUUOoSIAZwctsyhgwzPL/ZYxkkVnWUlehbNYP/D8Bw9iBpDFqCmXBY/j429DBVAGGxyTNZ/SvAMR1lsANrCFi9/hOHxWmM0w/Oakj2Pad2/hqgxZAFqzCWHTqyejOsYJoCw2CDmchvabjXa9MCfQU+VvhnafkQM8AcHLHMGb4YmenJ51bI2ahxVGV1xTacOOxE5hixAjVlk0Yc1BwJ1YgECRTMVf7B8TLX0xhqGCQBqgq53byxr4ttGW1DC5+oRcwm22YgdQxag5miYyG1phlpo08RvaxkWgPDRRCV3xO5WoacTcxgqAKgo86TpYutaB6eX9PlWijlbPWDIAgAAlJodYs9orElCLgp1JQGgOuh6dlmSkyDFPVM2lfw5Txqe7QyvAIYsAABAFeiTZkkOm1L3P4YJACpuSLSy+WrCp94KPOcLoVYwhiwAAEAN0MD205EihyELAHUyJDSW9O9G66/Qem7KvDyJVwBDFgAAoIroSYTWUXyOIQsAFTcknkgzg+/Uij3jToOxdAfxY8gCAADUAc3UeTQyagEAqsDzaF2bV+FnvGEwlvIoUbZF7O7bobWbGLIAAAAAAADFoq7DpvqIeZQRwpDFkAUAAAAAAEjFkMFQ+pDT/TFkMWQBAAAAAABS8Y/BUBrBkMWQBQAAAAAACJFXBkMpr7q4GLIYsgAAAAAAAN6Yyu5onfDpCb/vabQDDBuGLAAAAAAAQFEMG4ykR4bfn2+0T402wNBhyAIAAAAAABTBBYORlHTquhMDKnd6MGQBAAAAAADG88BgJC2e8LvB6M+vM2S5MmAxZLcyPAAAAAAAUEe+Goyknthv1kuzzuxoo/UxZLmyyWLInmR4AAAAAACgjpiMpIWNNq3Rjsnv5E8rGK7cuW+R0UuGBwAAAAAA6sgX8Ss5s52hyp0THnI5J+NPzwEAAAAAACrPdQ9jaR/D1HWWNdqaRhtqtL8b7Y3417XV36qb8YboGnpy3suQAgAAAABAVVlpMZA+N9pGhqjr9KUwWn3bWYYVAAAAAACqzLpGe9hoY1F70mhHhMROAADB83+SgsoL1POxhgAAAYB0RVh0TWF0aE1MADxtYXRoIHhtbG5zPSJodHRwOi8vd3d3LnczLm9yZy8xOTk4L01hdGgvTWF0aE1MIj48bXN0eWxlIG1hdGhzaXplPSIxNnB4Ij48bWk+RDwvbWk+PG1vPj08L21vPjxtc3Vic3VwPjxtZmVuY2VkIGNsb3NlPSJ9IiBvcGVuPSJ7Ij48bWZlbmNlZD48bXJvdz48bWk+eDwvbWk+PG1vPjs8L21vPjxtc3ViPjxtaT55PC9taT48bWk+aTwvbWk+PC9tc3ViPjwvbXJvdz48L21mZW5jZWQ+PC9tZmVuY2VkPjxtcm93PjxtaT5pPC9taT48bW8+PTwvbW8+PG1uPjE8L21uPjwvbXJvdz48bWk+bjwvbWk+PC9tc3Vic3VwPjxtbz4mI3gyMjQ4OzwvbW8+PG1zdWI+PG1pPnA8L21pPjxtcm93PjxtaT54PC9taT48bWk+eTwvbWk+PC9tcm93PjwvbXN1Yj48L21zdHlsZT48L21hdGg+d16FPwAAAABJRU5ErkJggg==\&quot;,\&quot;slideId\&quot;:271,\&quot;accessibleText\&quot;:\&quot;D equals open curly brackets open parentheses x semicolon y subscript i close parentheses close curly brackets subscript i equals 1 end subscript superscript n almost equal to p subscript x y end subscript\&quot;,\&quot;imageHeight\&quot;:19.35135135135135},{\&quot;mathml\&quot;:\&quot;&lt;math style=\\\&quot;font-family:stix;font-size:16px;\\\&quot; xmlns=\\\&quot;http://www.w3.org/1998/Math/MathML\\\&quot;&gt;&lt;mstyle mathsize=\\\&quot;16px\\\&quot;&gt;&lt;mi&gt;D&lt;/mi&gt;&lt;mo&gt;=&lt;/mo&gt;&lt;msubsup&gt;&lt;mfenced open=\\\&quot;{\\\&quot; close=\\\&quot;}\\\&quot;&gt;&lt;mrow&gt;&lt;msub&gt;&lt;mfenced&gt;&lt;mrow&gt;&lt;mi&gt;x&lt;/mi&gt;&lt;mo&gt;;&lt;/mo&gt;&lt;mi&gt;y&lt;/mi&gt;&lt;/mrow&gt;&lt;/mfenced&gt;&lt;mi&gt;v&lt;/mi&gt;&lt;/msub&gt;&lt;mo&gt;)&lt;/mo&gt;&lt;/mrow&gt;&lt;/mfenced&gt;&lt;mrow&gt;&lt;mi&gt;i&lt;/mi&gt;&lt;mo&gt;=&lt;/mo&gt;&lt;mn&gt;1&lt;/mn&gt;&lt;/mrow&gt;&lt;mi&gt;n&lt;/mi&gt;&lt;/msubsup&gt;&lt;mo&gt;&amp;#xA0;&lt;/mo&gt;&lt;mo&gt;~&lt;/mo&gt;&lt;mo&gt;&amp;#xA0;&lt;/mo&gt;&lt;msub&gt;&lt;mi&gt;p&lt;/mi&gt;&lt;mrow&gt;&lt;mi&gt;x&lt;/mi&gt;&lt;mi&gt;y&lt;/mi&gt;&lt;/mrow&gt;&lt;/msub&gt;&lt;/mstyle&gt;&lt;/math&gt;\&quot;,\&quot;base64Image\&quot;:\&quot;iVBORw0KGgoAAAANSUhEUgAABC8AAAC0CAYAAAC0XwauAAAACXBIWXMAAA7EAAAOxAGVKw4bAAAABGJhU0UAAABl/fwHSQAAMANJREFUeNrt3Q+kFVv7wPHHkSSJHEmuRJIcSSRJkkiSI8chR5IrkSRJIleSJJIkSSRJkkOSJIkkSa5IklyJJEkSSXLkiPvOc/fa79ntZtZas/f8WbPn+2H83l93n9mz15qZteaZtZ4lAiAri6LtaLS9oCgAoHZemDZgEUUBAACA0EyPtr2m0/pvywYAqJfWNuCFaRumUywAAAAo09xoOx1tY20dVoIXAFBPcW2BthEno20OxQMAAIAizYy2M9H2M6GjSvACAOrJ1iZom3Eq2vopJgAAAORtd7R9dXRQr0bbUooKAGpH7/2jjjbiS7TtoKgAAACQh9nR9tDRIb0fbQMUFQDU3oBpE2xtxr1om0VRAQAAICtrou2T2N+ijVBMAIA2m00bkdR+aNuykmICAABAFh1PW26LJ9H2B8UEAEgwx7QVSe3Ij2jbSDEBAACgU1vFPuT3ZrRNoZgAAA7aVtxytClDFBMAAADSGnR0Mq9TRACAFPqkEfS2rUayhmICAACAr/nR9s3SwdTEnZMoJgBASjoC45HYcyjNoZgAAADgom/GXog9uRrZ4QEAnZol9iTQjykiAAAAuPwlzEkGAORrk6Ot2U0RAQAAIIm+Dftu6UzeoYgAABm5J/bpI9MpIgAAAMQ5KfY3YUsoIgBARpY42pyjFBEAAADazYy2H5ZO5H2KCACQsfuWdkcTR0+jiAAAANDqsNjfgI1QRACAjLlyX+yniAAAANCkK4zYMr+Pmc8AAJAlXXbbNurvLUUEAACApmGxv/kapYgAADkZdbRB6ygiAAAAqJuOjuMWiggAkJPNjjboCkUEAACAqdE2buk0/oy2GRQTACAnM8QevNBpJZMoJgAAgHobcXQan1BEAICcPXW0RUMUEQAAQL1dcnQYT1BEAICcnXS0RecoIgAAgHp75+gwDlJEAICcbXS0Ra8oIgAAgPrqd3QWNd/FFIoJAJCzqY72SLfpFBMAAEA9DQlvugAAYXgljAQEAABAjP2OjuJViggAUJBRR5u0jyICAACop8uOjuIBiggAUJADjjbpMkUEAABQT7eEpekAAGFwTWW8RREBAADU02tHR3ENRQQAKMhqR5v0miICAACop++OjuJUiggAUBDXiiNfKSIAAIB6+uHoKPZRRACAgvQ52qQfFBEAAEA9/XR0FAEAKJKtTRqneAAAAOgk1il4MT3aNlL9qIgZnK/UE+0SQXUAAAA6ifXqJA5H20dpvMGbxymACrgpEyst/EFxUE+0SwAAAKCT2LudxP5ou97y2+5L400pELr98mvCws0UCfVEuwQAANL65tHQZrlpsqox0zF6JY03PJej7YA01kefRZWATuJv1kbbp5bfdTXaJlH9qJD1be3NpWibQrFQT7RLAADA1/lou2aCCB8LDmQkbe9Nh2mIBzTQSZRjbb/pLNWOiloivwbhXkTbHIqFeqJdAgAAndBEgNui7U0ggQwdpaEBlqVUDWrWSdRpIvfbfs8pqhwVpw/B71rOaX1IXkmxUE+0SwAAoFM6l/5VB8GGC9E2aIIgfW371KGnC8x/3x5tV6LtdYp9PyCIgZp0EjUR59u233KS6kaPmN32YKzTCVnlgnqiXSrXfGkkhNa25m603fP4G53qeyjaHkvjZdO46dcdjbZpnAoAgCLtShFY+CmNubKd0IDGYfl1mKpt0/n+M6ke9GjwYnnMtXCBqkYPPhh/aDvPSRBJPdEuFWMg2jZF2zkTqBiLOc6Dlr/vM0GLMcvvfEkAAwBQpKEUwYujGXzfZGlkO/dJIvpZeAOE3gterIk5/29QzehRC829vPV8H6FYqCfapVxskcZUxB+e/bqBhP3oMrpPPPdxnNMBAFCU4RTBiyzXhNe5to88v/cw1UQnsUeCF6uj7Xvb8WsHkUz/6GWaR+Fn23k/SLFQT7RLmdPpujelMR3ku+MY3yTsY5GkS+7+htMBAFCU3Z6N0/McvltXGbnq+f3nqSo6iRUPXuhUkfYRFzp1hKWDUQc75fdEzeQ3op5ol/IVN9KvuZ2O+fximRiBo3ktNLn7VNNfO5Own3FOBwBAUa54Bg9O5HgMBDDQ68GLufJ7jgt9w7mK6kWNjLZdA/p2dzbFQj3RLuXqWsIxrrG0U9rfmtz236dJ8opxAAAUwnclkLU5HoNG9B96Hsd+qoxOYsWCFzMSrrMjVC1qRq+F9sSQT0wbAOqJdikfN2OOT0djtK4WpwnSm6tf7UvYT1/Cb33N6QAAKMIsz4DBmPy+JGoex/LZ83hWU3V0EisUvLgVc8zPqFbU1KD4DV8H9US71L0+iZ82cqXtMw8dgYtmgCNpdTgAAHK32TNYUNRKCFs9j0ffDrA0F53EKgQvDkj8ksMDVCtqLO5N8DqKhXqiXcrc8oTjG2r5zGnzb6cc+xpM2NcuTgcAQBFGPYMFOws8pmeex3SM6qOTGHjwYrH8nrmft5eAyPyYa0OnKUynaKgn2qVMHZb4BJvNfBabzL/d9tjX/oTfupDTAQBQhC+egYI5BR7ToOcxaeP7B1VIJzHQY9ZhuC9jjlWXruunSoH/EgKSlJl6ol3KV9yS9M1AxRzTD9SlTn0CUtclfiQsAAC5W+YZJCgjEdMbz2M7STXSSQz0mA8LI4YAmwUJ18gyioZ6ol3KhE6vjRv9t7MlsPFDGqMEfcTlJbvIJQIAKMJfngGCMwE9+MVly55MVdJJDMwc0yGMGy00i+oE/u+ukMyWeqJdystwwrHpsrcHJN204MXizp0BAEBu7nsGCAZLOLYBz2PTbQtVSScxMJeFjOyAjy3c16kn2qXcXIw5Ll3yVnNUaDD9dop9xeW70FEdU7g8AAB5myTxQwnj3hSXta77J8/gxTWqk05iQGyBt/VUJfCLyaadab9WdOpgH8VDPdEudeVDzHEdjLanpo81M8W+4l54PeDSAAAUYcgzMHC7xGO85nmMY3Ry6SQGJGkFn++cp0CsmwnXzA6KhnqiXerYwoTjao4MHE6xr6QXXge4LAAARTjrGRjYW+IxHhT/qSMrqVI6iQGYZznGUaoxeLospK6ioG8rNWeJJqe7ZP4d+dku4SSLBvXUK+3Sbomf5qEvfK6n3FfSC6+lXBYAgCK88gwKlLl293CK4MU2qpROYgBOWo7xT6oxaBukMTomadTMBoooN7agH8kAqSfapc4kjZTRwGzaZebjlsv9zCUBACjCH54BgbLX7l6XInjBUl10Ess2SeKXkWtu82pSVzo1ZrU0VgzSt3vvpfGmT+fL34u2uV3uX/eto1i+mH3qvO1T0dbfxT4XmGO0nWPa4R8osBwXmgdCTZJ3Jdoem2O4l+F3jEhj7ruW43fzsLOkpPPmY0K5P+T2FxTqqRrt0iSJz1HS6XLdccvXX+ZyAJDhs6m+JNoqjReBo6Zd0VUlt3v8/XLT77xh2intL/00//eD+Xed5sZI2oraXpGAgG+Q5V/T6QadxDLZRgr1+huqSeb3j0ry6IXWoOi0Dr5Dl5i9Y9nvS+k86/1Fz/vMjRzKbrJpsHebIMUzy0NHcxvJ4Ht3W/a/tYRzyJbjaAG3wGBQT9Vol9ZKchL2mSn3tSBhX5u5HACk6OusMX1FfSmjwc9bJtDgWkBiuWWf+0y/8t8U2y2CGNVz3bNyyx4GOi3FicjcaDqJZbthOb7rPVovq8yD/5ikazgOpvwenVfts/pQpzl6fFc2Gs8w2KPnxIeU5dbcnnf5/To65ptl/9qRGCj4XLLlODrGLTAY1FM12qWkKYznO9hXUqCzn8sBgIejHfZ1/jX9szj6jPq+i/3qi7aNVE019In7zWgoa3dPSXESfqNq6SSWyDZEV7fjPVYfmyR+GPEPz+v1XYrvWhFtXz33e7XD3zOe4l4zOYPym2wCPjoF5IbZHqQov26TFA9IeCPvbCtgveUWGAzqqRrt0nPJLsFmXO6Mp1wKADzpKIftZtth+hcvPPs6l9r2pS+2R7sIWrRv5DOrgFWelRnC2t1pRl78oGrpJJZoo+Q/zD8kf5oHfu3U6ls5HdLX13Ld+kTZl3t8j+Z9+JLiPtBp8OKjFDvyIkmfOVfeddCgZ31vLXqqk2ua4DJug0GgnsJvl2ZJ8tS6tJIC80e5FAB0aZ+kmwWg7c8/bX2yy+Yz/S39qIVm3z59O+1jzqYqwnbYs5Mewtrds1I8tOT9ULFWsovyhb7dCPC8DT14ccZxfKt67D7Sbzq1NtccZXLY8fczPR/iW7ddHf6ec577v1tg+T7zuOdN7eI7HpZ8T41jm/d6hOY7GNRT2O3S5oTjOdTBvtYn7Gs1lwGADLxy9EOao101907rVNtzHkEH7Ue+9LhXn6cawvbIs5MewtrdaVYbyXvkBcELOok2zyX/qQZVs8RRJrZVMzRy/qDts3PNv+uIjbgEm/qw3+lUN43mu0Z4/JRiV+KYI/a8FN0uEa2N/mvLvsdKOGfeWI6HYerhoJ7CbpeShlQv7GBfFxPuDX0xn9URXZprYyqXCABPTyz30DvmM9r/a46i0DwXaabNDog7IagGSWZQFWGa5lGBtuQoRRtM8cCdd0eb4AWdxCSTHddVnac0vXaUS1/C37Umm0uaCqId8dPSSHz5l3S2gkmrlZYAht5fhksov/2O8/5Ol/vXxvqy5JMUtBM3Jew8TKCeqtAuxeUI+qeD/ejourgcaaMJn79hvnsOlwhqTlfsOmu2bRRHoj6x5xzbZfopzYC5BjpmdvA9tzzu11uojjANez68Xg7o4vd94P5C8ILgRUlc58b7Gt9zzjrKJm4kQ+sw5VsFH6+ORtApQB/MQ5jeVy5JZ28ss6CBsU+OB8UsMv4PxgRurpbwey87zpdBmvEgUE/htkvLJLuVYJJyOe2M+WwzzxHLpyIPS8w5dlsaAbIf5qH3q+mz6pSogYCOt3Xa5yWqL9FSxz10XrTdN/9bZw50+pLqT4/79RWqI0wXPR9eQ0kueCrFA/cjghe1DV6Ml3xs28W9nnRduQKm7R3dmS0P6y+l+9EUvcCV/HR7Rt+z0eMBJW/Hpbs8KaCeiuQayVqGpKVsV2QYpFrU9rnmi6bLXBrI2Jpoe5yi//rMPKj2lXjM7aPcD1KNiXZY6vIfmcjTqP3B6V18z3KPc4epqYHySX6nF1wo835upLhhjRK86NnghWvJ3I8lH5/rLeS1Gt9zpku6FTNuy8T62wu4Zf9nruQ7daSpT7qfH98t19uR65wOQaCeGt47yqG/hGN6INmtHPTBIyizUQg2I59+n+8L17hNpxmUNQpoRJJXy8CvbEue/m3+71fTD8rzOaLZ70RgFnhe8H9XLNjS3E4QvOjZ4IUr90nZHWXXXLq6Dxm0ZZJ+lvBAtF3QyrYySLerjsQFL96U9Ds3CVOwqoB6arguYU2f0Q76zwzboKS56Po2XKe0HWx5uCDYjKz0tzy4drvpqOyBku8Lc6nSRF886jCrIFTZCz+gA7s9L/RQljmbmvIGtYkq7lknJJ/lMbPiCrKdq3n9XRH7SC9NCje7pRG7wyn/m52S/1S/1gD3qZJ+pytQ+VPKHQ4M6inNdXm64OMZSjiOTt/8fhW/0brruCSQER2t+VSyfSH30/Qji1gFR0cftQb9PlKliRZ71F2W/UHXd41TJeG56XmRrwjkeDemvDkR2exN2gF+77jZzCz5GH84zs1TNa9DV+JdHdXUnC6iS4P+wWn/m5mS/7S51qGuZS2Vvd7jXj+f06F01NPEg5bt/v+p4CDOhYQ2stPVX0aFF0cols+qEJ1ubyX/0VD7hJG3nZZVVss7dxq8YORFgA+A41Kt+T4nU9yQGErcu7ZJWG+24q4t1/lZ9ykQixzlc6/lf+/mlE/00HHv7vYhqfmg8qLE37jG43paz6lQOurJv69S5D3tTcL9tVNLLH1HzaOxlksBGdorxUyN1rZuVg7Hr6NI20fibqRaE92R4qawT/I4L75QJWFZK2EkvUzjWYob0UWquCdNEfuUDB3SWvaoC5/pTX9SlTImflnCkcz1lmJ1lw37d7OffSX+xtke58kwp0LpqKcJM8yDvC2h9PQK/z4djfvI3MN10yH9hyScxO7oDfMc/QQN3uuLIJ3e2AzUa26MEfOQ61r5J+5BdUfGv2G//B7gY5pjPJ+X6msy/L5+j3PiAdUSlmOeF/PWCnWMiGz2vjMVCArMqNB1VSafaWtLKCarhY7yO9bFvpvJUsdLftCa5nGebOFUKB319CtXAlOGjgN2SdNFNOH3So+/16njFyT9KIwHJnDSLZ0m961t3yep1kSul+rvMv6+dVKtF/gQ/+Q3swM53j2SLnpKZLP3uHKeXAnkOFcRvPByyFFGFygiL28sZfiki/0+Mvs4X4GH4m2cBpUIXtStns7RDgAdWWEJLKRdfldXFnmcMoDx3Tx3dHM/fC6/JwklF18y10v1Yxl/34jHeXCAagnHDM+L93lAx5zmxnOGKu45mizwm6XO9fyYEsix+kzJotMqskEYPZUF25sl7Sx1MmpiScs+Bkr+fT7TsFhGt3zU0+/0Jco9sSeDW8mpA/wm7rp51kHgotUemZgK6bv93UEbON0EWXghk45rKdys+yJHPep/kGoJx4jnRXsikOOdn/Jms5Aq7ik6n/GT2PMihDTX1idxHcELkclin5O6gyLyMiTZ5xloJuq8H8h54rqejnIaUE+B0oetR2IfKbqU0wf4v7jpkBp0yGIqx1yxBxRtefR8Rk0si7bXEh+oZNU0+33S1h/MI2n4dXEvpzuJqgnHVc+LNZSs0SdS3GDuUL09ZbEjcPG3hJckbIDghbfnljK6TPF4meRo9NNO+2jtOK4O4PdNEd7oVwH1ZO+YP3QEMJZzCgH/OS75r9CzzVx3aQIY2s5qHo7NMrEySZ8Jamg+n/uWvz1EtVoNO8o+j/L7KiTrrJSPHhfpmISRN2JqyhsMCf56xxpH3d8250eIHVVWG/Fjm/LwguLx9iDDcmwGt59U6Hoi5wX1FDoN7lyzlI1Oi9zAaQT8tqLcPzl9jwYgRiX/ZVhfCm/wXVz5gbIeUb/Qo972US3hWOx5sd0I5HjTrPF8g+rtGRplt71NPhbwsfusHc2b4gbXFLbpFJEXV/JT33nCraOGQpnrySoWvRO8oJ7c1yoJ4lBncSNX815ieX20vc0pcPHDPHfB7pWlDF/l8H37POqOaT4B2ed5we0M4Fh1Du2HFDeIeVRv5enDqi0SrmtkVyGRo2t98bNU9X92Ckk7s+Ba4cY3ENFcmu5pQL/NJ8H0MKcA9VQhOiXXNh3ypoQ3HRIowq62a+F1Qd+rI6OOevTd0m7c89xmS7GrjKiHju+8S7WE5a7nBRfCcj77U9wgmE/WGw9g7xw3k1kV+S2fHOfreapb5oh9BRndTlFMXnSK3w9LOR722MfKls+vq1BgRrf1nALUU8XMlEaOrqSyei9h5JwBitSek6/oofs68uNRRoELpgf72eoox6zzAc0RVhmpFB3OPu5Raa8DONZ+cSdTaV3StYz8HGsl/7lyoWx5T8mZ56hvnTM4tULX2m1HeV7iduS1/PFjisnbLUs5Xvf4+2cykQQ3JOs8zpP5VD/1VEH6tveF2PNgUGaok9Yk3joKoqwXVjql9U2H/WUdIUz+Gn+20dafcvg+19S9V1RJWDZ4XnhnAjjWy57HqssnLSjpGAleZEujobahXBpUW1aRa811/l6r+b3oUFsHhaWqunegiw7A5pbPrgjsdw2KOwN8H9VPPVXMYolfUrF1Ja05FBNqpnUE4cOSj0XvVzp64on4r0aiS6rOpBpTsY1UvpRDnb4TVgOslFOeF2DZw2V8gyxlJwAjeJGPI47GYW8FrrU9wpK+SZa1BCy+iXvIIEPN/SyXzpKfTm5pzG8F+Ls2OX7XJ6qeeqqYPVLdhNRAXtqXW94f0LHpdJKDpo38aq5fHcn+2fSPdXoLCR7Tcy0ikXXOkC2O72OVuwC99HhI1YuxzDedM8WdL6C5nSy5PAle5GdQ7PkQRk1DFypXAO5DTe9BOvWn9W2jvvHvE/t0tsMCH668F0lB6cMyERgcCPB3/SmsMlUF1JPfw9lVsU8TIUkx6mrAtGHNbRlF0vNsL/q0T5L1inOu5+A1VElYXNlcm9u9kjvf9z2PM4Q3hAQv8qUR2Y9iz4cQ6vC8qeJeHaeOLraUwYWWf7clEibrsz9b3ou4t1j6pmhMwk4ie0RI6loF1JNdv9jz/Ghbt4TTCECN3JTicp65RvlepTrCs83zIbXMNcYveh6jBjhCeOtO8CJ/OufXNj9NE+vMDvSa+8dRppNrdg8akl8TsLZew4ccgR7myvs5KPbRSu2ab4G/B3wdufLHbKLaqafAzXa0B9rGzeUUAlAjrlG3RzP8Lu1vvhf7tMZ+qiQ8o54PqUtLOr6TnsenSxhNC6RMCV4UQ98Of3AEMEIcgXFeGJ7WpBnDP0tykt01jrJayS3ci60c37R9tnVpy4MB/6abjnNjNtVOPQVM2yZbYs4Pwlx5APWz2tFmZLlk+7ECvwsZ8ll29FtJx+abSFSHj0+lKmtJH3a/WM4NXeZxWmDHPOw4n0dqVH/3xJ7J2bWM8z4uAS9ajrZEgM3RPvrGozn3862EPQrorfgHZEA9hUTbpKeWctE2bYBTB0AN2aYajkt2I26XOPpFR6mKMC3zDA4UvXyjDuPxHREyKiyZWHfrpFoJ4aY4HsiP16Te9orfnELbMrnXPb9rvjQSUE6p8XXyt7jfLuxr+beQEwT2OTod57gtUk8BuyGspAQAaft8jzLsh78SVv6rpIOeAYJdBR6Tzu986nlcR6hCGK7pRTsDO97bUu/s+4tkYgUMHTptGx1jG9Y35vFdOnrgufn8UIa/YY457/T4x82x6HJaZ6JtYYBlftZSjrulMYWnuZJP6MlQ5wtDPauAevrdTgl7tTQAKIv2134WcH+8INUasY0WDzyDBEXNK98u9mUwW6exDFF9aKFR1LeOcyakudW25QM/16CumknqNICx2PF51/Kyrr8/J9lnjNZRCd/FvpTXscDKfZPleK/IRGLFcfPQGbJhx7VOIlfqKUSzHX2ct1Lv0WEA6m3I0d8bzuA7bAtVhJorD8YMsUe3Wre8Oxg6t/Oh57Ho0Od5VB9iuJY7OhvQsU4V+9SRXk7U1rr6gM+IGFe+hj2Wv91sPqPZpLNaF3yxo+5CXWJrntiTA1ZpRJttNM4FboXUU6DOOu4Xf3LKAKixM457ZLerL62x9N80cDGLKgjbLvFfUSIvOrT6kucx6JDsA1QbLPrEvuSR3rBCiqjalgCuWtJODYauF/d0idapamly6TyS9Gt+LzX3jaxXcLku6Vbk2RtQPY05jlUTKFbhza9t2tUKboXUU4D6xR70/CCMGAJQby8t98gfXe5b8zx+tfQjWRK14idI2mHZaR8wNzg6Ne2bvqllyTD4OC7h5G9xWWo5zksVKvNdbZ1ynRKyI+ZzrckgdXh0mpEQrpwmy9s+r9MePpr/lvX0DVcAoH37LtmN+sjzYbIqOQj6ZCJfSvv2nFsg9RQoV66LU5wyAGpsluMe+b6LfWv6gy+WZ8zJFH/4dqTsfOtUjRldfJ923IfMA9kXz+/8aU6ohVQXUhh0nFfXAzvepBUgPlakvFeKfe7gfmnkh2hdPUjnfC9K+T1rHfX6TiaWFtQ5kZ/Mvz/I4Tf7ThkJMWGsbdj61R4457ZxC6SeAuUasTXIKQOgxkYc98gXHe53i8QH0vXftlPs1aAPEmnfHDYfpnTNWx01ETe0RqNWmoxqnQlU/GU6w/+k/B59CDkkjLRAZ6Z4nMehXY9Jx7qkAuV9qYN7yYYOvkff4n5J+T1vJZ9hgK86+M3XAqmvzQnH90mqM2QyaQ3498Kwe+opXO8d9wiGLAOos6vifqmdZuq3vjhPmp6tq1rycjxwmhxQM83f7aDTXcSmSw3qkMmVVBUyYDvXxgM83hcJx3qsAmV9NeW1vqWL7zqV4nv0YTyvxL5HOrjHhTJMfn3C8W2u0PWddL3s4dZHPQXMlSAdAOrso0df6pY0krjbTDbtTNz+9N92UtRh0wSXL8V/VZEitp+mU6NL820VVg5BscGLEDuJSUtDva9AWe/zvO7HM3hA1tFY38VvlNjiHH+zBoMfp7zvfQmkvmbEHNvNCl3biyV5lA2jLqgn2iUAqJ6Fku5lkE4xaeYS6zPPkjplWEdaxC1HrS+0NGH8NIo6fGmSYnYbkNC5QzodRTO5asb6O9KY43nRBFH0RFtGBxN0EmM9kWrOg9ZpOn+LeyrYqoy+b7Pju3RVktkF/G69j+0y97lv4g4Qfw6kvqbFBFWqtDTYaclv7XdQT7RLAFC83Y77oybjf9jBs+ld02/k2RMAncSMLUk41gcVKG8dwqcjMHQ0ggYwf5gH+nvSGLqXdRZnXVnkpvmO5ndpoHRjQGXSnhT5fiDHtaHtuDZV6LrWtyxxI2/uC6gn2iUAqCpXQuPmohELpPFC/IY0RlM0+5z6f9+Zf9fV6TRQPoViBUAnMV8XxG8ZUFTvPAxl6dszLcd0pWLleVjil6Fl6iH1RLsEANXUJ/aFJF5SRADoJIZJs81/ijneh1Rp5bTnlhgJ5Jiab8TfSXfLXxdtpsS/zd/FqUY90S4BQGWtctwbz1NEAOgkhitp6dSNVGulbJJfk5WGkCSqdWWYFRUrz7hRSbc5zagn2iUAqLRDjnsjOa0A0Ems4APAWyFLcpXca6m7cwEcz58tx3O4YmW5UuKTwPZzmlFPtEsAUGkPxC/fBQDQSQyULsX5Iua4z1K1lbBafh11Mbfk49ElyJpD+R9UrCw1YPe27TrQubGLOc2oJ9olAKg0TfhuW63tBUUEgE5iNWhyu88xx76W6g2aviF411JfhwJ4qHwtE+ucz6pYeV6V6i0fXEfUUz3aJQDI0kbHfZGXdgDoJFbod+gb/PG2Y6/iA2hd6JKwrcMfdenYstcWby4/9tOcT1WyK+ba3c5pRj3RLgFATzgt5LsAgJ7qJI7EHP/f0hhqh3DoeuJ3WurovZQfZNrfcjx7Klaea+T3oaT7Oc2oJ9olAOgZLyz3RG1bplNEAOgkVs/OmN8wSjUHQ5eHfNxSNx+kMe2nTOtbjudSxcpzINq+tJ3v+zjNqCfaJQDoGTMc98RnFNF/OdO2RduVaHsujVxSP6LtoaR7QbYo2i5H21dpjOh+JY2XozZzpDHyRUfHPDDfu7XD36Ev0D6afVw2/WYAPd5J3BHzO45R1aVbbm7IzTp5GW1/lHxM81seKh9JtUbpzG0rT6YgUE+0SwDQezY57omna1ouy0z//pWjfO557u+IZR8rWz630Dxr6MvRTwmf11HFaadDb43Zj/aVWUERqEEncbMwRDsUfTENwpUAbsYaiW8mDH0j1Ypua5T/g/y6WsXGmp9nK8x5pklXn3S4Dw2m3ZXGGw89J3ZTT7RLAFCyS4574lDNymOGTCRY1zb2hgkk2KbWLHHsc9RRxsej7YRMrEjns21J+bseJ+znCJcAUI9Oos4xbx+qvZcqL1x/tH1raWTySCqlgRBdreSWacQOm+9NooGKf2QisevcCpWnPhC/bzmn9a3+0pqdUxoQ07cgOrzyWkJnopP17p/G7OcM9US7BAAleuu4J9bxzbxO5Zgd8+/XE8roqGVflz3aHf0+XRlMA0UbzP8+II0XHUl/8yDlb3qXsJ/XXAJAfTqJC+T34WQHqPbC6UPmX9JI1plHcOSfmHNXgxIrEh4qm+eEBreWVKgcB+TXKQg6l7NO8yF1tQ6d2/vT49411MG9Imlf66kn2iUAKKkfa7sfvqCIfjE/oZySRmT+JRPTM3Q6iK6GN2z6Gq1teNK0Yu3X3rbUT5qXY2cS9jFOtQL16iRqRLo9qnqSqu8Zpyznrw7T32sao8nm4bc5GudbQnAjVKvl15FEdRxGqCMX9G3HBhOcOGOp+0Mp973Ysq/71BPtEgCU4IDjfniZIvrNM4lfkaU9ALG2JXARN1pTX26t9HzOSBodk+aFqe7nVsw+vlGlQD07iSNtDxWj5oEW1fZJ/OcfNrcvng1SKDSJ07g59nfmARkNOxPq+FoH+3qdsK8f1BPtEgCUwJWMcgdF9JsTCWW1ruUzs0z/UbcsksdvluxWgtkmE9OtmyM/ANS0kzhLJpLy6I1hPqdA5f1IGbjQhqpKuQc0v0NzWsw5Ieu0b+fuQwf70ZE4YxI/god6ol0CgCLt9Lgf7qGYfrMxoaxa897dN/+2IcPvTcpZ0UletbXSfe4tgE5iD9FknoNUf094mSJwoXND51TwN2ojtpKqTnQ4ob47GVm1Sn5946Hbc+qJdgkACqR9VJ+XMxo0J1j+q2liH5G5x/z/5zP+3kMJ37uvy7ZwiCoF6CSid+z3DFxcpYHvWavFPUQ0jaG2/ZyjiGmXACBHi0zAQkdb3Jd0I0p1pKHm/9Lp0TqSQAPpAzUvz7gRmboC2DxpjKZ8n0OfcJ5ks+qImiIT01YncXkAdBLRO3S4/h3LOawN1DDF1PPnQNwKJLsyujeupYhplwAgR6OSPn8XiTyTXUkol8fm/27M6XvjllzX/sn0lPsZNH97iUsDoJOI3qQPqo+kEVHX7aH5N5Ky1sOLmPvXlQ73NUN+DX6BdgkA8qQ5l0Yy3JbXvDy3WdqQ2zl+78GE7xxJuZ/mamqruDQAOokAek/cW6tnHe5rRDpb5gy0SwCA8i1JaD90FESeyfoHpPuRMDqaVJPLv6YaATqJAHpTXNLO8Q73ddP8/WchTwrtEgCgiuISnt4q4HvfxnzvxxR/v8X8zW6qEKCTCKA3jSTcw9KuLqOfb+bP2E+x0i4BACopLh/a2wK+91xC27XQ8+911OgXaSTtBEAnEUAPSlpxJO2SyKfM3+lwTTJ80y4BAKrpmMRPG8k7F9pQQtu1w+Nv15vPHqH6ADqJAHrXlIR72NYU+5gtE8NM11GktEsAgMraKNm81EhLX3yMx3zvqMffPo+279HWT/UBdBIB9La4+a1nUvz9RfM3VylK2iX0lAVC/hqgbrYktCGHC/ju+5I+78Um87mjVB1AJxFA73snnS+X2sxMrhm+eeNBu4TeoNfyWWkMFd9KcQC1oSMpvyS0IXcL+P5DCd89M+HzusLIm2j7Sh8EoJMIoB5uSWeZxbXT8MJ8fiPFSLuEytNh2wfMg0AnU8gAVNtdSxvyw7T7eVqV8N1DCZ/fb/77IaoOoJMIoB6uxtzD/vH4u+YyqxcpQtqljOjbtWvRNiaNt2kjVGthhiV+qUKCF0A97JaJkZR/JbQjy3M+Bg2OxOW9iJsSoiMtdJTIB2GFEaAWnUQAUOdj7mFfHX+zVBpDynV1EebE0y5l1Wl9FnPcm6naXOm1/Nhy3hC8AHqf5rcZk4nEnAsT7gd7CjiWuKVab8R8rrm06naqD3D7KQQvAPSGnTH3sHHL56eZoIUOIV1M8QXD1iaNV+D4tyUcu75Z461a9v6ItkviDnoRvAB6mwaOn5rr/XTLv3+NuR9cK+B4DsZ87+e2zzTzbT2n+gA/PxyNfR9FBKAiNifcxyYlfP66+K+9jjCCFz8qcPyjluPfRPVmRgNBOuVrzCNwQfAC6H2HWwIBk2La+vZgct5WJ9yLWhNyNoMtq6g+wM83R2M/lSICUBFJa7rHTQc5IOS5CNFkR5v0tQK/4bbl+HdTxZnQ0S06P1wDRWuk8aJlvjRGUhG8AOpnmbnOv0tj6kirPQn3hAWOfU7q8piS8l4Mmv++XVieHUjtH0dHcQ1FBKAi1iXcx9rfaAyZf/87g84JsjXD0Sa9rsBvuCqMvMiT5rbReeMDMf9thOAFUDtTZSJw+aclsNG+bbHsc6fZZ7dT/R7GfO8h09bpFBINtvxBFQL+bjk6ikMUEYCKWJBwH1vX8hkNZOgw8/eSvN46yrPO0SbdqvBveC/kvMhCv+W/zSB4AdROM1n3aMJ/1xEQcdPkLyd8fsB8/lgGx3ZK4vNtNI/5ANUHpHPZ0VHcTxEBqIipCfexDea/69JoX802QHEFacjRJl2uyO/Q5flaE2K/4ZwrDMELoD62mOtbl0eebvlc3MvatzGf02mmr6QxMj2LYPOwxCftbObmILcgkNI+R0eReVgAqqJPkkeQaUbvL+aBch1FFay9jjZpX4V+yyxp5GFZTQeV4AWA1HRap67YcTPaTkTb3Lb/rvfWMdOuL3fs62DCfWFl2+dum/0tzeg3/GG5Jy2jioH0Njo6ii8pIgAVf3A5Em2fzP8epoiC5hoNuIEiQgf3AIIXQPWcabuGNahw1rQDe2RipSGfoPaqhPvCC2kEmnUa6U3JJ0getyLSKaoX6IwrOZreKEhoB6AqbMs/b6N4gve3o02aThGB4AVQ+/Y87QhxHf322WN/N3L4HXfl9+kq5D8CuvBGeNMFoDeMJdzHdlI0wUtaVq65vaKI4IHgBdAbXMGLe5LuBesJx/4eSyN3VtbaRxSuomqB7lx0XMxHKSIAFfEt5h62l2KphJWOtugcRQQPBC+A3nDacj1fl/SjF3Slok8J+7svjWSdeT9nnaRage65srs/pIgAVER78GIXRVIZrgTSLN0NHwQvgN5xSBqj7nQUxph5Jtncxf7mSWPlkTGz6WiL7Tn/hvsykV+DqfhABvRCsg3V1bwX0ygmABXQDF6Md9nBQfHuWNqhH3T64IngBYBQzDHPURooWUhxANm5JvY3XmToB1AFmhhLkz4uoSgqxRVEv0wRwRPBCwChaAblt1MUQLYGxR68uEIRAQByMuxog9ZW6LdMNserndVL0fYX1VsoghcAQtCcCnmVogCyp1ne31sa/a/mMwAAZO2qpf15E2ibOVcaq3HpQ/EZaSyx9zHm+AleFIvgBYCyaQJqnS6ieS5YFhXIyV9if/O1jiICAGRMl6azTRkJbbWYu462sn1bShUXiuAFgDLNksaqJp+lkfMCQE6mR9t3S8N/gyICAGRsp6Xd0c5faAmjNRixXhrTLbdIY1ql7fhRLIIXAMqioyyeSGPUxWqKA8jfcbGvOrKAIgIAZOiVpd05VJHf8CDh+Edz+K6tkm7kR9nbbYIXAGqiuQDCFooCKEa/TCw1GLeRdAYAkJUdlvZG80dUZZnu2wm/IY/legleELwAEJ6T5l6zj6IAirXP0RFZSREBALo0UxrTKpLamj8r9FvGEn5DP8ELghcAKm2/TLzY1Skhy2M+c8L896MUF1COJ5YOwGupztswAECYblramfsV+h2LE37Ds5y+j+AFwQsAxdgccy/RYLXmatJVpzQh53Xz70coLqA8ugTcFyF5JwAge0ct7YtmaZ9Vod+yP+F3HCN4QfACQKWNet7n9lJUQPnWOS7UsxQRACClPZZ2Rd9orajY70lK1rmGqi4FwQsAWbnqeBbSF70bKCYgHCOOi/YCRQQA8HTE0p6MSyNoXiW6xPhPiQ/C9FHdpSB4ASArS0zblDS9cQ5FBIRn2HLh6nYn2mZQTAAAy0P+dUs7osnQqjhSISnAz9TK8hC8AJAlHQ14VxpBad10Ktx6igUIm64w8snSKfgg1XtjBgDIn7YNby3tx7toW1TR35Y0H3on1V4aghcAAOC/BGr3xD6NRN+szaeoAKD2FkpjBIKrzajqyD2dFvIt4XfNpfpLQ/ACAAD83w6xr0Si83+vRNtSigoAakfv/aMSnwuidbTeSMV/52pJXk4c5SF4AQAAftEfbaccndN/KSYA4OFRfk1kqUk7p/XA7zyZ8BvPcAoEef4RvAAAoOY0y+5p0yEleAEASErIeTzaZvbQ73yZ8Fs3cgoEd/4RvAAAAP+nb9H2RNsLIXgBADw8Nran0kheObXHfuMcSV7udRKnQDDnH8ELAABgpVnjdVjwC4oCAGrnhWkDFvbwb9yZ8IB8j+ovHcELAAAAAAAitxIekPcX8N1bxZ5XJLTtdsF1Q/ACAAAAAFB7Oi1kPOEBeVEB30/wwo7gBQAAAACg9oYSHo4/FfT9BC/sCF4AAAAAAGrvQsLD8eWCvp/ghR3BCwAAAABA7b1OeDgeKej7CV7YEbwAAAAAANRa0hKpP6NtRszn+6LtAMVWKIIXAAAAAIBa25zwYPx3wufPR9uXaJtF0RWG4AUAAAAAoNYuJTwYx42u2MlDc+H6hOAFAAAAAKDmHiU8GC9t+9yg+febFFmhZkly8OJPigcAAAAAUAffEx6M+1o+szHaxqPtY7T1U2SFGpHk4MVJigcAAAAAUAdJD8aLo216tB2ViQSeqyiuwj201NErigcAAAAAUAffxG950O0UVeFOeNTLOfl1lAwAAAAAAD3npscD8j6KKXcrom1dtA1F2/Foeyt+QaV/zWd1Csmw2YeOkJlGkQIAAAAAesVqy0Px12jbRBHlrl/8AxW+21mKFQAAAADQSzZE2+NoGzPb02g7LCTnBAAU5H8PMR9Rrd/eigAAAa50RVh0TWF0aE1MADxtYXRoIHhtbG5zPSJodHRwOi8vd3d3LnczLm9yZy8xOTk4L01hdGgvTWF0aE1MIj48bXN0eWxlIG1hdGhzaXplPSIxNnB4Ij48bWk+RDwvbWk+PG1vPj08L21vPjxtc3Vic3VwPjxtZmVuY2VkIGNsb3NlPSJ9IiBvcGVuPSJ7Ij48bXJvdz48bXN1Yj48bWZlbmNlZD48bXJvdz48bWk+eDwvbWk+PG1vPjs8L21vPjxtaT55PC9taT48L21yb3c+PC9tZmVuY2VkPjxtaT52PC9taT48L21zdWI+PG1vPik8L21vPjwvbXJvdz48L21mZW5jZWQ+PG1yb3c+PG1pPmk8L21pPjxtbz49PC9tbz48bW4+MTwvbW4+PC9tcm93PjxtaT5uPC9taT48L21zdWJzdXA+PG1vPiYjeEEwOzwvbW8+PG1vPn48L21vPjxtbz4mI3hBMDs8L21vPjxtc3ViPjxtaT5wPC9taT48bXJvdz48bWk+eDwvbWk+PG1pPnk8L21pPjwvbXJvdz48L21zdWI+PC9tc3R5bGU+PC9tYXRoPnHGfocAAAAASUVORK5CYII=\&quot;,\&quot;slideId\&quot;:271,\&quot;accessibleText\&quot;:\&quot;D equals open curly brackets open parentheses x semicolon y close parentheses subscript v right parenthesis close curly brackets subscript i equals 1 end subscript superscript n space tilde space p subscript x y end subscript\&quot;,\&quot;imageHeight\&quot;:19.45945945945946},{\&quot;mathml\&quot;:\&quot;&lt;math style=\\\&quot;font-family:stix;font-size:16px;\\\&quot; xmlns=\\\&quot;http://www.w3.org/1998/Math/MathML\\\&quot;&gt;&lt;mstyle mathsize=\\\&quot;16px\\\&quot;&gt;&lt;mi&gt;D&lt;/mi&gt;&lt;mo&gt;=&lt;/mo&gt;&lt;msubsup&gt;&lt;mfenced open=\\\&quot;{\\\&quot; close=\\\&quot;}\\\&quot;&gt;&lt;mfenced&gt;&lt;mrow&gt;&lt;msub&gt;&lt;mi&gt;x&lt;/mi&gt;&lt;mi&gt;i&lt;/mi&gt;&lt;/msub&gt;&lt;mo&gt;,&lt;/mo&gt;&lt;msub&gt;&lt;mi&gt;y&lt;/mi&gt;&lt;mi&gt;i&lt;/mi&gt;&lt;/msub&gt;&lt;/mrow&gt;&lt;/mfenced&gt;&lt;/mfenced&gt;&lt;mrow&gt;&lt;mi&gt;i&lt;/mi&gt;&lt;mo&gt;=&lt;/mo&gt;&lt;mn&gt;1&lt;/mn&gt;&lt;/mrow&gt;&lt;mi&gt;n&lt;/mi&gt;&lt;/msubsup&gt;&lt;mo&gt;&amp;#xA0;&lt;/mo&gt;&lt;mo&gt;~&lt;/mo&gt;&lt;mo&gt;&amp;#xA0;&lt;/mo&gt;&lt;msub&gt;&lt;mi&gt;P&lt;/mi&gt;&lt;mrow&gt;&lt;mi&gt;x&lt;/mi&gt;&lt;mi&gt;y&lt;/mi&gt;&lt;/mrow&gt;&lt;/msub&gt;&lt;/mstyle&gt;&lt;/math&gt;\&quot;,\&quot;base64Image\&quot;:\&quot;iVBORw0KGgoAAAANSUhEUgAABBkAAACzCAYAAADMt8RpAAAACXBIWXMAAA7EAAAOxAGVKw4bAAAABGJhU0UAAABmZPVW8wAAMNpJREFUeNrt3Q+EFd0bwPHHSpJE1kqSeCVJEkmSJLKSlbUkK0kiSZJEkqwkkiRJ5JWsZMlKklckSZJIkrwSSZIkkmStxO83z3vn1u0258yZe+fPmZnvh/H7vXW799xz5p4588w5zxEBkJYlwXE8OJ5TFQCQq+dh/7uEqgAAAECZzQyO/eEA938tBwAgP6397/OwX55JtQAAAKAs5gfH2eCYaBvcEmQAgPxF9cPaP58OjnlUDwAAAHzVFxznguOHYVBLkAEA8mfrj7W/PhMcvVQTAAAAfLI3OL7EDGavBsdyqgoAcqX97lhM//w5OHZRVQAAACjanOC4HzN4vRsci6kqACjU4rA/tvXXd4JjNlUFAACAIqwLjo9ifzK2hWoCAK8Mh/2zqe/Wfn011QQAAIC8B6m23AuPg2Mu1QQAXpoX9tOmPnwyODZRTQAAAMjDNrFPt70RHNNK8D2OWr7DQZoZKK2Dlt/2UarnJ+2nb8b054NUEwAAALI0EDMgHS/J9zhh+Q57aWag9PZZfuPHqZ6feqQRGLbtPrGOagIAAEAWFgTHV8tgVBNATinB97DNYDhEMwOVccTyWz9C9fykMxoeiD2/zjyqCQAAAGnSp13PxZ4orAwZyfdavsNJmhmonNOW3/xuquen2WJP5PuQKgIAAECaDkv51+0OWsp/hSYGKuuKkHPAxeaYfp6lZAAAAEiFPuH6Zhl4/lOC77AiOCak3Ms8AHRGf9+m5QDaLyynin66I/ZlEzOpIgAAAHTLNt1Yj2Wel78vOD4Yyv4uOHppYqDy+sLfe1Q/8CH8ezT6c1t/T9JMAAAAdD0wn7QMOO96Xn7NJWF6gqnfiyeYQH2ssPRn98P+Ao1+3dTna/LfGVQRAAAAOjUi9qdaWzwvP0nfALTaY+kTTlE9/4nLzXCQKgIAAEAn9KmeLdv4hPj95G+9pew3aF6gtm5Y+ob1VM9/OSxsM9jeUEUAAADoxJDYn2aNeVz2WWLOw6CBE/IwAPXVJ+YA6vuw/6i7sZj+v58qAgAAQFI3YgaZW0s6QGbLOgADUs4Aal6GY/p/tv0FAABAItOD47tlgPlD/H3ax80DABe2YORAzetmVkyQQZdTsPUvAAAAnG2JGWA+9rTcGhwxbVP3JThm07QAQrPDfiGqv3gb9id19iTmOsCsMAAAADi7HDO49DUL+wlLmQ/QrADaHLD0GcdrXjenY64DFzh9AAAA4OptzODSx6nEf0ljGUdUef+lSQFE0B1yXhj6DV0ytqDGdbMp5jrwktMHAAAALnpjBpZ6Iz/Nw3KPW8q8gWYFYGDL43KtxvUyPeZaoMdMTh8AAADEGZTyPb1aaSnvfZoUQIwHlj5keY3r5aWUb1YbAAAAPHMwZlB51cMy37WUdxVNCiDGKksfcrfG9TIWcz0g1w0AAABijcYMKg9xcwCggghW/ulQzPVglNMGAAAAcW5KubYtu2Mp62qaE4Cj1Za+5E5N6yRu+dxNThsAAADEeRUzqFznUVmXW8r5gKYEkBC5GX63NuZ68IpTBgAAAHG+xQwqp3tU1quWcm6iKQEkZNu28WoN6yNuh4kvnDIAAACIMxkzqOzxpJxzpbGdZlQZ39CMADr0Wszb986rWV30xFwPJjldAAAAEOdHzKDSFyNSnuSUAMrDluxwpIb1YbsefOd0AQAAQDcDSl+CDPp07Z1l0NtHMwLoUF/Yj0T1L+/En9lcXBMAAADAgDIlA5byjdGEALo0buljNnBNIMgAAACAag0ob1jK108TAujSBksfc51rAkEGAAAAVGdAOUvMeSM+0HwAUtAT9iemJVmzuCYQZAAAIE9fHS7KaR6a3XlCGltJvQyOm8ExKo3kVYPBMZsmQYUGlDstZTtH8wFIyTlLX7OLawJBBgBIaFsO94Xfw3tDvR/9GBy3pbGU+EJwDAfHCqlfbqHKuBgc18Kb/Q85BxxMhyaruhwGHabQRCjxgPKepWyraD4AKVll6Wvuck0gyAAACa2WxpK7txK/m1vWgYhbwbFbSJZeajODY4eY997O+5gIAyHLaRqUbEDJUgkAeTI9KPgh9VkyQZABANKnD303SmPW3GTBAYerwbGIJikvHZC87KDx/5ZGNn0NVrRPb5kWHAvDv9dp5FeC41WC975HsAElGlDusJTrPE0HIGUXLX3Odq4JXgcZFgTHUHCclsZ04TsO/0aXlx4NjofSeCDzPRxTHQ+OGfwcAGRkviSf/f4ivA7NaXuv6dKYMaFLIy4Fx/sE73mOvq689iRoaH1S0ulWWRp4GJHGWhyXz9IIFtNl4PuA0rat3EaaDkDKNgnb5ZYhyLA4ODZLY83x7TBA0F7OI5Z/3xMGFyZiBvQMvgFk5UCCe8QH0njQ7Gow7MNc3lsDqwtojvIZTHACHU/h86YGx0FxS0b5KRxQgSCDjwNKHQR+F/NUL5LYAEjbFEu/M1GTfsfXa8JWaeTGcJ1mvNjwPnOD47Hje5zkJwEgI5sS3CMu7XAcfcbx/T9a+kx4aijBCTQ3xc+dJ42ol8vnjtBMBBk8HFCut5TpJs0GICM3LX3Peq4JhdElojeksQziW0wZXxveY4kkm6L8mp8DgILvEd90+TnHHD9Hk1P20izlsdexYZ9l8Nn6ROaq4+dfpKkIMng2oDxhKdN+mg1ARvZJvZ9slyUnwzoxz9o8G/F6fRL4SX5ND9acP9PDsZJp+9Lv/BwAZGSH4z3ahRQ+6464L6dHSVxxbNRTGZaBQAPKOKC0TWddQrMByMgSS9/zmGuCV64Zyriu7XWaZO1jy1hnatvfzxDzEhkAyMKo4/3ZYAqfpbn7XLfQZNlESbju/JDlFEyN0t93LMdBmowggwcDyqmWzvArTQYgY6bp+D/CayrXBD/cMFwjWnNnaJLrN+HfHTC8T4+YE6IBQBaeidt2k1NT+rybwkPnypjt2Jh5JJPSsnxyLM9amo4gQ8EDygFLecZpMgAZs+1sM8A1wQs9Er1c4krba+7HBBiagQimDgPIi+1hWutxJ8XP3Op4H/iZ5vHfsGNjXs+pPNvEPcEI2zYRZChyQEk+BgBFsm0tdrzi370sQYaVEj+1+Gz4Z2di3ssU2N7DTwFABlx3lkhzhvlcyXY3C+RozLEhd+dYpqeOZTpB8xFkKHBAeUvqnd0dQLHWWfqgW1wTvDAi9qnFmxO010HDd13ETwFABs5KMfkRXLcAHqKJ/PbZsSHn5VimAccy6YV6Lk1IkKGgMk1IfddDAyjeFDFPZa16MsCyBBmituluBhTmhWMw3YJypsN7RS2PecPPAEBGnjv0tR8y+FzXLXx30ET+WuHYiEUkFXrtWLbTNCNBhgLKs1Dy3eoVAJIOAhdyTSiULumMCgLtbglA6BM71ym/UTmrLvETAJCBOY73YZcz+GzXrSzZCMBjhx0b8VwBZRtxLJsmVJpKUxJkyNlmS1mu0FwAcmLbgnoz14RCDRnKpoP3Q5JsKepSyW7bOABot0OKW7LgGmTYSTP5665jIxaRpXqxuCf+2EpTEmTImW2d2m6aC0BO9kg9Z/qVIchwKaJcj6WRQ0GXeybJmxGVj0FnSUzjJwAgAy45+7Lqg1y2zdRjmGbyk20tZ3veg6LWl390PMmu0ZwEGXJ23VKWjTQXgJxslOJ3heKaEO19RLmOBMeTcHzTl+C9oh4K3eP0B5AB3Vb3m0M/ez+jz//qeP/HeNtTg44NWGSG6muOZZwIfxBgQJkXWwCMrVUB5GWm5JuQi2uCm0WGco1K8inGpodChzj9AWRgjeP91+EMPnuKuM9kZyaXp847NuD+Ast4JMGJtpomJciQk6lizxECAHmyPfWpas4i34MMeyV6arE+FBlP+F6mh0LLOfUBZOCY471XFn3QWsfPfkoz+eulYyMWuf/yUIIgA9uYEGTIyypLOe7SVAByZkuSVdUAvO9BhhuGculuEkm33r4Y8T6fOO0BZOSxQx+bVR/k+oD5KM3kp7mODVj0/sv9CYIMbONEkCEvWyzlGK15O+myJY1C6+4w+rTunTSe3H0Pb4Tmd/n++t6ajOhz+J66bOVMcPTyEymEBqH1KasmpdNdDh6GN1F3Uv69PQnb+1t487aMqv/NqKVP2sI1IXdTwvM1qlwnOni/11xrAORkluN9V1Z9kGvSx/k0lZ92luTG3TUY8r9w4AmCDHk4ainHkRq2jQ6oh8Kb/7hEQRq47CRnxezg+Mfyvi+EtXlZ0in3mmBpbxhMeGq5iUrz5nav5f230Sw/2bajHuGakLv1Yk6k3ZfwvRYKWdUB5GeL431XFgHs5Y6fPU4z+WvcsRGL3n95RoIgwyualSBDTur41DCKJgbSQOREgt9pJ4EYvei47DSzn59JqqaE14r3Cdu3eTzr8vN1Vowt14Cub19MM8UOCqv6xNvnIMNpQ5kudvBepkAbs7cAZMF168pZGXz2bcfxxRKayU+u25L4sP/ytAQDWhLuEWTIyy1LOdbXoC02S/T03UnH3+rbBJ+l+S++OL7vVX4mqdLZCxpA0qUP18PjXoJ27jYfwGJhmZyr9eLnDlF1DTKYpvt2kiQtKrfDE055ABlxeajzMIPPdZ1BcZ4m8pfrtiQ+7L+cZCbDJE1LkCEntie7s2rQFtulMe1XB7/6lG2l/NpCVn+zxx3aa6XD5+h6/88J+gCCDPnoCQcDbx3a5HLG/T/J7+Lr6iPXhFzNFvOSrqRMuR2Oc8oDyIDrcoVjKX+ujvdcHii9FraJ99qI4wnkw/7LsxPcYHzPuCzrpbMpw2U8rjOgtPoh5tk/ddAbDn5trsW0V9w68T7Hm9jWYw/de+7nwVOHfnl6F59xv+B+v0x+1KyOfA0yDEt6mdA3GN5rLac7gAy47uywKsXPXCBuyzJ1ZiVJnz33QIrb+zSpJLtLZD2TgSADA0oJb5hMZfhM9/LTspj2su0+oE/K77W9dn745zoD4pJE75dM4sf8zRN73oRutxeeI418O7ZBBxpsT4Gq+NvwNchgWs/cyXbglwznfE/Ea/Xp3mnpLqgHoN7uOfStaY51N4jbjFUNom+kefw2Q8xPO3ycXjmQ4MY468EmQQYGlGqVpQx36WJ+Y7s5nDQMlEV+T5pmWgKhA/az0khMeFiYPlekgzG/zX+6fH9dgmRKtvqM6ncaHK6s4Pf1NcgQFez5t4P30dliUfmzxgyvvx5+9jx+Cqg53XnofHjsoDqcTXe8RxxL4bN0turfCe7vCDCUwJAUu/dpJx2F641x1k+RCTL4O6DMczqwLfDFljq/Ox/TblHT3lqnB9+kCktBE0TaEkXpoKU3pd9e+xMP8nD8fpNpaoOBCn7fuMFwEVYYynKig/faZHiv3RGvbebBYVtLZGFZeI5pElkNZE2G464vYb+jS4F82umndRnfZZov9XvErV2eS2fFfVeyt8ISidK4JMXtfdqJMwlujB8QZKhskCFul5EPOZZlWLJJclfHC1b7gLiv5WZVk6QxO6E84pJ97kzpczY53HDVVd221n0Xc84VscWjaT3zqhTbs33rtubDmFF+AkjZOmnsIuA6dtSbe00M3VNgmdtnbB+hGZ25zizQ7cI3hmO2qLbWWVjTw/NnMHz9FUmeZ0vLM5NmKQ+XBs5q79NOXE9wMo5lXBaCDMWJWzaT5wyCHZZyXKCL+c1MSbbzQHNrUJ0ivJDqK5X5ku2SiaYe6X6de1VdkGzyYvhqPOacK2L2RtSSlU53QDElQmvVDLoRlEWa9MGO60NJ0w4ARc2qad8GcZDm7LrPyfvQhM/LaY5yWejYuI9KFhRpHqcIMlQ2yHBK/NlV4KylHLvoZv7wUuxPPZq2S/pPvZEv204Q3e4yERVkeE2V/2a3pf7P1uz7FvGd9cYsaglHpzPcvhu+lz4d1CVKzVkTX4SgLNLTG94HpDGW1BnGeS+jaA8+zqdJnSwq+L5jMgxsEVwoqb2ODX3Mk/JOT3iCbqaJK0lvKt7F3Lz05Viey+I+/R+NKXK2WVM6rU53EGiutf+HKqvsTV8aU/Zbg+VnqPLfbLXU/aUKft+Z4cDUlsA6z2nbg4ZydPok1WXPeO1D+zn1keJv6knKN496jp6SfHY9mSG/B+c+0KTO9hcQWHgbjqk3S/y26PDcDcdGX+VJeTclPFmJVlbTDvHradWYpSxMy/tTXPJWnSHUXCahWyHOpcpKq0+yX9LWOhWWJx6/s+VAqWqCzNMx59zeHMsStZ5Zb3g63T50THi4gnzdzPCG8o1kv4TpgJAnq1P/OLajzqTS2aaj4fnyOhy7TbYFePS/NbmjBkt1Rsv18N/sC8fKvVR5dfSIeepd6/GtRIOH1uMdTVxJOjizLZn5IvnOYlC2YB1b7PxpScxv905BNwTIxv2Y60u3T5abN17Pqeo/bJRy7RiUBs0f9UnsSYHzShz22tC/dWqZZdym33k9pzxSlNeTbO3DZ2dQ/ikR48VNNKtz3bncIz6lqhBlvfiRPDGJpwk6rUs0cSWdi2n37QWU6ZbYn8rjTy5bFXHxqoYDMe28tsuB0LfwfQ5Q1X/ot9T7rQp/782SLMFsmejM0gdhH6qHTmU/Kv4k50Y1/BVzndbgsT691uVqzUCxPonWmWUawIzbTjZqy/m0c1gdlD8DcT00rRPXmeMnqSpEOeF4Am3zpLxzEnZYRCvr1+ldKahcdyxlWkOzRXJZqsU+yNUQlzzqRBfv3UwOqk9c2NbqTyst9X6v4t/9QknGNoCPTMskNHHzaod/r8uVXbc/bO+X/kqh/AukMWW/9b1P06zOzjm2Fw/SEMk1kcscT8q7T5JFRIlWVsvyiAtG66H7Nk8rqGwfLeXixifaUYnfCxnV8drS1o+7eN8H4XtcpIojzRL7soEq0zGALQA86XizBNTNKksAIOm2qIvD8VmSQMO3cMzfKS3jM/kz2SR52ty9dGinCe61kHTg0Xo886jMSTqpczRxpSyMuZF/KsVOFbVl/J5G80XaKMxEqhPbEy0d/HUSjFvW8h6LqWLjYNtU759q8v0fiP2BBMlCgd/dMYyzZnTxnvvk19I21+NRB337zDAYwoOLzs2Vcm5tD09scTyBTnlS3gUJO6ZFNHFlLI0JMDyS4tei2mZYTKUJI00V+5rNXVRRpQzG9NlDHbxnM+HjXarX+jsz1fnXGgVa7scEGlZyqgD/iVrepsGBNJYwzBf77CJbjjWXWQgrguOVRM9aYpcqd7sc22U3VYUoV6Vca21OJeiM/qF5K2NdOAC0JS6b7kE5bcmRmEpm9sxSb6NUT6VogkZbUCnpcofWgfBaqpcgQwydUXYtpi7YCQhoJPLLetvXHTFjO9OMN80TMSy/dqLoCYMPW6URbDb926M0ayLjjm2ykKpClA9SnrU20xN2RiSLq4a9MTclJzwq66SlnDCzTaFnO8LquZdiezcD5Y+p1li2nAR1E5cL5hCnC2qufcvHfzP6HA0UjEn222O+kEaQG256xG33r9dUFaIslXKttUmyTy/rg8pvZsyFR9cR+7ZenyBDZ+KWbZE0s143eK7rfRe3/JsBqpUgQ0I6Q9O2BE93vmE7SNTRYklnKVsSG4LjTUYBhsnwngfu1jnW7QWqClEOSHnW2uhUz/cJOpO/aN5S0+0e31ra+Lb8mibnkx8EGTqyW0j+WLfft629XQMGza3VnlClBBk61CeNpZWmunknLMNB/exp+x28yulzdTnT8ZixVCfHEE2a2EnHuh2kqhDltuMJ5MNWLwcTdCasuSo3DRDZdmnQKW/TPS37/wgyJDZP7Akz9ThDNVVKj9hn/Yw4vMfqltf3U6Vd9U8/al4vemPzXOx5GhZw+qBG2vO1Hcj583UmxYOUAgzbac6OPBW3/BgkNccfdF3Sd4cT6JUHZe2Nuels32qziPwR6yX79WS+HHksRdEbz/sx5+UKggyV4LIl7UOqqXJuWtp7PMEA6BFVSZChC0slOgt9665F8zh1UDPP2vqHomaO6lLK1x2OVXVJLUlcOzPbsY7vUVWIstHxBDrnQVlHHcuqW+sUleGUIEM2jsUMjPd79rtiuUQyR9va09bWJGyqlkOW9v4Y82+HW167iqrsOshQ1+US+6Q8SYWBPLXONLtfcFn0waHORngs7rtP6FaXfTRjx4Yd65oEuYh0xvEEKjqZlmswRI+tBZaTIEN29By0TafX5JDTPLwwE2SwW9EywNf23RZz3m2gyiplpXSW7FOnZjbztdykGgkydECvF7btu7U/Ig8M6mpa2+/hoEdl02UUR8K+/0s4htBZ2Z/Csaku65hLE3bNdbeP5VQVorxwOHn0h1vk00ONQn50PNFPF1yfBBmypVNabdutPhQ/otYEGdxoTo3WKcoaNe8R+xKuEaqtUuLyMpgC3CPy62nVYqqRIENCvWJfoqXXGba/Rp0tDvuE5rGCKqmduDxZzeUowB/mON5M3il4AHrXsZw+PM0iyJA9XRdr23HiZXhuF8m2p3APXc9Pl1rq5e+WP7clo71NtVWOLS9D1NOzuS2/sYtUXyJTxf7kvi5jn38t9aDXl/mcKgBqLG6WYfO4SlUhyg7xf63NJccyaiDCh6nyBBnyoTcZ72MCDUXOaLBFf8nA2zAov+8U0vr7PSr2p60EaqrliNiXQbVrTnH/JsUHFAkylIteF2wJHt8L06wBYMTxXmCYqkIU39fanHYsn25vM8OTOiXIkB9N7vnZUr6nBZ4Xtl1QptH1/Jex+JOYE7Wuizn3VlOFlWJr79dtr13T8ndHqLrEZkh9p73qd39i+f56PWHpDQC4bx3aS1Uh6Y1Q0U82XBNS6tTp6TRlbfV7Ggix5RCZSbP9twSrWR/bIv4+bmvdA1RhpWh727L7N2f/6AyWZh6hN8KsoE7MEnsegiq7LiSVBYA4M2Ouya0P84A/rHC8ib+Wc7n0Ka/rDIsxYTs7xM942V3wTXT7sabm7bVf3Nby3bfU4bjjZy2QxpQ/Zo/475GlvfvD1xxo+TOy/nfGts62ynud7xa/k0YDgC+2ON6HnaSqEOWI4wm0J8cyaaKlJ47lOkYTIqQ3kG/EPhsn73XbtyzlWV/jtloiv3YS0HXRtuUsJyx1OOHwWfqU+1n4+sGK3SzdCc/r7+H/6n/vlXIHU85b2lu/22z5leuE5J+ds83+ulXR7zxH7Hly3giBSABouux4L9ZPVSHKPccTKK+1zzvFbauUrxW7YUA6tsWcN+dzLs8NS1k21rSNdBDfzOiugYalMa/fGNOmcf/+glQr87EmrHscUyeatG5tSb/fZsv3uhIco/JrS+UFdHkds/2urlf0O5+P+d1s57QAgJ8+OtyP6bWYJNz4g67JdFlrk8d2e5pk6b5jWXQ67V80HyLoefoupjPMc7cJ25KfugbJRiXZEpa4dfr7LP92OHyNnhNVyYFxx7Gf1HO9jE8X/ooJnjCLLR1DUq+tyHrFnt/lPQNlAPhptbjnxAP+sEfcdxDIyiJxn46jU6MP0WyIcVL8WfpjO7ertN2PBiw3hL9nm9blWUnyvNiyGz80/JvlYZ+hr1lXcP30hd9Xy6O7JGzp8H1cc+i0Zskv4zZ8EzHfS+uwTNPa02r/NG211O+lCl4X4nIxnOHSCQA/nXUcZ/xNVSHKiwSD1aUpfq4+LdCpmrcSfP6osGc13AzEnEvjOZbF1knvqkh9a9Cm9Qnhv4bv1pqsT9c+J5lZEJfUc2Xb63Ua/Yfw704UXD/a3z2VdIJMOyT5FrNlHADEXRvKNEMjzfbP66b7bAWvC+Mx59QAl04A+I/myfrmOMY4T3Wh3a6EA1VdojCri8/TGwqdHq5Pdj87fuaPMLiwiOZCAtNizqs8t2ez3RReqEBd26bTvQyOg9LI/t+6bETzqSxJ+DnrY9r0rfza116ngTfXEfqQJd90DnyW5E/j457GmpZNlC2ZnW3tfNmm8qfZ/mm6YKnjHRW8LrwT9ngHABenEowxrlFdaKWD/glJPljVm7Pj0piFEHVB1izumr25PwwoHA4HhP8m/By9YTgqzFxA5+JuuvJi2/5ntAL1fLmDfqSThJc94h6cbJ0t4cONgy0vx+YUz6cqPaUdNnyPjyW8GUyz/dM0ainXFqmeuPxTAIDOZkyylXTNTQ8HNLc7HKRmfeg2dromcjVNhYyDDHkOKG1LN8YrUM9XE/7Ot3bxWWcSfI7ejPqSHNY29X9vwvfSG+xvkrx/LVvW/A1SnTwmabZ/mq5LvZYO+HJNAADfTAn7/STL2NsP3U1NHzBPpTrrQxMlau6FH+JPQEHL8lwa25FtE3aKQHUHlKssZbhbgXo+IO5T9ru9QZzreIOtM66WelRHtkBMJ0+yhzvozw+W7LyaZRjAlFHa7Z8W2/bVK7kmAEDl6Uy7ZynfI+p76YNjDWTz4Ljibkl+gQPd816XYXyRRgbtf6TxtPZSGOzQKZiaHZ1tolCXAeV0sWf+LztdU/5I4pc/rUnp84ZjPkt3oZjjWR31G8r6Tjpfk6/5Jy5KI+/FpMP5XrY19jMifiuzS/obyaL90/DFcr5Mk+ohyAAAyfrFbo9tVDEABpTZMUWIf1SkrnWanc5o0K0kJ8KbXk3ueCc49kn6U+f0KeuN8DOan6XBTJ/XBB5uOw9ey69ElWnTIG57HoDNJTunNpa8/EW2f7f90nepJoIMAAAAqMyA8r2lHLNoqtrQJ/EaCFkr2c/m2tZ2ni0sWV2dayn7Fdo/dTPEns+EawIAAADg8YDStmRpPU2FDJyU36fll4kG3pq5N94Kgbgs9Fv6pJtcEwAAAAC/B5R12yoOxXvYco6dKlnZWxMlrqIpM1H1rXUJMgAAAKDSA8qjlnIcpamQsmXye96P+SUq+/aWso/QlJk5bOmTqlrvBBkAAABQmQFlHZ8aojitWxOeLVG5F8mvZRL3aMZM1XF2FUEGAAAAVGZAucpSjrs0FVJ0QH5P4FeWfAaaiPBVS7ln05SZum3pk9ZU9DsTZAAAAEBlBpRTLeX4SlMhJQNS3qSi4/JrecdamjJzXy190tSKfmeCDAAAAKjUgPKjpSwzaC50aUNwTLScU4dLVPaDLeXeR1NmbqalL/rANQEAAAAox4DyuqUsG2muStMnwzqrYGdwXM4gAKDJEn9IOfMwbGgp92XaPxcbLX3Rda4JAAAkpkm2dwTHleB4Jo0HP5PBcV+SLQFdIo28SV+C43twvJT4XEnzgmMoHP/dCz93W4ffQx/2fAjfQ8vRR9MCfg8oz1rKspvmKr2e8AKzMezYz4U3bB8i2vtwip95ru29j5eozhYEx+ew3A+CYwrtn4s9lr7oNNcEAACcrAiOE2EgwHZ9ueP4fscs77G65XWaKHtXcIyJeab0u3BsksS2iPd5Icy4BrweUG62lOUKzVVqtx3Ot9ZjeQqfuTA4nsrvuT2GS1RnGtV/G5b9tZQ7Ul5E+3fjqqVsQ1wTAACw0qTazWTV76XxUEFv+J9brjHLYt5zLOYadTI4TsmvXbhcjq0Jv9dDw/sco8kBfweUCyxleU5zlZreNOq0/4GwQ79iaetPKX3m/pb3vBUccwv8/hrhPhocN8ML7Uhw9FperwGFf+XXThLzaf9c2QZBC7kmAAAQS5cwzIn483HDNcY203TU4Rq1JRxnDEpj1qT+/0PSeFBj+jdJtwN/a3ifVzQ34PeAcsJQFl1PP4Umq5R7hrYeS+n9dQrcteBYV/D37G0JGLQeGjxYFfF6XTfYnFaoSyWW0f65miK/5+9oPSa4JgAA0BXTQ8XHhtcfll/LEnQZhOZx0lmFrbNV71vuE6ZJ42GT6dqW5EHOOcN7fKdZAb8HlLZOYD1NVimmth6u2Pc8Yzmn9aZ1f3jB1GOP/MrB8NUQhKD9s7XO0l63uCYAANC1p+L2QHF9S4BhVsT76IOY1Q6fpzNK3xiubYcSlFvf52bEe3ylSQG/B5QnLOXZT5NVimnWSm/FvudHSZaPoDmDYTXtX4j9lnY5wTUBAICunTJcZ/pbXjM7HEPpkcaS12HDZz7t4L12hIGF1pkUADweUA5YyjNOk1XG0hQ7et9NJgww6MV0Oe1fmHFL2wxwTQAAoGubJP6B4l1Jfxt7U06FTnJfrW/59+doUsDvAaVOGTeth2YqUnUclPo8KX6RIMCgCQfn0f6FMmWlrkNeGIIMAIA8zDBcZ66Ff78v/O+LKX/uUcPnHujyujlIkwL+DygfWcq0lGarBFPSv3UV/K4HHQMMV6U++yz72v5LLe3ziGsCAACpeRlxnXkXHH9JY0nluwzGRX9JOrtMqGnhv9UZqySnB0owoDxpKdM+mq30Zkr0bBW9oPRU8Pvqd/rHck7rRXSI9vei/feJff9trgkAAKTDtJ31w/B/N2X0uU8kerbizITv01zifZmmBMoxoOy3lOkGzVZ6Wwxte73i31t3jngQ3kzrcT/8s6m0vzftf8PS9/RzTQAAIDU7pJjdnI4YPnNLwvdpbme5hqYEyjGg1KeZ38W8D20PTVdqY4a23U3V0P4FmmLpd6o6y4YgAwCgKMvEnANpQYafu9jwuaMJ71U0UfcrmhEo14DSluF9I01XWtopf5X0MvuC9k/LJkufM8Y1gSADACB1UTtw3czhc99EfO6HBP9+a/hv9tKEQLkGlLYpVOdputJaa2hTIsG0f9EuWvqc7VwTCDIAAFIXlbPqTQ6fe8FwnVvk+O91y+3P0kj+CKBEA8pZYt7K8gNNV1qnDW3K/sK0f9E+iHna5iyuCQQZ0JGFUp9dcwAkd8Jw3c06X9Wg4Tq3y+Hfbghfe4zmA8o5oLxrKdsqmq+UXhjacxNVQ/sXaLWlr7nLNYEgAxLrlcasQ71Z2EZ1ADAwLVUcyPhzTXmYXJZHPguOb2E/B6CEA8pdlrLx5Lt85ok5mSf7C9P+RTpr6Wt21aiNCDIgjYH7oeD40nLeEGQAYLLVcL0ZyeGzox5mxs2W3hy+7jhNB5R3QMmSiWrZbWjLO1QN7V+gHjEvlfgu9VkqUZUgQ19wXJPGjiCvJfmWZOjckEQnUyPIACDKHGnkNYi63tzO4fOPGj67zzJe0OuKBlGZxQCUfEBZ933rq+SmoR0PUjW0f4E2WPqY61wTShVk0AHg04hyD/Pzy9Ty4HhoOW8IMgCIctvSb0xK9ltHrzF89qDh9QfDvz9K0wHlH1DatpW7ShOWhmntmx5LqB7av0DXhO1yqxJkMO1KRAbwbMwNjssO5w1BBgDt9ob9w8fgOGzoO1ZmXIYew9gkailEb3gtec/1BIj3owQDSu0A3ol5KnMfzVgKpiy+H6ka2r9AfZbgxzvJ/ilKmYIM30tQ/jFL+TfzM0yNDrB1vfSEQ4CBIAOAdgtb+g9N8LjI0Hfsy6EsUVtoRs1ibG55uZPmA+JNxgwMfBlgj1jKeIhmLIW/De03StXQ/gU6ZOlbRmrYTrbrwWQJyn/LUv69/AxTobNF9EmeBnTWheOEBcHxiiADAAfaZzwJ+4azLX/+JaLvuJZDeY5EfO6nttcsC//8Gc0HuPkaM6ic7kk5dUqmadbFG5qxFEwDUJKy0f5FemMo14+w36mTqTHXgy8l+A5XhZkMWboojSd8iyP+bgtBBgAORlpu2Ft3lhqX6KVuWVtr6LdaEzs2gyJraD7Azb8xg8p1HpV11FLOIZrSa/MsN3JRmfs1ys0MFdo/a0OWPuVKDdtpVsz14FUJvkO/mJe+sIa2e70dnj8EGQCoFWGf8E0aSyZa7TP0Hwtj3rPbLbBNeRkGwr/fKeSBAxK7GTOoHPSorMss5XxIU3pt2NBujwyv16dlGr2eTdXR/hl6ZOlTltawnfpjrgc3S/I9NIFY68w33W5sMT/DXBBkAGCis6Obsxq3WwIQ7cdWy3vuDt+z2yDy/YjP1R0kNHj6KQyKzKUJAXejMYNK37YWtG11s5rm9JYp+/ghwwWDQSntn3X7r7H0Jbdr2k6DMdeDMuVP0QCV7kyk02B7+AkSZABQuIthfzBm+HvtqycTXHsWh68/kULZzkh0PoiLQv43oCMHYgaVvk0NWmUp612a01sPDG22vO11A+Gf36DKaP+M3bP0Jatq2k77Y64HBziVQZABQAe2yq88ajMtr4uaYR2Ve21GcLyUxrLvNJbCRS2f/CS/ckcQrAYS2hQzqHzhYZnvcnNQOt8kfvcSPRd1TdwHsa/7Be3fLVuw8k6N2yluZttGTmUQZADQRnMi6A4N+oDgVHDMb/t7nVGm21XqMraVMe91RNxmK98K3295St9hrqX/WkETA8nFJfr6Id0nVEnbCkt579OkpRp46rp3jWgfbznfyNxL+2ftoaVMy2rcTo9irgczOZVBkAFAm3MR9w7npRGY3hcGGFxnw5mWMj6XxjK4vjCYkcXsuomIzz1D8wKdey3le3p1zVLeAZrUO3FbpTaPnVQV7Z+xAcvnX6txG5myazePl5zGIMgAIMKkw/Xddfm1Xos+Obzf9Qy+R3veN12mwa5EQBcuxfyQj3tY5r8sA+J/hbVTvrnhcMFgvTftn8eNtGnb3u9hv1JXq2Pa5wKnMQgyAOggyKDLEJPMij4V8346G3F6Bt+jfckgM2uBLsVlFPd1CcKIpcxkgfXLWktbfQmOzVQR7Z8DW6LbYzVvo7gkwIOcxiDIACDCWctvf1ySzwbQvEwfxZzkfUZG36P1oetpmhXonkYXbdNkf2T4g+6GdlpvDWXW6dmzaVqv6LIbjT5PhMcTaQSKSPJI++dhjpiXbTAlUuQfyzVgUvzLzQOCDAD8cVQay+omw2u8PqAc7uL9dGbhzZYxg44fsl5S2Uws/5xrHpAeW44DPYY8LfcGsUdPASCuj6v7rglxgebREn2XqcGxPhyMXg6Ow5z6BBkAIMY8aTxU1YDGIqoDSM9ATJDhisdlt227NkTTArU3VNK+zYf6+V940+4Tza2hW6RtDG9eNbO5JgH7EFF2ggwEGQAgTnM2HwnIgQwGbe/Evm7a12SKug3ne0O5dU0X0/GB+uoT89rO92H/UXdXLX3/a8/KelvcdippHstpXoIMAGDRzEl0laoAsnE4ZrDW73HZ11vKfYOmBWrLtrPFeqrnvwzdtqUS+z0rrwYNdJmczr7bKo2ZKKayf6J5CTIAgIXurKTLJDQPA9tVAhmZGRzfJN89adNk2/JmD80L1M5eS59wkur5z+6Ym/QZJfgO9wzlH8vgs7ZJspkURR+3CDIAQCRNEP8xvNbNozqAbJ0U+y4TCz0ue49lsKnZblfSvEBtrBDzE/r7VM9PLy19/tGSfIdbhvIPZ/BZBBkIMgAoP5218Di8t1lLdQDZ0/wFXy0DBd/XK+n66w+Gsr8L/x5Atenv3JSn5T39wE+7LH299qMzSvI9JgzfIYt8PAQZCDIAKL/mjlNbqQogPwdiBi2rPS//csugU/fZZe9boLp0C8MHht//NyERYJMGWj5Z+vntJfkeSw3lf5rR5xFkIMgAoNxOh/3SAaoCyN9jy2Dhlfj/hMu2JecYzQtUlm2nhE1Uz0+2hJh3S/Q9Dhq+wwmCDAQZANSKXg+as7H1PiZqmXQzf9txqgsohu5B/lnKmwRS7bSU/wxNDFTOGctvnr2vfzluqSdNgjW7RN/FlIdnHc1cCIIMAIowHNHv6KxmTW6sOds0seN4+OfHqC6gWP1if0JyvgTfwbYt5xGaGKiMo5bf+mGq56d9lnrSAdmqEn0X3RHph+F79NDUBBkA1MaYuM3u2k9VAX7YEvNj/bsE3+EYnQ1QabY8MiNUj1NfqDtx9Ffk+nSdpibIAKBWrsbcr+js7I1UE+CXITFvBafHP8Exy/PvoE85Jw3HQZoYKK1Dlt82s5Ua9In/uKUP1zWsZVxeYHpytZsmJ8gAoFaWWe5VNM/QPKoI8JPuKPHRMoDQbeH6qSYA8Ir2y28sfffb4FhSwu+lyyFM2y3Pp9kJMgCoHV3ud1saS+b00MS3G6gWwH+aDOyO2Kcj6dOyBVQVABRqkTSWDcT117NK+v3Winn3IxBkAAAAJbNL7DtPaCKuK8J+9ACQN+13xyQ6IWLrzLMtJf+epw3f7RynAEEGAABQTr3S2C7ONpD9H9UEAF7c5DV3XdDkjzMq8D1fGL7jJk4BggwAAKDcNJHK2XDwSpABAPy7ydPcBSeDo69C1x3TDhlTOAW8O/8IMgAAgI7okzHdf/25EGQAAB9u8p5IY6eF6RX7jrsNN7J3aH6vzj+CDAAAIDWaqVyn5D6nKgAgV8/D/ndRhb/jTcONbB7bEW8T+5IU345bBBkAAAAAAIimyyFMe6HnsRUnQQaCDAAAAACAihg03MR+zOnzCTIQZAAAAAAAVMTfhpvYUYIMBBkAAAAAAEjileEmdgtBBoIMAAAAAAC4Mm1d+SM4ZkW8vic4DlFtuSLIAAAAAAAohWHDDewjw+svBsfn4JhN1eWGIAMAAAAAoBQuG25go2Yr7ObmNnc9QpABAAAAAFASDww3sMvbXjcQ/vkNqixXs8UcZNhO9QAAAAAAfPLNcAPb0/KaTcHxPTg+BEcvVZarLWIOMpymegAAAAAAPjHdwC4NjpnBcVx+JYJcQ3Xl7r6ljV5SPQAAAAAAn3wVt20bd1JVuTvl0C4X5PdZJwAAAAAAFOaGw43sAaopc6uCoz84BoPjZHC8Ebfgz//C1+rSiaHwPXTGyQyqFAAAAACQt7WWm9cvwbGZKspcr7gHFFyP81QrAAAAAKAIG4PjYXBMhMeT4BgRkjwCADz0f+Z1UmHEyzOMAAABrnRFWHRNYXRoTUwAPG1hdGggeG1sbnM9Imh0dHA6Ly93d3cudzMub3JnLzE5OTgvTWF0aC9NYXRoTUwiPjxtc3R5bGUgbWF0aHNpemU9IjE2cHgiPjxtaT5EPC9taT48bW8+PTwvbW8+PG1zdWJzdXA+PG1mZW5jZWQgY2xvc2U9In0iIG9wZW49InsiPjxtZmVuY2VkPjxtcm93Pjxtc3ViPjxtaT54PC9taT48bWk+aTwvbWk+PC9tc3ViPjxtbz4sPC9tbz48bXN1Yj48bWk+eTwvbWk+PG1pPmk8L21pPjwvbXN1Yj48L21yb3c+PC9tZmVuY2VkPjwvbWZlbmNlZD48bXJvdz48bWk+aTwvbWk+PG1vPj08L21vPjxtbj4xPC9tbj48L21yb3c+PG1pPm48L21pPjwvbXN1YnN1cD48bW8+JiN4QTA7PC9tbz48bW8+fjwvbW8+PG1vPiYjeEEwOzwvbW8+PG1zdWI+PG1pPlA8L21pPjxtcm93PjxtaT54PC9taT48bWk+eTwvbWk+PC9tcm93PjwvbXN1Yj48L21zdHlsZT48L21hdGg+BpROhQAAAABJRU5ErkJggg==\&quot;,\&quot;slideId\&quot;:271,\&quot;accessibleText\&quot;:\&quot;D equals open curly brackets open parentheses x subscript i comma y subscript i close parentheses close curly brackets subscript i equals 1 end subscript superscript n space tilde space P subscript x y end subscript\&quot;,\&quot;imageHeight\&quot;:19.35135135135135},{\&quot;mathml\&quot;:\&quot;&lt;math style=\\\&quot;font-family:stix;font-size:16px;\\\&quot; xmlns=\\\&quot;http://www.w3.org/1998/Math/MathML\\\&quot;&gt;&lt;semantics&gt;&lt;mstyle mathsize=\\\&quot;16px\\\&quot;&gt;&lt;mi&gt;x&lt;/mi&gt;&lt;mo&gt;&amp;#x2208;&lt;/mo&gt;&lt;mi&gt;X&lt;/mi&gt;&lt;mo&gt;,&lt;/mo&gt;&lt;mi&gt;y&lt;/mi&gt;&lt;mo&gt;&amp;#x2208;&lt;/mo&gt;&lt;mi&gt;Y&lt;/mi&gt;&lt;/mstyle&gt;&lt;annotation encoding=\\\&quot;application/json\\\&quot;&gt;{\\\&quot;x\\\&quot;:[[5,29],[4,30],[118,84,51,49,63,98,120],[50,97],[135,153,167],[137,166],[187,185,179],[195,195,199,214,223,223,224,224,225,220,202,196],[313,279,246,244,258,293,315],[245,292],[330,337,347,363,368,369,343]],\\\&quot;y\\\&quot;:[[51,116],[116,51],[42,41,60,92,110,112,112],[78,78],[9,59,116],[115,9],[108,115,122],[52,104,115,116,110,100,52,53,153,168,169,158],[42,41,60,92,110,112,112],[78,78],[11,46,59,43,10,16,116]],\\\&quot;t\\\&quot;:[[0,0],[0,0],[0,0,0,0,0,0,0],[0,0],[0,0,0],[0,0],[0,0,0],[0,0,0,0,0,0,0,0,0,0,0,0],[0,0,0,0,0,0,0],[0,0],[0,0,0,0,0,0,0]],\\\&quot;version\\\&quot;:\\\&quot;2.0.0\\\&quot;}&lt;/annotation&gt;&lt;/semantics&gt;&lt;/math&gt;\&quot;,\&quot;base64Image\&quot;:\&quot;iVBORw0KGgoAAAANSUhEUgAAAfMAAABWCAYAAADbqX+iAAAACXBIWXMAAA7EAAAOxAGVKw4bAAAABGJhU0UAAABBwf/jmAAAEUpJREFUeNrtnQ9kl9sfxz+umVwTySSZkWQmE0kymZhMJhPJZGYuVybJjORKcsV1XUkmZjLJxJXMZC7JJJnIZCYZkyRJzDUzM+Pe78fO155t5/ucz/PnPM85z/f94vj9bn17zv/P+ff5QwSAH/SU0n8ZpKUIZWq3kP8QuhoAayxZlh9RGEkx37PoWuALraX0rJRmS2ndwiRcLaXpUhqNUKbmUhorpeeltJJCGX6UUh+6GgBr8PyeSVmGLCkZ8CRiWX5RMu1twk3G51I6iq4FPlKjdqJ/J5yEH0tpoJSOpFSuE6U0EaMc70vpUin9hK4FIDMZ0qEW0ziygzcFXaX0c4pl2lVKF9SBRVKG77RxYwm5AQoBL6BfY0zGYYuT4EGEyXgJXQhArvRGlB0dlstTp2RDWBl4wd+PrgNFo1Ew+IOJr8RrLZfHVIbxUtqDrgPACYaFsmM+o/KMh5RhoZTq0WWgqFyIsJi/sFyWBkP+19FdADjFIaHsmM6oPDNUWa/mILoLFJ03JFcYscnlCvmy0s1FdBMATvKaZLd6tjkYIj9Oo5tANXBWuJjzpKizVAa+vl/Q5LlGMB8BwGUGhPLjkOVy3K+Q72V0EagmFoQT0pbi2d0K+Z1D1wDgNE1C2dFtuQw6s7kRdA+oNm4IJ+SEhbz7Mt44AACyPww8spj/lCY/vv6vQdeAaqOeZA4h+Df7Usy3kjc4KLsB4A8Ss9IvlvLWHQa+piynAPCKMeHp/GZK+bWQ3oMTrsYA8IsuoexoSjnfBo0MYWW7Y+gS92AHJWdKabCUHpfSZCktqg5bpWz8jleLH/BTlJ1W+37SO615jiEPID+8g6+z1wR1T1sZbVqTByxfHJuArCwxLhwgmIzp8VHYBu0J8mCN+DnNN9+RPW15APkB+WGX54K6P0sxv9ua7/+B4e8Gu0vpFm0Y+P/ncCryYn6N7CrCsaD9R/O9T4Q3LgD54TNXSWZvnoY7aJ2uzSSmgBtcUddf/3mQhgouECWnGVaEOxDj+6Oab3G/N2MKAMgPrzlM9m/1mAbNhm1eyS6QI+xI4K0nk7BaYmdL4wVHVYS7SfoQqqcwDQDkRyGQmKj9meD77Fzq3bbv/Uv2HdIAA6wBueTZRKyGxfy4sB2imJr0UPaOJADkB+RHtgyRLHRxXB5R9tHYgIEBDydhtSzmzIywLSSuVtkvsu7qHrbkAPKjWJwTtkGcMKT9mu8MYirky+0YE4BDdbIdNHsF42vZn9GMVrks7BeTKRm/heveMofRxADyo3BITdT6In73tOYbY2jufLkecRL+g2uUXGBht0wyRbiGCt9gr3JfCLbkAPKjmpgQ9MuTCN9rpJ0Kb6wnscuVCrN6fhttmFI8VUJvRe1qXqgKJKFNNdii+ibvTDmYxd4c6xwldjZ31nHMi1x5IOyr25p/y/bi70hvS45TUXTYcxa/EZedn3DY2lVKN8b8RdU/a2ojx3baRx1qA8gPP5CYqC2TzERN55OC17L9eVeSryDOq0XWdOr5RPEcaLCt7mTId+dy2tEcUZsVUyevqsEA8qeF5Ipw2yfmZIUxXY9mDYW1dVkP4YpatGfIfG2ZhserKyHf73GgXSA//EFqoiaxYtkuR3gunMyzclzoh8LBGEy/RcznmNq1mL57LeP68+ZhXrgoHMVccIpp4VgNhirVmbYtUvp+mYsCb/L5du4rxVOoep8wf96IhWmF81NKnn4AID/8Q9Jfvxu+oQuL3JdXhfhaaKHC7jFtH9i8W/lX+N2sFQf+EpRp1oWrE7CDPpK/TTLXCbbkcU7jvNHnK/NnKk1RNN/hrQnybxZ8/2GO7QP54R/3BX32LqLcydUKoFddC4yra6wTtHkdWad2JqYKnxDk00TRvB9luZhLrmr5ZIHrV3dPjdKxVUk56QKaMfaJ+aLa1JvafjRBPnWC7//IqQ0gP/ykUygzdDpcbbQzHPNU3hXaS+bg6H8bKnvL8O/rhZM9mPozbIOXgtsH+OR2m78ovk0tbMnTkSMmu38+NCRRLHwl+H4eQH74ewiQmKhtdxp1WHN4+ET5Km6LOWqo7AvDzn1q228b1Z/zif6h5nssFLJSgGsls0ZjC8a98zTFXMhhS54eurjNab4n8hV12DvnSg51hvzwm6gmanwwXdD0sVdxG8Im0SpVVuEPnpjGQgTxPdpQsLlB2YaYNIXEu4zx7g2vKNpCPoEmS51BQ5snjRq1h/TuMtNQsoP8qD4kjqcW1W9Zb+S15u+7fKu0yZ+tTkOzw3HB2WCo02uMda/ojrCQw5bcDizwwqxV+J0xjevITtp51TkG+QEiIjVR41vkxxT9idlJzlO0d4X6wKSey/i0LcXkqQkhL/3iJ5KZPUqVNkE8TEqzv6SUz7mcT8GQH8VAYqL2QfNn475WeDdF01QtXz8tq92Pi4SFJXyCMe4ld4SL+R00lTUaye5Ve3DzFvxuE+QHiME9iq5rM+voAVXMx5DKzQR+12thF542JlOXYxjjhVxIyukbyVw1gniE6S8k1WrXLeYLkB8gJh0RF/IflNyVee48pvC3MFb1Z43TxZR34DboMuy6gL/8I5yU59FU1jApFqXh3jX43nkX8gPERGqiVl7nTheh0j2GirbT5vU6m6gccLguYSEKb2F8e0sLmc2jJCaVIBn1lF5EqkpczPEkDPlRLCaEMuNGUSp8RCAcy///iuN1eRJSj5MY217Ct0JRfYc3otmsEXbVLo1IJZnDs5AfICHS27wDRaq0JBDLjMeCZo3wluojlcKZJg2kAOIzYGj7tgTfrqHNqI4DkB8g4VhaJ/vBgpxjXFBpH6ICSQO++JqGqmxCTsZsp68QvtYweeVLYlHQG1g8d0N+QH4koKtaN/43DRUe8aQeq5iMheEB6eOSvxS2VRcBWyyEtPvbBN8te+IahvyA/EjIiLBNCvd8cpbkMaNdZg2TsRBc09SdHcccpA2t0yihUUG2gnI95qk6GCuiGfID8iMh30hmjlY4ain8feFXLOaYjBmhC2HIOh3HA7+ZJyjCuXyFGcc8sKx89hLyA/IjIS3C9nhc1AZ4H1LpR57UYQWT0WuOVejDzm2/GxS2122su1YwKRdFvSYPvsO3QX5AfiTkurA9LlTj1ZkvDhMWMRm9ZX+FqzGdb+69wlPUF6y71phKUV6MUfL3dsgPLOaSsRl8DqoragNcNFR+twd1eInJ6CU8tuY09f0j5N+MCtusE+uuFUxKs1JB2exQX0F++E8dyUzSporcCCZXjT4owVVy+vANstdZ2IRM59zB5E3spFCAPUcTW+FUSpuospeud5AfIINDaTkNFrUBOIavyV3mXQ/qcYugDOUbuucdPiHVCP7tLMmu0xrQzFY2YWGmXBL3p62B35+B/AApMCZczJuK2gBvBJV/40E9wrRsr2CcO4dOUYUXaOmTTr9w4t5EU1shzPf1U8G/n1G/nYb8ACnxXSAPFopa+ZvbTjGmCGouE/ZeMo1x7hS66zD23LY/wjc45OYyQRHOpc1Y0C9AGN3knuMOyA+/OS7c3N8vauXLg5ev2U0R1Do8qNPrkPIfx3h3Ahbe282A2JVmHGchD4QTuAPNnjonKJ7SLPu1+Kx+MwH5AVLillAWnC1axflUE3S+wTtlfgcLM/nxIQxgmA0ylKHyh724/aCdgSzixhOWOohA36eP6d280yB01yk/b2+QH8XjrUAOsKypKVrFH5Le93pY2DgfXGTup/DngnaM+dzgeNg6v97dCb8r0fngMXEAXZA6Ye/mOo3hA4FbmWHID5ASe4Wb+omiVTyo6MH2vbsCfxdmP7pKfkSjCotLzME66jD2M4fH2LSmP66n8O0+giJcXvwW0t4688KytvEyRdOPgPwAYXQLZcDlIlV6H21ec/KEOrzt702BLFo9qOMxQx3+xth34gSXlhOLGtp5da9Ln9ENqRMmL7ZrDQdt03+D/AAZbcAKa5L2IlCxngqCMezdfMDjxcO39/+ioLMlT/u66y/hZMY1abqY/LTXqt/xjd5c4HRbC/kBUoLH1hJV2WY+GFpyLOR3ryiZ/ShzSA34XTnVtYnMbv36MQ+so3u2eWNhXByiKn0zc4DpkPYuO4MZIL+8SUJ++EObcO4/KkqFj9Cm5ilrsYe9+9wJaZAVQV686y5HYevKsc63Ce+oeaJzEcynsnpL+Ul8a7OA3pdje7xQp4g19b/831dy3PSmwRCFO1vZFzg5+RRnHvLDD/4QLubdRagsC4oPtKnE1mL4/VlDo5j+/QPB6T+r65f3gk4e9VyYusilCgtpi8U8fyE3FeF482Iym/lK+Yb/TMIFCo8Z/Yg2zYIOeVQvyA8/+CCc94eLUNlHFE2bz/QOdjXk35a1CtnrlguR1lh4SEIbzlleaKqJSm4x71nOd49wUn+lbK0yXgjLxYvdGQ/7+6ChrX2OLw/54TZSPxOrLleCBRd7tTJp5wVNR6JoYYZ5Qqrkp521QMs2pKcdaqszwg5fVwtOPeZIbMKiFmURrGJW2NdXM2oPqYvJcuKFw0d7+BUy+8P29fQK+eEuw8K++ehqBfppq8Y5XzP8qvldUOnkU8STskk7+IRmB/tN/d0dB9usN4JAZcHE/nuPYK5EIiyM7nxGZXgm7GP2Hb43g/L0UfS40yMe9v1zQ53OeD62IT/cQ6KkWE6TLlag1bD7YK9LrC0atLtbijGw2sms5l92xXieNqPVuBz0/dcYgpUXIdYB4HdB9ileizm0A36WGTK049uMyvIqQt9m4Z7zcowxt+bhKTas/8cKMs4hP9yBFbjfR+iHJRcrMRpjQMVxLM9viosR8/mU0WknCd0UbkfvchpysD2bhZOKd9AHLZflZIw25QXdpieyizH7utMz4dqd8w0I5Ief8iMOjSTzw7499bpWkbGIFbiUIK+7EfL5noGwTvN24xsmYyKOq43leoTyf1EnlLSVz/iN+QbJHEdUuhYdVgvozymXjRey5SIIHgMdVGBzIMiP3GGZwbfF9xNupkbVPHfihmQgwlVddwpCUiKIeGD7psnJSirjmIyRGUlBkPHi+VJtTEcpWjxr/i1bZzxRp+p/LbQzb0zZucy1FE9z6xHLMOjZfNJZEowX+JoX8sMu/B7OZo2sAzMfY/5I5dCCkiOsHH4160pWClix/T37lOXrs3J6Te4GTJBwjvSRvDAZ9fywUK+eCPn3ZNjez1Jst2Z1+me9llVB3n2ezaM62qmVv4+KD+SHHdpzaJ9neVS0Rp3Q36jdxSptepO6auEK4YTahS4F8npKfrhllF7h9NPW+O6YjCDL8bc9UMQFz+pw1vPyQ34AUDD4RmPE0gkUkxFIbxx881Z1n7Z6fYP8gPwAwBlalJAdUTcTrK2/rG4n8kj30CWFJehf+otnZd9Dm7o1n9V/A8gPAACoOt4EFvM/PSt70MLmJLoSAABANXKUttrjN3pU9qBnNMT4BgAAULVMUXbBaNKEzYfK1+tT6EYAAADVStBvBNu3+/LezKZo84Fy70NXAgAAqEY6aau2cbtHZX9Km88CbehKAAAA1Qi7Pw2GDb3hUdkHKftQsgAAAIBT9NJW95Q+vZMHfbCPoisBAABUG+wpLOhchdPvHpX/EG1GUmQ3zjXoUgAAANUEe3Sboa3xlX2KKMYKbp9V2dkXeT26FAAAQLVxjbbGUD+QY1lYE/0mbUSG4+ASbB8eFnOcF+4PtKm53ojuBAAAUI3wFTuHWTydczn2Bhbm7WFfdd7bGmgj0ls5EtpRdCUAAACQL3cpPL4z3yDUqtRPm2/kSwRXrQAAAIATfKfo0bZ4QW9F0wEAAABusBpxIefF/xiaDQAAAHCHuQgL+SxtvJkDAAAAwCEGhQs5hzWtQ3MBAAAA7sFa9ZMhi/iXUjqPZgIAAADchzXV2Yvbikqv1J/VomkAsM//Nchn7lnlw2oAAAC0dEVYdE1hdGhNTAA8bWF0aCB4bWxucz0iaHR0cDovL3d3dy53My5vcmcvMTk5OC9NYXRoL01hdGhNTCI+PG1zdHlsZSBtYXRoc2l6ZT0iMTZweCI+PG1pPng8L21pPjxtbz4mI3gyMjA4OzwvbW8+PG1pPlg8L21pPjxtbz4sPC9tbz48bWk+eTwvbWk+PG1vPiYjeDIyMDg7PC9tbz48bWk+WTwvbWk+PC9tc3R5bGU+PC9tYXRoPh7AcMcAAAAASUVORK5CYII=\&quot;,\&quot;slideId\&quot;:271,\&quot;accessibleText\&quot;:\&quot;x element of X comma y element of Y\&quot;,\&quot;imageHeight\&quot;:9.297297297297296},{\&quot;mathml\&quot;:\&quot;&lt;math style=\\\&quot;font-family:stix;font-size:16px;\\\&quot; xmlns=\\\&quot;http://www.w3.org/1998/Math/MathML\\\&quot;&gt;&lt;semantics&gt;&lt;mstyle mathsize=\\\&quot;16px\\\&quot;&gt;&lt;mi&gt;x&lt;/mi&gt;&lt;mo&gt;&amp;#x2208;&lt;/mo&gt;&lt;mi&gt;x&lt;/mi&gt;&lt;mo&gt;,&lt;/mo&gt;&lt;mi&gt;y&lt;/mi&gt;&lt;mo&gt;&amp;#x2208;&lt;/mo&gt;&lt;mi&gt;Y&lt;/mi&gt;&lt;/mstyle&gt;&lt;annotation encoding=\\\&quot;application/json\\\&quot;&gt;{\\\&quot;x\\\&quot;:[[5,29],[4,30],[118,84,51,49,63,98,120],[50,97],[136,160],[135,161],[181,179,173],[189,189,193,208,217,217,218,218,219,214,196,190],[307,273,240,238,252,287,309],[239,286],[324,331,341,357,362,363,337]],\\\&quot;y\\\&quot;:[[50,115],[115,50],[41,40,59,91,109,111,111],[77,77],[50,115],[115,50],[107,114,121],[51,103,114,115,109,99,51,52,152,167,168,157],[41,40,59,91,109,111,111],[77,77],[10,45,58,42,9,15,115]],\\\&quot;t\\\&quot;:[[0,0],[0,0],[0,0,0,0,0,0,0],[0,0],[0,0],[0,0],[0,0,0],[0,0,0,0,0,0,0,0,0,0,0,0],[0,0,0,0,0,0,0],[0,0],[0,0,0,0,0,0,0]],\\\&quot;version\\\&quot;:\\\&quot;2.0.0\\\&quot;}&lt;/annotation&gt;&lt;/semantics&gt;&lt;/math&gt;\&quot;,\&quot;base64Image\&quot;:\&quot;iVBORw0KGgoAAAANSUhEUgAAAeIAAABWCAYAAAATxZV0AAAACXBIWXMAAA7EAAAOxAGVKw4bAAAABGJhU0UAAABBwf/jmAAADfhJREFUeNrtnQ+EVdkfwL+SkZ8RyUiyIklGEllZyYiRJEkkWRlZVpKsMay1kqxYayXJkiTJiJWMJJGMlSQykmTFSLKSyBpjjES/++2du3Nnuu+cc9+979177vt8ONS89+4933O+3/P3e75HBAAAoPpMRelTG1MWLhb43l1ULQAAhMDlKE1E6WOBnaB27reidC1jXr6L0o0oPco5QHgVpU1ULQAAhMTiKO00HWErnZ926Huj9L8C87QkSvuj9NQzD2+jdChKi6hOAAAImaGMnfDONuen13SytjxoZ72SqgMAgLpwwbMTftGh/IxZ8jAZpT6qDAAA6sRaz474YYfyM9Hk/e+itIbqAgCAOnLfoyOe6UA+1jR5tzqYbaeaAACgrgx7zorXtjkf55q89whVBAAAdWa9Z0d8sM15SDtadZHqAQCAbmDSoyO+0sb3j6e8T5fMF1M1AADQDfzh0RG/btO7D6e8658oraBaAACgW9grfsvT6wt+71fyZXQtdQzbTJVUD42gsiNKI1G6GqXbUXpvKmxW2htDtVk6T7UAYPs1QZeAP3jIXrTj1MOUdxxA7atlgOocMOapIBgjALaP7bfOLQ/ZbxT4vlMpz/8V9a8GS6N0UhoHuD9VONERA2D7deK4+J0nLiLG82DKs29jAtXgmFl2+hRAoiMGwPbrxDpP+QdzvuerlMHWCzMQgxLRg+KPAjFCOmIAbL+u+Bxj+i3H83ui9HjB8/6V9gcLAQfqrTcVmCHSEQNg+3XkvIf8T3I8/4p0/lYncDAcoBHSEQNg+3Vlj2cZtHIV4dGU54xgCuVyqgUD0LsqR6P0bZS2SbGXUwMAtt/t+B5jOpzxudtTnjFKcZfLjxmN8A7LFwDYPnSEmx71ci3D81bLl85Z6hewpCoCqxv4gDRc9q9LI4TYjBmR3DUC5GHAFNh780wdVZ6J0vISZd6fwQi1sr7GLtC/GqARiXRPNA5M8UAaASnuFvgODYTw2JT1tDTO4W6qUBlg+2Hgc4xpWvyOMfVG6VnK6sbKsoXUqf8+00BNO4R9aQTJisbovG157rOSRiMbTEPvquRZowyA/oWGeoXuksZxHO1wJ8S91FdEJKFjlucfqkC5YPvh4HuMaZvHsxa2A2oL35QpnGb6kqcyJtPPGd+z2Yw4XM/9ocPya8P7QvwCi2/CFtC/wAY3uqLwj7Tm/PMk5/t1ZmLzPtbr5fpLLB9sPzx86usXxzPOSP695UKXYyabjPx8jPRVhnfpSONfz+d2eqP8d488Pa3CkkXNQP86MwvWAY4uM98waVyyxULemuP9/R7Pv1Ri+WD74XHOo84eW36fdqNSqd7mQ2Y6PmaWj7bI3Np6rxlVuATe4vEe3YPKEpmmkw3hRs9ZQR/6j/7VCC3nA2Yw4yqPyzne0+vx/HcllQG2Hya7Pe04zd9jwKzCJL83XrZAy8V9ufGfDmFPOn7f52nsyXS0g2Vwz2PWxd2T6F+d62DCUR46WMpzJOcvj+eXAbYfJr7HmA4u+N26lAH5SwnEQXOTQ9i7jlH3+ILvrjZ/32KWpBY+TxuFTjnLbBW3991G9B79qzlp964WuX+my7q2fb2ZEmTG9sMm6zEmHZBPptRxf0hC24xoVpq7iif3X5ot9+my4VlpOJT8JK15wraK62qtI+g7+tcljDhsIe/tM8skPYRgEQ5h2H73ccSjI35vvqt+EvdTPt8bmtCuGJ9p3oQ7E5/frOgswCbTfXQd/esitLGyeZTrvloRS3i75cvlwVFsHzLie4xJV76uSvYtrUqyT7KtxfcljPpZRWcZrig6/eg6+tdluJzjvivoPXtKnn1i+/XA5xjT85S/jYUq8FLJ5lUZL/tMm5FLFbFdb3YNHUf/upDV0t7l6ZhFC567HtuHFjgr2c/FPw19YP63RbiJxPeG2jCCLhrXkYrN6Dj616XYPJzzek+ndcST2D60yM6MnfA7yR8at3Suin3/SF3K1TvyfcGj53aw1zFiAvSvW3E5wRQR8jK5v3cG24cW8T3GFLcR2+sg9CGHoIMytySoRyFWVVgW21VnJ9Fv9K+L6ZPibrZpxoESZ6DYfr3wOcak6ae6CLxB3Oc5438fq7gs1yxyfINuo39djm152vdmGx/7e4rtQ07ueHbEtRqY+wTlnwi4oflQQCMD6F/oDDvKeCDHsxfL3M1aw9g+5NSlj9L+i0sqx5iH0CHcUOIb/D/UdL6mhlcX/as66x1lfDrHs4cSHd9SbB/bz8FezzL5pW6Cn3AIfDEQOWYxRvQPrExayvlRjufGEY4uYPvYfk4uepZJ7bYcdjkE3hOIHB8wRvQPWm7kPrY4m03GDe/H9rH9nLyR6t7s1VZ6xL4m/z0dMcaI/nXFst++Fp4ZO0rdw/ax/Zxs9CyPq3UtgCcWoa8EIsMMxoj+gRWXI0zWpeXkvvMAto/t5+RHz/LY341LVqEciH+PMaJ/4GS8wLIelfz7y9g+HbGPbia3UGobZ/6AQ/ilAchwD2NE/8CJyznOt5HrT/xmN7aP7eekV/yOLY3XuRBcIfBCcJhpdqj/DW0v+gf/sc1R1r6dahz96DG2Dx0YjMdppK4FoPd4TjmEPxOAHCct+V+NnqN/8BkNcGE77uMTEnJr4vs7sH0ogFHPjnh9XQvggYfwDwKQw+YRSnhE9A++nM2mpesev58w332I7UNBvPVoBybrKnxyv8i2Ph/fhFNlbHsMD9Fz9A/+w+ad+tbx24NSvaAK2H7YfO05Gz5XV+Fj5dWlQddNODsDkOm+Jf9fo+/oH3xmi7TmHKdnvl+Z79zE9qEgTnp2xLvqJrheBP4iIaCOcnXvyHYwPoTrxEYs+b+FvqN/8BnXPvFuR4OpA6h+bB8K4pFHJ6xtQ+1WxS5Jeixf2/VTdwKQa6XYlzgH0Xn0Dz5j2ydO80zVK+fiwBkXsH0oiOWes+GbdRM86djwLEpLEp/ZzhjOShhXitnuJn0pNT4Mjv5BBn62lPW1lO/HXq3TptPD9qEIDnp2xEfqJPQKaQTMjg1q3YLPtzsKY2sAMm52yPAnuo/+gbWsF3qnJs8e/4ztQ4cGT7U9tnQ3IdihlM91Dd62TzcciJw3HZXKfiP61+244k73mO8tMisX8ayyB9uHglDdcsUQ0PSqTkL/kBBs1PK9vyTfGUNlrVH4JSXJul7c4dKOYgfoX5fz0FLWcaCOYQkrwhm2Hw4DnrPh2lz8skHmvCTVW9W2V3LaUiAzHu/SEXN8m87eEmU+5VHBJ7AF9M+DI2Y2P2Vm7FPm/8cC7+zPiz0QxorEjCUkZzlsPwx+9eyID9ZBWG0onsucw8tGx/ddF7W7fv+Hx6ynU8seTzwq+TIzJ/SvCX3iPlrxj5R7BWAe9ov9ztcrMnd0ZG1AcmH7YfDcsyNeVwdhr0g2zzPX3tFxy29jD7jXUo0bc7Tx8Lki7ZlHAw/dp393PRsK7ah2BFg3axwDjPjfpwKUDduvNhs9bWu2ykIsk0akIZcnWfKIQhaPQVuUmmZxf9VjMT5nuL1CZbXDs8K18T9rZkGA/vmG3YuTNvqrAqzLGXHH9w111ojtV5cLnnXzd1UFOCrzPUt1ev99yveSThYvM84QfncUzpaU0ecb89npCpbZUIYGVRsmjWm6AVvpav07LNnvjb0YYH3ecsi0I3B9xfarh49DXZxuV1GArY6Rg0bEUc/G5NmsqRYUa1Dc7uRxiLt9MndzRpUvbf6+hYZVHYt0z1H30jTAfU+XG1A36d+RFvTlQ4CzR5vD1mhN9Bbbrw7qqPkkQz1MVVGIyy0oVCuBsheJ3/7Kwsg1yyuuBAfFfk61yuk8+tdR/TvQYj3tDqxhbBbZ6G0A9ozth4XeDf2oBfmHqibIaEYBvs3xrjMZ3qNGuyagWd0bjBH9c6Cd0HQdGg0HO6XGR0aw/dJZZFa4zuUcCF02g9xKrEwMZ1giy2tIqzwbIlXs0LwO1SljDGNE/zxmUR8z1tNIYLawLEWGsRovjWL77UX3f/Xo2w1pLO9/bEN56F6+OhGqf4M6gR7vtJC6//RQ3Ptn29q8bBUn9W5dGbBR7jEVijGif83QvWj18NQ98FmPejocmA30ypfe3yuk/mD77WGwhPK5UYagi83M5IEZGWjjEEf6Od6GqfsWM4KcSrzruoQR7s536eSozL8fF2NE/3x1Z2HQ+v2B6f+uwPOP7QPUDJ3J6RGUdxgjeHJIwo4CdE7mR9PC9rF9gMqw0TSyF82MTL1yp82srIx0liqpJMl4ua8Dy/symduHf2X+D9g+AEBQPEh0xL8FlvekF/w3VCUAAITGJpkfJnF1QHlPRpzijl4AAAiS8URnFtLyoR4xiZekx6lGAAAIkeSZag0oEsr+qh5XepHI9wqqEgAAQmO3zPdqHQwo79dlbil9gKoEAIDQ0JCQyasDfwoo7yPid68zAABAJRmS+SH7QtoXTsaUvkxVAgBASGgEpmTgC02/BJR/va85vs1Kw4IupkoBACAUNFLWhMy/HzWkm4nUGeuVybvGVu6jSgEAICR+SHTCetvLqhLzoh7PJ6J0UxqB7vX8r+3OYO10n8uch/RqqhMAAEJDl6X1qrXtJedjeaJTXXgXc1pUrK+kcWNUfKPSJqoSAACgdc6I/X5Wnbn3mHRU5vaEp4TwlQAAALl5K9lv7dHOeCtFBwAAkJ/ZjJ2wdtybKTYAAIBieJahE34qjT1iAAAAKIgRz05YrzbspbgAAACKRb23b1s64NdR2kcxAQAAtBf1iNboWDMm/WX+1kPRALSf/wN56jOi1GDtFgAAALR0RVh0TWF0aE1MADxtYXRoIHhtbG5zPSJodHRwOi8vd3d3LnczLm9yZy8xOTk4L01hdGgvTWF0aE1MIj48bXN0eWxlIG1hdGhzaXplPSIxNnB4Ij48bWk+eDwvbWk+PG1vPiYjeDIyMDg7PC9tbz48bWk+eDwvbWk+PG1vPiw8L21vPjxtaT55PC9taT48bW8+JiN4MjIwODs8L21vPjxtaT5ZPC9taT48L21zdHlsZT48L21hdGg+ZLuCUwAAAABJRU5ErkJggg==\&quot;,\&quot;slideId\&quot;:271,\&quot;accessibleText\&quot;:\&quot;x element of x comma y element of Y\&quot;,\&quot;imageHeight\&quot;:9.297297297297296},{\&quot;mathml\&quot;:\&quot;&lt;math style=\\\&quot;font-family:stix;font-size:16px;\\\&quot; xmlns=\\\&quot;http://www.w3.org/1998/Math/MathML\\\&quot;&gt;&lt;mstyle mathsize=\\\&quot;16px\\\&quot;&gt;&lt;mi&gt;x&lt;/mi&gt;&lt;mo&gt;&amp;#x2208;&lt;/mo&gt;&lt;mo&gt;&amp;#xA0;&lt;/mo&gt;&lt;mo&gt;&amp;#xA0;&lt;/mo&gt;&lt;mo&gt;,&lt;/mo&gt;&lt;mi&gt;y&lt;/mi&gt;&lt;mo&gt;&amp;#x2208;&lt;/mo&gt;&lt;/mstyle&gt;&lt;/math&gt;\&quot;,\&quot;base64Image\&quot;:\&quot;iVBORw0KGgoAAAANSUhEUgAAAaIAAABKCAYAAAD5a1A0AAAACXBIWXMAAA7EAAAOxAGVKw4bAAAABGJhU0UAAAA1lpdWvQAACoNJREFUeNrtnQ9kXdcfwI+IqJ8oFRFVE6YqoqpURUVVqaiqqVIRU1FjomKqwkxV1JSZqZoaU1VVUSomoqpUxVTVmJiKmRJVNVWlfiIiYmz323du38nre+ec++e9d897nw9f2uTm3nvO9/u9955zvuf7VQoaRUckI5FMRXI7kvuRvItkLZL1SP5tglxDLQD4PrS+AY5FMhfJRpMMDmMEwPfx/TZkayTTkbwtoAFijAD4Pr7f4kzqYfe/AQjGCIDvQwuxM5LfAjFCjBEA34cW40QkK4EZIsYIgO9Di3A+QCPEGAHwfWgRLqUwgDeRzETyeSQHI/kf3QiA7wOk4euERvggkqN0GwC+D/kj8fKHVClkcTaSV6q0UUti5x9G0p/x/HLuO6oUjbKhvyquRNLTxDafSmCEsoi5HzOBFmBAldZE4o2ZT1RpQ+bDHK8xGsnv2tdXVWkfzt4C9QG+XyA6IzmpXxCrDmW8iKQ7xTX6VGkHcq3zLkWypQlt361ftC4jFAf9ClOBAOmK5JgqhSPLC2dRuTdljuZw3UnL+U8XoF/w/YIg85o3PJVhyoWE19mnRz6u855rcPvlxffc475eFewrDsDn41JmNP5W6Ra//8hhZsUWffZPJINN7B98vyDD0eUab34fI32Z4FoHIvm/53lnGtwPP3jc07NItmMyEOAoSD4wZZrtFy0LKlkutOEM1x/0OP+NJvYPvl8AxvXQfE4Pn4f0F4wg027feihpyOM6MgedZGdyI19Eezy/CnsxF2ghxM9H9ceky/5vZrhOt8f53zapD/D9gtCjh+427joUNe34+15PYzflbAP74JHHqK8PU4EWfgYsOnxAPlazhCT/6nH+ZoDvB8Reh7IeOr66FiqO7dc/H9JD8srziVM0Klhh2NG2Vf3VBNDKfKLcWQTOZDi/TGvZ1mHWmtBmfD9AbEa0rsrTeZWY86+1pttk2u6qKi2ofqPSReKl5Z7DGCdQPbQJUw5fuJ/x/NsiuaXqExCB77cJ1xxKqxZNctT4/XxBvwJtbXqM2qGNkKAGW0SrRLflscfvuPp4vXgG3wcfTjoUN1ZxfK9h1EsNHuX44tpFPYjaoc1wBSd9kdN1Pmvy6APfD5StKllUTTzslXnWXQVtky29+x1UDm1Iv6rv9FxMR8V5B/B98OUvi/IWjePG6/AFlTeukNJ9qBvaFFuEW9bouWovomV8H5JwW9nnjyUMXKJj3uX89VQPTij75jWAdmVC1T/lzy7jfFfwfUjCaYeBHlHlKTkJBd1R4LbYUr1Po2poY3odfp7H1NVoE0cg+H7g7Fbu/UTxvycL3pY7lnYcQNXQ5tim52TdtyMn/3uG70MafJKiLgbsaBs5OBlA6LgqlB7KcO5OVc7sfx7fhzTMebyIQshQ65t8lXLB0I4MOOzrcoZzjxsP/q34Pr6fhouOTrgeSDvWMUYAK8vKXhguLY/1OX7G9/H9tBxzdMJngbRjA2MEsHJd2aNk04xmzLyVg/g+vp+WLm2EtTrhS15EGCO0BCccNnYyxTnjQIFH+D6+n5U/LJ1wK5A2rGGMAFY6HR+dSafWzHWnQ/g+vl/PIXsoG8LeYYwAThZy9PUZlX19Cd/H9z8w6uiIrQG04RHGCODEFZzkm8zYLBd+HN/H9/PAlQIkhICFWpvaXvPsAfjAQYev+75U5vXxv+P7kAc+lRyvBNCOacv996NmgPfIBk9buLNPShyzEuoIvg958MRjaPgkgHbYIoImUTPAR6OZajLr8feL+tin+D7kgTlfbIumiTNxF5luSxueomqAD9iKyL1x/O2YKl4eN3w/YPYbypOpOVcm7qMBtOmx5f73o3KA9wypdMFJsufwpT5mHt+HrEghrOdqc1lwmTu2bQwLIZ36lOX+76F2gPe41olqBSxMGzMkg/g+ZOWGqp5L7oFFmQ8CaNd2ZZ9iPILqAd5jWyeaqnK81CKLN47+jO9DVsyFvaVIthi/s+0xWFdhpFS31SZ5ofz3SQC0MhdUskJ58ebVVf3Qx/chNX2RvDUMalfF7w8r+9zxcABt3Odow13MAMDq68sVx5p7jy7g+5AVs+Lq6Sq/l8g42zrR+UDaOe8wSMoHQ7vjyjvXpY/r0DMn8aiiC9+HLJwzlDFjOc5WUnjW81o7tcK3NKmtAw4nEzmLSUCb89TiH/FGVbOyawgZVvD9ArNblaNkJFrONld62aLANY9ryRdTnM37RBPbfEm5N+pexDTAgwk9m7CiZwxW9P8nm/ixlQfXlH0jaJ8qZ115EFC78P0CIo7ypyoHHOxxHO8qlOf6+588Rl2NoEPZy1vEcjPwhwnUj15Vyixts5+/VXNLIGThlKVdt1WpBExcAnxnQO3C9wvILaPjJzyOd80df2X523jX9StVjIzd4jw+KeKXPF6w0H48VH7ZkeVBPRJg+z51vGDjf18KsG34fgPYpkqZDgYcx5khmkkiRmy7lGvlnZOIlXifweEC9dWI58NEXr5X9VcwwH6VLFW/PPR2BNhOV1G55YBHDfh+HTmrNke2ybRbtXLe5iLji4QjlB8cihuq8vXxWv/ucgH7bDzBA0Uc80dVWleD9uWMSl435nqA7bznaNNI4HrE9+vAsKUT/1KlHdES2WJu7FpJ0bFHHAqTfFNxig+pc/9G/3yhwH33ZYoHiwR2yJqXzKVLgscuTLBtmEhhLxsBjh5sAQszLaJLfD9nbqbo0GMprtOhkpfflVFXT8H7b0zZ90lRpRFiRlPq6Xhg7RxTtbNw97SQPvH9HJlJ2IDPM1zrSoLriNF+GtCo8jXGCA7kIbyaQk/jgbXzaI12jLXojBK+nwPnE0wRZDWkHZ6OKIoNLepEFiXnMEbw+Ir+J6GepgJr47YqbZhrYZ3i+zkg889PlXv95mCdh+2xSHTd9oCNUtbTljFGsCBroZJtWtZg1z30dCaw9nWrj6P/+tpAr/h+Rjr1yEjCqNe0c8Q7vWWPT96LakP6C2LFuNasCiPdhw+yHiaRiM8xRkhhO5UZn08F1oZjgd8/vg8th4wkJQT3LcYInlRWNt4V2P3/qDZnU8D38X0oEHv0Q+a6HhFKVOCqHhU2Q66ikkLynfHAeBXYvW9T5XXgl/r/gO8DQGA8MV5E3wd272YU7gFUCQAQHnvV5jQx/QHdu5lxgBo9AACBsmA8zEOaPpEclfGU3AJqBAAIE3NPn2zoDmV9RcK1nxv33YcqAQDC47jaHNV0JKB7n1XlqcRDqBIAIDwkJY5ZOuGbgO59SvnVFQMAgIIyrjan/AlpXcjMKXcTVQIAhIXswDc3fop8G9D9m9VKJS1XJyoFAAgHyZSwqDbX9wopM7UEI7xU5WqrVCEFAAiMc8ZLSKqZNrMcuES8XYxkPpJfVGn/j61mkLx0/lTlCLl+1AkAEB4yLXc3ksNNvo8e46VSWQusWlaET1QpY3icUXsvqgQAgCzYClWu6ZFbl5azqrwmtKJI3wMAADnwRiXP2iwvo2G6DgAA8sCnKF/llN0+ug0AAPJiKcFL6JkqrREBAADkxpTnS0hKO3TTXQAAkDcSvXff8gKSonwn6SYAAKg3EhEn2RHWtPyqf9ZF10Aj+A+Mf1D5tB+4JwAAAL50RVh0TWF0aE1MADxtYXRoIHhtbG5zPSJodHRwOi8vd3d3LnczLm9yZy8xOTk4L01hdGgvTWF0aE1MIj48bXN0eWxlIG1hdGhzaXplPSIxNnB4Ij48bWk+eDwvbWk+PG1vPiYjeDIyMDg7PC9tbz48bW8+JiN4QTA7PC9tbz48bW8+JiN4QTA7PC9tbz48bW8+LDwvbW8+PG1pPnk8L21pPjxtbz4mI3gyMjA4OzwvbW8+PC9tc3R5bGU+PC9tYXRoPnephpQAAAAASUVORK5CYII=\&quot;,\&quot;slideId\&quot;:271,\&quot;accessibleText\&quot;:\&quot;x element of space space comma y element of\&quot;,\&quot;imageHeight\&quot;:8},{\&quot;mathml\&quot;:\&quot;&lt;math style=\\\&quot;font-family:stix;font-size:16px;\\\&quot; xmlns=\\\&quot;http://www.w3.org/1998/Math/MathML\\\&quot;&gt;&lt;semantics&gt;&lt;mstyle mathsize=\\\&quot;16px\\\&quot;&gt;&lt;mi&gt;x&lt;/mi&gt;&lt;/mstyle&gt;&lt;annotation encoding=\\\&quot;application/json\\\&quot;&gt;{\\\&quot;x\\\&quot;:[[154,156,157,160,162,164,164,168,172,173,175,177,179,179,180,180,180,180,180,180,180,180,180,180,180,180,181,182,184,186,187,188,189],[195,190,185,179,173,169,166,165,164,161,160,158,155,155,150,150,149,147,146,146,146]],\\\&quot;y\\\&quot;:[[112,114,117,120,121,124,127,129,136,139,144,146,149,150,150,152,155,158,159,162,163,166,169,170,171,172,174,174,176,177,177,177,177],[111,116,121,127,133,138,141,143,147,150,152,155,158,159,163,165,168,169,170,171,172]],\\\&quot;t\\\&quot;:[[0,134,152,168,184,200,215,230,253,270,287,303,321,330,346,361,377,394,410,427,444,460,478,494,511,528,581,598,614,633,646,661,739],[1977,2032,2049,2065,2080,2094,2110,2128,2146,2161,2178,2195,2211,2228,2244,2261,2278,2295,2311,2328,2346]],\\\&quot;version\\\&quot;:\\\&quot;2.0.0\\\&quot;}&lt;/annotation&gt;&lt;/semantics&gt;&lt;/math&gt;\&quot;,\&quot;base64Image\&quot;:\&quot;iVBORw0KGgoAAAANSUhEUgAAADUAAAAtCAYAAAAOYyOGAAAACXBIWXMAAA7EAAAOxAGVKw4bAAAABGJhU0UAAAAs8vz+fQAAAxJJREFUeNrdWk1kXFEUPmpEVYSKqogKVRUVMUSNiqiQRXQRESpGRRelIqJidFNRWVR2MbqobiIiIkLMYkRFmEVUjO5GVUWVqsqiokSNijHC67mcp7evM+fc+96b5t18fIw3993zvrn3/LxzByA6LiDvIheQBeQh8gRZR5aQPRHnV3NvIo9pziNkHtkJMSOFnCBjv5Aew6/I9hA2riJ3mHk/Ii/GIWYIuUIr4Vlw3tLOAK2INO9cFDH3kV8aTFozFPXNwtYd5E/DeTeiiHpI+7mInEVmyJeAttYLgwfIGNjpJd/x/oeoTvIjDlvCAywI91+hFbXZ1jPQYqSFBygJEXQvMLaHrmfIj4PzVeIKFBI+M6Jq2pYNYslgS6mt+ZLSxrOQETUUXgmrlW5wz6j2/TYkEBOCqGwDPzrS8k57EkV1CKJWA+Pf0HWVwG9CgvGJEVUJpAn/+iNIONYZUaeUGrq0fLQDDmBK2IIj2rarIrtdENVnkK/8z7PgEEwK3go4hqKBqLRrop4LgpbBQdwTRI25KKqNwnczUY/BUbxnRK25KmqZEfXBVVGTgl91uChq+rwFi2tUAnGi8q6JKhsk37KriffUoGJPPG5rQqoGFfto0gVdCjRestRoqUdom505VprUdruMqN0kCxqH5o17rrjl2mZnCnU68YNpoAwLfjWYRFH6m+xUg+9Tgl/lkiZoDsya9W8ZUQVDWzcosLS01dwHf45yVNTjGpGLjKgTw1cZv+ofb5Ug9WsdaM7eH/GlUbr/NcRwdCNhTXugaYPxKaG6eMLcm6Uxh2Eq+8uU4XuFcfPaw2xZzL8fog4c0DpTw7aCZgIR6qDJK3cO/j6gtvnllsDupFEFhu/03aKtoEHGkOqLP6V3n03tepUChQ1GQD4XvkVj1emJfxqyF8Y/VsHuSNIjx7eFqhyOLe2o3RDq/xIbloYeRAgweQs7aqWuhzWUMzRSh38PzWzRDfKfSTzypf4ohlTOeWew34diSgdZwZaKkl1xGErRipUphNYoGJQoh7TFnOdUpCuSDd9WIa5mzG99xEwHv+r3lAAAAGp0RVh0TWF0aE1MADxtYXRoIHhtbG5zPSJodHRwOi8vd3d3LnczLm9yZy8xOTk4L01hdGgvTWF0aE1MIj48bXN0eWxlIG1hdGhzaXplPSIxNnB4Ij48bWk+eDwvbWk+PC9tc3R5bGU+PC9tYXRoPi6gFi4AAAAASUVORK5CYII=\&quot;,\&quot;slideId\&quot;:271,\&quot;accessibleText\&quot;:\&quot;x\&quot;,\&quot;imageHeight\&quot;:4.864864864864865},{\&quot;mathml\&quot;:\&quot;&lt;math style=\\\&quot;font-family:stix;font-size:16px;\\\&quot; xmlns=\\\&quot;http://www.w3.org/1998/Math/MathML\\\&quot;&gt;&lt;semantics&gt;&lt;mstyle mathsize=\\\&quot;16px\\\&quot;&gt;&lt;mi&gt;y&lt;/mi&gt;&lt;/mstyle&gt;&lt;annotation encoding=\\\&quot;application/json\\\&quot;&gt;{\\\&quot;x\\\&quot;:[[150,151,151,152,155,157,158,159,160,161,161,163,164,165,165,165,167,168,169,171,172],[187,185,184,182,181,179,178,177,175,174,174,172,171,171,171,170,169,168,166,164,163,162,160,159,158,157,157,156,156,156,154,154,153,151,151,150,149]],\\\&quot;y\\\&quot;:[[96,96,98,102,106,110,112,114,116,117,118,119,120,120,121,122,122,123,124,125,125],[99,100,100,104,105,106,109,111,113,116,118,121,124,125,126,129,130,132,136,138,140,141,142,143,144,145,146,146,146,147,147,148,149,152,154,157,158]],\\\&quot;t\\\&quot;:[[0,94,102,117,133,150,166,182,199,216,232,248,265,281,299,317,332,350,365,382,452],[1364,1415,1435,1449,1467,1480,1498,1514,1529,1545,1562,1579,1596,1613,1629,1647,1662,1680,1699,1714,1731,1746,1763,1780,1796,1813,1867,1885,1909,1912,1930,1948,1963,1979,1996,2013,2030]],\\\&quot;version\\\&quot;:\\\&quot;2.0.0\\\&quot;}&lt;/annotation&gt;&lt;/semantics&gt;&lt;/math&gt;\&quot;,\&quot;base64Image\&quot;:\&quot;iVBORw0KGgoAAAANSUhEUgAAADUAAABBCAYAAABxVeynAAAACXBIWXMAAA7EAAAOxAGVKw4bAAAABGJhU0UAAAAs8vz+fQAAA1dJREFUeNrdWl9kW1EY/0TETJWIipopUxN5Cn2YiYm9xFRVjao8TM1eqmpmwh5qamavfZi91ExVXX2JqpgaMxEzNWqmaqbE1OwhRh+qomZ059gXOa7kO/fec/+cc3/8HhI3v3N/ud/57ne+cwDcI8c4w1hl3GT8xHjO+B78wxzjPuMfxjPGHcaCH8IpxknGJbz5LzjIBcE5H8ZdIvTveRFMMtYYf0lufhC/KhpKMJ4S+n8Z816eTgdDaRvZwPByaqyoYCrvQP+NXzGewNA6djDousI4Qw70f4PPyODcogbl8+6ywhhNB/q+46ok7jnvK+iPMh4R2h0ICFWJqV1F/TTjRkDJiEwobUmWyvgwzhTjiU3bggDxXPK0Hvg0zrRNdyFIU2MBh6CYeUXdHASMZoBZsJ+pFoSAhRDKpuuC3moYpkYkprZ8Km67ehMQEqgQPMPwUcEWah1AiHgseVolBe0k/jEXOE5oyElMvVDQnheSzjCEjBZh6rOC7kfUWIMI8FpSXXj5lwuCRj4KUzOSELyrkCA+QERI4hMZZGpNYZ6WIEI0CFNu07Hlw3z0BU8lITjkYUk/FbWpWxJTTm+wjtfvgwZISBo0Kw40isL1ZdAEdcJUzcHvu/2PPdAITwhTbclvK8K1N3UydUMyr4aJ9kC3/VYHzSCbV4OSxQoodGCjnlfVPtdfwbZXZDWeEyy7XDRawtprVFdTtwlTLeLdtgwaQ1YHpoT5d4jf/RC+1xZ7hKlynxXzNBiAV4QpvqmWhV4//h0YglnCFN+V3BCW6eOmmLpGmBJ3KZ+BYehIqgueCS+ZZuqtxFQZDASVLCwwFBWiWs+YaurOAFMVMBjpPoZ2wHDYjw+c4EvXaEzaTM1CDPDSVkUYjzT0tmCO8bPxsHRtonjFPLjr9WmPnBB2jTgY4in8SKgasnEwVYNem6sUB0PiAayHcTAk1njrcTA0Dr1TXnzTOWm6oSz0+t98FTuiY+biO4G8ZbyN7xdqzcMNfBMy3ZhuhjLCDdoXc/2qAX7c9LtQeRd0DKNVoM+rPoL/3VPORWEOnepcArXB/aF6bqyo84Q/d2mI/wkTumexQxeGDnBOGVUNULTA+VmIyMG3VHYJMz/B29kiLbCIVUEH2cTvUqYZ+QcYg1kvAjJzJAAAAGp0RVh0TWF0aE1MADxtYXRoIHhtbG5zPSJodHRwOi8vd3d3LnczLm9yZy8xOTk4L01hdGgvTWF0aE1MIj48bXN0eWxlIG1hdGhzaXplPSIxNnB4Ij48bWk+eTwvbWk+PC9tc3R5bGU+PC9tYXRoPjmIcu4AAAAASUVORK5CYII=\&quot;,\&quot;slideId\&quot;:271,\&quot;accessibleText\&quot;:\&quot;y\&quot;,\&quot;imageHeight\&quot;:7.027027027027027},{\&quot;mathml\&quot;:\&quot;&lt;math style=\\\&quot;font-family:stix;font-size:16px;\\\&quot; xmlns=\\\&quot;http://www.w3.org/1998/Math/MathML\\\&quot;&gt;&lt;semantics&gt;&lt;mstyle mathsize=\\\&quot;16px\\\&quot;&gt;&lt;msub&gt;&lt;mi&gt;p&lt;/mi&gt;&lt;mrow&gt;&lt;mi&gt;x&lt;/mi&gt;&lt;mi&gt;y&lt;/mi&gt;&lt;/mrow&gt;&lt;/msub&gt;&lt;/mstyle&gt;&lt;annotation encoding=\\\&quot;application/json\\\&quot;&gt;{\\\&quot;x\\\&quot;:[[7,4,13,21,31,36,33,21,6],[51,63],[51,63],[73,75,76,80,83,86,88,89,89,91,92,92,92],[104,104,100,99,95,93,90,88,86,83,82,81,80,80]],\\\&quot;y\\\&quot;:[[125,13,8,8,15,34,63,72,72],[133,101],[101,133],[104,104,107,108,112,115,120,122,124,124,125,126,127],[98,99,101,107,114,121,126,131,137,142,145,147,148,149]],\\\&quot;t\\\&quot;:[[0,0,0,0,0,0,0,0,0],[0,0],[0,0],[1709717642513,1709717642538,1709717642555,1709717642574,1709717642590,1709717642606,1709717642623,1709717642640,1709717642656,1709717642672,1709717642689,1709717642705,1709717642728],[1709717643216,1709717643245,1709717643257,1709717643272,1709717643290,1709717643306,1709717643322,1709717643339,1709717643355,1709717643373,1709717643388,1709717643406,1709717643422,1709717643438]],\\\&quot;version\\\&quot;:\\\&quot;2.0.0\\\&quot;}&lt;/annotation&gt;&lt;/semantics&gt;&lt;/math&gt;\&quot;,\&quot;base64Image\&quot;:\&quot;iVBORw0KGgoAAAANSUhEUgAAAI0AAABlCAYAAABwSWBKAAAACXBIWXMAAA7EAAAOxAGVKw4bAAAABGJhU0UAAAAs8vz+fQAACIlJREFUeNrtXQ9klWsYfxwzuRIzkyQxk0yukcyVZCSZScaVSZLIXEkmJskk48okuSJXMkkkc01mZJJMRiaTTCQzSWKSZCa631PPa19n77/vnPf7zvd1fj8eW+uc9z3nfZ7vfZ/3+UuUHjZH1B3R0YhGIrob0eOIPkV0wuP9nRENRTQW0buIliP6Kj/fyt8HI2ojoDBojKgrot6IzkY0GtG4MJiZ+81CnZYxByJ643h/OY1DePKPSwmZGqf3hjEPRbRYxbifIzoI1uQXbXLEMJ2M6GZEc57MvVU21no5ur4Fom6wp1gY8GDqoTK952Xs/1bkmOPXNMtrShFtl7HfeYy/FNEmsKJYmLcwdEX0FsY2UWjV/133YHZLRC88BOcG2FAszFiYOSGv2RrbNViP2Z1g/HYPRZuFswmsKAZKwjATM/8SZr6Wf8/I7pEU4x67zRGwoxjY6WBka0RT8vsTUYIrwTEPobkNdhQDJy1MZIV3SH5nvWRDFfN0egjNM7CjGLBdnZ/Kz4+i01SDdZ52G6AAWPJgZl+guVzzLIMd+cfvHoycCDifa64VsCT/8DHsbc9QaLDTFAATDiaOBZyrgfwsw0CB7TNMXQHna/YQmkdgS76xz8HAhcDz7fcQmrtgS74x7GDgcOD5DnsIzSDYkm88dTCwPfB8PvE8PWBLfsGuAJsDcS6FOe87BOarKMtATtHrYOCFFOb8CCW42LieoW2GZDzX0TQAtuQbtqCr+RTm8zEibgZb8otNGd+aGI8dc06CLfnGUaosVaVSbMGtqfiwhUK8T2G+Cw6BmQdL8o/35J+qUi3YVbHgEJqjYEm+4QqF6A083xHHfHNgSf5xmuzGtQ2B53OlrnSBJfnHfxYGTmescN8BO/IPVyjEpYBzcTzwokPhbgZL8o+9jid/f8C5hjOcC0gRF8kem1sKNE8H2Z2hl8CK4sBmlX0S8FiyuSgmwIbioNHx9I8EmudfyxyzVHl2JlADHMrAPnOc7FbfFrChWLjmEJpqsye7LDczFpiNYEHxYDOyVZtrtIvMAVbTuFoXExsdu8xiFWNzjRpTWu8orRZDAgoGVxZApf6fI7JL6XauE1j2YuMOuQO6kyip7J+6SeZSIdux5MWHT6FErlLlygTgo+a0YTz+Wz+W+teAT0C3oudylClPN1uIW+U6zjvLJ9L7kM7D/vJr4ZRDUP4md/yu7jjjmN4+Cud6AHIEV4KaqqbJpV45JXZMdo8votDyzwX5+4jsOuuwrL8uSsJ0k8C8wBIB5dhDKPYMJIQrC6AXSwSU45GnPgMA39FA2VeFAAqOg45d5h8sEVCOq9BngKSwNf9KI78JKDiaHLvMLJboe9AZRxpyAw92nyhjJlvHkwSM7aAfISAcT8RBaBxwdtjxni2y01+VywrPW2lqsvIFLsvnqDg68k+H0FytU0HhYLFhsge+Mz30HM+W3RHvhcX+P25awoUXTHn0HNOU1CWjS0Zkg21FfsBb5N9asF523lfy3VWb57uOI7zDMaarfyf79C7TjwYhvj69pL2upg3jXKxkkVytjuvRI81Hhq5tosk3Z8vNGvUQAJ6vRx7QbvmdfXuvKVzNQVM1jldJF2cboUpDErQZ1mnG8PpzsWOAj51G0U9mY+9lvcgUm8TO3gcUJsDflCyQuCnJoENoRiEnazBLfuVp98UERmdN7yC/vp7rLadBkuLbPI6uxeOnpAvgUvJOQkbW4DK58803ihLLFKKgZF/Am+1x+jlA7nGSN/d7nLWnISNrYLKen4m9RvXwDNl0foHC5aDF+1xc831TD+kzA3Q9KRGauXab163VvZgtJI1QElMUQqX1lJ234x0iKP2xp8CX+Np5RTT8bpHS9joXnHmD7aRVDH+LKTxsrRSucrvqD7psUcKddoKkVO8K8m0yZ4h+kyMsDTyjMG6eHvIotPmH7BShqLPOhcZWvOBBivOet9h5kkBdv/dA28gOHWR27ralOG97gJ2/JLe6V2Bj9tBdJMYzmFdns3mX4P2q7O4psDB76JrAvslgXlNHHN/0ZrbtLBFSi2qCYcPxlHblC1PBKR9D7AGqwkkJVA+TkS/tZh98RdYVhPJpAsuxQOxJRw2gGsFUkn8og7mnKtBrVNwUqqXWCJvIXJwpi15UJutwi+XGxGEWH7HL1A6TZC8vl3ahA1M2rMklcJbS6zUKeEBV1mBbxznKpnGabufQ6TW6o6dZdsW3uDHVBhy09iWm8Jrq+WQRHaC78o9ZrugoUVcD8NOtfD/xYHtdpdJ7GXwenUvhQ9lrlOX6OdhXGwzFGBD3DOvihpcy+DymhidxRVcJOXxMNcAuWfzPckTFYWqkts3D3pKGXqPsRCcIfbJqht9oNaXlmEWgkqSY9MuY1SqmulJ2fENqkqOKhRz9y2uAG2S3uJZI77w0eZ7b5fUh+plfMehT6jMPgn3ZQ1l92RFpC3TSRfnrnJcczcdRfy8DXX97Dcqw0r1QGDMwGuQGwn06OcNgq0bR5Ov1Vw+7iyk4qjxF5YGMtzPQd9hMZiPjLrA4PMqTx5iZXIenW5RbZY/xCdw2WWg52ZDTWVpotYnsQODvoSuueQXsTQc+2Ri+N49S7Fiw0VgK32NScyzC8lsjoXmY8Fp82THetNzEQqM8Vxw2mRRhq/51v4KnlY1qptIgU5Re/li8WckI2Jo+LshtRlVbZ7tHXxXjtcpN6osQ7y5p+3ymYvpTA1gKuLBFFHgWULRAArygPN3wYANeGCD4loAE2C3H0hyu14APVO2bD6LTAIAVvKvMyC6zF8sB+OAeVVbZE6hTjFA6viuggOD0ElUDj48enUdduSiQ6AZoCzCyoY4j+0qi6KoYZORfA9/hW6HsDJYKULjjEBbOaujGMgFxcF7SCpk947DDAFpwPcRJWvWMc0jogVp/qP8BLaRfvL0SLVYAAACYdEVYdE1hdGhNTAA8bWF0aCB4bWxucz0iaHR0cDovL3d3dy53My5vcmcvMTk5OC9NYXRoL01hdGhNTCI+PG1zdHlsZSBtYXRoc2l6ZT0iMTZweCI+PG1zdWI+PG1pPnA8L21pPjxtcm93PjxtaT54PC9taT48bWk+eTwvbWk+PC9tcm93PjwvbXN1Yj48L21zdHlsZT48L21hdGg+p/MtGAAAAABJRU5ErkJggg==\&quot;,\&quot;slideId\&quot;:271,\&quot;accessibleText\&quot;:\&quot;p subscript x y end subscript\&quot;,\&quot;imageHeight\&quot;:10.91891891891892}]&quot;"/>
  </we:properties>
  <we:bindings/>
  <we:snapshot xmlns:r="http://schemas.openxmlformats.org/officeDocument/2006/relationships"/>
</we:webextension>
</file>

<file path=ppt/webextensions/webextension2.xml><?xml version="1.0" encoding="utf-8"?>
<we:webextension xmlns:we="http://schemas.microsoft.com/office/webextensions/webextension/2010/11" id="{2D20FCFE-7F27-4880-9E8E-129A4A4ADEFC}">
  <we:reference id="WA200004052" version="1.0.0.2" store="en-US" storeType="omex"/>
  <we:alternateReferences>
    <we:reference id="WA200004052" version="1.0.0.2" store="en-US" storeType="omex"/>
  </we:alternateReferences>
  <we:properties>
    <we:property name="holatex.main" value="{&quot;pictures&quot;:[{&quot;name&quot;:&quot;Latex&quot;,&quot;code&quot;:&quot;\\begin{document}\n\\begin{itemize}\n        \\item item1\n \\end{itemize}\n\\end{document}&quot;},{&quot;name&quot;:&quot;Latex&quot;,&quot;code&quot;:&quot;\\begin{document}\n\\begin{itemize}\n        \\item Cho dữ liệu của $K$ $(K \\geq 1)$ miền huấn luyện $D_{Train} = \\{{D^i | i=1...K}\\}$ với $D^i = {(x^{i}_{j}, y^{i}_{j})}^{n_{i}}_{j=1}, x \\in X, y \\in Y$ là thể hiện dữ liệu của miền thứ $i$. Phân phối đầu vào của các miền là khác nhau, nghĩa là $P^{i}_X \\ne P^{j}_X, 1 \\leq i \\ne j \\leq K$.\n \\end{itemize}\n\\end{document}&quot;},{&quot;name&quot;:&quot;Latex&quot;,&quot;code&quot;:&quot;\\begin{document}\n\\begin{itemize}\n        \\item Cho dữ liệu của $K$ $(K \\geq 1)$ miền huấn luyện $D_{Train} = \\{{D^i | i=1...K}\\}$ với $D^i = {(x^{i}_{j}, y^{i}_{j})}^{n_{i}}_{j=1}, x \\in X, y \\in Y$ là thể hiện dữ liệu của miền thứ $i$. Phân phối đầu vào của các miền là khác nhau, nghĩa là $P^{i}_X \\ne P^{j}_X, 1 \\leq i \\ne j \\leq K$.\n \\end{itemize}\n\\end{document}&quot;},{&quot;name&quot;:&quot;Latex&quot;,&quot;code&quot;:&quot;\\begin{document}\n\\begin{itemize}\n        \\item Cho dữ liệu của\n\\end{itemize}\n\\end{document}&quot;},{&quot;name&quot;:&quot;Latex&quot;,&quot;code&quot;:&quot;\\begin{document}\n\\begin{itemize}\n        \\item Cho dữ liệu của \n\\end{itemize}\n\\end{document}&quot;},{&quot;name&quot;:&quot;Latex&quot;,&quot;code&quot;:&quot;\\begin{document}\n\\begin{itemize}\n        \\item Cho dữ liệu của $K$ $(K \\geq 1)$ miền huấn luyện $D_{Train} = \\{{D^i | i=1...K}\\}$ với $D^i = {(x^{i}_{j}, y^{i}_{j})}^{n_{i}}_{j=1}, x \\in X, y \\in Y$ là thể hiện dữ liệu của miền thứ $i$. Phân phối đầu vào của các miền là khác nhau, nghĩa là $P^{i}_X \\ne P^{j}_X, 1 \\leq i \\ne j \\leq K$.\n        \\item Mục tiêu của bài toán là xây dựng một hàm dự đoán $h: X \\longrightarrow Y$ từ dữ liệu của K miền huấn luyện được cho để độ lỗi khi dự đoán trên dữ liệu của miền mục tiêu $D_{Test}$ là nhỏ nhất. Nghĩa là hàm dự đoán có thể khái quát và chống chịu tốt với sự thay đổi miền. $D_{Test} $ là dữ liệu thỏa điều kiện $P^{Test}_X \\ne P^{i}_X, i \\in \\{1,...,K\\}$.\n\\end{itemize}\n\\end{document}&quot;},{&quot;name&quot;:&quot;Latex&quot;,&quot;code&quot;:&quot;\\begin{document}\n\\begin{itemize}\n        \\item Cho dữ liệu của $K$ $(K \\geq 1)$ miền huấn luyện $D_{Train} = \\{{D^i | i=1...K}\\}$ với $D^i = {(x^{i}_{j}, y^{i}_{j})}^{n_{i}}_{j=1}, x \\in X, y \\in Y$ là thể hiện dữ liệu của miền thứ $i$. Phân phối đầu vào của các miền là khác nhau, nghĩa là $P^{i}_X \\ne P^{j}_X, 1 \\leq i \\ne j \\leq K$.\n        \\item Mục tiêu của bài toán là xây dựng một hàm dự đoán $h: X \\longrightarrow Y$ từ dữ liệu của K miền huấn luyện được cho để độ lỗi khi dự đoán trên dữ liệu của miền mục tiêu $D_{Test}$ là nhỏ nhất. Nghĩa là hàm dự đoán có thể khái quát và chống chịu tốt với sự thay đổi miền. $D_{Test} $ là dữ liệu thỏa điều kiện $P^{Test}_X \\ne P^{i}_X, i \\in \\{1,...,K\\}$.\n\\end{itemize}\n\\end{document}&quot;}]}"/>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52612e00-a69f-4651-bd98-4e2516b81ace" xsi:nil="true"/>
    <_activity xmlns="52612e00-a69f-4651-bd98-4e2516b81ac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4FC715D2BE87C40AFEFE71F1DA5CAEF" ma:contentTypeVersion="14" ma:contentTypeDescription="Create a new document." ma:contentTypeScope="" ma:versionID="120e880d4c78434a5d1081a128d4d4e2">
  <xsd:schema xmlns:xsd="http://www.w3.org/2001/XMLSchema" xmlns:xs="http://www.w3.org/2001/XMLSchema" xmlns:p="http://schemas.microsoft.com/office/2006/metadata/properties" xmlns:ns3="52612e00-a69f-4651-bd98-4e2516b81ace" targetNamespace="http://schemas.microsoft.com/office/2006/metadata/properties" ma:root="true" ma:fieldsID="60a478e7985886bce785197f3ad30e0c" ns3:_="">
    <xsd:import namespace="52612e00-a69f-4651-bd98-4e2516b81ace"/>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LengthInSeconds" minOccurs="0"/>
                <xsd:element ref="ns3:MediaServiceAutoTags" minOccurs="0"/>
                <xsd:element ref="ns3:MediaServiceAutoKeyPoints" minOccurs="0"/>
                <xsd:element ref="ns3:MediaServiceKeyPoints" minOccurs="0"/>
                <xsd:element ref="ns3:MediaServiceOCR" minOccurs="0"/>
                <xsd:element ref="ns3:MediaServiceGenerationTime" minOccurs="0"/>
                <xsd:element ref="ns3:MediaServiceEventHashCode" minOccurs="0"/>
                <xsd:element ref="ns3:_activity" minOccurs="0"/>
                <xsd:element ref="ns3:MediaServiceLocation"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2612e00-a69f-4651-bd98-4e2516b81ac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_activity" ma:index="18" nillable="true" ma:displayName="_activity" ma:hidden="true" ma:internalName="_activity">
      <xsd:simpleType>
        <xsd:restriction base="dms:Note"/>
      </xsd:simpleType>
    </xsd:element>
    <xsd:element name="MediaServiceLocation" ma:index="19" nillable="true" ma:displayName="Location" ma:description="" ma:indexed="true" ma:internalName="MediaServiceLocation"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DF357DA-6BE8-4DEE-91F8-0C61BB433C8B}">
  <ds:schemaRefs>
    <ds:schemaRef ds:uri="http://schemas.microsoft.com/sharepoint/v3/contenttype/forms"/>
  </ds:schemaRefs>
</ds:datastoreItem>
</file>

<file path=customXml/itemProps2.xml><?xml version="1.0" encoding="utf-8"?>
<ds:datastoreItem xmlns:ds="http://schemas.openxmlformats.org/officeDocument/2006/customXml" ds:itemID="{4BBCD2B3-5276-4F29-A1DF-94B367666038}">
  <ds:schemaRefs>
    <ds:schemaRef ds:uri="52612e00-a69f-4651-bd98-4e2516b81ac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AA4FBF-563F-4194-8717-9F0DC0C2EBA8}">
  <ds:schemaRefs>
    <ds:schemaRef ds:uri="52612e00-a69f-4651-bd98-4e2516b81ac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1468</Words>
  <Application>Microsoft Office PowerPoint</Application>
  <PresentationFormat>Widescreen</PresentationFormat>
  <Paragraphs>283</Paragraphs>
  <Slides>39</Slides>
  <Notes>17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39</vt:i4>
      </vt:variant>
    </vt:vector>
  </HeadingPairs>
  <TitlesOfParts>
    <vt:vector size="47" baseType="lpstr">
      <vt:lpstr>Arial</vt:lpstr>
      <vt:lpstr>Arial (heading)</vt:lpstr>
      <vt:lpstr>Calibri</vt:lpstr>
      <vt:lpstr>Cambria Math</vt:lpstr>
      <vt:lpstr>Trebuchet MS</vt:lpstr>
      <vt:lpstr>Wingdings</vt:lpstr>
      <vt:lpstr>Office Theme</vt:lpstr>
      <vt:lpstr>Office Theme</vt:lpstr>
      <vt:lpstr>Học có giám sát với dữ liệu có phân bố thay đổi bằng mô hình dựa trên quan hệ nhân quả</vt:lpstr>
      <vt:lpstr>Nội dung</vt:lpstr>
      <vt:lpstr>Giới thiệu bài toán</vt:lpstr>
      <vt:lpstr>Định nghĩa bài toán</vt:lpstr>
      <vt:lpstr>Khó khăn và thách thức của bài toán</vt:lpstr>
      <vt:lpstr>Ý nghĩa của bài toán</vt:lpstr>
      <vt:lpstr>Nội dung</vt:lpstr>
      <vt:lpstr>Slide title 04</vt:lpstr>
      <vt:lpstr>Slide title 04</vt:lpstr>
      <vt:lpstr>Slide title 04</vt:lpstr>
      <vt:lpstr>Nội dung</vt:lpstr>
      <vt:lpstr>2.1. Dạng mô hình</vt:lpstr>
      <vt:lpstr>2.2 Huấn luyện mô hình bằng phương pháp CACM</vt:lpstr>
      <vt:lpstr>Xác định đồ thị nhân quả ứng với dữ liệu đang xét</vt:lpstr>
      <vt:lpstr>Xác định đồ thị nhân quả ứng với dữ liệu đang xét</vt:lpstr>
      <vt:lpstr>Xác định đồ thị nhân quả ứng với dữ liệu đang xét</vt:lpstr>
      <vt:lpstr>Huấn luyện mô hình bằng phương pháp CACM từ dữ liệu huấn luyện và đồ thị nhân quả</vt:lpstr>
      <vt:lpstr>Huấn luyện mô hình bằng phương pháp CACM từ dữ liệu huấn luyện và đồ thị nhân quả</vt:lpstr>
      <vt:lpstr>Huấn luyện mô hình bằng phương pháp CACM từ dữ liệu huấn luyện và đồ thị nhân quả</vt:lpstr>
      <vt:lpstr>D-separation [3]</vt:lpstr>
      <vt:lpstr>Huấn luyện mô hình bằng phương pháp CACM từ dữ liệu huấn luyện và đồ thị nhân quả</vt:lpstr>
      <vt:lpstr>PowerPoint Presentation</vt:lpstr>
      <vt:lpstr>Huấn luyện mô hình bằng phương pháp CACM từ dữ liệu huấn luyện và đồ thị nhân quả</vt:lpstr>
      <vt:lpstr>Huấn luyện mô hình bằng phương pháp CACM từ dữ liệu huấn luyện và đồ thị nhân quả</vt:lpstr>
      <vt:lpstr>Nội dung</vt:lpstr>
      <vt:lpstr>So sánh kết quả thí nghiệm với bài báo gốc</vt:lpstr>
      <vt:lpstr>So sánh kết quả thí nghiệm với bài báo gốc</vt:lpstr>
      <vt:lpstr>So sánh kết quả thí nghiệm với bài báo gốc</vt:lpstr>
      <vt:lpstr>So sánh kết quả thí nghiệm với bài báo gốc</vt:lpstr>
      <vt:lpstr>So sánh CACM ràng buộc đúng với CACM ràng buộc sai (Thí nghiệm mở rộng ngoài bài báo gốc)</vt:lpstr>
      <vt:lpstr>So sánh CACM ràng buộc đúng với CACM ràng buộc sai (Thí nghiệm mở rộng ngoài bài báo gốc)</vt:lpstr>
      <vt:lpstr>Áp dụng phương pháp CACM cho dữ liệu ảnh thực tế (Thí nghiệm mở rộng ngoài bài báo gốc)</vt:lpstr>
      <vt:lpstr>Áp dụng phương pháp CACM cho dữ liệu ảnh thực tế (Thí nghiệm mở rộng ngoài bài báo gốc)</vt:lpstr>
      <vt:lpstr>Nội dung</vt:lpstr>
      <vt:lpstr>4. Kết luận &amp; hướng phát triển</vt:lpstr>
      <vt:lpstr>4. Kết luận &amp; hướng phát triển</vt:lpstr>
      <vt:lpstr>4. Kết luận &amp; hướng phát triển</vt:lpstr>
      <vt:lpstr>Tài liệu tham khảo</vt:lpstr>
      <vt:lpstr>Cảm ơn Quý Thầy, Cô và các bạn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title 01</dc:title>
  <dc:creator>Admin</dc:creator>
  <cp:lastModifiedBy>Administrator</cp:lastModifiedBy>
  <cp:revision>65</cp:revision>
  <dcterms:created xsi:type="dcterms:W3CDTF">2024-03-06T06:46:38Z</dcterms:created>
  <dcterms:modified xsi:type="dcterms:W3CDTF">2024-07-23T14:32:50Z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0x010100F4FC715D2BE87C40AFEFE71F1DA5CAEF</vt:lpwstr>
  </property>
</Properties>
</file>