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4" r:id="rId8"/>
    <p:sldId id="265" r:id="rId9"/>
    <p:sldId id="266" r:id="rId10"/>
    <p:sldId id="268" r:id="rId11"/>
    <p:sldId id="267" r:id="rId12"/>
    <p:sldId id="269" r:id="rId13"/>
    <p:sldId id="270" r:id="rId14"/>
    <p:sldId id="271" r:id="rId15"/>
    <p:sldId id="272" r:id="rId16"/>
    <p:sldId id="276" r:id="rId17"/>
    <p:sldId id="273" r:id="rId18"/>
    <p:sldId id="274" r:id="rId19"/>
    <p:sldId id="275" r:id="rId20"/>
    <p:sldId id="262"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1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12/11/2016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nam.gov.in/" TargetMode="External"/><Relationship Id="rId2" Type="http://schemas.openxmlformats.org/officeDocument/2006/relationships/hyperlink" Target="http://openag.media.mit.edu/" TargetMode="External"/><Relationship Id="rId1" Type="http://schemas.openxmlformats.org/officeDocument/2006/relationships/slideLayout" Target="../slideLayouts/slideLayout2.xml"/><Relationship Id="rId5" Type="http://schemas.openxmlformats.org/officeDocument/2006/relationships/hyperlink" Target="http://www.weekendgardener.net/garden-plants/best-garden-fertilizers-060906.htm" TargetMode="External"/><Relationship Id="rId4" Type="http://schemas.openxmlformats.org/officeDocument/2006/relationships/hyperlink" Target="http://extension.psu.edu/business/start-farming/soils-and-soil-management/soil-qua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AGRONOMY ADVANCEMENTS</a:t>
            </a:r>
          </a:p>
        </p:txBody>
      </p:sp>
      <p:sp>
        <p:nvSpPr>
          <p:cNvPr id="3" name="Subtitle 2"/>
          <p:cNvSpPr>
            <a:spLocks noGrp="1"/>
          </p:cNvSpPr>
          <p:nvPr>
            <p:ph type="subTitle" idx="1"/>
          </p:nvPr>
        </p:nvSpPr>
        <p:spPr/>
        <p:txBody>
          <a:bodyPr/>
          <a:lstStyle/>
          <a:p>
            <a:pPr algn="r"/>
            <a:r>
              <a:rPr lang="en-US" dirty="0"/>
              <a:t>By: </a:t>
            </a:r>
            <a:r>
              <a:rPr lang="en-US" dirty="0" err="1"/>
              <a:t>Prashant</a:t>
            </a:r>
            <a:r>
              <a:rPr lang="en-US" dirty="0"/>
              <a:t> </a:t>
            </a:r>
            <a:r>
              <a:rPr lang="en-US" dirty="0" err="1"/>
              <a:t>Vikram</a:t>
            </a:r>
            <a:r>
              <a:rPr lang="en-US" dirty="0"/>
              <a:t> Singh</a:t>
            </a:r>
          </a:p>
          <a:p>
            <a:pPr algn="r"/>
            <a:r>
              <a:rPr lang="en-US" dirty="0" err="1"/>
              <a:t>Sudhanshu</a:t>
            </a:r>
            <a:r>
              <a:rPr lang="en-US" dirty="0"/>
              <a:t> </a:t>
            </a:r>
            <a:r>
              <a:rPr lang="en-US" dirty="0" err="1"/>
              <a:t>Garg</a:t>
            </a:r>
            <a:endParaRPr lang="en-US" dirty="0"/>
          </a:p>
          <a:p>
            <a:pPr algn="r"/>
            <a:r>
              <a:rPr lang="en-US" dirty="0"/>
              <a:t>Vipul Krishna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Farmer Request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1935163"/>
            <a:ext cx="8915400" cy="4694237"/>
          </a:xfrm>
        </p:spPr>
      </p:pic>
    </p:spTree>
    <p:extLst>
      <p:ext uri="{BB962C8B-B14F-4D97-AF65-F5344CB8AC3E}">
        <p14:creationId xmlns:p14="http://schemas.microsoft.com/office/powerpoint/2010/main" val="3916232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Center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35163"/>
            <a:ext cx="8915399" cy="4770437"/>
          </a:xfrm>
        </p:spPr>
      </p:pic>
    </p:spTree>
    <p:extLst>
      <p:ext uri="{BB962C8B-B14F-4D97-AF65-F5344CB8AC3E}">
        <p14:creationId xmlns:p14="http://schemas.microsoft.com/office/powerpoint/2010/main" val="2296857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Test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35163"/>
            <a:ext cx="8839200" cy="4694237"/>
          </a:xfrm>
        </p:spPr>
      </p:pic>
    </p:spTree>
    <p:extLst>
      <p:ext uri="{BB962C8B-B14F-4D97-AF65-F5344CB8AC3E}">
        <p14:creationId xmlns:p14="http://schemas.microsoft.com/office/powerpoint/2010/main" val="285030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Test Result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35163"/>
            <a:ext cx="8915399" cy="4770437"/>
          </a:xfrm>
        </p:spPr>
      </p:pic>
    </p:spTree>
    <p:extLst>
      <p:ext uri="{BB962C8B-B14F-4D97-AF65-F5344CB8AC3E}">
        <p14:creationId xmlns:p14="http://schemas.microsoft.com/office/powerpoint/2010/main" val="296359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Center Home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935163"/>
            <a:ext cx="8763000" cy="4770437"/>
          </a:xfrm>
        </p:spPr>
      </p:pic>
    </p:spTree>
    <p:extLst>
      <p:ext uri="{BB962C8B-B14F-4D97-AF65-F5344CB8AC3E}">
        <p14:creationId xmlns:p14="http://schemas.microsoft.com/office/powerpoint/2010/main" val="396071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Test Result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35163"/>
            <a:ext cx="8839200" cy="4770437"/>
          </a:xfrm>
        </p:spPr>
      </p:pic>
    </p:spTree>
    <p:extLst>
      <p:ext uri="{BB962C8B-B14F-4D97-AF65-F5344CB8AC3E}">
        <p14:creationId xmlns:p14="http://schemas.microsoft.com/office/powerpoint/2010/main" val="329058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Farmer View Result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35163"/>
            <a:ext cx="8839200" cy="4770437"/>
          </a:xfrm>
        </p:spPr>
      </p:pic>
    </p:spTree>
    <p:extLst>
      <p:ext uri="{BB962C8B-B14F-4D97-AF65-F5344CB8AC3E}">
        <p14:creationId xmlns:p14="http://schemas.microsoft.com/office/powerpoint/2010/main" val="3998636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Farmer Sell Crop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81200"/>
            <a:ext cx="8839200" cy="4648200"/>
          </a:xfrm>
        </p:spPr>
      </p:pic>
    </p:spTree>
    <p:extLst>
      <p:ext uri="{BB962C8B-B14F-4D97-AF65-F5344CB8AC3E}">
        <p14:creationId xmlns:p14="http://schemas.microsoft.com/office/powerpoint/2010/main" val="89978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35163"/>
            <a:ext cx="8915400" cy="4694237"/>
          </a:xfrm>
        </p:spPr>
      </p:pic>
    </p:spTree>
    <p:extLst>
      <p:ext uri="{BB962C8B-B14F-4D97-AF65-F5344CB8AC3E}">
        <p14:creationId xmlns:p14="http://schemas.microsoft.com/office/powerpoint/2010/main" val="3101675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935163"/>
            <a:ext cx="8991600" cy="4770437"/>
          </a:xfrm>
        </p:spPr>
      </p:pic>
    </p:spTree>
    <p:extLst>
      <p:ext uri="{BB962C8B-B14F-4D97-AF65-F5344CB8AC3E}">
        <p14:creationId xmlns:p14="http://schemas.microsoft.com/office/powerpoint/2010/main" val="285270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77500" lnSpcReduction="20000"/>
          </a:bodyPr>
          <a:lstStyle/>
          <a:p>
            <a:r>
              <a:rPr lang="en-US" dirty="0"/>
              <a:t>United Nations Organizations has conducted a survey which reveals that over the next 40 years, the world’s population would swell up to nine billion. In order to cope with this massive rise in the number, the food production should ramp up by 70% of what it is now. With our idea, we would try and help farmers to increase their crop productivity which going down the line might come in very handy in making the crop production commensurate to the population explosion.</a:t>
            </a:r>
          </a:p>
          <a:p>
            <a:r>
              <a:rPr lang="en-US" dirty="0"/>
              <a:t>Also, many farmers do not have access to information about advanced farming techniques and still rely on the old and conventional methods. They sometimes run into heavy debts because of crop failure.</a:t>
            </a:r>
          </a:p>
          <a:p>
            <a:r>
              <a:rPr lang="en-US" dirty="0"/>
              <a:t>With this application, an intensive solution will be provided to the farmers pertaining to their crops which will help their produce get better qualitatively and quantitatively. Farmers also have facility to get connected with network vendor and get the right worth of their produce.</a:t>
            </a:r>
          </a:p>
          <a:p>
            <a:endParaRPr lang="en-US" dirty="0"/>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algn="just">
              <a:buNone/>
            </a:pPr>
            <a:r>
              <a:rPr lang="en-US" dirty="0"/>
              <a:t>	This idea will serve the genesis of our ecosystem, i.e., farmers and food production.  The food shortage issue forecasted by the United Nations Organizations can be curtailed to a great extent. This model will render great qualitative and quantitative benefits to the farmers. The crop spoilage would decrease as farmers get in touch with the market vendors real soon through our application. This model would enhance the farmer’s standard of living with better food production in the same available land along with better food quality.  The farmers form an integral part of the society and if they prosper, the entire society will prosper along with them.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r>
              <a:rPr lang="en-US" dirty="0"/>
              <a:t>MIT Media Lab Open Agriculture</a:t>
            </a:r>
          </a:p>
          <a:p>
            <a:pPr>
              <a:buNone/>
            </a:pPr>
            <a:r>
              <a:rPr lang="en-US" dirty="0"/>
              <a:t>	</a:t>
            </a:r>
            <a:r>
              <a:rPr lang="en-US" dirty="0">
                <a:hlinkClick r:id="rId2"/>
              </a:rPr>
              <a:t>http://openag.media.mit.edu/</a:t>
            </a:r>
            <a:endParaRPr lang="en-US" dirty="0"/>
          </a:p>
          <a:p>
            <a:r>
              <a:rPr lang="en-US" dirty="0"/>
              <a:t>ENAM – A Government of India Website for Farmers</a:t>
            </a:r>
          </a:p>
          <a:p>
            <a:pPr>
              <a:buNone/>
            </a:pPr>
            <a:r>
              <a:rPr lang="en-US" dirty="0"/>
              <a:t>	</a:t>
            </a:r>
            <a:r>
              <a:rPr lang="en-US" dirty="0">
                <a:hlinkClick r:id="rId3"/>
              </a:rPr>
              <a:t>http://www.enam.gov.in/</a:t>
            </a:r>
            <a:endParaRPr lang="en-US" dirty="0"/>
          </a:p>
          <a:p>
            <a:r>
              <a:rPr lang="en-US" dirty="0"/>
              <a:t>Penn State Extension – Soil Quality Study</a:t>
            </a:r>
          </a:p>
          <a:p>
            <a:pPr>
              <a:buNone/>
            </a:pPr>
            <a:r>
              <a:rPr lang="en-US" dirty="0"/>
              <a:t>	</a:t>
            </a:r>
            <a:r>
              <a:rPr lang="en-US" dirty="0">
                <a:hlinkClick r:id="rId4"/>
              </a:rPr>
              <a:t>http://extension.psu.edu/business/start-farming/soils-and-soil-management/soil-quality</a:t>
            </a:r>
            <a:endParaRPr lang="en-US" dirty="0"/>
          </a:p>
          <a:p>
            <a:r>
              <a:rPr lang="en-US" dirty="0"/>
              <a:t>Weekend Gardener – Monthly Web Magazine.</a:t>
            </a:r>
          </a:p>
          <a:p>
            <a:pPr>
              <a:buNone/>
            </a:pPr>
            <a:r>
              <a:rPr lang="en-US" dirty="0"/>
              <a:t>	http://www.cropnutrition.com/efu-soil-ph[10:00]  </a:t>
            </a:r>
            <a:r>
              <a:rPr lang="en-US" dirty="0">
                <a:hlinkClick r:id="rId5"/>
              </a:rPr>
              <a:t>http://www.weekendgardener.net/garden-plants/best-garden-fertilizers-060906.htm</a:t>
            </a:r>
            <a:endParaRPr lang="en-US" dirty="0"/>
          </a:p>
          <a:p>
            <a:r>
              <a:rPr lang="en-US" dirty="0"/>
              <a:t>Wikipedia</a:t>
            </a:r>
          </a:p>
          <a:p>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APPROACH OF ACCOMPLISHMENT</a:t>
            </a:r>
          </a:p>
        </p:txBody>
      </p:sp>
      <p:sp>
        <p:nvSpPr>
          <p:cNvPr id="3" name="Content Placeholder 2"/>
          <p:cNvSpPr>
            <a:spLocks noGrp="1"/>
          </p:cNvSpPr>
          <p:nvPr>
            <p:ph idx="1"/>
          </p:nvPr>
        </p:nvSpPr>
        <p:spPr/>
        <p:txBody>
          <a:bodyPr/>
          <a:lstStyle/>
          <a:p>
            <a:r>
              <a:rPr lang="en-US" dirty="0"/>
              <a:t>Ecosystem Model </a:t>
            </a:r>
          </a:p>
          <a:p>
            <a:pPr lvl="2"/>
            <a:r>
              <a:rPr lang="en-US" dirty="0"/>
              <a:t>We have used the ecosystem model approach to design our application.</a:t>
            </a:r>
          </a:p>
          <a:p>
            <a:pPr lvl="2"/>
            <a:r>
              <a:rPr lang="en-US" dirty="0"/>
              <a:t>This model provides us with a way of developing applications which are easily scalable.</a:t>
            </a:r>
          </a:p>
          <a:p>
            <a:pPr lvl="2"/>
            <a:r>
              <a:rPr lang="en-US"/>
              <a:t>Modifications become simpler </a:t>
            </a:r>
            <a:r>
              <a:rPr lang="en-US" dirty="0"/>
              <a:t>by implementing this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Use Cases</a:t>
            </a:r>
          </a:p>
        </p:txBody>
      </p:sp>
      <p:sp>
        <p:nvSpPr>
          <p:cNvPr id="3" name="Content Placeholder 2"/>
          <p:cNvSpPr>
            <a:spLocks noGrp="1"/>
          </p:cNvSpPr>
          <p:nvPr>
            <p:ph idx="1"/>
          </p:nvPr>
        </p:nvSpPr>
        <p:spPr/>
        <p:txBody>
          <a:bodyPr>
            <a:normAutofit fontScale="77500" lnSpcReduction="20000"/>
          </a:bodyPr>
          <a:lstStyle/>
          <a:p>
            <a:pPr lvl="0"/>
            <a:r>
              <a:rPr lang="en-US" dirty="0"/>
              <a:t>We will provide farmers with all details of advanced techniques and technologies on farming.</a:t>
            </a:r>
          </a:p>
          <a:p>
            <a:pPr lvl="0"/>
            <a:r>
              <a:rPr lang="en-US" dirty="0"/>
              <a:t>Farmers can have their soil samples tested in our research laboratories.</a:t>
            </a:r>
          </a:p>
          <a:p>
            <a:pPr lvl="0"/>
            <a:r>
              <a:rPr lang="en-US" dirty="0"/>
              <a:t>Improvements pertaining to the existing farming method and cultivation type will be suggested to the farmers.</a:t>
            </a:r>
          </a:p>
          <a:p>
            <a:pPr lvl="0"/>
            <a:r>
              <a:rPr lang="en-US" dirty="0"/>
              <a:t>Farmers can implement the suggested methods which will grow make their produce better.</a:t>
            </a:r>
          </a:p>
          <a:p>
            <a:pPr lvl="0"/>
            <a:r>
              <a:rPr lang="en-US" dirty="0"/>
              <a:t>Farmers get to see the guidelines on how to use our application</a:t>
            </a:r>
          </a:p>
          <a:p>
            <a:r>
              <a:rPr lang="en-US" dirty="0"/>
              <a:t>Farmers get general about all major crops on their home page information on their home page.</a:t>
            </a:r>
          </a:p>
          <a:p>
            <a:pPr lvl="0"/>
            <a:r>
              <a:rPr lang="en-US" dirty="0"/>
              <a:t>Farmer can reach out to the research team about all the queries they have during the cultivation of the crop.</a:t>
            </a:r>
          </a:p>
          <a:p>
            <a:pPr lvl="0"/>
            <a:r>
              <a:rPr lang="en-US" dirty="0"/>
              <a:t>Farmers can write feedback  about the application which is sent directly to the enterprise admin organization.</a:t>
            </a:r>
          </a:p>
          <a:p>
            <a:pPr lvl="0"/>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Use Cases</a:t>
            </a:r>
          </a:p>
        </p:txBody>
      </p:sp>
      <p:sp>
        <p:nvSpPr>
          <p:cNvPr id="3" name="Content Placeholder 2"/>
          <p:cNvSpPr>
            <a:spLocks noGrp="1"/>
          </p:cNvSpPr>
          <p:nvPr>
            <p:ph idx="1"/>
          </p:nvPr>
        </p:nvSpPr>
        <p:spPr/>
        <p:txBody>
          <a:bodyPr>
            <a:normAutofit fontScale="77500" lnSpcReduction="20000"/>
          </a:bodyPr>
          <a:lstStyle/>
          <a:p>
            <a:r>
              <a:rPr lang="en-US" dirty="0"/>
              <a:t>Once the crop is ready, farmers can post the sale request to different markets.</a:t>
            </a:r>
          </a:p>
          <a:p>
            <a:r>
              <a:rPr lang="en-US" dirty="0"/>
              <a:t>Farmers come in contact with the Vendors directly and sell their produce.</a:t>
            </a:r>
          </a:p>
          <a:p>
            <a:r>
              <a:rPr lang="en-US" dirty="0"/>
              <a:t>Interested Vendors respond to the Sale request with their quotation.</a:t>
            </a:r>
          </a:p>
          <a:p>
            <a:r>
              <a:rPr lang="en-US" dirty="0"/>
              <a:t>This eliminates the intermediate brokerage costs and farmers get the right value and worth of the crops. </a:t>
            </a:r>
          </a:p>
          <a:p>
            <a:r>
              <a:rPr lang="en-US" dirty="0"/>
              <a:t>In this way farmers can have a better income and have a decent standard of living.</a:t>
            </a:r>
          </a:p>
          <a:p>
            <a:r>
              <a:rPr lang="en-US" dirty="0"/>
              <a:t>There is intensive report generation system also employed in our application.</a:t>
            </a:r>
          </a:p>
          <a:p>
            <a:r>
              <a:rPr lang="en-US" dirty="0"/>
              <a:t>Only enterprise admin has the access to view reports.</a:t>
            </a:r>
          </a:p>
          <a:p>
            <a:r>
              <a:rPr lang="en-US" dirty="0"/>
              <a:t>Enterprise admin can assess farmer’s feedback and implement improvements in the application</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Use Cases</a:t>
            </a:r>
          </a:p>
        </p:txBody>
      </p:sp>
      <p:sp>
        <p:nvSpPr>
          <p:cNvPr id="3" name="Content Placeholder 2"/>
          <p:cNvSpPr>
            <a:spLocks noGrp="1"/>
          </p:cNvSpPr>
          <p:nvPr>
            <p:ph idx="1"/>
          </p:nvPr>
        </p:nvSpPr>
        <p:spPr/>
        <p:txBody>
          <a:bodyPr/>
          <a:lstStyle/>
          <a:p>
            <a:r>
              <a:rPr lang="en-US" dirty="0"/>
              <a:t>Admin also has access to reports on the individual organization’s performance.</a:t>
            </a:r>
          </a:p>
          <a:p>
            <a:r>
              <a:rPr lang="en-US" dirty="0"/>
              <a:t>Admin can view reports on requests pending with each department.</a:t>
            </a:r>
          </a:p>
          <a:p>
            <a:r>
              <a:rPr lang="en-US" dirty="0"/>
              <a:t>Apart from these use cases, the ecosystem model is implemented with all login features.</a:t>
            </a:r>
          </a:p>
          <a:p>
            <a:r>
              <a:rPr lang="en-US" dirty="0"/>
              <a:t>Farmers have a sign up page where they can create an account in a few easy steps.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t>OBJECT MODEL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7800"/>
            <a:ext cx="9144000" cy="541019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Farmer Sign Up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905000"/>
            <a:ext cx="8763000" cy="4571999"/>
          </a:xfrm>
        </p:spPr>
      </p:pic>
    </p:spTree>
    <p:extLst>
      <p:ext uri="{BB962C8B-B14F-4D97-AF65-F5344CB8AC3E}">
        <p14:creationId xmlns:p14="http://schemas.microsoft.com/office/powerpoint/2010/main" val="308992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Farmer Home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35163"/>
            <a:ext cx="8839200" cy="4770437"/>
          </a:xfrm>
        </p:spPr>
      </p:pic>
    </p:spTree>
    <p:extLst>
      <p:ext uri="{BB962C8B-B14F-4D97-AF65-F5344CB8AC3E}">
        <p14:creationId xmlns:p14="http://schemas.microsoft.com/office/powerpoint/2010/main" val="3838330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122</TotalTime>
  <Words>568</Words>
  <Application>Microsoft Office PowerPoint</Application>
  <PresentationFormat>On-screen Show (4:3)</PresentationFormat>
  <Paragraphs>62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Constantia</vt:lpstr>
      <vt:lpstr>Wingdings 2</vt:lpstr>
      <vt:lpstr>Flow</vt:lpstr>
      <vt:lpstr>AGRONOMY ADVANCEMENTS</vt:lpstr>
      <vt:lpstr>PROBLEM STATEMENT</vt:lpstr>
      <vt:lpstr>APPROACH OF ACCOMPLISHMENT</vt:lpstr>
      <vt:lpstr>Major Use Cases</vt:lpstr>
      <vt:lpstr>Major Use Cases</vt:lpstr>
      <vt:lpstr>Major Use Cases</vt:lpstr>
      <vt:lpstr>OBJECT MODEL</vt:lpstr>
      <vt:lpstr>Farmer Sign Up</vt:lpstr>
      <vt:lpstr>Farmer Home Page</vt:lpstr>
      <vt:lpstr>Farmer Request Page</vt:lpstr>
      <vt:lpstr>Collection Center Page</vt:lpstr>
      <vt:lpstr>Lab Test Page</vt:lpstr>
      <vt:lpstr>Lab Test Result Page</vt:lpstr>
      <vt:lpstr>Research Center Home Page</vt:lpstr>
      <vt:lpstr>Research Test Result Page</vt:lpstr>
      <vt:lpstr>Farmer View Result</vt:lpstr>
      <vt:lpstr>Farmer Sell Crop</vt:lpstr>
      <vt:lpstr>Report</vt:lpstr>
      <vt:lpstr>Report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AGRONOMY ADVANCEMENTS</dc:title>
  <dc:creator>VIPUL KRISHNA</dc:creator>
  <cp:lastModifiedBy>PRASHANT VIKRAM SINGH</cp:lastModifiedBy>
  <cp:revision>22</cp:revision>
  <dcterms:created xsi:type="dcterms:W3CDTF">2006-08-16T00:00:00Z</dcterms:created>
  <dcterms:modified xsi:type="dcterms:W3CDTF">2016-12-12T04:23:29Z</dcterms:modified>
</cp:coreProperties>
</file>