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57" r:id="rId3"/>
    <p:sldId id="298" r:id="rId4"/>
    <p:sldId id="279" r:id="rId5"/>
    <p:sldId id="299" r:id="rId6"/>
    <p:sldId id="302" r:id="rId7"/>
    <p:sldId id="260" r:id="rId8"/>
    <p:sldId id="295" r:id="rId9"/>
    <p:sldId id="304" r:id="rId10"/>
    <p:sldId id="300" r:id="rId11"/>
    <p:sldId id="301" r:id="rId12"/>
    <p:sldId id="297" r:id="rId13"/>
    <p:sldId id="280" r:id="rId14"/>
    <p:sldId id="303" r:id="rId15"/>
    <p:sldId id="272"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5FEF8-8B56-45E1-9881-CDDF44E7AF0C}" v="24" dt="2024-08-30T07:27:04.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1200" y="1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Singh" userId="e5d0f2a06056783f" providerId="LiveId" clId="{B4B5FEF8-8B56-45E1-9881-CDDF44E7AF0C}"/>
    <pc:docChg chg="undo redo custSel addSld delSld modSld sldOrd">
      <pc:chgData name="Piyush Singh" userId="e5d0f2a06056783f" providerId="LiveId" clId="{B4B5FEF8-8B56-45E1-9881-CDDF44E7AF0C}" dt="2024-08-30T07:37:52.861" v="722" actId="47"/>
      <pc:docMkLst>
        <pc:docMk/>
      </pc:docMkLst>
      <pc:sldChg chg="modSp mod">
        <pc:chgData name="Piyush Singh" userId="e5d0f2a06056783f" providerId="LiveId" clId="{B4B5FEF8-8B56-45E1-9881-CDDF44E7AF0C}" dt="2024-08-30T07:09:46.490" v="428" actId="20577"/>
        <pc:sldMkLst>
          <pc:docMk/>
          <pc:sldMk cId="3775468531" sldId="260"/>
        </pc:sldMkLst>
        <pc:spChg chg="mod">
          <ac:chgData name="Piyush Singh" userId="e5d0f2a06056783f" providerId="LiveId" clId="{B4B5FEF8-8B56-45E1-9881-CDDF44E7AF0C}" dt="2024-08-30T07:09:46.490" v="428" actId="20577"/>
          <ac:spMkLst>
            <pc:docMk/>
            <pc:sldMk cId="3775468531" sldId="260"/>
            <ac:spMk id="3" creationId="{00000000-0000-0000-0000-000000000000}"/>
          </ac:spMkLst>
        </pc:spChg>
      </pc:sldChg>
      <pc:sldChg chg="addSp modSp del mod">
        <pc:chgData name="Piyush Singh" userId="e5d0f2a06056783f" providerId="LiveId" clId="{B4B5FEF8-8B56-45E1-9881-CDDF44E7AF0C}" dt="2024-08-30T07:15:25.785" v="431" actId="47"/>
        <pc:sldMkLst>
          <pc:docMk/>
          <pc:sldMk cId="2291619169" sldId="273"/>
        </pc:sldMkLst>
        <pc:spChg chg="add">
          <ac:chgData name="Piyush Singh" userId="e5d0f2a06056783f" providerId="LiveId" clId="{B4B5FEF8-8B56-45E1-9881-CDDF44E7AF0C}" dt="2024-08-30T04:54:39.816" v="255"/>
          <ac:spMkLst>
            <pc:docMk/>
            <pc:sldMk cId="2291619169" sldId="273"/>
            <ac:spMk id="3" creationId="{3A813BE2-CB5A-F249-A6D4-4132BC84B2D4}"/>
          </ac:spMkLst>
        </pc:spChg>
        <pc:spChg chg="add">
          <ac:chgData name="Piyush Singh" userId="e5d0f2a06056783f" providerId="LiveId" clId="{B4B5FEF8-8B56-45E1-9881-CDDF44E7AF0C}" dt="2024-08-30T04:54:46.695" v="257"/>
          <ac:spMkLst>
            <pc:docMk/>
            <pc:sldMk cId="2291619169" sldId="273"/>
            <ac:spMk id="4" creationId="{27FE8E1A-A016-2CC0-46FC-7A988EE20910}"/>
          </ac:spMkLst>
        </pc:spChg>
        <pc:spChg chg="add">
          <ac:chgData name="Piyush Singh" userId="e5d0f2a06056783f" providerId="LiveId" clId="{B4B5FEF8-8B56-45E1-9881-CDDF44E7AF0C}" dt="2024-08-30T04:54:57.769" v="258"/>
          <ac:spMkLst>
            <pc:docMk/>
            <pc:sldMk cId="2291619169" sldId="273"/>
            <ac:spMk id="6" creationId="{6E5B3EDA-D0E6-2FC7-35DC-632692C58FA0}"/>
          </ac:spMkLst>
        </pc:spChg>
        <pc:spChg chg="mod">
          <ac:chgData name="Piyush Singh" userId="e5d0f2a06056783f" providerId="LiveId" clId="{B4B5FEF8-8B56-45E1-9881-CDDF44E7AF0C}" dt="2024-08-30T07:06:27.064" v="364" actId="20577"/>
          <ac:spMkLst>
            <pc:docMk/>
            <pc:sldMk cId="2291619169" sldId="273"/>
            <ac:spMk id="7" creationId="{8F4E24A1-E010-90BD-CFD1-BB5E5369EF92}"/>
          </ac:spMkLst>
        </pc:spChg>
        <pc:spChg chg="add">
          <ac:chgData name="Piyush Singh" userId="e5d0f2a06056783f" providerId="LiveId" clId="{B4B5FEF8-8B56-45E1-9881-CDDF44E7AF0C}" dt="2024-08-30T04:55:10.310" v="262"/>
          <ac:spMkLst>
            <pc:docMk/>
            <pc:sldMk cId="2291619169" sldId="273"/>
            <ac:spMk id="8" creationId="{90E1D2A5-8222-0D99-26FE-664E0B9F63ED}"/>
          </ac:spMkLst>
        </pc:spChg>
      </pc:sldChg>
      <pc:sldChg chg="modSp del mod">
        <pc:chgData name="Piyush Singh" userId="e5d0f2a06056783f" providerId="LiveId" clId="{B4B5FEF8-8B56-45E1-9881-CDDF44E7AF0C}" dt="2024-08-30T07:37:52.861" v="722" actId="47"/>
        <pc:sldMkLst>
          <pc:docMk/>
          <pc:sldMk cId="3708239807" sldId="276"/>
        </pc:sldMkLst>
        <pc:spChg chg="mod">
          <ac:chgData name="Piyush Singh" userId="e5d0f2a06056783f" providerId="LiveId" clId="{B4B5FEF8-8B56-45E1-9881-CDDF44E7AF0C}" dt="2024-08-30T07:19:52.458" v="479" actId="20577"/>
          <ac:spMkLst>
            <pc:docMk/>
            <pc:sldMk cId="3708239807" sldId="276"/>
            <ac:spMk id="4" creationId="{3FAA1CAC-C5A7-3F9B-4FF3-29ECB863E78A}"/>
          </ac:spMkLst>
        </pc:spChg>
      </pc:sldChg>
      <pc:sldChg chg="modSp mod">
        <pc:chgData name="Piyush Singh" userId="e5d0f2a06056783f" providerId="LiveId" clId="{B4B5FEF8-8B56-45E1-9881-CDDF44E7AF0C}" dt="2024-08-30T04:29:23.311" v="9" actId="20577"/>
        <pc:sldMkLst>
          <pc:docMk/>
          <pc:sldMk cId="2380840127" sldId="278"/>
        </pc:sldMkLst>
        <pc:spChg chg="mod">
          <ac:chgData name="Piyush Singh" userId="e5d0f2a06056783f" providerId="LiveId" clId="{B4B5FEF8-8B56-45E1-9881-CDDF44E7AF0C}" dt="2024-08-30T04:29:23.311" v="9" actId="20577"/>
          <ac:spMkLst>
            <pc:docMk/>
            <pc:sldMk cId="2380840127" sldId="278"/>
            <ac:spMk id="3" creationId="{47DF0F80-EE5E-F837-26D0-61B68D3BB7C9}"/>
          </ac:spMkLst>
        </pc:spChg>
      </pc:sldChg>
      <pc:sldChg chg="add">
        <pc:chgData name="Piyush Singh" userId="e5d0f2a06056783f" providerId="LiveId" clId="{B4B5FEF8-8B56-45E1-9881-CDDF44E7AF0C}" dt="2024-08-30T04:35:23.357" v="44"/>
        <pc:sldMkLst>
          <pc:docMk/>
          <pc:sldMk cId="4139287187" sldId="280"/>
        </pc:sldMkLst>
      </pc:sldChg>
      <pc:sldChg chg="del">
        <pc:chgData name="Piyush Singh" userId="e5d0f2a06056783f" providerId="LiveId" clId="{B4B5FEF8-8B56-45E1-9881-CDDF44E7AF0C}" dt="2024-08-30T04:35:20.097" v="43" actId="47"/>
        <pc:sldMkLst>
          <pc:docMk/>
          <pc:sldMk cId="2991671691" sldId="290"/>
        </pc:sldMkLst>
      </pc:sldChg>
      <pc:sldChg chg="modSp mod">
        <pc:chgData name="Piyush Singh" userId="e5d0f2a06056783f" providerId="LiveId" clId="{B4B5FEF8-8B56-45E1-9881-CDDF44E7AF0C}" dt="2024-08-30T04:30:41.093" v="14" actId="5793"/>
        <pc:sldMkLst>
          <pc:docMk/>
          <pc:sldMk cId="2748937471" sldId="295"/>
        </pc:sldMkLst>
        <pc:spChg chg="mod">
          <ac:chgData name="Piyush Singh" userId="e5d0f2a06056783f" providerId="LiveId" clId="{B4B5FEF8-8B56-45E1-9881-CDDF44E7AF0C}" dt="2024-08-30T04:30:41.093" v="14" actId="5793"/>
          <ac:spMkLst>
            <pc:docMk/>
            <pc:sldMk cId="2748937471" sldId="295"/>
            <ac:spMk id="3" creationId="{DD32F1CC-4D10-A1F3-CA06-FFC5C25EF41E}"/>
          </ac:spMkLst>
        </pc:spChg>
      </pc:sldChg>
      <pc:sldChg chg="del">
        <pc:chgData name="Piyush Singh" userId="e5d0f2a06056783f" providerId="LiveId" clId="{B4B5FEF8-8B56-45E1-9881-CDDF44E7AF0C}" dt="2024-08-30T04:30:11.711" v="10" actId="47"/>
        <pc:sldMkLst>
          <pc:docMk/>
          <pc:sldMk cId="3650650122" sldId="296"/>
        </pc:sldMkLst>
      </pc:sldChg>
      <pc:sldChg chg="modSp mod">
        <pc:chgData name="Piyush Singh" userId="e5d0f2a06056783f" providerId="LiveId" clId="{B4B5FEF8-8B56-45E1-9881-CDDF44E7AF0C}" dt="2024-08-30T07:17:23.998" v="445" actId="20577"/>
        <pc:sldMkLst>
          <pc:docMk/>
          <pc:sldMk cId="3607841671" sldId="299"/>
        </pc:sldMkLst>
        <pc:graphicFrameChg chg="modGraphic">
          <ac:chgData name="Piyush Singh" userId="e5d0f2a06056783f" providerId="LiveId" clId="{B4B5FEF8-8B56-45E1-9881-CDDF44E7AF0C}" dt="2024-08-30T07:17:23.998" v="445" actId="20577"/>
          <ac:graphicFrameMkLst>
            <pc:docMk/>
            <pc:sldMk cId="3607841671" sldId="299"/>
            <ac:graphicFrameMk id="8" creationId="{C7B57DAF-4C10-B341-84D9-2539B337C5CA}"/>
          </ac:graphicFrameMkLst>
        </pc:graphicFrameChg>
      </pc:sldChg>
      <pc:sldChg chg="ord">
        <pc:chgData name="Piyush Singh" userId="e5d0f2a06056783f" providerId="LiveId" clId="{B4B5FEF8-8B56-45E1-9881-CDDF44E7AF0C}" dt="2024-08-30T04:33:18.077" v="42"/>
        <pc:sldMkLst>
          <pc:docMk/>
          <pc:sldMk cId="3105771605" sldId="300"/>
        </pc:sldMkLst>
      </pc:sldChg>
      <pc:sldChg chg="modSp add mod">
        <pc:chgData name="Piyush Singh" userId="e5d0f2a06056783f" providerId="LiveId" clId="{B4B5FEF8-8B56-45E1-9881-CDDF44E7AF0C}" dt="2024-08-30T07:07:49.522" v="402" actId="20577"/>
        <pc:sldMkLst>
          <pc:docMk/>
          <pc:sldMk cId="1462967503" sldId="302"/>
        </pc:sldMkLst>
        <pc:spChg chg="mod">
          <ac:chgData name="Piyush Singh" userId="e5d0f2a06056783f" providerId="LiveId" clId="{B4B5FEF8-8B56-45E1-9881-CDDF44E7AF0C}" dt="2024-08-30T07:07:49.522" v="402" actId="20577"/>
          <ac:spMkLst>
            <pc:docMk/>
            <pc:sldMk cId="1462967503" sldId="302"/>
            <ac:spMk id="7" creationId="{8F4E24A1-E010-90BD-CFD1-BB5E5369EF92}"/>
          </ac:spMkLst>
        </pc:spChg>
      </pc:sldChg>
      <pc:sldChg chg="addSp modSp new mod">
        <pc:chgData name="Piyush Singh" userId="e5d0f2a06056783f" providerId="LiveId" clId="{B4B5FEF8-8B56-45E1-9881-CDDF44E7AF0C}" dt="2024-08-30T07:19:34.820" v="477" actId="2710"/>
        <pc:sldMkLst>
          <pc:docMk/>
          <pc:sldMk cId="2515847160" sldId="303"/>
        </pc:sldMkLst>
        <pc:spChg chg="add mod">
          <ac:chgData name="Piyush Singh" userId="e5d0f2a06056783f" providerId="LiveId" clId="{B4B5FEF8-8B56-45E1-9881-CDDF44E7AF0C}" dt="2024-08-30T07:18:11.012" v="467" actId="113"/>
          <ac:spMkLst>
            <pc:docMk/>
            <pc:sldMk cId="2515847160" sldId="303"/>
            <ac:spMk id="2" creationId="{210D99E7-3C67-9212-0DAD-5734D78A7BC4}"/>
          </ac:spMkLst>
        </pc:spChg>
        <pc:spChg chg="add mod">
          <ac:chgData name="Piyush Singh" userId="e5d0f2a06056783f" providerId="LiveId" clId="{B4B5FEF8-8B56-45E1-9881-CDDF44E7AF0C}" dt="2024-08-30T07:19:34.820" v="477" actId="2710"/>
          <ac:spMkLst>
            <pc:docMk/>
            <pc:sldMk cId="2515847160" sldId="303"/>
            <ac:spMk id="4" creationId="{1F2E5992-22E3-2F8A-E72F-354A1326531F}"/>
          </ac:spMkLst>
        </pc:spChg>
      </pc:sldChg>
      <pc:sldChg chg="modSp add mod">
        <pc:chgData name="Piyush Singh" userId="e5d0f2a06056783f" providerId="LiveId" clId="{B4B5FEF8-8B56-45E1-9881-CDDF44E7AF0C}" dt="2024-08-30T07:37:46.480" v="721" actId="12"/>
        <pc:sldMkLst>
          <pc:docMk/>
          <pc:sldMk cId="276824990" sldId="304"/>
        </pc:sldMkLst>
        <pc:spChg chg="mod">
          <ac:chgData name="Piyush Singh" userId="e5d0f2a06056783f" providerId="LiveId" clId="{B4B5FEF8-8B56-45E1-9881-CDDF44E7AF0C}" dt="2024-08-30T07:37:46.480" v="721" actId="12"/>
          <ac:spMkLst>
            <pc:docMk/>
            <pc:sldMk cId="276824990" sldId="304"/>
            <ac:spMk id="4" creationId="{3FAA1CAC-C5A7-3F9B-4FF3-29ECB863E7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76567-FF11-47CE-83BA-274CA82FDDA1}" type="datetimeFigureOut">
              <a:rPr lang="en-IN" smtClean="0"/>
              <a:t>30-08-2024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EF28B-F570-4336-AF72-3F79651C2AE7}" type="slidenum">
              <a:rPr lang="en-IN" smtClean="0"/>
              <a:t>‹#›</a:t>
            </a:fld>
            <a:endParaRPr lang="en-IN"/>
          </a:p>
        </p:txBody>
      </p:sp>
    </p:spTree>
    <p:extLst>
      <p:ext uri="{BB962C8B-B14F-4D97-AF65-F5344CB8AC3E}">
        <p14:creationId xmlns:p14="http://schemas.microsoft.com/office/powerpoint/2010/main" val="153619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294150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289184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252998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49860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19498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178696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67441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2554043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174423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137183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1D478-65FA-40CE-9CBE-FBB217449421}"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5338FC-C51D-41A8-8AC0-8FF71A16BCB8}" type="slidenum">
              <a:rPr lang="en-IN" smtClean="0"/>
              <a:pPr/>
              <a:t>‹#›</a:t>
            </a:fld>
            <a:endParaRPr lang="en-IN"/>
          </a:p>
        </p:txBody>
      </p:sp>
    </p:spTree>
    <p:extLst>
      <p:ext uri="{BB962C8B-B14F-4D97-AF65-F5344CB8AC3E}">
        <p14:creationId xmlns:p14="http://schemas.microsoft.com/office/powerpoint/2010/main" val="332458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1D478-65FA-40CE-9CBE-FBB217449421}" type="datetimeFigureOut">
              <a:rPr lang="en-IN" smtClean="0"/>
              <a:pPr/>
              <a:t>30-08-2024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338FC-C51D-41A8-8AC0-8FF71A16BCB8}" type="slidenum">
              <a:rPr lang="en-IN" smtClean="0"/>
              <a:pPr/>
              <a:t>‹#›</a:t>
            </a:fld>
            <a:endParaRPr lang="en-IN"/>
          </a:p>
        </p:txBody>
      </p:sp>
    </p:spTree>
    <p:extLst>
      <p:ext uri="{BB962C8B-B14F-4D97-AF65-F5344CB8AC3E}">
        <p14:creationId xmlns:p14="http://schemas.microsoft.com/office/powerpoint/2010/main" val="365227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Piyush\OneDrive\Desktop\Research_02.pdf" TargetMode="External"/><Relationship Id="rId2" Type="http://schemas.openxmlformats.org/officeDocument/2006/relationships/hyperlink" Target="file:///C:\Users\Piyush\OneDrive\Desktop\Research_03.pdf" TargetMode="External"/><Relationship Id="rId1" Type="http://schemas.openxmlformats.org/officeDocument/2006/relationships/slideLayout" Target="../slideLayouts/slideLayout2.xml"/><Relationship Id="rId4" Type="http://schemas.openxmlformats.org/officeDocument/2006/relationships/hyperlink" Target="file:///C:\Users\Piyush\OneDrive\Desktop\Research_01.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8335-40E8-F55D-F51A-32FA313208B0}"/>
              </a:ext>
            </a:extLst>
          </p:cNvPr>
          <p:cNvSpPr>
            <a:spLocks noGrp="1"/>
          </p:cNvSpPr>
          <p:nvPr>
            <p:ph type="title"/>
          </p:nvPr>
        </p:nvSpPr>
        <p:spPr/>
        <p:txBody>
          <a:bodyPr>
            <a:normAutofit fontScale="90000"/>
          </a:bodyPr>
          <a:lstStyle/>
          <a:p>
            <a:r>
              <a:rPr lang="en-US" sz="3200" b="1">
                <a:latin typeface="Times New Roman"/>
                <a:cs typeface="Times New Roman"/>
              </a:rPr>
              <a:t>Datta Meghe College of Engineering</a:t>
            </a:r>
            <a:br>
              <a:rPr lang="en-US" sz="3200" b="1">
                <a:latin typeface="Times New Roman"/>
                <a:cs typeface="Times New Roman"/>
              </a:rPr>
            </a:br>
            <a:r>
              <a:rPr lang="en-US" sz="3200" b="1">
                <a:latin typeface="Times New Roman"/>
                <a:cs typeface="Times New Roman"/>
              </a:rPr>
              <a:t> </a:t>
            </a:r>
            <a:r>
              <a:rPr lang="en-US" sz="1600" err="1">
                <a:latin typeface="Times New Roman"/>
                <a:cs typeface="Times New Roman"/>
              </a:rPr>
              <a:t>Airoli</a:t>
            </a:r>
            <a:r>
              <a:rPr lang="en-US" sz="1600">
                <a:latin typeface="Times New Roman"/>
                <a:cs typeface="Times New Roman"/>
              </a:rPr>
              <a:t>, Navi Mumbai</a:t>
            </a:r>
            <a:br>
              <a:rPr lang="en-US" sz="1600">
                <a:latin typeface="Times New Roman"/>
                <a:cs typeface="Times New Roman"/>
              </a:rPr>
            </a:br>
            <a:r>
              <a:rPr lang="en-US" sz="1600">
                <a:latin typeface="Times New Roman"/>
                <a:cs typeface="Times New Roman"/>
              </a:rPr>
              <a:t> </a:t>
            </a:r>
            <a:r>
              <a:rPr lang="en-US" sz="2800" b="1">
                <a:latin typeface="Times New Roman"/>
                <a:cs typeface="Times New Roman"/>
              </a:rPr>
              <a:t>Department of Information Technology</a:t>
            </a:r>
            <a:endParaRPr lang="en-US"/>
          </a:p>
        </p:txBody>
      </p:sp>
      <p:sp>
        <p:nvSpPr>
          <p:cNvPr id="3" name="Content Placeholder 2">
            <a:extLst>
              <a:ext uri="{FF2B5EF4-FFF2-40B4-BE49-F238E27FC236}">
                <a16:creationId xmlns:a16="http://schemas.microsoft.com/office/drawing/2014/main" id="{47DF0F80-EE5E-F837-26D0-61B68D3BB7C9}"/>
              </a:ext>
            </a:extLst>
          </p:cNvPr>
          <p:cNvSpPr>
            <a:spLocks noGrp="1"/>
          </p:cNvSpPr>
          <p:nvPr>
            <p:ph idx="1"/>
          </p:nvPr>
        </p:nvSpPr>
        <p:spPr/>
        <p:txBody>
          <a:bodyPr vert="horz" lIns="91440" tIns="45720" rIns="91440" bIns="45720" rtlCol="0" anchor="t">
            <a:normAutofit fontScale="92500" lnSpcReduction="10000"/>
          </a:bodyPr>
          <a:lstStyle/>
          <a:p>
            <a:pPr algn="ctr">
              <a:buNone/>
            </a:pPr>
            <a:r>
              <a:rPr lang="en-US" sz="2000" b="1" dirty="0">
                <a:solidFill>
                  <a:srgbClr val="632523"/>
                </a:solidFill>
                <a:latin typeface="Times New Roman"/>
                <a:cs typeface="Times New Roman"/>
              </a:rPr>
              <a:t>University of Mumbai</a:t>
            </a:r>
            <a:endParaRPr lang="en-US" sz="2000" b="1" dirty="0">
              <a:solidFill>
                <a:srgbClr val="632523"/>
              </a:solidFill>
            </a:endParaRPr>
          </a:p>
          <a:p>
            <a:pPr algn="ctr">
              <a:buNone/>
            </a:pPr>
            <a:r>
              <a:rPr lang="en-US" sz="2000" b="1" dirty="0">
                <a:solidFill>
                  <a:srgbClr val="632523"/>
                </a:solidFill>
                <a:latin typeface="Times New Roman"/>
                <a:cs typeface="Times New Roman"/>
              </a:rPr>
              <a:t>Academic Session : 2024 - 25</a:t>
            </a:r>
            <a:endParaRPr lang="en-US" dirty="0"/>
          </a:p>
          <a:p>
            <a:pPr algn="ctr">
              <a:buNone/>
            </a:pPr>
            <a:r>
              <a:rPr lang="en-US" sz="2200" b="1" dirty="0">
                <a:solidFill>
                  <a:srgbClr val="4F81BD"/>
                </a:solidFill>
                <a:latin typeface="Times New Roman"/>
                <a:cs typeface="Times New Roman"/>
              </a:rPr>
              <a:t>A Presentation </a:t>
            </a:r>
            <a:endParaRPr lang="en-US" dirty="0">
              <a:solidFill>
                <a:srgbClr val="000000"/>
              </a:solidFill>
              <a:latin typeface="Calibri"/>
              <a:cs typeface="Calibri"/>
            </a:endParaRPr>
          </a:p>
          <a:p>
            <a:pPr algn="ctr">
              <a:buNone/>
            </a:pPr>
            <a:r>
              <a:rPr lang="en-US" sz="2200" b="1" dirty="0">
                <a:solidFill>
                  <a:srgbClr val="4F81BD"/>
                </a:solidFill>
                <a:latin typeface="Times New Roman"/>
                <a:cs typeface="Times New Roman"/>
              </a:rPr>
              <a:t>On</a:t>
            </a:r>
            <a:endParaRPr lang="en-US" dirty="0"/>
          </a:p>
          <a:p>
            <a:pPr algn="ctr">
              <a:buNone/>
            </a:pPr>
            <a:r>
              <a:rPr lang="en-US" sz="2400" dirty="0">
                <a:solidFill>
                  <a:srgbClr val="C00000"/>
                </a:solidFill>
                <a:latin typeface="Times New Roman"/>
                <a:cs typeface="Times New Roman"/>
              </a:rPr>
              <a:t>“</a:t>
            </a:r>
            <a:r>
              <a:rPr lang="en-US" sz="2400" b="1" dirty="0">
                <a:solidFill>
                  <a:srgbClr val="C00000"/>
                </a:solidFill>
                <a:latin typeface="Times New Roman"/>
                <a:cs typeface="Times New Roman"/>
              </a:rPr>
              <a:t>JOB VOYAGE – A JOB PORTAL WEBSITE</a:t>
            </a:r>
            <a:r>
              <a:rPr lang="en-US" sz="2400" dirty="0">
                <a:solidFill>
                  <a:srgbClr val="C00000"/>
                </a:solidFill>
                <a:latin typeface="Times New Roman"/>
                <a:cs typeface="Times New Roman"/>
              </a:rPr>
              <a:t>”</a:t>
            </a:r>
            <a:endParaRPr lang="en-US" dirty="0">
              <a:solidFill>
                <a:srgbClr val="C00000"/>
              </a:solidFill>
              <a:cs typeface="Calibri"/>
            </a:endParaRPr>
          </a:p>
          <a:p>
            <a:pPr algn="ctr">
              <a:buNone/>
            </a:pPr>
            <a:endParaRPr lang="en-US" sz="2400" dirty="0">
              <a:solidFill>
                <a:srgbClr val="C00000"/>
              </a:solidFill>
              <a:latin typeface="Times New Roman"/>
              <a:cs typeface="Times New Roman"/>
            </a:endParaRPr>
          </a:p>
          <a:p>
            <a:pPr algn="ctr">
              <a:buNone/>
            </a:pPr>
            <a:r>
              <a:rPr lang="en-US" sz="2200" b="1" dirty="0">
                <a:solidFill>
                  <a:srgbClr val="4F81BD"/>
                </a:solidFill>
                <a:latin typeface="Times New Roman"/>
                <a:cs typeface="Times New Roman"/>
              </a:rPr>
              <a:t>Presented By</a:t>
            </a:r>
            <a:endParaRPr lang="en-US" dirty="0"/>
          </a:p>
          <a:p>
            <a:pPr algn="ctr">
              <a:buNone/>
            </a:pPr>
            <a:r>
              <a:rPr lang="en-US" sz="1800" dirty="0">
                <a:latin typeface="Times New Roman"/>
                <a:cs typeface="Times New Roman"/>
              </a:rPr>
              <a:t>     Vipul Patil                          T.E., Semester 5, Div B, Roll No.- 31</a:t>
            </a:r>
            <a:r>
              <a:rPr lang="en-US" dirty="0"/>
              <a:t>            </a:t>
            </a:r>
          </a:p>
          <a:p>
            <a:pPr algn="ctr">
              <a:buNone/>
            </a:pPr>
            <a:r>
              <a:rPr lang="en-US" sz="1800" dirty="0">
                <a:latin typeface="Times New Roman"/>
                <a:cs typeface="Times New Roman"/>
              </a:rPr>
              <a:t>     Atharva Rane                     T.E., Semester 5, Div B, Roll No.- 35</a:t>
            </a:r>
            <a:endParaRPr lang="en-US" dirty="0"/>
          </a:p>
          <a:p>
            <a:pPr algn="ctr">
              <a:buNone/>
            </a:pPr>
            <a:r>
              <a:rPr lang="en-US" sz="1800" dirty="0">
                <a:latin typeface="Times New Roman"/>
                <a:cs typeface="Times New Roman"/>
              </a:rPr>
              <a:t>     Piyush Singh                     T.E., Semester 5, Div B, Roll No.- 53</a:t>
            </a:r>
            <a:endParaRPr lang="en-US" dirty="0">
              <a:latin typeface="Calibri"/>
              <a:cs typeface="Calibri"/>
            </a:endParaRPr>
          </a:p>
          <a:p>
            <a:pPr algn="ctr">
              <a:buNone/>
            </a:pPr>
            <a:r>
              <a:rPr lang="en-US" sz="1800" dirty="0">
                <a:latin typeface="Times New Roman"/>
                <a:cs typeface="Times New Roman"/>
              </a:rPr>
              <a:t>     Rakesh Singh                    T.E., Semester 5, Div B, Roll No.- 54</a:t>
            </a:r>
            <a:endParaRPr lang="en-US" dirty="0">
              <a:cs typeface="Calibri"/>
            </a:endParaRPr>
          </a:p>
          <a:p>
            <a:pPr algn="ctr">
              <a:buNone/>
            </a:pPr>
            <a:r>
              <a:rPr lang="en-US" sz="2200" b="1" dirty="0">
                <a:solidFill>
                  <a:srgbClr val="4F81BD"/>
                </a:solidFill>
                <a:latin typeface="Times New Roman"/>
                <a:cs typeface="Times New Roman"/>
              </a:rPr>
              <a:t>Under the Guidance of </a:t>
            </a:r>
            <a:endParaRPr lang="en-US" dirty="0"/>
          </a:p>
          <a:p>
            <a:pPr algn="ctr">
              <a:buNone/>
            </a:pPr>
            <a:r>
              <a:rPr lang="en-US" sz="2200" b="1" dirty="0">
                <a:solidFill>
                  <a:srgbClr val="632523"/>
                </a:solidFill>
                <a:latin typeface="Times New Roman"/>
                <a:cs typeface="Times New Roman"/>
              </a:rPr>
              <a:t>Dr.  A. P. Bhonde </a:t>
            </a:r>
          </a:p>
          <a:p>
            <a:pPr marL="0" indent="0">
              <a:buNone/>
            </a:pPr>
            <a:endParaRPr lang="en-US" sz="2000" dirty="0">
              <a:latin typeface="Times New Roman"/>
              <a:cs typeface="Times New Roman"/>
            </a:endParaRPr>
          </a:p>
        </p:txBody>
      </p:sp>
      <p:pic>
        <p:nvPicPr>
          <p:cNvPr id="4" name="Picture 3" descr="A logo of a company&#10;&#10;Description automatically generated">
            <a:extLst>
              <a:ext uri="{FF2B5EF4-FFF2-40B4-BE49-F238E27FC236}">
                <a16:creationId xmlns:a16="http://schemas.microsoft.com/office/drawing/2014/main" id="{7F2C65AC-317B-8875-07F5-17D6FD7D4497}"/>
              </a:ext>
            </a:extLst>
          </p:cNvPr>
          <p:cNvPicPr>
            <a:picLocks noChangeAspect="1"/>
          </p:cNvPicPr>
          <p:nvPr/>
        </p:nvPicPr>
        <p:blipFill>
          <a:blip r:embed="rId2"/>
          <a:stretch>
            <a:fillRect/>
          </a:stretch>
        </p:blipFill>
        <p:spPr>
          <a:xfrm>
            <a:off x="352424" y="271463"/>
            <a:ext cx="1352550" cy="1271588"/>
          </a:xfrm>
          <a:prstGeom prst="rect">
            <a:avLst/>
          </a:prstGeom>
        </p:spPr>
      </p:pic>
      <p:cxnSp>
        <p:nvCxnSpPr>
          <p:cNvPr id="6" name="Straight Connector 5">
            <a:extLst>
              <a:ext uri="{FF2B5EF4-FFF2-40B4-BE49-F238E27FC236}">
                <a16:creationId xmlns:a16="http://schemas.microsoft.com/office/drawing/2014/main" id="{5BCA6857-CCA9-DCBC-0F47-9E4DB4C77A64}"/>
              </a:ext>
            </a:extLst>
          </p:cNvPr>
          <p:cNvCxnSpPr/>
          <p:nvPr/>
        </p:nvCxnSpPr>
        <p:spPr>
          <a:xfrm>
            <a:off x="706587" y="1628800"/>
            <a:ext cx="78978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84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D515F0-4AC8-4C2C-6E01-CB62D83D6D78}"/>
              </a:ext>
            </a:extLst>
          </p:cNvPr>
          <p:cNvSpPr txBox="1">
            <a:spLocks/>
          </p:cNvSpPr>
          <p:nvPr/>
        </p:nvSpPr>
        <p:spPr>
          <a:xfrm>
            <a:off x="457200" y="-19652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Admin</a:t>
            </a:r>
          </a:p>
        </p:txBody>
      </p:sp>
      <p:sp>
        <p:nvSpPr>
          <p:cNvPr id="5" name="Rectangle 4">
            <a:extLst>
              <a:ext uri="{FF2B5EF4-FFF2-40B4-BE49-F238E27FC236}">
                <a16:creationId xmlns:a16="http://schemas.microsoft.com/office/drawing/2014/main" id="{847B373F-999E-81F0-F193-6C7287FC22CA}"/>
              </a:ext>
            </a:extLst>
          </p:cNvPr>
          <p:cNvSpPr/>
          <p:nvPr/>
        </p:nvSpPr>
        <p:spPr>
          <a:xfrm>
            <a:off x="3595073" y="969794"/>
            <a:ext cx="1944255" cy="755917"/>
          </a:xfrm>
          <a:prstGeom prst="rect">
            <a:avLst/>
          </a:prstGeom>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b="1" dirty="0">
                <a:solidFill>
                  <a:schemeClr val="tx1"/>
                </a:solidFill>
                <a:cs typeface="Arial"/>
              </a:rPr>
              <a:t>ADMIN</a:t>
            </a:r>
          </a:p>
        </p:txBody>
      </p:sp>
      <p:sp>
        <p:nvSpPr>
          <p:cNvPr id="6" name="Rectangle: Rounded Corners 5">
            <a:extLst>
              <a:ext uri="{FF2B5EF4-FFF2-40B4-BE49-F238E27FC236}">
                <a16:creationId xmlns:a16="http://schemas.microsoft.com/office/drawing/2014/main" id="{6DDD9040-3004-177D-EF27-83225384A1CC}"/>
              </a:ext>
            </a:extLst>
          </p:cNvPr>
          <p:cNvSpPr/>
          <p:nvPr/>
        </p:nvSpPr>
        <p:spPr>
          <a:xfrm>
            <a:off x="3781976" y="2483949"/>
            <a:ext cx="1580047" cy="615667"/>
          </a:xfrm>
          <a:prstGeom prst="round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DASHBOARD</a:t>
            </a:r>
          </a:p>
        </p:txBody>
      </p:sp>
      <p:sp>
        <p:nvSpPr>
          <p:cNvPr id="15" name="Rectangle: Rounded Corners 14">
            <a:extLst>
              <a:ext uri="{FF2B5EF4-FFF2-40B4-BE49-F238E27FC236}">
                <a16:creationId xmlns:a16="http://schemas.microsoft.com/office/drawing/2014/main" id="{8DD419E2-9346-BD5E-7808-C053978BE297}"/>
              </a:ext>
            </a:extLst>
          </p:cNvPr>
          <p:cNvSpPr/>
          <p:nvPr/>
        </p:nvSpPr>
        <p:spPr>
          <a:xfrm>
            <a:off x="1419411" y="3755410"/>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50" dirty="0"/>
              <a:t>USER MANAGEMENT</a:t>
            </a:r>
          </a:p>
        </p:txBody>
      </p:sp>
      <p:sp>
        <p:nvSpPr>
          <p:cNvPr id="16" name="Rectangle: Rounded Corners 15">
            <a:extLst>
              <a:ext uri="{FF2B5EF4-FFF2-40B4-BE49-F238E27FC236}">
                <a16:creationId xmlns:a16="http://schemas.microsoft.com/office/drawing/2014/main" id="{99FCD3F4-AE9A-D6A9-78CC-969F9D4DA4AD}"/>
              </a:ext>
            </a:extLst>
          </p:cNvPr>
          <p:cNvSpPr/>
          <p:nvPr/>
        </p:nvSpPr>
        <p:spPr>
          <a:xfrm>
            <a:off x="6144541" y="3755409"/>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SYSTEM MONITORING</a:t>
            </a:r>
          </a:p>
        </p:txBody>
      </p:sp>
      <p:sp>
        <p:nvSpPr>
          <p:cNvPr id="17" name="Rectangle: Rounded Corners 16">
            <a:extLst>
              <a:ext uri="{FF2B5EF4-FFF2-40B4-BE49-F238E27FC236}">
                <a16:creationId xmlns:a16="http://schemas.microsoft.com/office/drawing/2014/main" id="{2071E10A-A7DC-8240-660F-C6D012B7E38C}"/>
              </a:ext>
            </a:extLst>
          </p:cNvPr>
          <p:cNvSpPr/>
          <p:nvPr/>
        </p:nvSpPr>
        <p:spPr>
          <a:xfrm>
            <a:off x="3781976" y="3758384"/>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50" dirty="0"/>
              <a:t>JOB MANAGEMENT</a:t>
            </a:r>
          </a:p>
        </p:txBody>
      </p:sp>
      <p:sp>
        <p:nvSpPr>
          <p:cNvPr id="18" name="Oval 17">
            <a:extLst>
              <a:ext uri="{FF2B5EF4-FFF2-40B4-BE49-F238E27FC236}">
                <a16:creationId xmlns:a16="http://schemas.microsoft.com/office/drawing/2014/main" id="{5C37038F-30E0-8BDF-01D1-92A36230B4E1}"/>
              </a:ext>
            </a:extLst>
          </p:cNvPr>
          <p:cNvSpPr/>
          <p:nvPr/>
        </p:nvSpPr>
        <p:spPr>
          <a:xfrm>
            <a:off x="6609540" y="2483948"/>
            <a:ext cx="1394691" cy="615667"/>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LOG OUT</a:t>
            </a:r>
          </a:p>
        </p:txBody>
      </p:sp>
      <p:cxnSp>
        <p:nvCxnSpPr>
          <p:cNvPr id="19" name="Straight Arrow Connector 18">
            <a:extLst>
              <a:ext uri="{FF2B5EF4-FFF2-40B4-BE49-F238E27FC236}">
                <a16:creationId xmlns:a16="http://schemas.microsoft.com/office/drawing/2014/main" id="{A63F12EC-6EBC-A124-636F-DDB5254C3E51}"/>
              </a:ext>
            </a:extLst>
          </p:cNvPr>
          <p:cNvCxnSpPr>
            <a:cxnSpLocks/>
          </p:cNvCxnSpPr>
          <p:nvPr/>
        </p:nvCxnSpPr>
        <p:spPr>
          <a:xfrm flipH="1">
            <a:off x="2209434" y="3429000"/>
            <a:ext cx="4725129" cy="1080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2CB6FC-E280-E91C-E248-87B8E96B68D5}"/>
              </a:ext>
            </a:extLst>
          </p:cNvPr>
          <p:cNvCxnSpPr>
            <a:cxnSpLocks/>
            <a:endCxn id="15" idx="0"/>
          </p:cNvCxnSpPr>
          <p:nvPr/>
        </p:nvCxnSpPr>
        <p:spPr>
          <a:xfrm>
            <a:off x="2209434" y="3429000"/>
            <a:ext cx="1" cy="32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3263437-DFA7-4996-F6B6-28A9C00FCB90}"/>
              </a:ext>
            </a:extLst>
          </p:cNvPr>
          <p:cNvCxnSpPr>
            <a:cxnSpLocks/>
            <a:endCxn id="6" idx="0"/>
          </p:cNvCxnSpPr>
          <p:nvPr/>
        </p:nvCxnSpPr>
        <p:spPr>
          <a:xfrm>
            <a:off x="4567199" y="1749031"/>
            <a:ext cx="4801" cy="734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12ECC4-20A5-2DEE-6795-973C9806030F}"/>
              </a:ext>
            </a:extLst>
          </p:cNvPr>
          <p:cNvCxnSpPr>
            <a:cxnSpLocks/>
          </p:cNvCxnSpPr>
          <p:nvPr/>
        </p:nvCxnSpPr>
        <p:spPr>
          <a:xfrm flipH="1">
            <a:off x="4567199" y="3103905"/>
            <a:ext cx="7386" cy="32509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9A23CD5-93F8-CF8B-997F-E51B602DC9B7}"/>
              </a:ext>
            </a:extLst>
          </p:cNvPr>
          <p:cNvCxnSpPr>
            <a:cxnSpLocks/>
            <a:endCxn id="18" idx="2"/>
          </p:cNvCxnSpPr>
          <p:nvPr/>
        </p:nvCxnSpPr>
        <p:spPr>
          <a:xfrm>
            <a:off x="5362023" y="2791781"/>
            <a:ext cx="124751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Google Shape;124;p7">
            <a:extLst>
              <a:ext uri="{FF2B5EF4-FFF2-40B4-BE49-F238E27FC236}">
                <a16:creationId xmlns:a16="http://schemas.microsoft.com/office/drawing/2014/main" id="{12DB8994-4814-E86D-9C1B-1789A3D8C3FB}"/>
              </a:ext>
            </a:extLst>
          </p:cNvPr>
          <p:cNvSpPr txBox="1">
            <a:spLocks/>
          </p:cNvSpPr>
          <p:nvPr/>
        </p:nvSpPr>
        <p:spPr>
          <a:xfrm>
            <a:off x="3689964" y="1864265"/>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Login  Successful</a:t>
            </a:r>
            <a:endParaRPr lang="en-US" sz="1400" dirty="0"/>
          </a:p>
        </p:txBody>
      </p:sp>
      <p:cxnSp>
        <p:nvCxnSpPr>
          <p:cNvPr id="13" name="Straight Arrow Connector 12">
            <a:extLst>
              <a:ext uri="{FF2B5EF4-FFF2-40B4-BE49-F238E27FC236}">
                <a16:creationId xmlns:a16="http://schemas.microsoft.com/office/drawing/2014/main" id="{1401051B-7A8C-105E-10D3-AD35DD7EFDDE}"/>
              </a:ext>
            </a:extLst>
          </p:cNvPr>
          <p:cNvCxnSpPr>
            <a:cxnSpLocks/>
          </p:cNvCxnSpPr>
          <p:nvPr/>
        </p:nvCxnSpPr>
        <p:spPr>
          <a:xfrm>
            <a:off x="4567199" y="3429000"/>
            <a:ext cx="1" cy="32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308FD29-C6B0-FC80-C36F-2B0B4381539B}"/>
              </a:ext>
            </a:extLst>
          </p:cNvPr>
          <p:cNvCxnSpPr>
            <a:cxnSpLocks/>
          </p:cNvCxnSpPr>
          <p:nvPr/>
        </p:nvCxnSpPr>
        <p:spPr>
          <a:xfrm>
            <a:off x="6934563" y="3439804"/>
            <a:ext cx="1" cy="32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FD165FB-C1F9-2E9C-6406-C8F038AB0847}"/>
              </a:ext>
            </a:extLst>
          </p:cNvPr>
          <p:cNvCxnSpPr>
            <a:cxnSpLocks/>
          </p:cNvCxnSpPr>
          <p:nvPr/>
        </p:nvCxnSpPr>
        <p:spPr>
          <a:xfrm>
            <a:off x="8004231" y="2791781"/>
            <a:ext cx="623759" cy="1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Speech Bubble: Rectangle with Corners Rounded 29">
            <a:extLst>
              <a:ext uri="{FF2B5EF4-FFF2-40B4-BE49-F238E27FC236}">
                <a16:creationId xmlns:a16="http://schemas.microsoft.com/office/drawing/2014/main" id="{B2F26944-D4C0-6922-9B79-11D4FDD39C4C}"/>
              </a:ext>
            </a:extLst>
          </p:cNvPr>
          <p:cNvSpPr/>
          <p:nvPr/>
        </p:nvSpPr>
        <p:spPr>
          <a:xfrm rot="10800000">
            <a:off x="1419412" y="4697486"/>
            <a:ext cx="1580046" cy="1660181"/>
          </a:xfrm>
          <a:prstGeom prst="wedgeRoundRectCallout">
            <a:avLst>
              <a:gd name="adj1" fmla="val -22471"/>
              <a:gd name="adj2" fmla="val 69710"/>
              <a:gd name="adj3" fmla="val 16667"/>
            </a:avLst>
          </a:prstGeom>
          <a:ln>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3" name="Google Shape;124;p7">
            <a:extLst>
              <a:ext uri="{FF2B5EF4-FFF2-40B4-BE49-F238E27FC236}">
                <a16:creationId xmlns:a16="http://schemas.microsoft.com/office/drawing/2014/main" id="{B4EDC801-51AD-3926-9F9F-B0239BE231F9}"/>
              </a:ext>
            </a:extLst>
          </p:cNvPr>
          <p:cNvSpPr txBox="1">
            <a:spLocks/>
          </p:cNvSpPr>
          <p:nvPr/>
        </p:nvSpPr>
        <p:spPr>
          <a:xfrm>
            <a:off x="1426669" y="4919192"/>
            <a:ext cx="1580047" cy="123552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600" dirty="0"/>
              <a:t>Admin adds/edits/deletes user account.</a:t>
            </a:r>
          </a:p>
          <a:p>
            <a:pPr>
              <a:buSzPts val="4400"/>
              <a:buFont typeface="Times New Roman"/>
            </a:pPr>
            <a:r>
              <a:rPr lang="en-US" sz="1600" dirty="0"/>
              <a:t>Update </a:t>
            </a:r>
            <a:r>
              <a:rPr lang="en-US" sz="1600" dirty="0" err="1"/>
              <a:t>reflectes</a:t>
            </a:r>
            <a:r>
              <a:rPr lang="en-US" sz="1600" dirty="0"/>
              <a:t> in database</a:t>
            </a:r>
          </a:p>
        </p:txBody>
      </p:sp>
      <p:sp>
        <p:nvSpPr>
          <p:cNvPr id="35" name="Speech Bubble: Rectangle with Corners Rounded 34">
            <a:extLst>
              <a:ext uri="{FF2B5EF4-FFF2-40B4-BE49-F238E27FC236}">
                <a16:creationId xmlns:a16="http://schemas.microsoft.com/office/drawing/2014/main" id="{426DF6A8-DC78-813A-1A2E-3BC76B4950E7}"/>
              </a:ext>
            </a:extLst>
          </p:cNvPr>
          <p:cNvSpPr/>
          <p:nvPr/>
        </p:nvSpPr>
        <p:spPr>
          <a:xfrm rot="10800000">
            <a:off x="3784562" y="4706862"/>
            <a:ext cx="1580046" cy="1660181"/>
          </a:xfrm>
          <a:prstGeom prst="wedgeRoundRectCallout">
            <a:avLst>
              <a:gd name="adj1" fmla="val -22471"/>
              <a:gd name="adj2" fmla="val 69710"/>
              <a:gd name="adj3" fmla="val 16667"/>
            </a:avLst>
          </a:prstGeom>
          <a:ln>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7" name="Speech Bubble: Rectangle with Corners Rounded 36">
            <a:extLst>
              <a:ext uri="{FF2B5EF4-FFF2-40B4-BE49-F238E27FC236}">
                <a16:creationId xmlns:a16="http://schemas.microsoft.com/office/drawing/2014/main" id="{1284211C-867F-0B68-F3C6-AA9E6F88E192}"/>
              </a:ext>
            </a:extLst>
          </p:cNvPr>
          <p:cNvSpPr/>
          <p:nvPr/>
        </p:nvSpPr>
        <p:spPr>
          <a:xfrm rot="10800000">
            <a:off x="6144542" y="4686681"/>
            <a:ext cx="1580046" cy="1660181"/>
          </a:xfrm>
          <a:prstGeom prst="wedgeRoundRectCallout">
            <a:avLst>
              <a:gd name="adj1" fmla="val -22471"/>
              <a:gd name="adj2" fmla="val 69710"/>
              <a:gd name="adj3" fmla="val 16667"/>
            </a:avLst>
          </a:prstGeom>
          <a:ln>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8" name="Google Shape;124;p7">
            <a:extLst>
              <a:ext uri="{FF2B5EF4-FFF2-40B4-BE49-F238E27FC236}">
                <a16:creationId xmlns:a16="http://schemas.microsoft.com/office/drawing/2014/main" id="{3E934384-3ACD-6D7E-3A7B-03ADF7F3A56F}"/>
              </a:ext>
            </a:extLst>
          </p:cNvPr>
          <p:cNvSpPr txBox="1">
            <a:spLocks/>
          </p:cNvSpPr>
          <p:nvPr/>
        </p:nvSpPr>
        <p:spPr>
          <a:xfrm>
            <a:off x="3766963" y="4880552"/>
            <a:ext cx="1580047" cy="123552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600" dirty="0"/>
              <a:t>Admin able to delete job postings.</a:t>
            </a:r>
          </a:p>
          <a:p>
            <a:pPr>
              <a:buSzPts val="4400"/>
              <a:buFont typeface="Times New Roman"/>
            </a:pPr>
            <a:r>
              <a:rPr lang="en-US" sz="1600" dirty="0"/>
              <a:t>Update </a:t>
            </a:r>
            <a:r>
              <a:rPr lang="en-US" sz="1600" dirty="0" err="1"/>
              <a:t>reflectes</a:t>
            </a:r>
            <a:r>
              <a:rPr lang="en-US" sz="1600" dirty="0"/>
              <a:t> in database</a:t>
            </a:r>
          </a:p>
        </p:txBody>
      </p:sp>
      <p:sp>
        <p:nvSpPr>
          <p:cNvPr id="39" name="Google Shape;124;p7">
            <a:extLst>
              <a:ext uri="{FF2B5EF4-FFF2-40B4-BE49-F238E27FC236}">
                <a16:creationId xmlns:a16="http://schemas.microsoft.com/office/drawing/2014/main" id="{D407DEEB-387A-47F7-997C-529AC54BAA4F}"/>
              </a:ext>
            </a:extLst>
          </p:cNvPr>
          <p:cNvSpPr txBox="1">
            <a:spLocks/>
          </p:cNvSpPr>
          <p:nvPr/>
        </p:nvSpPr>
        <p:spPr>
          <a:xfrm>
            <a:off x="6129525" y="4899011"/>
            <a:ext cx="1580047" cy="123552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600" dirty="0"/>
              <a:t>Admin manages and monitors the data flow and storage.</a:t>
            </a:r>
          </a:p>
        </p:txBody>
      </p:sp>
    </p:spTree>
    <p:extLst>
      <p:ext uri="{BB962C8B-B14F-4D97-AF65-F5344CB8AC3E}">
        <p14:creationId xmlns:p14="http://schemas.microsoft.com/office/powerpoint/2010/main" val="310577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D515F0-4AC8-4C2C-6E01-CB62D83D6D78}"/>
              </a:ext>
            </a:extLst>
          </p:cNvPr>
          <p:cNvSpPr txBox="1">
            <a:spLocks/>
          </p:cNvSpPr>
          <p:nvPr/>
        </p:nvSpPr>
        <p:spPr>
          <a:xfrm>
            <a:off x="457200" y="-19652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Employer</a:t>
            </a:r>
          </a:p>
        </p:txBody>
      </p:sp>
      <p:sp>
        <p:nvSpPr>
          <p:cNvPr id="5" name="Rectangle 4">
            <a:extLst>
              <a:ext uri="{FF2B5EF4-FFF2-40B4-BE49-F238E27FC236}">
                <a16:creationId xmlns:a16="http://schemas.microsoft.com/office/drawing/2014/main" id="{847B373F-999E-81F0-F193-6C7287FC22CA}"/>
              </a:ext>
            </a:extLst>
          </p:cNvPr>
          <p:cNvSpPr/>
          <p:nvPr/>
        </p:nvSpPr>
        <p:spPr>
          <a:xfrm>
            <a:off x="457200" y="1829982"/>
            <a:ext cx="1944255" cy="755917"/>
          </a:xfrm>
          <a:prstGeom prst="rect">
            <a:avLst/>
          </a:prstGeom>
          <a:ln w="28575"/>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b="1" dirty="0">
                <a:solidFill>
                  <a:schemeClr val="tx1"/>
                </a:solidFill>
                <a:cs typeface="Arial"/>
              </a:rPr>
              <a:t>EMPLOYER</a:t>
            </a:r>
          </a:p>
        </p:txBody>
      </p:sp>
      <p:sp>
        <p:nvSpPr>
          <p:cNvPr id="6" name="Rectangle: Rounded Corners 5">
            <a:extLst>
              <a:ext uri="{FF2B5EF4-FFF2-40B4-BE49-F238E27FC236}">
                <a16:creationId xmlns:a16="http://schemas.microsoft.com/office/drawing/2014/main" id="{6DDD9040-3004-177D-EF27-83225384A1CC}"/>
              </a:ext>
            </a:extLst>
          </p:cNvPr>
          <p:cNvSpPr/>
          <p:nvPr/>
        </p:nvSpPr>
        <p:spPr>
          <a:xfrm>
            <a:off x="1884218" y="3692951"/>
            <a:ext cx="1580047" cy="615667"/>
          </a:xfrm>
          <a:prstGeom prst="round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DASHBOARD</a:t>
            </a:r>
          </a:p>
        </p:txBody>
      </p:sp>
      <p:sp>
        <p:nvSpPr>
          <p:cNvPr id="8" name="Rectangle: Rounded Corners 7">
            <a:extLst>
              <a:ext uri="{FF2B5EF4-FFF2-40B4-BE49-F238E27FC236}">
                <a16:creationId xmlns:a16="http://schemas.microsoft.com/office/drawing/2014/main" id="{E364C283-6DF2-D63C-9167-326553032C2D}"/>
              </a:ext>
            </a:extLst>
          </p:cNvPr>
          <p:cNvSpPr/>
          <p:nvPr/>
        </p:nvSpPr>
        <p:spPr>
          <a:xfrm>
            <a:off x="4765954" y="2252639"/>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VIEW APPLICATION</a:t>
            </a:r>
          </a:p>
        </p:txBody>
      </p:sp>
      <p:sp>
        <p:nvSpPr>
          <p:cNvPr id="12" name="Rectangle: Rounded Corners 11">
            <a:extLst>
              <a:ext uri="{FF2B5EF4-FFF2-40B4-BE49-F238E27FC236}">
                <a16:creationId xmlns:a16="http://schemas.microsoft.com/office/drawing/2014/main" id="{E657B940-1B1A-92E4-DB10-63538DAEB33F}"/>
              </a:ext>
            </a:extLst>
          </p:cNvPr>
          <p:cNvSpPr/>
          <p:nvPr/>
        </p:nvSpPr>
        <p:spPr>
          <a:xfrm>
            <a:off x="7223130" y="2252639"/>
            <a:ext cx="1580047" cy="615666"/>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RESUME</a:t>
            </a:r>
          </a:p>
        </p:txBody>
      </p:sp>
      <p:sp>
        <p:nvSpPr>
          <p:cNvPr id="15" name="Rectangle: Rounded Corners 14">
            <a:extLst>
              <a:ext uri="{FF2B5EF4-FFF2-40B4-BE49-F238E27FC236}">
                <a16:creationId xmlns:a16="http://schemas.microsoft.com/office/drawing/2014/main" id="{8DD419E2-9346-BD5E-7808-C053978BE297}"/>
              </a:ext>
            </a:extLst>
          </p:cNvPr>
          <p:cNvSpPr/>
          <p:nvPr/>
        </p:nvSpPr>
        <p:spPr>
          <a:xfrm>
            <a:off x="4765960" y="5144483"/>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50" dirty="0"/>
              <a:t>PROFILE MANAGEMENT</a:t>
            </a:r>
          </a:p>
        </p:txBody>
      </p:sp>
      <p:sp>
        <p:nvSpPr>
          <p:cNvPr id="16" name="Rectangle: Rounded Corners 15">
            <a:extLst>
              <a:ext uri="{FF2B5EF4-FFF2-40B4-BE49-F238E27FC236}">
                <a16:creationId xmlns:a16="http://schemas.microsoft.com/office/drawing/2014/main" id="{99FCD3F4-AE9A-D6A9-78CC-969F9D4DA4AD}"/>
              </a:ext>
            </a:extLst>
          </p:cNvPr>
          <p:cNvSpPr/>
          <p:nvPr/>
        </p:nvSpPr>
        <p:spPr>
          <a:xfrm>
            <a:off x="4765958" y="4337050"/>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JOB POSTING</a:t>
            </a:r>
          </a:p>
        </p:txBody>
      </p:sp>
      <p:sp>
        <p:nvSpPr>
          <p:cNvPr id="17" name="Rectangle: Rounded Corners 16">
            <a:extLst>
              <a:ext uri="{FF2B5EF4-FFF2-40B4-BE49-F238E27FC236}">
                <a16:creationId xmlns:a16="http://schemas.microsoft.com/office/drawing/2014/main" id="{2071E10A-A7DC-8240-660F-C6D012B7E38C}"/>
              </a:ext>
            </a:extLst>
          </p:cNvPr>
          <p:cNvSpPr/>
          <p:nvPr/>
        </p:nvSpPr>
        <p:spPr>
          <a:xfrm>
            <a:off x="4765954" y="3061493"/>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NOTIFICATION</a:t>
            </a:r>
          </a:p>
        </p:txBody>
      </p:sp>
      <p:sp>
        <p:nvSpPr>
          <p:cNvPr id="18" name="Oval 17">
            <a:extLst>
              <a:ext uri="{FF2B5EF4-FFF2-40B4-BE49-F238E27FC236}">
                <a16:creationId xmlns:a16="http://schemas.microsoft.com/office/drawing/2014/main" id="{5C37038F-30E0-8BDF-01D1-92A36230B4E1}"/>
              </a:ext>
            </a:extLst>
          </p:cNvPr>
          <p:cNvSpPr/>
          <p:nvPr/>
        </p:nvSpPr>
        <p:spPr>
          <a:xfrm>
            <a:off x="1704109" y="5760151"/>
            <a:ext cx="1394691" cy="615667"/>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LOG OUT</a:t>
            </a:r>
          </a:p>
        </p:txBody>
      </p:sp>
      <p:cxnSp>
        <p:nvCxnSpPr>
          <p:cNvPr id="19" name="Straight Arrow Connector 18">
            <a:extLst>
              <a:ext uri="{FF2B5EF4-FFF2-40B4-BE49-F238E27FC236}">
                <a16:creationId xmlns:a16="http://schemas.microsoft.com/office/drawing/2014/main" id="{A63F12EC-6EBC-A124-636F-DDB5254C3E51}"/>
              </a:ext>
            </a:extLst>
          </p:cNvPr>
          <p:cNvCxnSpPr>
            <a:cxnSpLocks/>
          </p:cNvCxnSpPr>
          <p:nvPr/>
        </p:nvCxnSpPr>
        <p:spPr>
          <a:xfrm>
            <a:off x="1313462" y="2585899"/>
            <a:ext cx="0" cy="141488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2CB6FC-E280-E91C-E248-87B8E96B68D5}"/>
              </a:ext>
            </a:extLst>
          </p:cNvPr>
          <p:cNvCxnSpPr>
            <a:cxnSpLocks/>
            <a:endCxn id="6" idx="1"/>
          </p:cNvCxnSpPr>
          <p:nvPr/>
        </p:nvCxnSpPr>
        <p:spPr>
          <a:xfrm>
            <a:off x="1313462" y="4000785"/>
            <a:ext cx="5707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3263437-DFA7-4996-F6B6-28A9C00FCB90}"/>
              </a:ext>
            </a:extLst>
          </p:cNvPr>
          <p:cNvCxnSpPr>
            <a:cxnSpLocks/>
            <a:endCxn id="18" idx="0"/>
          </p:cNvCxnSpPr>
          <p:nvPr/>
        </p:nvCxnSpPr>
        <p:spPr>
          <a:xfrm>
            <a:off x="2401454" y="4308619"/>
            <a:ext cx="1" cy="14515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02634A3-98B3-DB2C-F813-82504440BDC8}"/>
              </a:ext>
            </a:extLst>
          </p:cNvPr>
          <p:cNvCxnSpPr>
            <a:cxnSpLocks/>
          </p:cNvCxnSpPr>
          <p:nvPr/>
        </p:nvCxnSpPr>
        <p:spPr>
          <a:xfrm>
            <a:off x="2394139" y="6375818"/>
            <a:ext cx="0" cy="2889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65D4C3-2817-5565-CDBC-C0CF051C1085}"/>
              </a:ext>
            </a:extLst>
          </p:cNvPr>
          <p:cNvCxnSpPr>
            <a:cxnSpLocks/>
          </p:cNvCxnSpPr>
          <p:nvPr/>
        </p:nvCxnSpPr>
        <p:spPr>
          <a:xfrm>
            <a:off x="3098800" y="5452316"/>
            <a:ext cx="1667159" cy="60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824289-9F85-D474-2E42-2A94B190F247}"/>
              </a:ext>
            </a:extLst>
          </p:cNvPr>
          <p:cNvCxnSpPr>
            <a:cxnSpLocks/>
          </p:cNvCxnSpPr>
          <p:nvPr/>
        </p:nvCxnSpPr>
        <p:spPr>
          <a:xfrm>
            <a:off x="3098800" y="4644883"/>
            <a:ext cx="1667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F42CCA-F0E1-535A-845D-F2601C4C7A9A}"/>
              </a:ext>
            </a:extLst>
          </p:cNvPr>
          <p:cNvCxnSpPr>
            <a:cxnSpLocks/>
          </p:cNvCxnSpPr>
          <p:nvPr/>
        </p:nvCxnSpPr>
        <p:spPr>
          <a:xfrm>
            <a:off x="3098800" y="4308618"/>
            <a:ext cx="0" cy="1143698"/>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12ECC4-20A5-2DEE-6795-973C9806030F}"/>
              </a:ext>
            </a:extLst>
          </p:cNvPr>
          <p:cNvCxnSpPr>
            <a:cxnSpLocks/>
          </p:cNvCxnSpPr>
          <p:nvPr/>
        </p:nvCxnSpPr>
        <p:spPr>
          <a:xfrm>
            <a:off x="3098800" y="2549253"/>
            <a:ext cx="0" cy="1143698"/>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9A23CD5-93F8-CF8B-997F-E51B602DC9B7}"/>
              </a:ext>
            </a:extLst>
          </p:cNvPr>
          <p:cNvCxnSpPr>
            <a:cxnSpLocks/>
          </p:cNvCxnSpPr>
          <p:nvPr/>
        </p:nvCxnSpPr>
        <p:spPr>
          <a:xfrm>
            <a:off x="3098800" y="3374772"/>
            <a:ext cx="1667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96A5A16-AC2F-53F0-B4BD-D528E32A0A62}"/>
              </a:ext>
            </a:extLst>
          </p:cNvPr>
          <p:cNvCxnSpPr>
            <a:cxnSpLocks/>
          </p:cNvCxnSpPr>
          <p:nvPr/>
        </p:nvCxnSpPr>
        <p:spPr>
          <a:xfrm>
            <a:off x="3098800" y="2549253"/>
            <a:ext cx="1667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E5D6109-67A9-A518-A949-B74E3CA01E59}"/>
              </a:ext>
            </a:extLst>
          </p:cNvPr>
          <p:cNvCxnSpPr>
            <a:cxnSpLocks/>
            <a:stCxn id="8" idx="3"/>
            <a:endCxn id="12" idx="1"/>
          </p:cNvCxnSpPr>
          <p:nvPr/>
        </p:nvCxnSpPr>
        <p:spPr>
          <a:xfrm flipV="1">
            <a:off x="6346001" y="2560472"/>
            <a:ext cx="87712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Google Shape;124;p7">
            <a:extLst>
              <a:ext uri="{FF2B5EF4-FFF2-40B4-BE49-F238E27FC236}">
                <a16:creationId xmlns:a16="http://schemas.microsoft.com/office/drawing/2014/main" id="{12DB8994-4814-E86D-9C1B-1789A3D8C3FB}"/>
              </a:ext>
            </a:extLst>
          </p:cNvPr>
          <p:cNvSpPr txBox="1">
            <a:spLocks/>
          </p:cNvSpPr>
          <p:nvPr/>
        </p:nvSpPr>
        <p:spPr>
          <a:xfrm rot="5400000">
            <a:off x="459353" y="3116812"/>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Login Successful</a:t>
            </a:r>
            <a:endParaRPr lang="en-US" sz="1400" dirty="0"/>
          </a:p>
        </p:txBody>
      </p:sp>
      <p:sp>
        <p:nvSpPr>
          <p:cNvPr id="56" name="Google Shape;124;p7">
            <a:extLst>
              <a:ext uri="{FF2B5EF4-FFF2-40B4-BE49-F238E27FC236}">
                <a16:creationId xmlns:a16="http://schemas.microsoft.com/office/drawing/2014/main" id="{E97D8019-1DD5-A24C-9C71-0A7EEDEA4A9A}"/>
              </a:ext>
            </a:extLst>
          </p:cNvPr>
          <p:cNvSpPr txBox="1">
            <a:spLocks/>
          </p:cNvSpPr>
          <p:nvPr/>
        </p:nvSpPr>
        <p:spPr>
          <a:xfrm>
            <a:off x="6346000" y="1887607"/>
            <a:ext cx="877129" cy="134572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View Resume</a:t>
            </a:r>
            <a:endParaRPr lang="en-US" sz="1400" dirty="0"/>
          </a:p>
        </p:txBody>
      </p:sp>
      <p:sp>
        <p:nvSpPr>
          <p:cNvPr id="57" name="Google Shape;124;p7">
            <a:extLst>
              <a:ext uri="{FF2B5EF4-FFF2-40B4-BE49-F238E27FC236}">
                <a16:creationId xmlns:a16="http://schemas.microsoft.com/office/drawing/2014/main" id="{DF4C50CB-08A2-ECE7-ACB3-307E82F45DD0}"/>
              </a:ext>
            </a:extLst>
          </p:cNvPr>
          <p:cNvSpPr txBox="1">
            <a:spLocks/>
          </p:cNvSpPr>
          <p:nvPr/>
        </p:nvSpPr>
        <p:spPr>
          <a:xfrm>
            <a:off x="2918691" y="4367454"/>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Add Jobs</a:t>
            </a:r>
            <a:endParaRPr lang="en-US" sz="1400" dirty="0"/>
          </a:p>
        </p:txBody>
      </p:sp>
      <p:sp>
        <p:nvSpPr>
          <p:cNvPr id="58" name="Google Shape;124;p7">
            <a:extLst>
              <a:ext uri="{FF2B5EF4-FFF2-40B4-BE49-F238E27FC236}">
                <a16:creationId xmlns:a16="http://schemas.microsoft.com/office/drawing/2014/main" id="{4E5D2156-99D5-6341-CE34-6C80F8BF7B51}"/>
              </a:ext>
            </a:extLst>
          </p:cNvPr>
          <p:cNvSpPr txBox="1">
            <a:spLocks/>
          </p:cNvSpPr>
          <p:nvPr/>
        </p:nvSpPr>
        <p:spPr>
          <a:xfrm>
            <a:off x="3098800" y="4787806"/>
            <a:ext cx="1667158" cy="134572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Creates / Edits Company Profile</a:t>
            </a:r>
            <a:endParaRPr lang="en-US" sz="1400" dirty="0"/>
          </a:p>
        </p:txBody>
      </p:sp>
      <p:sp>
        <p:nvSpPr>
          <p:cNvPr id="59" name="Google Shape;124;p7">
            <a:extLst>
              <a:ext uri="{FF2B5EF4-FFF2-40B4-BE49-F238E27FC236}">
                <a16:creationId xmlns:a16="http://schemas.microsoft.com/office/drawing/2014/main" id="{53C6DFB5-B369-AECC-2618-FF1EB9AE344B}"/>
              </a:ext>
            </a:extLst>
          </p:cNvPr>
          <p:cNvSpPr txBox="1">
            <a:spLocks/>
          </p:cNvSpPr>
          <p:nvPr/>
        </p:nvSpPr>
        <p:spPr>
          <a:xfrm>
            <a:off x="2854161" y="2235275"/>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Retrieve Applications</a:t>
            </a:r>
            <a:endParaRPr lang="en-US" sz="1400" dirty="0"/>
          </a:p>
        </p:txBody>
      </p:sp>
      <p:sp>
        <p:nvSpPr>
          <p:cNvPr id="60" name="Google Shape;124;p7">
            <a:extLst>
              <a:ext uri="{FF2B5EF4-FFF2-40B4-BE49-F238E27FC236}">
                <a16:creationId xmlns:a16="http://schemas.microsoft.com/office/drawing/2014/main" id="{FA0AB807-C580-0D9B-E674-72DA41DB777B}"/>
              </a:ext>
            </a:extLst>
          </p:cNvPr>
          <p:cNvSpPr txBox="1">
            <a:spLocks/>
          </p:cNvSpPr>
          <p:nvPr/>
        </p:nvSpPr>
        <p:spPr>
          <a:xfrm>
            <a:off x="2798001" y="2480440"/>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From Database</a:t>
            </a:r>
            <a:endParaRPr lang="en-US" sz="1400" dirty="0"/>
          </a:p>
        </p:txBody>
      </p:sp>
      <p:sp>
        <p:nvSpPr>
          <p:cNvPr id="62" name="Rectangle: Rounded Corners 61">
            <a:extLst>
              <a:ext uri="{FF2B5EF4-FFF2-40B4-BE49-F238E27FC236}">
                <a16:creationId xmlns:a16="http://schemas.microsoft.com/office/drawing/2014/main" id="{6B28C2CA-D87A-A177-D3CA-36194724E315}"/>
              </a:ext>
            </a:extLst>
          </p:cNvPr>
          <p:cNvSpPr/>
          <p:nvPr/>
        </p:nvSpPr>
        <p:spPr>
          <a:xfrm>
            <a:off x="3738423" y="1003672"/>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REGISTRATION</a:t>
            </a:r>
          </a:p>
        </p:txBody>
      </p:sp>
      <p:cxnSp>
        <p:nvCxnSpPr>
          <p:cNvPr id="63" name="Straight Arrow Connector 62">
            <a:extLst>
              <a:ext uri="{FF2B5EF4-FFF2-40B4-BE49-F238E27FC236}">
                <a16:creationId xmlns:a16="http://schemas.microsoft.com/office/drawing/2014/main" id="{BEEA6504-D704-C817-AF69-40A0EBE7CBB7}"/>
              </a:ext>
            </a:extLst>
          </p:cNvPr>
          <p:cNvCxnSpPr>
            <a:cxnSpLocks/>
          </p:cNvCxnSpPr>
          <p:nvPr/>
        </p:nvCxnSpPr>
        <p:spPr>
          <a:xfrm>
            <a:off x="1311744" y="1311506"/>
            <a:ext cx="0" cy="51847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6BF9245-C19A-8EB1-87CE-BAAC2A230296}"/>
              </a:ext>
            </a:extLst>
          </p:cNvPr>
          <p:cNvCxnSpPr>
            <a:cxnSpLocks/>
            <a:endCxn id="62" idx="1"/>
          </p:cNvCxnSpPr>
          <p:nvPr/>
        </p:nvCxnSpPr>
        <p:spPr>
          <a:xfrm>
            <a:off x="1311744" y="1311506"/>
            <a:ext cx="242667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Google Shape;124;p7">
            <a:extLst>
              <a:ext uri="{FF2B5EF4-FFF2-40B4-BE49-F238E27FC236}">
                <a16:creationId xmlns:a16="http://schemas.microsoft.com/office/drawing/2014/main" id="{02078DE0-E08B-F2E2-BE1B-EF919D4B6085}"/>
              </a:ext>
            </a:extLst>
          </p:cNvPr>
          <p:cNvSpPr txBox="1">
            <a:spLocks/>
          </p:cNvSpPr>
          <p:nvPr/>
        </p:nvSpPr>
        <p:spPr>
          <a:xfrm>
            <a:off x="1345432" y="990778"/>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Apply for Registration</a:t>
            </a:r>
            <a:endParaRPr lang="en-US" sz="1400" dirty="0"/>
          </a:p>
        </p:txBody>
      </p:sp>
    </p:spTree>
    <p:extLst>
      <p:ext uri="{BB962C8B-B14F-4D97-AF65-F5344CB8AC3E}">
        <p14:creationId xmlns:p14="http://schemas.microsoft.com/office/powerpoint/2010/main" val="2656849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D515F0-4AC8-4C2C-6E01-CB62D83D6D78}"/>
              </a:ext>
            </a:extLst>
          </p:cNvPr>
          <p:cNvSpPr txBox="1">
            <a:spLocks/>
          </p:cNvSpPr>
          <p:nvPr/>
        </p:nvSpPr>
        <p:spPr>
          <a:xfrm>
            <a:off x="457200" y="-19652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Job Seeker</a:t>
            </a:r>
          </a:p>
        </p:txBody>
      </p:sp>
      <p:sp>
        <p:nvSpPr>
          <p:cNvPr id="5" name="Rectangle 4">
            <a:extLst>
              <a:ext uri="{FF2B5EF4-FFF2-40B4-BE49-F238E27FC236}">
                <a16:creationId xmlns:a16="http://schemas.microsoft.com/office/drawing/2014/main" id="{847B373F-999E-81F0-F193-6C7287FC22CA}"/>
              </a:ext>
            </a:extLst>
          </p:cNvPr>
          <p:cNvSpPr/>
          <p:nvPr/>
        </p:nvSpPr>
        <p:spPr>
          <a:xfrm>
            <a:off x="1560136" y="1785678"/>
            <a:ext cx="1944255" cy="755917"/>
          </a:xfrm>
          <a:prstGeom prst="rect">
            <a:avLst/>
          </a:prstGeom>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b="1" dirty="0">
                <a:solidFill>
                  <a:schemeClr val="tx1"/>
                </a:solidFill>
                <a:cs typeface="Arial"/>
              </a:rPr>
              <a:t>JOB SEEKER</a:t>
            </a:r>
          </a:p>
        </p:txBody>
      </p:sp>
      <p:sp>
        <p:nvSpPr>
          <p:cNvPr id="6" name="Rectangle: Rounded Corners 5">
            <a:extLst>
              <a:ext uri="{FF2B5EF4-FFF2-40B4-BE49-F238E27FC236}">
                <a16:creationId xmlns:a16="http://schemas.microsoft.com/office/drawing/2014/main" id="{6DDD9040-3004-177D-EF27-83225384A1CC}"/>
              </a:ext>
            </a:extLst>
          </p:cNvPr>
          <p:cNvSpPr/>
          <p:nvPr/>
        </p:nvSpPr>
        <p:spPr>
          <a:xfrm>
            <a:off x="2987154" y="3648647"/>
            <a:ext cx="1580047" cy="615667"/>
          </a:xfrm>
          <a:prstGeom prst="roundRect">
            <a:avLst/>
          </a:prstGeom>
          <a:ln w="2857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DASHBOARD</a:t>
            </a:r>
          </a:p>
        </p:txBody>
      </p:sp>
      <p:sp>
        <p:nvSpPr>
          <p:cNvPr id="8" name="Rectangle: Rounded Corners 7">
            <a:extLst>
              <a:ext uri="{FF2B5EF4-FFF2-40B4-BE49-F238E27FC236}">
                <a16:creationId xmlns:a16="http://schemas.microsoft.com/office/drawing/2014/main" id="{E364C283-6DF2-D63C-9167-326553032C2D}"/>
              </a:ext>
            </a:extLst>
          </p:cNvPr>
          <p:cNvSpPr/>
          <p:nvPr/>
        </p:nvSpPr>
        <p:spPr>
          <a:xfrm>
            <a:off x="5868890" y="5075010"/>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NOTIFICATION</a:t>
            </a:r>
          </a:p>
        </p:txBody>
      </p:sp>
      <p:sp>
        <p:nvSpPr>
          <p:cNvPr id="15" name="Rectangle: Rounded Corners 14">
            <a:extLst>
              <a:ext uri="{FF2B5EF4-FFF2-40B4-BE49-F238E27FC236}">
                <a16:creationId xmlns:a16="http://schemas.microsoft.com/office/drawing/2014/main" id="{8DD419E2-9346-BD5E-7808-C053978BE297}"/>
              </a:ext>
            </a:extLst>
          </p:cNvPr>
          <p:cNvSpPr/>
          <p:nvPr/>
        </p:nvSpPr>
        <p:spPr>
          <a:xfrm>
            <a:off x="5868890" y="2218460"/>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650" dirty="0"/>
              <a:t>PROFILE MANAGEMENT</a:t>
            </a:r>
          </a:p>
        </p:txBody>
      </p:sp>
      <p:sp>
        <p:nvSpPr>
          <p:cNvPr id="16" name="Rectangle: Rounded Corners 15">
            <a:extLst>
              <a:ext uri="{FF2B5EF4-FFF2-40B4-BE49-F238E27FC236}">
                <a16:creationId xmlns:a16="http://schemas.microsoft.com/office/drawing/2014/main" id="{99FCD3F4-AE9A-D6A9-78CC-969F9D4DA4AD}"/>
              </a:ext>
            </a:extLst>
          </p:cNvPr>
          <p:cNvSpPr/>
          <p:nvPr/>
        </p:nvSpPr>
        <p:spPr>
          <a:xfrm>
            <a:off x="5868894" y="4292746"/>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JOB APPLICATION</a:t>
            </a:r>
          </a:p>
        </p:txBody>
      </p:sp>
      <p:sp>
        <p:nvSpPr>
          <p:cNvPr id="17" name="Rectangle: Rounded Corners 16">
            <a:extLst>
              <a:ext uri="{FF2B5EF4-FFF2-40B4-BE49-F238E27FC236}">
                <a16:creationId xmlns:a16="http://schemas.microsoft.com/office/drawing/2014/main" id="{2071E10A-A7DC-8240-660F-C6D012B7E38C}"/>
              </a:ext>
            </a:extLst>
          </p:cNvPr>
          <p:cNvSpPr/>
          <p:nvPr/>
        </p:nvSpPr>
        <p:spPr>
          <a:xfrm>
            <a:off x="5868890" y="3017189"/>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JOB SEARCH</a:t>
            </a:r>
          </a:p>
        </p:txBody>
      </p:sp>
      <p:sp>
        <p:nvSpPr>
          <p:cNvPr id="18" name="Oval 17">
            <a:extLst>
              <a:ext uri="{FF2B5EF4-FFF2-40B4-BE49-F238E27FC236}">
                <a16:creationId xmlns:a16="http://schemas.microsoft.com/office/drawing/2014/main" id="{5C37038F-30E0-8BDF-01D1-92A36230B4E1}"/>
              </a:ext>
            </a:extLst>
          </p:cNvPr>
          <p:cNvSpPr/>
          <p:nvPr/>
        </p:nvSpPr>
        <p:spPr>
          <a:xfrm>
            <a:off x="2807045" y="5715847"/>
            <a:ext cx="1394691" cy="615667"/>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LOG OUT</a:t>
            </a:r>
          </a:p>
        </p:txBody>
      </p:sp>
      <p:cxnSp>
        <p:nvCxnSpPr>
          <p:cNvPr id="19" name="Straight Arrow Connector 18">
            <a:extLst>
              <a:ext uri="{FF2B5EF4-FFF2-40B4-BE49-F238E27FC236}">
                <a16:creationId xmlns:a16="http://schemas.microsoft.com/office/drawing/2014/main" id="{A63F12EC-6EBC-A124-636F-DDB5254C3E51}"/>
              </a:ext>
            </a:extLst>
          </p:cNvPr>
          <p:cNvCxnSpPr>
            <a:cxnSpLocks/>
          </p:cNvCxnSpPr>
          <p:nvPr/>
        </p:nvCxnSpPr>
        <p:spPr>
          <a:xfrm>
            <a:off x="2416398" y="2541595"/>
            <a:ext cx="0" cy="141488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2CB6FC-E280-E91C-E248-87B8E96B68D5}"/>
              </a:ext>
            </a:extLst>
          </p:cNvPr>
          <p:cNvCxnSpPr>
            <a:cxnSpLocks/>
            <a:endCxn id="6" idx="1"/>
          </p:cNvCxnSpPr>
          <p:nvPr/>
        </p:nvCxnSpPr>
        <p:spPr>
          <a:xfrm>
            <a:off x="2416398" y="3956481"/>
            <a:ext cx="5707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3263437-DFA7-4996-F6B6-28A9C00FCB90}"/>
              </a:ext>
            </a:extLst>
          </p:cNvPr>
          <p:cNvCxnSpPr>
            <a:cxnSpLocks/>
            <a:endCxn id="18" idx="0"/>
          </p:cNvCxnSpPr>
          <p:nvPr/>
        </p:nvCxnSpPr>
        <p:spPr>
          <a:xfrm>
            <a:off x="3504390" y="4264315"/>
            <a:ext cx="1" cy="14515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02634A3-98B3-DB2C-F813-82504440BDC8}"/>
              </a:ext>
            </a:extLst>
          </p:cNvPr>
          <p:cNvCxnSpPr>
            <a:cxnSpLocks/>
          </p:cNvCxnSpPr>
          <p:nvPr/>
        </p:nvCxnSpPr>
        <p:spPr>
          <a:xfrm>
            <a:off x="3497075" y="6331514"/>
            <a:ext cx="0" cy="2889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65D4C3-2817-5565-CDBC-C0CF051C1085}"/>
              </a:ext>
            </a:extLst>
          </p:cNvPr>
          <p:cNvCxnSpPr>
            <a:cxnSpLocks/>
          </p:cNvCxnSpPr>
          <p:nvPr/>
        </p:nvCxnSpPr>
        <p:spPr>
          <a:xfrm>
            <a:off x="4201736" y="5408012"/>
            <a:ext cx="1667159" cy="60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824289-9F85-D474-2E42-2A94B190F247}"/>
              </a:ext>
            </a:extLst>
          </p:cNvPr>
          <p:cNvCxnSpPr>
            <a:cxnSpLocks/>
          </p:cNvCxnSpPr>
          <p:nvPr/>
        </p:nvCxnSpPr>
        <p:spPr>
          <a:xfrm>
            <a:off x="4201736" y="4600579"/>
            <a:ext cx="1667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F42CCA-F0E1-535A-845D-F2601C4C7A9A}"/>
              </a:ext>
            </a:extLst>
          </p:cNvPr>
          <p:cNvCxnSpPr>
            <a:cxnSpLocks/>
          </p:cNvCxnSpPr>
          <p:nvPr/>
        </p:nvCxnSpPr>
        <p:spPr>
          <a:xfrm>
            <a:off x="4201736" y="4264314"/>
            <a:ext cx="0" cy="1143698"/>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12ECC4-20A5-2DEE-6795-973C9806030F}"/>
              </a:ext>
            </a:extLst>
          </p:cNvPr>
          <p:cNvCxnSpPr>
            <a:cxnSpLocks/>
          </p:cNvCxnSpPr>
          <p:nvPr/>
        </p:nvCxnSpPr>
        <p:spPr>
          <a:xfrm>
            <a:off x="4201736" y="2504949"/>
            <a:ext cx="0" cy="1143698"/>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9A23CD5-93F8-CF8B-997F-E51B602DC9B7}"/>
              </a:ext>
            </a:extLst>
          </p:cNvPr>
          <p:cNvCxnSpPr>
            <a:cxnSpLocks/>
          </p:cNvCxnSpPr>
          <p:nvPr/>
        </p:nvCxnSpPr>
        <p:spPr>
          <a:xfrm>
            <a:off x="4201736" y="3330468"/>
            <a:ext cx="1667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96A5A16-AC2F-53F0-B4BD-D528E32A0A62}"/>
              </a:ext>
            </a:extLst>
          </p:cNvPr>
          <p:cNvCxnSpPr>
            <a:cxnSpLocks/>
          </p:cNvCxnSpPr>
          <p:nvPr/>
        </p:nvCxnSpPr>
        <p:spPr>
          <a:xfrm>
            <a:off x="4201736" y="2504949"/>
            <a:ext cx="166715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Google Shape;124;p7">
            <a:extLst>
              <a:ext uri="{FF2B5EF4-FFF2-40B4-BE49-F238E27FC236}">
                <a16:creationId xmlns:a16="http://schemas.microsoft.com/office/drawing/2014/main" id="{12DB8994-4814-E86D-9C1B-1789A3D8C3FB}"/>
              </a:ext>
            </a:extLst>
          </p:cNvPr>
          <p:cNvSpPr txBox="1">
            <a:spLocks/>
          </p:cNvSpPr>
          <p:nvPr/>
        </p:nvSpPr>
        <p:spPr>
          <a:xfrm rot="5400000">
            <a:off x="1562289" y="3072508"/>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Login Successful</a:t>
            </a:r>
            <a:endParaRPr lang="en-US" sz="1400" dirty="0"/>
          </a:p>
        </p:txBody>
      </p:sp>
      <p:sp>
        <p:nvSpPr>
          <p:cNvPr id="57" name="Google Shape;124;p7">
            <a:extLst>
              <a:ext uri="{FF2B5EF4-FFF2-40B4-BE49-F238E27FC236}">
                <a16:creationId xmlns:a16="http://schemas.microsoft.com/office/drawing/2014/main" id="{DF4C50CB-08A2-ECE7-ACB3-307E82F45DD0}"/>
              </a:ext>
            </a:extLst>
          </p:cNvPr>
          <p:cNvSpPr txBox="1">
            <a:spLocks/>
          </p:cNvSpPr>
          <p:nvPr/>
        </p:nvSpPr>
        <p:spPr>
          <a:xfrm>
            <a:off x="3999001" y="4285659"/>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Apply to Jobs </a:t>
            </a:r>
            <a:endParaRPr lang="en-US" sz="1400" dirty="0"/>
          </a:p>
        </p:txBody>
      </p:sp>
      <p:sp>
        <p:nvSpPr>
          <p:cNvPr id="59" name="Google Shape;124;p7">
            <a:extLst>
              <a:ext uri="{FF2B5EF4-FFF2-40B4-BE49-F238E27FC236}">
                <a16:creationId xmlns:a16="http://schemas.microsoft.com/office/drawing/2014/main" id="{53C6DFB5-B369-AECC-2618-FF1EB9AE344B}"/>
              </a:ext>
            </a:extLst>
          </p:cNvPr>
          <p:cNvSpPr txBox="1">
            <a:spLocks/>
          </p:cNvSpPr>
          <p:nvPr/>
        </p:nvSpPr>
        <p:spPr>
          <a:xfrm>
            <a:off x="3957097" y="2190971"/>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Add Skills, Experience</a:t>
            </a:r>
            <a:endParaRPr lang="en-US" sz="1400" dirty="0"/>
          </a:p>
        </p:txBody>
      </p:sp>
      <p:sp>
        <p:nvSpPr>
          <p:cNvPr id="60" name="Google Shape;124;p7">
            <a:extLst>
              <a:ext uri="{FF2B5EF4-FFF2-40B4-BE49-F238E27FC236}">
                <a16:creationId xmlns:a16="http://schemas.microsoft.com/office/drawing/2014/main" id="{FA0AB807-C580-0D9B-E674-72DA41DB777B}"/>
              </a:ext>
            </a:extLst>
          </p:cNvPr>
          <p:cNvSpPr txBox="1">
            <a:spLocks/>
          </p:cNvSpPr>
          <p:nvPr/>
        </p:nvSpPr>
        <p:spPr>
          <a:xfrm>
            <a:off x="4013843" y="2445254"/>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Education &amp; Resume</a:t>
            </a:r>
            <a:endParaRPr lang="en-US" sz="1400" dirty="0"/>
          </a:p>
        </p:txBody>
      </p:sp>
      <p:sp>
        <p:nvSpPr>
          <p:cNvPr id="62" name="Rectangle: Rounded Corners 61">
            <a:extLst>
              <a:ext uri="{FF2B5EF4-FFF2-40B4-BE49-F238E27FC236}">
                <a16:creationId xmlns:a16="http://schemas.microsoft.com/office/drawing/2014/main" id="{6B28C2CA-D87A-A177-D3CA-36194724E315}"/>
              </a:ext>
            </a:extLst>
          </p:cNvPr>
          <p:cNvSpPr/>
          <p:nvPr/>
        </p:nvSpPr>
        <p:spPr>
          <a:xfrm>
            <a:off x="4841359" y="959368"/>
            <a:ext cx="1580047" cy="615667"/>
          </a:xfrm>
          <a:prstGeom prst="roundRect">
            <a:avLst/>
          </a:prstGeom>
          <a:ln w="28575">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700" dirty="0"/>
              <a:t>REGISTRATION</a:t>
            </a:r>
          </a:p>
        </p:txBody>
      </p:sp>
      <p:cxnSp>
        <p:nvCxnSpPr>
          <p:cNvPr id="63" name="Straight Arrow Connector 62">
            <a:extLst>
              <a:ext uri="{FF2B5EF4-FFF2-40B4-BE49-F238E27FC236}">
                <a16:creationId xmlns:a16="http://schemas.microsoft.com/office/drawing/2014/main" id="{BEEA6504-D704-C817-AF69-40A0EBE7CBB7}"/>
              </a:ext>
            </a:extLst>
          </p:cNvPr>
          <p:cNvCxnSpPr>
            <a:cxnSpLocks/>
          </p:cNvCxnSpPr>
          <p:nvPr/>
        </p:nvCxnSpPr>
        <p:spPr>
          <a:xfrm>
            <a:off x="2414680" y="1267202"/>
            <a:ext cx="0" cy="518476"/>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6BF9245-C19A-8EB1-87CE-BAAC2A230296}"/>
              </a:ext>
            </a:extLst>
          </p:cNvPr>
          <p:cNvCxnSpPr>
            <a:cxnSpLocks/>
            <a:endCxn id="62" idx="1"/>
          </p:cNvCxnSpPr>
          <p:nvPr/>
        </p:nvCxnSpPr>
        <p:spPr>
          <a:xfrm>
            <a:off x="2414680" y="1267202"/>
            <a:ext cx="242667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Google Shape;124;p7">
            <a:extLst>
              <a:ext uri="{FF2B5EF4-FFF2-40B4-BE49-F238E27FC236}">
                <a16:creationId xmlns:a16="http://schemas.microsoft.com/office/drawing/2014/main" id="{02078DE0-E08B-F2E2-BE1B-EF919D4B6085}"/>
              </a:ext>
            </a:extLst>
          </p:cNvPr>
          <p:cNvSpPr txBox="1">
            <a:spLocks/>
          </p:cNvSpPr>
          <p:nvPr/>
        </p:nvSpPr>
        <p:spPr>
          <a:xfrm>
            <a:off x="2448368" y="946474"/>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Apply for Registration</a:t>
            </a:r>
            <a:endParaRPr lang="en-US" sz="1400" dirty="0"/>
          </a:p>
        </p:txBody>
      </p:sp>
      <p:sp>
        <p:nvSpPr>
          <p:cNvPr id="7" name="Google Shape;124;p7">
            <a:extLst>
              <a:ext uri="{FF2B5EF4-FFF2-40B4-BE49-F238E27FC236}">
                <a16:creationId xmlns:a16="http://schemas.microsoft.com/office/drawing/2014/main" id="{E88410AE-7635-6563-50C2-EE66072CC2A9}"/>
              </a:ext>
            </a:extLst>
          </p:cNvPr>
          <p:cNvSpPr txBox="1">
            <a:spLocks/>
          </p:cNvSpPr>
          <p:nvPr/>
        </p:nvSpPr>
        <p:spPr>
          <a:xfrm>
            <a:off x="4021627" y="3022020"/>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By Title, Location</a:t>
            </a:r>
            <a:endParaRPr lang="en-US" sz="1400" dirty="0"/>
          </a:p>
        </p:txBody>
      </p:sp>
      <p:sp>
        <p:nvSpPr>
          <p:cNvPr id="9" name="Google Shape;124;p7">
            <a:extLst>
              <a:ext uri="{FF2B5EF4-FFF2-40B4-BE49-F238E27FC236}">
                <a16:creationId xmlns:a16="http://schemas.microsoft.com/office/drawing/2014/main" id="{4031F644-6CA6-9502-62AA-4A02F3493AF3}"/>
              </a:ext>
            </a:extLst>
          </p:cNvPr>
          <p:cNvSpPr txBox="1">
            <a:spLocks/>
          </p:cNvSpPr>
          <p:nvPr/>
        </p:nvSpPr>
        <p:spPr>
          <a:xfrm>
            <a:off x="4100370" y="3389867"/>
            <a:ext cx="1869890" cy="34682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300" dirty="0">
                <a:latin typeface="Times New Roman"/>
                <a:cs typeface="Times New Roman"/>
              </a:rPr>
              <a:t>Or Company. Apply filters</a:t>
            </a:r>
            <a:endParaRPr lang="en-US" sz="1300" dirty="0"/>
          </a:p>
        </p:txBody>
      </p:sp>
      <p:sp>
        <p:nvSpPr>
          <p:cNvPr id="10" name="Google Shape;124;p7">
            <a:extLst>
              <a:ext uri="{FF2B5EF4-FFF2-40B4-BE49-F238E27FC236}">
                <a16:creationId xmlns:a16="http://schemas.microsoft.com/office/drawing/2014/main" id="{55C1A81A-B894-C437-F0DF-F992889B5743}"/>
              </a:ext>
            </a:extLst>
          </p:cNvPr>
          <p:cNvSpPr txBox="1">
            <a:spLocks/>
          </p:cNvSpPr>
          <p:nvPr/>
        </p:nvSpPr>
        <p:spPr>
          <a:xfrm>
            <a:off x="4021627" y="4540566"/>
            <a:ext cx="2072630" cy="36784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buFont typeface="Times New Roman"/>
            </a:pPr>
            <a:r>
              <a:rPr lang="en-US" sz="1400" dirty="0">
                <a:latin typeface="Times New Roman"/>
                <a:cs typeface="Times New Roman"/>
              </a:rPr>
              <a:t>Via Portal</a:t>
            </a:r>
            <a:endParaRPr lang="en-US" sz="1400" dirty="0"/>
          </a:p>
        </p:txBody>
      </p:sp>
    </p:spTree>
    <p:extLst>
      <p:ext uri="{BB962C8B-B14F-4D97-AF65-F5344CB8AC3E}">
        <p14:creationId xmlns:p14="http://schemas.microsoft.com/office/powerpoint/2010/main" val="385323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0AE5-57B7-E420-18C7-E8A2919D34A0}"/>
              </a:ext>
            </a:extLst>
          </p:cNvPr>
          <p:cNvSpPr>
            <a:spLocks noGrp="1"/>
          </p:cNvSpPr>
          <p:nvPr>
            <p:ph type="title"/>
          </p:nvPr>
        </p:nvSpPr>
        <p:spPr/>
        <p:txBody>
          <a:bodyPr>
            <a:normAutofit fontScale="90000"/>
          </a:bodyPr>
          <a:lstStyle/>
          <a:p>
            <a:r>
              <a:rPr lang="en-US" b="1" dirty="0"/>
              <a:t>Time Frame</a:t>
            </a:r>
            <a:r>
              <a:rPr lang="en-IN" b="1" dirty="0">
                <a:latin typeface="Times New Roman" panose="02020603050405020304" pitchFamily="18" charset="0"/>
                <a:cs typeface="Times New Roman" panose="02020603050405020304" pitchFamily="18" charset="0"/>
              </a:rPr>
              <a:t>(Planning)  of completion of project</a:t>
            </a:r>
            <a:endParaRPr lang="en-IN" b="1" dirty="0"/>
          </a:p>
        </p:txBody>
      </p:sp>
      <p:grpSp>
        <p:nvGrpSpPr>
          <p:cNvPr id="4" name="Group 2">
            <a:extLst>
              <a:ext uri="{FF2B5EF4-FFF2-40B4-BE49-F238E27FC236}">
                <a16:creationId xmlns:a16="http://schemas.microsoft.com/office/drawing/2014/main" id="{7EAC4978-2683-406E-1E00-C9D03E5A976C}"/>
              </a:ext>
            </a:extLst>
          </p:cNvPr>
          <p:cNvGrpSpPr/>
          <p:nvPr/>
        </p:nvGrpSpPr>
        <p:grpSpPr>
          <a:xfrm>
            <a:off x="496878" y="1697957"/>
            <a:ext cx="8150245" cy="932872"/>
            <a:chOff x="0" y="0"/>
            <a:chExt cx="3219850" cy="368542"/>
          </a:xfrm>
        </p:grpSpPr>
        <p:sp>
          <p:nvSpPr>
            <p:cNvPr id="5" name="Freeform 3">
              <a:extLst>
                <a:ext uri="{FF2B5EF4-FFF2-40B4-BE49-F238E27FC236}">
                  <a16:creationId xmlns:a16="http://schemas.microsoft.com/office/drawing/2014/main" id="{20B7132E-8736-1660-AB21-B2834A64160D}"/>
                </a:ext>
              </a:extLst>
            </p:cNvPr>
            <p:cNvSpPr/>
            <p:nvPr/>
          </p:nvSpPr>
          <p:spPr>
            <a:xfrm>
              <a:off x="0" y="0"/>
              <a:ext cx="3219850" cy="368542"/>
            </a:xfrm>
            <a:custGeom>
              <a:avLst/>
              <a:gdLst/>
              <a:ahLst/>
              <a:cxnLst/>
              <a:rect l="l" t="t" r="r" b="b"/>
              <a:pathLst>
                <a:path w="3219850" h="368542">
                  <a:moveTo>
                    <a:pt x="0" y="0"/>
                  </a:moveTo>
                  <a:lnTo>
                    <a:pt x="3219850" y="0"/>
                  </a:lnTo>
                  <a:lnTo>
                    <a:pt x="3219850" y="368542"/>
                  </a:lnTo>
                  <a:lnTo>
                    <a:pt x="0" y="368542"/>
                  </a:lnTo>
                  <a:close/>
                </a:path>
              </a:pathLst>
            </a:custGeom>
            <a:solidFill>
              <a:srgbClr val="FDB9B5"/>
            </a:solidFill>
          </p:spPr>
        </p:sp>
        <p:sp>
          <p:nvSpPr>
            <p:cNvPr id="6" name="TextBox 4">
              <a:extLst>
                <a:ext uri="{FF2B5EF4-FFF2-40B4-BE49-F238E27FC236}">
                  <a16:creationId xmlns:a16="http://schemas.microsoft.com/office/drawing/2014/main" id="{9C769E04-3753-90DE-61BD-90A50D017261}"/>
                </a:ext>
              </a:extLst>
            </p:cNvPr>
            <p:cNvSpPr txBox="1"/>
            <p:nvPr/>
          </p:nvSpPr>
          <p:spPr>
            <a:xfrm>
              <a:off x="0" y="-19050"/>
              <a:ext cx="3219850" cy="387592"/>
            </a:xfrm>
            <a:prstGeom prst="rect">
              <a:avLst/>
            </a:prstGeom>
          </p:spPr>
          <p:txBody>
            <a:bodyPr lIns="47625" tIns="47625" rIns="47625" bIns="47625" rtlCol="0" anchor="ctr"/>
            <a:lstStyle/>
            <a:p>
              <a:pPr algn="ctr">
                <a:lnSpc>
                  <a:spcPts val="1642"/>
                </a:lnSpc>
              </a:pPr>
              <a:endParaRPr sz="1688"/>
            </a:p>
          </p:txBody>
        </p:sp>
      </p:grpSp>
      <p:sp>
        <p:nvSpPr>
          <p:cNvPr id="7" name="TextBox 6">
            <a:extLst>
              <a:ext uri="{FF2B5EF4-FFF2-40B4-BE49-F238E27FC236}">
                <a16:creationId xmlns:a16="http://schemas.microsoft.com/office/drawing/2014/main" id="{4430255F-B9AF-C492-5AD7-273BBE4708F8}"/>
              </a:ext>
            </a:extLst>
          </p:cNvPr>
          <p:cNvSpPr txBox="1"/>
          <p:nvPr/>
        </p:nvSpPr>
        <p:spPr>
          <a:xfrm>
            <a:off x="4944523" y="2326596"/>
            <a:ext cx="805011" cy="188128"/>
          </a:xfrm>
          <a:prstGeom prst="rect">
            <a:avLst/>
          </a:prstGeom>
        </p:spPr>
        <p:txBody>
          <a:bodyPr wrap="square" lIns="0" tIns="0" rIns="0" bIns="0" rtlCol="0" anchor="t">
            <a:spAutoFit/>
          </a:bodyPr>
          <a:lstStyle/>
          <a:p>
            <a:pPr algn="ctr">
              <a:lnSpc>
                <a:spcPts val="1642"/>
              </a:lnSpc>
              <a:spcBef>
                <a:spcPct val="0"/>
              </a:spcBef>
            </a:pPr>
            <a:r>
              <a:rPr lang="en-US" sz="1200" dirty="0">
                <a:solidFill>
                  <a:srgbClr val="000000"/>
                </a:solidFill>
                <a:latin typeface="+mj-lt"/>
                <a:ea typeface="Montserrat Bold"/>
                <a:cs typeface="Montserrat Bold"/>
                <a:sym typeface="Montserrat Bold"/>
              </a:rPr>
              <a:t>Week 4-5</a:t>
            </a:r>
          </a:p>
        </p:txBody>
      </p:sp>
      <p:sp>
        <p:nvSpPr>
          <p:cNvPr id="8" name="TextBox 8">
            <a:extLst>
              <a:ext uri="{FF2B5EF4-FFF2-40B4-BE49-F238E27FC236}">
                <a16:creationId xmlns:a16="http://schemas.microsoft.com/office/drawing/2014/main" id="{F2A70C7A-295A-51C3-D48D-D0C3F0C38350}"/>
              </a:ext>
            </a:extLst>
          </p:cNvPr>
          <p:cNvSpPr txBox="1"/>
          <p:nvPr/>
        </p:nvSpPr>
        <p:spPr>
          <a:xfrm>
            <a:off x="3139918" y="2326596"/>
            <a:ext cx="707755" cy="188128"/>
          </a:xfrm>
          <a:prstGeom prst="rect">
            <a:avLst/>
          </a:prstGeom>
        </p:spPr>
        <p:txBody>
          <a:bodyPr wrap="square" lIns="0" tIns="0" rIns="0" bIns="0" rtlCol="0" anchor="t">
            <a:spAutoFit/>
          </a:bodyPr>
          <a:lstStyle/>
          <a:p>
            <a:pPr algn="ctr">
              <a:lnSpc>
                <a:spcPts val="1642"/>
              </a:lnSpc>
              <a:spcBef>
                <a:spcPct val="0"/>
              </a:spcBef>
            </a:pPr>
            <a:r>
              <a:rPr lang="en-US" sz="1200" dirty="0">
                <a:solidFill>
                  <a:srgbClr val="000000"/>
                </a:solidFill>
                <a:latin typeface="+mj-lt"/>
                <a:ea typeface="Montserrat Bold"/>
                <a:cs typeface="Montserrat Bold"/>
                <a:sym typeface="Montserrat Bold"/>
              </a:rPr>
              <a:t>Week 1-2</a:t>
            </a:r>
          </a:p>
        </p:txBody>
      </p:sp>
      <p:sp>
        <p:nvSpPr>
          <p:cNvPr id="9" name="TextBox 10">
            <a:extLst>
              <a:ext uri="{FF2B5EF4-FFF2-40B4-BE49-F238E27FC236}">
                <a16:creationId xmlns:a16="http://schemas.microsoft.com/office/drawing/2014/main" id="{CA2ACA71-3325-FAFB-7D7E-A029C71D3B84}"/>
              </a:ext>
            </a:extLst>
          </p:cNvPr>
          <p:cNvSpPr txBox="1"/>
          <p:nvPr/>
        </p:nvSpPr>
        <p:spPr>
          <a:xfrm>
            <a:off x="6841831" y="2326596"/>
            <a:ext cx="821497" cy="188128"/>
          </a:xfrm>
          <a:prstGeom prst="rect">
            <a:avLst/>
          </a:prstGeom>
        </p:spPr>
        <p:txBody>
          <a:bodyPr wrap="square" lIns="0" tIns="0" rIns="0" bIns="0" rtlCol="0" anchor="t">
            <a:spAutoFit/>
          </a:bodyPr>
          <a:lstStyle/>
          <a:p>
            <a:pPr algn="ctr">
              <a:lnSpc>
                <a:spcPts val="1642"/>
              </a:lnSpc>
              <a:spcBef>
                <a:spcPct val="0"/>
              </a:spcBef>
            </a:pPr>
            <a:r>
              <a:rPr lang="en-US" sz="1200" dirty="0">
                <a:solidFill>
                  <a:srgbClr val="000000"/>
                </a:solidFill>
                <a:latin typeface="+mj-lt"/>
                <a:ea typeface="Montserrat Bold"/>
                <a:cs typeface="Montserrat Bold"/>
                <a:sym typeface="Montserrat Bold"/>
              </a:rPr>
              <a:t>Week 7-8</a:t>
            </a:r>
          </a:p>
        </p:txBody>
      </p:sp>
      <p:sp>
        <p:nvSpPr>
          <p:cNvPr id="10" name="TextBox 11">
            <a:extLst>
              <a:ext uri="{FF2B5EF4-FFF2-40B4-BE49-F238E27FC236}">
                <a16:creationId xmlns:a16="http://schemas.microsoft.com/office/drawing/2014/main" id="{99B15860-C6B2-BF52-1373-EFBBC8B45F0C}"/>
              </a:ext>
            </a:extLst>
          </p:cNvPr>
          <p:cNvSpPr txBox="1"/>
          <p:nvPr/>
        </p:nvSpPr>
        <p:spPr>
          <a:xfrm>
            <a:off x="3989387" y="2326965"/>
            <a:ext cx="867394" cy="188128"/>
          </a:xfrm>
          <a:prstGeom prst="rect">
            <a:avLst/>
          </a:prstGeom>
        </p:spPr>
        <p:txBody>
          <a:bodyPr wrap="square" lIns="0" tIns="0" rIns="0" bIns="0" rtlCol="0" anchor="t">
            <a:spAutoFit/>
          </a:bodyPr>
          <a:lstStyle/>
          <a:p>
            <a:pPr algn="ctr">
              <a:lnSpc>
                <a:spcPts val="1642"/>
              </a:lnSpc>
              <a:spcBef>
                <a:spcPct val="0"/>
              </a:spcBef>
            </a:pPr>
            <a:r>
              <a:rPr lang="en-US" sz="1200" dirty="0">
                <a:solidFill>
                  <a:srgbClr val="000000"/>
                </a:solidFill>
                <a:latin typeface="+mj-lt"/>
                <a:ea typeface="Montserrat Bold"/>
                <a:cs typeface="Montserrat Bold"/>
                <a:sym typeface="Montserrat Bold"/>
              </a:rPr>
              <a:t>Week 3-4</a:t>
            </a:r>
          </a:p>
        </p:txBody>
      </p:sp>
      <p:sp>
        <p:nvSpPr>
          <p:cNvPr id="11" name="TextBox 12">
            <a:extLst>
              <a:ext uri="{FF2B5EF4-FFF2-40B4-BE49-F238E27FC236}">
                <a16:creationId xmlns:a16="http://schemas.microsoft.com/office/drawing/2014/main" id="{745C9A2D-4B9F-FEE8-3731-825225EC1CBC}"/>
              </a:ext>
            </a:extLst>
          </p:cNvPr>
          <p:cNvSpPr txBox="1"/>
          <p:nvPr/>
        </p:nvSpPr>
        <p:spPr>
          <a:xfrm>
            <a:off x="5785959" y="2327046"/>
            <a:ext cx="880283" cy="188128"/>
          </a:xfrm>
          <a:prstGeom prst="rect">
            <a:avLst/>
          </a:prstGeom>
        </p:spPr>
        <p:txBody>
          <a:bodyPr wrap="square" lIns="0" tIns="0" rIns="0" bIns="0" rtlCol="0" anchor="t">
            <a:spAutoFit/>
          </a:bodyPr>
          <a:lstStyle/>
          <a:p>
            <a:pPr algn="ctr">
              <a:lnSpc>
                <a:spcPts val="1642"/>
              </a:lnSpc>
              <a:spcBef>
                <a:spcPct val="0"/>
              </a:spcBef>
            </a:pPr>
            <a:r>
              <a:rPr lang="en-US" sz="1200" dirty="0">
                <a:solidFill>
                  <a:srgbClr val="000000"/>
                </a:solidFill>
                <a:latin typeface="+mj-lt"/>
                <a:ea typeface="Montserrat Bold"/>
                <a:cs typeface="Montserrat Bold"/>
                <a:sym typeface="Montserrat Bold"/>
              </a:rPr>
              <a:t>Week 5-6</a:t>
            </a:r>
          </a:p>
        </p:txBody>
      </p:sp>
      <p:sp>
        <p:nvSpPr>
          <p:cNvPr id="12" name="TextBox 16">
            <a:extLst>
              <a:ext uri="{FF2B5EF4-FFF2-40B4-BE49-F238E27FC236}">
                <a16:creationId xmlns:a16="http://schemas.microsoft.com/office/drawing/2014/main" id="{AB9EE4DB-BF1B-E548-8A1E-376340B3A790}"/>
              </a:ext>
            </a:extLst>
          </p:cNvPr>
          <p:cNvSpPr txBox="1"/>
          <p:nvPr/>
        </p:nvSpPr>
        <p:spPr>
          <a:xfrm>
            <a:off x="7767745" y="2327046"/>
            <a:ext cx="870618" cy="188128"/>
          </a:xfrm>
          <a:prstGeom prst="rect">
            <a:avLst/>
          </a:prstGeom>
        </p:spPr>
        <p:txBody>
          <a:bodyPr wrap="square" lIns="0" tIns="0" rIns="0" bIns="0" rtlCol="0" anchor="t">
            <a:spAutoFit/>
          </a:bodyPr>
          <a:lstStyle/>
          <a:p>
            <a:pPr algn="ctr">
              <a:lnSpc>
                <a:spcPts val="1642"/>
              </a:lnSpc>
              <a:spcBef>
                <a:spcPct val="0"/>
              </a:spcBef>
            </a:pPr>
            <a:r>
              <a:rPr lang="en-US" sz="1173" dirty="0">
                <a:solidFill>
                  <a:srgbClr val="000000"/>
                </a:solidFill>
                <a:latin typeface="+mj-lt"/>
                <a:ea typeface="Montserrat Bold"/>
                <a:cs typeface="Montserrat Bold"/>
                <a:sym typeface="Montserrat Bold"/>
              </a:rPr>
              <a:t>Week 9-10</a:t>
            </a:r>
          </a:p>
        </p:txBody>
      </p:sp>
      <p:sp>
        <p:nvSpPr>
          <p:cNvPr id="13" name="AutoShape 17">
            <a:extLst>
              <a:ext uri="{FF2B5EF4-FFF2-40B4-BE49-F238E27FC236}">
                <a16:creationId xmlns:a16="http://schemas.microsoft.com/office/drawing/2014/main" id="{C6E433BD-4051-C256-0A68-241DE7DFF033}"/>
              </a:ext>
            </a:extLst>
          </p:cNvPr>
          <p:cNvSpPr/>
          <p:nvPr/>
        </p:nvSpPr>
        <p:spPr>
          <a:xfrm rot="10800000">
            <a:off x="497046" y="1697957"/>
            <a:ext cx="8149909" cy="0"/>
          </a:xfrm>
          <a:prstGeom prst="line">
            <a:avLst/>
          </a:prstGeom>
          <a:ln w="9525" cap="flat">
            <a:solidFill>
              <a:srgbClr val="000000"/>
            </a:solidFill>
            <a:prstDash val="solid"/>
            <a:headEnd type="none" w="sm" len="sm"/>
            <a:tailEnd type="none" w="sm" len="sm"/>
          </a:ln>
        </p:spPr>
      </p:sp>
      <p:sp>
        <p:nvSpPr>
          <p:cNvPr id="14" name="AutoShape 18">
            <a:extLst>
              <a:ext uri="{FF2B5EF4-FFF2-40B4-BE49-F238E27FC236}">
                <a16:creationId xmlns:a16="http://schemas.microsoft.com/office/drawing/2014/main" id="{DD74A23F-4012-C0D2-3404-57F89A0FF32A}"/>
              </a:ext>
            </a:extLst>
          </p:cNvPr>
          <p:cNvSpPr/>
          <p:nvPr/>
        </p:nvSpPr>
        <p:spPr>
          <a:xfrm rot="16200000">
            <a:off x="-1554049" y="3758029"/>
            <a:ext cx="4110783" cy="0"/>
          </a:xfrm>
          <a:prstGeom prst="line">
            <a:avLst/>
          </a:prstGeom>
          <a:ln w="9525" cap="flat">
            <a:solidFill>
              <a:srgbClr val="000000"/>
            </a:solidFill>
            <a:prstDash val="solid"/>
            <a:headEnd type="none" w="sm" len="sm"/>
            <a:tailEnd type="none" w="sm" len="sm"/>
          </a:ln>
        </p:spPr>
      </p:sp>
      <p:sp>
        <p:nvSpPr>
          <p:cNvPr id="15" name="AutoShape 20">
            <a:extLst>
              <a:ext uri="{FF2B5EF4-FFF2-40B4-BE49-F238E27FC236}">
                <a16:creationId xmlns:a16="http://schemas.microsoft.com/office/drawing/2014/main" id="{9D7738E1-D464-53FA-7192-A78B34DD42AC}"/>
              </a:ext>
            </a:extLst>
          </p:cNvPr>
          <p:cNvSpPr/>
          <p:nvPr/>
        </p:nvSpPr>
        <p:spPr>
          <a:xfrm rot="10800000">
            <a:off x="2939816" y="2217140"/>
            <a:ext cx="5707139" cy="0"/>
          </a:xfrm>
          <a:prstGeom prst="line">
            <a:avLst/>
          </a:prstGeom>
          <a:ln w="9525" cap="flat">
            <a:solidFill>
              <a:srgbClr val="000000"/>
            </a:solidFill>
            <a:prstDash val="solid"/>
            <a:headEnd type="none" w="sm" len="sm"/>
            <a:tailEnd type="none" w="sm" len="sm"/>
          </a:ln>
        </p:spPr>
      </p:sp>
      <p:sp>
        <p:nvSpPr>
          <p:cNvPr id="16" name="AutoShape 21">
            <a:extLst>
              <a:ext uri="{FF2B5EF4-FFF2-40B4-BE49-F238E27FC236}">
                <a16:creationId xmlns:a16="http://schemas.microsoft.com/office/drawing/2014/main" id="{27305ADF-E0BD-6589-BA5F-2867F93EB528}"/>
              </a:ext>
            </a:extLst>
          </p:cNvPr>
          <p:cNvSpPr/>
          <p:nvPr/>
        </p:nvSpPr>
        <p:spPr>
          <a:xfrm rot="10800000">
            <a:off x="497046" y="2630828"/>
            <a:ext cx="8149909" cy="0"/>
          </a:xfrm>
          <a:prstGeom prst="line">
            <a:avLst/>
          </a:prstGeom>
          <a:ln w="9525" cap="flat">
            <a:solidFill>
              <a:srgbClr val="000000"/>
            </a:solidFill>
            <a:prstDash val="solid"/>
            <a:headEnd type="none" w="sm" len="sm"/>
            <a:tailEnd type="none" w="sm" len="sm"/>
          </a:ln>
        </p:spPr>
      </p:sp>
      <p:sp>
        <p:nvSpPr>
          <p:cNvPr id="17" name="AutoShape 22">
            <a:extLst>
              <a:ext uri="{FF2B5EF4-FFF2-40B4-BE49-F238E27FC236}">
                <a16:creationId xmlns:a16="http://schemas.microsoft.com/office/drawing/2014/main" id="{C5974674-9EBE-8044-75D6-790F7001AF0B}"/>
              </a:ext>
            </a:extLst>
          </p:cNvPr>
          <p:cNvSpPr/>
          <p:nvPr/>
        </p:nvSpPr>
        <p:spPr>
          <a:xfrm rot="10800000">
            <a:off x="497046" y="3162490"/>
            <a:ext cx="8149909" cy="0"/>
          </a:xfrm>
          <a:prstGeom prst="line">
            <a:avLst/>
          </a:prstGeom>
          <a:ln w="9525" cap="flat">
            <a:solidFill>
              <a:srgbClr val="000000"/>
            </a:solidFill>
            <a:prstDash val="solid"/>
            <a:headEnd type="none" w="sm" len="sm"/>
            <a:tailEnd type="none" w="sm" len="sm"/>
          </a:ln>
        </p:spPr>
      </p:sp>
      <p:sp>
        <p:nvSpPr>
          <p:cNvPr id="18" name="AutoShape 23">
            <a:extLst>
              <a:ext uri="{FF2B5EF4-FFF2-40B4-BE49-F238E27FC236}">
                <a16:creationId xmlns:a16="http://schemas.microsoft.com/office/drawing/2014/main" id="{70F75C00-AB5E-5EAA-C7B4-6DAD1A235650}"/>
              </a:ext>
            </a:extLst>
          </p:cNvPr>
          <p:cNvSpPr/>
          <p:nvPr/>
        </p:nvSpPr>
        <p:spPr>
          <a:xfrm rot="10800000">
            <a:off x="497046" y="3691741"/>
            <a:ext cx="8149909" cy="0"/>
          </a:xfrm>
          <a:prstGeom prst="line">
            <a:avLst/>
          </a:prstGeom>
          <a:ln w="9525" cap="flat">
            <a:solidFill>
              <a:srgbClr val="000000"/>
            </a:solidFill>
            <a:prstDash val="solid"/>
            <a:headEnd type="none" w="sm" len="sm"/>
            <a:tailEnd type="none" w="sm" len="sm"/>
          </a:ln>
        </p:spPr>
      </p:sp>
      <p:sp>
        <p:nvSpPr>
          <p:cNvPr id="19" name="AutoShape 24">
            <a:extLst>
              <a:ext uri="{FF2B5EF4-FFF2-40B4-BE49-F238E27FC236}">
                <a16:creationId xmlns:a16="http://schemas.microsoft.com/office/drawing/2014/main" id="{58AE259E-FE0C-15A0-89CC-A42DA15952EE}"/>
              </a:ext>
            </a:extLst>
          </p:cNvPr>
          <p:cNvSpPr/>
          <p:nvPr/>
        </p:nvSpPr>
        <p:spPr>
          <a:xfrm rot="10800000">
            <a:off x="497046" y="4220992"/>
            <a:ext cx="8149909" cy="0"/>
          </a:xfrm>
          <a:prstGeom prst="line">
            <a:avLst/>
          </a:prstGeom>
          <a:ln w="9525" cap="flat">
            <a:solidFill>
              <a:srgbClr val="000000"/>
            </a:solidFill>
            <a:prstDash val="solid"/>
            <a:headEnd type="none" w="sm" len="sm"/>
            <a:tailEnd type="none" w="sm" len="sm"/>
          </a:ln>
        </p:spPr>
      </p:sp>
      <p:sp>
        <p:nvSpPr>
          <p:cNvPr id="20" name="AutoShape 25">
            <a:extLst>
              <a:ext uri="{FF2B5EF4-FFF2-40B4-BE49-F238E27FC236}">
                <a16:creationId xmlns:a16="http://schemas.microsoft.com/office/drawing/2014/main" id="{E5DED9A0-6526-7D0B-A5E3-1FE9E0242E80}"/>
              </a:ext>
            </a:extLst>
          </p:cNvPr>
          <p:cNvSpPr/>
          <p:nvPr/>
        </p:nvSpPr>
        <p:spPr>
          <a:xfrm rot="10800000">
            <a:off x="497046" y="4750242"/>
            <a:ext cx="8149909" cy="0"/>
          </a:xfrm>
          <a:prstGeom prst="line">
            <a:avLst/>
          </a:prstGeom>
          <a:ln w="9525" cap="flat">
            <a:solidFill>
              <a:srgbClr val="000000"/>
            </a:solidFill>
            <a:prstDash val="solid"/>
            <a:headEnd type="none" w="sm" len="sm"/>
            <a:tailEnd type="none" w="sm" len="sm"/>
          </a:ln>
        </p:spPr>
      </p:sp>
      <p:sp>
        <p:nvSpPr>
          <p:cNvPr id="21" name="AutoShape 26">
            <a:extLst>
              <a:ext uri="{FF2B5EF4-FFF2-40B4-BE49-F238E27FC236}">
                <a16:creationId xmlns:a16="http://schemas.microsoft.com/office/drawing/2014/main" id="{5C6508EE-7386-67A6-55EE-1DFBD207AD68}"/>
              </a:ext>
            </a:extLst>
          </p:cNvPr>
          <p:cNvSpPr/>
          <p:nvPr/>
        </p:nvSpPr>
        <p:spPr>
          <a:xfrm rot="10800000">
            <a:off x="497046" y="5279493"/>
            <a:ext cx="8149909" cy="0"/>
          </a:xfrm>
          <a:prstGeom prst="line">
            <a:avLst/>
          </a:prstGeom>
          <a:ln w="9525" cap="flat">
            <a:solidFill>
              <a:srgbClr val="000000"/>
            </a:solidFill>
            <a:prstDash val="solid"/>
            <a:headEnd type="none" w="sm" len="sm"/>
            <a:tailEnd type="none" w="sm" len="sm"/>
          </a:ln>
        </p:spPr>
      </p:sp>
      <p:sp>
        <p:nvSpPr>
          <p:cNvPr id="22" name="AutoShape 28">
            <a:extLst>
              <a:ext uri="{FF2B5EF4-FFF2-40B4-BE49-F238E27FC236}">
                <a16:creationId xmlns:a16="http://schemas.microsoft.com/office/drawing/2014/main" id="{BF475954-F21C-AC34-89A7-75341EE0C56D}"/>
              </a:ext>
            </a:extLst>
          </p:cNvPr>
          <p:cNvSpPr/>
          <p:nvPr/>
        </p:nvSpPr>
        <p:spPr>
          <a:xfrm rot="10800000">
            <a:off x="497046" y="5808743"/>
            <a:ext cx="8149909" cy="0"/>
          </a:xfrm>
          <a:prstGeom prst="line">
            <a:avLst/>
          </a:prstGeom>
          <a:ln w="9525" cap="flat">
            <a:solidFill>
              <a:srgbClr val="000000"/>
            </a:solidFill>
            <a:prstDash val="solid"/>
            <a:headEnd type="none" w="sm" len="sm"/>
            <a:tailEnd type="none" w="sm" len="sm"/>
          </a:ln>
        </p:spPr>
      </p:sp>
      <p:sp>
        <p:nvSpPr>
          <p:cNvPr id="23" name="AutoShape 29">
            <a:extLst>
              <a:ext uri="{FF2B5EF4-FFF2-40B4-BE49-F238E27FC236}">
                <a16:creationId xmlns:a16="http://schemas.microsoft.com/office/drawing/2014/main" id="{F4BBB3CD-7DE5-B434-D2E6-9C2D0583AAD1}"/>
              </a:ext>
            </a:extLst>
          </p:cNvPr>
          <p:cNvSpPr/>
          <p:nvPr/>
        </p:nvSpPr>
        <p:spPr>
          <a:xfrm rot="16200000">
            <a:off x="888720" y="3758029"/>
            <a:ext cx="4110783" cy="0"/>
          </a:xfrm>
          <a:prstGeom prst="line">
            <a:avLst/>
          </a:prstGeom>
          <a:ln w="9525" cap="flat">
            <a:solidFill>
              <a:srgbClr val="000000"/>
            </a:solidFill>
            <a:prstDash val="solid"/>
            <a:headEnd type="none" w="sm" len="sm"/>
            <a:tailEnd type="none" w="sm" len="sm"/>
          </a:ln>
        </p:spPr>
      </p:sp>
      <p:sp>
        <p:nvSpPr>
          <p:cNvPr id="24" name="AutoShape 30">
            <a:extLst>
              <a:ext uri="{FF2B5EF4-FFF2-40B4-BE49-F238E27FC236}">
                <a16:creationId xmlns:a16="http://schemas.microsoft.com/office/drawing/2014/main" id="{7E11F890-103D-3900-027F-9326BFCBF68B}"/>
              </a:ext>
            </a:extLst>
          </p:cNvPr>
          <p:cNvSpPr/>
          <p:nvPr/>
        </p:nvSpPr>
        <p:spPr>
          <a:xfrm rot="16200000">
            <a:off x="2105230" y="4017621"/>
            <a:ext cx="3591600" cy="0"/>
          </a:xfrm>
          <a:prstGeom prst="line">
            <a:avLst/>
          </a:prstGeom>
          <a:ln w="9525" cap="flat">
            <a:solidFill>
              <a:srgbClr val="000000"/>
            </a:solidFill>
            <a:prstDash val="solid"/>
            <a:headEnd type="none" w="sm" len="sm"/>
            <a:tailEnd type="none" w="sm" len="sm"/>
          </a:ln>
        </p:spPr>
      </p:sp>
      <p:sp>
        <p:nvSpPr>
          <p:cNvPr id="25" name="AutoShape 31">
            <a:extLst>
              <a:ext uri="{FF2B5EF4-FFF2-40B4-BE49-F238E27FC236}">
                <a16:creationId xmlns:a16="http://schemas.microsoft.com/office/drawing/2014/main" id="{7A479821-8594-47B4-6136-C6766149E5C3}"/>
              </a:ext>
            </a:extLst>
          </p:cNvPr>
          <p:cNvSpPr/>
          <p:nvPr/>
        </p:nvSpPr>
        <p:spPr>
          <a:xfrm rot="16200000">
            <a:off x="2793965" y="3758029"/>
            <a:ext cx="4110783" cy="0"/>
          </a:xfrm>
          <a:prstGeom prst="line">
            <a:avLst/>
          </a:prstGeom>
          <a:ln w="9525" cap="flat">
            <a:solidFill>
              <a:srgbClr val="000000"/>
            </a:solidFill>
            <a:prstDash val="solid"/>
            <a:headEnd type="none" w="sm" len="sm"/>
            <a:tailEnd type="none" w="sm" len="sm"/>
          </a:ln>
        </p:spPr>
      </p:sp>
      <p:sp>
        <p:nvSpPr>
          <p:cNvPr id="26" name="AutoShape 33">
            <a:extLst>
              <a:ext uri="{FF2B5EF4-FFF2-40B4-BE49-F238E27FC236}">
                <a16:creationId xmlns:a16="http://schemas.microsoft.com/office/drawing/2014/main" id="{F6DC0AE5-E48D-E5EA-BEBC-E97FF9326136}"/>
              </a:ext>
            </a:extLst>
          </p:cNvPr>
          <p:cNvSpPr/>
          <p:nvPr/>
        </p:nvSpPr>
        <p:spPr>
          <a:xfrm rot="16200000">
            <a:off x="3997327" y="4017621"/>
            <a:ext cx="3591600" cy="0"/>
          </a:xfrm>
          <a:prstGeom prst="line">
            <a:avLst/>
          </a:prstGeom>
          <a:ln w="9525" cap="flat">
            <a:solidFill>
              <a:srgbClr val="000000"/>
            </a:solidFill>
            <a:prstDash val="solid"/>
            <a:headEnd type="none" w="sm" len="sm"/>
            <a:tailEnd type="none" w="sm" len="sm"/>
          </a:ln>
        </p:spPr>
      </p:sp>
      <p:sp>
        <p:nvSpPr>
          <p:cNvPr id="27" name="AutoShape 36">
            <a:extLst>
              <a:ext uri="{FF2B5EF4-FFF2-40B4-BE49-F238E27FC236}">
                <a16:creationId xmlns:a16="http://schemas.microsoft.com/office/drawing/2014/main" id="{4FAD9107-AE9F-C27C-3B9A-48C0E4858505}"/>
              </a:ext>
            </a:extLst>
          </p:cNvPr>
          <p:cNvSpPr/>
          <p:nvPr/>
        </p:nvSpPr>
        <p:spPr>
          <a:xfrm rot="16200000">
            <a:off x="5898531" y="4017619"/>
            <a:ext cx="3591604" cy="0"/>
          </a:xfrm>
          <a:prstGeom prst="line">
            <a:avLst/>
          </a:prstGeom>
          <a:ln w="9525" cap="flat">
            <a:solidFill>
              <a:srgbClr val="000000"/>
            </a:solidFill>
            <a:prstDash val="solid"/>
            <a:headEnd type="none" w="sm" len="sm"/>
            <a:tailEnd type="none" w="sm" len="sm"/>
          </a:ln>
        </p:spPr>
      </p:sp>
      <p:sp>
        <p:nvSpPr>
          <p:cNvPr id="28" name="AutoShape 38">
            <a:extLst>
              <a:ext uri="{FF2B5EF4-FFF2-40B4-BE49-F238E27FC236}">
                <a16:creationId xmlns:a16="http://schemas.microsoft.com/office/drawing/2014/main" id="{4E972EDA-640D-56BA-4DAA-AE8DA69ACDCD}"/>
              </a:ext>
            </a:extLst>
          </p:cNvPr>
          <p:cNvSpPr/>
          <p:nvPr/>
        </p:nvSpPr>
        <p:spPr>
          <a:xfrm rot="16200000">
            <a:off x="4682023" y="3758029"/>
            <a:ext cx="4110783" cy="0"/>
          </a:xfrm>
          <a:prstGeom prst="line">
            <a:avLst/>
          </a:prstGeom>
          <a:ln w="9525" cap="flat">
            <a:solidFill>
              <a:srgbClr val="000000"/>
            </a:solidFill>
            <a:prstDash val="solid"/>
            <a:headEnd type="none" w="sm" len="sm"/>
            <a:tailEnd type="none" w="sm" len="sm"/>
          </a:ln>
        </p:spPr>
      </p:sp>
      <p:sp>
        <p:nvSpPr>
          <p:cNvPr id="29" name="AutoShape 39">
            <a:extLst>
              <a:ext uri="{FF2B5EF4-FFF2-40B4-BE49-F238E27FC236}">
                <a16:creationId xmlns:a16="http://schemas.microsoft.com/office/drawing/2014/main" id="{661C7CC4-46F6-DE61-3A2D-2C27E80B14B0}"/>
              </a:ext>
            </a:extLst>
          </p:cNvPr>
          <p:cNvSpPr/>
          <p:nvPr/>
        </p:nvSpPr>
        <p:spPr>
          <a:xfrm rot="16200000">
            <a:off x="6587267" y="3758029"/>
            <a:ext cx="4110783" cy="0"/>
          </a:xfrm>
          <a:prstGeom prst="line">
            <a:avLst/>
          </a:prstGeom>
          <a:ln w="9525" cap="flat">
            <a:solidFill>
              <a:srgbClr val="000000"/>
            </a:solidFill>
            <a:prstDash val="solid"/>
            <a:headEnd type="none" w="sm" len="sm"/>
            <a:tailEnd type="none" w="sm" len="sm"/>
          </a:ln>
        </p:spPr>
      </p:sp>
      <p:grpSp>
        <p:nvGrpSpPr>
          <p:cNvPr id="30" name="Group 40">
            <a:extLst>
              <a:ext uri="{FF2B5EF4-FFF2-40B4-BE49-F238E27FC236}">
                <a16:creationId xmlns:a16="http://schemas.microsoft.com/office/drawing/2014/main" id="{007A2559-6803-03F5-03E8-F1EAC4ABCDFE}"/>
              </a:ext>
            </a:extLst>
          </p:cNvPr>
          <p:cNvGrpSpPr/>
          <p:nvPr/>
        </p:nvGrpSpPr>
        <p:grpSpPr>
          <a:xfrm>
            <a:off x="2948577" y="2740554"/>
            <a:ext cx="945028" cy="319475"/>
            <a:chOff x="0" y="0"/>
            <a:chExt cx="373344" cy="126212"/>
          </a:xfrm>
        </p:grpSpPr>
        <p:sp>
          <p:nvSpPr>
            <p:cNvPr id="31" name="Freeform 41">
              <a:extLst>
                <a:ext uri="{FF2B5EF4-FFF2-40B4-BE49-F238E27FC236}">
                  <a16:creationId xmlns:a16="http://schemas.microsoft.com/office/drawing/2014/main" id="{DD80F325-D3E4-3BAE-B594-FF16CE7BF036}"/>
                </a:ext>
              </a:extLst>
            </p:cNvPr>
            <p:cNvSpPr/>
            <p:nvPr/>
          </p:nvSpPr>
          <p:spPr>
            <a:xfrm>
              <a:off x="0" y="0"/>
              <a:ext cx="373344" cy="126212"/>
            </a:xfrm>
            <a:custGeom>
              <a:avLst/>
              <a:gdLst/>
              <a:ahLst/>
              <a:cxnLst/>
              <a:rect l="l" t="t" r="r" b="b"/>
              <a:pathLst>
                <a:path w="373344" h="126212">
                  <a:moveTo>
                    <a:pt x="0" y="0"/>
                  </a:moveTo>
                  <a:lnTo>
                    <a:pt x="373344" y="0"/>
                  </a:lnTo>
                  <a:lnTo>
                    <a:pt x="373344" y="126212"/>
                  </a:lnTo>
                  <a:lnTo>
                    <a:pt x="0" y="126212"/>
                  </a:lnTo>
                  <a:close/>
                </a:path>
              </a:pathLst>
            </a:custGeom>
            <a:solidFill>
              <a:srgbClr val="FDB9B5"/>
            </a:solidFill>
          </p:spPr>
        </p:sp>
        <p:sp>
          <p:nvSpPr>
            <p:cNvPr id="32" name="TextBox 42">
              <a:extLst>
                <a:ext uri="{FF2B5EF4-FFF2-40B4-BE49-F238E27FC236}">
                  <a16:creationId xmlns:a16="http://schemas.microsoft.com/office/drawing/2014/main" id="{294544EF-618F-3C06-382F-C576A5FB854B}"/>
                </a:ext>
              </a:extLst>
            </p:cNvPr>
            <p:cNvSpPr txBox="1"/>
            <p:nvPr/>
          </p:nvSpPr>
          <p:spPr>
            <a:xfrm>
              <a:off x="0" y="-19050"/>
              <a:ext cx="373344" cy="145262"/>
            </a:xfrm>
            <a:prstGeom prst="rect">
              <a:avLst/>
            </a:prstGeom>
          </p:spPr>
          <p:txBody>
            <a:bodyPr lIns="47625" tIns="47625" rIns="47625" bIns="47625" rtlCol="0" anchor="ctr"/>
            <a:lstStyle/>
            <a:p>
              <a:pPr algn="ctr">
                <a:lnSpc>
                  <a:spcPts val="1642"/>
                </a:lnSpc>
              </a:pPr>
              <a:endParaRPr sz="1688"/>
            </a:p>
          </p:txBody>
        </p:sp>
      </p:grpSp>
      <p:grpSp>
        <p:nvGrpSpPr>
          <p:cNvPr id="33" name="Group 43">
            <a:extLst>
              <a:ext uri="{FF2B5EF4-FFF2-40B4-BE49-F238E27FC236}">
                <a16:creationId xmlns:a16="http://schemas.microsoft.com/office/drawing/2014/main" id="{382BA9AD-84C5-A9F5-C066-123C6CE28ADE}"/>
              </a:ext>
            </a:extLst>
          </p:cNvPr>
          <p:cNvGrpSpPr/>
          <p:nvPr/>
        </p:nvGrpSpPr>
        <p:grpSpPr>
          <a:xfrm>
            <a:off x="3904328" y="3269263"/>
            <a:ext cx="704724" cy="319475"/>
            <a:chOff x="0" y="0"/>
            <a:chExt cx="278410" cy="126212"/>
          </a:xfrm>
        </p:grpSpPr>
        <p:sp>
          <p:nvSpPr>
            <p:cNvPr id="34" name="Freeform 44">
              <a:extLst>
                <a:ext uri="{FF2B5EF4-FFF2-40B4-BE49-F238E27FC236}">
                  <a16:creationId xmlns:a16="http://schemas.microsoft.com/office/drawing/2014/main" id="{E5AB087C-F91A-26A1-ECF6-1E49FFE86C8B}"/>
                </a:ext>
              </a:extLst>
            </p:cNvPr>
            <p:cNvSpPr/>
            <p:nvPr/>
          </p:nvSpPr>
          <p:spPr>
            <a:xfrm>
              <a:off x="0" y="0"/>
              <a:ext cx="278410" cy="126212"/>
            </a:xfrm>
            <a:custGeom>
              <a:avLst/>
              <a:gdLst/>
              <a:ahLst/>
              <a:cxnLst/>
              <a:rect l="l" t="t" r="r" b="b"/>
              <a:pathLst>
                <a:path w="278410" h="126212">
                  <a:moveTo>
                    <a:pt x="0" y="0"/>
                  </a:moveTo>
                  <a:lnTo>
                    <a:pt x="278410" y="0"/>
                  </a:lnTo>
                  <a:lnTo>
                    <a:pt x="278410" y="126212"/>
                  </a:lnTo>
                  <a:lnTo>
                    <a:pt x="0" y="126212"/>
                  </a:lnTo>
                  <a:close/>
                </a:path>
              </a:pathLst>
            </a:custGeom>
            <a:solidFill>
              <a:srgbClr val="FDB9B5"/>
            </a:solidFill>
          </p:spPr>
        </p:sp>
        <p:sp>
          <p:nvSpPr>
            <p:cNvPr id="35" name="TextBox 45">
              <a:extLst>
                <a:ext uri="{FF2B5EF4-FFF2-40B4-BE49-F238E27FC236}">
                  <a16:creationId xmlns:a16="http://schemas.microsoft.com/office/drawing/2014/main" id="{5BAD4B97-CA70-025F-F811-46CBFCC725B0}"/>
                </a:ext>
              </a:extLst>
            </p:cNvPr>
            <p:cNvSpPr txBox="1"/>
            <p:nvPr/>
          </p:nvSpPr>
          <p:spPr>
            <a:xfrm>
              <a:off x="0" y="-19050"/>
              <a:ext cx="278410" cy="145262"/>
            </a:xfrm>
            <a:prstGeom prst="rect">
              <a:avLst/>
            </a:prstGeom>
          </p:spPr>
          <p:txBody>
            <a:bodyPr lIns="47625" tIns="47625" rIns="47625" bIns="47625" rtlCol="0" anchor="ctr"/>
            <a:lstStyle/>
            <a:p>
              <a:pPr algn="ctr">
                <a:lnSpc>
                  <a:spcPts val="1642"/>
                </a:lnSpc>
              </a:pPr>
              <a:endParaRPr sz="1688"/>
            </a:p>
          </p:txBody>
        </p:sp>
      </p:grpSp>
      <p:grpSp>
        <p:nvGrpSpPr>
          <p:cNvPr id="36" name="Group 46">
            <a:extLst>
              <a:ext uri="{FF2B5EF4-FFF2-40B4-BE49-F238E27FC236}">
                <a16:creationId xmlns:a16="http://schemas.microsoft.com/office/drawing/2014/main" id="{A9371BE6-E95B-56F1-51BD-172A2015C4ED}"/>
              </a:ext>
            </a:extLst>
          </p:cNvPr>
          <p:cNvGrpSpPr/>
          <p:nvPr/>
        </p:nvGrpSpPr>
        <p:grpSpPr>
          <a:xfrm>
            <a:off x="3905496" y="3799055"/>
            <a:ext cx="1190429" cy="319475"/>
            <a:chOff x="0" y="0"/>
            <a:chExt cx="470293" cy="126212"/>
          </a:xfrm>
        </p:grpSpPr>
        <p:sp>
          <p:nvSpPr>
            <p:cNvPr id="37" name="Freeform 47">
              <a:extLst>
                <a:ext uri="{FF2B5EF4-FFF2-40B4-BE49-F238E27FC236}">
                  <a16:creationId xmlns:a16="http://schemas.microsoft.com/office/drawing/2014/main" id="{F349F90F-8AC7-7F40-02EE-FC4CE0D0A188}"/>
                </a:ext>
              </a:extLst>
            </p:cNvPr>
            <p:cNvSpPr/>
            <p:nvPr/>
          </p:nvSpPr>
          <p:spPr>
            <a:xfrm>
              <a:off x="0" y="0"/>
              <a:ext cx="470293" cy="126212"/>
            </a:xfrm>
            <a:custGeom>
              <a:avLst/>
              <a:gdLst/>
              <a:ahLst/>
              <a:cxnLst/>
              <a:rect l="l" t="t" r="r" b="b"/>
              <a:pathLst>
                <a:path w="470293" h="126212">
                  <a:moveTo>
                    <a:pt x="0" y="0"/>
                  </a:moveTo>
                  <a:lnTo>
                    <a:pt x="470293" y="0"/>
                  </a:lnTo>
                  <a:lnTo>
                    <a:pt x="470293" y="126212"/>
                  </a:lnTo>
                  <a:lnTo>
                    <a:pt x="0" y="126212"/>
                  </a:lnTo>
                  <a:close/>
                </a:path>
              </a:pathLst>
            </a:custGeom>
            <a:solidFill>
              <a:srgbClr val="FDB9B5"/>
            </a:solidFill>
          </p:spPr>
        </p:sp>
        <p:sp>
          <p:nvSpPr>
            <p:cNvPr id="38" name="TextBox 48">
              <a:extLst>
                <a:ext uri="{FF2B5EF4-FFF2-40B4-BE49-F238E27FC236}">
                  <a16:creationId xmlns:a16="http://schemas.microsoft.com/office/drawing/2014/main" id="{88F83421-F81E-72F7-F202-8B13B9D210B4}"/>
                </a:ext>
              </a:extLst>
            </p:cNvPr>
            <p:cNvSpPr txBox="1"/>
            <p:nvPr/>
          </p:nvSpPr>
          <p:spPr>
            <a:xfrm>
              <a:off x="0" y="-19050"/>
              <a:ext cx="470293" cy="145262"/>
            </a:xfrm>
            <a:prstGeom prst="rect">
              <a:avLst/>
            </a:prstGeom>
          </p:spPr>
          <p:txBody>
            <a:bodyPr lIns="47625" tIns="47625" rIns="47625" bIns="47625" rtlCol="0" anchor="ctr"/>
            <a:lstStyle/>
            <a:p>
              <a:pPr algn="ctr">
                <a:lnSpc>
                  <a:spcPts val="1642"/>
                </a:lnSpc>
              </a:pPr>
              <a:endParaRPr sz="1688"/>
            </a:p>
          </p:txBody>
        </p:sp>
      </p:grpSp>
      <p:grpSp>
        <p:nvGrpSpPr>
          <p:cNvPr id="39" name="Group 49">
            <a:extLst>
              <a:ext uri="{FF2B5EF4-FFF2-40B4-BE49-F238E27FC236}">
                <a16:creationId xmlns:a16="http://schemas.microsoft.com/office/drawing/2014/main" id="{65FCAF9D-CDA5-CA11-A6A3-7D78F1D61889}"/>
              </a:ext>
            </a:extLst>
          </p:cNvPr>
          <p:cNvGrpSpPr/>
          <p:nvPr/>
        </p:nvGrpSpPr>
        <p:grpSpPr>
          <a:xfrm>
            <a:off x="5795768" y="4328306"/>
            <a:ext cx="1659470" cy="319475"/>
            <a:chOff x="0" y="0"/>
            <a:chExt cx="655593" cy="126212"/>
          </a:xfrm>
        </p:grpSpPr>
        <p:sp>
          <p:nvSpPr>
            <p:cNvPr id="40" name="Freeform 50">
              <a:extLst>
                <a:ext uri="{FF2B5EF4-FFF2-40B4-BE49-F238E27FC236}">
                  <a16:creationId xmlns:a16="http://schemas.microsoft.com/office/drawing/2014/main" id="{F40CB472-C185-B8A1-9592-7FA79A28181F}"/>
                </a:ext>
              </a:extLst>
            </p:cNvPr>
            <p:cNvSpPr/>
            <p:nvPr/>
          </p:nvSpPr>
          <p:spPr>
            <a:xfrm>
              <a:off x="0" y="0"/>
              <a:ext cx="655593" cy="126212"/>
            </a:xfrm>
            <a:custGeom>
              <a:avLst/>
              <a:gdLst/>
              <a:ahLst/>
              <a:cxnLst/>
              <a:rect l="l" t="t" r="r" b="b"/>
              <a:pathLst>
                <a:path w="655593" h="126212">
                  <a:moveTo>
                    <a:pt x="0" y="0"/>
                  </a:moveTo>
                  <a:lnTo>
                    <a:pt x="655593" y="0"/>
                  </a:lnTo>
                  <a:lnTo>
                    <a:pt x="655593" y="126212"/>
                  </a:lnTo>
                  <a:lnTo>
                    <a:pt x="0" y="126212"/>
                  </a:lnTo>
                  <a:close/>
                </a:path>
              </a:pathLst>
            </a:custGeom>
            <a:solidFill>
              <a:srgbClr val="FDB9B5"/>
            </a:solidFill>
          </p:spPr>
        </p:sp>
        <p:sp>
          <p:nvSpPr>
            <p:cNvPr id="41" name="TextBox 51">
              <a:extLst>
                <a:ext uri="{FF2B5EF4-FFF2-40B4-BE49-F238E27FC236}">
                  <a16:creationId xmlns:a16="http://schemas.microsoft.com/office/drawing/2014/main" id="{30D78389-4E83-37AF-7F6D-630D06924A50}"/>
                </a:ext>
              </a:extLst>
            </p:cNvPr>
            <p:cNvSpPr txBox="1"/>
            <p:nvPr/>
          </p:nvSpPr>
          <p:spPr>
            <a:xfrm>
              <a:off x="0" y="-19050"/>
              <a:ext cx="655593" cy="145262"/>
            </a:xfrm>
            <a:prstGeom prst="rect">
              <a:avLst/>
            </a:prstGeom>
          </p:spPr>
          <p:txBody>
            <a:bodyPr lIns="47625" tIns="47625" rIns="47625" bIns="47625" rtlCol="0" anchor="ctr"/>
            <a:lstStyle/>
            <a:p>
              <a:pPr algn="ctr">
                <a:lnSpc>
                  <a:spcPts val="1642"/>
                </a:lnSpc>
              </a:pPr>
              <a:endParaRPr sz="1688"/>
            </a:p>
          </p:txBody>
        </p:sp>
      </p:grpSp>
      <p:grpSp>
        <p:nvGrpSpPr>
          <p:cNvPr id="42" name="Group 52">
            <a:extLst>
              <a:ext uri="{FF2B5EF4-FFF2-40B4-BE49-F238E27FC236}">
                <a16:creationId xmlns:a16="http://schemas.microsoft.com/office/drawing/2014/main" id="{8E55E5FF-869E-996C-3073-8F5AB8789857}"/>
              </a:ext>
            </a:extLst>
          </p:cNvPr>
          <p:cNvGrpSpPr/>
          <p:nvPr/>
        </p:nvGrpSpPr>
        <p:grpSpPr>
          <a:xfrm>
            <a:off x="5103852" y="4857399"/>
            <a:ext cx="1629097" cy="319475"/>
            <a:chOff x="0" y="0"/>
            <a:chExt cx="643594" cy="126212"/>
          </a:xfrm>
        </p:grpSpPr>
        <p:sp>
          <p:nvSpPr>
            <p:cNvPr id="43" name="Freeform 53">
              <a:extLst>
                <a:ext uri="{FF2B5EF4-FFF2-40B4-BE49-F238E27FC236}">
                  <a16:creationId xmlns:a16="http://schemas.microsoft.com/office/drawing/2014/main" id="{648F9547-E3B4-FFA0-BBC0-ECF470415597}"/>
                </a:ext>
              </a:extLst>
            </p:cNvPr>
            <p:cNvSpPr/>
            <p:nvPr/>
          </p:nvSpPr>
          <p:spPr>
            <a:xfrm>
              <a:off x="0" y="0"/>
              <a:ext cx="643594" cy="126212"/>
            </a:xfrm>
            <a:custGeom>
              <a:avLst/>
              <a:gdLst/>
              <a:ahLst/>
              <a:cxnLst/>
              <a:rect l="l" t="t" r="r" b="b"/>
              <a:pathLst>
                <a:path w="643594" h="126212">
                  <a:moveTo>
                    <a:pt x="0" y="0"/>
                  </a:moveTo>
                  <a:lnTo>
                    <a:pt x="643594" y="0"/>
                  </a:lnTo>
                  <a:lnTo>
                    <a:pt x="643594" y="126212"/>
                  </a:lnTo>
                  <a:lnTo>
                    <a:pt x="0" y="126212"/>
                  </a:lnTo>
                  <a:close/>
                </a:path>
              </a:pathLst>
            </a:custGeom>
            <a:solidFill>
              <a:srgbClr val="FDB9B5"/>
            </a:solidFill>
          </p:spPr>
        </p:sp>
        <p:sp>
          <p:nvSpPr>
            <p:cNvPr id="44" name="TextBox 54">
              <a:extLst>
                <a:ext uri="{FF2B5EF4-FFF2-40B4-BE49-F238E27FC236}">
                  <a16:creationId xmlns:a16="http://schemas.microsoft.com/office/drawing/2014/main" id="{71955464-1C71-3AAA-D0B6-F9B32CC1D5C4}"/>
                </a:ext>
              </a:extLst>
            </p:cNvPr>
            <p:cNvSpPr txBox="1"/>
            <p:nvPr/>
          </p:nvSpPr>
          <p:spPr>
            <a:xfrm>
              <a:off x="0" y="-19050"/>
              <a:ext cx="643594" cy="145262"/>
            </a:xfrm>
            <a:prstGeom prst="rect">
              <a:avLst/>
            </a:prstGeom>
          </p:spPr>
          <p:txBody>
            <a:bodyPr lIns="47625" tIns="47625" rIns="47625" bIns="47625" rtlCol="0" anchor="ctr"/>
            <a:lstStyle/>
            <a:p>
              <a:pPr algn="ctr">
                <a:lnSpc>
                  <a:spcPts val="1642"/>
                </a:lnSpc>
              </a:pPr>
              <a:endParaRPr sz="1688"/>
            </a:p>
          </p:txBody>
        </p:sp>
      </p:grpSp>
      <p:grpSp>
        <p:nvGrpSpPr>
          <p:cNvPr id="45" name="Group 55">
            <a:extLst>
              <a:ext uri="{FF2B5EF4-FFF2-40B4-BE49-F238E27FC236}">
                <a16:creationId xmlns:a16="http://schemas.microsoft.com/office/drawing/2014/main" id="{A5AC882C-B301-EC7B-035E-E961668AE511}"/>
              </a:ext>
            </a:extLst>
          </p:cNvPr>
          <p:cNvGrpSpPr/>
          <p:nvPr/>
        </p:nvGrpSpPr>
        <p:grpSpPr>
          <a:xfrm>
            <a:off x="7455237" y="5386649"/>
            <a:ext cx="1187421" cy="319475"/>
            <a:chOff x="0" y="0"/>
            <a:chExt cx="469104" cy="126212"/>
          </a:xfrm>
        </p:grpSpPr>
        <p:sp>
          <p:nvSpPr>
            <p:cNvPr id="46" name="Freeform 56">
              <a:extLst>
                <a:ext uri="{FF2B5EF4-FFF2-40B4-BE49-F238E27FC236}">
                  <a16:creationId xmlns:a16="http://schemas.microsoft.com/office/drawing/2014/main" id="{96D9BCD8-669E-218D-941F-49C9BBE56E8F}"/>
                </a:ext>
              </a:extLst>
            </p:cNvPr>
            <p:cNvSpPr/>
            <p:nvPr/>
          </p:nvSpPr>
          <p:spPr>
            <a:xfrm>
              <a:off x="0" y="0"/>
              <a:ext cx="469104" cy="126212"/>
            </a:xfrm>
            <a:custGeom>
              <a:avLst/>
              <a:gdLst/>
              <a:ahLst/>
              <a:cxnLst/>
              <a:rect l="l" t="t" r="r" b="b"/>
              <a:pathLst>
                <a:path w="469104" h="126212">
                  <a:moveTo>
                    <a:pt x="0" y="0"/>
                  </a:moveTo>
                  <a:lnTo>
                    <a:pt x="469104" y="0"/>
                  </a:lnTo>
                  <a:lnTo>
                    <a:pt x="469104" y="126212"/>
                  </a:lnTo>
                  <a:lnTo>
                    <a:pt x="0" y="126212"/>
                  </a:lnTo>
                  <a:close/>
                </a:path>
              </a:pathLst>
            </a:custGeom>
            <a:solidFill>
              <a:srgbClr val="FDB9B5"/>
            </a:solidFill>
          </p:spPr>
        </p:sp>
        <p:sp>
          <p:nvSpPr>
            <p:cNvPr id="47" name="TextBox 57">
              <a:extLst>
                <a:ext uri="{FF2B5EF4-FFF2-40B4-BE49-F238E27FC236}">
                  <a16:creationId xmlns:a16="http://schemas.microsoft.com/office/drawing/2014/main" id="{4F8B8276-2C24-8DF9-9941-FDE6AA3E4E72}"/>
                </a:ext>
              </a:extLst>
            </p:cNvPr>
            <p:cNvSpPr txBox="1"/>
            <p:nvPr/>
          </p:nvSpPr>
          <p:spPr>
            <a:xfrm>
              <a:off x="0" y="-19050"/>
              <a:ext cx="469104" cy="145262"/>
            </a:xfrm>
            <a:prstGeom prst="rect">
              <a:avLst/>
            </a:prstGeom>
          </p:spPr>
          <p:txBody>
            <a:bodyPr lIns="47625" tIns="47625" rIns="47625" bIns="47625" rtlCol="0" anchor="ctr"/>
            <a:lstStyle/>
            <a:p>
              <a:pPr algn="ctr">
                <a:lnSpc>
                  <a:spcPts val="1642"/>
                </a:lnSpc>
              </a:pPr>
              <a:endParaRPr sz="1688"/>
            </a:p>
          </p:txBody>
        </p:sp>
      </p:grpSp>
      <p:sp>
        <p:nvSpPr>
          <p:cNvPr id="48" name="TextBox 60">
            <a:extLst>
              <a:ext uri="{FF2B5EF4-FFF2-40B4-BE49-F238E27FC236}">
                <a16:creationId xmlns:a16="http://schemas.microsoft.com/office/drawing/2014/main" id="{34794F48-90AB-BFE1-B36A-C45D066ECBF9}"/>
              </a:ext>
            </a:extLst>
          </p:cNvPr>
          <p:cNvSpPr txBox="1"/>
          <p:nvPr/>
        </p:nvSpPr>
        <p:spPr>
          <a:xfrm>
            <a:off x="3191601" y="1857641"/>
            <a:ext cx="1481045" cy="205184"/>
          </a:xfrm>
          <a:prstGeom prst="rect">
            <a:avLst/>
          </a:prstGeom>
        </p:spPr>
        <p:txBody>
          <a:bodyPr lIns="0" tIns="0" rIns="0" bIns="0" rtlCol="0" anchor="t">
            <a:spAutoFit/>
          </a:bodyPr>
          <a:lstStyle/>
          <a:p>
            <a:pPr algn="ctr">
              <a:lnSpc>
                <a:spcPts val="1641"/>
              </a:lnSpc>
              <a:spcBef>
                <a:spcPct val="0"/>
              </a:spcBef>
            </a:pPr>
            <a:r>
              <a:rPr lang="en-US" sz="1400" spc="58" dirty="0">
                <a:solidFill>
                  <a:srgbClr val="000000"/>
                </a:solidFill>
                <a:latin typeface="+mj-lt"/>
                <a:ea typeface="Montserrat Bold"/>
                <a:cs typeface="Montserrat Bold"/>
                <a:sym typeface="Montserrat Bold"/>
              </a:rPr>
              <a:t>Aug</a:t>
            </a:r>
          </a:p>
        </p:txBody>
      </p:sp>
      <p:sp>
        <p:nvSpPr>
          <p:cNvPr id="49" name="TextBox 62">
            <a:extLst>
              <a:ext uri="{FF2B5EF4-FFF2-40B4-BE49-F238E27FC236}">
                <a16:creationId xmlns:a16="http://schemas.microsoft.com/office/drawing/2014/main" id="{425F0D55-DFBE-AA3D-84AE-ED27059E7D68}"/>
              </a:ext>
            </a:extLst>
          </p:cNvPr>
          <p:cNvSpPr txBox="1"/>
          <p:nvPr/>
        </p:nvSpPr>
        <p:spPr>
          <a:xfrm>
            <a:off x="752315" y="2015316"/>
            <a:ext cx="1889346" cy="268920"/>
          </a:xfrm>
          <a:prstGeom prst="rect">
            <a:avLst/>
          </a:prstGeom>
        </p:spPr>
        <p:txBody>
          <a:bodyPr lIns="0" tIns="0" rIns="0" bIns="0" rtlCol="0" anchor="t">
            <a:spAutoFit/>
          </a:bodyPr>
          <a:lstStyle/>
          <a:p>
            <a:pPr>
              <a:lnSpc>
                <a:spcPts val="2288"/>
              </a:lnSpc>
              <a:spcBef>
                <a:spcPct val="0"/>
              </a:spcBef>
            </a:pPr>
            <a:r>
              <a:rPr lang="en-US" sz="1634" spc="278" dirty="0">
                <a:solidFill>
                  <a:srgbClr val="000000"/>
                </a:solidFill>
                <a:latin typeface="+mj-lt"/>
                <a:ea typeface="Montserrat Bold"/>
                <a:cs typeface="Montserrat Bold"/>
                <a:sym typeface="Montserrat Bold"/>
              </a:rPr>
              <a:t>PROCESS</a:t>
            </a:r>
          </a:p>
        </p:txBody>
      </p:sp>
      <p:sp>
        <p:nvSpPr>
          <p:cNvPr id="50" name="TextBox 63">
            <a:extLst>
              <a:ext uri="{FF2B5EF4-FFF2-40B4-BE49-F238E27FC236}">
                <a16:creationId xmlns:a16="http://schemas.microsoft.com/office/drawing/2014/main" id="{1F33564F-AA48-DDD3-13D8-1DB750921974}"/>
              </a:ext>
            </a:extLst>
          </p:cNvPr>
          <p:cNvSpPr txBox="1"/>
          <p:nvPr/>
        </p:nvSpPr>
        <p:spPr>
          <a:xfrm>
            <a:off x="555535" y="2733290"/>
            <a:ext cx="2224532" cy="392928"/>
          </a:xfrm>
          <a:prstGeom prst="rect">
            <a:avLst/>
          </a:prstGeom>
        </p:spPr>
        <p:txBody>
          <a:bodyPr wrap="square" lIns="0" tIns="0" rIns="0" bIns="0" rtlCol="0" anchor="t">
            <a:spAutoFit/>
          </a:bodyPr>
          <a:lstStyle/>
          <a:p>
            <a:pPr>
              <a:lnSpc>
                <a:spcPts val="1631"/>
              </a:lnSpc>
              <a:spcBef>
                <a:spcPct val="0"/>
              </a:spcBef>
            </a:pPr>
            <a:r>
              <a:rPr lang="en-IN" sz="1125" dirty="0">
                <a:solidFill>
                  <a:srgbClr val="003049"/>
                </a:solidFill>
                <a:latin typeface="Times New Roman" panose="02020603050405020304" pitchFamily="18" charset="0"/>
                <a:cs typeface="Times New Roman" panose="02020603050405020304" pitchFamily="18" charset="0"/>
              </a:rPr>
              <a:t>PLANNING AND DATA GATHERING</a:t>
            </a:r>
            <a:endParaRPr lang="en-US" sz="1125" dirty="0">
              <a:solidFill>
                <a:srgbClr val="00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51" name="TextBox 65">
            <a:extLst>
              <a:ext uri="{FF2B5EF4-FFF2-40B4-BE49-F238E27FC236}">
                <a16:creationId xmlns:a16="http://schemas.microsoft.com/office/drawing/2014/main" id="{06265616-0E27-0832-5BFA-3622661BD937}"/>
              </a:ext>
            </a:extLst>
          </p:cNvPr>
          <p:cNvSpPr txBox="1"/>
          <p:nvPr/>
        </p:nvSpPr>
        <p:spPr>
          <a:xfrm>
            <a:off x="563493" y="3295610"/>
            <a:ext cx="1969094" cy="392928"/>
          </a:xfrm>
          <a:prstGeom prst="rect">
            <a:avLst/>
          </a:prstGeom>
        </p:spPr>
        <p:txBody>
          <a:bodyPr lIns="0" tIns="0" rIns="0" bIns="0" rtlCol="0" anchor="t">
            <a:spAutoFit/>
          </a:bodyPr>
          <a:lstStyle/>
          <a:p>
            <a:pPr>
              <a:lnSpc>
                <a:spcPts val="1631"/>
              </a:lnSpc>
              <a:spcBef>
                <a:spcPct val="0"/>
              </a:spcBef>
            </a:pPr>
            <a:r>
              <a:rPr lang="en-US" sz="1125" dirty="0">
                <a:solidFill>
                  <a:srgbClr val="003049"/>
                </a:solidFill>
                <a:latin typeface="Times New Roman" panose="02020603050405020304" pitchFamily="18" charset="0"/>
                <a:cs typeface="Times New Roman" panose="02020603050405020304" pitchFamily="18" charset="0"/>
              </a:rPr>
              <a:t>DATA ANALYSIS AND PROBLEM IDENTIFICATION</a:t>
            </a:r>
            <a:endParaRPr lang="en-US" sz="1125" dirty="0">
              <a:solidFill>
                <a:srgbClr val="00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52" name="TextBox 66">
            <a:extLst>
              <a:ext uri="{FF2B5EF4-FFF2-40B4-BE49-F238E27FC236}">
                <a16:creationId xmlns:a16="http://schemas.microsoft.com/office/drawing/2014/main" id="{81E7D7A4-4791-4F9B-97CC-11DA26E73768}"/>
              </a:ext>
            </a:extLst>
          </p:cNvPr>
          <p:cNvSpPr txBox="1"/>
          <p:nvPr/>
        </p:nvSpPr>
        <p:spPr>
          <a:xfrm>
            <a:off x="559771" y="3814821"/>
            <a:ext cx="1969094" cy="392928"/>
          </a:xfrm>
          <a:prstGeom prst="rect">
            <a:avLst/>
          </a:prstGeom>
        </p:spPr>
        <p:txBody>
          <a:bodyPr lIns="0" tIns="0" rIns="0" bIns="0" rtlCol="0" anchor="t">
            <a:spAutoFit/>
          </a:bodyPr>
          <a:lstStyle/>
          <a:p>
            <a:pPr>
              <a:lnSpc>
                <a:spcPts val="1631"/>
              </a:lnSpc>
              <a:spcBef>
                <a:spcPct val="0"/>
              </a:spcBef>
            </a:pPr>
            <a:r>
              <a:rPr lang="en-IN" sz="1125" dirty="0">
                <a:solidFill>
                  <a:srgbClr val="003049"/>
                </a:solidFill>
                <a:latin typeface="Times New Roman" panose="02020603050405020304" pitchFamily="18" charset="0"/>
                <a:cs typeface="Times New Roman" panose="02020603050405020304" pitchFamily="18" charset="0"/>
              </a:rPr>
              <a:t>LEARNING ESSENTIAL PROG. LANGUAGE</a:t>
            </a:r>
            <a:endParaRPr lang="en-US" sz="1125" dirty="0">
              <a:solidFill>
                <a:srgbClr val="00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53" name="TextBox 67">
            <a:extLst>
              <a:ext uri="{FF2B5EF4-FFF2-40B4-BE49-F238E27FC236}">
                <a16:creationId xmlns:a16="http://schemas.microsoft.com/office/drawing/2014/main" id="{B0E54A59-F08F-0909-1D27-D4F7A629C128}"/>
              </a:ext>
            </a:extLst>
          </p:cNvPr>
          <p:cNvSpPr txBox="1"/>
          <p:nvPr/>
        </p:nvSpPr>
        <p:spPr>
          <a:xfrm>
            <a:off x="554700" y="4344071"/>
            <a:ext cx="1969094" cy="392928"/>
          </a:xfrm>
          <a:prstGeom prst="rect">
            <a:avLst/>
          </a:prstGeom>
        </p:spPr>
        <p:txBody>
          <a:bodyPr lIns="0" tIns="0" rIns="0" bIns="0" rtlCol="0" anchor="t">
            <a:spAutoFit/>
          </a:bodyPr>
          <a:lstStyle/>
          <a:p>
            <a:pPr>
              <a:lnSpc>
                <a:spcPts val="1631"/>
              </a:lnSpc>
              <a:spcBef>
                <a:spcPct val="0"/>
              </a:spcBef>
            </a:pPr>
            <a:r>
              <a:rPr lang="en-IN" sz="1125" dirty="0">
                <a:solidFill>
                  <a:srgbClr val="003049"/>
                </a:solidFill>
                <a:latin typeface="Times New Roman" panose="02020603050405020304" pitchFamily="18" charset="0"/>
                <a:cs typeface="Times New Roman" panose="02020603050405020304" pitchFamily="18" charset="0"/>
              </a:rPr>
              <a:t>SYSTEM MODEL AND DESIGN</a:t>
            </a:r>
            <a:endParaRPr lang="en-US" sz="1125" dirty="0">
              <a:solidFill>
                <a:srgbClr val="00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54" name="TextBox 68">
            <a:extLst>
              <a:ext uri="{FF2B5EF4-FFF2-40B4-BE49-F238E27FC236}">
                <a16:creationId xmlns:a16="http://schemas.microsoft.com/office/drawing/2014/main" id="{8994829C-6084-9D1C-4E55-965DE918E692}"/>
              </a:ext>
            </a:extLst>
          </p:cNvPr>
          <p:cNvSpPr txBox="1"/>
          <p:nvPr/>
        </p:nvSpPr>
        <p:spPr>
          <a:xfrm>
            <a:off x="554701" y="4842821"/>
            <a:ext cx="1969094" cy="392928"/>
          </a:xfrm>
          <a:prstGeom prst="rect">
            <a:avLst/>
          </a:prstGeom>
        </p:spPr>
        <p:txBody>
          <a:bodyPr lIns="0" tIns="0" rIns="0" bIns="0" rtlCol="0" anchor="t">
            <a:spAutoFit/>
          </a:bodyPr>
          <a:lstStyle/>
          <a:p>
            <a:pPr>
              <a:lnSpc>
                <a:spcPts val="1631"/>
              </a:lnSpc>
              <a:spcBef>
                <a:spcPct val="0"/>
              </a:spcBef>
            </a:pPr>
            <a:r>
              <a:rPr lang="en-US" sz="1125" dirty="0">
                <a:solidFill>
                  <a:srgbClr val="003049"/>
                </a:solidFill>
                <a:latin typeface="Times New Roman" panose="02020603050405020304" pitchFamily="18" charset="0"/>
                <a:cs typeface="Times New Roman" panose="02020603050405020304" pitchFamily="18" charset="0"/>
              </a:rPr>
              <a:t>SYSTEM TESTING AND FINDING ERRORS 	</a:t>
            </a:r>
            <a:endParaRPr lang="en-US" sz="1125" dirty="0">
              <a:solidFill>
                <a:srgbClr val="00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55" name="TextBox 69">
            <a:extLst>
              <a:ext uri="{FF2B5EF4-FFF2-40B4-BE49-F238E27FC236}">
                <a16:creationId xmlns:a16="http://schemas.microsoft.com/office/drawing/2014/main" id="{0C7386C1-4962-6FF1-3CF2-FD32708599ED}"/>
              </a:ext>
            </a:extLst>
          </p:cNvPr>
          <p:cNvSpPr txBox="1"/>
          <p:nvPr/>
        </p:nvSpPr>
        <p:spPr>
          <a:xfrm>
            <a:off x="576823" y="5382112"/>
            <a:ext cx="1969094" cy="392928"/>
          </a:xfrm>
          <a:prstGeom prst="rect">
            <a:avLst/>
          </a:prstGeom>
        </p:spPr>
        <p:txBody>
          <a:bodyPr lIns="0" tIns="0" rIns="0" bIns="0" rtlCol="0" anchor="t">
            <a:spAutoFit/>
          </a:bodyPr>
          <a:lstStyle/>
          <a:p>
            <a:pPr>
              <a:lnSpc>
                <a:spcPts val="1631"/>
              </a:lnSpc>
              <a:spcBef>
                <a:spcPct val="0"/>
              </a:spcBef>
            </a:pPr>
            <a:r>
              <a:rPr lang="en-US" sz="1125" dirty="0">
                <a:solidFill>
                  <a:srgbClr val="000000"/>
                </a:solidFill>
                <a:latin typeface="Times New Roman" panose="02020603050405020304" pitchFamily="18" charset="0"/>
                <a:cs typeface="Times New Roman" panose="02020603050405020304" pitchFamily="18" charset="0"/>
              </a:rPr>
              <a:t>ENHACEMENT TO ADDRESS EXISTING BUGS</a:t>
            </a:r>
            <a:endParaRPr lang="en-US" sz="1125" dirty="0">
              <a:solidFill>
                <a:srgbClr val="000000"/>
              </a:solidFill>
              <a:latin typeface="Times New Roman" panose="02020603050405020304" pitchFamily="18" charset="0"/>
              <a:ea typeface="Montserrat Medium"/>
              <a:cs typeface="Times New Roman" panose="02020603050405020304" pitchFamily="18" charset="0"/>
              <a:sym typeface="Montserrat Medium"/>
            </a:endParaRPr>
          </a:p>
        </p:txBody>
      </p:sp>
      <p:sp>
        <p:nvSpPr>
          <p:cNvPr id="56" name="TextBox 70">
            <a:extLst>
              <a:ext uri="{FF2B5EF4-FFF2-40B4-BE49-F238E27FC236}">
                <a16:creationId xmlns:a16="http://schemas.microsoft.com/office/drawing/2014/main" id="{FC6B5BD1-7194-C729-06D8-2124F2E89BBC}"/>
              </a:ext>
            </a:extLst>
          </p:cNvPr>
          <p:cNvSpPr txBox="1"/>
          <p:nvPr/>
        </p:nvSpPr>
        <p:spPr>
          <a:xfrm>
            <a:off x="5052863" y="1857641"/>
            <a:ext cx="1481045" cy="205184"/>
          </a:xfrm>
          <a:prstGeom prst="rect">
            <a:avLst/>
          </a:prstGeom>
        </p:spPr>
        <p:txBody>
          <a:bodyPr lIns="0" tIns="0" rIns="0" bIns="0" rtlCol="0" anchor="t">
            <a:spAutoFit/>
          </a:bodyPr>
          <a:lstStyle/>
          <a:p>
            <a:pPr algn="ctr">
              <a:lnSpc>
                <a:spcPts val="1641"/>
              </a:lnSpc>
              <a:spcBef>
                <a:spcPct val="0"/>
              </a:spcBef>
            </a:pPr>
            <a:r>
              <a:rPr lang="en-US" sz="1400" spc="58" dirty="0">
                <a:solidFill>
                  <a:srgbClr val="000000"/>
                </a:solidFill>
                <a:latin typeface="+mj-lt"/>
                <a:ea typeface="Montserrat Bold"/>
                <a:cs typeface="Montserrat Bold"/>
                <a:sym typeface="Montserrat Bold"/>
              </a:rPr>
              <a:t>Sept</a:t>
            </a:r>
          </a:p>
        </p:txBody>
      </p:sp>
      <p:sp>
        <p:nvSpPr>
          <p:cNvPr id="57" name="TextBox 71">
            <a:extLst>
              <a:ext uri="{FF2B5EF4-FFF2-40B4-BE49-F238E27FC236}">
                <a16:creationId xmlns:a16="http://schemas.microsoft.com/office/drawing/2014/main" id="{4D30A1FF-B178-BFAD-260B-11586B519EF7}"/>
              </a:ext>
            </a:extLst>
          </p:cNvPr>
          <p:cNvSpPr txBox="1"/>
          <p:nvPr/>
        </p:nvSpPr>
        <p:spPr>
          <a:xfrm>
            <a:off x="6949514" y="1857641"/>
            <a:ext cx="1481045" cy="205184"/>
          </a:xfrm>
          <a:prstGeom prst="rect">
            <a:avLst/>
          </a:prstGeom>
        </p:spPr>
        <p:txBody>
          <a:bodyPr lIns="0" tIns="0" rIns="0" bIns="0" rtlCol="0" anchor="t">
            <a:spAutoFit/>
          </a:bodyPr>
          <a:lstStyle/>
          <a:p>
            <a:pPr algn="ctr">
              <a:lnSpc>
                <a:spcPts val="1641"/>
              </a:lnSpc>
              <a:spcBef>
                <a:spcPct val="0"/>
              </a:spcBef>
            </a:pPr>
            <a:r>
              <a:rPr lang="en-US" sz="1400" spc="58" dirty="0">
                <a:solidFill>
                  <a:srgbClr val="000000"/>
                </a:solidFill>
                <a:latin typeface="+mj-lt"/>
                <a:ea typeface="Montserrat Bold"/>
                <a:cs typeface="Montserrat Bold"/>
                <a:sym typeface="Montserrat Bold"/>
              </a:rPr>
              <a:t>Oct</a:t>
            </a:r>
          </a:p>
        </p:txBody>
      </p:sp>
    </p:spTree>
    <p:extLst>
      <p:ext uri="{BB962C8B-B14F-4D97-AF65-F5344CB8AC3E}">
        <p14:creationId xmlns:p14="http://schemas.microsoft.com/office/powerpoint/2010/main" val="413928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99E7-3C67-9212-0DAD-5734D78A7BC4}"/>
              </a:ext>
            </a:extLst>
          </p:cNvPr>
          <p:cNvSpPr txBox="1">
            <a:spLocks/>
          </p:cNvSpPr>
          <p:nvPr/>
        </p:nvSpPr>
        <p:spPr>
          <a:xfrm>
            <a:off x="457200" y="9903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Technical Stack</a:t>
            </a:r>
          </a:p>
        </p:txBody>
      </p:sp>
      <p:sp>
        <p:nvSpPr>
          <p:cNvPr id="4" name="TextBox 3">
            <a:extLst>
              <a:ext uri="{FF2B5EF4-FFF2-40B4-BE49-F238E27FC236}">
                <a16:creationId xmlns:a16="http://schemas.microsoft.com/office/drawing/2014/main" id="{1F2E5992-22E3-2F8A-E72F-354A1326531F}"/>
              </a:ext>
            </a:extLst>
          </p:cNvPr>
          <p:cNvSpPr txBox="1"/>
          <p:nvPr/>
        </p:nvSpPr>
        <p:spPr>
          <a:xfrm>
            <a:off x="849746" y="1528863"/>
            <a:ext cx="7444508" cy="188365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a:t>
            </a:r>
          </a:p>
          <a:p>
            <a:pPr marL="0" indent="0" eaLnBrk="0" fontAlgn="base" hangingPunct="0">
              <a:lnSpc>
                <a:spcPct val="15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Backend :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 JS </a:t>
            </a:r>
          </a:p>
          <a:p>
            <a:pPr marL="0" indent="0" eaLnBrk="0" fontAlgn="base" hangingPunct="0">
              <a:lnSpc>
                <a:spcPct val="15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Database : </a:t>
            </a:r>
            <a:r>
              <a:rPr lang="en-US" altLang="en-US" sz="2000" dirty="0">
                <a:latin typeface="Times New Roman" panose="02020603050405020304" pitchFamily="18" charset="0"/>
                <a:cs typeface="Times New Roman" panose="02020603050405020304" pitchFamily="18" charset="0"/>
              </a:rPr>
              <a:t>Mongo DB</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 Scripting Languages :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CSS and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Javascript</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847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p:cNvSpPr>
            <a:spLocks noGrp="1"/>
          </p:cNvSpPr>
          <p:nvPr>
            <p:ph idx="1"/>
          </p:nvPr>
        </p:nvSpPr>
        <p:spPr>
          <a:xfrm>
            <a:off x="179512" y="1600200"/>
            <a:ext cx="8507288" cy="4525963"/>
          </a:xfrm>
        </p:spPr>
        <p:txBody>
          <a:bodyPr>
            <a:norm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2" action="ppaction://hlinkfile"/>
              </a:rPr>
              <a:t>Karthik R.,2019. International Journal of Recent Technology and Engineering (IJRTE) ISSN: 2277 3878, Volume-7, Issue-6. A study on improving the marketability of jobrelated services among the recruiters with reference to online job portal.</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hlinkClick r:id="rId3" action="ppaction://hlinkfile"/>
              </a:rPr>
              <a:t>Vivek Kumar Sehgal Akshay Jagtiani, Meha Shah, Anupriya Sharma, Arpit Jaiswal and Dhananjay Mehta, “Job Portal – A web application for geographically distributed multiple clients,” 2013 First International Conference on Artificial Intelligence, Modelling &amp; Simulation.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hlinkClick r:id="rId4" action="ppaction://hlinkfile"/>
              </a:rPr>
              <a:t>J. Dorn and T. Naz, “Integration of Job portals by Meta-search,” in Proc. 3rd International Conf. on Interoperability for Enterprise Software and Applications, Funchal, Portugal, 2007, pp. 401-412.</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84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5" name="Picture 4">
            <a:extLst>
              <a:ext uri="{FF2B5EF4-FFF2-40B4-BE49-F238E27FC236}">
                <a16:creationId xmlns:a16="http://schemas.microsoft.com/office/drawing/2014/main" id="{970EDCA7-A6A0-8536-A45D-10D18BFF40B5}"/>
              </a:ext>
            </a:extLst>
          </p:cNvPr>
          <p:cNvPicPr>
            <a:picLocks noChangeAspect="1"/>
          </p:cNvPicPr>
          <p:nvPr/>
        </p:nvPicPr>
        <p:blipFill>
          <a:blip r:embed="rId3"/>
          <a:stretch>
            <a:fillRect/>
          </a:stretch>
        </p:blipFill>
        <p:spPr>
          <a:xfrm>
            <a:off x="0" y="85725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Content</a:t>
            </a:r>
            <a:endParaRPr lang="en-IN" dirty="0"/>
          </a:p>
        </p:txBody>
      </p:sp>
      <p:sp>
        <p:nvSpPr>
          <p:cNvPr id="3" name="Content Placeholder 2"/>
          <p:cNvSpPr>
            <a:spLocks noGrp="1"/>
          </p:cNvSpPr>
          <p:nvPr>
            <p:ph idx="1"/>
          </p:nvPr>
        </p:nvSpPr>
        <p:spPr>
          <a:xfrm>
            <a:off x="457200" y="1600200"/>
            <a:ext cx="8229600" cy="4565104"/>
          </a:xfrm>
        </p:spPr>
        <p:txBody>
          <a:bodyPr>
            <a:normAutofit fontScale="92500" lnSpcReduction="20000"/>
          </a:bodyPr>
          <a:lstStyle/>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Introduction</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Literature Review</a:t>
            </a:r>
          </a:p>
          <a:p>
            <a:pPr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Problem Definition</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Aims and Objectives</a:t>
            </a:r>
          </a:p>
          <a:p>
            <a:pPr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Features</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Proposed Methodology</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Time Frame</a:t>
            </a:r>
          </a:p>
          <a:p>
            <a:pPr marL="0" indent="0" algn="just">
              <a:buNone/>
            </a:pP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87041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a:xfrm>
            <a:off x="863626" y="1759974"/>
            <a:ext cx="7416748" cy="4282380"/>
          </a:xfrm>
        </p:spPr>
        <p:txBody>
          <a:bodyPr vert="horz" lIns="91440" tIns="45720" rIns="91440" bIns="45720" rtlCol="0" anchor="t">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 an online job portal for freshers to simplify job searching and application.</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Include job listings, user authentication, resume uploads, and employer dashboards.</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Prioritize a user-friendly interface with efficient search and application features.</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Simplify and streamline the job search process.</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b="1" dirty="0">
              <a:effectLst/>
              <a:latin typeface="Times New Roman" panose="02020603050405020304" pitchFamily="18" charset="0"/>
              <a:cs typeface="Times New Roman" panose="02020603050405020304" pitchFamily="18" charset="0"/>
            </a:endParaRPr>
          </a:p>
          <a:p>
            <a:pPr marL="0" indent="0" algn="just" fontAlgn="base">
              <a:buNone/>
            </a:pPr>
            <a:endParaRPr lang="en-US" sz="1800" b="1" dirty="0">
              <a:effectLst/>
              <a:latin typeface="Times New Roman" panose="02020603050405020304" pitchFamily="18" charset="0"/>
              <a:cs typeface="Times New Roman" panose="02020603050405020304" pitchFamily="18" charset="0"/>
            </a:endParaRPr>
          </a:p>
          <a:p>
            <a:pPr marL="0" indent="0" algn="just" fontAlgn="base">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77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135"/>
            <a:ext cx="8229600" cy="973665"/>
          </a:xfrm>
        </p:spPr>
        <p:txBody>
          <a:bodyPr>
            <a:normAutofit/>
          </a:bodyPr>
          <a:lstStyle/>
          <a:p>
            <a:r>
              <a:rPr lang="en-IN" b="1"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a:extLst>
              <a:ext uri="{FF2B5EF4-FFF2-40B4-BE49-F238E27FC236}">
                <a16:creationId xmlns:a16="http://schemas.microsoft.com/office/drawing/2014/main" id="{2A552CC7-08D3-8D8E-FE50-9784002980E7}"/>
              </a:ext>
            </a:extLst>
          </p:cNvPr>
          <p:cNvGraphicFramePr>
            <a:graphicFrameLocks noGrp="1"/>
          </p:cNvGraphicFramePr>
          <p:nvPr>
            <p:ph idx="1"/>
            <p:extLst>
              <p:ext uri="{D42A27DB-BD31-4B8C-83A1-F6EECF244321}">
                <p14:modId xmlns:p14="http://schemas.microsoft.com/office/powerpoint/2010/main" val="4111378664"/>
              </p:ext>
            </p:extLst>
          </p:nvPr>
        </p:nvGraphicFramePr>
        <p:xfrm>
          <a:off x="457200" y="1046480"/>
          <a:ext cx="8229601" cy="5642444"/>
        </p:xfrm>
        <a:graphic>
          <a:graphicData uri="http://schemas.openxmlformats.org/drawingml/2006/table">
            <a:tbl>
              <a:tblPr firstRow="1" bandRow="1">
                <a:tableStyleId>{5C22544A-7EE6-4342-B048-85BDC9FD1C3A}</a:tableStyleId>
              </a:tblPr>
              <a:tblGrid>
                <a:gridCol w="1881052">
                  <a:extLst>
                    <a:ext uri="{9D8B030D-6E8A-4147-A177-3AD203B41FA5}">
                      <a16:colId xmlns:a16="http://schemas.microsoft.com/office/drawing/2014/main" val="1309227983"/>
                    </a:ext>
                  </a:extLst>
                </a:gridCol>
                <a:gridCol w="2116183">
                  <a:extLst>
                    <a:ext uri="{9D8B030D-6E8A-4147-A177-3AD203B41FA5}">
                      <a16:colId xmlns:a16="http://schemas.microsoft.com/office/drawing/2014/main" val="581130809"/>
                    </a:ext>
                  </a:extLst>
                </a:gridCol>
                <a:gridCol w="2263144">
                  <a:extLst>
                    <a:ext uri="{9D8B030D-6E8A-4147-A177-3AD203B41FA5}">
                      <a16:colId xmlns:a16="http://schemas.microsoft.com/office/drawing/2014/main" val="131305417"/>
                    </a:ext>
                  </a:extLst>
                </a:gridCol>
                <a:gridCol w="1969222">
                  <a:extLst>
                    <a:ext uri="{9D8B030D-6E8A-4147-A177-3AD203B41FA5}">
                      <a16:colId xmlns:a16="http://schemas.microsoft.com/office/drawing/2014/main" val="485740658"/>
                    </a:ext>
                  </a:extLst>
                </a:gridCol>
              </a:tblGrid>
              <a:tr h="796124">
                <a:tc>
                  <a:txBody>
                    <a:bodyPr/>
                    <a:lstStyle/>
                    <a:p>
                      <a:pPr algn="l"/>
                      <a:r>
                        <a:rPr lang="en-US" dirty="0">
                          <a:solidFill>
                            <a:schemeClr val="tx1"/>
                          </a:solidFill>
                          <a:latin typeface="Times New Roman" panose="02020603050405020304" pitchFamily="18" charset="0"/>
                          <a:cs typeface="Times New Roman" panose="02020603050405020304" pitchFamily="18" charset="0"/>
                        </a:rPr>
                        <a:t>Title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Publication</a:t>
                      </a:r>
                    </a:p>
                    <a:p>
                      <a:endParaRPr lang="en-IN"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Findings</a:t>
                      </a:r>
                    </a:p>
                    <a:p>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Limitations</a:t>
                      </a:r>
                    </a:p>
                    <a:p>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982935"/>
                  </a:ext>
                </a:extLst>
              </a:tr>
              <a:tr h="2244432">
                <a:tc>
                  <a:txBody>
                    <a:bodyPr/>
                    <a:lstStyle/>
                    <a:p>
                      <a:r>
                        <a:rPr lang="en-IN" sz="1600" dirty="0">
                          <a:latin typeface="Times New Roman" panose="02020603050405020304" pitchFamily="18" charset="0"/>
                          <a:cs typeface="Times New Roman" panose="02020603050405020304" pitchFamily="18" charset="0"/>
                        </a:rPr>
                        <a:t>Online Job Portal</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International Research Journal of Engineering and Technology (IRJET), </a:t>
                      </a:r>
                      <a:r>
                        <a:rPr lang="en-US" sz="1600" dirty="0">
                          <a:latin typeface="Times New Roman" panose="02020603050405020304" pitchFamily="18" charset="0"/>
                          <a:cs typeface="Times New Roman" panose="02020603050405020304" pitchFamily="18" charset="0"/>
                        </a:rPr>
                        <a:t>Volume 06, Issue 04, in April 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Enhance the automated mailing system with real-time notifications</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This ensures timely updates for recruiters and job seekers.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Existing system shows a wide range of job opportunities, which might not always match the job seeker. Implementing machine learning algorithms that  match job postings with job seekers.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1747632"/>
                  </a:ext>
                </a:extLst>
              </a:tr>
              <a:tr h="2101766">
                <a:tc>
                  <a:txBody>
                    <a:bodyPr/>
                    <a:lstStyle/>
                    <a:p>
                      <a:r>
                        <a:rPr lang="en-US" sz="1600" dirty="0">
                          <a:latin typeface="Times New Roman" panose="02020603050405020304" pitchFamily="18" charset="0"/>
                          <a:cs typeface="Times New Roman" panose="02020603050405020304" pitchFamily="18" charset="0"/>
                        </a:rPr>
                        <a:t>Development of a Job Web Portal to Improve Education Quality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International Journal of Computer Theory and Engineering, Vol. 6, No. 1, February 2014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Conduct surveys or gather user feedback to understand the specific needs and preferences of your target audience. This helps in designing a portal that effectively addresses the problems faced by users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knowledge-sharing system might struggle with low engagement and content quality. Adding personalized recommendations and interactive tools can improve it.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0286589"/>
                  </a:ext>
                </a:extLst>
              </a:tr>
            </a:tbl>
          </a:graphicData>
        </a:graphic>
      </p:graphicFrame>
    </p:spTree>
    <p:extLst>
      <p:ext uri="{BB962C8B-B14F-4D97-AF65-F5344CB8AC3E}">
        <p14:creationId xmlns:p14="http://schemas.microsoft.com/office/powerpoint/2010/main" val="321088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4267-0898-45E2-8996-D32C549DF38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Review</a:t>
            </a:r>
            <a:endParaRPr lang="en-IN" dirty="0"/>
          </a:p>
        </p:txBody>
      </p:sp>
      <p:cxnSp>
        <p:nvCxnSpPr>
          <p:cNvPr id="5" name="Straight Connector 4">
            <a:extLst>
              <a:ext uri="{FF2B5EF4-FFF2-40B4-BE49-F238E27FC236}">
                <a16:creationId xmlns:a16="http://schemas.microsoft.com/office/drawing/2014/main" id="{692655FD-D123-44A3-A507-34E98E9075C7}"/>
              </a:ext>
            </a:extLst>
          </p:cNvPr>
          <p:cNvCxnSpPr/>
          <p:nvPr/>
        </p:nvCxnSpPr>
        <p:spPr>
          <a:xfrm>
            <a:off x="3131840" y="306896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863DE70-3806-4FF5-ACA8-0B932DA6E8FF}"/>
              </a:ext>
            </a:extLst>
          </p:cNvPr>
          <p:cNvCxnSpPr/>
          <p:nvPr/>
        </p:nvCxnSpPr>
        <p:spPr>
          <a:xfrm>
            <a:off x="3347864" y="2852936"/>
            <a:ext cx="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C7B57DAF-4C10-B341-84D9-2539B337C5CA}"/>
              </a:ext>
            </a:extLst>
          </p:cNvPr>
          <p:cNvGraphicFramePr>
            <a:graphicFrameLocks noGrp="1"/>
          </p:cNvGraphicFramePr>
          <p:nvPr>
            <p:ph idx="1"/>
            <p:extLst>
              <p:ext uri="{D42A27DB-BD31-4B8C-83A1-F6EECF244321}">
                <p14:modId xmlns:p14="http://schemas.microsoft.com/office/powerpoint/2010/main" val="458598358"/>
              </p:ext>
            </p:extLst>
          </p:nvPr>
        </p:nvGraphicFramePr>
        <p:xfrm>
          <a:off x="481781" y="1600200"/>
          <a:ext cx="8229600" cy="3368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32047549"/>
                    </a:ext>
                  </a:extLst>
                </a:gridCol>
                <a:gridCol w="2057400">
                  <a:extLst>
                    <a:ext uri="{9D8B030D-6E8A-4147-A177-3AD203B41FA5}">
                      <a16:colId xmlns:a16="http://schemas.microsoft.com/office/drawing/2014/main" val="3904941548"/>
                    </a:ext>
                  </a:extLst>
                </a:gridCol>
                <a:gridCol w="2057400">
                  <a:extLst>
                    <a:ext uri="{9D8B030D-6E8A-4147-A177-3AD203B41FA5}">
                      <a16:colId xmlns:a16="http://schemas.microsoft.com/office/drawing/2014/main" val="4137973732"/>
                    </a:ext>
                  </a:extLst>
                </a:gridCol>
                <a:gridCol w="2057400">
                  <a:extLst>
                    <a:ext uri="{9D8B030D-6E8A-4147-A177-3AD203B41FA5}">
                      <a16:colId xmlns:a16="http://schemas.microsoft.com/office/drawing/2014/main" val="723227544"/>
                    </a:ext>
                  </a:extLst>
                </a:gridCol>
              </a:tblGrid>
              <a:tr h="838200">
                <a:tc>
                  <a:txBody>
                    <a:bodyPr/>
                    <a:lstStyle/>
                    <a:p>
                      <a:r>
                        <a:rPr lang="en-US" dirty="0">
                          <a:solidFill>
                            <a:schemeClr val="tx1"/>
                          </a:solidFill>
                          <a:latin typeface="Times New Roman" panose="02020603050405020304" pitchFamily="18" charset="0"/>
                          <a:cs typeface="Times New Roman" panose="02020603050405020304" pitchFamily="18" charset="0"/>
                        </a:rPr>
                        <a:t>Title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Publications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Findings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Limitations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6168462"/>
                  </a:ext>
                </a:extLst>
              </a:tr>
              <a:tr h="2326812">
                <a:tc>
                  <a:txBody>
                    <a:bodyPr/>
                    <a:lstStyle/>
                    <a:p>
                      <a:r>
                        <a:rPr lang="en-US" sz="1600" dirty="0">
                          <a:latin typeface="Times New Roman" panose="02020603050405020304" pitchFamily="18" charset="0"/>
                          <a:cs typeface="Times New Roman" panose="02020603050405020304" pitchFamily="18" charset="0"/>
                        </a:rPr>
                        <a:t>The Digital Gateway to Employment: Insights into Online Job Portal Usage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Gurukul International Multidisciplinary Research Journal (GIMRJ)with International Impact Factor 8.249 Peer Reviewed Journal ,</a:t>
                      </a:r>
                    </a:p>
                    <a:p>
                      <a:r>
                        <a:rPr lang="en-US" sz="1600" dirty="0">
                          <a:solidFill>
                            <a:schemeClr val="tx1"/>
                          </a:solidFill>
                          <a:latin typeface="Times New Roman" panose="02020603050405020304" pitchFamily="18" charset="0"/>
                          <a:cs typeface="Times New Roman" panose="02020603050405020304" pitchFamily="18" charset="0"/>
                        </a:rPr>
                        <a:t>June 2024</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Integrate robust search and filtering functionalities into your job portal to help users quickly find relevant job opportunities and promoting transparency fairness in the hiring process​</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Identifies the issue of fake job </a:t>
                      </a:r>
                      <a:r>
                        <a:rPr lang="en-US" sz="1600" dirty="0" err="1">
                          <a:latin typeface="Times New Roman" panose="02020603050405020304" pitchFamily="18" charset="0"/>
                          <a:cs typeface="Times New Roman" panose="02020603050405020304" pitchFamily="18" charset="0"/>
                        </a:rPr>
                        <a:t>postings.Implement</a:t>
                      </a:r>
                      <a:r>
                        <a:rPr lang="en-US" sz="1600" dirty="0">
                          <a:latin typeface="Times New Roman" panose="02020603050405020304" pitchFamily="18" charset="0"/>
                          <a:cs typeface="Times New Roman" panose="02020603050405020304" pitchFamily="18" charset="0"/>
                        </a:rPr>
                        <a:t> robust verification processes and security measures to authenticate job postings. </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7971646"/>
                  </a:ext>
                </a:extLst>
              </a:tr>
            </a:tbl>
          </a:graphicData>
        </a:graphic>
      </p:graphicFrame>
    </p:spTree>
    <p:extLst>
      <p:ext uri="{BB962C8B-B14F-4D97-AF65-F5344CB8AC3E}">
        <p14:creationId xmlns:p14="http://schemas.microsoft.com/office/powerpoint/2010/main" val="360784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4267-0898-45E2-8996-D32C549DF38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Definition</a:t>
            </a:r>
            <a:endParaRPr lang="en-IN" dirty="0"/>
          </a:p>
        </p:txBody>
      </p:sp>
      <p:cxnSp>
        <p:nvCxnSpPr>
          <p:cNvPr id="5" name="Straight Connector 4">
            <a:extLst>
              <a:ext uri="{FF2B5EF4-FFF2-40B4-BE49-F238E27FC236}">
                <a16:creationId xmlns:a16="http://schemas.microsoft.com/office/drawing/2014/main" id="{692655FD-D123-44A3-A507-34E98E9075C7}"/>
              </a:ext>
            </a:extLst>
          </p:cNvPr>
          <p:cNvCxnSpPr/>
          <p:nvPr/>
        </p:nvCxnSpPr>
        <p:spPr>
          <a:xfrm>
            <a:off x="3131840" y="306896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863DE70-3806-4FF5-ACA8-0B932DA6E8FF}"/>
              </a:ext>
            </a:extLst>
          </p:cNvPr>
          <p:cNvCxnSpPr/>
          <p:nvPr/>
        </p:nvCxnSpPr>
        <p:spPr>
          <a:xfrm>
            <a:off x="3347864" y="285293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8F4E24A1-E010-90BD-CFD1-BB5E5369EF92}"/>
              </a:ext>
            </a:extLst>
          </p:cNvPr>
          <p:cNvSpPr>
            <a:spLocks noGrp="1"/>
          </p:cNvSpPr>
          <p:nvPr>
            <p:ph idx="1"/>
          </p:nvPr>
        </p:nvSpPr>
        <p:spPr>
          <a:xfrm>
            <a:off x="737419" y="1877961"/>
            <a:ext cx="7732326" cy="2906475"/>
          </a:xfrm>
        </p:spPr>
        <p:txBody>
          <a:bodyPr>
            <a:noAutofit/>
          </a:bodyPr>
          <a:lstStyle/>
          <a:p>
            <a:pPr marL="0" indent="0" algn="just">
              <a:buNone/>
            </a:pPr>
            <a:r>
              <a:rPr lang="en-US" sz="2000" dirty="0">
                <a:solidFill>
                  <a:srgbClr val="1C1C1C"/>
                </a:solidFill>
                <a:latin typeface="Times New Roman" panose="02020603050405020304" pitchFamily="18" charset="0"/>
                <a:cs typeface="Times New Roman" panose="02020603050405020304" pitchFamily="18" charset="0"/>
              </a:rPr>
              <a:t>Web based  solution to overcome the struggle face by j</a:t>
            </a:r>
            <a:r>
              <a:rPr lang="en-US" sz="2000" b="0" i="0" dirty="0">
                <a:solidFill>
                  <a:srgbClr val="1C1C1C"/>
                </a:solidFill>
                <a:effectLst/>
                <a:latin typeface="Times New Roman" panose="02020603050405020304" pitchFamily="18" charset="0"/>
                <a:cs typeface="Times New Roman" panose="02020603050405020304" pitchFamily="18" charset="0"/>
              </a:rPr>
              <a:t>ob seekers, and employers to connect with the right candidates. It is observed that job</a:t>
            </a:r>
            <a:r>
              <a:rPr lang="en-US" sz="2000" dirty="0">
                <a:latin typeface="Times New Roman" panose="02020603050405020304" pitchFamily="18" charset="0"/>
                <a:cs typeface="Times New Roman" panose="02020603050405020304" pitchFamily="18" charset="0"/>
              </a:rPr>
              <a:t> seekers often face difficulties in navigating through countless job listings without proper filtering options, leading to missed opportunities. Employers, on the other hand, struggle to attract the right candidates and measure the effectiveness of their job postings.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6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Aims And Objectives</a:t>
            </a:r>
            <a:endParaRPr lang="en-IN" dirty="0"/>
          </a:p>
        </p:txBody>
      </p:sp>
      <p:sp>
        <p:nvSpPr>
          <p:cNvPr id="3" name="Content Placeholder 2"/>
          <p:cNvSpPr>
            <a:spLocks noGrp="1"/>
          </p:cNvSpPr>
          <p:nvPr>
            <p:ph idx="1"/>
          </p:nvPr>
        </p:nvSpPr>
        <p:spPr>
          <a:xfrm>
            <a:off x="374904" y="1619672"/>
            <a:ext cx="8311896" cy="4781128"/>
          </a:xfrm>
        </p:spPr>
        <p:txBody>
          <a:bodyPr vert="horz" lIns="91440" tIns="45720" rIns="91440" bIns="45720" rtlCol="0" anchor="t">
            <a:normAutofit/>
          </a:bodyPr>
          <a:lstStyle/>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Aim</a:t>
            </a:r>
            <a:r>
              <a:rPr lang="en-US" sz="1600" dirty="0">
                <a:solidFill>
                  <a:srgbClr val="FF0000"/>
                </a:solidFill>
                <a:latin typeface="Times New Roman" panose="02020603050405020304" pitchFamily="18" charset="0"/>
                <a:cs typeface="Times New Roman" panose="02020603050405020304" pitchFamily="18" charset="0"/>
              </a:rPr>
              <a:t>:</a:t>
            </a:r>
            <a:r>
              <a:rPr lang="en-US" sz="1600" dirty="0">
                <a:solidFill>
                  <a:srgbClr val="222222"/>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create a user-friendly and complete web based job portal that bridges the employment gap between the job seekers and potential employers while making easy job search, application and hiring management processes.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400" b="0" i="0" dirty="0">
                <a:solidFill>
                  <a:srgbClr val="00B050"/>
                </a:solidFill>
                <a:effectLst/>
                <a:latin typeface="Times New Roman" panose="02020603050405020304" pitchFamily="18" charset="0"/>
                <a:cs typeface="Times New Roman" panose="02020603050405020304" pitchFamily="18" charset="0"/>
              </a:rPr>
              <a:t>Objectives</a:t>
            </a:r>
            <a:r>
              <a:rPr lang="en-US" sz="1800" b="0" i="0" dirty="0">
                <a:solidFill>
                  <a:srgbClr val="00B050"/>
                </a:solidFill>
                <a:effectLst/>
                <a:latin typeface="Times New Roman" panose="02020603050405020304" pitchFamily="18" charset="0"/>
                <a:cs typeface="Times New Roman" panose="02020603050405020304" pitchFamily="18" charset="0"/>
              </a:rPr>
              <a:t> </a:t>
            </a:r>
            <a:r>
              <a:rPr lang="en-US" sz="1800" dirty="0">
                <a:solidFill>
                  <a:srgbClr val="00B050"/>
                </a:solidFill>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Job Search Functionality</a:t>
            </a:r>
            <a:r>
              <a:rPr lang="en-US" sz="1600" dirty="0">
                <a:latin typeface="Times New Roman" panose="02020603050405020304" pitchFamily="18" charset="0"/>
                <a:cs typeface="Times New Roman" panose="02020603050405020304" pitchFamily="18" charset="0"/>
              </a:rPr>
              <a:t>: Equip the users with basic and advanced search features enabling to filter the job listings according to location, type of the industry, salary, or required level of working experience.</a:t>
            </a:r>
          </a:p>
          <a:p>
            <a:pPr algn="just"/>
            <a:r>
              <a:rPr lang="en-US" sz="1600" b="1" dirty="0">
                <a:latin typeface="Times New Roman" panose="02020603050405020304" pitchFamily="18" charset="0"/>
                <a:cs typeface="Times New Roman" panose="02020603050405020304" pitchFamily="18" charset="0"/>
              </a:rPr>
              <a:t>Profile Management</a:t>
            </a:r>
            <a:r>
              <a:rPr lang="en-US" sz="1600" dirty="0">
                <a:latin typeface="Times New Roman" panose="02020603050405020304" pitchFamily="18" charset="0"/>
                <a:cs typeface="Times New Roman" panose="02020603050405020304" pitchFamily="18" charset="0"/>
              </a:rPr>
              <a:t>: Allow users to design their profile in detail and keep their resumes, cover letters, and even job seeking preferences, or other details.</a:t>
            </a:r>
          </a:p>
          <a:p>
            <a:pPr algn="just"/>
            <a:r>
              <a:rPr lang="en-US" sz="1600" b="1" dirty="0">
                <a:latin typeface="Times New Roman" panose="02020603050405020304" pitchFamily="18" charset="0"/>
                <a:cs typeface="Times New Roman" panose="02020603050405020304" pitchFamily="18" charset="0"/>
              </a:rPr>
              <a:t>Notification System</a:t>
            </a:r>
            <a:r>
              <a:rPr lang="en-US" sz="1600" dirty="0">
                <a:latin typeface="Times New Roman" panose="02020603050405020304" pitchFamily="18" charset="0"/>
                <a:cs typeface="Times New Roman" panose="02020603050405020304" pitchFamily="18" charset="0"/>
              </a:rPr>
              <a:t>: Create the system for job alerting and updating the users as per their activities and interests.</a:t>
            </a:r>
          </a:p>
          <a:p>
            <a:pPr algn="just"/>
            <a:r>
              <a:rPr lang="en-US" sz="1600" b="1" dirty="0">
                <a:latin typeface="Times New Roman" panose="02020603050405020304" pitchFamily="18" charset="0"/>
                <a:cs typeface="Times New Roman" panose="02020603050405020304" pitchFamily="18" charset="0"/>
              </a:rPr>
              <a:t>Analytics and Reporting</a:t>
            </a:r>
            <a:r>
              <a:rPr lang="en-US" sz="1600" dirty="0">
                <a:latin typeface="Times New Roman" panose="02020603050405020304" pitchFamily="18" charset="0"/>
                <a:cs typeface="Times New Roman" panose="02020603050405020304" pitchFamily="18" charset="0"/>
              </a:rPr>
              <a:t>: Provide analytics service for employers to measure the effectiveness of the job postings and also for job roamers to monitor the state of their applications in progress.</a:t>
            </a:r>
            <a:endParaRPr lang="en-US" sz="160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46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1866-3A43-5A0D-3F1F-6D071F388A0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Features</a:t>
            </a:r>
            <a:endParaRPr lang="en-IN" dirty="0"/>
          </a:p>
        </p:txBody>
      </p:sp>
      <p:sp>
        <p:nvSpPr>
          <p:cNvPr id="3" name="Content Placeholder 2">
            <a:extLst>
              <a:ext uri="{FF2B5EF4-FFF2-40B4-BE49-F238E27FC236}">
                <a16:creationId xmlns:a16="http://schemas.microsoft.com/office/drawing/2014/main" id="{DD32F1CC-4D10-A1F3-CA06-FFC5C25EF41E}"/>
              </a:ext>
            </a:extLst>
          </p:cNvPr>
          <p:cNvSpPr>
            <a:spLocks noGrp="1"/>
          </p:cNvSpPr>
          <p:nvPr>
            <p:ph idx="1"/>
          </p:nvPr>
        </p:nvSpPr>
        <p:spPr>
          <a:xfrm>
            <a:off x="457200" y="1893668"/>
            <a:ext cx="8229600" cy="4525963"/>
          </a:xfrm>
        </p:spPr>
        <p:txBody>
          <a:bodyPr>
            <a:normAutofit/>
          </a:bodyPr>
          <a:lstStyle/>
          <a:p>
            <a:pPr marL="0" indent="0">
              <a:buNone/>
            </a:pPr>
            <a:endParaRPr lang="en-IN" sz="32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Verification of User identity</a:t>
            </a:r>
          </a:p>
          <a:p>
            <a:r>
              <a:rPr lang="en-IN" dirty="0">
                <a:latin typeface="Times New Roman" panose="02020603050405020304" pitchFamily="18" charset="0"/>
                <a:cs typeface="Times New Roman" panose="02020603050405020304" pitchFamily="18" charset="0"/>
              </a:rPr>
              <a:t>Job Listing</a:t>
            </a:r>
          </a:p>
          <a:p>
            <a:r>
              <a:rPr lang="en-IN" dirty="0">
                <a:latin typeface="Times New Roman" panose="02020603050405020304" pitchFamily="18" charset="0"/>
                <a:cs typeface="Times New Roman" panose="02020603050405020304" pitchFamily="18" charset="0"/>
              </a:rPr>
              <a:t>Notifications and Job alerts</a:t>
            </a:r>
          </a:p>
          <a:p>
            <a:r>
              <a:rPr lang="en-IN" dirty="0">
                <a:latin typeface="Times New Roman" panose="02020603050405020304" pitchFamily="18" charset="0"/>
                <a:cs typeface="Times New Roman" panose="02020603050405020304" pitchFamily="18" charset="0"/>
              </a:rPr>
              <a:t>Resume Parsing for employer’s</a:t>
            </a:r>
          </a:p>
          <a:p>
            <a:r>
              <a:rPr lang="en-IN" dirty="0">
                <a:latin typeface="Times New Roman" panose="02020603050405020304" pitchFamily="18" charset="0"/>
                <a:cs typeface="Times New Roman" panose="02020603050405020304" pitchFamily="18" charset="0"/>
              </a:rPr>
              <a:t>Personalised Job Recommendations</a:t>
            </a:r>
          </a:p>
          <a:p>
            <a:pPr marL="0" indent="0">
              <a:buNone/>
            </a:pPr>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4893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Methodology</a:t>
            </a:r>
            <a:endParaRPr lang="en-IN" dirty="0"/>
          </a:p>
        </p:txBody>
      </p:sp>
      <p:sp>
        <p:nvSpPr>
          <p:cNvPr id="4" name="Rectangle 1">
            <a:extLst>
              <a:ext uri="{FF2B5EF4-FFF2-40B4-BE49-F238E27FC236}">
                <a16:creationId xmlns:a16="http://schemas.microsoft.com/office/drawing/2014/main" id="{3FAA1CAC-C5A7-3F9B-4FF3-29ECB863E78A}"/>
              </a:ext>
            </a:extLst>
          </p:cNvPr>
          <p:cNvSpPr>
            <a:spLocks noGrp="1" noChangeArrowheads="1"/>
          </p:cNvSpPr>
          <p:nvPr>
            <p:ph idx="1"/>
          </p:nvPr>
        </p:nvSpPr>
        <p:spPr bwMode="auto">
          <a:xfrm>
            <a:off x="457200" y="1473122"/>
            <a:ext cx="8021915"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Ø"/>
            </a:pPr>
            <a:r>
              <a:rPr lang="en-US" sz="1800" b="1" dirty="0">
                <a:solidFill>
                  <a:srgbClr val="374151"/>
                </a:solidFill>
                <a:latin typeface="Times New Roman" panose="02020603050405020304" pitchFamily="18" charset="0"/>
                <a:cs typeface="Times New Roman" panose="02020603050405020304" pitchFamily="18" charset="0"/>
              </a:rPr>
              <a:t>Creating Pages </a:t>
            </a:r>
            <a:r>
              <a:rPr lang="en-US" sz="1800" b="1" i="0"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Various components such as Admin, Employer, and Job Seeker are created using React JS.</a:t>
            </a:r>
          </a:p>
          <a:p>
            <a:pPr algn="just">
              <a:buFont typeface="Wingdings" panose="05000000000000000000" pitchFamily="2" charset="2"/>
              <a:buChar char="Ø"/>
            </a:pPr>
            <a:endParaRPr lang="en-US" sz="1800" b="1" dirty="0">
              <a:solidFill>
                <a:srgbClr val="37415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solidFill>
                  <a:srgbClr val="374151"/>
                </a:solidFill>
                <a:latin typeface="Times New Roman" panose="02020603050405020304" pitchFamily="18" charset="0"/>
                <a:cs typeface="Times New Roman" panose="02020603050405020304" pitchFamily="18" charset="0"/>
              </a:rPr>
              <a:t>Connecting Databases</a:t>
            </a:r>
            <a:r>
              <a:rPr lang="en-US" sz="1800" b="1" i="0"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The created pages are then connected with Mongo DB Database using Node JS server . </a:t>
            </a:r>
          </a:p>
          <a:p>
            <a:pPr algn="just">
              <a:buFont typeface="Wingdings" panose="05000000000000000000" pitchFamily="2" charset="2"/>
              <a:buChar char="Ø"/>
            </a:pPr>
            <a:endParaRPr lang="en-US" sz="1800" b="1" dirty="0">
              <a:solidFill>
                <a:srgbClr val="37415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solidFill>
                  <a:srgbClr val="374151"/>
                </a:solidFill>
                <a:latin typeface="Times New Roman" panose="02020603050405020304" pitchFamily="18" charset="0"/>
                <a:cs typeface="Times New Roman" panose="02020603050405020304" pitchFamily="18" charset="0"/>
              </a:rPr>
              <a:t>Testing</a:t>
            </a:r>
            <a:r>
              <a:rPr lang="en-US" sz="1800" b="1" i="0"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Testing the system performance, and security requirements through comprehensive unit and integration testing.</a:t>
            </a:r>
          </a:p>
          <a:p>
            <a:pPr algn="just">
              <a:buFont typeface="Wingdings" panose="05000000000000000000" pitchFamily="2" charset="2"/>
              <a:buChar char="Ø"/>
            </a:pPr>
            <a:endParaRPr lang="en-US" sz="1800" dirty="0">
              <a:solidFill>
                <a:srgbClr val="37415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solidFill>
                  <a:srgbClr val="374151"/>
                </a:solidFill>
                <a:latin typeface="Times New Roman" panose="02020603050405020304" pitchFamily="18" charset="0"/>
                <a:cs typeface="Times New Roman" panose="02020603050405020304" pitchFamily="18" charset="0"/>
              </a:rPr>
              <a:t>Errors Fixing</a:t>
            </a:r>
            <a:r>
              <a:rPr lang="en-US" sz="1800" b="1" i="0"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Try to fix possible errors, making the system easy to use and user-friendly.</a:t>
            </a:r>
          </a:p>
          <a:p>
            <a:pPr algn="just">
              <a:buFont typeface="+mj-lt"/>
              <a:buAutoNum type="arabicPeriod"/>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2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2470</TotalTime>
  <Words>1076</Words>
  <Application>Microsoft Office PowerPoint</Application>
  <PresentationFormat>On-screen Show (4:3)</PresentationFormat>
  <Paragraphs>169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Datta Meghe College of Engineering  Airoli, Navi Mumbai  Department of Information Technology</vt:lpstr>
      <vt:lpstr>Content</vt:lpstr>
      <vt:lpstr>Introduction</vt:lpstr>
      <vt:lpstr>Literature Review</vt:lpstr>
      <vt:lpstr>Literature Review</vt:lpstr>
      <vt:lpstr>Problem Definition</vt:lpstr>
      <vt:lpstr>Aims And Objectives</vt:lpstr>
      <vt:lpstr>Features</vt:lpstr>
      <vt:lpstr>Proposed Methodology</vt:lpstr>
      <vt:lpstr>PowerPoint Presentation</vt:lpstr>
      <vt:lpstr>PowerPoint Presentation</vt:lpstr>
      <vt:lpstr>PowerPoint Presentation</vt:lpstr>
      <vt:lpstr>Time Frame(Planning)  of completion of project</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Nagar Yuwak Shikshan Sanstha’s Datta Meghe College of Engineering Airoli, Navi Mumbai Department of Electronics Engineering</dc:title>
  <dc:creator>Ravi</dc:creator>
  <cp:lastModifiedBy>Piyush Singh</cp:lastModifiedBy>
  <cp:revision>77</cp:revision>
  <dcterms:created xsi:type="dcterms:W3CDTF">2020-10-26T10:26:14Z</dcterms:created>
  <dcterms:modified xsi:type="dcterms:W3CDTF">2024-08-30T07:38:01Z</dcterms:modified>
</cp:coreProperties>
</file>