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Lobster"/>
      <p:regular r:id="rId37"/>
    </p:embeddedFont>
    <p:embeddedFont>
      <p:font typeface="Maven Pro"/>
      <p:regular r:id="rId38"/>
      <p:bold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6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italic.fntdata"/><Relationship Id="rId12" Type="http://schemas.openxmlformats.org/officeDocument/2006/relationships/slide" Target="slides/slide8.xml"/><Relationship Id="rId34" Type="http://schemas.openxmlformats.org/officeDocument/2006/relationships/font" Target="fonts/Nunito-bold.fntdata"/><Relationship Id="rId15" Type="http://schemas.openxmlformats.org/officeDocument/2006/relationships/slide" Target="slides/slide11.xml"/><Relationship Id="rId37" Type="http://schemas.openxmlformats.org/officeDocument/2006/relationships/font" Target="fonts/Lobster-regular.fntdata"/><Relationship Id="rId14" Type="http://schemas.openxmlformats.org/officeDocument/2006/relationships/slide" Target="slides/slide10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FFE5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962525" y="683050"/>
            <a:ext cx="10461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6560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7200" u="sng">
                <a:solidFill>
                  <a:srgbClr val="6560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Artificial Intelligence</a:t>
            </a:r>
            <a:endParaRPr sz="7200" u="sng">
              <a:solidFill>
                <a:srgbClr val="65603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rgbClr val="6560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</a:t>
            </a:r>
            <a:endParaRPr sz="7200" u="sng">
              <a:solidFill>
                <a:srgbClr val="65603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6560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</a:t>
            </a:r>
            <a:endParaRPr sz="6000">
              <a:solidFill>
                <a:srgbClr val="65603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65603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65603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526175" y="3044425"/>
            <a:ext cx="997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name</a:t>
            </a:r>
            <a:r>
              <a:rPr b="1" lang="en-US" sz="30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30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b="1" lang="en-US" sz="360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of shortest path   </a:t>
            </a:r>
            <a:endParaRPr b="1" sz="3600">
              <a:solidFill>
                <a:srgbClr val="66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lang="en-US" sz="360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using A* algorithm.</a:t>
            </a:r>
            <a:r>
              <a:rPr b="1" lang="en-US" sz="3600">
                <a:solidFill>
                  <a:srgbClr val="66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600">
                <a:solidFill>
                  <a:srgbClr val="DFE4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n-US" sz="3000">
                <a:solidFill>
                  <a:srgbClr val="DFE4D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</a:t>
            </a:r>
            <a:endParaRPr b="1" sz="3000">
              <a:solidFill>
                <a:srgbClr val="DFE4D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4702625" y="5956675"/>
            <a:ext cx="38406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Instructor:- 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459150" y="5564775"/>
            <a:ext cx="36501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Rupam Bhattacharyya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1719214" y="620411"/>
            <a:ext cx="37281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lgerian"/>
              <a:buNone/>
            </a:pPr>
            <a:r>
              <a:rPr lang="en-US" sz="4400" u="sng"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1719214" y="1514383"/>
            <a:ext cx="89061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receive the optimal path in the map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587"/>
                </a:solidFill>
              </a:rPr>
              <a:t>A</a:t>
            </a:r>
            <a:r>
              <a:rPr lang="en-US" sz="3000">
                <a:solidFill>
                  <a:srgbClr val="1C4587"/>
                </a:solidFill>
              </a:rPr>
              <a:t>part from solving the shortest path problems using Dijkstra’s algorithm we can have optimum solution by using A* algorithm .</a:t>
            </a:r>
            <a:endParaRPr b="1" sz="300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23"/>
          <p:cNvSpPr/>
          <p:nvPr/>
        </p:nvSpPr>
        <p:spPr>
          <a:xfrm flipH="1">
            <a:off x="1802725" y="2370900"/>
            <a:ext cx="195900" cy="2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/>
        </p:nvSpPr>
        <p:spPr>
          <a:xfrm>
            <a:off x="2468875" y="2214150"/>
            <a:ext cx="6681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Lobster"/>
                <a:ea typeface="Lobster"/>
                <a:cs typeface="Lobster"/>
                <a:sym typeface="Lobster"/>
              </a:rPr>
              <a:t>     THANK  YOU</a:t>
            </a:r>
            <a:endParaRPr sz="72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1687175" y="330675"/>
            <a:ext cx="83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Team members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1934378" y="1654975"/>
            <a:ext cx="89187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Roushan Kumar         170101045</a:t>
            </a:r>
            <a:endParaRPr b="1" sz="40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Vipul Kumar               170101054</a:t>
            </a:r>
            <a:endParaRPr b="1" sz="40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Mukul Kumar              170101028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Rishabh Singh             170101044</a:t>
            </a:r>
            <a:endParaRPr b="1" sz="4000" cap="none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1518550" y="2174975"/>
            <a:ext cx="7998300" cy="43500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10377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Shortest Path problem is used to find the shortest path between two cities on a map.</a:t>
            </a:r>
            <a:r>
              <a:rPr lang="en-US" sz="2400">
                <a:solidFill>
                  <a:srgbClr val="110377"/>
                </a:solidFill>
                <a:latin typeface="Comic Sans MS"/>
                <a:ea typeface="Comic Sans MS"/>
                <a:cs typeface="Comic Sans MS"/>
                <a:sym typeface="Comic Sans MS"/>
              </a:rPr>
              <a:t>c.In this project I am going to path finding problems, that is, planning routes from a start node to some goal nodes in a graph.Such problems arise in many fields of technology, for example, message routing in large networks, resource allocation and vehicle navigation systems.I concentrate mostly on planning a minimum cost path using the A∗ algorithm.</a:t>
            </a:r>
            <a:endParaRPr sz="2400">
              <a:solidFill>
                <a:srgbClr val="11037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037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 used: A* algorithm</a:t>
            </a:r>
            <a:endParaRPr sz="3600"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1518553" y="589900"/>
            <a:ext cx="988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Shortest path Problem?</a:t>
            </a:r>
            <a:endParaRPr b="1" sz="4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1606725" y="179750"/>
            <a:ext cx="845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A* Algorithm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911350" y="1179275"/>
            <a:ext cx="9591000" cy="5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5818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A* Algorithm is a best-first search algorithm that             finds the least cost path from an initial configuration </a:t>
            </a:r>
            <a:endParaRPr b="1" sz="2800">
              <a:solidFill>
                <a:srgbClr val="45818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5818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 final configuration.The most essential part of the A* Algorithm is a good heuristic estimate function. This can improve the efficiency and performance of the algorithm.It is an extension of Dijkstra.s algorithm.A* algorithm uses the function. </a:t>
            </a:r>
            <a:endParaRPr b="1" sz="2800">
              <a:solidFill>
                <a:srgbClr val="45818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5818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f(n) = g(n) + h(n).</a:t>
            </a:r>
            <a:endParaRPr b="1" sz="2800">
              <a:solidFill>
                <a:srgbClr val="45818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*f(n) is the estimated path cost</a:t>
            </a:r>
            <a:endParaRPr b="1" sz="2800">
              <a:solidFill>
                <a:srgbClr val="1155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</a:t>
            </a:r>
            <a:r>
              <a:rPr b="1" lang="en-US" sz="28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g(n) is the path-cost function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which is the cost from the starting node to the current node. 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* </a:t>
            </a:r>
            <a:r>
              <a:rPr b="1" lang="en-US" sz="28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h(n) is the heuristic estimate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distance to the goal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1620901" y="433825"/>
            <a:ext cx="1044385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 of A* algorithm</a:t>
            </a:r>
            <a:endParaRPr b="1" sz="4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689716" y="1720879"/>
            <a:ext cx="863501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1155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Time  ?</a:t>
            </a:r>
            <a:r>
              <a:rPr b="1" lang="en-US" sz="2800" u="sng">
                <a:solidFill>
                  <a:srgbClr val="CC0099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n-US" sz="2800">
                <a:solidFill>
                  <a:srgbClr val="99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time complexity of A∗ depends on the heuristic.In the worst case, the number of nodes expanded is exponential in the length of the solution. |h(x) − h ∗ (x)| = O(log(h) ∗ (x));</a:t>
            </a:r>
            <a:endParaRPr b="1" sz="2800">
              <a:solidFill>
                <a:srgbClr val="99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Time complexity in our case=O(n^2)</a:t>
            </a:r>
            <a:endParaRPr b="1" sz="2800">
              <a:solidFill>
                <a:srgbClr val="00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Space  ? </a:t>
            </a:r>
            <a:r>
              <a:rPr b="1"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lang="en-US" sz="2800">
                <a:solidFill>
                  <a:srgbClr val="99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O(n) - keeps all nodes in memory</a:t>
            </a:r>
            <a:endParaRPr>
              <a:solidFill>
                <a:srgbClr val="99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/>
          <p:nvPr/>
        </p:nvSpPr>
        <p:spPr>
          <a:xfrm>
            <a:off x="1609350" y="-2"/>
            <a:ext cx="10774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7" name="Google Shape;317;p19"/>
          <p:cNvSpPr/>
          <p:nvPr/>
        </p:nvSpPr>
        <p:spPr>
          <a:xfrm>
            <a:off x="8039236" y="2024377"/>
            <a:ext cx="15167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706200"/>
            <a:ext cx="10659300" cy="60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4251950" y="931950"/>
            <a:ext cx="1763400" cy="122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r>
              <a:rPr lang="en-US" sz="3000"/>
              <a:t>START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(MAIN())</a:t>
            </a:r>
            <a:endParaRPr sz="3000"/>
          </a:p>
        </p:txBody>
      </p:sp>
      <p:sp>
        <p:nvSpPr>
          <p:cNvPr id="324" name="Google Shape;324;p20"/>
          <p:cNvSpPr txBox="1"/>
          <p:nvPr/>
        </p:nvSpPr>
        <p:spPr>
          <a:xfrm>
            <a:off x="1587125" y="0"/>
            <a:ext cx="96012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Nunito"/>
                <a:ea typeface="Nunito"/>
                <a:cs typeface="Nunito"/>
                <a:sym typeface="Nunito"/>
              </a:rPr>
              <a:t>       *  FLOW CHART OF CODE EXECUTION   *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3605275" y="3753500"/>
            <a:ext cx="39777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LOAD THE MAP DETAILS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(Romania_map_details())</a:t>
            </a:r>
            <a:endParaRPr sz="2400"/>
          </a:p>
        </p:txBody>
      </p:sp>
      <p:cxnSp>
        <p:nvCxnSpPr>
          <p:cNvPr id="326" name="Google Shape;326;p20"/>
          <p:cNvCxnSpPr>
            <a:stCxn id="323" idx="2"/>
            <a:endCxn id="325" idx="0"/>
          </p:cNvCxnSpPr>
          <p:nvPr/>
        </p:nvCxnSpPr>
        <p:spPr>
          <a:xfrm>
            <a:off x="5133650" y="2155350"/>
            <a:ext cx="460500" cy="15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0"/>
          <p:cNvCxnSpPr>
            <a:stCxn id="325" idx="2"/>
          </p:cNvCxnSpPr>
          <p:nvPr/>
        </p:nvCxnSpPr>
        <p:spPr>
          <a:xfrm>
            <a:off x="5594125" y="4976900"/>
            <a:ext cx="323400" cy="19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2743200" y="783775"/>
            <a:ext cx="9781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1626200" y="207000"/>
            <a:ext cx="21555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THE START CITY INTO OPEN AND ADD ALL THE SUCCESSOR OF START CITY IN OPEN AND SEND START  INTO CLOSE </a:t>
            </a:r>
            <a:endParaRPr/>
          </a:p>
        </p:txBody>
      </p:sp>
      <p:cxnSp>
        <p:nvCxnSpPr>
          <p:cNvPr id="334" name="Google Shape;334;p21"/>
          <p:cNvCxnSpPr>
            <a:stCxn id="333" idx="3"/>
          </p:cNvCxnSpPr>
          <p:nvPr/>
        </p:nvCxnSpPr>
        <p:spPr>
          <a:xfrm>
            <a:off x="3781700" y="818700"/>
            <a:ext cx="1352100" cy="8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1"/>
          <p:cNvSpPr txBox="1"/>
          <p:nvPr/>
        </p:nvSpPr>
        <p:spPr>
          <a:xfrm>
            <a:off x="8993775" y="4620225"/>
            <a:ext cx="97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133800" y="1245975"/>
            <a:ext cx="1371300" cy="13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NODE IN OPEN HAVING MINIMUM  F(N) VALUE </a:t>
            </a:r>
            <a:endParaRPr/>
          </a:p>
        </p:txBody>
      </p:sp>
      <p:sp>
        <p:nvSpPr>
          <p:cNvPr id="337" name="Google Shape;337;p21"/>
          <p:cNvSpPr txBox="1"/>
          <p:nvPr/>
        </p:nvSpPr>
        <p:spPr>
          <a:xfrm>
            <a:off x="4918175" y="4408725"/>
            <a:ext cx="94287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6211400" y="4610150"/>
            <a:ext cx="999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780425" y="3464850"/>
            <a:ext cx="2273100" cy="1542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IF CURRENT CITY==BUCHAREST</a:t>
            </a:r>
            <a:endParaRPr/>
          </a:p>
        </p:txBody>
      </p:sp>
      <p:cxnSp>
        <p:nvCxnSpPr>
          <p:cNvPr id="340" name="Google Shape;340;p21"/>
          <p:cNvCxnSpPr>
            <a:stCxn id="339" idx="1"/>
          </p:cNvCxnSpPr>
          <p:nvPr/>
        </p:nvCxnSpPr>
        <p:spPr>
          <a:xfrm flipH="1">
            <a:off x="4565425" y="4236050"/>
            <a:ext cx="12150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1"/>
          <p:cNvSpPr txBox="1"/>
          <p:nvPr/>
        </p:nvSpPr>
        <p:spPr>
          <a:xfrm>
            <a:off x="8053525" y="4488725"/>
            <a:ext cx="11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YES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4604725" y="4058900"/>
            <a:ext cx="999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NO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3" name="Google Shape;343;p21"/>
          <p:cNvCxnSpPr>
            <a:stCxn id="336" idx="3"/>
            <a:endCxn id="339" idx="0"/>
          </p:cNvCxnSpPr>
          <p:nvPr/>
        </p:nvCxnSpPr>
        <p:spPr>
          <a:xfrm>
            <a:off x="6505100" y="1943775"/>
            <a:ext cx="411900" cy="15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1"/>
          <p:cNvSpPr/>
          <p:nvPr/>
        </p:nvSpPr>
        <p:spPr>
          <a:xfrm>
            <a:off x="6799375" y="6035100"/>
            <a:ext cx="1841700" cy="8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END</a:t>
            </a:r>
            <a:endParaRPr/>
          </a:p>
        </p:txBody>
      </p:sp>
      <p:cxnSp>
        <p:nvCxnSpPr>
          <p:cNvPr id="345" name="Google Shape;345;p21"/>
          <p:cNvCxnSpPr>
            <a:stCxn id="337" idx="0"/>
            <a:endCxn id="337" idx="0"/>
          </p:cNvCxnSpPr>
          <p:nvPr/>
        </p:nvCxnSpPr>
        <p:spPr>
          <a:xfrm>
            <a:off x="9632525" y="4408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1"/>
          <p:cNvCxnSpPr>
            <a:stCxn id="339" idx="3"/>
            <a:endCxn id="344" idx="0"/>
          </p:cNvCxnSpPr>
          <p:nvPr/>
        </p:nvCxnSpPr>
        <p:spPr>
          <a:xfrm flipH="1">
            <a:off x="7720225" y="4236050"/>
            <a:ext cx="333300" cy="17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1"/>
          <p:cNvSpPr/>
          <p:nvPr/>
        </p:nvSpPr>
        <p:spPr>
          <a:xfrm>
            <a:off x="2743200" y="4087275"/>
            <a:ext cx="18417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ALL THE SUCCESOR INTO OPEN QUEUE </a:t>
            </a:r>
            <a:endParaRPr/>
          </a:p>
        </p:txBody>
      </p:sp>
      <p:cxnSp>
        <p:nvCxnSpPr>
          <p:cNvPr id="348" name="Google Shape;348;p21"/>
          <p:cNvCxnSpPr>
            <a:endCxn id="336" idx="1"/>
          </p:cNvCxnSpPr>
          <p:nvPr/>
        </p:nvCxnSpPr>
        <p:spPr>
          <a:xfrm flipH="1" rot="10800000">
            <a:off x="3664100" y="1943775"/>
            <a:ext cx="1469700" cy="21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1"/>
          <p:cNvSpPr txBox="1"/>
          <p:nvPr/>
        </p:nvSpPr>
        <p:spPr>
          <a:xfrm>
            <a:off x="274125" y="4310750"/>
            <a:ext cx="1352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CLOSED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         QUEUE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52700" y="4330325"/>
            <a:ext cx="11364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CLOSED     QUEUE</a:t>
            </a:r>
            <a:endParaRPr/>
          </a:p>
        </p:txBody>
      </p:sp>
      <p:cxnSp>
        <p:nvCxnSpPr>
          <p:cNvPr id="351" name="Google Shape;351;p21"/>
          <p:cNvCxnSpPr>
            <a:stCxn id="347" idx="1"/>
            <a:endCxn id="350" idx="3"/>
          </p:cNvCxnSpPr>
          <p:nvPr/>
        </p:nvCxnSpPr>
        <p:spPr>
          <a:xfrm flipH="1">
            <a:off x="1489200" y="4408725"/>
            <a:ext cx="12540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1"/>
          <p:cNvSpPr txBox="1"/>
          <p:nvPr/>
        </p:nvSpPr>
        <p:spPr>
          <a:xfrm>
            <a:off x="1593175" y="4606300"/>
            <a:ext cx="1136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CURRENT CITY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/>
        </p:nvSpPr>
        <p:spPr>
          <a:xfrm>
            <a:off x="1724275" y="559650"/>
            <a:ext cx="95073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OUTPUT OF THE  CODE BASED ON A GIVEN INPUT</a:t>
            </a:r>
            <a:endParaRPr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174975" y="2166400"/>
            <a:ext cx="76809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enter the starting city name: Arad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loaded the map of Romania: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THE SHORTEST ROUTE TO BUCHAREST IS AS SHOWN BELOW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-----&gt;Arad------&gt;Sibiu-------&gt;Rimnica Vilcea----------&gt;Pitesti---------&gt;Bucharest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Total Steps reqquired to find the shortest path:  4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