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Slab"/>
      <p:regular r:id="rId26"/>
      <p:bold r:id="rId27"/>
    </p:embeddedFont>
    <p:embeddedFont>
      <p:font typeface="Robo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Slab-regular.fntdata"/><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font" Target="fonts/RobotoSlab-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c6f75fc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c6f75fc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af13094be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af13094be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af31752946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af31752946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af31752946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af31752946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af13094be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af13094be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b2dfe0eaf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b2dfe0ea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b2dfe0eaf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b2dfe0eaf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b2dfe0eaf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b2dfe0eaf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b2dfe0eaf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b2dfe0eaf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af13094be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af13094be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af4471047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af4471047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6f75fceb_0_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6f75fce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c6f75fceb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c6f75fceb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c6f75fce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c6f75fce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c6f75fce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c6f75fce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af13094be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af13094b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af31752946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af31752946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af4471047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af4471047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af13094be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af13094be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af31752946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af31752946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5.png"/><Relationship Id="rId10" Type="http://schemas.openxmlformats.org/officeDocument/2006/relationships/image" Target="../media/image6.jpg"/><Relationship Id="rId9" Type="http://schemas.openxmlformats.org/officeDocument/2006/relationships/image" Target="../media/image9.jpg"/><Relationship Id="rId5" Type="http://schemas.openxmlformats.org/officeDocument/2006/relationships/image" Target="../media/image3.png"/><Relationship Id="rId6" Type="http://schemas.openxmlformats.org/officeDocument/2006/relationships/image" Target="../media/image2.png"/><Relationship Id="rId7" Type="http://schemas.openxmlformats.org/officeDocument/2006/relationships/image" Target="../media/image1.jpg"/><Relationship Id="rId8" Type="http://schemas.openxmlformats.org/officeDocument/2006/relationships/image" Target="../media/image8.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t>Voice to Text or Sign Language Translator</a:t>
            </a:r>
            <a:endParaRPr b="1"/>
          </a:p>
        </p:txBody>
      </p:sp>
      <p:sp>
        <p:nvSpPr>
          <p:cNvPr id="64" name="Google Shape;64;p13"/>
          <p:cNvSpPr txBox="1"/>
          <p:nvPr>
            <p:ph idx="1" type="subTitle"/>
          </p:nvPr>
        </p:nvSpPr>
        <p:spPr>
          <a:xfrm>
            <a:off x="1680302" y="30618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72F118"/>
                </a:solidFill>
              </a:rPr>
              <a:t>Minor Project Presentation by Group 7</a:t>
            </a:r>
            <a:endParaRPr b="1">
              <a:solidFill>
                <a:srgbClr val="72F118"/>
              </a:solidFill>
            </a:endParaRPr>
          </a:p>
        </p:txBody>
      </p:sp>
      <p:sp>
        <p:nvSpPr>
          <p:cNvPr id="65" name="Google Shape;65;p13"/>
          <p:cNvSpPr/>
          <p:nvPr/>
        </p:nvSpPr>
        <p:spPr>
          <a:xfrm>
            <a:off x="0" y="2825700"/>
            <a:ext cx="6482100" cy="2317800"/>
          </a:xfrm>
          <a:prstGeom prst="rtTriangl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3"/>
          <p:cNvSpPr/>
          <p:nvPr/>
        </p:nvSpPr>
        <p:spPr>
          <a:xfrm>
            <a:off x="9144000" y="2900200"/>
            <a:ext cx="2700" cy="24900"/>
          </a:xfrm>
          <a:prstGeom prst="rtTriangl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p:nvPr/>
        </p:nvSpPr>
        <p:spPr>
          <a:xfrm rot="10800000">
            <a:off x="2243400" y="0"/>
            <a:ext cx="6900600" cy="2206500"/>
          </a:xfrm>
          <a:prstGeom prst="rtTriangle">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 name="Google Shape;68;p13"/>
          <p:cNvGrpSpPr/>
          <p:nvPr/>
        </p:nvGrpSpPr>
        <p:grpSpPr>
          <a:xfrm>
            <a:off x="318957" y="3601305"/>
            <a:ext cx="1233485" cy="1233485"/>
            <a:chOff x="1700550" y="1498632"/>
            <a:chExt cx="1053900" cy="1053900"/>
          </a:xfrm>
        </p:grpSpPr>
        <p:sp>
          <p:nvSpPr>
            <p:cNvPr id="69" name="Google Shape;69;p13"/>
            <p:cNvSpPr/>
            <p:nvPr/>
          </p:nvSpPr>
          <p:spPr>
            <a:xfrm>
              <a:off x="1700550" y="1498632"/>
              <a:ext cx="1053900" cy="1053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3"/>
            <p:cNvSpPr/>
            <p:nvPr/>
          </p:nvSpPr>
          <p:spPr>
            <a:xfrm>
              <a:off x="1956450" y="1729405"/>
              <a:ext cx="542100" cy="515400"/>
            </a:xfrm>
            <a:prstGeom prst="star5">
              <a:avLst>
                <a:gd fmla="val 19098" name="adj"/>
                <a:gd fmla="val 105146" name="hf"/>
                <a:gd fmla="val 110557" name="vf"/>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13"/>
          <p:cNvGrpSpPr/>
          <p:nvPr/>
        </p:nvGrpSpPr>
        <p:grpSpPr>
          <a:xfrm>
            <a:off x="7703107" y="294155"/>
            <a:ext cx="1233485" cy="1233485"/>
            <a:chOff x="1700550" y="1498632"/>
            <a:chExt cx="1053900" cy="1053900"/>
          </a:xfrm>
        </p:grpSpPr>
        <p:sp>
          <p:nvSpPr>
            <p:cNvPr id="72" name="Google Shape;72;p13"/>
            <p:cNvSpPr/>
            <p:nvPr/>
          </p:nvSpPr>
          <p:spPr>
            <a:xfrm>
              <a:off x="1700550" y="1498632"/>
              <a:ext cx="1053900" cy="1053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3"/>
            <p:cNvSpPr/>
            <p:nvPr/>
          </p:nvSpPr>
          <p:spPr>
            <a:xfrm>
              <a:off x="1956450" y="1729405"/>
              <a:ext cx="542100" cy="515400"/>
            </a:xfrm>
            <a:prstGeom prst="star5">
              <a:avLst>
                <a:gd fmla="val 19098" name="adj"/>
                <a:gd fmla="val 105146" name="hf"/>
                <a:gd fmla="val 110557" name="vf"/>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72F118"/>
                </a:solidFill>
              </a:rPr>
              <a:t>Algorithm</a:t>
            </a:r>
            <a:endParaRPr>
              <a:solidFill>
                <a:srgbClr val="72F118"/>
              </a:solidFill>
            </a:endParaRPr>
          </a:p>
        </p:txBody>
      </p:sp>
      <p:sp>
        <p:nvSpPr>
          <p:cNvPr id="157" name="Google Shape;157;p22"/>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Start</a:t>
            </a:r>
            <a:endParaRPr/>
          </a:p>
          <a:p>
            <a:pPr indent="0" lvl="0" marL="0" rtl="0" algn="l">
              <a:spcBef>
                <a:spcPts val="1600"/>
              </a:spcBef>
              <a:spcAft>
                <a:spcPts val="0"/>
              </a:spcAft>
              <a:buNone/>
            </a:pPr>
            <a:r>
              <a:rPr lang="en"/>
              <a:t>2. Record the voice</a:t>
            </a:r>
            <a:endParaRPr/>
          </a:p>
          <a:p>
            <a:pPr indent="0" lvl="0" marL="0" rtl="0" algn="l">
              <a:spcBef>
                <a:spcPts val="1600"/>
              </a:spcBef>
              <a:spcAft>
                <a:spcPts val="0"/>
              </a:spcAft>
              <a:buNone/>
            </a:pPr>
            <a:r>
              <a:rPr lang="en"/>
              <a:t>   (i) Listen for 1 second and calibrate the energy threshold for ambient noise levels.</a:t>
            </a:r>
            <a:endParaRPr/>
          </a:p>
          <a:p>
            <a:pPr indent="0" lvl="0" marL="0" rtl="0" algn="l">
              <a:spcBef>
                <a:spcPts val="1600"/>
              </a:spcBef>
              <a:spcAft>
                <a:spcPts val="0"/>
              </a:spcAft>
              <a:buNone/>
            </a:pPr>
            <a:r>
              <a:rPr lang="en"/>
              <a:t>   (ii) Listen the voice using Microphone.</a:t>
            </a:r>
            <a:endParaRPr/>
          </a:p>
          <a:p>
            <a:pPr indent="0" lvl="0" marL="0" rtl="0" algn="l">
              <a:spcBef>
                <a:spcPts val="1600"/>
              </a:spcBef>
              <a:spcAft>
                <a:spcPts val="0"/>
              </a:spcAft>
              <a:buNone/>
            </a:pPr>
            <a:r>
              <a:rPr lang="en"/>
              <a:t>Now the energy threshold is already set to a good value, and we can reliably catch voice right away.</a:t>
            </a:r>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72F118"/>
                </a:solidFill>
              </a:rPr>
              <a:t>Algorithm</a:t>
            </a:r>
            <a:endParaRPr>
              <a:solidFill>
                <a:srgbClr val="72F118"/>
              </a:solidFill>
            </a:endParaRPr>
          </a:p>
        </p:txBody>
      </p:sp>
      <p:sp>
        <p:nvSpPr>
          <p:cNvPr id="163" name="Google Shape;163;p23"/>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 Recognise the voice.</a:t>
            </a:r>
            <a:endParaRPr/>
          </a:p>
          <a:p>
            <a:pPr indent="0" lvl="0" marL="0" rtl="0" algn="l">
              <a:spcBef>
                <a:spcPts val="1600"/>
              </a:spcBef>
              <a:spcAft>
                <a:spcPts val="0"/>
              </a:spcAft>
              <a:buNone/>
            </a:pPr>
            <a:r>
              <a:rPr lang="en"/>
              <a:t>4. Convert Voice to Text.</a:t>
            </a:r>
            <a:endParaRPr/>
          </a:p>
          <a:p>
            <a:pPr indent="0" lvl="0" marL="0" rtl="0" algn="l">
              <a:spcBef>
                <a:spcPts val="1600"/>
              </a:spcBef>
              <a:spcAft>
                <a:spcPts val="0"/>
              </a:spcAft>
              <a:buNone/>
            </a:pPr>
            <a:r>
              <a:rPr lang="en"/>
              <a:t>   (i) Make the Text to lowercase for further manipulation.</a:t>
            </a:r>
            <a:endParaRPr/>
          </a:p>
          <a:p>
            <a:pPr indent="0" lvl="0" marL="0" rtl="0" algn="l">
              <a:spcBef>
                <a:spcPts val="1600"/>
              </a:spcBef>
              <a:spcAft>
                <a:spcPts val="0"/>
              </a:spcAft>
              <a:buNone/>
            </a:pPr>
            <a:r>
              <a:rPr lang="en"/>
              <a:t>5. Detected Text</a:t>
            </a:r>
            <a:endParaRPr/>
          </a:p>
          <a:p>
            <a:pPr indent="0" lvl="0" marL="0" rtl="0" algn="l">
              <a:spcBef>
                <a:spcPts val="1600"/>
              </a:spcBef>
              <a:spcAft>
                <a:spcPts val="0"/>
              </a:spcAft>
              <a:buNone/>
            </a:pPr>
            <a:r>
              <a:rPr lang="en"/>
              <a:t>   (i) If “goodbye” then exit.</a:t>
            </a:r>
            <a:endParaRPr/>
          </a:p>
          <a:p>
            <a:pPr indent="0" lvl="0" marL="0" rtl="0" algn="l">
              <a:spcBef>
                <a:spcPts val="1600"/>
              </a:spcBef>
              <a:spcAft>
                <a:spcPts val="0"/>
              </a:spcAft>
              <a:buNone/>
            </a:pPr>
            <a:r>
              <a:rPr lang="en"/>
              <a:t>   (ii)Else if Detected Text in predefined Dictionary Words. Display respective GIFs of the Phrase.</a:t>
            </a:r>
            <a:endParaRPr/>
          </a:p>
          <a:p>
            <a:pPr indent="0" lvl="0" marL="0" rtl="0" algn="l">
              <a:spcBef>
                <a:spcPts val="1600"/>
              </a:spcBef>
              <a:spcAft>
                <a:spcPts val="0"/>
              </a:spcAft>
              <a:buNone/>
            </a:pPr>
            <a:r>
              <a:rPr lang="en" sz="1100"/>
              <a:t>   </a:t>
            </a:r>
            <a:endParaRPr sz="1100"/>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72F118"/>
                </a:solidFill>
              </a:rPr>
              <a:t>Algorithm</a:t>
            </a:r>
            <a:endParaRPr>
              <a:solidFill>
                <a:srgbClr val="72F118"/>
              </a:solidFill>
            </a:endParaRPr>
          </a:p>
        </p:txBody>
      </p:sp>
      <p:sp>
        <p:nvSpPr>
          <p:cNvPr id="169" name="Google Shape;169;p2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     </a:t>
            </a:r>
            <a:r>
              <a:rPr lang="en"/>
              <a:t>(iii) Else Count the Letters of the Word/Phrase.</a:t>
            </a:r>
            <a:r>
              <a:rPr lang="en"/>
              <a:t>   </a:t>
            </a:r>
            <a:endParaRPr/>
          </a:p>
          <a:p>
            <a:pPr indent="0" lvl="0" marL="0" rtl="0" algn="l">
              <a:spcBef>
                <a:spcPts val="1600"/>
              </a:spcBef>
              <a:spcAft>
                <a:spcPts val="0"/>
              </a:spcAft>
              <a:buNone/>
            </a:pPr>
            <a:r>
              <a:rPr lang="en"/>
              <a:t>              Display the Visual of the phrase with some delay of Actions.</a:t>
            </a:r>
            <a:endParaRPr/>
          </a:p>
          <a:p>
            <a:pPr indent="0" lvl="0" marL="0" rtl="0" algn="l">
              <a:spcBef>
                <a:spcPts val="1600"/>
              </a:spcBef>
              <a:spcAft>
                <a:spcPts val="0"/>
              </a:spcAft>
              <a:buNone/>
            </a:pPr>
            <a:r>
              <a:rPr lang="en"/>
              <a:t>   (iv) Continue all the steps from Step 3, and continue till the Speech Ends.</a:t>
            </a:r>
            <a:endParaRPr/>
          </a:p>
          <a:p>
            <a:pPr indent="0" lvl="0" marL="0" rtl="0" algn="l">
              <a:spcBef>
                <a:spcPts val="1600"/>
              </a:spcBef>
              <a:spcAft>
                <a:spcPts val="0"/>
              </a:spcAft>
              <a:buNone/>
            </a:pPr>
            <a:r>
              <a:rPr lang="en"/>
              <a:t>6. If Error in Step 2, That is if no voice Detected then display error message</a:t>
            </a:r>
            <a:endParaRPr/>
          </a:p>
          <a:p>
            <a:pPr indent="0" lvl="0" marL="0" rtl="0" algn="l">
              <a:spcBef>
                <a:spcPts val="1600"/>
              </a:spcBef>
              <a:spcAft>
                <a:spcPts val="0"/>
              </a:spcAft>
              <a:buNone/>
            </a:pPr>
            <a:r>
              <a:rPr lang="en"/>
              <a:t>“Could not listen”.</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72F118"/>
                </a:solidFill>
              </a:rPr>
              <a:t>How to run the application ?</a:t>
            </a:r>
            <a:endParaRPr>
              <a:solidFill>
                <a:srgbClr val="72F118"/>
              </a:solidFill>
            </a:endParaRPr>
          </a:p>
        </p:txBody>
      </p:sp>
      <p:sp>
        <p:nvSpPr>
          <p:cNvPr id="175" name="Google Shape;175;p25"/>
          <p:cNvSpPr txBox="1"/>
          <p:nvPr>
            <p:ph idx="1" type="body"/>
          </p:nvPr>
        </p:nvSpPr>
        <p:spPr>
          <a:xfrm>
            <a:off x="387900" y="1328725"/>
            <a:ext cx="8368200" cy="362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1. Open the Voice to Text or Sign Language Translator folder and then open the terminal.</a:t>
            </a:r>
            <a:endParaRPr sz="1700"/>
          </a:p>
          <a:p>
            <a:pPr indent="0" lvl="0" marL="0" rtl="0" algn="l">
              <a:spcBef>
                <a:spcPts val="1600"/>
              </a:spcBef>
              <a:spcAft>
                <a:spcPts val="0"/>
              </a:spcAft>
              <a:buNone/>
            </a:pPr>
            <a:r>
              <a:rPr lang="en" sz="1700"/>
              <a:t>2. From the terminal, run the “main” python file using the command “python main.py”.</a:t>
            </a:r>
            <a:endParaRPr sz="1700"/>
          </a:p>
          <a:p>
            <a:pPr indent="0" lvl="0" marL="0" rtl="0" algn="l">
              <a:spcBef>
                <a:spcPts val="1600"/>
              </a:spcBef>
              <a:spcAft>
                <a:spcPts val="0"/>
              </a:spcAft>
              <a:buNone/>
            </a:pPr>
            <a:r>
              <a:rPr lang="en" sz="1700"/>
              <a:t>3. The application interface appears on the screen.</a:t>
            </a:r>
            <a:endParaRPr sz="1700"/>
          </a:p>
          <a:p>
            <a:pPr indent="0" lvl="0" marL="0" rtl="0" algn="l">
              <a:spcBef>
                <a:spcPts val="1600"/>
              </a:spcBef>
              <a:spcAft>
                <a:spcPts val="0"/>
              </a:spcAft>
              <a:buNone/>
            </a:pPr>
            <a:r>
              <a:rPr lang="en" sz="1700"/>
              <a:t>4. Hit the record button to start taking speech as input.</a:t>
            </a:r>
            <a:endParaRPr sz="1700"/>
          </a:p>
          <a:p>
            <a:pPr indent="0" lvl="0" marL="0" rtl="0" algn="l">
              <a:spcBef>
                <a:spcPts val="1600"/>
              </a:spcBef>
              <a:spcAft>
                <a:spcPts val="0"/>
              </a:spcAft>
              <a:buNone/>
            </a:pPr>
            <a:r>
              <a:rPr lang="en" sz="1700"/>
              <a:t>5. Any speech recorded is then processed and respective outputs are shown accordingly.</a:t>
            </a:r>
            <a:endParaRPr sz="1700"/>
          </a:p>
          <a:p>
            <a:pPr indent="0" lvl="0" marL="0" rtl="0" algn="l">
              <a:spcBef>
                <a:spcPts val="1600"/>
              </a:spcBef>
              <a:spcAft>
                <a:spcPts val="0"/>
              </a:spcAft>
              <a:buNone/>
            </a:pPr>
            <a:r>
              <a:rPr lang="en" sz="1700"/>
              <a:t>6. To exit the application using speech, say “goodbye”.</a:t>
            </a:r>
            <a:endParaRPr sz="1700"/>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6"/>
          <p:cNvSpPr txBox="1"/>
          <p:nvPr>
            <p:ph idx="4294967295" type="body"/>
          </p:nvPr>
        </p:nvSpPr>
        <p:spPr>
          <a:xfrm>
            <a:off x="387900" y="1016000"/>
            <a:ext cx="8368200" cy="355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b="1" i="1" sz="5000">
              <a:solidFill>
                <a:srgbClr val="72F118"/>
              </a:solidFill>
            </a:endParaRPr>
          </a:p>
          <a:p>
            <a:pPr indent="0" lvl="0" marL="0" rtl="0" algn="ctr">
              <a:spcBef>
                <a:spcPts val="1600"/>
              </a:spcBef>
              <a:spcAft>
                <a:spcPts val="1600"/>
              </a:spcAft>
              <a:buNone/>
            </a:pPr>
            <a:r>
              <a:rPr b="1" i="1" lang="en" sz="5000">
                <a:solidFill>
                  <a:srgbClr val="72F118"/>
                </a:solidFill>
              </a:rPr>
              <a:t>SCREENSHOTS</a:t>
            </a:r>
            <a:endParaRPr b="1" i="1" sz="5000">
              <a:solidFill>
                <a:srgbClr val="72F118"/>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id="185" name="Google Shape;185;p27"/>
          <p:cNvPicPr preferRelativeResize="0"/>
          <p:nvPr/>
        </p:nvPicPr>
        <p:blipFill>
          <a:blip r:embed="rId3">
            <a:alphaModFix/>
          </a:blip>
          <a:stretch>
            <a:fillRect/>
          </a:stretch>
        </p:blipFill>
        <p:spPr>
          <a:xfrm>
            <a:off x="152400" y="152400"/>
            <a:ext cx="8606333" cy="4838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id="190" name="Google Shape;190;p28"/>
          <p:cNvPicPr preferRelativeResize="0"/>
          <p:nvPr/>
        </p:nvPicPr>
        <p:blipFill>
          <a:blip r:embed="rId3">
            <a:alphaModFix/>
          </a:blip>
          <a:stretch>
            <a:fillRect/>
          </a:stretch>
        </p:blipFill>
        <p:spPr>
          <a:xfrm>
            <a:off x="152400" y="152400"/>
            <a:ext cx="8606333" cy="4838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p29"/>
          <p:cNvPicPr preferRelativeResize="0"/>
          <p:nvPr/>
        </p:nvPicPr>
        <p:blipFill>
          <a:blip r:embed="rId3">
            <a:alphaModFix/>
          </a:blip>
          <a:stretch>
            <a:fillRect/>
          </a:stretch>
        </p:blipFill>
        <p:spPr>
          <a:xfrm>
            <a:off x="152400" y="152400"/>
            <a:ext cx="8606333" cy="4838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72F118"/>
                </a:solidFill>
              </a:rPr>
              <a:t>Application in real life</a:t>
            </a:r>
            <a:endParaRPr>
              <a:solidFill>
                <a:srgbClr val="72F118"/>
              </a:solidFill>
            </a:endParaRPr>
          </a:p>
        </p:txBody>
      </p:sp>
      <p:sp>
        <p:nvSpPr>
          <p:cNvPr id="201" name="Google Shape;201;p3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r>
            <a:r>
              <a:rPr lang="en">
                <a:solidFill>
                  <a:srgbClr val="FFFFFF"/>
                </a:solidFill>
              </a:rPr>
              <a:t>Sign language is a visual language that is used by deaf people as their mother tongue. Unlike acoustically conveyed sound patterns, sign language uses body language and manual communication to fluidly convey the thoughts of a person.</a:t>
            </a:r>
            <a:endParaRPr>
              <a:solidFill>
                <a:srgbClr val="FFFFFF"/>
              </a:solidFill>
            </a:endParaRPr>
          </a:p>
          <a:p>
            <a:pPr indent="0" lvl="0" marL="0" rtl="0" algn="l">
              <a:spcBef>
                <a:spcPts val="1600"/>
              </a:spcBef>
              <a:spcAft>
                <a:spcPts val="0"/>
              </a:spcAft>
              <a:buNone/>
            </a:pPr>
            <a:r>
              <a:rPr lang="en">
                <a:solidFill>
                  <a:srgbClr val="FFFFFF"/>
                </a:solidFill>
              </a:rPr>
              <a:t>-It can be used by a person who has difficulties in speaking or by a person who can hear but could not speak.</a:t>
            </a:r>
            <a:endParaRPr>
              <a:solidFill>
                <a:srgbClr val="FFFFFF"/>
              </a:solidFill>
            </a:endParaRPr>
          </a:p>
          <a:p>
            <a:pPr indent="0" lvl="0" marL="0" rtl="0" algn="l">
              <a:spcBef>
                <a:spcPts val="1600"/>
              </a:spcBef>
              <a:spcAft>
                <a:spcPts val="1600"/>
              </a:spcAft>
              <a:buNone/>
            </a:pPr>
            <a:r>
              <a:rPr lang="en">
                <a:solidFill>
                  <a:srgbClr val="FFFFFF"/>
                </a:solidFill>
              </a:rPr>
              <a:t>-It can also be used by normal people to communicate with hearing disabled people.</a:t>
            </a:r>
            <a:endParaRPr>
              <a:solidFill>
                <a:srgbClr val="FFFFF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72F118"/>
                </a:solidFill>
              </a:rPr>
              <a:t>Conclusion</a:t>
            </a:r>
            <a:endParaRPr>
              <a:solidFill>
                <a:srgbClr val="72F118"/>
              </a:solidFill>
            </a:endParaRPr>
          </a:p>
        </p:txBody>
      </p:sp>
      <p:sp>
        <p:nvSpPr>
          <p:cNvPr id="207" name="Google Shape;207;p3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solidFill>
                  <a:srgbClr val="FFFFFF"/>
                </a:solidFill>
              </a:rPr>
              <a:t>1. Since deaf people are usually deprived of normal communication with other people, they have to rely on an interpreter or some visual communication. Now the interpreter can not be available always, so this project can help eliminate the dependency on the interpreter.</a:t>
            </a:r>
            <a:endParaRPr sz="1600">
              <a:solidFill>
                <a:srgbClr val="FFFFFF"/>
              </a:solidFill>
            </a:endParaRPr>
          </a:p>
          <a:p>
            <a:pPr indent="0" lvl="0" marL="0" rtl="0" algn="l">
              <a:lnSpc>
                <a:spcPct val="100000"/>
              </a:lnSpc>
              <a:spcBef>
                <a:spcPts val="1600"/>
              </a:spcBef>
              <a:spcAft>
                <a:spcPts val="0"/>
              </a:spcAft>
              <a:buNone/>
            </a:pPr>
            <a:r>
              <a:rPr lang="en" sz="1600">
                <a:solidFill>
                  <a:srgbClr val="FFFFFF"/>
                </a:solidFill>
              </a:rPr>
              <a:t>2. The system can be extended to incorporate the knowledge of facial expressions and body language too so that there is a complete understanding of the context and tone of the input speech.</a:t>
            </a:r>
            <a:endParaRPr sz="1600">
              <a:solidFill>
                <a:srgbClr val="FFFFFF"/>
              </a:solidFill>
            </a:endParaRPr>
          </a:p>
          <a:p>
            <a:pPr indent="0" lvl="0" marL="0" rtl="0" algn="l">
              <a:lnSpc>
                <a:spcPct val="100000"/>
              </a:lnSpc>
              <a:spcBef>
                <a:spcPts val="1600"/>
              </a:spcBef>
              <a:spcAft>
                <a:spcPts val="0"/>
              </a:spcAft>
              <a:buNone/>
            </a:pPr>
            <a:r>
              <a:rPr lang="en" sz="1600">
                <a:solidFill>
                  <a:srgbClr val="FFFFFF"/>
                </a:solidFill>
              </a:rPr>
              <a:t>3. A mobile and web based version of the application will increase the reach to more people.</a:t>
            </a:r>
            <a:endParaRPr sz="1600">
              <a:solidFill>
                <a:srgbClr val="FFFFFF"/>
              </a:solidFill>
            </a:endParaRPr>
          </a:p>
          <a:p>
            <a:pPr indent="0" lvl="0" marL="0" rtl="0" algn="l">
              <a:lnSpc>
                <a:spcPct val="100000"/>
              </a:lnSpc>
              <a:spcBef>
                <a:spcPts val="1600"/>
              </a:spcBef>
              <a:spcAft>
                <a:spcPts val="1600"/>
              </a:spcAft>
              <a:buNone/>
            </a:pPr>
            <a:r>
              <a:rPr lang="en" sz="1600">
                <a:solidFill>
                  <a:srgbClr val="FFFFFF"/>
                </a:solidFill>
              </a:rPr>
              <a:t>4. Integrating hand gesture recognition system using computer vision for establishing  2-way communication system.</a:t>
            </a:r>
            <a:endParaRPr sz="16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p:nvPr/>
        </p:nvSpPr>
        <p:spPr>
          <a:xfrm>
            <a:off x="-8550" y="0"/>
            <a:ext cx="9161100" cy="2484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4"/>
          <p:cNvSpPr txBox="1"/>
          <p:nvPr>
            <p:ph idx="4294967295" type="title"/>
          </p:nvPr>
        </p:nvSpPr>
        <p:spPr>
          <a:xfrm>
            <a:off x="311700" y="185675"/>
            <a:ext cx="8520600" cy="57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chemeClr val="accent1"/>
                </a:solidFill>
              </a:rPr>
              <a:t>                             Group Members</a:t>
            </a:r>
            <a:endParaRPr b="1">
              <a:solidFill>
                <a:schemeClr val="accent1"/>
              </a:solidFill>
            </a:endParaRPr>
          </a:p>
        </p:txBody>
      </p:sp>
      <p:grpSp>
        <p:nvGrpSpPr>
          <p:cNvPr id="80" name="Google Shape;80;p14"/>
          <p:cNvGrpSpPr/>
          <p:nvPr/>
        </p:nvGrpSpPr>
        <p:grpSpPr>
          <a:xfrm>
            <a:off x="431475" y="1366425"/>
            <a:ext cx="1644325" cy="1644300"/>
            <a:chOff x="431475" y="1351550"/>
            <a:chExt cx="1644325" cy="1644300"/>
          </a:xfrm>
        </p:grpSpPr>
        <p:sp>
          <p:nvSpPr>
            <p:cNvPr id="81" name="Google Shape;81;p14"/>
            <p:cNvSpPr/>
            <p:nvPr/>
          </p:nvSpPr>
          <p:spPr>
            <a:xfrm>
              <a:off x="431500" y="1351550"/>
              <a:ext cx="1644300" cy="1644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Cartoonish illustration of a woman with purple hair" id="82" name="Google Shape;82;p14"/>
            <p:cNvPicPr preferRelativeResize="0"/>
            <p:nvPr/>
          </p:nvPicPr>
          <p:blipFill rotWithShape="1">
            <a:blip r:embed="rId3">
              <a:alphaModFix/>
            </a:blip>
            <a:srcRect b="0" l="-6205" r="-6216" t="-12422"/>
            <a:stretch/>
          </p:blipFill>
          <p:spPr>
            <a:xfrm>
              <a:off x="431475" y="1351550"/>
              <a:ext cx="1644300" cy="1644300"/>
            </a:xfrm>
            <a:prstGeom prst="ellipse">
              <a:avLst/>
            </a:prstGeom>
            <a:noFill/>
            <a:ln>
              <a:noFill/>
            </a:ln>
          </p:spPr>
        </p:pic>
      </p:grpSp>
      <p:sp>
        <p:nvSpPr>
          <p:cNvPr id="83" name="Google Shape;83;p14"/>
          <p:cNvSpPr txBox="1"/>
          <p:nvPr>
            <p:ph idx="4294967295" type="body"/>
          </p:nvPr>
        </p:nvSpPr>
        <p:spPr>
          <a:xfrm>
            <a:off x="164925" y="3093962"/>
            <a:ext cx="2177400" cy="436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100">
                <a:solidFill>
                  <a:srgbClr val="72F118"/>
                </a:solidFill>
              </a:rPr>
              <a:t>Vipul Kumar</a:t>
            </a:r>
            <a:endParaRPr sz="2100">
              <a:solidFill>
                <a:srgbClr val="72F118"/>
              </a:solidFill>
            </a:endParaRPr>
          </a:p>
        </p:txBody>
      </p:sp>
      <p:cxnSp>
        <p:nvCxnSpPr>
          <p:cNvPr id="84" name="Google Shape;84;p14"/>
          <p:cNvCxnSpPr/>
          <p:nvPr/>
        </p:nvCxnSpPr>
        <p:spPr>
          <a:xfrm>
            <a:off x="1118175" y="3613373"/>
            <a:ext cx="270900" cy="0"/>
          </a:xfrm>
          <a:prstGeom prst="straightConnector1">
            <a:avLst/>
          </a:prstGeom>
          <a:noFill/>
          <a:ln cap="flat" cmpd="sng" w="9525">
            <a:solidFill>
              <a:schemeClr val="lt2"/>
            </a:solidFill>
            <a:prstDash val="solid"/>
            <a:round/>
            <a:headEnd len="sm" w="sm" type="none"/>
            <a:tailEnd len="sm" w="sm" type="none"/>
          </a:ln>
        </p:spPr>
      </p:cxnSp>
      <p:sp>
        <p:nvSpPr>
          <p:cNvPr id="85" name="Google Shape;85;p14"/>
          <p:cNvSpPr txBox="1"/>
          <p:nvPr>
            <p:ph idx="4294967295" type="body"/>
          </p:nvPr>
        </p:nvSpPr>
        <p:spPr>
          <a:xfrm>
            <a:off x="164925" y="3641648"/>
            <a:ext cx="2177400" cy="1387500"/>
          </a:xfrm>
          <a:prstGeom prst="rect">
            <a:avLst/>
          </a:prstGeom>
        </p:spPr>
        <p:txBody>
          <a:bodyPr anchorCtr="0" anchor="t" bIns="91425" lIns="91425" spcFirstLastPara="1" rIns="91425" wrap="square" tIns="91425">
            <a:noAutofit/>
          </a:bodyPr>
          <a:lstStyle/>
          <a:p>
            <a:pPr indent="0" lvl="0" marL="0" rtl="0" algn="ctr">
              <a:lnSpc>
                <a:spcPct val="70000"/>
              </a:lnSpc>
              <a:spcBef>
                <a:spcPts val="0"/>
              </a:spcBef>
              <a:spcAft>
                <a:spcPts val="0"/>
              </a:spcAft>
              <a:buNone/>
            </a:pPr>
            <a:r>
              <a:rPr lang="en" sz="1400"/>
              <a:t>Student</a:t>
            </a:r>
            <a:endParaRPr sz="1400"/>
          </a:p>
          <a:p>
            <a:pPr indent="0" lvl="0" marL="0" rtl="0" algn="ctr">
              <a:lnSpc>
                <a:spcPct val="70000"/>
              </a:lnSpc>
              <a:spcBef>
                <a:spcPts val="1600"/>
              </a:spcBef>
              <a:spcAft>
                <a:spcPts val="0"/>
              </a:spcAft>
              <a:buNone/>
            </a:pPr>
            <a:r>
              <a:rPr lang="en" sz="1400"/>
              <a:t>Computer Science and Engineering</a:t>
            </a:r>
            <a:endParaRPr sz="1400"/>
          </a:p>
          <a:p>
            <a:pPr indent="0" lvl="0" marL="0" rtl="0" algn="ctr">
              <a:lnSpc>
                <a:spcPct val="70000"/>
              </a:lnSpc>
              <a:spcBef>
                <a:spcPts val="1600"/>
              </a:spcBef>
              <a:spcAft>
                <a:spcPts val="1600"/>
              </a:spcAft>
              <a:buNone/>
            </a:pPr>
            <a:r>
              <a:rPr lang="en" sz="1400"/>
              <a:t>(170101054)</a:t>
            </a:r>
            <a:endParaRPr sz="1400"/>
          </a:p>
        </p:txBody>
      </p:sp>
      <p:grpSp>
        <p:nvGrpSpPr>
          <p:cNvPr id="86" name="Google Shape;86;p14"/>
          <p:cNvGrpSpPr/>
          <p:nvPr/>
        </p:nvGrpSpPr>
        <p:grpSpPr>
          <a:xfrm>
            <a:off x="2693750" y="1434775"/>
            <a:ext cx="1678700" cy="1644300"/>
            <a:chOff x="2649450" y="1351550"/>
            <a:chExt cx="1678700" cy="1644300"/>
          </a:xfrm>
        </p:grpSpPr>
        <p:sp>
          <p:nvSpPr>
            <p:cNvPr id="87" name="Google Shape;87;p14"/>
            <p:cNvSpPr/>
            <p:nvPr/>
          </p:nvSpPr>
          <p:spPr>
            <a:xfrm>
              <a:off x="2649450" y="1351550"/>
              <a:ext cx="1644300" cy="1644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Cartoonish illustration of a boy in a yellow shirt" id="88" name="Google Shape;88;p14"/>
            <p:cNvPicPr preferRelativeResize="0"/>
            <p:nvPr/>
          </p:nvPicPr>
          <p:blipFill rotWithShape="1">
            <a:blip r:embed="rId4">
              <a:alphaModFix/>
            </a:blip>
            <a:srcRect b="0" l="-8182" r="-4214" t="-12397"/>
            <a:stretch/>
          </p:blipFill>
          <p:spPr>
            <a:xfrm>
              <a:off x="2683850" y="1351550"/>
              <a:ext cx="1644300" cy="1644300"/>
            </a:xfrm>
            <a:prstGeom prst="ellipse">
              <a:avLst/>
            </a:prstGeom>
            <a:noFill/>
            <a:ln>
              <a:noFill/>
            </a:ln>
          </p:spPr>
        </p:pic>
      </p:grpSp>
      <p:sp>
        <p:nvSpPr>
          <p:cNvPr id="89" name="Google Shape;89;p14"/>
          <p:cNvSpPr txBox="1"/>
          <p:nvPr>
            <p:ph idx="4294967295" type="body"/>
          </p:nvPr>
        </p:nvSpPr>
        <p:spPr>
          <a:xfrm>
            <a:off x="2374559" y="3108900"/>
            <a:ext cx="2177400" cy="436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100">
                <a:solidFill>
                  <a:srgbClr val="72F118"/>
                </a:solidFill>
              </a:rPr>
              <a:t>Sunny Kumar</a:t>
            </a:r>
            <a:endParaRPr sz="2100">
              <a:solidFill>
                <a:srgbClr val="72F118"/>
              </a:solidFill>
            </a:endParaRPr>
          </a:p>
        </p:txBody>
      </p:sp>
      <p:cxnSp>
        <p:nvCxnSpPr>
          <p:cNvPr id="90" name="Google Shape;90;p14"/>
          <p:cNvCxnSpPr/>
          <p:nvPr/>
        </p:nvCxnSpPr>
        <p:spPr>
          <a:xfrm>
            <a:off x="3327800" y="3613373"/>
            <a:ext cx="270900" cy="0"/>
          </a:xfrm>
          <a:prstGeom prst="straightConnector1">
            <a:avLst/>
          </a:prstGeom>
          <a:noFill/>
          <a:ln cap="flat" cmpd="sng" w="9525">
            <a:solidFill>
              <a:schemeClr val="lt2"/>
            </a:solidFill>
            <a:prstDash val="solid"/>
            <a:round/>
            <a:headEnd len="sm" w="sm" type="none"/>
            <a:tailEnd len="sm" w="sm" type="none"/>
          </a:ln>
        </p:spPr>
      </p:cxnSp>
      <p:sp>
        <p:nvSpPr>
          <p:cNvPr id="91" name="Google Shape;91;p14"/>
          <p:cNvSpPr txBox="1"/>
          <p:nvPr>
            <p:ph idx="4294967295" type="body"/>
          </p:nvPr>
        </p:nvSpPr>
        <p:spPr>
          <a:xfrm>
            <a:off x="2374550" y="3641649"/>
            <a:ext cx="2177400" cy="1311300"/>
          </a:xfrm>
          <a:prstGeom prst="rect">
            <a:avLst/>
          </a:prstGeom>
        </p:spPr>
        <p:txBody>
          <a:bodyPr anchorCtr="0" anchor="t" bIns="91425" lIns="91425" spcFirstLastPara="1" rIns="91425" wrap="square" tIns="91425">
            <a:noAutofit/>
          </a:bodyPr>
          <a:lstStyle/>
          <a:p>
            <a:pPr indent="0" lvl="0" marL="0" rtl="0" algn="ctr">
              <a:lnSpc>
                <a:spcPct val="70000"/>
              </a:lnSpc>
              <a:spcBef>
                <a:spcPts val="0"/>
              </a:spcBef>
              <a:spcAft>
                <a:spcPts val="0"/>
              </a:spcAft>
              <a:buNone/>
            </a:pPr>
            <a:r>
              <a:rPr lang="en" sz="1400"/>
              <a:t>Student</a:t>
            </a:r>
            <a:endParaRPr sz="1400"/>
          </a:p>
          <a:p>
            <a:pPr indent="0" lvl="0" marL="0" rtl="0" algn="ctr">
              <a:lnSpc>
                <a:spcPct val="70000"/>
              </a:lnSpc>
              <a:spcBef>
                <a:spcPts val="1600"/>
              </a:spcBef>
              <a:spcAft>
                <a:spcPts val="0"/>
              </a:spcAft>
              <a:buNone/>
            </a:pPr>
            <a:r>
              <a:rPr lang="en" sz="1400"/>
              <a:t>Computer Science and Engineering</a:t>
            </a:r>
            <a:endParaRPr sz="1400"/>
          </a:p>
          <a:p>
            <a:pPr indent="0" lvl="0" marL="0" rtl="0" algn="ctr">
              <a:lnSpc>
                <a:spcPct val="70000"/>
              </a:lnSpc>
              <a:spcBef>
                <a:spcPts val="1600"/>
              </a:spcBef>
              <a:spcAft>
                <a:spcPts val="0"/>
              </a:spcAft>
              <a:buNone/>
            </a:pPr>
            <a:r>
              <a:rPr lang="en" sz="1400"/>
              <a:t>(170101051)</a:t>
            </a:r>
            <a:endParaRPr sz="1400"/>
          </a:p>
          <a:p>
            <a:pPr indent="0" lvl="0" marL="0" rtl="0" algn="ctr">
              <a:spcBef>
                <a:spcPts val="1600"/>
              </a:spcBef>
              <a:spcAft>
                <a:spcPts val="1600"/>
              </a:spcAft>
              <a:buNone/>
            </a:pPr>
            <a:r>
              <a:t/>
            </a:r>
            <a:endParaRPr sz="1100"/>
          </a:p>
        </p:txBody>
      </p:sp>
      <p:grpSp>
        <p:nvGrpSpPr>
          <p:cNvPr id="92" name="Google Shape;92;p14"/>
          <p:cNvGrpSpPr/>
          <p:nvPr/>
        </p:nvGrpSpPr>
        <p:grpSpPr>
          <a:xfrm>
            <a:off x="4867425" y="1366425"/>
            <a:ext cx="1644312" cy="1644300"/>
            <a:chOff x="4867413" y="1351550"/>
            <a:chExt cx="1644312" cy="1644300"/>
          </a:xfrm>
        </p:grpSpPr>
        <p:sp>
          <p:nvSpPr>
            <p:cNvPr id="93" name="Google Shape;93;p14"/>
            <p:cNvSpPr/>
            <p:nvPr/>
          </p:nvSpPr>
          <p:spPr>
            <a:xfrm>
              <a:off x="4867413" y="1351550"/>
              <a:ext cx="1644300" cy="1644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Cartoonish illustration of a woman with orange hair" id="94" name="Google Shape;94;p14"/>
            <p:cNvPicPr preferRelativeResize="0"/>
            <p:nvPr/>
          </p:nvPicPr>
          <p:blipFill rotWithShape="1">
            <a:blip r:embed="rId5">
              <a:alphaModFix/>
            </a:blip>
            <a:srcRect b="0" l="-4969" r="-4969" t="-9938"/>
            <a:stretch/>
          </p:blipFill>
          <p:spPr>
            <a:xfrm>
              <a:off x="4867425" y="1351550"/>
              <a:ext cx="1644300" cy="1644300"/>
            </a:xfrm>
            <a:prstGeom prst="ellipse">
              <a:avLst/>
            </a:prstGeom>
            <a:noFill/>
            <a:ln>
              <a:noFill/>
            </a:ln>
          </p:spPr>
        </p:pic>
      </p:grpSp>
      <p:sp>
        <p:nvSpPr>
          <p:cNvPr id="95" name="Google Shape;95;p14"/>
          <p:cNvSpPr txBox="1"/>
          <p:nvPr>
            <p:ph idx="4294967295" type="body"/>
          </p:nvPr>
        </p:nvSpPr>
        <p:spPr>
          <a:xfrm>
            <a:off x="4584180" y="3108900"/>
            <a:ext cx="2177400" cy="43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100">
                <a:solidFill>
                  <a:srgbClr val="72F118"/>
                </a:solidFill>
              </a:rPr>
              <a:t>  Mukul Sharma</a:t>
            </a:r>
            <a:endParaRPr sz="2100">
              <a:solidFill>
                <a:srgbClr val="72F118"/>
              </a:solidFill>
            </a:endParaRPr>
          </a:p>
        </p:txBody>
      </p:sp>
      <p:cxnSp>
        <p:nvCxnSpPr>
          <p:cNvPr id="96" name="Google Shape;96;p14"/>
          <p:cNvCxnSpPr/>
          <p:nvPr/>
        </p:nvCxnSpPr>
        <p:spPr>
          <a:xfrm>
            <a:off x="5554075" y="3613373"/>
            <a:ext cx="270900" cy="0"/>
          </a:xfrm>
          <a:prstGeom prst="straightConnector1">
            <a:avLst/>
          </a:prstGeom>
          <a:noFill/>
          <a:ln cap="flat" cmpd="sng" w="9525">
            <a:solidFill>
              <a:schemeClr val="lt2"/>
            </a:solidFill>
            <a:prstDash val="solid"/>
            <a:round/>
            <a:headEnd len="sm" w="sm" type="none"/>
            <a:tailEnd len="sm" w="sm" type="none"/>
          </a:ln>
        </p:spPr>
      </p:cxnSp>
      <p:sp>
        <p:nvSpPr>
          <p:cNvPr id="97" name="Google Shape;97;p14"/>
          <p:cNvSpPr txBox="1"/>
          <p:nvPr>
            <p:ph idx="4294967295" type="body"/>
          </p:nvPr>
        </p:nvSpPr>
        <p:spPr>
          <a:xfrm>
            <a:off x="4584175" y="3641649"/>
            <a:ext cx="2177400" cy="1311300"/>
          </a:xfrm>
          <a:prstGeom prst="rect">
            <a:avLst/>
          </a:prstGeom>
        </p:spPr>
        <p:txBody>
          <a:bodyPr anchorCtr="0" anchor="t" bIns="91425" lIns="91425" spcFirstLastPara="1" rIns="91425" wrap="square" tIns="91425">
            <a:noAutofit/>
          </a:bodyPr>
          <a:lstStyle/>
          <a:p>
            <a:pPr indent="0" lvl="0" marL="0" rtl="0" algn="ctr">
              <a:lnSpc>
                <a:spcPct val="70000"/>
              </a:lnSpc>
              <a:spcBef>
                <a:spcPts val="0"/>
              </a:spcBef>
              <a:spcAft>
                <a:spcPts val="0"/>
              </a:spcAft>
              <a:buNone/>
            </a:pPr>
            <a:r>
              <a:rPr lang="en" sz="1400"/>
              <a:t>Student</a:t>
            </a:r>
            <a:endParaRPr sz="1400"/>
          </a:p>
          <a:p>
            <a:pPr indent="0" lvl="0" marL="0" rtl="0" algn="ctr">
              <a:lnSpc>
                <a:spcPct val="70000"/>
              </a:lnSpc>
              <a:spcBef>
                <a:spcPts val="1600"/>
              </a:spcBef>
              <a:spcAft>
                <a:spcPts val="0"/>
              </a:spcAft>
              <a:buNone/>
            </a:pPr>
            <a:r>
              <a:rPr lang="en" sz="1400"/>
              <a:t>Computer Science and Engineering</a:t>
            </a:r>
            <a:endParaRPr sz="1400"/>
          </a:p>
          <a:p>
            <a:pPr indent="0" lvl="0" marL="0" rtl="0" algn="ctr">
              <a:lnSpc>
                <a:spcPct val="70000"/>
              </a:lnSpc>
              <a:spcBef>
                <a:spcPts val="1600"/>
              </a:spcBef>
              <a:spcAft>
                <a:spcPts val="0"/>
              </a:spcAft>
              <a:buNone/>
            </a:pPr>
            <a:r>
              <a:rPr lang="en" sz="1400"/>
              <a:t>(170101028)</a:t>
            </a:r>
            <a:endParaRPr sz="1400"/>
          </a:p>
          <a:p>
            <a:pPr indent="0" lvl="0" marL="0" rtl="0" algn="ctr">
              <a:spcBef>
                <a:spcPts val="1600"/>
              </a:spcBef>
              <a:spcAft>
                <a:spcPts val="1600"/>
              </a:spcAft>
              <a:buNone/>
            </a:pPr>
            <a:r>
              <a:t/>
            </a:r>
            <a:endParaRPr sz="1100"/>
          </a:p>
        </p:txBody>
      </p:sp>
      <p:grpSp>
        <p:nvGrpSpPr>
          <p:cNvPr id="98" name="Google Shape;98;p14"/>
          <p:cNvGrpSpPr/>
          <p:nvPr/>
        </p:nvGrpSpPr>
        <p:grpSpPr>
          <a:xfrm>
            <a:off x="7085400" y="1366425"/>
            <a:ext cx="1644300" cy="1644300"/>
            <a:chOff x="7085400" y="1351550"/>
            <a:chExt cx="1644300" cy="1644300"/>
          </a:xfrm>
        </p:grpSpPr>
        <p:sp>
          <p:nvSpPr>
            <p:cNvPr id="99" name="Google Shape;99;p14"/>
            <p:cNvSpPr/>
            <p:nvPr/>
          </p:nvSpPr>
          <p:spPr>
            <a:xfrm>
              <a:off x="7085400" y="1351550"/>
              <a:ext cx="1644300" cy="1644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Cartoonish illustration of a man in a blue shirt" id="100" name="Google Shape;100;p14"/>
            <p:cNvPicPr preferRelativeResize="0"/>
            <p:nvPr/>
          </p:nvPicPr>
          <p:blipFill>
            <a:blip r:embed="rId6">
              <a:alphaModFix/>
            </a:blip>
            <a:stretch>
              <a:fillRect/>
            </a:stretch>
          </p:blipFill>
          <p:spPr>
            <a:xfrm flipH="1">
              <a:off x="7085400" y="1351550"/>
              <a:ext cx="1644300" cy="1644300"/>
            </a:xfrm>
            <a:prstGeom prst="ellipse">
              <a:avLst/>
            </a:prstGeom>
            <a:noFill/>
            <a:ln>
              <a:noFill/>
            </a:ln>
          </p:spPr>
        </p:pic>
      </p:grpSp>
      <p:sp>
        <p:nvSpPr>
          <p:cNvPr id="101" name="Google Shape;101;p14"/>
          <p:cNvSpPr txBox="1"/>
          <p:nvPr>
            <p:ph idx="4294967295" type="body"/>
          </p:nvPr>
        </p:nvSpPr>
        <p:spPr>
          <a:xfrm>
            <a:off x="6793801" y="3108900"/>
            <a:ext cx="2177400" cy="436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100">
                <a:solidFill>
                  <a:srgbClr val="72F118"/>
                </a:solidFill>
              </a:rPr>
              <a:t>Animesh Ranjan</a:t>
            </a:r>
            <a:endParaRPr sz="2100">
              <a:solidFill>
                <a:srgbClr val="72F118"/>
              </a:solidFill>
            </a:endParaRPr>
          </a:p>
        </p:txBody>
      </p:sp>
      <p:cxnSp>
        <p:nvCxnSpPr>
          <p:cNvPr id="102" name="Google Shape;102;p14"/>
          <p:cNvCxnSpPr/>
          <p:nvPr/>
        </p:nvCxnSpPr>
        <p:spPr>
          <a:xfrm>
            <a:off x="7747050" y="3613373"/>
            <a:ext cx="270900" cy="0"/>
          </a:xfrm>
          <a:prstGeom prst="straightConnector1">
            <a:avLst/>
          </a:prstGeom>
          <a:noFill/>
          <a:ln cap="flat" cmpd="sng" w="9525">
            <a:solidFill>
              <a:schemeClr val="lt2"/>
            </a:solidFill>
            <a:prstDash val="solid"/>
            <a:round/>
            <a:headEnd len="sm" w="sm" type="none"/>
            <a:tailEnd len="sm" w="sm" type="none"/>
          </a:ln>
        </p:spPr>
      </p:cxnSp>
      <p:sp>
        <p:nvSpPr>
          <p:cNvPr id="103" name="Google Shape;103;p14"/>
          <p:cNvSpPr txBox="1"/>
          <p:nvPr>
            <p:ph idx="4294967295" type="body"/>
          </p:nvPr>
        </p:nvSpPr>
        <p:spPr>
          <a:xfrm>
            <a:off x="6793800" y="3641649"/>
            <a:ext cx="2177400" cy="1311300"/>
          </a:xfrm>
          <a:prstGeom prst="rect">
            <a:avLst/>
          </a:prstGeom>
        </p:spPr>
        <p:txBody>
          <a:bodyPr anchorCtr="0" anchor="t" bIns="91425" lIns="91425" spcFirstLastPara="1" rIns="91425" wrap="square" tIns="91425">
            <a:noAutofit/>
          </a:bodyPr>
          <a:lstStyle/>
          <a:p>
            <a:pPr indent="0" lvl="0" marL="0" rtl="0" algn="ctr">
              <a:lnSpc>
                <a:spcPct val="70000"/>
              </a:lnSpc>
              <a:spcBef>
                <a:spcPts val="0"/>
              </a:spcBef>
              <a:spcAft>
                <a:spcPts val="0"/>
              </a:spcAft>
              <a:buNone/>
            </a:pPr>
            <a:r>
              <a:rPr lang="en" sz="1400"/>
              <a:t>Student</a:t>
            </a:r>
            <a:endParaRPr sz="1400"/>
          </a:p>
          <a:p>
            <a:pPr indent="0" lvl="0" marL="0" rtl="0" algn="ctr">
              <a:lnSpc>
                <a:spcPct val="70000"/>
              </a:lnSpc>
              <a:spcBef>
                <a:spcPts val="1600"/>
              </a:spcBef>
              <a:spcAft>
                <a:spcPts val="0"/>
              </a:spcAft>
              <a:buNone/>
            </a:pPr>
            <a:r>
              <a:rPr lang="en" sz="1400"/>
              <a:t>Computer Science and Engineering</a:t>
            </a:r>
            <a:endParaRPr sz="1400"/>
          </a:p>
          <a:p>
            <a:pPr indent="0" lvl="0" marL="0" rtl="0" algn="ctr">
              <a:lnSpc>
                <a:spcPct val="70000"/>
              </a:lnSpc>
              <a:spcBef>
                <a:spcPts val="1600"/>
              </a:spcBef>
              <a:spcAft>
                <a:spcPts val="0"/>
              </a:spcAft>
              <a:buNone/>
            </a:pPr>
            <a:r>
              <a:rPr lang="en" sz="1400"/>
              <a:t>(170101011)</a:t>
            </a:r>
            <a:endParaRPr sz="1400"/>
          </a:p>
          <a:p>
            <a:pPr indent="0" lvl="0" marL="0" rtl="0" algn="ctr">
              <a:spcBef>
                <a:spcPts val="1600"/>
              </a:spcBef>
              <a:spcAft>
                <a:spcPts val="1600"/>
              </a:spcAft>
              <a:buNone/>
            </a:pPr>
            <a:r>
              <a:t/>
            </a:r>
            <a:endParaRPr sz="1100"/>
          </a:p>
        </p:txBody>
      </p:sp>
      <p:pic>
        <p:nvPicPr>
          <p:cNvPr id="104" name="Google Shape;104;p14"/>
          <p:cNvPicPr preferRelativeResize="0"/>
          <p:nvPr/>
        </p:nvPicPr>
        <p:blipFill>
          <a:blip r:embed="rId7">
            <a:alphaModFix/>
          </a:blip>
          <a:stretch>
            <a:fillRect/>
          </a:stretch>
        </p:blipFill>
        <p:spPr>
          <a:xfrm>
            <a:off x="4584175" y="1106000"/>
            <a:ext cx="2177400" cy="2103900"/>
          </a:xfrm>
          <a:prstGeom prst="ellipse">
            <a:avLst/>
          </a:prstGeom>
          <a:noFill/>
          <a:ln>
            <a:noFill/>
          </a:ln>
        </p:spPr>
      </p:pic>
      <p:pic>
        <p:nvPicPr>
          <p:cNvPr id="105" name="Google Shape;105;p14"/>
          <p:cNvPicPr preferRelativeResize="0"/>
          <p:nvPr/>
        </p:nvPicPr>
        <p:blipFill>
          <a:blip r:embed="rId8">
            <a:alphaModFix/>
          </a:blip>
          <a:stretch>
            <a:fillRect/>
          </a:stretch>
        </p:blipFill>
        <p:spPr>
          <a:xfrm>
            <a:off x="2413400" y="1106000"/>
            <a:ext cx="2099700" cy="2103900"/>
          </a:xfrm>
          <a:prstGeom prst="ellipse">
            <a:avLst/>
          </a:prstGeom>
          <a:noFill/>
          <a:ln>
            <a:noFill/>
          </a:ln>
        </p:spPr>
      </p:pic>
      <p:pic>
        <p:nvPicPr>
          <p:cNvPr id="106" name="Google Shape;106;p14"/>
          <p:cNvPicPr preferRelativeResize="0"/>
          <p:nvPr/>
        </p:nvPicPr>
        <p:blipFill>
          <a:blip r:embed="rId9">
            <a:alphaModFix/>
          </a:blip>
          <a:stretch>
            <a:fillRect/>
          </a:stretch>
        </p:blipFill>
        <p:spPr>
          <a:xfrm>
            <a:off x="6938475" y="1136625"/>
            <a:ext cx="2099700" cy="2103900"/>
          </a:xfrm>
          <a:prstGeom prst="ellipse">
            <a:avLst/>
          </a:prstGeom>
          <a:noFill/>
          <a:ln>
            <a:noFill/>
          </a:ln>
        </p:spPr>
      </p:pic>
      <p:pic>
        <p:nvPicPr>
          <p:cNvPr id="107" name="Google Shape;107;p14"/>
          <p:cNvPicPr preferRelativeResize="0"/>
          <p:nvPr/>
        </p:nvPicPr>
        <p:blipFill>
          <a:blip r:embed="rId10">
            <a:alphaModFix/>
          </a:blip>
          <a:stretch>
            <a:fillRect/>
          </a:stretch>
        </p:blipFill>
        <p:spPr>
          <a:xfrm>
            <a:off x="93225" y="1010300"/>
            <a:ext cx="2177400" cy="2199600"/>
          </a:xfrm>
          <a:prstGeom prst="ellipse">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2"/>
          <p:cNvSpPr/>
          <p:nvPr/>
        </p:nvSpPr>
        <p:spPr>
          <a:xfrm>
            <a:off x="0" y="0"/>
            <a:ext cx="9161100" cy="2484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3" name="Google Shape;213;p32"/>
          <p:cNvGrpSpPr/>
          <p:nvPr/>
        </p:nvGrpSpPr>
        <p:grpSpPr>
          <a:xfrm>
            <a:off x="1211307" y="1705030"/>
            <a:ext cx="1233485" cy="1233485"/>
            <a:chOff x="1700550" y="1498632"/>
            <a:chExt cx="1053900" cy="1053900"/>
          </a:xfrm>
        </p:grpSpPr>
        <p:sp>
          <p:nvSpPr>
            <p:cNvPr id="214" name="Google Shape;214;p32"/>
            <p:cNvSpPr/>
            <p:nvPr/>
          </p:nvSpPr>
          <p:spPr>
            <a:xfrm>
              <a:off x="1700550" y="1498632"/>
              <a:ext cx="1053900" cy="1053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2"/>
            <p:cNvSpPr/>
            <p:nvPr/>
          </p:nvSpPr>
          <p:spPr>
            <a:xfrm>
              <a:off x="1956450" y="1729405"/>
              <a:ext cx="542100" cy="515400"/>
            </a:xfrm>
            <a:prstGeom prst="star5">
              <a:avLst>
                <a:gd fmla="val 19098" name="adj"/>
                <a:gd fmla="val 105146" name="hf"/>
                <a:gd fmla="val 110557" name="vf"/>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6" name="Google Shape;216;p32"/>
          <p:cNvGrpSpPr/>
          <p:nvPr/>
        </p:nvGrpSpPr>
        <p:grpSpPr>
          <a:xfrm>
            <a:off x="2583323" y="1705030"/>
            <a:ext cx="1233485" cy="1233485"/>
            <a:chOff x="2872812" y="1498619"/>
            <a:chExt cx="1053900" cy="1053900"/>
          </a:xfrm>
        </p:grpSpPr>
        <p:sp>
          <p:nvSpPr>
            <p:cNvPr id="217" name="Google Shape;217;p32"/>
            <p:cNvSpPr/>
            <p:nvPr/>
          </p:nvSpPr>
          <p:spPr>
            <a:xfrm>
              <a:off x="2872812" y="1498619"/>
              <a:ext cx="1053900" cy="1053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2"/>
            <p:cNvSpPr/>
            <p:nvPr/>
          </p:nvSpPr>
          <p:spPr>
            <a:xfrm>
              <a:off x="3128712" y="1729418"/>
              <a:ext cx="542100" cy="515400"/>
            </a:xfrm>
            <a:prstGeom prst="star5">
              <a:avLst>
                <a:gd fmla="val 19098" name="adj"/>
                <a:gd fmla="val 105146" name="hf"/>
                <a:gd fmla="val 110557" name="vf"/>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32"/>
          <p:cNvGrpSpPr/>
          <p:nvPr/>
        </p:nvGrpSpPr>
        <p:grpSpPr>
          <a:xfrm>
            <a:off x="3955309" y="1705030"/>
            <a:ext cx="1233485" cy="1233485"/>
            <a:chOff x="4045050" y="1484544"/>
            <a:chExt cx="1053900" cy="1053900"/>
          </a:xfrm>
        </p:grpSpPr>
        <p:sp>
          <p:nvSpPr>
            <p:cNvPr id="220" name="Google Shape;220;p32"/>
            <p:cNvSpPr/>
            <p:nvPr/>
          </p:nvSpPr>
          <p:spPr>
            <a:xfrm>
              <a:off x="4045050" y="1484544"/>
              <a:ext cx="1053900" cy="1053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2"/>
            <p:cNvSpPr/>
            <p:nvPr/>
          </p:nvSpPr>
          <p:spPr>
            <a:xfrm>
              <a:off x="4300950" y="1715343"/>
              <a:ext cx="542100" cy="515400"/>
            </a:xfrm>
            <a:prstGeom prst="star5">
              <a:avLst>
                <a:gd fmla="val 19098" name="adj"/>
                <a:gd fmla="val 105146" name="hf"/>
                <a:gd fmla="val 110557" name="vf"/>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2" name="Google Shape;222;p32"/>
          <p:cNvGrpSpPr/>
          <p:nvPr/>
        </p:nvGrpSpPr>
        <p:grpSpPr>
          <a:xfrm>
            <a:off x="5327311" y="1705030"/>
            <a:ext cx="1233485" cy="1233485"/>
            <a:chOff x="5217300" y="1498632"/>
            <a:chExt cx="1053900" cy="1053900"/>
          </a:xfrm>
        </p:grpSpPr>
        <p:sp>
          <p:nvSpPr>
            <p:cNvPr id="223" name="Google Shape;223;p32"/>
            <p:cNvSpPr/>
            <p:nvPr/>
          </p:nvSpPr>
          <p:spPr>
            <a:xfrm>
              <a:off x="5217300" y="1498632"/>
              <a:ext cx="1053900" cy="1053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2"/>
            <p:cNvSpPr/>
            <p:nvPr/>
          </p:nvSpPr>
          <p:spPr>
            <a:xfrm>
              <a:off x="5473200" y="1729430"/>
              <a:ext cx="542100" cy="515400"/>
            </a:xfrm>
            <a:prstGeom prst="star5">
              <a:avLst>
                <a:gd fmla="val 19098" name="adj"/>
                <a:gd fmla="val 105146" name="hf"/>
                <a:gd fmla="val 110557" name="vf"/>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5" name="Google Shape;225;p32"/>
          <p:cNvGrpSpPr/>
          <p:nvPr/>
        </p:nvGrpSpPr>
        <p:grpSpPr>
          <a:xfrm>
            <a:off x="6699312" y="1705030"/>
            <a:ext cx="1233485" cy="1233485"/>
            <a:chOff x="6389550" y="1498632"/>
            <a:chExt cx="1053900" cy="1053900"/>
          </a:xfrm>
        </p:grpSpPr>
        <p:sp>
          <p:nvSpPr>
            <p:cNvPr id="226" name="Google Shape;226;p32"/>
            <p:cNvSpPr/>
            <p:nvPr/>
          </p:nvSpPr>
          <p:spPr>
            <a:xfrm>
              <a:off x="6389550" y="1498632"/>
              <a:ext cx="1053900" cy="1053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2"/>
            <p:cNvSpPr/>
            <p:nvPr/>
          </p:nvSpPr>
          <p:spPr>
            <a:xfrm>
              <a:off x="6645450" y="1729430"/>
              <a:ext cx="542100" cy="515400"/>
            </a:xfrm>
            <a:prstGeom prst="star5">
              <a:avLst>
                <a:gd fmla="val 19098" name="adj"/>
                <a:gd fmla="val 105146" name="hf"/>
                <a:gd fmla="val 110557" name="vf"/>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8" name="Google Shape;228;p32"/>
          <p:cNvSpPr txBox="1"/>
          <p:nvPr>
            <p:ph idx="4294967295" type="body"/>
          </p:nvPr>
        </p:nvSpPr>
        <p:spPr>
          <a:xfrm>
            <a:off x="311700" y="3198825"/>
            <a:ext cx="8520600" cy="1609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2400"/>
          </a:p>
          <a:p>
            <a:pPr indent="0" lvl="0" marL="0" rtl="0" algn="ctr">
              <a:spcBef>
                <a:spcPts val="1600"/>
              </a:spcBef>
              <a:spcAft>
                <a:spcPts val="1600"/>
              </a:spcAft>
              <a:buNone/>
            </a:pPr>
            <a:r>
              <a:rPr b="1" lang="en" sz="3000">
                <a:solidFill>
                  <a:srgbClr val="72F118"/>
                </a:solidFill>
              </a:rPr>
              <a:t>Thank You</a:t>
            </a:r>
            <a:endParaRPr b="1" sz="3000">
              <a:solidFill>
                <a:srgbClr val="72F118"/>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5"/>
          <p:cNvSpPr txBox="1"/>
          <p:nvPr>
            <p:ph idx="2" type="body"/>
          </p:nvPr>
        </p:nvSpPr>
        <p:spPr>
          <a:xfrm>
            <a:off x="5003000" y="3230850"/>
            <a:ext cx="3837000" cy="908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2"/>
              </a:buClr>
              <a:buSzPts val="1100"/>
              <a:buNone/>
            </a:pPr>
            <a:r>
              <a:rPr lang="en"/>
              <a:t>Assistant Professor</a:t>
            </a:r>
            <a:endParaRPr/>
          </a:p>
          <a:p>
            <a:pPr indent="0" lvl="0" marL="0" rtl="0" algn="ctr">
              <a:spcBef>
                <a:spcPts val="1600"/>
              </a:spcBef>
              <a:spcAft>
                <a:spcPts val="1600"/>
              </a:spcAft>
              <a:buClr>
                <a:schemeClr val="dk2"/>
              </a:buClr>
              <a:buSzPts val="1100"/>
              <a:buNone/>
            </a:pPr>
            <a:r>
              <a:rPr lang="en"/>
              <a:t>IIIT BHAGALPUR</a:t>
            </a:r>
            <a:endParaRPr/>
          </a:p>
        </p:txBody>
      </p:sp>
      <p:sp>
        <p:nvSpPr>
          <p:cNvPr id="113" name="Google Shape;113;p15"/>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4000"/>
              <a:t>Supervisor</a:t>
            </a:r>
            <a:endParaRPr b="1" sz="4000"/>
          </a:p>
        </p:txBody>
      </p:sp>
      <p:pic>
        <p:nvPicPr>
          <p:cNvPr id="114" name="Google Shape;114;p15"/>
          <p:cNvPicPr preferRelativeResize="0"/>
          <p:nvPr/>
        </p:nvPicPr>
        <p:blipFill>
          <a:blip r:embed="rId3">
            <a:alphaModFix/>
          </a:blip>
          <a:stretch>
            <a:fillRect/>
          </a:stretch>
        </p:blipFill>
        <p:spPr>
          <a:xfrm>
            <a:off x="5849875" y="207725"/>
            <a:ext cx="2292900" cy="2233800"/>
          </a:xfrm>
          <a:prstGeom prst="ellipse">
            <a:avLst/>
          </a:prstGeom>
          <a:noFill/>
          <a:ln>
            <a:noFill/>
          </a:ln>
        </p:spPr>
      </p:pic>
      <p:sp>
        <p:nvSpPr>
          <p:cNvPr id="115" name="Google Shape;115;p15"/>
          <p:cNvSpPr txBox="1"/>
          <p:nvPr/>
        </p:nvSpPr>
        <p:spPr>
          <a:xfrm>
            <a:off x="5403775" y="2615125"/>
            <a:ext cx="3185100" cy="52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50">
                <a:solidFill>
                  <a:srgbClr val="72F118"/>
                </a:solidFill>
              </a:rPr>
              <a:t>Dr. Pradeep Kumar Biswal</a:t>
            </a:r>
            <a:endParaRPr b="1" sz="1850">
              <a:solidFill>
                <a:srgbClr val="72F118"/>
              </a:solidFill>
            </a:endParaRPr>
          </a:p>
          <a:p>
            <a:pPr indent="0" lvl="0" marL="0" rtl="0" algn="l">
              <a:lnSpc>
                <a:spcPct val="115000"/>
              </a:lnSpc>
              <a:spcBef>
                <a:spcPts val="800"/>
              </a:spcBef>
              <a:spcAft>
                <a:spcPts val="0"/>
              </a:spcAft>
              <a:buNone/>
            </a:pPr>
            <a:r>
              <a:t/>
            </a:r>
            <a:endParaRPr b="1" sz="1100"/>
          </a:p>
          <a:p>
            <a:pPr indent="0" lvl="0" marL="0" rtl="0" algn="l">
              <a:lnSpc>
                <a:spcPct val="115000"/>
              </a:lnSpc>
              <a:spcBef>
                <a:spcPts val="0"/>
              </a:spcBef>
              <a:spcAft>
                <a:spcPts val="0"/>
              </a:spcAft>
              <a:buNone/>
            </a:pPr>
            <a:r>
              <a:t/>
            </a:r>
            <a:endParaRPr b="1" sz="1050">
              <a:highlight>
                <a:srgbClr val="F9F9F9"/>
              </a:highlight>
            </a:endParaRPr>
          </a:p>
          <a:p>
            <a:pPr indent="0" lvl="0" marL="0" rtl="0" algn="l">
              <a:lnSpc>
                <a:spcPct val="115000"/>
              </a:lnSpc>
              <a:spcBef>
                <a:spcPts val="800"/>
              </a:spcBef>
              <a:spcAft>
                <a:spcPts val="0"/>
              </a:spcAft>
              <a:buNone/>
            </a:pPr>
            <a:r>
              <a:t/>
            </a:r>
            <a:endParaRPr b="1" sz="1100"/>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72F118"/>
                </a:solidFill>
              </a:rPr>
              <a:t>Objective</a:t>
            </a:r>
            <a:endParaRPr>
              <a:solidFill>
                <a:srgbClr val="72F118"/>
              </a:solidFill>
            </a:endParaRPr>
          </a:p>
        </p:txBody>
      </p:sp>
      <p:sp>
        <p:nvSpPr>
          <p:cNvPr id="121" name="Google Shape;121;p1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This Voice to Text or Sign Language Translator application aims at :</a:t>
            </a:r>
            <a:endParaRPr b="1"/>
          </a:p>
          <a:p>
            <a:pPr indent="0" lvl="0" marL="0" rtl="0" algn="l">
              <a:spcBef>
                <a:spcPts val="1600"/>
              </a:spcBef>
              <a:spcAft>
                <a:spcPts val="0"/>
              </a:spcAft>
              <a:buNone/>
            </a:pPr>
            <a:r>
              <a:rPr lang="en"/>
              <a:t>- Providing information access and services to deaf people in Indian sign language.</a:t>
            </a:r>
            <a:endParaRPr/>
          </a:p>
          <a:p>
            <a:pPr indent="0" lvl="0" marL="0" rtl="0" algn="l">
              <a:spcBef>
                <a:spcPts val="1600"/>
              </a:spcBef>
              <a:spcAft>
                <a:spcPts val="0"/>
              </a:spcAft>
              <a:buNone/>
            </a:pPr>
            <a:r>
              <a:rPr lang="en"/>
              <a:t>- Developing a scalable project which can be extended to capture whole vocabulary of ISL through manual and non-manual signs.</a:t>
            </a:r>
            <a:endParaRPr/>
          </a:p>
          <a:p>
            <a:pPr indent="0" lvl="0" marL="0" rtl="0" algn="l">
              <a:spcBef>
                <a:spcPts val="1600"/>
              </a:spcBef>
              <a:spcAft>
                <a:spcPts val="1600"/>
              </a:spcAft>
              <a:buNone/>
            </a:pPr>
            <a:r>
              <a:rPr lang="en"/>
              <a:t>-</a:t>
            </a:r>
            <a:r>
              <a:rPr lang="en"/>
              <a:t>It can be developed as a desktop or mobile application to enable specially abled people to communicate easily and effectively with others.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72F118"/>
                </a:solidFill>
              </a:rPr>
              <a:t>Introduction</a:t>
            </a:r>
            <a:endParaRPr>
              <a:solidFill>
                <a:srgbClr val="72F118"/>
              </a:solidFill>
            </a:endParaRPr>
          </a:p>
        </p:txBody>
      </p:sp>
      <p:sp>
        <p:nvSpPr>
          <p:cNvPr id="127" name="Google Shape;127;p1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FFFFFF"/>
                </a:solidFill>
              </a:rPr>
              <a:t>This application takes in live speech or audio recording as input, converts it into text and displays the relevant Indian Sign Language (ISL) images or GIFs.</a:t>
            </a:r>
            <a:endParaRPr sz="1700">
              <a:solidFill>
                <a:srgbClr val="FFFFFF"/>
              </a:solidFill>
            </a:endParaRPr>
          </a:p>
          <a:p>
            <a:pPr indent="0" lvl="0" marL="0" rtl="0" algn="l">
              <a:spcBef>
                <a:spcPts val="1600"/>
              </a:spcBef>
              <a:spcAft>
                <a:spcPts val="0"/>
              </a:spcAft>
              <a:buNone/>
            </a:pPr>
            <a:r>
              <a:rPr lang="en" sz="1700">
                <a:solidFill>
                  <a:srgbClr val="FFFFFF"/>
                </a:solidFill>
              </a:rPr>
              <a:t>This project is based on converting the audio signals received to text using speech to text api (google api) and then using the semantics of Natural Language Processing to breakdown the text into smaller understandable pieces which requires.</a:t>
            </a:r>
            <a:endParaRPr sz="1700">
              <a:solidFill>
                <a:srgbClr val="FFFFFF"/>
              </a:solidFill>
            </a:endParaRPr>
          </a:p>
          <a:p>
            <a:pPr indent="0" lvl="0" marL="0" rtl="0" algn="l">
              <a:spcBef>
                <a:spcPts val="1600"/>
              </a:spcBef>
              <a:spcAft>
                <a:spcPts val="0"/>
              </a:spcAft>
              <a:buNone/>
            </a:pPr>
            <a:r>
              <a:rPr lang="en" sz="1700">
                <a:solidFill>
                  <a:srgbClr val="FFFFFF"/>
                </a:solidFill>
              </a:rPr>
              <a:t>Machine Learning as a part. Data sets of predefined sign language are used as the input so that the software can use artificial Intelligence to display the converted audio into the sign language.</a:t>
            </a:r>
            <a:endParaRPr sz="1700">
              <a:solidFill>
                <a:srgbClr val="FFFFFF"/>
              </a:solidFill>
            </a:endParaRPr>
          </a:p>
          <a:p>
            <a:pPr indent="0" lvl="0" marL="0" rtl="0" algn="l">
              <a:spcBef>
                <a:spcPts val="1600"/>
              </a:spcBef>
              <a:spcAft>
                <a:spcPts val="0"/>
              </a:spcAft>
              <a:buNone/>
            </a:pPr>
            <a:r>
              <a:t/>
            </a:r>
            <a:endParaRPr>
              <a:solidFill>
                <a:srgbClr val="FFFFFF"/>
              </a:solidFill>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72F118"/>
                </a:solidFill>
              </a:rPr>
              <a:t>Introduction</a:t>
            </a:r>
            <a:endParaRPr>
              <a:solidFill>
                <a:srgbClr val="72F118"/>
              </a:solidFill>
            </a:endParaRPr>
          </a:p>
        </p:txBody>
      </p:sp>
      <p:sp>
        <p:nvSpPr>
          <p:cNvPr id="133" name="Google Shape;133;p1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FFFFFF"/>
                </a:solidFill>
              </a:rPr>
              <a:t>AI (Artificial Intelligence) – It is the theory and development of computer systems to be able to perform tasks normally requiring human intelligence, such as visual perception, speech recognition, decision-making, and translation between languages.</a:t>
            </a:r>
            <a:endParaRPr sz="1700">
              <a:solidFill>
                <a:srgbClr val="FFFFFF"/>
              </a:solidFill>
            </a:endParaRPr>
          </a:p>
          <a:p>
            <a:pPr indent="0" lvl="0" marL="0" rtl="0" algn="l">
              <a:spcBef>
                <a:spcPts val="1600"/>
              </a:spcBef>
              <a:spcAft>
                <a:spcPts val="0"/>
              </a:spcAft>
              <a:buNone/>
            </a:pPr>
            <a:r>
              <a:rPr lang="en" sz="1700">
                <a:solidFill>
                  <a:srgbClr val="FFFFFF"/>
                </a:solidFill>
              </a:rPr>
              <a:t>ML (Machine Learning) – Machine learning is the science of getting computers to act without being explicitly programmed. The Inputs are given as data sets by which the system learns and tries to give the best possible outcome to the user.</a:t>
            </a:r>
            <a:endParaRPr sz="1700">
              <a:solidFill>
                <a:srgbClr val="FFFFFF"/>
              </a:solidFill>
            </a:endParaRPr>
          </a:p>
          <a:p>
            <a:pPr indent="0" lvl="0" marL="0" rtl="0" algn="l">
              <a:spcBef>
                <a:spcPts val="1600"/>
              </a:spcBef>
              <a:spcAft>
                <a:spcPts val="1600"/>
              </a:spcAft>
              <a:buNone/>
            </a:pPr>
            <a:r>
              <a:rPr lang="en" sz="1700">
                <a:solidFill>
                  <a:srgbClr val="FFFFFF"/>
                </a:solidFill>
              </a:rPr>
              <a:t>NLP (Natural Language Processing) – It is the application of computational techniques to the analysis and synthesis of natural language and speech.</a:t>
            </a:r>
            <a:endParaRPr sz="170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72F118"/>
                </a:solidFill>
              </a:rPr>
              <a:t>Indian Sign Language (ISL)</a:t>
            </a:r>
            <a:endParaRPr>
              <a:solidFill>
                <a:srgbClr val="72F118"/>
              </a:solidFill>
            </a:endParaRPr>
          </a:p>
        </p:txBody>
      </p:sp>
      <p:sp>
        <p:nvSpPr>
          <p:cNvPr id="139" name="Google Shape;139;p1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FFFFFF"/>
                </a:solidFill>
              </a:rPr>
              <a:t>Indian Sign Language is used by deaf and hard of hearing people for communication by showing signs using different parts of body. The “Indian Sign Language (ISL)” uses manual communication and body language (non-manual communication) to convey thoughts, ideas or feelings. </a:t>
            </a:r>
            <a:endParaRPr sz="1700">
              <a:solidFill>
                <a:srgbClr val="FFFFFF"/>
              </a:solidFill>
            </a:endParaRPr>
          </a:p>
          <a:p>
            <a:pPr indent="0" lvl="0" marL="0" rtl="0" algn="l">
              <a:spcBef>
                <a:spcPts val="1600"/>
              </a:spcBef>
              <a:spcAft>
                <a:spcPts val="1600"/>
              </a:spcAft>
              <a:buNone/>
            </a:pPr>
            <a:r>
              <a:rPr lang="en" sz="1700">
                <a:solidFill>
                  <a:srgbClr val="FFFFFF"/>
                </a:solidFill>
              </a:rPr>
              <a:t>ISL signs can be generally classified into three classes: One handed, two handed, and non-manual signs. One handed signs and two handed signs are also called manual signs where the signer uses his/her hands to make the signs for conveying the information. Non Manual signs are generated by changing the body posture and facial expressions.</a:t>
            </a:r>
            <a:endParaRPr sz="170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72F118"/>
                </a:solidFill>
              </a:rPr>
              <a:t>Requirements</a:t>
            </a:r>
            <a:endParaRPr>
              <a:solidFill>
                <a:srgbClr val="72F118"/>
              </a:solidFill>
            </a:endParaRPr>
          </a:p>
        </p:txBody>
      </p:sp>
      <p:sp>
        <p:nvSpPr>
          <p:cNvPr id="145" name="Google Shape;145;p2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700">
                <a:solidFill>
                  <a:srgbClr val="FFFFFF"/>
                </a:solidFill>
              </a:rPr>
              <a:t>Operating System :- Ubuntu</a:t>
            </a:r>
            <a:endParaRPr sz="1700">
              <a:solidFill>
                <a:srgbClr val="FFFFFF"/>
              </a:solidFill>
            </a:endParaRPr>
          </a:p>
          <a:p>
            <a:pPr indent="0" lvl="0" marL="0" rtl="0" algn="l">
              <a:lnSpc>
                <a:spcPct val="100000"/>
              </a:lnSpc>
              <a:spcBef>
                <a:spcPts val="1600"/>
              </a:spcBef>
              <a:spcAft>
                <a:spcPts val="0"/>
              </a:spcAft>
              <a:buNone/>
            </a:pPr>
            <a:r>
              <a:rPr lang="en" sz="1700">
                <a:solidFill>
                  <a:srgbClr val="FFFFFF"/>
                </a:solidFill>
              </a:rPr>
              <a:t>Language:- Python (Python 2.7 or above)</a:t>
            </a:r>
            <a:endParaRPr sz="1700">
              <a:solidFill>
                <a:srgbClr val="FFFFFF"/>
              </a:solidFill>
            </a:endParaRPr>
          </a:p>
          <a:p>
            <a:pPr indent="0" lvl="0" marL="0" rtl="0" algn="l">
              <a:lnSpc>
                <a:spcPct val="100000"/>
              </a:lnSpc>
              <a:spcBef>
                <a:spcPts val="1600"/>
              </a:spcBef>
              <a:spcAft>
                <a:spcPts val="0"/>
              </a:spcAft>
              <a:buNone/>
            </a:pPr>
            <a:r>
              <a:rPr lang="en" sz="1700">
                <a:solidFill>
                  <a:srgbClr val="FFFFFF"/>
                </a:solidFill>
              </a:rPr>
              <a:t>ISL (Indian Sign Language) data sets from google.</a:t>
            </a:r>
            <a:endParaRPr sz="1700">
              <a:solidFill>
                <a:srgbClr val="FFFFFF"/>
              </a:solidFill>
            </a:endParaRPr>
          </a:p>
          <a:p>
            <a:pPr indent="0" lvl="0" marL="0" rtl="0" algn="l">
              <a:lnSpc>
                <a:spcPct val="100000"/>
              </a:lnSpc>
              <a:spcBef>
                <a:spcPts val="800"/>
              </a:spcBef>
              <a:spcAft>
                <a:spcPts val="0"/>
              </a:spcAft>
              <a:buNone/>
            </a:pPr>
            <a:r>
              <a:rPr lang="en" sz="1700">
                <a:solidFill>
                  <a:srgbClr val="FFFFFF"/>
                </a:solidFill>
              </a:rPr>
              <a:t>This desktop application is implemented using python programming language.</a:t>
            </a:r>
            <a:endParaRPr sz="1700">
              <a:solidFill>
                <a:srgbClr val="FFFFFF"/>
              </a:solidFill>
            </a:endParaRPr>
          </a:p>
          <a:p>
            <a:pPr indent="0" lvl="0" marL="0" rtl="0" algn="l">
              <a:lnSpc>
                <a:spcPct val="100000"/>
              </a:lnSpc>
              <a:spcBef>
                <a:spcPts val="1600"/>
              </a:spcBef>
              <a:spcAft>
                <a:spcPts val="0"/>
              </a:spcAft>
              <a:buNone/>
            </a:pPr>
            <a:r>
              <a:rPr lang="en" sz="1700">
                <a:solidFill>
                  <a:srgbClr val="FFFFFF"/>
                </a:solidFill>
              </a:rPr>
              <a:t>So, we require following python libraries to implement and run this application.</a:t>
            </a:r>
            <a:endParaRPr sz="1700">
              <a:solidFill>
                <a:srgbClr val="FFFFFF"/>
              </a:solidFill>
            </a:endParaRPr>
          </a:p>
          <a:p>
            <a:pPr indent="0" lvl="0" marL="0" rtl="0" algn="l">
              <a:lnSpc>
                <a:spcPct val="100000"/>
              </a:lnSpc>
              <a:spcBef>
                <a:spcPts val="1600"/>
              </a:spcBef>
              <a:spcAft>
                <a:spcPts val="0"/>
              </a:spcAft>
              <a:buNone/>
            </a:pPr>
            <a:r>
              <a:rPr lang="en" sz="1700">
                <a:solidFill>
                  <a:srgbClr val="FFFFFF"/>
                </a:solidFill>
              </a:rPr>
              <a:t>     -Speech Recognition (pip install speechrecognition)</a:t>
            </a:r>
            <a:endParaRPr sz="1700">
              <a:solidFill>
                <a:srgbClr val="FFFFFF"/>
              </a:solidFill>
            </a:endParaRPr>
          </a:p>
          <a:p>
            <a:pPr indent="0" lvl="0" marL="0" rtl="0" algn="l">
              <a:lnSpc>
                <a:spcPct val="100000"/>
              </a:lnSpc>
              <a:spcBef>
                <a:spcPts val="1600"/>
              </a:spcBef>
              <a:spcAft>
                <a:spcPts val="0"/>
              </a:spcAft>
              <a:buNone/>
            </a:pPr>
            <a:r>
              <a:rPr lang="en" sz="1700">
                <a:solidFill>
                  <a:srgbClr val="FFFFFF"/>
                </a:solidFill>
              </a:rPr>
              <a:t>     -numpy (pip install numpy)</a:t>
            </a:r>
            <a:endParaRPr sz="1700">
              <a:solidFill>
                <a:srgbClr val="FFFFFF"/>
              </a:solidFill>
            </a:endParaRPr>
          </a:p>
          <a:p>
            <a:pPr indent="0" lvl="0" marL="0" rtl="0" algn="l">
              <a:spcBef>
                <a:spcPts val="1600"/>
              </a:spcBef>
              <a:spcAft>
                <a:spcPts val="0"/>
              </a:spcAft>
              <a:buNone/>
            </a:pPr>
            <a:r>
              <a:t/>
            </a:r>
            <a:endParaRPr>
              <a:solidFill>
                <a:srgbClr val="FFFFFF"/>
              </a:solidFill>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72F118"/>
                </a:solidFill>
              </a:rPr>
              <a:t>Requirements</a:t>
            </a:r>
            <a:endParaRPr>
              <a:solidFill>
                <a:srgbClr val="72F118"/>
              </a:solidFill>
            </a:endParaRPr>
          </a:p>
        </p:txBody>
      </p:sp>
      <p:sp>
        <p:nvSpPr>
          <p:cNvPr id="151" name="Google Shape;151;p2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700"/>
              <a:t> </a:t>
            </a:r>
            <a:r>
              <a:rPr lang="en" sz="1700"/>
              <a:t>-plotting image using matplotlib (pip install matplotlib)</a:t>
            </a:r>
            <a:endParaRPr sz="1700"/>
          </a:p>
          <a:p>
            <a:pPr indent="0" lvl="0" marL="0" rtl="0" algn="l">
              <a:lnSpc>
                <a:spcPct val="100000"/>
              </a:lnSpc>
              <a:spcBef>
                <a:spcPts val="1600"/>
              </a:spcBef>
              <a:spcAft>
                <a:spcPts val="0"/>
              </a:spcAft>
              <a:buNone/>
            </a:pPr>
            <a:r>
              <a:rPr lang="en" sz="1700"/>
              <a:t> -displaying image using opencv (pip install opencv)</a:t>
            </a:r>
            <a:endParaRPr sz="1700"/>
          </a:p>
          <a:p>
            <a:pPr indent="0" lvl="0" marL="0" rtl="0" algn="l">
              <a:lnSpc>
                <a:spcPct val="100000"/>
              </a:lnSpc>
              <a:spcBef>
                <a:spcPts val="1600"/>
              </a:spcBef>
              <a:spcAft>
                <a:spcPts val="0"/>
              </a:spcAft>
              <a:buNone/>
            </a:pPr>
            <a:r>
              <a:rPr lang="en" sz="1700"/>
              <a:t> -frontend using easyGUI (pip install easyGUI)</a:t>
            </a:r>
            <a:endParaRPr sz="1700"/>
          </a:p>
          <a:p>
            <a:pPr indent="0" lvl="0" marL="0" rtl="0" algn="l">
              <a:lnSpc>
                <a:spcPct val="100000"/>
              </a:lnSpc>
              <a:spcBef>
                <a:spcPts val="1600"/>
              </a:spcBef>
              <a:spcAft>
                <a:spcPts val="0"/>
              </a:spcAft>
              <a:buNone/>
            </a:pPr>
            <a:r>
              <a:rPr lang="en" sz="1700"/>
              <a:t> -OS (pip install os-sys)</a:t>
            </a:r>
            <a:endParaRPr sz="1700"/>
          </a:p>
          <a:p>
            <a:pPr indent="0" lvl="0" marL="0" rtl="0" algn="l">
              <a:lnSpc>
                <a:spcPct val="100000"/>
              </a:lnSpc>
              <a:spcBef>
                <a:spcPts val="1600"/>
              </a:spcBef>
              <a:spcAft>
                <a:spcPts val="0"/>
              </a:spcAft>
              <a:buNone/>
            </a:pPr>
            <a:r>
              <a:rPr lang="en" sz="1700"/>
              <a:t> -Speech as input through microphone using PyAudio (sudo apt-get install     python-pyaudio &amp; python3-pyaudio)</a:t>
            </a:r>
            <a:endParaRPr sz="1700"/>
          </a:p>
          <a:p>
            <a:pPr indent="0" lvl="0" marL="0" rtl="0" algn="l">
              <a:lnSpc>
                <a:spcPct val="100000"/>
              </a:lnSpc>
              <a:spcBef>
                <a:spcPts val="1600"/>
              </a:spcBef>
              <a:spcAft>
                <a:spcPts val="0"/>
              </a:spcAft>
              <a:buNone/>
            </a:pPr>
            <a:r>
              <a:rPr lang="en" sz="1700"/>
              <a:t> -GUI library using tkinter (pip install tkinter-nav)</a:t>
            </a:r>
            <a:endParaRPr sz="1700"/>
          </a:p>
          <a:p>
            <a:pPr indent="0" lvl="0" marL="0" rtl="0" algn="l">
              <a:lnSpc>
                <a:spcPct val="100000"/>
              </a:lnSpc>
              <a:spcBef>
                <a:spcPts val="1600"/>
              </a:spcBef>
              <a:spcAft>
                <a:spcPts val="1600"/>
              </a:spcAft>
              <a:buNone/>
            </a:pPr>
            <a:r>
              <a:rPr lang="en" sz="1700"/>
              <a:t> -Python Image Library (pip install large-image-source-PIL)</a:t>
            </a:r>
            <a:endParaRPr sz="17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