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0" r:id="rId4"/>
    <p:sldId id="264" r:id="rId5"/>
    <p:sldId id="262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9F1B-1EC4-43B0-AC00-5C365DDA3117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6D1F-6374-47A6-9148-C686DCAA7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4" y="308201"/>
            <a:ext cx="352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Question 4  (Total 4 marks)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44" y="118380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343" y="406278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 part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4232" y="1479665"/>
            <a:ext cx="6991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Shortest path lengths:</a:t>
            </a:r>
          </a:p>
          <a:p>
            <a:r>
              <a:rPr lang="en-GB" dirty="0"/>
              <a:t>S </a:t>
            </a:r>
            <a:r>
              <a:rPr lang="en-GB" dirty="0">
                <a:sym typeface="Wingdings" panose="05000000000000000000" pitchFamily="2" charset="2"/>
              </a:rPr>
              <a:t> B		5</a:t>
            </a:r>
          </a:p>
          <a:p>
            <a:r>
              <a:rPr lang="en-GB" dirty="0">
                <a:sym typeface="Wingdings" panose="05000000000000000000" pitchFamily="2" charset="2"/>
              </a:rPr>
              <a:t>S  C 		6</a:t>
            </a:r>
          </a:p>
          <a:p>
            <a:r>
              <a:rPr lang="en-GB" dirty="0">
                <a:sym typeface="Wingdings" panose="05000000000000000000" pitchFamily="2" charset="2"/>
              </a:rPr>
              <a:t>S  D 		8</a:t>
            </a:r>
          </a:p>
          <a:p>
            <a:r>
              <a:rPr lang="en-GB" dirty="0">
                <a:sym typeface="Wingdings" panose="05000000000000000000" pitchFamily="2" charset="2"/>
              </a:rPr>
              <a:t>S  E		15</a:t>
            </a:r>
          </a:p>
          <a:p>
            <a:r>
              <a:rPr lang="en-GB" dirty="0">
                <a:sym typeface="Wingdings" panose="05000000000000000000" pitchFamily="2" charset="2"/>
              </a:rPr>
              <a:t>S  F		11</a:t>
            </a:r>
          </a:p>
          <a:p>
            <a:r>
              <a:rPr lang="en-GB" dirty="0">
                <a:sym typeface="Wingdings" panose="05000000000000000000" pitchFamily="2" charset="2"/>
              </a:rPr>
              <a:t>S  G		19</a:t>
            </a:r>
          </a:p>
          <a:p>
            <a:r>
              <a:rPr lang="en-GB" dirty="0">
                <a:sym typeface="Wingdings" panose="05000000000000000000" pitchFamily="2" charset="2"/>
              </a:rPr>
              <a:t>S  H		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104" y="4305993"/>
            <a:ext cx="732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 of vertices in which their shortest paths are computed:</a:t>
            </a:r>
          </a:p>
          <a:p>
            <a:r>
              <a:rPr lang="en-GB" dirty="0"/>
              <a:t>  B	C	D	</a:t>
            </a:r>
            <a:r>
              <a:rPr lang="en-GB" dirty="0">
                <a:solidFill>
                  <a:srgbClr val="FF0000"/>
                </a:solidFill>
              </a:rPr>
              <a:t>F	E</a:t>
            </a:r>
            <a:r>
              <a:rPr lang="en-GB" dirty="0"/>
              <a:t>	G	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343" y="1578411"/>
            <a:ext cx="225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1.5 marks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343" y="4396479"/>
            <a:ext cx="138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1.5 marks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05315-C08D-096C-CA8E-4B316A6357B7}"/>
              </a:ext>
            </a:extLst>
          </p:cNvPr>
          <p:cNvSpPr txBox="1"/>
          <p:nvPr/>
        </p:nvSpPr>
        <p:spPr>
          <a:xfrm>
            <a:off x="326947" y="4940773"/>
            <a:ext cx="138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 mark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D2854-7980-9273-C5BE-19E3F0D1B139}"/>
              </a:ext>
            </a:extLst>
          </p:cNvPr>
          <p:cNvSpPr txBox="1"/>
          <p:nvPr/>
        </p:nvSpPr>
        <p:spPr>
          <a:xfrm>
            <a:off x="1571103" y="5017717"/>
            <a:ext cx="73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Property of Dijkstra that makes it possible to determine the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4" y="308201"/>
            <a:ext cx="15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959" y="972589"/>
            <a:ext cx="7597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Routing tables at vertex:</a:t>
            </a:r>
          </a:p>
          <a:p>
            <a:r>
              <a:rPr lang="en-GB" dirty="0"/>
              <a:t>RT@S:	(S, -), (B, B), (C, C), (D, C), (E, C), (F, C), (G, C), (H, C)</a:t>
            </a:r>
          </a:p>
          <a:p>
            <a:r>
              <a:rPr lang="en-GB" dirty="0"/>
              <a:t>RT@B: 	(B, -)</a:t>
            </a:r>
          </a:p>
          <a:p>
            <a:r>
              <a:rPr lang="en-GB" dirty="0"/>
              <a:t>RT@C: 	(C, -), (D, D), (E, D), (F, F), (G, F), (H, F)</a:t>
            </a:r>
          </a:p>
          <a:p>
            <a:r>
              <a:rPr lang="en-GB" dirty="0"/>
              <a:t>RT@D:	(D, -), (E, E)</a:t>
            </a:r>
          </a:p>
          <a:p>
            <a:r>
              <a:rPr lang="en-GB" dirty="0"/>
              <a:t>RT@E:	(E, -)</a:t>
            </a:r>
          </a:p>
          <a:p>
            <a:r>
              <a:rPr lang="en-GB" dirty="0"/>
              <a:t>RT@F: 	(F, -), (G, G), (H, 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696" y="369756"/>
            <a:ext cx="138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4 marks</a:t>
            </a:r>
          </a:p>
        </p:txBody>
      </p:sp>
    </p:spTree>
    <p:extLst>
      <p:ext uri="{BB962C8B-B14F-4D97-AF65-F5344CB8AC3E}">
        <p14:creationId xmlns:p14="http://schemas.microsoft.com/office/powerpoint/2010/main" val="9193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344" y="308201"/>
            <a:ext cx="15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5703" y="369756"/>
            <a:ext cx="138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5 marks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344" y="2152043"/>
            <a:ext cx="138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 part: 3 marks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344" y="769866"/>
            <a:ext cx="138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part: 2 marks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9993" y="863156"/>
            <a:ext cx="67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one encounters a ‘grey’ vertex while doing a DFS search, it is sure sign of a directed cycle search</a:t>
            </a:r>
          </a:p>
        </p:txBody>
      </p:sp>
      <p:pic>
        <p:nvPicPr>
          <p:cNvPr id="11" name="Picture 10" descr="q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5" y="2224087"/>
            <a:ext cx="8585998" cy="31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4" y="308201"/>
            <a:ext cx="342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7 (total 4 marks)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0530" y="1280160"/>
            <a:ext cx="7124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Constraint on weight of (A,C) so that (A, C) is not on the shortest path from S to C:</a:t>
            </a:r>
          </a:p>
          <a:p>
            <a:r>
              <a:rPr lang="en-GB" dirty="0"/>
              <a:t>	5+weight(A, C) &gt;10, or</a:t>
            </a:r>
          </a:p>
          <a:p>
            <a:r>
              <a:rPr lang="en-GB" dirty="0"/>
              <a:t>	weight(A, C) &gt; 5</a:t>
            </a:r>
          </a:p>
          <a:p>
            <a:endParaRPr lang="en-GB" dirty="0"/>
          </a:p>
          <a:p>
            <a:r>
              <a:rPr lang="en-GB" dirty="0"/>
              <a:t>Constraint on weight of (A,C) so that (A, C) is not included in the min spanning tree:</a:t>
            </a:r>
          </a:p>
          <a:p>
            <a:r>
              <a:rPr lang="en-GB" dirty="0"/>
              <a:t>	weight(A, C) &lt; 6</a:t>
            </a:r>
          </a:p>
          <a:p>
            <a:endParaRPr lang="en-GB" dirty="0"/>
          </a:p>
          <a:p>
            <a:r>
              <a:rPr lang="en-GB" dirty="0"/>
              <a:t>THUS, for both these conditions to be met: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5 &lt; weight(A,C) &lt; 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078" y="880050"/>
            <a:ext cx="146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2 + 2 marks</a:t>
            </a:r>
          </a:p>
        </p:txBody>
      </p:sp>
    </p:spTree>
    <p:extLst>
      <p:ext uri="{BB962C8B-B14F-4D97-AF65-F5344CB8AC3E}">
        <p14:creationId xmlns:p14="http://schemas.microsoft.com/office/powerpoint/2010/main" val="220323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4" y="308201"/>
            <a:ext cx="3417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8: total 4 marks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01885"/>
              </p:ext>
            </p:extLst>
          </p:nvPr>
        </p:nvGraphicFramePr>
        <p:xfrm>
          <a:off x="656591" y="1168627"/>
          <a:ext cx="10981223" cy="1183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293">
                  <a:extLst>
                    <a:ext uri="{9D8B030D-6E8A-4147-A177-3AD203B41FA5}">
                      <a16:colId xmlns:a16="http://schemas.microsoft.com/office/drawing/2014/main" val="3812503139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1839410214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1744923361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3502071457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28733422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1085870833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2886790523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4232827184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3396060710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2446966937"/>
                    </a:ext>
                  </a:extLst>
                </a:gridCol>
                <a:gridCol w="998293">
                  <a:extLst>
                    <a:ext uri="{9D8B030D-6E8A-4147-A177-3AD203B41FA5}">
                      <a16:colId xmlns:a16="http://schemas.microsoft.com/office/drawing/2014/main" val="3868865523"/>
                    </a:ext>
                  </a:extLst>
                </a:gridCol>
              </a:tblGrid>
              <a:tr h="591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580493"/>
                  </a:ext>
                </a:extLst>
              </a:tr>
              <a:tr h="591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(11,a)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(121,b)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(100,g)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(33,c)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(4,e)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(93,f)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(75,d)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(1,6)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9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1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294042" y="238006"/>
            <a:ext cx="8252398" cy="5006743"/>
            <a:chOff x="1267218" y="437003"/>
            <a:chExt cx="9200964" cy="52489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7218" y="1008182"/>
              <a:ext cx="9200964" cy="4677723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>
              <a:off x="2219498" y="806335"/>
              <a:ext cx="191193" cy="201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9620" y="437003"/>
              <a:ext cx="290946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</a:t>
              </a:r>
              <a:endParaRPr lang="en-US" sz="1600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4587338" y="879372"/>
              <a:ext cx="191193" cy="201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37461" y="510040"/>
              <a:ext cx="290946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58657" y="1736529"/>
              <a:ext cx="788047" cy="7323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32057" y="1187690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1|20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6520" y="2980868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2|5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460567" y="2889112"/>
              <a:ext cx="762553" cy="667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15439" y="4111676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3|4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93569" y="1582472"/>
              <a:ext cx="2965983" cy="9781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80395" y="2071554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6|19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773721" y="2889112"/>
              <a:ext cx="785831" cy="667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17774" y="3630932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7|8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49879" y="2980868"/>
              <a:ext cx="9143" cy="17661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72291" y="4921434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9|18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934093" y="4000264"/>
              <a:ext cx="795891" cy="746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76599" y="4077717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10|17</a:t>
              </a:r>
              <a:endParaRPr lang="en-US" sz="16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217975" y="3815598"/>
              <a:ext cx="1834239" cy="302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537321" y="3679299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11|14</a:t>
              </a:r>
              <a:endParaRPr lang="en-US" sz="16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8380579" y="4083695"/>
              <a:ext cx="756210" cy="7946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38060" y="4833049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12|13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714372" y="3845861"/>
              <a:ext cx="2949546" cy="9733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96213" y="4945499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15| 16</a:t>
              </a:r>
              <a:endParaRPr lang="en-US" sz="16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917774" y="1454752"/>
              <a:ext cx="1746144" cy="320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46013" y="1027861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21|26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5050" y="896553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22|25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123" y="1986596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23|24</a:t>
              </a:r>
              <a:endParaRPr lang="en-US" sz="16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217975" y="1694566"/>
              <a:ext cx="746449" cy="746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own Arrow 45"/>
            <p:cNvSpPr/>
            <p:nvPr/>
          </p:nvSpPr>
          <p:spPr>
            <a:xfrm>
              <a:off x="9186666" y="896553"/>
              <a:ext cx="191193" cy="201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36789" y="527221"/>
              <a:ext cx="290946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3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75393" y="1857359"/>
              <a:ext cx="841248" cy="35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27|28</a:t>
              </a:r>
              <a:endParaRPr lang="en-US" sz="1600" dirty="0"/>
            </a:p>
          </p:txBody>
        </p:sp>
      </p:grpSp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95250" y="6035652"/>
            <a:ext cx="11987784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16569" y="5147718"/>
            <a:ext cx="11739878" cy="980292"/>
            <a:chOff x="327297" y="5443202"/>
            <a:chExt cx="10977153" cy="7850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297" y="5577023"/>
              <a:ext cx="790500" cy="6512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483" y="5551437"/>
              <a:ext cx="790500" cy="51306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8715" y="5443202"/>
              <a:ext cx="671925" cy="67093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7743" y="5540323"/>
              <a:ext cx="632400" cy="54266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5811" y="5578488"/>
              <a:ext cx="830025" cy="5328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12213" y="5467943"/>
              <a:ext cx="671925" cy="66106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5819" y="5576476"/>
              <a:ext cx="909075" cy="5624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80981" y="5576375"/>
              <a:ext cx="750975" cy="55253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50601" y="5629123"/>
              <a:ext cx="909075" cy="45386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1597" y="5589998"/>
              <a:ext cx="1027650" cy="5032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9317" y="5602798"/>
              <a:ext cx="830025" cy="54266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02516" y="5570264"/>
              <a:ext cx="830025" cy="542667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56834" y="5624565"/>
              <a:ext cx="592875" cy="601867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632525" y="5624565"/>
              <a:ext cx="671925" cy="582133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95250" y="127312"/>
            <a:ext cx="348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9: total 6 marks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1078" y="880050"/>
            <a:ext cx="1464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2 marks for DFS tree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2 marks for correct start/finish times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2 marks for correct sequence of courses</a:t>
            </a:r>
          </a:p>
        </p:txBody>
      </p:sp>
    </p:spTree>
    <p:extLst>
      <p:ext uri="{BB962C8B-B14F-4D97-AF65-F5344CB8AC3E}">
        <p14:creationId xmlns:p14="http://schemas.microsoft.com/office/powerpoint/2010/main" val="341001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39" y="5443562"/>
            <a:ext cx="2087742" cy="134576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7907"/>
              </p:ext>
            </p:extLst>
          </p:nvPr>
        </p:nvGraphicFramePr>
        <p:xfrm>
          <a:off x="1945178" y="1188719"/>
          <a:ext cx="8502837" cy="4798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691">
                  <a:extLst>
                    <a:ext uri="{9D8B030D-6E8A-4147-A177-3AD203B41FA5}">
                      <a16:colId xmlns:a16="http://schemas.microsoft.com/office/drawing/2014/main" val="4075266056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3914220587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1061486503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4249742490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1798497146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4038962599"/>
                    </a:ext>
                  </a:extLst>
                </a:gridCol>
                <a:gridCol w="1214691">
                  <a:extLst>
                    <a:ext uri="{9D8B030D-6E8A-4147-A177-3AD203B41FA5}">
                      <a16:colId xmlns:a16="http://schemas.microsoft.com/office/drawing/2014/main" val="1841657923"/>
                    </a:ext>
                  </a:extLst>
                </a:gridCol>
              </a:tblGrid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Matrix 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 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extLst>
                  <a:ext uri="{0D108BD9-81ED-4DB2-BD59-A6C34878D82A}">
                    <a16:rowId xmlns:a16="http://schemas.microsoft.com/office/drawing/2014/main" val="197437772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1871338130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</a:t>
                      </a:r>
                      <a:r>
                        <a:rPr lang="en-US" sz="2000" u="none" strike="noStrike" baseline="0" dirty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2598798291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2623436679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3889500224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2633410830"/>
                  </a:ext>
                </a:extLst>
              </a:tr>
              <a:tr h="68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From 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5" marR="8515" marT="8515" marB="0" anchor="b"/>
                </a:tc>
                <a:extLst>
                  <a:ext uri="{0D108BD9-81ED-4DB2-BD59-A6C34878D82A}">
                    <a16:rowId xmlns:a16="http://schemas.microsoft.com/office/drawing/2014/main" val="4239721331"/>
                  </a:ext>
                </a:extLst>
              </a:tr>
            </a:tbl>
          </a:graphicData>
        </a:graphic>
      </p:graphicFrame>
      <p:sp>
        <p:nvSpPr>
          <p:cNvPr id="24" name="Freeform 23"/>
          <p:cNvSpPr/>
          <p:nvPr/>
        </p:nvSpPr>
        <p:spPr>
          <a:xfrm>
            <a:off x="2912550" y="3400327"/>
            <a:ext cx="5177107" cy="210533"/>
          </a:xfrm>
          <a:custGeom>
            <a:avLst/>
            <a:gdLst>
              <a:gd name="connsiteX0" fmla="*/ 0 w 1545336"/>
              <a:gd name="connsiteY0" fmla="*/ 164769 h 192201"/>
              <a:gd name="connsiteX1" fmla="*/ 777240 w 1545336"/>
              <a:gd name="connsiteY1" fmla="*/ 177 h 192201"/>
              <a:gd name="connsiteX2" fmla="*/ 1545336 w 1545336"/>
              <a:gd name="connsiteY2" fmla="*/ 192201 h 1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336" h="192201">
                <a:moveTo>
                  <a:pt x="0" y="164769"/>
                </a:moveTo>
                <a:cubicBezTo>
                  <a:pt x="259842" y="80187"/>
                  <a:pt x="519684" y="-4395"/>
                  <a:pt x="777240" y="177"/>
                </a:cubicBezTo>
                <a:cubicBezTo>
                  <a:pt x="1034796" y="4749"/>
                  <a:pt x="1290066" y="98475"/>
                  <a:pt x="1545336" y="19220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12549" y="5550511"/>
            <a:ext cx="6386827" cy="145097"/>
          </a:xfrm>
          <a:custGeom>
            <a:avLst/>
            <a:gdLst>
              <a:gd name="connsiteX0" fmla="*/ 0 w 1545336"/>
              <a:gd name="connsiteY0" fmla="*/ 164769 h 192201"/>
              <a:gd name="connsiteX1" fmla="*/ 777240 w 1545336"/>
              <a:gd name="connsiteY1" fmla="*/ 177 h 192201"/>
              <a:gd name="connsiteX2" fmla="*/ 1545336 w 1545336"/>
              <a:gd name="connsiteY2" fmla="*/ 192201 h 1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336" h="192201">
                <a:moveTo>
                  <a:pt x="0" y="164769"/>
                </a:moveTo>
                <a:cubicBezTo>
                  <a:pt x="259842" y="80187"/>
                  <a:pt x="519684" y="-4395"/>
                  <a:pt x="777240" y="177"/>
                </a:cubicBezTo>
                <a:cubicBezTo>
                  <a:pt x="1034796" y="4749"/>
                  <a:pt x="1290066" y="98475"/>
                  <a:pt x="1545336" y="19220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569287" y="1749116"/>
            <a:ext cx="480467" cy="4643260"/>
            <a:chOff x="3569287" y="1749116"/>
            <a:chExt cx="480467" cy="4643260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774243" y="1749116"/>
              <a:ext cx="29443" cy="45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69287" y="6281502"/>
              <a:ext cx="4804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45643" y="6390317"/>
              <a:ext cx="257198" cy="2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93399" y="6337095"/>
              <a:ext cx="3561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5735333" y="583182"/>
            <a:ext cx="2441694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From|To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| down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| right.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344" y="308201"/>
            <a:ext cx="283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10: 8 marks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2551" y="2040096"/>
            <a:ext cx="8193872" cy="447350"/>
            <a:chOff x="2912551" y="2040096"/>
            <a:chExt cx="8193872" cy="447350"/>
          </a:xfrm>
        </p:grpSpPr>
        <p:sp>
          <p:nvSpPr>
            <p:cNvPr id="21" name="Freeform 20"/>
            <p:cNvSpPr/>
            <p:nvPr/>
          </p:nvSpPr>
          <p:spPr>
            <a:xfrm>
              <a:off x="5326394" y="2131122"/>
              <a:ext cx="1545336" cy="192201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912551" y="2040096"/>
              <a:ext cx="1545336" cy="192201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7808360" y="2208982"/>
              <a:ext cx="3298063" cy="278464"/>
              <a:chOff x="7808360" y="2208982"/>
              <a:chExt cx="3298063" cy="27846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0707143" y="2210879"/>
                <a:ext cx="399280" cy="276567"/>
                <a:chOff x="4956048" y="356616"/>
                <a:chExt cx="364411" cy="42930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/>
              <p:cNvCxnSpPr/>
              <p:nvPr/>
            </p:nvCxnSpPr>
            <p:spPr>
              <a:xfrm flipH="1">
                <a:off x="7808360" y="2208982"/>
                <a:ext cx="30993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912551" y="2855723"/>
            <a:ext cx="8212716" cy="482798"/>
            <a:chOff x="2912551" y="2855723"/>
            <a:chExt cx="8212716" cy="482798"/>
          </a:xfrm>
        </p:grpSpPr>
        <p:sp>
          <p:nvSpPr>
            <p:cNvPr id="22" name="Freeform 21"/>
            <p:cNvSpPr/>
            <p:nvPr/>
          </p:nvSpPr>
          <p:spPr>
            <a:xfrm>
              <a:off x="2912551" y="2855723"/>
              <a:ext cx="5075045" cy="194503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8966126" y="3002077"/>
              <a:ext cx="2159141" cy="336444"/>
              <a:chOff x="8966126" y="3002077"/>
              <a:chExt cx="2159141" cy="33644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863871" y="3004369"/>
                <a:ext cx="261396" cy="334152"/>
                <a:chOff x="4956048" y="356616"/>
                <a:chExt cx="364411" cy="429306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 flipH="1">
                <a:off x="8966126" y="3002077"/>
                <a:ext cx="20290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2937376" y="4851859"/>
            <a:ext cx="8206182" cy="407969"/>
            <a:chOff x="2937376" y="4851859"/>
            <a:chExt cx="8206182" cy="407969"/>
          </a:xfrm>
        </p:grpSpPr>
        <p:sp>
          <p:nvSpPr>
            <p:cNvPr id="28" name="Freeform 27"/>
            <p:cNvSpPr/>
            <p:nvPr/>
          </p:nvSpPr>
          <p:spPr>
            <a:xfrm>
              <a:off x="2937376" y="4851859"/>
              <a:ext cx="3940752" cy="109201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845495" y="4981364"/>
              <a:ext cx="3298063" cy="278464"/>
              <a:chOff x="7845495" y="4981364"/>
              <a:chExt cx="3298063" cy="278464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0744278" y="4983261"/>
                <a:ext cx="399280" cy="276567"/>
                <a:chOff x="4956048" y="356616"/>
                <a:chExt cx="364411" cy="429306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7845495" y="4981364"/>
                <a:ext cx="30993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2937375" y="4117311"/>
            <a:ext cx="8291003" cy="371540"/>
            <a:chOff x="2937375" y="4117311"/>
            <a:chExt cx="8291003" cy="371540"/>
          </a:xfrm>
        </p:grpSpPr>
        <p:sp>
          <p:nvSpPr>
            <p:cNvPr id="27" name="Freeform 26"/>
            <p:cNvSpPr/>
            <p:nvPr/>
          </p:nvSpPr>
          <p:spPr>
            <a:xfrm>
              <a:off x="2937375" y="4117311"/>
              <a:ext cx="1545336" cy="192201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73863" y="4250755"/>
              <a:ext cx="5754515" cy="238096"/>
              <a:chOff x="5473863" y="4250755"/>
              <a:chExt cx="5754515" cy="23809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531708" y="4252377"/>
                <a:ext cx="696670" cy="236474"/>
                <a:chOff x="4956048" y="356616"/>
                <a:chExt cx="364411" cy="429306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/>
              <p:cNvCxnSpPr/>
              <p:nvPr/>
            </p:nvCxnSpPr>
            <p:spPr>
              <a:xfrm flipH="1">
                <a:off x="5473863" y="4250755"/>
                <a:ext cx="54078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4458124" y="1655064"/>
            <a:ext cx="1063112" cy="4739633"/>
            <a:chOff x="4458124" y="1655064"/>
            <a:chExt cx="1063112" cy="4739633"/>
          </a:xfrm>
        </p:grpSpPr>
        <p:sp>
          <p:nvSpPr>
            <p:cNvPr id="9" name="Rectangle 8"/>
            <p:cNvSpPr/>
            <p:nvPr/>
          </p:nvSpPr>
          <p:spPr>
            <a:xfrm>
              <a:off x="4465611" y="2049820"/>
              <a:ext cx="101021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1|2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8124" y="4085277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4|2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045444" y="2275006"/>
              <a:ext cx="428419" cy="1859106"/>
            </a:xfrm>
            <a:custGeom>
              <a:avLst/>
              <a:gdLst>
                <a:gd name="connsiteX0" fmla="*/ 0 w 503625"/>
                <a:gd name="connsiteY0" fmla="*/ 0 h 2043772"/>
                <a:gd name="connsiteX1" fmla="*/ 502920 w 503625"/>
                <a:gd name="connsiteY1" fmla="*/ 1152144 h 2043772"/>
                <a:gd name="connsiteX2" fmla="*/ 109728 w 503625"/>
                <a:gd name="connsiteY2" fmla="*/ 1956816 h 2043772"/>
                <a:gd name="connsiteX3" fmla="*/ 91440 w 503625"/>
                <a:gd name="connsiteY3" fmla="*/ 1984248 h 204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625" h="2043772">
                  <a:moveTo>
                    <a:pt x="0" y="0"/>
                  </a:moveTo>
                  <a:cubicBezTo>
                    <a:pt x="242316" y="413004"/>
                    <a:pt x="484632" y="826008"/>
                    <a:pt x="502920" y="1152144"/>
                  </a:cubicBezTo>
                  <a:cubicBezTo>
                    <a:pt x="521208" y="1478280"/>
                    <a:pt x="178308" y="1818132"/>
                    <a:pt x="109728" y="1956816"/>
                  </a:cubicBezTo>
                  <a:cubicBezTo>
                    <a:pt x="41148" y="2095500"/>
                    <a:pt x="66294" y="2039874"/>
                    <a:pt x="91440" y="19842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91456" y="1655064"/>
              <a:ext cx="73178" cy="356616"/>
            </a:xfrm>
            <a:custGeom>
              <a:avLst/>
              <a:gdLst>
                <a:gd name="connsiteX0" fmla="*/ 0 w 73178"/>
                <a:gd name="connsiteY0" fmla="*/ 0 h 356616"/>
                <a:gd name="connsiteX1" fmla="*/ 73152 w 73178"/>
                <a:gd name="connsiteY1" fmla="*/ 237744 h 356616"/>
                <a:gd name="connsiteX2" fmla="*/ 9144 w 73178"/>
                <a:gd name="connsiteY2" fmla="*/ 356616 h 356616"/>
                <a:gd name="connsiteX3" fmla="*/ 9144 w 73178"/>
                <a:gd name="connsiteY3" fmla="*/ 356616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8" h="356616">
                  <a:moveTo>
                    <a:pt x="0" y="0"/>
                  </a:moveTo>
                  <a:cubicBezTo>
                    <a:pt x="35814" y="89154"/>
                    <a:pt x="71628" y="178308"/>
                    <a:pt x="73152" y="237744"/>
                  </a:cubicBezTo>
                  <a:cubicBezTo>
                    <a:pt x="74676" y="297180"/>
                    <a:pt x="9144" y="356616"/>
                    <a:pt x="9144" y="356616"/>
                  </a:cubicBezTo>
                  <a:lnTo>
                    <a:pt x="9144" y="35661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960559" y="4309512"/>
              <a:ext cx="418298" cy="2085185"/>
              <a:chOff x="4960559" y="4309512"/>
              <a:chExt cx="418298" cy="20851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5136587" y="4309512"/>
                <a:ext cx="2406" cy="1981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960559" y="6269705"/>
                <a:ext cx="4182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027035" y="6392376"/>
                <a:ext cx="223918" cy="2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981551" y="6332377"/>
                <a:ext cx="3100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8045180" y="1658347"/>
            <a:ext cx="1297008" cy="4645059"/>
            <a:chOff x="8045180" y="1658347"/>
            <a:chExt cx="1297008" cy="4645059"/>
          </a:xfrm>
        </p:grpSpPr>
        <p:sp>
          <p:nvSpPr>
            <p:cNvPr id="11" name="Rectangle 10"/>
            <p:cNvSpPr/>
            <p:nvPr/>
          </p:nvSpPr>
          <p:spPr>
            <a:xfrm>
              <a:off x="8045180" y="2791572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2|5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89658" y="3419742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3|5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648654" y="3022603"/>
              <a:ext cx="228171" cy="392053"/>
            </a:xfrm>
            <a:custGeom>
              <a:avLst/>
              <a:gdLst>
                <a:gd name="connsiteX0" fmla="*/ 0 w 503625"/>
                <a:gd name="connsiteY0" fmla="*/ 0 h 2043772"/>
                <a:gd name="connsiteX1" fmla="*/ 502920 w 503625"/>
                <a:gd name="connsiteY1" fmla="*/ 1152144 h 2043772"/>
                <a:gd name="connsiteX2" fmla="*/ 109728 w 503625"/>
                <a:gd name="connsiteY2" fmla="*/ 1956816 h 2043772"/>
                <a:gd name="connsiteX3" fmla="*/ 91440 w 503625"/>
                <a:gd name="connsiteY3" fmla="*/ 1984248 h 204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625" h="2043772">
                  <a:moveTo>
                    <a:pt x="0" y="0"/>
                  </a:moveTo>
                  <a:cubicBezTo>
                    <a:pt x="242316" y="413004"/>
                    <a:pt x="484632" y="826008"/>
                    <a:pt x="502920" y="1152144"/>
                  </a:cubicBezTo>
                  <a:cubicBezTo>
                    <a:pt x="521208" y="1478280"/>
                    <a:pt x="178308" y="1818132"/>
                    <a:pt x="109728" y="1956816"/>
                  </a:cubicBezTo>
                  <a:cubicBezTo>
                    <a:pt x="41148" y="2095500"/>
                    <a:pt x="66294" y="2039874"/>
                    <a:pt x="91440" y="19842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976796" y="3572887"/>
              <a:ext cx="365392" cy="45719"/>
            </a:xfrm>
            <a:custGeom>
              <a:avLst/>
              <a:gdLst>
                <a:gd name="connsiteX0" fmla="*/ 0 w 1545336"/>
                <a:gd name="connsiteY0" fmla="*/ 164769 h 192201"/>
                <a:gd name="connsiteX1" fmla="*/ 777240 w 1545336"/>
                <a:gd name="connsiteY1" fmla="*/ 177 h 192201"/>
                <a:gd name="connsiteX2" fmla="*/ 1545336 w 1545336"/>
                <a:gd name="connsiteY2" fmla="*/ 192201 h 1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192201">
                  <a:moveTo>
                    <a:pt x="0" y="164769"/>
                  </a:moveTo>
                  <a:cubicBezTo>
                    <a:pt x="259842" y="80187"/>
                    <a:pt x="519684" y="-4395"/>
                    <a:pt x="777240" y="177"/>
                  </a:cubicBezTo>
                  <a:cubicBezTo>
                    <a:pt x="1034796" y="4749"/>
                    <a:pt x="1290066" y="98475"/>
                    <a:pt x="1545336" y="1922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515874" y="1658347"/>
              <a:ext cx="223633" cy="1117980"/>
            </a:xfrm>
            <a:custGeom>
              <a:avLst/>
              <a:gdLst>
                <a:gd name="connsiteX0" fmla="*/ 0 w 73178"/>
                <a:gd name="connsiteY0" fmla="*/ 0 h 356616"/>
                <a:gd name="connsiteX1" fmla="*/ 73152 w 73178"/>
                <a:gd name="connsiteY1" fmla="*/ 237744 h 356616"/>
                <a:gd name="connsiteX2" fmla="*/ 9144 w 73178"/>
                <a:gd name="connsiteY2" fmla="*/ 356616 h 356616"/>
                <a:gd name="connsiteX3" fmla="*/ 9144 w 73178"/>
                <a:gd name="connsiteY3" fmla="*/ 356616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8" h="356616">
                  <a:moveTo>
                    <a:pt x="0" y="0"/>
                  </a:moveTo>
                  <a:cubicBezTo>
                    <a:pt x="35814" y="89154"/>
                    <a:pt x="71628" y="178308"/>
                    <a:pt x="73152" y="237744"/>
                  </a:cubicBezTo>
                  <a:cubicBezTo>
                    <a:pt x="74676" y="297180"/>
                    <a:pt x="9144" y="356616"/>
                    <a:pt x="9144" y="356616"/>
                  </a:cubicBezTo>
                  <a:lnTo>
                    <a:pt x="9144" y="35661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8631260" y="3617687"/>
              <a:ext cx="306736" cy="2685719"/>
              <a:chOff x="8631260" y="3617687"/>
              <a:chExt cx="306736" cy="268571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8760340" y="3617687"/>
                <a:ext cx="1764" cy="2551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31260" y="6142416"/>
                <a:ext cx="306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80006" y="6300416"/>
                <a:ext cx="164198" cy="29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46654" y="6223138"/>
                <a:ext cx="227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9299377" y="1695087"/>
            <a:ext cx="1856832" cy="4573697"/>
            <a:chOff x="9299377" y="1695087"/>
            <a:chExt cx="1856832" cy="4573697"/>
          </a:xfrm>
        </p:grpSpPr>
        <p:sp>
          <p:nvSpPr>
            <p:cNvPr id="12" name="Rectangle 11"/>
            <p:cNvSpPr/>
            <p:nvPr/>
          </p:nvSpPr>
          <p:spPr>
            <a:xfrm>
              <a:off x="9299377" y="3391199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3|6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99377" y="5459491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6|6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991828" y="3641640"/>
              <a:ext cx="255065" cy="1817756"/>
            </a:xfrm>
            <a:custGeom>
              <a:avLst/>
              <a:gdLst>
                <a:gd name="connsiteX0" fmla="*/ 0 w 503625"/>
                <a:gd name="connsiteY0" fmla="*/ 0 h 2043772"/>
                <a:gd name="connsiteX1" fmla="*/ 502920 w 503625"/>
                <a:gd name="connsiteY1" fmla="*/ 1152144 h 2043772"/>
                <a:gd name="connsiteX2" fmla="*/ 109728 w 503625"/>
                <a:gd name="connsiteY2" fmla="*/ 1956816 h 2043772"/>
                <a:gd name="connsiteX3" fmla="*/ 91440 w 503625"/>
                <a:gd name="connsiteY3" fmla="*/ 1984248 h 204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625" h="2043772">
                  <a:moveTo>
                    <a:pt x="0" y="0"/>
                  </a:moveTo>
                  <a:cubicBezTo>
                    <a:pt x="242316" y="413004"/>
                    <a:pt x="484632" y="826008"/>
                    <a:pt x="502920" y="1152144"/>
                  </a:cubicBezTo>
                  <a:cubicBezTo>
                    <a:pt x="521208" y="1478280"/>
                    <a:pt x="178308" y="1818132"/>
                    <a:pt x="109728" y="1956816"/>
                  </a:cubicBezTo>
                  <a:cubicBezTo>
                    <a:pt x="41148" y="2095500"/>
                    <a:pt x="66294" y="2039874"/>
                    <a:pt x="91440" y="19842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763133" y="1695087"/>
              <a:ext cx="223633" cy="1753009"/>
            </a:xfrm>
            <a:custGeom>
              <a:avLst/>
              <a:gdLst>
                <a:gd name="connsiteX0" fmla="*/ 0 w 73178"/>
                <a:gd name="connsiteY0" fmla="*/ 0 h 356616"/>
                <a:gd name="connsiteX1" fmla="*/ 73152 w 73178"/>
                <a:gd name="connsiteY1" fmla="*/ 237744 h 356616"/>
                <a:gd name="connsiteX2" fmla="*/ 9144 w 73178"/>
                <a:gd name="connsiteY2" fmla="*/ 356616 h 356616"/>
                <a:gd name="connsiteX3" fmla="*/ 9144 w 73178"/>
                <a:gd name="connsiteY3" fmla="*/ 356616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8" h="356616">
                  <a:moveTo>
                    <a:pt x="0" y="0"/>
                  </a:moveTo>
                  <a:cubicBezTo>
                    <a:pt x="35814" y="89154"/>
                    <a:pt x="71628" y="178308"/>
                    <a:pt x="73152" y="237744"/>
                  </a:cubicBezTo>
                  <a:cubicBezTo>
                    <a:pt x="74676" y="297180"/>
                    <a:pt x="9144" y="356616"/>
                    <a:pt x="9144" y="356616"/>
                  </a:cubicBezTo>
                  <a:lnTo>
                    <a:pt x="9144" y="35661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0246894" y="3616039"/>
              <a:ext cx="823862" cy="241911"/>
              <a:chOff x="10246894" y="3616039"/>
              <a:chExt cx="823862" cy="24191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0971015" y="3617687"/>
                <a:ext cx="99741" cy="240263"/>
                <a:chOff x="4956048" y="356616"/>
                <a:chExt cx="364411" cy="429306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/>
              <p:cNvCxnSpPr/>
              <p:nvPr/>
            </p:nvCxnSpPr>
            <p:spPr>
              <a:xfrm flipH="1">
                <a:off x="10246894" y="3616039"/>
                <a:ext cx="7742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10332347" y="5691770"/>
              <a:ext cx="823862" cy="241911"/>
              <a:chOff x="10332347" y="5691770"/>
              <a:chExt cx="823862" cy="241911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1056468" y="5693418"/>
                <a:ext cx="99741" cy="240263"/>
                <a:chOff x="4956048" y="356616"/>
                <a:chExt cx="364411" cy="429306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5111496" y="356616"/>
                  <a:ext cx="0" cy="292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956048" y="621792"/>
                  <a:ext cx="3644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013960" y="782874"/>
                  <a:ext cx="195072" cy="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974336" y="704088"/>
                  <a:ext cx="2701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/>
              <p:nvPr/>
            </p:nvCxnSpPr>
            <p:spPr>
              <a:xfrm flipH="1">
                <a:off x="10332347" y="5691770"/>
                <a:ext cx="7742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9798117" y="5691770"/>
              <a:ext cx="399280" cy="577014"/>
              <a:chOff x="9798117" y="5691770"/>
              <a:chExt cx="399280" cy="577014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H="1">
                <a:off x="9968439" y="5691770"/>
                <a:ext cx="23389" cy="4889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9798117" y="6163048"/>
                <a:ext cx="399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9861570" y="6266820"/>
                <a:ext cx="213738" cy="19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9818155" y="6216065"/>
                <a:ext cx="295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6066633" y="1747057"/>
            <a:ext cx="480467" cy="4643260"/>
            <a:chOff x="6066633" y="1747057"/>
            <a:chExt cx="480467" cy="4643260"/>
          </a:xfrm>
        </p:grpSpPr>
        <p:cxnSp>
          <p:nvCxnSpPr>
            <p:cNvPr id="111" name="Straight Arrow Connector 110"/>
            <p:cNvCxnSpPr/>
            <p:nvPr/>
          </p:nvCxnSpPr>
          <p:spPr>
            <a:xfrm flipH="1">
              <a:off x="6271589" y="1747057"/>
              <a:ext cx="29443" cy="45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066633" y="6279443"/>
              <a:ext cx="4804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142989" y="6388258"/>
              <a:ext cx="257198" cy="2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90745" y="6335036"/>
              <a:ext cx="3561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868848" y="1674014"/>
            <a:ext cx="1063112" cy="4652156"/>
            <a:chOff x="6868848" y="1674014"/>
            <a:chExt cx="1063112" cy="4652156"/>
          </a:xfrm>
        </p:grpSpPr>
        <p:sp>
          <p:nvSpPr>
            <p:cNvPr id="10" name="Rectangle 9"/>
            <p:cNvSpPr/>
            <p:nvPr/>
          </p:nvSpPr>
          <p:spPr>
            <a:xfrm>
              <a:off x="6895298" y="2024316"/>
              <a:ext cx="101021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1|4</a:t>
              </a:r>
              <a:r>
                <a:rPr lang="en-US" dirty="0"/>
                <a:t>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8848" y="4804307"/>
              <a:ext cx="1063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5|4</a:t>
              </a:r>
              <a:r>
                <a:rPr lang="en-US" dirty="0"/>
                <a:t> |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. | .</a:t>
              </a:r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54295" y="2261679"/>
              <a:ext cx="462095" cy="2542628"/>
            </a:xfrm>
            <a:custGeom>
              <a:avLst/>
              <a:gdLst>
                <a:gd name="connsiteX0" fmla="*/ 0 w 503625"/>
                <a:gd name="connsiteY0" fmla="*/ 0 h 2043772"/>
                <a:gd name="connsiteX1" fmla="*/ 502920 w 503625"/>
                <a:gd name="connsiteY1" fmla="*/ 1152144 h 2043772"/>
                <a:gd name="connsiteX2" fmla="*/ 109728 w 503625"/>
                <a:gd name="connsiteY2" fmla="*/ 1956816 h 2043772"/>
                <a:gd name="connsiteX3" fmla="*/ 91440 w 503625"/>
                <a:gd name="connsiteY3" fmla="*/ 1984248 h 204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625" h="2043772">
                  <a:moveTo>
                    <a:pt x="0" y="0"/>
                  </a:moveTo>
                  <a:cubicBezTo>
                    <a:pt x="242316" y="413004"/>
                    <a:pt x="484632" y="826008"/>
                    <a:pt x="502920" y="1152144"/>
                  </a:cubicBezTo>
                  <a:cubicBezTo>
                    <a:pt x="521208" y="1478280"/>
                    <a:pt x="178308" y="1818132"/>
                    <a:pt x="109728" y="1956816"/>
                  </a:cubicBezTo>
                  <a:cubicBezTo>
                    <a:pt x="41148" y="2095500"/>
                    <a:pt x="66294" y="2039874"/>
                    <a:pt x="91440" y="19842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7349873" y="4981364"/>
              <a:ext cx="410096" cy="1344806"/>
              <a:chOff x="7349873" y="4981364"/>
              <a:chExt cx="410096" cy="1344806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7522449" y="4981364"/>
                <a:ext cx="2359" cy="127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349873" y="6245558"/>
                <a:ext cx="410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415045" y="6324673"/>
                <a:ext cx="219528" cy="14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370454" y="6285978"/>
                <a:ext cx="3039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Freeform 114"/>
            <p:cNvSpPr/>
            <p:nvPr/>
          </p:nvSpPr>
          <p:spPr>
            <a:xfrm>
              <a:off x="7349873" y="1674014"/>
              <a:ext cx="73178" cy="356616"/>
            </a:xfrm>
            <a:custGeom>
              <a:avLst/>
              <a:gdLst>
                <a:gd name="connsiteX0" fmla="*/ 0 w 73178"/>
                <a:gd name="connsiteY0" fmla="*/ 0 h 356616"/>
                <a:gd name="connsiteX1" fmla="*/ 73152 w 73178"/>
                <a:gd name="connsiteY1" fmla="*/ 237744 h 356616"/>
                <a:gd name="connsiteX2" fmla="*/ 9144 w 73178"/>
                <a:gd name="connsiteY2" fmla="*/ 356616 h 356616"/>
                <a:gd name="connsiteX3" fmla="*/ 9144 w 73178"/>
                <a:gd name="connsiteY3" fmla="*/ 356616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8" h="356616">
                  <a:moveTo>
                    <a:pt x="0" y="0"/>
                  </a:moveTo>
                  <a:cubicBezTo>
                    <a:pt x="35814" y="89154"/>
                    <a:pt x="71628" y="178308"/>
                    <a:pt x="73152" y="237744"/>
                  </a:cubicBezTo>
                  <a:cubicBezTo>
                    <a:pt x="74676" y="297180"/>
                    <a:pt x="9144" y="356616"/>
                    <a:pt x="9144" y="356616"/>
                  </a:cubicBezTo>
                  <a:lnTo>
                    <a:pt x="9144" y="35661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62114" y="558765"/>
            <a:ext cx="212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 format:</a:t>
            </a:r>
          </a:p>
        </p:txBody>
      </p:sp>
    </p:spTree>
    <p:extLst>
      <p:ext uri="{BB962C8B-B14F-4D97-AF65-F5344CB8AC3E}">
        <p14:creationId xmlns:p14="http://schemas.microsoft.com/office/powerpoint/2010/main" val="29530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9982500" y="147220"/>
            <a:ext cx="268282" cy="90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4" y="308201"/>
            <a:ext cx="468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Question 11: 6 marks, split as 2+2+2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51749" y="875225"/>
            <a:ext cx="2563331" cy="1870841"/>
            <a:chOff x="2545188" y="997952"/>
            <a:chExt cx="2563331" cy="1870841"/>
          </a:xfrm>
        </p:grpSpPr>
        <p:grpSp>
          <p:nvGrpSpPr>
            <p:cNvPr id="5" name="Group 4"/>
            <p:cNvGrpSpPr/>
            <p:nvPr/>
          </p:nvGrpSpPr>
          <p:grpSpPr>
            <a:xfrm>
              <a:off x="2545188" y="997952"/>
              <a:ext cx="2563331" cy="1870841"/>
              <a:chOff x="6011595" y="3865843"/>
              <a:chExt cx="2563331" cy="18708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33264" y="3865843"/>
                <a:ext cx="687727" cy="500665"/>
                <a:chOff x="6954717" y="807261"/>
                <a:chExt cx="687727" cy="500665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985770" y="894622"/>
                  <a:ext cx="6566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A, 0</a:t>
                  </a:r>
                  <a:endParaRPr lang="en-US" sz="1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535742" y="4496542"/>
                <a:ext cx="556535" cy="500665"/>
                <a:chOff x="6954717" y="807261"/>
                <a:chExt cx="556535" cy="500665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009660" y="919643"/>
                  <a:ext cx="5015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B, 2</a:t>
                  </a:r>
                  <a:endParaRPr lang="en-US" sz="1400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969248" y="4471706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11595" y="5236019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023715" y="5223094"/>
                <a:ext cx="782979" cy="500665"/>
                <a:chOff x="6954717" y="807261"/>
                <a:chExt cx="782979" cy="50066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954717" y="909779"/>
                  <a:ext cx="782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D,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004235" y="5194487"/>
                <a:ext cx="570691" cy="500665"/>
                <a:chOff x="6954717" y="807261"/>
                <a:chExt cx="570691" cy="500665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975691" y="909358"/>
                  <a:ext cx="5497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F,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cxnSp>
            <p:nvCxnSpPr>
              <p:cNvPr id="15" name="Straight Connector 14"/>
              <p:cNvCxnSpPr>
                <a:stCxn id="36" idx="3"/>
                <a:endCxn id="34" idx="7"/>
              </p:cNvCxnSpPr>
              <p:nvPr/>
            </p:nvCxnSpPr>
            <p:spPr>
              <a:xfrm flipH="1">
                <a:off x="6978519" y="4293187"/>
                <a:ext cx="330714" cy="2766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1"/>
              </p:cNvCxnSpPr>
              <p:nvPr/>
            </p:nvCxnSpPr>
            <p:spPr>
              <a:xfrm flipH="1" flipV="1">
                <a:off x="7694178" y="4297126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228621" y="4986816"/>
                <a:ext cx="177716" cy="23627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6895080" y="4975193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0" idx="0"/>
              </p:cNvCxnSpPr>
              <p:nvPr/>
            </p:nvCxnSpPr>
            <p:spPr>
              <a:xfrm flipV="1">
                <a:off x="6270968" y="4941178"/>
                <a:ext cx="368494" cy="2948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565955" y="1694606"/>
              <a:ext cx="50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C, 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12794" y="2451646"/>
              <a:ext cx="50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E,7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4058" y="913677"/>
            <a:ext cx="2671592" cy="1870841"/>
            <a:chOff x="2529569" y="997952"/>
            <a:chExt cx="2671592" cy="1870841"/>
          </a:xfrm>
        </p:grpSpPr>
        <p:grpSp>
          <p:nvGrpSpPr>
            <p:cNvPr id="42" name="Group 41"/>
            <p:cNvGrpSpPr/>
            <p:nvPr/>
          </p:nvGrpSpPr>
          <p:grpSpPr>
            <a:xfrm>
              <a:off x="2545188" y="997952"/>
              <a:ext cx="2563331" cy="1870841"/>
              <a:chOff x="6011595" y="3865843"/>
              <a:chExt cx="2563331" cy="187084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233264" y="3865843"/>
                <a:ext cx="687727" cy="500665"/>
                <a:chOff x="6954717" y="807261"/>
                <a:chExt cx="687727" cy="500665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985770" y="894622"/>
                  <a:ext cx="6566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A, 0</a:t>
                  </a:r>
                  <a:endParaRPr lang="en-US" sz="14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6535742" y="4496542"/>
                <a:ext cx="710377" cy="500665"/>
                <a:chOff x="6954717" y="807261"/>
                <a:chExt cx="710377" cy="500665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009660" y="919643"/>
                  <a:ext cx="6554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B,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7969248" y="4471706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11595" y="5236019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7023715" y="5223094"/>
                <a:ext cx="782979" cy="500665"/>
                <a:chOff x="6954717" y="807261"/>
                <a:chExt cx="782979" cy="500665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954717" y="909779"/>
                  <a:ext cx="782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D,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8004235" y="5194487"/>
                <a:ext cx="570691" cy="500665"/>
                <a:chOff x="6954717" y="807261"/>
                <a:chExt cx="570691" cy="500665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975691" y="909358"/>
                  <a:ext cx="5497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F,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cxnSp>
            <p:nvCxnSpPr>
              <p:cNvPr id="52" name="Straight Connector 51"/>
              <p:cNvCxnSpPr>
                <a:stCxn id="63" idx="3"/>
                <a:endCxn id="61" idx="7"/>
              </p:cNvCxnSpPr>
              <p:nvPr/>
            </p:nvCxnSpPr>
            <p:spPr>
              <a:xfrm flipH="1">
                <a:off x="6978519" y="4293187"/>
                <a:ext cx="330714" cy="2766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7" idx="1"/>
              </p:cNvCxnSpPr>
              <p:nvPr/>
            </p:nvCxnSpPr>
            <p:spPr>
              <a:xfrm flipH="1" flipV="1">
                <a:off x="7694178" y="4297126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8228621" y="4986816"/>
                <a:ext cx="177716" cy="23627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6895080" y="4975193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8" idx="0"/>
              </p:cNvCxnSpPr>
              <p:nvPr/>
            </p:nvCxnSpPr>
            <p:spPr>
              <a:xfrm flipV="1">
                <a:off x="6270968" y="4941178"/>
                <a:ext cx="368494" cy="2948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565955" y="1694606"/>
              <a:ext cx="635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C, </a:t>
              </a:r>
              <a:r>
                <a:rPr lang="en-GB" sz="1400" dirty="0" err="1"/>
                <a:t>inf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9569" y="2451646"/>
              <a:ext cx="648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E,inf</a:t>
              </a:r>
              <a:endParaRPr lang="en-US" sz="1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7834" y="3543233"/>
            <a:ext cx="2522359" cy="1870841"/>
            <a:chOff x="2545188" y="997952"/>
            <a:chExt cx="2522359" cy="1870841"/>
          </a:xfrm>
        </p:grpSpPr>
        <p:grpSp>
          <p:nvGrpSpPr>
            <p:cNvPr id="66" name="Group 65"/>
            <p:cNvGrpSpPr/>
            <p:nvPr/>
          </p:nvGrpSpPr>
          <p:grpSpPr>
            <a:xfrm>
              <a:off x="2545188" y="997952"/>
              <a:ext cx="2476399" cy="1870841"/>
              <a:chOff x="6011595" y="3865843"/>
              <a:chExt cx="2476399" cy="187084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233264" y="3865843"/>
                <a:ext cx="687727" cy="500665"/>
                <a:chOff x="6954717" y="807261"/>
                <a:chExt cx="687727" cy="500665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985770" y="894622"/>
                  <a:ext cx="6566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B,2</a:t>
                  </a:r>
                  <a:endParaRPr lang="en-US" sz="1400" dirty="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6535742" y="4496542"/>
                <a:ext cx="556535" cy="500665"/>
                <a:chOff x="6954717" y="807261"/>
                <a:chExt cx="556535" cy="500665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009660" y="919643"/>
                  <a:ext cx="5015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E,7</a:t>
                  </a:r>
                  <a:endParaRPr lang="en-US" sz="1400" dirty="0"/>
                </a:p>
              </p:txBody>
            </p:sp>
          </p:grpSp>
          <p:sp>
            <p:nvSpPr>
              <p:cNvPr id="71" name="Oval 70"/>
              <p:cNvSpPr/>
              <p:nvPr/>
            </p:nvSpPr>
            <p:spPr>
              <a:xfrm>
                <a:off x="7969248" y="4471706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011595" y="5236019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65643" y="5194487"/>
                <a:ext cx="644927" cy="500665"/>
                <a:chOff x="5716125" y="807261"/>
                <a:chExt cx="644927" cy="500665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5716125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737099" y="909358"/>
                  <a:ext cx="6239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D, </a:t>
                  </a:r>
                  <a:r>
                    <a:rPr lang="en-GB" sz="1400" dirty="0" err="1"/>
                    <a:t>inf</a:t>
                  </a:r>
                  <a:endParaRPr lang="en-US" sz="1400" dirty="0"/>
                </a:p>
              </p:txBody>
            </p:sp>
          </p:grpSp>
          <p:cxnSp>
            <p:nvCxnSpPr>
              <p:cNvPr id="75" name="Straight Connector 74"/>
              <p:cNvCxnSpPr>
                <a:stCxn id="86" idx="3"/>
                <a:endCxn id="84" idx="7"/>
              </p:cNvCxnSpPr>
              <p:nvPr/>
            </p:nvCxnSpPr>
            <p:spPr>
              <a:xfrm flipH="1">
                <a:off x="6978519" y="4293187"/>
                <a:ext cx="330714" cy="2766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1" idx="1"/>
              </p:cNvCxnSpPr>
              <p:nvPr/>
            </p:nvCxnSpPr>
            <p:spPr>
              <a:xfrm flipH="1" flipV="1">
                <a:off x="7694178" y="4297126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6880780" y="4985121"/>
                <a:ext cx="177716" cy="23627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2" idx="0"/>
              </p:cNvCxnSpPr>
              <p:nvPr/>
            </p:nvCxnSpPr>
            <p:spPr>
              <a:xfrm flipV="1">
                <a:off x="6270968" y="4941178"/>
                <a:ext cx="368494" cy="2948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565955" y="1694606"/>
              <a:ext cx="50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C, 8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12793" y="2451646"/>
              <a:ext cx="680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F, </a:t>
              </a:r>
              <a:r>
                <a:rPr lang="en-GB" sz="1400" dirty="0" err="1"/>
                <a:t>inf</a:t>
              </a:r>
              <a:endParaRPr lang="en-US" sz="1400" dirty="0"/>
            </a:p>
          </p:txBody>
        </p:sp>
      </p:grpSp>
      <p:pic>
        <p:nvPicPr>
          <p:cNvPr id="73" name="Picture 7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54" y="5103230"/>
            <a:ext cx="7294583" cy="1754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roup 77"/>
          <p:cNvGrpSpPr/>
          <p:nvPr/>
        </p:nvGrpSpPr>
        <p:grpSpPr>
          <a:xfrm>
            <a:off x="2883228" y="3545243"/>
            <a:ext cx="2688355" cy="1870841"/>
            <a:chOff x="2545188" y="997952"/>
            <a:chExt cx="2688355" cy="1870841"/>
          </a:xfrm>
        </p:grpSpPr>
        <p:grpSp>
          <p:nvGrpSpPr>
            <p:cNvPr id="82" name="Group 81"/>
            <p:cNvGrpSpPr/>
            <p:nvPr/>
          </p:nvGrpSpPr>
          <p:grpSpPr>
            <a:xfrm>
              <a:off x="2545188" y="997952"/>
              <a:ext cx="2476399" cy="1870841"/>
              <a:chOff x="6011595" y="3865843"/>
              <a:chExt cx="2476399" cy="187084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233264" y="3865843"/>
                <a:ext cx="687727" cy="500665"/>
                <a:chOff x="6954717" y="807261"/>
                <a:chExt cx="687727" cy="500665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985770" y="894622"/>
                  <a:ext cx="6566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C, 5</a:t>
                  </a:r>
                  <a:endParaRPr lang="en-US" sz="1400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6535742" y="4496542"/>
                <a:ext cx="556535" cy="500665"/>
                <a:chOff x="6954717" y="807261"/>
                <a:chExt cx="556535" cy="500665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7009660" y="919643"/>
                  <a:ext cx="5015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E,7</a:t>
                  </a:r>
                  <a:endParaRPr lang="en-US" sz="1400" dirty="0"/>
                </a:p>
              </p:txBody>
            </p:sp>
          </p:grpSp>
          <p:sp>
            <p:nvSpPr>
              <p:cNvPr id="91" name="Oval 90"/>
              <p:cNvSpPr/>
              <p:nvPr/>
            </p:nvSpPr>
            <p:spPr>
              <a:xfrm>
                <a:off x="7969248" y="4471706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011595" y="5236019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4" name="Straight Connector 93"/>
              <p:cNvCxnSpPr>
                <a:stCxn id="102" idx="3"/>
                <a:endCxn id="100" idx="7"/>
              </p:cNvCxnSpPr>
              <p:nvPr/>
            </p:nvCxnSpPr>
            <p:spPr>
              <a:xfrm flipH="1">
                <a:off x="6978519" y="4293187"/>
                <a:ext cx="330714" cy="2766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1" idx="1"/>
              </p:cNvCxnSpPr>
              <p:nvPr/>
            </p:nvCxnSpPr>
            <p:spPr>
              <a:xfrm flipH="1" flipV="1">
                <a:off x="7694178" y="4297126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2" idx="0"/>
              </p:cNvCxnSpPr>
              <p:nvPr/>
            </p:nvCxnSpPr>
            <p:spPr>
              <a:xfrm flipV="1">
                <a:off x="6270968" y="4941178"/>
                <a:ext cx="368494" cy="2948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502841" y="1692596"/>
              <a:ext cx="730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D, 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12793" y="2451646"/>
              <a:ext cx="680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F, </a:t>
              </a:r>
              <a:r>
                <a:rPr lang="en-GB" sz="1400" dirty="0" err="1"/>
                <a:t>inf</a:t>
              </a:r>
              <a:endParaRPr lang="en-US" sz="1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68187" y="3468275"/>
            <a:ext cx="2164208" cy="1131364"/>
            <a:chOff x="3069335" y="997952"/>
            <a:chExt cx="2164208" cy="1131364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69335" y="997952"/>
              <a:ext cx="1952252" cy="1131364"/>
              <a:chOff x="6535742" y="3865843"/>
              <a:chExt cx="1952252" cy="1131364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233264" y="3865843"/>
                <a:ext cx="687727" cy="500665"/>
                <a:chOff x="6954717" y="807261"/>
                <a:chExt cx="687727" cy="500665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985770" y="894622"/>
                  <a:ext cx="6566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D, 7</a:t>
                  </a:r>
                  <a:endParaRPr lang="en-US" sz="1400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535742" y="4496542"/>
                <a:ext cx="556535" cy="500665"/>
                <a:chOff x="6954717" y="807261"/>
                <a:chExt cx="556535" cy="500665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954717" y="807261"/>
                  <a:ext cx="518746" cy="5006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7009660" y="919643"/>
                  <a:ext cx="5015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E,7</a:t>
                  </a:r>
                  <a:endParaRPr lang="en-US" sz="1400" dirty="0"/>
                </a:p>
              </p:txBody>
            </p:sp>
          </p:grpSp>
          <p:sp>
            <p:nvSpPr>
              <p:cNvPr id="110" name="Oval 109"/>
              <p:cNvSpPr/>
              <p:nvPr/>
            </p:nvSpPr>
            <p:spPr>
              <a:xfrm>
                <a:off x="7969248" y="4471706"/>
                <a:ext cx="518746" cy="5006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2" name="Straight Connector 111"/>
              <p:cNvCxnSpPr>
                <a:stCxn id="117" idx="3"/>
                <a:endCxn id="115" idx="7"/>
              </p:cNvCxnSpPr>
              <p:nvPr/>
            </p:nvCxnSpPr>
            <p:spPr>
              <a:xfrm flipH="1">
                <a:off x="6978519" y="4293187"/>
                <a:ext cx="330714" cy="2766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0" idx="1"/>
              </p:cNvCxnSpPr>
              <p:nvPr/>
            </p:nvCxnSpPr>
            <p:spPr>
              <a:xfrm flipH="1" flipV="1">
                <a:off x="7694178" y="4297126"/>
                <a:ext cx="351039" cy="24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4502841" y="1692596"/>
              <a:ext cx="730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F, </a:t>
              </a:r>
              <a:r>
                <a:rPr lang="en-US" sz="1400" dirty="0" err="1"/>
                <a:t>inf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7447" y="871569"/>
            <a:ext cx="142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Initially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3567" y="3223323"/>
            <a:ext cx="21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After steps 1, 2,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512" y="1594576"/>
            <a:ext cx="290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May be ignored</a:t>
            </a:r>
          </a:p>
        </p:txBody>
      </p:sp>
    </p:spTree>
    <p:extLst>
      <p:ext uri="{BB962C8B-B14F-4D97-AF65-F5344CB8AC3E}">
        <p14:creationId xmlns:p14="http://schemas.microsoft.com/office/powerpoint/2010/main" val="131741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667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bnjain</dc:creator>
  <cp:lastModifiedBy>Nupur Ahluwalia</cp:lastModifiedBy>
  <cp:revision>28</cp:revision>
  <cp:lastPrinted>2022-07-31T13:29:54Z</cp:lastPrinted>
  <dcterms:created xsi:type="dcterms:W3CDTF">2022-07-31T12:56:23Z</dcterms:created>
  <dcterms:modified xsi:type="dcterms:W3CDTF">2022-08-07T12:56:24Z</dcterms:modified>
</cp:coreProperties>
</file>