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291397"/>
            <a:ext cx="945276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Vipul S. Matkar</a:t>
            </a:r>
          </a:p>
          <a:p>
            <a:r>
              <a:rPr lang="en-US" sz="2000" b="1" dirty="0">
                <a:solidFill>
                  <a:schemeClr val="accent1">
                    <a:lumMod val="75000"/>
                  </a:schemeClr>
                </a:solidFill>
                <a:latin typeface="Arial"/>
                <a:cs typeface="Arial"/>
              </a:rPr>
              <a:t>Student Name : Vipul Sahadev Matkar</a:t>
            </a:r>
          </a:p>
          <a:p>
            <a:r>
              <a:rPr lang="en-US" sz="2000" b="1" dirty="0">
                <a:solidFill>
                  <a:schemeClr val="accent1">
                    <a:lumMod val="75000"/>
                  </a:schemeClr>
                </a:solidFill>
                <a:latin typeface="Arial"/>
                <a:cs typeface="Arial"/>
              </a:rPr>
              <a:t>College Name &amp; Department : A.C. Patil College Of Engineering /</a:t>
            </a:r>
          </a:p>
          <a:p>
            <a:r>
              <a:rPr lang="en-US" sz="2000" b="1" dirty="0">
                <a:solidFill>
                  <a:schemeClr val="accent1">
                    <a:lumMod val="75000"/>
                  </a:schemeClr>
                </a:solidFill>
                <a:latin typeface="Arial"/>
                <a:cs typeface="Arial"/>
              </a:rPr>
              <a:t>Computer Science Engineering (IOT &amp; Cyber Security Including Blockchain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dirty="0"/>
              <a:t>Steganography is an evolving field with vast potential for future applications. Here are some key areas where steganography is expected to advance:</a:t>
            </a:r>
          </a:p>
          <a:p>
            <a:r>
              <a:rPr lang="en-US" dirty="0"/>
              <a:t>AI and Machine Learning in Steganography</a:t>
            </a:r>
          </a:p>
          <a:p>
            <a:pPr marL="305435" indent="-305435"/>
            <a:r>
              <a:rPr lang="en-IN" dirty="0"/>
              <a:t>3D and Video Steganography</a:t>
            </a:r>
          </a:p>
          <a:p>
            <a:pPr marL="305435" indent="-305435"/>
            <a:r>
              <a:rPr lang="en-IN" dirty="0"/>
              <a:t>Blockchain and Steganography</a:t>
            </a:r>
          </a:p>
          <a:p>
            <a:pPr marL="305435" indent="-305435"/>
            <a:r>
              <a:rPr lang="en-IN" dirty="0"/>
              <a:t>Quantum Steganography</a:t>
            </a:r>
          </a:p>
          <a:p>
            <a:pPr marL="305435" indent="-305435"/>
            <a:endParaRPr lang="en-IN"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33501" y="241569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solidFill>
                  <a:srgbClr val="0F0F0F"/>
                </a:solidFill>
                <a:ea typeface="+mn-lt"/>
                <a:cs typeface="+mn-lt"/>
              </a:rPr>
              <a:t>In the digital era, secure communication is crucial to protect sensitive information from cyber threats. Traditional encryption methods attract attention, making them vulnerable to attacks. Steganography offers a solution by hiding information within digital media (images, audio, video, or text) in a way that remains undetectable.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9771" y="424438"/>
            <a:ext cx="11613485" cy="5563973"/>
          </a:xfrm>
        </p:spPr>
        <p:txBody>
          <a:bodyPr vert="horz" lIns="91440" tIns="45720" rIns="91440" bIns="45720" rtlCol="0" anchor="ctr">
            <a:noAutofit/>
          </a:bodyPr>
          <a:lstStyle/>
          <a:p>
            <a:pPr marL="0" indent="0">
              <a:buNone/>
            </a:pPr>
            <a:r>
              <a:rPr lang="en-IN" dirty="0"/>
              <a:t>Mention libraries:- OpenCV</a:t>
            </a:r>
          </a:p>
          <a:p>
            <a:pPr marL="0" indent="0">
              <a:buNone/>
            </a:pPr>
            <a:r>
              <a:rPr lang="en-IN" dirty="0"/>
              <a:t>Platforms:- VS Code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endParaRPr lang="en-IN" sz="1800" b="1" dirty="0">
              <a:solidFill>
                <a:srgbClr val="0F0F0F"/>
              </a:solidFill>
            </a:endParaRPr>
          </a:p>
          <a:p>
            <a:pPr marL="0" indent="0">
              <a:buNone/>
            </a:pPr>
            <a:endParaRPr lang="en-IN" sz="1800" b="1" dirty="0">
              <a:solidFill>
                <a:srgbClr val="0F0F0F"/>
              </a:solidFill>
            </a:endParaRPr>
          </a:p>
        </p:txBody>
      </p:sp>
      <p:sp>
        <p:nvSpPr>
          <p:cNvPr id="4" name="Rectangle 2">
            <a:extLst>
              <a:ext uri="{FF2B5EF4-FFF2-40B4-BE49-F238E27FC236}">
                <a16:creationId xmlns:a16="http://schemas.microsoft.com/office/drawing/2014/main" id="{D1907611-2E77-9EF6-F38B-F57090B3FAA9}"/>
              </a:ext>
            </a:extLst>
          </p:cNvPr>
          <p:cNvSpPr>
            <a:spLocks noChangeArrowheads="1"/>
          </p:cNvSpPr>
          <p:nvPr/>
        </p:nvSpPr>
        <p:spPr bwMode="auto">
          <a:xfrm rot="10800000" flipV="1">
            <a:off x="581191" y="2161360"/>
            <a:ext cx="1145458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Invisible Communication</a:t>
            </a:r>
            <a:r>
              <a:rPr kumimoji="0" lang="en-US" altLang="en-US" sz="1800" b="0" i="0" u="none" strike="noStrike" cap="none" normalizeH="0" baseline="0" dirty="0">
                <a:ln>
                  <a:noFill/>
                </a:ln>
                <a:solidFill>
                  <a:schemeClr val="tx1"/>
                </a:solidFill>
                <a:effectLst/>
                <a:latin typeface="Arial" panose="020B0604020202020204" pitchFamily="34" charset="0"/>
              </a:rPr>
              <a:t> – Unlike encryption, steganography keeps the existence of the message itself a secret.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Undetectable Data Transfer</a:t>
            </a:r>
            <a:r>
              <a:rPr kumimoji="0" lang="en-US" altLang="en-US" sz="1800" b="0" i="0" u="none" strike="noStrike" cap="none" normalizeH="0" baseline="0" dirty="0">
                <a:ln>
                  <a:noFill/>
                </a:ln>
                <a:solidFill>
                  <a:schemeClr val="tx1"/>
                </a:solidFill>
                <a:effectLst/>
                <a:latin typeface="Arial" panose="020B0604020202020204" pitchFamily="34" charset="0"/>
              </a:rPr>
              <a:t> – Can be used in watermarking, secret messaging, and digital rights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Combination with Cryptography</a:t>
            </a:r>
            <a:r>
              <a:rPr kumimoji="0" lang="en-US" altLang="en-US" sz="1800" b="0" i="0" u="none" strike="noStrike" cap="none" normalizeH="0" baseline="0" dirty="0">
                <a:ln>
                  <a:noFill/>
                </a:ln>
                <a:solidFill>
                  <a:schemeClr val="tx1"/>
                </a:solidFill>
                <a:effectLst/>
                <a:latin typeface="Arial" panose="020B0604020202020204" pitchFamily="34" charset="0"/>
              </a:rPr>
              <a:t> – Double security when combined with encryption techniques.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3">
            <a:extLst>
              <a:ext uri="{FF2B5EF4-FFF2-40B4-BE49-F238E27FC236}">
                <a16:creationId xmlns:a16="http://schemas.microsoft.com/office/drawing/2014/main" id="{1FF31C5D-72CC-3F0D-2F11-0B12D038D444}"/>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Government &amp; Military</a:t>
            </a:r>
            <a:r>
              <a:rPr kumimoji="0" lang="en-US" altLang="en-US" sz="1800" b="0" i="0" u="none" strike="noStrike" cap="none" normalizeH="0" baseline="0">
                <a:ln>
                  <a:noFill/>
                </a:ln>
                <a:solidFill>
                  <a:schemeClr val="tx1"/>
                </a:solidFill>
                <a:effectLst/>
                <a:latin typeface="Arial" panose="020B0604020202020204" pitchFamily="34" charset="0"/>
              </a:rPr>
              <a:t> – Secure covert communication and intelligence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a:ln>
                  <a:noFill/>
                </a:ln>
                <a:solidFill>
                  <a:schemeClr val="tx1"/>
                </a:solidFill>
                <a:effectLst/>
                <a:latin typeface="Arial" panose="020B0604020202020204" pitchFamily="34" charset="0"/>
              </a:rPr>
              <a:t> – Safe transmission of sensitive information without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Forensics &amp; Cybersecurity</a:t>
            </a:r>
            <a:r>
              <a:rPr kumimoji="0" lang="en-US" altLang="en-US" sz="1800" b="0" i="0" u="none" strike="noStrike" cap="none" normalizeH="0" baseline="0">
                <a:ln>
                  <a:noFill/>
                </a:ln>
                <a:solidFill>
                  <a:schemeClr val="tx1"/>
                </a:solidFill>
                <a:effectLst/>
                <a:latin typeface="Arial" panose="020B0604020202020204" pitchFamily="34" charset="0"/>
              </a:rPr>
              <a:t> – Used in digital watermarking to track document authenticity.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Corporate Sector</a:t>
            </a:r>
            <a:r>
              <a:rPr kumimoji="0" lang="en-US" altLang="en-US" sz="1800" b="0" i="0" u="none" strike="noStrike" cap="none" normalizeH="0" baseline="0">
                <a:ln>
                  <a:noFill/>
                </a:ln>
                <a:solidFill>
                  <a:schemeClr val="tx1"/>
                </a:solidFill>
                <a:effectLst/>
                <a:latin typeface="Arial" panose="020B0604020202020204" pitchFamily="34" charset="0"/>
              </a:rPr>
              <a:t> – Protects confidential business information from industrial espionage.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59272" y="437008"/>
            <a:ext cx="11029616" cy="530296"/>
          </a:xfrm>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D589E9C8-EAAC-40CB-D3C9-AE9FC6E37878}"/>
              </a:ext>
            </a:extLst>
          </p:cNvPr>
          <p:cNvPicPr>
            <a:picLocks noGrp="1" noChangeAspect="1"/>
          </p:cNvPicPr>
          <p:nvPr>
            <p:ph idx="1"/>
          </p:nvPr>
        </p:nvPicPr>
        <p:blipFill>
          <a:blip r:embed="rId2"/>
          <a:stretch>
            <a:fillRect/>
          </a:stretch>
        </p:blipFill>
        <p:spPr>
          <a:xfrm>
            <a:off x="459272" y="3578998"/>
            <a:ext cx="9771848" cy="3279001"/>
          </a:xfrm>
        </p:spPr>
      </p:pic>
      <p:pic>
        <p:nvPicPr>
          <p:cNvPr id="7" name="Picture 6">
            <a:extLst>
              <a:ext uri="{FF2B5EF4-FFF2-40B4-BE49-F238E27FC236}">
                <a16:creationId xmlns:a16="http://schemas.microsoft.com/office/drawing/2014/main" id="{5E2815D5-D091-B601-AAE8-F4C8D97AB056}"/>
              </a:ext>
            </a:extLst>
          </p:cNvPr>
          <p:cNvPicPr>
            <a:picLocks noChangeAspect="1"/>
          </p:cNvPicPr>
          <p:nvPr/>
        </p:nvPicPr>
        <p:blipFill>
          <a:blip r:embed="rId3"/>
          <a:srcRect t="-2049" b="19026"/>
          <a:stretch/>
        </p:blipFill>
        <p:spPr>
          <a:xfrm>
            <a:off x="5541644" y="518161"/>
            <a:ext cx="6376036" cy="2783840"/>
          </a:xfrm>
          <a:prstGeom prst="rect">
            <a:avLst/>
          </a:prstGeom>
        </p:spPr>
      </p:pic>
      <p:pic>
        <p:nvPicPr>
          <p:cNvPr id="9" name="Picture 8">
            <a:extLst>
              <a:ext uri="{FF2B5EF4-FFF2-40B4-BE49-F238E27FC236}">
                <a16:creationId xmlns:a16="http://schemas.microsoft.com/office/drawing/2014/main" id="{5585F4C1-E80E-19EA-8A1F-B94811D62646}"/>
              </a:ext>
            </a:extLst>
          </p:cNvPr>
          <p:cNvPicPr>
            <a:picLocks noChangeAspect="1"/>
          </p:cNvPicPr>
          <p:nvPr/>
        </p:nvPicPr>
        <p:blipFill>
          <a:blip r:embed="rId4"/>
          <a:srcRect l="16286" t="10575" r="10496" b="11037"/>
          <a:stretch/>
        </p:blipFill>
        <p:spPr>
          <a:xfrm>
            <a:off x="459272" y="887012"/>
            <a:ext cx="4478488" cy="2414988"/>
          </a:xfrm>
          <a:prstGeom prst="rect">
            <a:avLst/>
          </a:prstGeom>
        </p:spPr>
      </p:pic>
      <p:sp>
        <p:nvSpPr>
          <p:cNvPr id="10" name="TextBox 9">
            <a:extLst>
              <a:ext uri="{FF2B5EF4-FFF2-40B4-BE49-F238E27FC236}">
                <a16:creationId xmlns:a16="http://schemas.microsoft.com/office/drawing/2014/main" id="{C1F2E926-8977-C57A-D287-42B7A73EEEA6}"/>
              </a:ext>
            </a:extLst>
          </p:cNvPr>
          <p:cNvSpPr txBox="1"/>
          <p:nvPr/>
        </p:nvSpPr>
        <p:spPr>
          <a:xfrm>
            <a:off x="1239520" y="3302000"/>
            <a:ext cx="3246392" cy="276999"/>
          </a:xfrm>
          <a:prstGeom prst="rect">
            <a:avLst/>
          </a:prstGeom>
          <a:noFill/>
        </p:spPr>
        <p:txBody>
          <a:bodyPr wrap="square" rtlCol="0">
            <a:spAutoFit/>
          </a:bodyPr>
          <a:lstStyle/>
          <a:p>
            <a:r>
              <a:rPr lang="en-US" sz="1200" dirty="0"/>
              <a:t>Figure 1.1 Main Image</a:t>
            </a:r>
            <a:endParaRPr lang="en-IN" sz="1200" dirty="0"/>
          </a:p>
        </p:txBody>
      </p:sp>
      <p:sp>
        <p:nvSpPr>
          <p:cNvPr id="11" name="TextBox 10">
            <a:extLst>
              <a:ext uri="{FF2B5EF4-FFF2-40B4-BE49-F238E27FC236}">
                <a16:creationId xmlns:a16="http://schemas.microsoft.com/office/drawing/2014/main" id="{A359E066-2615-B785-A02E-5733A1588D0A}"/>
              </a:ext>
            </a:extLst>
          </p:cNvPr>
          <p:cNvSpPr txBox="1"/>
          <p:nvPr/>
        </p:nvSpPr>
        <p:spPr>
          <a:xfrm>
            <a:off x="7706089" y="3246120"/>
            <a:ext cx="3782799" cy="276999"/>
          </a:xfrm>
          <a:prstGeom prst="rect">
            <a:avLst/>
          </a:prstGeom>
          <a:noFill/>
        </p:spPr>
        <p:txBody>
          <a:bodyPr wrap="square" rtlCol="0">
            <a:spAutoFit/>
          </a:bodyPr>
          <a:lstStyle/>
          <a:p>
            <a:r>
              <a:rPr lang="en-US" sz="1200" dirty="0"/>
              <a:t>Figure 1.2 Encrypted Image</a:t>
            </a:r>
            <a:endParaRPr lang="en-IN" dirty="0"/>
          </a:p>
        </p:txBody>
      </p:sp>
      <p:sp>
        <p:nvSpPr>
          <p:cNvPr id="12" name="TextBox 11">
            <a:extLst>
              <a:ext uri="{FF2B5EF4-FFF2-40B4-BE49-F238E27FC236}">
                <a16:creationId xmlns:a16="http://schemas.microsoft.com/office/drawing/2014/main" id="{989BDF1E-75D1-5DE1-BA04-651D14570BC7}"/>
              </a:ext>
            </a:extLst>
          </p:cNvPr>
          <p:cNvSpPr txBox="1"/>
          <p:nvPr/>
        </p:nvSpPr>
        <p:spPr>
          <a:xfrm>
            <a:off x="10231120" y="4951659"/>
            <a:ext cx="1764329" cy="276999"/>
          </a:xfrm>
          <a:prstGeom prst="rect">
            <a:avLst/>
          </a:prstGeom>
          <a:noFill/>
        </p:spPr>
        <p:txBody>
          <a:bodyPr wrap="none" rtlCol="0">
            <a:spAutoFit/>
          </a:bodyPr>
          <a:lstStyle/>
          <a:p>
            <a:r>
              <a:rPr lang="en-US" sz="1200" dirty="0"/>
              <a:t>Figure 1.3 Code &amp; input </a:t>
            </a:r>
            <a:endParaRPr lang="en-IN" sz="1200"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Steganography is an effective technique for secure communication, but it must be used responsibly. While it aids in protecting privacy, it can also be misused for illicit activities. Further research is needed to improve steganalysis methods to detect and prevent malicious use.</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https://github.com/vipul37/aicteproject.git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105</TotalTime>
  <Words>351</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vipul matkar</cp:lastModifiedBy>
  <cp:revision>26</cp:revision>
  <dcterms:created xsi:type="dcterms:W3CDTF">2021-05-26T16:50:10Z</dcterms:created>
  <dcterms:modified xsi:type="dcterms:W3CDTF">2025-02-27T16:13:21Z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