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752CF5-290C-4E57-AB5A-5BD8F2E19658}" type="datetimeFigureOut">
              <a:rPr lang="en-IN" smtClean="0"/>
              <a:t>20-09-2020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31BD658-0F85-4113-9B26-3D4F12CF9BB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918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2CF5-290C-4E57-AB5A-5BD8F2E19658}"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BD658-0F85-4113-9B26-3D4F12CF9BB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86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2CF5-290C-4E57-AB5A-5BD8F2E19658}"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BD658-0F85-4113-9B26-3D4F12CF9BB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75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2CF5-290C-4E57-AB5A-5BD8F2E19658}"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BD658-0F85-4113-9B26-3D4F12CF9BB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991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52CF5-290C-4E57-AB5A-5BD8F2E19658}"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BD658-0F85-4113-9B26-3D4F12CF9BB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073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52CF5-290C-4E57-AB5A-5BD8F2E19658}"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BD658-0F85-4113-9B26-3D4F12CF9BB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5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52CF5-290C-4E57-AB5A-5BD8F2E19658}"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BD658-0F85-4113-9B26-3D4F12CF9BB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98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52CF5-290C-4E57-AB5A-5BD8F2E19658}"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BD658-0F85-4113-9B26-3D4F12CF9BB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2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52CF5-290C-4E57-AB5A-5BD8F2E19658}"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BD658-0F85-4113-9B26-3D4F12CF9BBC}" type="slidenum">
              <a:rPr lang="en-IN" smtClean="0"/>
              <a:t>‹#›</a:t>
            </a:fld>
            <a:endParaRPr lang="en-IN"/>
          </a:p>
        </p:txBody>
      </p:sp>
    </p:spTree>
    <p:extLst>
      <p:ext uri="{BB962C8B-B14F-4D97-AF65-F5344CB8AC3E}">
        <p14:creationId xmlns:p14="http://schemas.microsoft.com/office/powerpoint/2010/main" val="5824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752CF5-290C-4E57-AB5A-5BD8F2E19658}"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BD658-0F85-4113-9B26-3D4F12CF9BB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0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752CF5-290C-4E57-AB5A-5BD8F2E19658}" type="datetimeFigureOut">
              <a:rPr lang="en-IN" smtClean="0"/>
              <a:t>20-09-2020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31BD658-0F85-4113-9B26-3D4F12CF9BB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91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752CF5-290C-4E57-AB5A-5BD8F2E19658}" type="datetimeFigureOut">
              <a:rPr lang="en-IN" smtClean="0"/>
              <a:t>20-09-2020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31BD658-0F85-4113-9B26-3D4F12CF9BB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2203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attle.gov/Documents/Departments/SDOT/GIS/Collisions_OD.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B403-DCAF-4BE9-BF8B-66539F29680F}"/>
              </a:ext>
            </a:extLst>
          </p:cNvPr>
          <p:cNvSpPr>
            <a:spLocks noGrp="1"/>
          </p:cNvSpPr>
          <p:nvPr>
            <p:ph type="ctrTitle"/>
          </p:nvPr>
        </p:nvSpPr>
        <p:spPr/>
        <p:txBody>
          <a:bodyPr/>
          <a:lstStyle/>
          <a:p>
            <a:r>
              <a:rPr lang="en-US" dirty="0"/>
              <a:t>Predicting Car Accident Severity</a:t>
            </a:r>
            <a:endParaRPr lang="en-IN" dirty="0"/>
          </a:p>
        </p:txBody>
      </p:sp>
      <p:sp>
        <p:nvSpPr>
          <p:cNvPr id="4" name="TextBox 3">
            <a:extLst>
              <a:ext uri="{FF2B5EF4-FFF2-40B4-BE49-F238E27FC236}">
                <a16:creationId xmlns:a16="http://schemas.microsoft.com/office/drawing/2014/main" id="{9272D3B3-522C-4FD8-BBFC-F9DD6C30C238}"/>
              </a:ext>
            </a:extLst>
          </p:cNvPr>
          <p:cNvSpPr txBox="1"/>
          <p:nvPr/>
        </p:nvSpPr>
        <p:spPr>
          <a:xfrm>
            <a:off x="9701212" y="5098146"/>
            <a:ext cx="1914526" cy="769441"/>
          </a:xfrm>
          <a:prstGeom prst="rect">
            <a:avLst/>
          </a:prstGeom>
          <a:noFill/>
        </p:spPr>
        <p:txBody>
          <a:bodyPr wrap="square" rtlCol="0">
            <a:spAutoFit/>
          </a:bodyPr>
          <a:lstStyle/>
          <a:p>
            <a:r>
              <a:rPr lang="en-US" sz="2200" dirty="0"/>
              <a:t>Submitted by:</a:t>
            </a:r>
          </a:p>
          <a:p>
            <a:r>
              <a:rPr lang="en-US" sz="2200" dirty="0"/>
              <a:t>Vipul Gupta</a:t>
            </a:r>
            <a:endParaRPr lang="en-IN" sz="2200" dirty="0"/>
          </a:p>
        </p:txBody>
      </p:sp>
    </p:spTree>
    <p:extLst>
      <p:ext uri="{BB962C8B-B14F-4D97-AF65-F5344CB8AC3E}">
        <p14:creationId xmlns:p14="http://schemas.microsoft.com/office/powerpoint/2010/main" val="185172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2701-7E44-430F-922B-6880CDB1F261}"/>
              </a:ext>
            </a:extLst>
          </p:cNvPr>
          <p:cNvSpPr>
            <a:spLocks noGrp="1"/>
          </p:cNvSpPr>
          <p:nvPr>
            <p:ph type="title"/>
          </p:nvPr>
        </p:nvSpPr>
        <p:spPr/>
        <p:txBody>
          <a:bodyPr/>
          <a:lstStyle/>
          <a:p>
            <a:r>
              <a:rPr lang="en-US" dirty="0"/>
              <a:t>Predicting Accident Severity will Ensure Better Safety</a:t>
            </a:r>
            <a:endParaRPr lang="en-IN" dirty="0"/>
          </a:p>
        </p:txBody>
      </p:sp>
      <p:sp>
        <p:nvSpPr>
          <p:cNvPr id="3" name="Content Placeholder 2">
            <a:extLst>
              <a:ext uri="{FF2B5EF4-FFF2-40B4-BE49-F238E27FC236}">
                <a16:creationId xmlns:a16="http://schemas.microsoft.com/office/drawing/2014/main" id="{B56ED4F8-B8A8-49F9-89BC-C3B625DDBACB}"/>
              </a:ext>
            </a:extLst>
          </p:cNvPr>
          <p:cNvSpPr>
            <a:spLocks noGrp="1"/>
          </p:cNvSpPr>
          <p:nvPr>
            <p:ph idx="1"/>
          </p:nvPr>
        </p:nvSpPr>
        <p:spPr/>
        <p:txBody>
          <a:bodyPr>
            <a:normAutofit fontScale="92500" lnSpcReduction="10000"/>
          </a:bodyPr>
          <a:lstStyle/>
          <a:p>
            <a:r>
              <a:rPr lang="en-US" b="0" i="0" dirty="0">
                <a:solidFill>
                  <a:srgbClr val="292929"/>
                </a:solidFill>
                <a:effectLst/>
                <a:latin typeface="medium-content-serif-font"/>
              </a:rPr>
              <a:t>In most cases, not paying enough attention during driving, abusing drugs and alcohol or driving at very high speed are the main causes of occurring accidents that can be prevented by enacting harsher regulations.</a:t>
            </a:r>
          </a:p>
          <a:p>
            <a:r>
              <a:rPr lang="en-US" b="0" i="0" dirty="0">
                <a:solidFill>
                  <a:srgbClr val="292929"/>
                </a:solidFill>
                <a:effectLst/>
                <a:latin typeface="medium-content-serif-font"/>
              </a:rPr>
              <a:t>Besides the aforementioned reasons, weather, visibility, or road conditions are the major uncontrollable factors that can be prevented by revealing hidden patterns in the data</a:t>
            </a:r>
            <a:endParaRPr lang="en-US" b="0" i="0" dirty="0">
              <a:solidFill>
                <a:srgbClr val="08090A"/>
              </a:solidFill>
              <a:effectLst/>
              <a:latin typeface="-apple-system"/>
            </a:endParaRPr>
          </a:p>
          <a:p>
            <a:r>
              <a:rPr lang="en-US" b="0" i="0" dirty="0">
                <a:solidFill>
                  <a:srgbClr val="08090A"/>
                </a:solidFill>
                <a:effectLst/>
                <a:latin typeface="-apple-system"/>
              </a:rPr>
              <a:t>In an effort to reduce the frequency of car collisions in a community, an algorithm must be developed to predict the severity of an accident given the current weather, road and visibility conditions. </a:t>
            </a:r>
          </a:p>
          <a:p>
            <a:r>
              <a:rPr lang="en-US" b="0" i="0" dirty="0">
                <a:solidFill>
                  <a:srgbClr val="08090A"/>
                </a:solidFill>
                <a:effectLst/>
                <a:latin typeface="-apple-system"/>
              </a:rPr>
              <a:t>When conditions are bad, this model will alert drivers to remind them to be more careful.</a:t>
            </a:r>
          </a:p>
          <a:p>
            <a:endParaRPr lang="en-IN" dirty="0"/>
          </a:p>
        </p:txBody>
      </p:sp>
    </p:spTree>
    <p:extLst>
      <p:ext uri="{BB962C8B-B14F-4D97-AF65-F5344CB8AC3E}">
        <p14:creationId xmlns:p14="http://schemas.microsoft.com/office/powerpoint/2010/main" val="17116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09B6-5853-4311-B418-4BC5C5394715}"/>
              </a:ext>
            </a:extLst>
          </p:cNvPr>
          <p:cNvSpPr>
            <a:spLocks noGrp="1"/>
          </p:cNvSpPr>
          <p:nvPr>
            <p:ph type="title"/>
          </p:nvPr>
        </p:nvSpPr>
        <p:spPr>
          <a:xfrm>
            <a:off x="1451579" y="1055328"/>
            <a:ext cx="9603275" cy="672654"/>
          </a:xfrm>
        </p:spPr>
        <p:txBody>
          <a:bodyPr/>
          <a:lstStyle/>
          <a:p>
            <a:r>
              <a:rPr lang="en-US" dirty="0"/>
              <a:t>Data Acquisition And Cleaning</a:t>
            </a:r>
            <a:endParaRPr lang="en-IN" dirty="0"/>
          </a:p>
        </p:txBody>
      </p:sp>
      <p:sp>
        <p:nvSpPr>
          <p:cNvPr id="3" name="Content Placeholder 2">
            <a:extLst>
              <a:ext uri="{FF2B5EF4-FFF2-40B4-BE49-F238E27FC236}">
                <a16:creationId xmlns:a16="http://schemas.microsoft.com/office/drawing/2014/main" id="{1C37DDC4-0E45-4D43-B91A-99634E5F361C}"/>
              </a:ext>
            </a:extLst>
          </p:cNvPr>
          <p:cNvSpPr>
            <a:spLocks noGrp="1"/>
          </p:cNvSpPr>
          <p:nvPr>
            <p:ph idx="1"/>
          </p:nvPr>
        </p:nvSpPr>
        <p:spPr/>
        <p:txBody>
          <a:bodyPr>
            <a:normAutofit fontScale="55000" lnSpcReduction="20000"/>
          </a:bodyPr>
          <a:lstStyle/>
          <a:p>
            <a:r>
              <a:rPr lang="en-IN" sz="2600" dirty="0">
                <a:solidFill>
                  <a:srgbClr val="292929"/>
                </a:solidFill>
                <a:latin typeface="medium-content-serif-font"/>
              </a:rPr>
              <a:t>We download the dataset from the Seattle Open </a:t>
            </a:r>
            <a:r>
              <a:rPr lang="en-IN" sz="2600" dirty="0" err="1">
                <a:solidFill>
                  <a:srgbClr val="292929"/>
                </a:solidFill>
                <a:latin typeface="medium-content-serif-font"/>
              </a:rPr>
              <a:t>GeoData</a:t>
            </a:r>
            <a:r>
              <a:rPr lang="en-IN" sz="2600" dirty="0">
                <a:solidFill>
                  <a:srgbClr val="292929"/>
                </a:solidFill>
                <a:latin typeface="medium-content-serif-font"/>
              </a:rPr>
              <a:t> Portal.</a:t>
            </a:r>
          </a:p>
          <a:p>
            <a:r>
              <a:rPr lang="en-US" altLang="en-US" sz="2600" dirty="0">
                <a:solidFill>
                  <a:srgbClr val="292929"/>
                </a:solidFill>
                <a:latin typeface="medium-content-serif-font"/>
              </a:rPr>
              <a:t>We can see that the dataset contains 194673 records and 37 fields</a:t>
            </a:r>
            <a:r>
              <a:rPr lang="en-IN" altLang="en-US" sz="2600" dirty="0">
                <a:solidFill>
                  <a:srgbClr val="292929"/>
                </a:solidFill>
                <a:latin typeface="medium-content-serif-font"/>
              </a:rPr>
              <a:t>.</a:t>
            </a:r>
          </a:p>
          <a:p>
            <a:r>
              <a:rPr lang="en-IN" sz="2600" dirty="0">
                <a:solidFill>
                  <a:srgbClr val="292929"/>
                </a:solidFill>
                <a:latin typeface="medium-content-serif-font"/>
              </a:rPr>
              <a:t>The metadata of the dataset can be found from the website of the </a:t>
            </a:r>
            <a:r>
              <a:rPr lang="en-IN" sz="2600" dirty="0">
                <a:solidFill>
                  <a:srgbClr val="292929"/>
                </a:solidFill>
                <a:latin typeface="medium-content-serif-font"/>
                <a:hlinkClick r:id="rId2">
                  <a:extLst>
                    <a:ext uri="{A12FA001-AC4F-418D-AE19-62706E023703}">
                      <ahyp:hlinkClr xmlns:ahyp="http://schemas.microsoft.com/office/drawing/2018/hyperlinkcolor" val="tx"/>
                    </a:ext>
                  </a:extLst>
                </a:hlinkClick>
              </a:rPr>
              <a:t>Seattle Department of Transportation</a:t>
            </a:r>
            <a:r>
              <a:rPr lang="en-IN" sz="2600" dirty="0">
                <a:solidFill>
                  <a:srgbClr val="292929"/>
                </a:solidFill>
                <a:latin typeface="medium-content-serif-font"/>
              </a:rPr>
              <a:t>.</a:t>
            </a:r>
          </a:p>
          <a:p>
            <a:r>
              <a:rPr lang="en-IN" sz="2600" dirty="0">
                <a:solidFill>
                  <a:srgbClr val="292929"/>
                </a:solidFill>
                <a:latin typeface="medium-content-serif-font"/>
              </a:rPr>
              <a:t>The dataset was unbalanced and therefore was made balanced by dropping some rows randomly.</a:t>
            </a:r>
          </a:p>
          <a:p>
            <a:r>
              <a:rPr lang="en-IN" sz="2600" dirty="0">
                <a:solidFill>
                  <a:srgbClr val="292929"/>
                </a:solidFill>
                <a:latin typeface="medium-content-serif-font"/>
              </a:rPr>
              <a:t>After balancing the dataset, the features with zero or partial contribution have been removed.</a:t>
            </a:r>
          </a:p>
          <a:p>
            <a:r>
              <a:rPr lang="en-IN" sz="2600" dirty="0">
                <a:solidFill>
                  <a:srgbClr val="292929"/>
                </a:solidFill>
                <a:latin typeface="medium-content-serif-font"/>
              </a:rPr>
              <a:t>The clean data consists of 9 features.</a:t>
            </a:r>
          </a:p>
          <a:p>
            <a:r>
              <a:rPr lang="en-IN" sz="2600" dirty="0">
                <a:solidFill>
                  <a:srgbClr val="292929"/>
                </a:solidFill>
                <a:latin typeface="medium-content-serif-font"/>
              </a:rPr>
              <a:t>Further, there were some categorical fields which can’t be fed to the ML model directly, therefore one-hot encoding has been applied to convert the fields as integer type.</a:t>
            </a:r>
          </a:p>
          <a:p>
            <a:r>
              <a:rPr lang="en-IN" sz="2600" b="1" dirty="0">
                <a:solidFill>
                  <a:srgbClr val="292929"/>
                </a:solidFill>
                <a:latin typeface="medium-content-serif-font"/>
              </a:rPr>
              <a:t>Perfectly Balanced!</a:t>
            </a:r>
          </a:p>
          <a:p>
            <a:pPr marL="0" indent="0">
              <a:buNone/>
            </a:pPr>
            <a:r>
              <a:rPr lang="en-IN" sz="2600" dirty="0">
                <a:solidFill>
                  <a:srgbClr val="292929"/>
                </a:solidFill>
                <a:latin typeface="medium-content-serif-font"/>
              </a:rPr>
              <a:t>  </a:t>
            </a:r>
          </a:p>
          <a:p>
            <a:endParaRPr lang="en-IN" dirty="0"/>
          </a:p>
        </p:txBody>
      </p:sp>
    </p:spTree>
    <p:extLst>
      <p:ext uri="{BB962C8B-B14F-4D97-AF65-F5344CB8AC3E}">
        <p14:creationId xmlns:p14="http://schemas.microsoft.com/office/powerpoint/2010/main" val="162431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4F22-FFAA-47D4-8F6B-CE853FFA70CB}"/>
              </a:ext>
            </a:extLst>
          </p:cNvPr>
          <p:cNvSpPr>
            <a:spLocks noGrp="1"/>
          </p:cNvSpPr>
          <p:nvPr>
            <p:ph type="title"/>
          </p:nvPr>
        </p:nvSpPr>
        <p:spPr>
          <a:xfrm>
            <a:off x="1085850" y="382956"/>
            <a:ext cx="10267949" cy="1325563"/>
          </a:xfrm>
        </p:spPr>
        <p:txBody>
          <a:bodyPr/>
          <a:lstStyle/>
          <a:p>
            <a:r>
              <a:rPr lang="en-US" dirty="0"/>
              <a:t>Collision Map</a:t>
            </a:r>
            <a:endParaRPr lang="en-IN" dirty="0"/>
          </a:p>
        </p:txBody>
      </p:sp>
      <p:pic>
        <p:nvPicPr>
          <p:cNvPr id="5" name="Content Placeholder 4">
            <a:extLst>
              <a:ext uri="{FF2B5EF4-FFF2-40B4-BE49-F238E27FC236}">
                <a16:creationId xmlns:a16="http://schemas.microsoft.com/office/drawing/2014/main" id="{A2814CDA-D2E8-40C3-934D-CBCCF43805FC}"/>
              </a:ext>
            </a:extLst>
          </p:cNvPr>
          <p:cNvPicPr>
            <a:picLocks noGrp="1" noChangeAspect="1"/>
          </p:cNvPicPr>
          <p:nvPr>
            <p:ph idx="1"/>
          </p:nvPr>
        </p:nvPicPr>
        <p:blipFill>
          <a:blip r:embed="rId2"/>
          <a:stretch>
            <a:fillRect/>
          </a:stretch>
        </p:blipFill>
        <p:spPr>
          <a:xfrm>
            <a:off x="1285875" y="1045738"/>
            <a:ext cx="9696450" cy="4094017"/>
          </a:xfrm>
        </p:spPr>
      </p:pic>
      <p:sp>
        <p:nvSpPr>
          <p:cNvPr id="6" name="TextBox 5">
            <a:extLst>
              <a:ext uri="{FF2B5EF4-FFF2-40B4-BE49-F238E27FC236}">
                <a16:creationId xmlns:a16="http://schemas.microsoft.com/office/drawing/2014/main" id="{B0CAFC07-C218-48BA-814F-7AA6E3BD178A}"/>
              </a:ext>
            </a:extLst>
          </p:cNvPr>
          <p:cNvSpPr txBox="1"/>
          <p:nvPr/>
        </p:nvSpPr>
        <p:spPr>
          <a:xfrm>
            <a:off x="1209675" y="5139755"/>
            <a:ext cx="9734550"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92929"/>
                </a:solidFill>
                <a:effectLst/>
                <a:latin typeface="medium-content-serif-font"/>
              </a:rPr>
              <a:t>From the collision map, we can also clearly see the major area that car accidents happened. </a:t>
            </a:r>
          </a:p>
          <a:p>
            <a:pPr marL="285750" indent="-285750">
              <a:buFont typeface="Arial" panose="020B0604020202020204" pitchFamily="34" charset="0"/>
              <a:buChar char="•"/>
            </a:pPr>
            <a:endParaRPr lang="en-US" b="0" i="0" dirty="0">
              <a:solidFill>
                <a:srgbClr val="292929"/>
              </a:solidFill>
              <a:effectLst/>
              <a:latin typeface="medium-content-serif-font"/>
            </a:endParaRPr>
          </a:p>
          <a:p>
            <a:pPr marL="285750" indent="-285750">
              <a:buFont typeface="Arial" panose="020B0604020202020204" pitchFamily="34" charset="0"/>
              <a:buChar char="•"/>
            </a:pPr>
            <a:r>
              <a:rPr lang="en-US" dirty="0">
                <a:solidFill>
                  <a:srgbClr val="292929"/>
                </a:solidFill>
                <a:latin typeface="medium-content-serif-font"/>
              </a:rPr>
              <a:t>Further, it can be divided </a:t>
            </a:r>
            <a:r>
              <a:rPr lang="en-US" dirty="0" err="1">
                <a:solidFill>
                  <a:srgbClr val="292929"/>
                </a:solidFill>
                <a:latin typeface="medium-content-serif-font"/>
              </a:rPr>
              <a:t>w.r.t.</a:t>
            </a:r>
            <a:r>
              <a:rPr lang="en-US" dirty="0">
                <a:solidFill>
                  <a:srgbClr val="292929"/>
                </a:solidFill>
                <a:latin typeface="medium-content-serif-font"/>
              </a:rPr>
              <a:t> the ADDRTYPE in 2 categories as BLOCK and INTERSECTION.</a:t>
            </a:r>
            <a:endParaRPr lang="en-US"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163750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3EF0-A20C-41B6-91B5-AC908929B977}"/>
              </a:ext>
            </a:extLst>
          </p:cNvPr>
          <p:cNvSpPr>
            <a:spLocks noGrp="1"/>
          </p:cNvSpPr>
          <p:nvPr>
            <p:ph type="title"/>
          </p:nvPr>
        </p:nvSpPr>
        <p:spPr>
          <a:xfrm>
            <a:off x="685800" y="642594"/>
            <a:ext cx="9603275" cy="1049235"/>
          </a:xfrm>
        </p:spPr>
        <p:txBody>
          <a:bodyPr/>
          <a:lstStyle/>
          <a:p>
            <a:r>
              <a:rPr lang="en-US" dirty="0"/>
              <a:t>Road Condition and Weather</a:t>
            </a:r>
            <a:endParaRPr lang="en-IN" dirty="0"/>
          </a:p>
        </p:txBody>
      </p:sp>
      <p:pic>
        <p:nvPicPr>
          <p:cNvPr id="5" name="Content Placeholder 4">
            <a:extLst>
              <a:ext uri="{FF2B5EF4-FFF2-40B4-BE49-F238E27FC236}">
                <a16:creationId xmlns:a16="http://schemas.microsoft.com/office/drawing/2014/main" id="{B6C8169E-6170-499D-8C67-4EB4900B90A6}"/>
              </a:ext>
            </a:extLst>
          </p:cNvPr>
          <p:cNvPicPr>
            <a:picLocks noGrp="1" noChangeAspect="1"/>
          </p:cNvPicPr>
          <p:nvPr>
            <p:ph idx="1"/>
          </p:nvPr>
        </p:nvPicPr>
        <p:blipFill>
          <a:blip r:embed="rId2"/>
          <a:stretch>
            <a:fillRect/>
          </a:stretch>
        </p:blipFill>
        <p:spPr>
          <a:xfrm>
            <a:off x="857250" y="1310086"/>
            <a:ext cx="10477500" cy="4024311"/>
          </a:xfrm>
        </p:spPr>
      </p:pic>
    </p:spTree>
    <p:extLst>
      <p:ext uri="{BB962C8B-B14F-4D97-AF65-F5344CB8AC3E}">
        <p14:creationId xmlns:p14="http://schemas.microsoft.com/office/powerpoint/2010/main" val="62598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F719-6CFE-4F25-A944-32B0B202E768}"/>
              </a:ext>
            </a:extLst>
          </p:cNvPr>
          <p:cNvSpPr>
            <a:spLocks noGrp="1"/>
          </p:cNvSpPr>
          <p:nvPr>
            <p:ph type="title"/>
          </p:nvPr>
        </p:nvSpPr>
        <p:spPr>
          <a:xfrm>
            <a:off x="1451579" y="1042644"/>
            <a:ext cx="9603275" cy="1049235"/>
          </a:xfrm>
        </p:spPr>
        <p:txBody>
          <a:bodyPr/>
          <a:lstStyle/>
          <a:p>
            <a:r>
              <a:rPr lang="en-US" dirty="0"/>
              <a:t>Correlation between Variables</a:t>
            </a:r>
            <a:endParaRPr lang="en-IN" dirty="0"/>
          </a:p>
        </p:txBody>
      </p:sp>
      <p:pic>
        <p:nvPicPr>
          <p:cNvPr id="5" name="Content Placeholder 4">
            <a:extLst>
              <a:ext uri="{FF2B5EF4-FFF2-40B4-BE49-F238E27FC236}">
                <a16:creationId xmlns:a16="http://schemas.microsoft.com/office/drawing/2014/main" id="{8A3E8B76-3C3D-4A49-980E-19ACD6EFA4E3}"/>
              </a:ext>
            </a:extLst>
          </p:cNvPr>
          <p:cNvPicPr>
            <a:picLocks noGrp="1" noChangeAspect="1"/>
          </p:cNvPicPr>
          <p:nvPr>
            <p:ph idx="1"/>
          </p:nvPr>
        </p:nvPicPr>
        <p:blipFill>
          <a:blip r:embed="rId2"/>
          <a:stretch>
            <a:fillRect/>
          </a:stretch>
        </p:blipFill>
        <p:spPr>
          <a:xfrm>
            <a:off x="5400675" y="1961154"/>
            <a:ext cx="6389866" cy="4001496"/>
          </a:xfrm>
        </p:spPr>
      </p:pic>
      <p:sp>
        <p:nvSpPr>
          <p:cNvPr id="6" name="TextBox 5">
            <a:extLst>
              <a:ext uri="{FF2B5EF4-FFF2-40B4-BE49-F238E27FC236}">
                <a16:creationId xmlns:a16="http://schemas.microsoft.com/office/drawing/2014/main" id="{2F9F8B55-0A22-48DD-86FF-89402D238D7D}"/>
              </a:ext>
            </a:extLst>
          </p:cNvPr>
          <p:cNvSpPr txBox="1"/>
          <p:nvPr/>
        </p:nvSpPr>
        <p:spPr>
          <a:xfrm>
            <a:off x="952500" y="1961154"/>
            <a:ext cx="4095750" cy="3693319"/>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Correlation is a statistical technique that can show whether and how strongly pairs of variables are related. Finding the correlation among the features of the dataset helps understand the data better. </a:t>
            </a:r>
          </a:p>
          <a:p>
            <a:pPr marL="285750" indent="-285750">
              <a:buFont typeface="Arial" panose="020B0604020202020204" pitchFamily="34" charset="0"/>
              <a:buChar char="•"/>
            </a:pPr>
            <a:endParaRPr lang="en-IN" dirty="0">
              <a:solidFill>
                <a:srgbClr val="000000"/>
              </a:solidFill>
              <a:latin typeface="Helvetica"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Helvetica" panose="020B0604020202020204" pitchFamily="34" charset="0"/>
                <a:ea typeface="Calibri" panose="020F0502020204030204" pitchFamily="34" charset="0"/>
                <a:cs typeface="Times New Roman" panose="02020603050405020304" pitchFamily="18" charset="0"/>
              </a:rPr>
              <a:t>I</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 the heatmap shown below, it can be observed that some features have a strong positive / negative correlation while most of them have weak / no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749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1D0A-8ACC-4159-A6CB-DF625F300E54}"/>
              </a:ext>
            </a:extLst>
          </p:cNvPr>
          <p:cNvSpPr>
            <a:spLocks noGrp="1"/>
          </p:cNvSpPr>
          <p:nvPr>
            <p:ph type="title"/>
          </p:nvPr>
        </p:nvSpPr>
        <p:spPr>
          <a:xfrm>
            <a:off x="1451578" y="1185519"/>
            <a:ext cx="9603275" cy="1049235"/>
          </a:xfrm>
        </p:spPr>
        <p:txBody>
          <a:bodyPr/>
          <a:lstStyle/>
          <a:p>
            <a:r>
              <a:rPr lang="en-US" dirty="0"/>
              <a:t>Machine Learning Model</a:t>
            </a:r>
            <a:endParaRPr lang="en-IN" dirty="0"/>
          </a:p>
        </p:txBody>
      </p:sp>
      <p:sp>
        <p:nvSpPr>
          <p:cNvPr id="3" name="Content Placeholder 2">
            <a:extLst>
              <a:ext uri="{FF2B5EF4-FFF2-40B4-BE49-F238E27FC236}">
                <a16:creationId xmlns:a16="http://schemas.microsoft.com/office/drawing/2014/main" id="{9EA32EA0-0CBB-4571-A157-3C67C4C82A71}"/>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Calibri" panose="020F0502020204030204" pitchFamily="34" charset="0"/>
              </a:rPr>
              <a:t>The objective is to create a model which can predict whether the accident is severe or not.</a:t>
            </a:r>
          </a:p>
          <a:p>
            <a:r>
              <a:rPr lang="en-US" sz="2400" dirty="0">
                <a:effectLst/>
                <a:latin typeface="Times New Roman" panose="02020603050405020304" pitchFamily="18" charset="0"/>
                <a:ea typeface="Calibri" panose="020F0502020204030204" pitchFamily="34" charset="0"/>
              </a:rPr>
              <a:t>It is simply a classification problem.</a:t>
            </a:r>
          </a:p>
          <a:p>
            <a:r>
              <a:rPr lang="en-US" sz="2400" dirty="0">
                <a:effectLst/>
                <a:latin typeface="Times New Roman" panose="02020603050405020304" pitchFamily="18" charset="0"/>
                <a:ea typeface="Calibri" panose="020F0502020204030204" pitchFamily="34" charset="0"/>
              </a:rPr>
              <a:t>For the classification model, we will be using the below models</a:t>
            </a:r>
            <a:r>
              <a:rPr lang="en-US" sz="2400" dirty="0">
                <a:latin typeface="Times New Roman" panose="02020603050405020304" pitchFamily="18" charset="0"/>
                <a:ea typeface="Calibri" panose="020F0502020204030204" pitchFamily="34" charset="0"/>
              </a:rPr>
              <a: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kNN</a:t>
            </a:r>
          </a:p>
          <a:p>
            <a:pPr lvl="1"/>
            <a:r>
              <a:rPr lang="en-US" dirty="0">
                <a:latin typeface="Times New Roman" panose="02020603050405020304" pitchFamily="18" charset="0"/>
                <a:cs typeface="Times New Roman" panose="02020603050405020304" pitchFamily="18" charset="0"/>
              </a:rPr>
              <a:t>Decision Tree</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457200" lvl="1"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348252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722A-4E83-4E2E-BE85-2F975E91A283}"/>
              </a:ext>
            </a:extLst>
          </p:cNvPr>
          <p:cNvSpPr>
            <a:spLocks noGrp="1"/>
          </p:cNvSpPr>
          <p:nvPr>
            <p:ph type="title"/>
          </p:nvPr>
        </p:nvSpPr>
        <p:spPr>
          <a:xfrm>
            <a:off x="766763" y="804519"/>
            <a:ext cx="9603275" cy="1049235"/>
          </a:xfrm>
        </p:spPr>
        <p:txBody>
          <a:bodyPr/>
          <a:lstStyle/>
          <a:p>
            <a:r>
              <a:rPr lang="en-US" dirty="0"/>
              <a:t>Model Evaluation</a:t>
            </a:r>
            <a:endParaRPr lang="en-IN" dirty="0"/>
          </a:p>
        </p:txBody>
      </p:sp>
      <p:pic>
        <p:nvPicPr>
          <p:cNvPr id="5" name="Content Placeholder 4">
            <a:extLst>
              <a:ext uri="{FF2B5EF4-FFF2-40B4-BE49-F238E27FC236}">
                <a16:creationId xmlns:a16="http://schemas.microsoft.com/office/drawing/2014/main" id="{78B008CA-7068-4B6E-9365-87F71EB84A03}"/>
              </a:ext>
            </a:extLst>
          </p:cNvPr>
          <p:cNvPicPr>
            <a:picLocks noGrp="1" noChangeAspect="1"/>
          </p:cNvPicPr>
          <p:nvPr>
            <p:ph idx="1"/>
          </p:nvPr>
        </p:nvPicPr>
        <p:blipFill>
          <a:blip r:embed="rId2"/>
          <a:stretch>
            <a:fillRect/>
          </a:stretch>
        </p:blipFill>
        <p:spPr>
          <a:xfrm>
            <a:off x="766763" y="1624013"/>
            <a:ext cx="10515600" cy="3411728"/>
          </a:xfrm>
        </p:spPr>
      </p:pic>
      <p:sp>
        <p:nvSpPr>
          <p:cNvPr id="6" name="TextBox 5">
            <a:extLst>
              <a:ext uri="{FF2B5EF4-FFF2-40B4-BE49-F238E27FC236}">
                <a16:creationId xmlns:a16="http://schemas.microsoft.com/office/drawing/2014/main" id="{16539026-CB1E-494C-A870-C81074B19C0A}"/>
              </a:ext>
            </a:extLst>
          </p:cNvPr>
          <p:cNvSpPr txBox="1"/>
          <p:nvPr/>
        </p:nvSpPr>
        <p:spPr>
          <a:xfrm>
            <a:off x="1257300" y="5192903"/>
            <a:ext cx="8915400" cy="646331"/>
          </a:xfrm>
          <a:prstGeom prst="rect">
            <a:avLst/>
          </a:prstGeom>
          <a:noFill/>
        </p:spPr>
        <p:txBody>
          <a:bodyPr wrap="square" rtlCol="0">
            <a:spAutoFit/>
          </a:bodyPr>
          <a:lstStyle/>
          <a:p>
            <a:r>
              <a:rPr lang="en-US" dirty="0"/>
              <a:t>As per the results, the kNN model performed better with a ROC of 0.76 and 0.68 average F1 scores.</a:t>
            </a:r>
            <a:endParaRPr lang="en-IN" dirty="0"/>
          </a:p>
        </p:txBody>
      </p:sp>
    </p:spTree>
    <p:extLst>
      <p:ext uri="{BB962C8B-B14F-4D97-AF65-F5344CB8AC3E}">
        <p14:creationId xmlns:p14="http://schemas.microsoft.com/office/powerpoint/2010/main" val="280219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2F0-614F-42AA-98E8-94BBABAE86BE}"/>
              </a:ext>
            </a:extLst>
          </p:cNvPr>
          <p:cNvSpPr>
            <a:spLocks noGrp="1"/>
          </p:cNvSpPr>
          <p:nvPr>
            <p:ph type="title"/>
          </p:nvPr>
        </p:nvSpPr>
        <p:spPr>
          <a:xfrm>
            <a:off x="1451578" y="1099794"/>
            <a:ext cx="9603275" cy="1049235"/>
          </a:xfrm>
        </p:spPr>
        <p:txBody>
          <a:bodyPr/>
          <a:lstStyle/>
          <a:p>
            <a:r>
              <a:rPr lang="en-IN" dirty="0"/>
              <a:t>Conclusion and future directions</a:t>
            </a:r>
          </a:p>
        </p:txBody>
      </p:sp>
      <p:sp>
        <p:nvSpPr>
          <p:cNvPr id="3" name="Content Placeholder 2">
            <a:extLst>
              <a:ext uri="{FF2B5EF4-FFF2-40B4-BE49-F238E27FC236}">
                <a16:creationId xmlns:a16="http://schemas.microsoft.com/office/drawing/2014/main" id="{5B72F3EE-68FB-4287-BACD-92AA95431C7A}"/>
              </a:ext>
            </a:extLst>
          </p:cNvPr>
          <p:cNvSpPr>
            <a:spLocks noGrp="1"/>
          </p:cNvSpPr>
          <p:nvPr>
            <p:ph idx="1"/>
          </p:nvPr>
        </p:nvSpPr>
        <p:spPr/>
        <p:txBody>
          <a:bodyPr>
            <a:normAutofit lnSpcReduction="10000"/>
          </a:bodyPr>
          <a:lstStyle/>
          <a:p>
            <a:r>
              <a:rPr lang="en-US" b="0" i="0" dirty="0">
                <a:solidFill>
                  <a:srgbClr val="292929"/>
                </a:solidFill>
                <a:effectLst/>
                <a:latin typeface="medium-content-serif-font"/>
              </a:rPr>
              <a:t>Based on the model and visualization, the light condition and road condition should be improved especially near First Hill. And also drivers can pay more attention to those factors when driving.</a:t>
            </a:r>
          </a:p>
          <a:p>
            <a:r>
              <a:rPr lang="en-US" b="0" i="0" dirty="0">
                <a:solidFill>
                  <a:srgbClr val="292929"/>
                </a:solidFill>
                <a:effectLst/>
                <a:latin typeface="medium-content-serif-font"/>
              </a:rPr>
              <a:t>The prediction of car accident severity is not completely finished. Based on the result, the dataset is under fitted, which means I will need to collect more data and features such as speeding and alcohol using to better train the model.</a:t>
            </a:r>
            <a:endParaRPr lang="en-US" dirty="0">
              <a:solidFill>
                <a:srgbClr val="292929"/>
              </a:solidFill>
              <a:latin typeface="medium-content-serif-font"/>
            </a:endParaRPr>
          </a:p>
          <a:p>
            <a:r>
              <a:rPr lang="en-US" b="0" i="0" dirty="0">
                <a:solidFill>
                  <a:srgbClr val="292929"/>
                </a:solidFill>
                <a:effectLst/>
                <a:latin typeface="medium-content-serif-font"/>
              </a:rPr>
              <a:t>In addition, the dataset only contains binary data for severity, however, there could be more scenarios for a car accident and also the people involved. I can stay tuned with the data and keep improving my models.</a:t>
            </a:r>
            <a:endParaRPr lang="en-IN" dirty="0"/>
          </a:p>
        </p:txBody>
      </p:sp>
    </p:spTree>
    <p:extLst>
      <p:ext uri="{BB962C8B-B14F-4D97-AF65-F5344CB8AC3E}">
        <p14:creationId xmlns:p14="http://schemas.microsoft.com/office/powerpoint/2010/main" val="6505791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180</TotalTime>
  <Words>561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Gill Sans MT</vt:lpstr>
      <vt:lpstr>Helvetica</vt:lpstr>
      <vt:lpstr>medium-content-serif-font</vt:lpstr>
      <vt:lpstr>Times New Roman</vt:lpstr>
      <vt:lpstr>Gallery</vt:lpstr>
      <vt:lpstr>Predicting Car Accident Severity</vt:lpstr>
      <vt:lpstr>Predicting Accident Severity will Ensure Better Safety</vt:lpstr>
      <vt:lpstr>Data Acquisition And Cleaning</vt:lpstr>
      <vt:lpstr>Collision Map</vt:lpstr>
      <vt:lpstr>Road Condition and Weather</vt:lpstr>
      <vt:lpstr>Correlation between Variables</vt:lpstr>
      <vt:lpstr>Machine Learning Model</vt:lpstr>
      <vt:lpstr>Model Evaluation</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Vipul Gupta</dc:creator>
  <cp:lastModifiedBy>Vipul Gupta</cp:lastModifiedBy>
  <cp:revision>6</cp:revision>
  <dcterms:created xsi:type="dcterms:W3CDTF">2020-09-20T14:59:13Z</dcterms:created>
  <dcterms:modified xsi:type="dcterms:W3CDTF">2020-09-20T17:59:55Z</dcterms:modified>
</cp:coreProperties>
</file>