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Open Sans Light" charset="1" panose="020B0306030504020204"/>
      <p:regular r:id="rId12"/>
    </p:embeddedFont>
    <p:embeddedFont>
      <p:font typeface="Open Sans Light Bold" charset="1" panose="020B0806030504020204"/>
      <p:regular r:id="rId13"/>
    </p:embeddedFont>
    <p:embeddedFont>
      <p:font typeface="Open Sans Light Italics" charset="1" panose="020B0306030504020204"/>
      <p:regular r:id="rId14"/>
    </p:embeddedFont>
    <p:embeddedFont>
      <p:font typeface="Open Sans Light Bold Italics" charset="1" panose="020B0806030504020204"/>
      <p:regular r:id="rId15"/>
    </p:embeddedFont>
    <p:embeddedFont>
      <p:font typeface="Libre Franklin Black" charset="1" panose="00000A00000000000000"/>
      <p:regular r:id="rId16"/>
    </p:embeddedFont>
    <p:embeddedFont>
      <p:font typeface="Libre Franklin Black Italics" charset="1" panose="00000A00000000000000"/>
      <p:regular r:id="rId17"/>
    </p:embeddedFont>
    <p:embeddedFont>
      <p:font typeface="Montserrat Extra-Bold" charset="1" panose="00000900000000000000"/>
      <p:regular r:id="rId18"/>
    </p:embeddedFont>
    <p:embeddedFont>
      <p:font typeface="Montserrat Extra-Bold Bold" charset="1" panose="00000A00000000000000"/>
      <p:regular r:id="rId19"/>
    </p:embeddedFont>
    <p:embeddedFont>
      <p:font typeface="Montserrat Extra-Bold Italics" charset="1" panose="00000900000000000000"/>
      <p:regular r:id="rId20"/>
    </p:embeddedFont>
    <p:embeddedFont>
      <p:font typeface="Montserrat Extra-Bold Bold Italics" charset="1" panose="00000A00000000000000"/>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flipH="false" flipV="false">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730429" y="4092641"/>
            <a:ext cx="4105724" cy="99060"/>
            <a:chOff x="0" y="0"/>
            <a:chExt cx="1081343" cy="26090"/>
          </a:xfrm>
        </p:grpSpPr>
        <p:sp>
          <p:nvSpPr>
            <p:cNvPr name="Freeform 6" id="6"/>
            <p:cNvSpPr/>
            <p:nvPr/>
          </p:nvSpPr>
          <p:spPr>
            <a:xfrm flipH="false" flipV="false">
              <a:off x="0" y="0"/>
              <a:ext cx="1081343" cy="26090"/>
            </a:xfrm>
            <a:custGeom>
              <a:avLst/>
              <a:gdLst/>
              <a:ahLst/>
              <a:cxnLst/>
              <a:rect r="r" b="b" t="t" l="l"/>
              <a:pathLst>
                <a:path h="26090" w="1081343">
                  <a:moveTo>
                    <a:pt x="0" y="0"/>
                  </a:moveTo>
                  <a:lnTo>
                    <a:pt x="1081343" y="0"/>
                  </a:lnTo>
                  <a:lnTo>
                    <a:pt x="1081343" y="26090"/>
                  </a:lnTo>
                  <a:lnTo>
                    <a:pt x="0" y="26090"/>
                  </a:lnTo>
                  <a:close/>
                </a:path>
              </a:pathLst>
            </a:custGeom>
            <a:solidFill>
              <a:srgbClr val="F9B314"/>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829775" y="1173480"/>
            <a:ext cx="9288593" cy="670560"/>
          </a:xfrm>
          <a:prstGeom prst="rect">
            <a:avLst/>
          </a:prstGeom>
        </p:spPr>
        <p:txBody>
          <a:bodyPr anchor="t" rtlCol="false" tIns="0" lIns="0" bIns="0" rIns="0">
            <a:spAutoFit/>
          </a:bodyPr>
          <a:lstStyle/>
          <a:p>
            <a:pPr>
              <a:lnSpc>
                <a:spcPts val="5280"/>
              </a:lnSpc>
            </a:pPr>
            <a:r>
              <a:rPr lang="en-US" sz="4800">
                <a:solidFill>
                  <a:srgbClr val="1211CA"/>
                </a:solidFill>
                <a:latin typeface="Montserrat Extra-Bold"/>
              </a:rPr>
              <a:t>PROJECT REPORT</a:t>
            </a:r>
          </a:p>
        </p:txBody>
      </p:sp>
      <p:sp>
        <p:nvSpPr>
          <p:cNvPr name="TextBox 9" id="9"/>
          <p:cNvSpPr txBox="true"/>
          <p:nvPr/>
        </p:nvSpPr>
        <p:spPr>
          <a:xfrm rot="0">
            <a:off x="12307282" y="4421153"/>
            <a:ext cx="4952018" cy="3453130"/>
          </a:xfrm>
          <a:prstGeom prst="rect">
            <a:avLst/>
          </a:prstGeom>
        </p:spPr>
        <p:txBody>
          <a:bodyPr anchor="t" rtlCol="false" tIns="0" lIns="0" bIns="0" rIns="0">
            <a:spAutoFit/>
          </a:bodyPr>
          <a:lstStyle/>
          <a:p>
            <a:pPr algn="ctr">
              <a:lnSpc>
                <a:spcPts val="3919"/>
              </a:lnSpc>
            </a:pPr>
            <a:r>
              <a:rPr lang="en-US" sz="2799">
                <a:solidFill>
                  <a:srgbClr val="000000"/>
                </a:solidFill>
                <a:latin typeface="Montserrat Classic"/>
              </a:rPr>
              <a:t>Authors</a:t>
            </a:r>
          </a:p>
          <a:p>
            <a:pPr algn="ctr">
              <a:lnSpc>
                <a:spcPts val="3919"/>
              </a:lnSpc>
            </a:pPr>
          </a:p>
          <a:p>
            <a:pPr algn="ctr">
              <a:lnSpc>
                <a:spcPts val="3919"/>
              </a:lnSpc>
            </a:pPr>
            <a:r>
              <a:rPr lang="en-US" sz="2799">
                <a:solidFill>
                  <a:srgbClr val="000000"/>
                </a:solidFill>
                <a:latin typeface="Montserrat Classic"/>
              </a:rPr>
              <a:t>Vipul Kumar</a:t>
            </a:r>
          </a:p>
          <a:p>
            <a:pPr algn="ctr">
              <a:lnSpc>
                <a:spcPts val="3919"/>
              </a:lnSpc>
            </a:pPr>
            <a:r>
              <a:rPr lang="en-US" sz="2799">
                <a:solidFill>
                  <a:srgbClr val="000000"/>
                </a:solidFill>
                <a:latin typeface="Montserrat Classic"/>
              </a:rPr>
              <a:t>Vishwaas Saxena</a:t>
            </a:r>
          </a:p>
          <a:p>
            <a:pPr algn="ctr">
              <a:lnSpc>
                <a:spcPts val="3919"/>
              </a:lnSpc>
            </a:pPr>
            <a:r>
              <a:rPr lang="en-US" sz="2799">
                <a:solidFill>
                  <a:srgbClr val="000000"/>
                </a:solidFill>
                <a:latin typeface="Montserrat Classic"/>
              </a:rPr>
              <a:t>Shivangi Pandey</a:t>
            </a:r>
          </a:p>
          <a:p>
            <a:pPr algn="ctr">
              <a:lnSpc>
                <a:spcPts val="3919"/>
              </a:lnSpc>
            </a:pPr>
            <a:r>
              <a:rPr lang="en-US" sz="2799">
                <a:solidFill>
                  <a:srgbClr val="000000"/>
                </a:solidFill>
                <a:latin typeface="Montserrat Classic"/>
              </a:rPr>
              <a:t>Prof. Neha Yadav</a:t>
            </a:r>
          </a:p>
          <a:p>
            <a:pPr algn="ctr">
              <a:lnSpc>
                <a:spcPts val="3919"/>
              </a:lnSpc>
              <a:spcBef>
                <a:spcPct val="0"/>
              </a:spcBef>
            </a:pPr>
            <a:r>
              <a:rPr lang="en-US" sz="2799">
                <a:solidFill>
                  <a:srgbClr val="000000"/>
                </a:solidFill>
                <a:latin typeface="Montserrat Classic"/>
              </a:rPr>
              <a:t>       </a:t>
            </a:r>
          </a:p>
        </p:txBody>
      </p:sp>
      <p:sp>
        <p:nvSpPr>
          <p:cNvPr name="TextBox 10" id="10"/>
          <p:cNvSpPr txBox="true"/>
          <p:nvPr/>
        </p:nvSpPr>
        <p:spPr>
          <a:xfrm rot="0">
            <a:off x="1708864" y="7779033"/>
            <a:ext cx="14938296" cy="1668780"/>
          </a:xfrm>
          <a:prstGeom prst="rect">
            <a:avLst/>
          </a:prstGeom>
        </p:spPr>
        <p:txBody>
          <a:bodyPr anchor="t" rtlCol="false" tIns="0" lIns="0" bIns="0" rIns="0">
            <a:spAutoFit/>
          </a:bodyPr>
          <a:lstStyle/>
          <a:p>
            <a:pPr algn="ctr">
              <a:lnSpc>
                <a:spcPts val="6719"/>
              </a:lnSpc>
            </a:pPr>
            <a:r>
              <a:rPr lang="en-US" sz="4800">
                <a:solidFill>
                  <a:srgbClr val="000000"/>
                </a:solidFill>
                <a:latin typeface="Montserrat Classic Bold"/>
              </a:rPr>
              <a:t>Department of Computer Science &amp; Engineering</a:t>
            </a:r>
          </a:p>
          <a:p>
            <a:pPr algn="ctr">
              <a:lnSpc>
                <a:spcPts val="6719"/>
              </a:lnSpc>
            </a:pPr>
            <a:r>
              <a:rPr lang="en-US" sz="4800">
                <a:solidFill>
                  <a:srgbClr val="000000"/>
                </a:solidFill>
                <a:latin typeface="Montserrat Classic Bold"/>
              </a:rPr>
              <a:t>KIET Group of Institutions, Ghaziabad</a:t>
            </a:r>
          </a:p>
        </p:txBody>
      </p:sp>
      <p:sp>
        <p:nvSpPr>
          <p:cNvPr name="TextBox 11" id="11"/>
          <p:cNvSpPr txBox="true"/>
          <p:nvPr/>
        </p:nvSpPr>
        <p:spPr>
          <a:xfrm rot="0">
            <a:off x="2829775" y="6314297"/>
            <a:ext cx="3010614" cy="712470"/>
          </a:xfrm>
          <a:prstGeom prst="rect">
            <a:avLst/>
          </a:prstGeom>
        </p:spPr>
        <p:txBody>
          <a:bodyPr anchor="t" rtlCol="false" tIns="0" lIns="0" bIns="0" rIns="0">
            <a:spAutoFit/>
          </a:bodyPr>
          <a:lstStyle/>
          <a:p>
            <a:pPr algn="ctr">
              <a:lnSpc>
                <a:spcPts val="5880"/>
              </a:lnSpc>
            </a:pPr>
            <a:r>
              <a:rPr lang="en-US" sz="4200">
                <a:solidFill>
                  <a:srgbClr val="000000"/>
                </a:solidFill>
                <a:latin typeface="Montserrat Classic Bold"/>
              </a:rPr>
              <a:t>PCSE 23-36</a:t>
            </a:r>
          </a:p>
        </p:txBody>
      </p:sp>
      <p:sp>
        <p:nvSpPr>
          <p:cNvPr name="TextBox 12" id="12"/>
          <p:cNvSpPr txBox="true"/>
          <p:nvPr/>
        </p:nvSpPr>
        <p:spPr>
          <a:xfrm rot="0">
            <a:off x="2829775" y="4056446"/>
            <a:ext cx="9400342" cy="1536065"/>
          </a:xfrm>
          <a:prstGeom prst="rect">
            <a:avLst/>
          </a:prstGeom>
        </p:spPr>
        <p:txBody>
          <a:bodyPr anchor="t" rtlCol="false" tIns="0" lIns="0" bIns="0" rIns="0">
            <a:spAutoFit/>
          </a:bodyPr>
          <a:lstStyle/>
          <a:p>
            <a:pPr algn="ctr">
              <a:lnSpc>
                <a:spcPts val="6160"/>
              </a:lnSpc>
            </a:pPr>
            <a:r>
              <a:rPr lang="en-US" sz="4400">
                <a:solidFill>
                  <a:srgbClr val="000000"/>
                </a:solidFill>
                <a:latin typeface="Montserrat Classic Bold"/>
              </a:rPr>
              <a:t>SECURE E-TENDER ALLOCATION </a:t>
            </a:r>
          </a:p>
          <a:p>
            <a:pPr algn="ctr">
              <a:lnSpc>
                <a:spcPts val="6160"/>
              </a:lnSpc>
            </a:pPr>
            <a:r>
              <a:rPr lang="en-US" sz="4400">
                <a:solidFill>
                  <a:srgbClr val="000000"/>
                </a:solidFill>
                <a:latin typeface="Montserrat Classic Bold"/>
              </a:rPr>
              <a:t>USING BLOCKCHAIN</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06521" y="4062046"/>
            <a:ext cx="13233476" cy="3195653"/>
          </a:xfrm>
          <a:prstGeom prst="rect">
            <a:avLst/>
          </a:prstGeom>
        </p:spPr>
        <p:txBody>
          <a:bodyPr anchor="t" rtlCol="false" tIns="0" lIns="0" bIns="0" rIns="0">
            <a:spAutoFit/>
          </a:bodyPr>
          <a:lstStyle/>
          <a:p>
            <a:pPr algn="ctr">
              <a:lnSpc>
                <a:spcPts val="23972"/>
              </a:lnSpc>
            </a:pPr>
          </a:p>
        </p:txBody>
      </p:sp>
      <p:sp>
        <p:nvSpPr>
          <p:cNvPr name="TextBox 3" id="3"/>
          <p:cNvSpPr txBox="true"/>
          <p:nvPr/>
        </p:nvSpPr>
        <p:spPr>
          <a:xfrm rot="0">
            <a:off x="1028700" y="4774917"/>
            <a:ext cx="16230600" cy="1993899"/>
          </a:xfrm>
          <a:prstGeom prst="rect">
            <a:avLst/>
          </a:prstGeom>
        </p:spPr>
        <p:txBody>
          <a:bodyPr anchor="t" rtlCol="false" tIns="0" lIns="0" bIns="0" rIns="0">
            <a:spAutoFit/>
          </a:bodyPr>
          <a:lstStyle/>
          <a:p>
            <a:pPr algn="ctr">
              <a:lnSpc>
                <a:spcPts val="13999"/>
              </a:lnSpc>
            </a:pPr>
            <a:r>
              <a:rPr lang="en-US" sz="17499" spc="1312">
                <a:solidFill>
                  <a:srgbClr val="6054CE"/>
                </a:solidFill>
                <a:latin typeface="Montserrat Extra-Bold Bold Italics"/>
              </a:rPr>
              <a:t>THANKYOU!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5145" y="1573279"/>
            <a:ext cx="1856645" cy="159623"/>
            <a:chOff x="0" y="0"/>
            <a:chExt cx="488993" cy="42041"/>
          </a:xfrm>
        </p:grpSpPr>
        <p:sp>
          <p:nvSpPr>
            <p:cNvPr name="Freeform 3" id="3"/>
            <p:cNvSpPr/>
            <p:nvPr/>
          </p:nvSpPr>
          <p:spPr>
            <a:xfrm flipH="false" flipV="false">
              <a:off x="0" y="0"/>
              <a:ext cx="488993" cy="42041"/>
            </a:xfrm>
            <a:custGeom>
              <a:avLst/>
              <a:gdLst/>
              <a:ahLst/>
              <a:cxnLst/>
              <a:rect r="r" b="b" t="t" l="l"/>
              <a:pathLst>
                <a:path h="42041" w="488993">
                  <a:moveTo>
                    <a:pt x="0" y="0"/>
                  </a:moveTo>
                  <a:lnTo>
                    <a:pt x="488993" y="0"/>
                  </a:lnTo>
                  <a:lnTo>
                    <a:pt x="488993" y="42041"/>
                  </a:lnTo>
                  <a:lnTo>
                    <a:pt x="0" y="42041"/>
                  </a:lnTo>
                  <a:close/>
                </a:path>
              </a:pathLst>
            </a:custGeom>
            <a:solidFill>
              <a:srgbClr val="F9B314"/>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149000" y="3035491"/>
            <a:ext cx="8139000" cy="6100739"/>
            <a:chOff x="0" y="0"/>
            <a:chExt cx="10852000" cy="8134319"/>
          </a:xfrm>
        </p:grpSpPr>
        <p:pic>
          <p:nvPicPr>
            <p:cNvPr name="Picture 6" id="6"/>
            <p:cNvPicPr>
              <a:picLocks noChangeAspect="true"/>
            </p:cNvPicPr>
            <p:nvPr/>
          </p:nvPicPr>
          <p:blipFill>
            <a:blip r:embed="rId2"/>
            <a:srcRect l="3147" t="0" r="3147" b="0"/>
            <a:stretch>
              <a:fillRect/>
            </a:stretch>
          </p:blipFill>
          <p:spPr>
            <a:xfrm flipH="false" flipV="false">
              <a:off x="0" y="0"/>
              <a:ext cx="10852000" cy="8134319"/>
            </a:xfrm>
            <a:prstGeom prst="rect">
              <a:avLst/>
            </a:prstGeom>
          </p:spPr>
        </p:pic>
      </p:grpSp>
      <p:sp>
        <p:nvSpPr>
          <p:cNvPr name="TextBox 7" id="7"/>
          <p:cNvSpPr txBox="true"/>
          <p:nvPr/>
        </p:nvSpPr>
        <p:spPr>
          <a:xfrm rot="0">
            <a:off x="255145" y="1940731"/>
            <a:ext cx="4259815" cy="529209"/>
          </a:xfrm>
          <a:prstGeom prst="rect">
            <a:avLst/>
          </a:prstGeom>
        </p:spPr>
        <p:txBody>
          <a:bodyPr anchor="t" rtlCol="false" tIns="0" lIns="0" bIns="0" rIns="0">
            <a:spAutoFit/>
          </a:bodyPr>
          <a:lstStyle/>
          <a:p>
            <a:pPr>
              <a:lnSpc>
                <a:spcPts val="3947"/>
              </a:lnSpc>
            </a:pPr>
            <a:r>
              <a:rPr lang="en-US" sz="4200">
                <a:solidFill>
                  <a:srgbClr val="1211CA"/>
                </a:solidFill>
                <a:latin typeface="Montserrat Extra-Bold Bold"/>
              </a:rPr>
              <a:t>Introduction</a:t>
            </a:r>
          </a:p>
        </p:txBody>
      </p:sp>
      <p:sp>
        <p:nvSpPr>
          <p:cNvPr name="TextBox 8" id="8"/>
          <p:cNvSpPr txBox="true"/>
          <p:nvPr/>
        </p:nvSpPr>
        <p:spPr>
          <a:xfrm rot="0">
            <a:off x="255145" y="3354091"/>
            <a:ext cx="9701372" cy="5425440"/>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000000"/>
                </a:solidFill>
                <a:latin typeface="Canva Sans"/>
              </a:rPr>
              <a:t>Traditional tender allocation systems have been in use for many years but they are not without their limitations. One of the primary drawbacks of these systems is that they are often reliant on intermediaries, such as banks or third-party auditors. </a:t>
            </a:r>
          </a:p>
          <a:p>
            <a:pPr algn="just" marL="518160" indent="-259080" lvl="1">
              <a:lnSpc>
                <a:spcPts val="3359"/>
              </a:lnSpc>
              <a:buFont typeface="Arial"/>
              <a:buChar char="•"/>
            </a:pPr>
            <a:r>
              <a:rPr lang="en-US" sz="2400">
                <a:solidFill>
                  <a:srgbClr val="000000"/>
                </a:solidFill>
                <a:latin typeface="Canva Sans"/>
              </a:rPr>
              <a:t>This dependence on intermediaries can lead to issues such as delays, high transaction fees, and potential for fraud or corruption. Additionally, traditional tender allocation systems are often manual, paper-based processes that can be time-consuming, error-prone, and inefficient.</a:t>
            </a:r>
          </a:p>
          <a:p>
            <a:pPr algn="just">
              <a:lnSpc>
                <a:spcPts val="3359"/>
              </a:lnSpc>
            </a:pPr>
          </a:p>
          <a:p>
            <a:pPr algn="ctr">
              <a:lnSpc>
                <a:spcPts val="3359"/>
              </a:lnSpc>
            </a:pPr>
          </a:p>
          <a:p>
            <a:pPr algn="ctr">
              <a:lnSpc>
                <a:spcPts val="3359"/>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253257"/>
            <a:ext cx="5922266" cy="529209"/>
          </a:xfrm>
          <a:prstGeom prst="rect">
            <a:avLst/>
          </a:prstGeom>
        </p:spPr>
        <p:txBody>
          <a:bodyPr anchor="t" rtlCol="false" tIns="0" lIns="0" bIns="0" rIns="0">
            <a:spAutoFit/>
          </a:bodyPr>
          <a:lstStyle/>
          <a:p>
            <a:pPr>
              <a:lnSpc>
                <a:spcPts val="3947"/>
              </a:lnSpc>
            </a:pPr>
            <a:r>
              <a:rPr lang="en-US" sz="4200">
                <a:solidFill>
                  <a:srgbClr val="1211CA"/>
                </a:solidFill>
                <a:latin typeface="Montserrat Extra-Bold Bold"/>
              </a:rPr>
              <a:t>Purpose</a:t>
            </a:r>
          </a:p>
        </p:txBody>
      </p:sp>
      <p:sp>
        <p:nvSpPr>
          <p:cNvPr name="TextBox 3" id="3"/>
          <p:cNvSpPr txBox="true"/>
          <p:nvPr/>
        </p:nvSpPr>
        <p:spPr>
          <a:xfrm rot="0">
            <a:off x="1196940" y="3249930"/>
            <a:ext cx="10459655" cy="3749040"/>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2D262A"/>
                </a:solidFill>
                <a:latin typeface="Canva Sans"/>
              </a:rPr>
              <a:t>Security</a:t>
            </a:r>
          </a:p>
          <a:p>
            <a:pPr>
              <a:lnSpc>
                <a:spcPts val="3359"/>
              </a:lnSpc>
            </a:pPr>
          </a:p>
          <a:p>
            <a:pPr marL="518160" indent="-259080" lvl="1">
              <a:lnSpc>
                <a:spcPts val="3359"/>
              </a:lnSpc>
              <a:buFont typeface="Arial"/>
              <a:buChar char="•"/>
            </a:pPr>
            <a:r>
              <a:rPr lang="en-US" sz="2400">
                <a:solidFill>
                  <a:srgbClr val="2D262A"/>
                </a:solidFill>
                <a:latin typeface="Canva Sans"/>
              </a:rPr>
              <a:t>Transparency </a:t>
            </a:r>
          </a:p>
          <a:p>
            <a:pPr>
              <a:lnSpc>
                <a:spcPts val="3359"/>
              </a:lnSpc>
            </a:pPr>
          </a:p>
          <a:p>
            <a:pPr marL="518160" indent="-259080" lvl="1">
              <a:lnSpc>
                <a:spcPts val="3359"/>
              </a:lnSpc>
              <a:buFont typeface="Arial"/>
              <a:buChar char="•"/>
            </a:pPr>
            <a:r>
              <a:rPr lang="en-US" sz="2400">
                <a:solidFill>
                  <a:srgbClr val="2D262A"/>
                </a:solidFill>
                <a:latin typeface="Canva Sans"/>
              </a:rPr>
              <a:t>Elimination of intermediaries.</a:t>
            </a:r>
          </a:p>
          <a:p>
            <a:pPr>
              <a:lnSpc>
                <a:spcPts val="3359"/>
              </a:lnSpc>
            </a:pPr>
          </a:p>
          <a:p>
            <a:pPr marL="518160" indent="-259080" lvl="1">
              <a:lnSpc>
                <a:spcPts val="3359"/>
              </a:lnSpc>
              <a:buFont typeface="Arial"/>
              <a:buChar char="•"/>
            </a:pPr>
            <a:r>
              <a:rPr lang="en-US" sz="2400">
                <a:solidFill>
                  <a:srgbClr val="2D262A"/>
                </a:solidFill>
                <a:latin typeface="Canva Sans"/>
              </a:rPr>
              <a:t>Reduction of time and cost of the process.</a:t>
            </a:r>
          </a:p>
          <a:p>
            <a:pPr>
              <a:lnSpc>
                <a:spcPts val="3359"/>
              </a:lnSpc>
            </a:pPr>
          </a:p>
          <a:p>
            <a:pPr marL="518160" indent="-259080" lvl="1">
              <a:lnSpc>
                <a:spcPts val="3359"/>
              </a:lnSpc>
              <a:buFont typeface="Arial"/>
              <a:buChar char="•"/>
            </a:pPr>
            <a:r>
              <a:rPr lang="en-US" sz="2400">
                <a:solidFill>
                  <a:srgbClr val="2D262A"/>
                </a:solidFill>
                <a:latin typeface="Canva Sans"/>
              </a:rPr>
              <a:t>Fair Score Formulation to determine a winner.</a:t>
            </a:r>
          </a:p>
        </p:txBody>
      </p:sp>
      <p:grpSp>
        <p:nvGrpSpPr>
          <p:cNvPr name="Group 4" id="4"/>
          <p:cNvGrpSpPr/>
          <p:nvPr/>
        </p:nvGrpSpPr>
        <p:grpSpPr>
          <a:xfrm rot="0">
            <a:off x="504501" y="1467912"/>
            <a:ext cx="3224475" cy="175006"/>
            <a:chOff x="0" y="0"/>
            <a:chExt cx="849244" cy="46092"/>
          </a:xfrm>
        </p:grpSpPr>
        <p:sp>
          <p:nvSpPr>
            <p:cNvPr name="Freeform 5" id="5"/>
            <p:cNvSpPr/>
            <p:nvPr/>
          </p:nvSpPr>
          <p:spPr>
            <a:xfrm flipH="false" flipV="false">
              <a:off x="0" y="0"/>
              <a:ext cx="849244" cy="46092"/>
            </a:xfrm>
            <a:custGeom>
              <a:avLst/>
              <a:gdLst/>
              <a:ahLst/>
              <a:cxnLst/>
              <a:rect r="r" b="b" t="t" l="l"/>
              <a:pathLst>
                <a:path h="46092" w="849244">
                  <a:moveTo>
                    <a:pt x="0" y="0"/>
                  </a:moveTo>
                  <a:lnTo>
                    <a:pt x="849244" y="0"/>
                  </a:lnTo>
                  <a:lnTo>
                    <a:pt x="849244" y="46092"/>
                  </a:lnTo>
                  <a:lnTo>
                    <a:pt x="0" y="46092"/>
                  </a:lnTo>
                  <a:close/>
                </a:path>
              </a:pathLst>
            </a:custGeom>
            <a:solidFill>
              <a:srgbClr val="F9B314"/>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04501" y="2122739"/>
            <a:ext cx="7480967" cy="529209"/>
          </a:xfrm>
          <a:prstGeom prst="rect">
            <a:avLst/>
          </a:prstGeom>
        </p:spPr>
        <p:txBody>
          <a:bodyPr anchor="t" rtlCol="false" tIns="0" lIns="0" bIns="0" rIns="0">
            <a:spAutoFit/>
          </a:bodyPr>
          <a:lstStyle/>
          <a:p>
            <a:pPr>
              <a:lnSpc>
                <a:spcPts val="3947"/>
              </a:lnSpc>
            </a:pPr>
            <a:r>
              <a:rPr lang="en-US" sz="4200">
                <a:solidFill>
                  <a:srgbClr val="1211CA"/>
                </a:solidFill>
                <a:latin typeface="Montserrat Extra-Bold Bold"/>
              </a:rPr>
              <a:t>Approach to the problem</a:t>
            </a:r>
          </a:p>
        </p:txBody>
      </p:sp>
      <p:sp>
        <p:nvSpPr>
          <p:cNvPr name="TextBox 3" id="3"/>
          <p:cNvSpPr txBox="true"/>
          <p:nvPr/>
        </p:nvSpPr>
        <p:spPr>
          <a:xfrm rot="0">
            <a:off x="1028700" y="4665535"/>
            <a:ext cx="3378935" cy="3233420"/>
          </a:xfrm>
          <a:prstGeom prst="rect">
            <a:avLst/>
          </a:prstGeom>
        </p:spPr>
        <p:txBody>
          <a:bodyPr anchor="t" rtlCol="false" tIns="0" lIns="0" bIns="0" rIns="0">
            <a:spAutoFit/>
          </a:bodyPr>
          <a:lstStyle/>
          <a:p>
            <a:pPr>
              <a:lnSpc>
                <a:spcPts val="2380"/>
              </a:lnSpc>
            </a:pPr>
            <a:r>
              <a:rPr lang="en-US" sz="1700">
                <a:solidFill>
                  <a:srgbClr val="2D262A"/>
                </a:solidFill>
                <a:latin typeface="Montserrat Classic"/>
              </a:rPr>
              <a:t>Smart Contracts are legally enforceable agreements, created using operational parameters connected to a standard form of code. A smart contract is put in place to ensure that the transaction will not get added to the block until all nodes successfully verify and mark the transaction as complete.</a:t>
            </a:r>
          </a:p>
        </p:txBody>
      </p:sp>
      <p:sp>
        <p:nvSpPr>
          <p:cNvPr name="TextBox 4" id="4"/>
          <p:cNvSpPr txBox="true"/>
          <p:nvPr/>
        </p:nvSpPr>
        <p:spPr>
          <a:xfrm rot="0">
            <a:off x="1044590" y="3642228"/>
            <a:ext cx="2151305" cy="701675"/>
          </a:xfrm>
          <a:prstGeom prst="rect">
            <a:avLst/>
          </a:prstGeom>
        </p:spPr>
        <p:txBody>
          <a:bodyPr anchor="t" rtlCol="false" tIns="0" lIns="0" bIns="0" rIns="0">
            <a:spAutoFit/>
          </a:bodyPr>
          <a:lstStyle/>
          <a:p>
            <a:pPr>
              <a:lnSpc>
                <a:spcPts val="2800"/>
              </a:lnSpc>
            </a:pPr>
            <a:r>
              <a:rPr lang="en-US" sz="2000">
                <a:solidFill>
                  <a:srgbClr val="1211CA"/>
                </a:solidFill>
                <a:latin typeface="Canva Sans Bold"/>
              </a:rPr>
              <a:t>Smart Contract Design </a:t>
            </a:r>
          </a:p>
        </p:txBody>
      </p:sp>
      <p:sp>
        <p:nvSpPr>
          <p:cNvPr name="TextBox 5" id="5"/>
          <p:cNvSpPr txBox="true"/>
          <p:nvPr/>
        </p:nvSpPr>
        <p:spPr>
          <a:xfrm rot="0">
            <a:off x="5062795" y="3642228"/>
            <a:ext cx="2580738" cy="701675"/>
          </a:xfrm>
          <a:prstGeom prst="rect">
            <a:avLst/>
          </a:prstGeom>
        </p:spPr>
        <p:txBody>
          <a:bodyPr anchor="t" rtlCol="false" tIns="0" lIns="0" bIns="0" rIns="0">
            <a:spAutoFit/>
          </a:bodyPr>
          <a:lstStyle/>
          <a:p>
            <a:pPr>
              <a:lnSpc>
                <a:spcPts val="2800"/>
              </a:lnSpc>
            </a:pPr>
            <a:r>
              <a:rPr lang="en-US" sz="2000">
                <a:solidFill>
                  <a:srgbClr val="1211CA"/>
                </a:solidFill>
                <a:latin typeface="Canva Sans Bold"/>
              </a:rPr>
              <a:t>Decentralized Document Storage</a:t>
            </a:r>
          </a:p>
        </p:txBody>
      </p:sp>
      <p:sp>
        <p:nvSpPr>
          <p:cNvPr name="TextBox 6" id="6"/>
          <p:cNvSpPr txBox="true"/>
          <p:nvPr/>
        </p:nvSpPr>
        <p:spPr>
          <a:xfrm rot="0">
            <a:off x="9510433" y="3642228"/>
            <a:ext cx="2580738" cy="701675"/>
          </a:xfrm>
          <a:prstGeom prst="rect">
            <a:avLst/>
          </a:prstGeom>
        </p:spPr>
        <p:txBody>
          <a:bodyPr anchor="t" rtlCol="false" tIns="0" lIns="0" bIns="0" rIns="0">
            <a:spAutoFit/>
          </a:bodyPr>
          <a:lstStyle/>
          <a:p>
            <a:pPr>
              <a:lnSpc>
                <a:spcPts val="2800"/>
              </a:lnSpc>
            </a:pPr>
            <a:r>
              <a:rPr lang="en-US" sz="2000">
                <a:solidFill>
                  <a:srgbClr val="1211CA"/>
                </a:solidFill>
                <a:latin typeface="Canva Sans Bold"/>
              </a:rPr>
              <a:t>Consensus Algorithm</a:t>
            </a:r>
          </a:p>
        </p:txBody>
      </p:sp>
      <p:sp>
        <p:nvSpPr>
          <p:cNvPr name="TextBox 7" id="7"/>
          <p:cNvSpPr txBox="true"/>
          <p:nvPr/>
        </p:nvSpPr>
        <p:spPr>
          <a:xfrm rot="0">
            <a:off x="13445895" y="3642228"/>
            <a:ext cx="2580738" cy="701675"/>
          </a:xfrm>
          <a:prstGeom prst="rect">
            <a:avLst/>
          </a:prstGeom>
        </p:spPr>
        <p:txBody>
          <a:bodyPr anchor="t" rtlCol="false" tIns="0" lIns="0" bIns="0" rIns="0">
            <a:spAutoFit/>
          </a:bodyPr>
          <a:lstStyle/>
          <a:p>
            <a:pPr>
              <a:lnSpc>
                <a:spcPts val="2800"/>
              </a:lnSpc>
            </a:pPr>
            <a:r>
              <a:rPr lang="en-US" sz="2000">
                <a:solidFill>
                  <a:srgbClr val="1211CA"/>
                </a:solidFill>
                <a:latin typeface="Canva Sans Bold"/>
              </a:rPr>
              <a:t>Optimal Price Formulation</a:t>
            </a:r>
          </a:p>
        </p:txBody>
      </p:sp>
      <p:sp>
        <p:nvSpPr>
          <p:cNvPr name="TextBox 8" id="8"/>
          <p:cNvSpPr txBox="true"/>
          <p:nvPr/>
        </p:nvSpPr>
        <p:spPr>
          <a:xfrm rot="0">
            <a:off x="5062795" y="4665535"/>
            <a:ext cx="3681335" cy="2642870"/>
          </a:xfrm>
          <a:prstGeom prst="rect">
            <a:avLst/>
          </a:prstGeom>
        </p:spPr>
        <p:txBody>
          <a:bodyPr anchor="t" rtlCol="false" tIns="0" lIns="0" bIns="0" rIns="0">
            <a:spAutoFit/>
          </a:bodyPr>
          <a:lstStyle/>
          <a:p>
            <a:pPr>
              <a:lnSpc>
                <a:spcPts val="2380"/>
              </a:lnSpc>
            </a:pPr>
            <a:r>
              <a:rPr lang="en-US" sz="1700">
                <a:solidFill>
                  <a:srgbClr val="2D262A"/>
                </a:solidFill>
                <a:latin typeface="Montserrat Classic"/>
              </a:rPr>
              <a:t>Since most of the transactions usually involve various types of documents that need to be processed, a 3-layer file encryption model is created that allows a hassle-free and secure decentralized storage for all the required documents in a particular transaction. </a:t>
            </a:r>
          </a:p>
        </p:txBody>
      </p:sp>
      <p:sp>
        <p:nvSpPr>
          <p:cNvPr name="TextBox 9" id="9"/>
          <p:cNvSpPr txBox="true"/>
          <p:nvPr/>
        </p:nvSpPr>
        <p:spPr>
          <a:xfrm rot="0">
            <a:off x="9373425" y="4548505"/>
            <a:ext cx="3443820" cy="4709795"/>
          </a:xfrm>
          <a:prstGeom prst="rect">
            <a:avLst/>
          </a:prstGeom>
        </p:spPr>
        <p:txBody>
          <a:bodyPr anchor="t" rtlCol="false" tIns="0" lIns="0" bIns="0" rIns="0">
            <a:spAutoFit/>
          </a:bodyPr>
          <a:lstStyle/>
          <a:p>
            <a:pPr>
              <a:lnSpc>
                <a:spcPts val="2379"/>
              </a:lnSpc>
            </a:pPr>
            <a:r>
              <a:rPr lang="en-US" sz="1699">
                <a:solidFill>
                  <a:srgbClr val="2D262A"/>
                </a:solidFill>
                <a:latin typeface="Montserrat Classic"/>
              </a:rPr>
              <a:t>We consider a network model involving multiple constructors, lenders, and tenders. Lenders propose the tender they are interested in and provide the expected time period, cost, and the period of maintenance required after the tender completion. Constructors bid on the tender and give their time period, cost, and maintenance period they can provide for the tender. The consensus is a way of reaching an agreement between the nodes. </a:t>
            </a:r>
          </a:p>
        </p:txBody>
      </p:sp>
      <p:sp>
        <p:nvSpPr>
          <p:cNvPr name="TextBox 10" id="10"/>
          <p:cNvSpPr txBox="true"/>
          <p:nvPr/>
        </p:nvSpPr>
        <p:spPr>
          <a:xfrm rot="0">
            <a:off x="13445895" y="4912785"/>
            <a:ext cx="3513837" cy="2347595"/>
          </a:xfrm>
          <a:prstGeom prst="rect">
            <a:avLst/>
          </a:prstGeom>
        </p:spPr>
        <p:txBody>
          <a:bodyPr anchor="t" rtlCol="false" tIns="0" lIns="0" bIns="0" rIns="0">
            <a:spAutoFit/>
          </a:bodyPr>
          <a:lstStyle/>
          <a:p>
            <a:pPr>
              <a:lnSpc>
                <a:spcPts val="2380"/>
              </a:lnSpc>
            </a:pPr>
            <a:r>
              <a:rPr lang="en-US" sz="1700">
                <a:solidFill>
                  <a:srgbClr val="2D262A"/>
                </a:solidFill>
                <a:latin typeface="Montserrat Classic"/>
              </a:rPr>
              <a:t>The lenders get the best resources at the lowest prices, and the constructors get the best tenders matching to the resources they have. These formulations are not specific to a constructor, government lender, or tender. </a:t>
            </a:r>
          </a:p>
        </p:txBody>
      </p:sp>
      <p:grpSp>
        <p:nvGrpSpPr>
          <p:cNvPr name="Group 11" id="11"/>
          <p:cNvGrpSpPr/>
          <p:nvPr/>
        </p:nvGrpSpPr>
        <p:grpSpPr>
          <a:xfrm rot="0">
            <a:off x="504501" y="1467912"/>
            <a:ext cx="3224475" cy="175006"/>
            <a:chOff x="0" y="0"/>
            <a:chExt cx="849244" cy="46092"/>
          </a:xfrm>
        </p:grpSpPr>
        <p:sp>
          <p:nvSpPr>
            <p:cNvPr name="Freeform 12" id="12"/>
            <p:cNvSpPr/>
            <p:nvPr/>
          </p:nvSpPr>
          <p:spPr>
            <a:xfrm flipH="false" flipV="false">
              <a:off x="0" y="0"/>
              <a:ext cx="849244" cy="46092"/>
            </a:xfrm>
            <a:custGeom>
              <a:avLst/>
              <a:gdLst/>
              <a:ahLst/>
              <a:cxnLst/>
              <a:rect r="r" b="b" t="t" l="l"/>
              <a:pathLst>
                <a:path h="46092" w="849244">
                  <a:moveTo>
                    <a:pt x="0" y="0"/>
                  </a:moveTo>
                  <a:lnTo>
                    <a:pt x="849244" y="0"/>
                  </a:lnTo>
                  <a:lnTo>
                    <a:pt x="849244" y="46092"/>
                  </a:lnTo>
                  <a:lnTo>
                    <a:pt x="0" y="46092"/>
                  </a:lnTo>
                  <a:close/>
                </a:path>
              </a:pathLst>
            </a:custGeom>
            <a:solidFill>
              <a:srgbClr val="F9B314"/>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04501" y="1903087"/>
            <a:ext cx="7906879" cy="529209"/>
          </a:xfrm>
          <a:prstGeom prst="rect">
            <a:avLst/>
          </a:prstGeom>
        </p:spPr>
        <p:txBody>
          <a:bodyPr anchor="t" rtlCol="false" tIns="0" lIns="0" bIns="0" rIns="0">
            <a:spAutoFit/>
          </a:bodyPr>
          <a:lstStyle/>
          <a:p>
            <a:pPr>
              <a:lnSpc>
                <a:spcPts val="3947"/>
              </a:lnSpc>
            </a:pPr>
            <a:r>
              <a:rPr lang="en-US" sz="4200">
                <a:solidFill>
                  <a:srgbClr val="1211CA"/>
                </a:solidFill>
                <a:latin typeface="Montserrat Extra-Bold Bold"/>
              </a:rPr>
              <a:t>Approach to the problem</a:t>
            </a:r>
          </a:p>
        </p:txBody>
      </p:sp>
      <p:sp>
        <p:nvSpPr>
          <p:cNvPr name="TextBox 3" id="3"/>
          <p:cNvSpPr txBox="true"/>
          <p:nvPr/>
        </p:nvSpPr>
        <p:spPr>
          <a:xfrm rot="0">
            <a:off x="504501" y="2803665"/>
            <a:ext cx="8881652" cy="6692900"/>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2D262A"/>
                </a:solidFill>
                <a:latin typeface="Montserrat Classic"/>
              </a:rPr>
              <a:t>We have developed a tkinter based interface with the help of which the contractors and the bidder can communicate with the contracts.</a:t>
            </a:r>
          </a:p>
          <a:p>
            <a:pPr algn="just">
              <a:lnSpc>
                <a:spcPts val="2800"/>
              </a:lnSpc>
            </a:pPr>
          </a:p>
          <a:p>
            <a:pPr algn="just" marL="431801" indent="-215900" lvl="1">
              <a:lnSpc>
                <a:spcPts val="2800"/>
              </a:lnSpc>
              <a:buFont typeface="Arial"/>
              <a:buChar char="•"/>
            </a:pPr>
            <a:r>
              <a:rPr lang="en-US" sz="2000">
                <a:solidFill>
                  <a:srgbClr val="2D262A"/>
                </a:solidFill>
                <a:latin typeface="Montserrat Classic"/>
              </a:rPr>
              <a:t>First, the users needs to sign in as an contractor or a bidder. The contractor will have the option to create tender and upload it on the blockchain network. The contract uploaded will be available to all the bidders present on the network for which the bidders can decide whether to bid or not.</a:t>
            </a:r>
          </a:p>
          <a:p>
            <a:pPr algn="just">
              <a:lnSpc>
                <a:spcPts val="2800"/>
              </a:lnSpc>
            </a:pPr>
          </a:p>
          <a:p>
            <a:pPr algn="just" marL="431801" indent="-215900" lvl="1">
              <a:lnSpc>
                <a:spcPts val="2800"/>
              </a:lnSpc>
              <a:buFont typeface="Arial"/>
              <a:buChar char="•"/>
            </a:pPr>
            <a:r>
              <a:rPr lang="en-US" sz="2000">
                <a:solidFill>
                  <a:srgbClr val="2D262A"/>
                </a:solidFill>
                <a:latin typeface="Montserrat Classic"/>
              </a:rPr>
              <a:t>Bidders are allowed to bid only once and that to be within the time duration of the contract. Each and every bid will have a score which will be calculated using Score Formulation Parameters. After the deadline of the contract is over the bidder with the minimum score will be selected as winner of the contract.</a:t>
            </a:r>
          </a:p>
          <a:p>
            <a:pPr algn="just">
              <a:lnSpc>
                <a:spcPts val="2800"/>
              </a:lnSpc>
            </a:pPr>
          </a:p>
          <a:p>
            <a:pPr algn="just" marL="431801" indent="-215900" lvl="1">
              <a:lnSpc>
                <a:spcPts val="2800"/>
              </a:lnSpc>
              <a:buFont typeface="Arial"/>
              <a:buChar char="•"/>
            </a:pPr>
            <a:r>
              <a:rPr lang="en-US" sz="2000">
                <a:solidFill>
                  <a:srgbClr val="2D262A"/>
                </a:solidFill>
                <a:latin typeface="Montserrat Classic"/>
              </a:rPr>
              <a:t>The details of the participants and the winner of the tender will also be available only after the winner is declared.</a:t>
            </a:r>
          </a:p>
          <a:p>
            <a:pPr algn="just">
              <a:lnSpc>
                <a:spcPts val="2800"/>
              </a:lnSpc>
            </a:pPr>
          </a:p>
        </p:txBody>
      </p:sp>
      <p:grpSp>
        <p:nvGrpSpPr>
          <p:cNvPr name="Group 4" id="4"/>
          <p:cNvGrpSpPr/>
          <p:nvPr/>
        </p:nvGrpSpPr>
        <p:grpSpPr>
          <a:xfrm rot="0">
            <a:off x="504501" y="1467912"/>
            <a:ext cx="3224475" cy="175006"/>
            <a:chOff x="0" y="0"/>
            <a:chExt cx="849244" cy="46092"/>
          </a:xfrm>
        </p:grpSpPr>
        <p:sp>
          <p:nvSpPr>
            <p:cNvPr name="Freeform 5" id="5"/>
            <p:cNvSpPr/>
            <p:nvPr/>
          </p:nvSpPr>
          <p:spPr>
            <a:xfrm flipH="false" flipV="false">
              <a:off x="0" y="0"/>
              <a:ext cx="849244" cy="46092"/>
            </a:xfrm>
            <a:custGeom>
              <a:avLst/>
              <a:gdLst/>
              <a:ahLst/>
              <a:cxnLst/>
              <a:rect r="r" b="b" t="t" l="l"/>
              <a:pathLst>
                <a:path h="46092" w="849244">
                  <a:moveTo>
                    <a:pt x="0" y="0"/>
                  </a:moveTo>
                  <a:lnTo>
                    <a:pt x="849244" y="0"/>
                  </a:lnTo>
                  <a:lnTo>
                    <a:pt x="849244" y="46092"/>
                  </a:lnTo>
                  <a:lnTo>
                    <a:pt x="0" y="46092"/>
                  </a:lnTo>
                  <a:close/>
                </a:path>
              </a:pathLst>
            </a:custGeom>
            <a:solidFill>
              <a:srgbClr val="F9B314"/>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9950883" y="3356886"/>
            <a:ext cx="7695508" cy="5634083"/>
            <a:chOff x="0" y="0"/>
            <a:chExt cx="10260678" cy="7512111"/>
          </a:xfrm>
        </p:grpSpPr>
        <p:pic>
          <p:nvPicPr>
            <p:cNvPr name="Picture 8" id="8"/>
            <p:cNvPicPr>
              <a:picLocks noChangeAspect="true"/>
            </p:cNvPicPr>
            <p:nvPr/>
          </p:nvPicPr>
          <p:blipFill>
            <a:blip r:embed="rId2"/>
            <a:srcRect l="0" t="275" r="0" b="275"/>
            <a:stretch>
              <a:fillRect/>
            </a:stretch>
          </p:blipFill>
          <p:spPr>
            <a:xfrm flipH="false" flipV="false">
              <a:off x="0" y="0"/>
              <a:ext cx="10260678" cy="7512111"/>
            </a:xfrm>
            <a:prstGeom prst="rect">
              <a:avLst/>
            </a:prstGeom>
          </p:spPr>
        </p:pic>
      </p:grpSp>
      <p:grpSp>
        <p:nvGrpSpPr>
          <p:cNvPr name="Group 9" id="9"/>
          <p:cNvGrpSpPr/>
          <p:nvPr/>
        </p:nvGrpSpPr>
        <p:grpSpPr>
          <a:xfrm rot="0">
            <a:off x="10103283" y="3509286"/>
            <a:ext cx="7695508" cy="5634083"/>
            <a:chOff x="0" y="0"/>
            <a:chExt cx="10260678" cy="7512111"/>
          </a:xfrm>
        </p:grpSpPr>
        <p:pic>
          <p:nvPicPr>
            <p:cNvPr name="Picture 10" id="10"/>
            <p:cNvPicPr>
              <a:picLocks noChangeAspect="true"/>
            </p:cNvPicPr>
            <p:nvPr/>
          </p:nvPicPr>
          <p:blipFill>
            <a:blip r:embed="rId2"/>
            <a:srcRect l="0" t="275" r="0" b="275"/>
            <a:stretch>
              <a:fillRect/>
            </a:stretch>
          </p:blipFill>
          <p:spPr>
            <a:xfrm flipH="false" flipV="false">
              <a:off x="0" y="0"/>
              <a:ext cx="10260678" cy="7512111"/>
            </a:xfrm>
            <a:prstGeom prst="rect">
              <a:avLst/>
            </a:prstGeom>
          </p:spPr>
        </p:pic>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041940" y="348038"/>
            <a:ext cx="5465679" cy="458765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661315" y="5531536"/>
            <a:ext cx="6571887" cy="438125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9792327" y="348038"/>
            <a:ext cx="6309864" cy="4421256"/>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184179" y="5484807"/>
            <a:ext cx="7181201" cy="4474718"/>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060069" y="2518710"/>
            <a:ext cx="1179808" cy="495519"/>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12505019" y="4957759"/>
            <a:ext cx="884481" cy="371482"/>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800000">
            <a:off x="8423444" y="7341045"/>
            <a:ext cx="1179808" cy="495519"/>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04501" y="1986611"/>
            <a:ext cx="6448950" cy="1024509"/>
          </a:xfrm>
          <a:prstGeom prst="rect">
            <a:avLst/>
          </a:prstGeom>
        </p:spPr>
        <p:txBody>
          <a:bodyPr anchor="t" rtlCol="false" tIns="0" lIns="0" bIns="0" rIns="0">
            <a:spAutoFit/>
          </a:bodyPr>
          <a:lstStyle/>
          <a:p>
            <a:pPr>
              <a:lnSpc>
                <a:spcPts val="3947"/>
              </a:lnSpc>
            </a:pPr>
            <a:r>
              <a:rPr lang="en-US" sz="4200">
                <a:solidFill>
                  <a:srgbClr val="1211CA"/>
                </a:solidFill>
                <a:latin typeface="Montserrat Extra-Bold Bold"/>
              </a:rPr>
              <a:t>SCORE FORMULATION PARAMETERS</a:t>
            </a:r>
          </a:p>
        </p:txBody>
      </p:sp>
      <p:sp>
        <p:nvSpPr>
          <p:cNvPr name="TextBox 3" id="3"/>
          <p:cNvSpPr txBox="true"/>
          <p:nvPr/>
        </p:nvSpPr>
        <p:spPr>
          <a:xfrm rot="0">
            <a:off x="504501" y="3726770"/>
            <a:ext cx="5209104" cy="4177665"/>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000000"/>
                </a:solidFill>
                <a:latin typeface="Montserrat Classic"/>
              </a:rPr>
              <a:t>Price</a:t>
            </a:r>
          </a:p>
          <a:p>
            <a:pPr algn="just">
              <a:lnSpc>
                <a:spcPts val="3359"/>
              </a:lnSpc>
            </a:pPr>
          </a:p>
          <a:p>
            <a:pPr algn="just" marL="518160" indent="-259080" lvl="1">
              <a:lnSpc>
                <a:spcPts val="3359"/>
              </a:lnSpc>
              <a:buFont typeface="Arial"/>
              <a:buChar char="•"/>
            </a:pPr>
            <a:r>
              <a:rPr lang="en-US" sz="2400">
                <a:solidFill>
                  <a:srgbClr val="000000"/>
                </a:solidFill>
                <a:latin typeface="Montserrat Classic"/>
              </a:rPr>
              <a:t>Time</a:t>
            </a:r>
          </a:p>
          <a:p>
            <a:pPr algn="just">
              <a:lnSpc>
                <a:spcPts val="3359"/>
              </a:lnSpc>
            </a:pPr>
          </a:p>
          <a:p>
            <a:pPr algn="just" marL="518160" indent="-259080" lvl="1">
              <a:lnSpc>
                <a:spcPts val="3359"/>
              </a:lnSpc>
              <a:buFont typeface="Arial"/>
              <a:buChar char="•"/>
            </a:pPr>
            <a:r>
              <a:rPr lang="en-US" sz="2400">
                <a:solidFill>
                  <a:srgbClr val="000000"/>
                </a:solidFill>
                <a:latin typeface="Montserrat Classic"/>
              </a:rPr>
              <a:t>Environment</a:t>
            </a:r>
          </a:p>
          <a:p>
            <a:pPr algn="just" marL="1036320" indent="-345440" lvl="2">
              <a:lnSpc>
                <a:spcPts val="3359"/>
              </a:lnSpc>
              <a:buFont typeface="Arial"/>
              <a:buChar char="⚬"/>
            </a:pPr>
            <a:r>
              <a:rPr lang="en-US" sz="2400">
                <a:solidFill>
                  <a:srgbClr val="000000"/>
                </a:solidFill>
                <a:latin typeface="Montserrat Classic"/>
              </a:rPr>
              <a:t>Firm Experience in the field</a:t>
            </a:r>
          </a:p>
          <a:p>
            <a:pPr algn="just" marL="1036320" indent="-345440" lvl="2">
              <a:lnSpc>
                <a:spcPts val="3359"/>
              </a:lnSpc>
              <a:buFont typeface="Arial"/>
              <a:buChar char="⚬"/>
            </a:pPr>
            <a:r>
              <a:rPr lang="en-US" sz="2400">
                <a:solidFill>
                  <a:srgbClr val="000000"/>
                </a:solidFill>
                <a:latin typeface="Montserrat Classic"/>
              </a:rPr>
              <a:t>Percent Strength to needs</a:t>
            </a:r>
          </a:p>
          <a:p>
            <a:pPr algn="just">
              <a:lnSpc>
                <a:spcPts val="3359"/>
              </a:lnSpc>
            </a:pPr>
          </a:p>
          <a:p>
            <a:pPr algn="just" marL="518160" indent="-259080" lvl="1">
              <a:lnSpc>
                <a:spcPts val="3359"/>
              </a:lnSpc>
              <a:buFont typeface="Arial"/>
              <a:buChar char="•"/>
            </a:pPr>
            <a:r>
              <a:rPr lang="en-US" sz="2400">
                <a:solidFill>
                  <a:srgbClr val="000000"/>
                </a:solidFill>
                <a:latin typeface="Montserrat Classic"/>
              </a:rPr>
              <a:t>Previous Performance</a:t>
            </a:r>
          </a:p>
          <a:p>
            <a:pPr algn="just">
              <a:lnSpc>
                <a:spcPts val="3359"/>
              </a:lnSpc>
            </a:pPr>
          </a:p>
        </p:txBody>
      </p:sp>
      <p:sp>
        <p:nvSpPr>
          <p:cNvPr name="TextBox 4" id="4"/>
          <p:cNvSpPr txBox="true"/>
          <p:nvPr/>
        </p:nvSpPr>
        <p:spPr>
          <a:xfrm rot="0">
            <a:off x="8469550" y="3726770"/>
            <a:ext cx="8640041" cy="5015865"/>
          </a:xfrm>
          <a:prstGeom prst="rect">
            <a:avLst/>
          </a:prstGeom>
        </p:spPr>
        <p:txBody>
          <a:bodyPr anchor="t" rtlCol="false" tIns="0" lIns="0" bIns="0" rIns="0">
            <a:spAutoFit/>
          </a:bodyPr>
          <a:lstStyle/>
          <a:p>
            <a:pPr algn="just">
              <a:lnSpc>
                <a:spcPts val="3359"/>
              </a:lnSpc>
            </a:pPr>
            <a:r>
              <a:rPr lang="en-US" sz="2400">
                <a:solidFill>
                  <a:srgbClr val="000000"/>
                </a:solidFill>
                <a:latin typeface="Montserrat Classic"/>
              </a:rPr>
              <a:t>Each of these parameter will have some associated weight with them based on which the scores of different bids will be calculated by multiplying their weight with their values.</a:t>
            </a:r>
          </a:p>
          <a:p>
            <a:pPr algn="just">
              <a:lnSpc>
                <a:spcPts val="3359"/>
              </a:lnSpc>
            </a:pPr>
          </a:p>
          <a:p>
            <a:pPr algn="just">
              <a:lnSpc>
                <a:spcPts val="3359"/>
              </a:lnSpc>
            </a:pPr>
            <a:r>
              <a:rPr lang="en-US" sz="2400">
                <a:solidFill>
                  <a:srgbClr val="000000"/>
                </a:solidFill>
                <a:latin typeface="Montserrat Classic"/>
              </a:rPr>
              <a:t>Score Formulation Formula</a:t>
            </a:r>
          </a:p>
          <a:p>
            <a:pPr algn="just">
              <a:lnSpc>
                <a:spcPts val="3359"/>
              </a:lnSpc>
            </a:pPr>
          </a:p>
          <a:p>
            <a:pPr algn="ctr">
              <a:lnSpc>
                <a:spcPts val="3359"/>
              </a:lnSpc>
            </a:pPr>
          </a:p>
          <a:p>
            <a:pPr algn="ctr">
              <a:lnSpc>
                <a:spcPts val="3359"/>
              </a:lnSpc>
            </a:pPr>
          </a:p>
          <a:p>
            <a:pPr algn="just">
              <a:lnSpc>
                <a:spcPts val="3359"/>
              </a:lnSpc>
            </a:pPr>
          </a:p>
          <a:p>
            <a:pPr algn="just">
              <a:lnSpc>
                <a:spcPts val="3359"/>
              </a:lnSpc>
            </a:pPr>
          </a:p>
          <a:p>
            <a:pPr algn="just">
              <a:lnSpc>
                <a:spcPts val="3359"/>
              </a:lnSpc>
            </a:pPr>
          </a:p>
        </p:txBody>
      </p:sp>
      <p:pic>
        <p:nvPicPr>
          <p:cNvPr name="Picture 5" id="5"/>
          <p:cNvPicPr>
            <a:picLocks noChangeAspect="true"/>
          </p:cNvPicPr>
          <p:nvPr/>
        </p:nvPicPr>
        <p:blipFill>
          <a:blip r:embed="rId2"/>
          <a:srcRect l="1159" t="0" r="1159" b="0"/>
          <a:stretch>
            <a:fillRect/>
          </a:stretch>
        </p:blipFill>
        <p:spPr>
          <a:xfrm flipH="false" flipV="false" rot="0">
            <a:off x="10217716" y="6431732"/>
            <a:ext cx="5143711" cy="2011485"/>
          </a:xfrm>
          <a:prstGeom prst="rect">
            <a:avLst/>
          </a:prstGeom>
        </p:spPr>
      </p:pic>
      <p:grpSp>
        <p:nvGrpSpPr>
          <p:cNvPr name="Group 6" id="6"/>
          <p:cNvGrpSpPr/>
          <p:nvPr/>
        </p:nvGrpSpPr>
        <p:grpSpPr>
          <a:xfrm rot="0">
            <a:off x="504501" y="1467912"/>
            <a:ext cx="3224475" cy="175006"/>
            <a:chOff x="0" y="0"/>
            <a:chExt cx="849244" cy="46092"/>
          </a:xfrm>
        </p:grpSpPr>
        <p:sp>
          <p:nvSpPr>
            <p:cNvPr name="Freeform 7" id="7"/>
            <p:cNvSpPr/>
            <p:nvPr/>
          </p:nvSpPr>
          <p:spPr>
            <a:xfrm flipH="false" flipV="false">
              <a:off x="0" y="0"/>
              <a:ext cx="849244" cy="46092"/>
            </a:xfrm>
            <a:custGeom>
              <a:avLst/>
              <a:gdLst/>
              <a:ahLst/>
              <a:cxnLst/>
              <a:rect r="r" b="b" t="t" l="l"/>
              <a:pathLst>
                <a:path h="46092" w="849244">
                  <a:moveTo>
                    <a:pt x="0" y="0"/>
                  </a:moveTo>
                  <a:lnTo>
                    <a:pt x="849244" y="0"/>
                  </a:lnTo>
                  <a:lnTo>
                    <a:pt x="849244" y="46092"/>
                  </a:lnTo>
                  <a:lnTo>
                    <a:pt x="0" y="46092"/>
                  </a:lnTo>
                  <a:close/>
                </a:path>
              </a:pathLst>
            </a:custGeom>
            <a:solidFill>
              <a:srgbClr val="F9B314"/>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479222" y="3110686"/>
            <a:ext cx="9579210" cy="5637764"/>
          </a:xfrm>
          <a:prstGeom prst="rect">
            <a:avLst/>
          </a:prstGeom>
        </p:spPr>
      </p:pic>
      <p:sp>
        <p:nvSpPr>
          <p:cNvPr name="TextBox 3" id="3"/>
          <p:cNvSpPr txBox="true"/>
          <p:nvPr/>
        </p:nvSpPr>
        <p:spPr>
          <a:xfrm rot="0">
            <a:off x="10491025" y="2151389"/>
            <a:ext cx="6567407" cy="453755"/>
          </a:xfrm>
          <a:prstGeom prst="rect">
            <a:avLst/>
          </a:prstGeom>
        </p:spPr>
        <p:txBody>
          <a:bodyPr anchor="t" rtlCol="false" tIns="0" lIns="0" bIns="0" rIns="0">
            <a:spAutoFit/>
          </a:bodyPr>
          <a:lstStyle/>
          <a:p>
            <a:pPr>
              <a:lnSpc>
                <a:spcPts val="3418"/>
              </a:lnSpc>
            </a:pPr>
            <a:r>
              <a:rPr lang="en-US" sz="3637">
                <a:solidFill>
                  <a:srgbClr val="1211CA"/>
                </a:solidFill>
                <a:latin typeface="Montserrat Extra-Bold"/>
              </a:rPr>
              <a:t>    RESULTS AND ANALYSIS</a:t>
            </a:r>
          </a:p>
        </p:txBody>
      </p:sp>
      <p:sp>
        <p:nvSpPr>
          <p:cNvPr name="TextBox 4" id="4"/>
          <p:cNvSpPr txBox="true"/>
          <p:nvPr/>
        </p:nvSpPr>
        <p:spPr>
          <a:xfrm rot="0">
            <a:off x="974437" y="981075"/>
            <a:ext cx="5052949" cy="4225925"/>
          </a:xfrm>
          <a:prstGeom prst="rect">
            <a:avLst/>
          </a:prstGeom>
        </p:spPr>
        <p:txBody>
          <a:bodyPr anchor="t" rtlCol="false" tIns="0" lIns="0" bIns="0" rIns="0">
            <a:spAutoFit/>
          </a:bodyPr>
          <a:lstStyle/>
          <a:p>
            <a:pPr>
              <a:lnSpc>
                <a:spcPts val="2800"/>
              </a:lnSpc>
            </a:pPr>
            <a:r>
              <a:rPr lang="en-US" sz="2000">
                <a:solidFill>
                  <a:srgbClr val="2D262A"/>
                </a:solidFill>
                <a:latin typeface="Montserrat Classic"/>
              </a:rPr>
              <a:t>The results of the simulation showed that the blockchain-based system was able to provide a tamper-proof record of the tender process, increasing transparency and reducing the potential for fraud. Additionally, the system was found to improve efficiency by automating the process through the use of smart contracts. The smart contracts were able to ensure that all the terms of the contract were met and that the process was completed quickly</a:t>
            </a:r>
          </a:p>
        </p:txBody>
      </p:sp>
      <p:sp>
        <p:nvSpPr>
          <p:cNvPr name="TextBox 5" id="5"/>
          <p:cNvSpPr txBox="true"/>
          <p:nvPr/>
        </p:nvSpPr>
        <p:spPr>
          <a:xfrm rot="0">
            <a:off x="974437" y="5891468"/>
            <a:ext cx="3283703" cy="356235"/>
          </a:xfrm>
          <a:prstGeom prst="rect">
            <a:avLst/>
          </a:prstGeom>
        </p:spPr>
        <p:txBody>
          <a:bodyPr anchor="t" rtlCol="false" tIns="0" lIns="0" bIns="0" rIns="0">
            <a:spAutoFit/>
          </a:bodyPr>
          <a:lstStyle/>
          <a:p>
            <a:pPr>
              <a:lnSpc>
                <a:spcPts val="2940"/>
              </a:lnSpc>
            </a:pPr>
            <a:r>
              <a:rPr lang="en-US" sz="2100">
                <a:solidFill>
                  <a:srgbClr val="1211CA"/>
                </a:solidFill>
                <a:latin typeface="Montserrat Extra-Bold Bold"/>
              </a:rPr>
              <a:t>Gas Usage Analysis</a:t>
            </a:r>
          </a:p>
        </p:txBody>
      </p:sp>
      <p:sp>
        <p:nvSpPr>
          <p:cNvPr name="TextBox 6" id="6"/>
          <p:cNvSpPr txBox="true"/>
          <p:nvPr/>
        </p:nvSpPr>
        <p:spPr>
          <a:xfrm rot="0">
            <a:off x="974437" y="6436018"/>
            <a:ext cx="5052949" cy="3168650"/>
          </a:xfrm>
          <a:prstGeom prst="rect">
            <a:avLst/>
          </a:prstGeom>
        </p:spPr>
        <p:txBody>
          <a:bodyPr anchor="t" rtlCol="false" tIns="0" lIns="0" bIns="0" rIns="0">
            <a:spAutoFit/>
          </a:bodyPr>
          <a:lstStyle/>
          <a:p>
            <a:pPr>
              <a:lnSpc>
                <a:spcPts val="2800"/>
              </a:lnSpc>
            </a:pPr>
            <a:r>
              <a:rPr lang="en-US" sz="2000">
                <a:solidFill>
                  <a:srgbClr val="2D262A"/>
                </a:solidFill>
                <a:latin typeface="Montserrat Classic"/>
              </a:rPr>
              <a:t>It gives an estimate of the complexity of various functions in the contract. It is related to the complexity of blockchain transactions. The blockchain transaction gets reverted if the transaction uses more gas than the specified gas limit. The higher the gas usage of a function, the higher will be its transaction fee. </a:t>
            </a:r>
          </a:p>
        </p:txBody>
      </p:sp>
      <p:grpSp>
        <p:nvGrpSpPr>
          <p:cNvPr name="Group 7" id="7"/>
          <p:cNvGrpSpPr/>
          <p:nvPr/>
        </p:nvGrpSpPr>
        <p:grpSpPr>
          <a:xfrm rot="0">
            <a:off x="13833957" y="1663765"/>
            <a:ext cx="3224475" cy="175006"/>
            <a:chOff x="0" y="0"/>
            <a:chExt cx="849244" cy="46092"/>
          </a:xfrm>
        </p:grpSpPr>
        <p:sp>
          <p:nvSpPr>
            <p:cNvPr name="Freeform 8" id="8"/>
            <p:cNvSpPr/>
            <p:nvPr/>
          </p:nvSpPr>
          <p:spPr>
            <a:xfrm flipH="false" flipV="false">
              <a:off x="0" y="0"/>
              <a:ext cx="849244" cy="46092"/>
            </a:xfrm>
            <a:custGeom>
              <a:avLst/>
              <a:gdLst/>
              <a:ahLst/>
              <a:cxnLst/>
              <a:rect r="r" b="b" t="t" l="l"/>
              <a:pathLst>
                <a:path h="46092" w="849244">
                  <a:moveTo>
                    <a:pt x="0" y="0"/>
                  </a:moveTo>
                  <a:lnTo>
                    <a:pt x="849244" y="0"/>
                  </a:lnTo>
                  <a:lnTo>
                    <a:pt x="849244" y="46092"/>
                  </a:lnTo>
                  <a:lnTo>
                    <a:pt x="0" y="46092"/>
                  </a:lnTo>
                  <a:close/>
                </a:path>
              </a:pathLst>
            </a:custGeom>
            <a:solidFill>
              <a:srgbClr val="F9B314"/>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04501" y="1467912"/>
            <a:ext cx="3224475" cy="175006"/>
            <a:chOff x="0" y="0"/>
            <a:chExt cx="849244" cy="46092"/>
          </a:xfrm>
        </p:grpSpPr>
        <p:sp>
          <p:nvSpPr>
            <p:cNvPr name="Freeform 3" id="3"/>
            <p:cNvSpPr/>
            <p:nvPr/>
          </p:nvSpPr>
          <p:spPr>
            <a:xfrm flipH="false" flipV="false">
              <a:off x="0" y="0"/>
              <a:ext cx="849244" cy="46092"/>
            </a:xfrm>
            <a:custGeom>
              <a:avLst/>
              <a:gdLst/>
              <a:ahLst/>
              <a:cxnLst/>
              <a:rect r="r" b="b" t="t" l="l"/>
              <a:pathLst>
                <a:path h="46092" w="849244">
                  <a:moveTo>
                    <a:pt x="0" y="0"/>
                  </a:moveTo>
                  <a:lnTo>
                    <a:pt x="849244" y="0"/>
                  </a:lnTo>
                  <a:lnTo>
                    <a:pt x="849244" y="46092"/>
                  </a:lnTo>
                  <a:lnTo>
                    <a:pt x="0" y="46092"/>
                  </a:lnTo>
                  <a:close/>
                </a:path>
              </a:pathLst>
            </a:custGeom>
            <a:solidFill>
              <a:srgbClr val="F9B314"/>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04501" y="1970000"/>
            <a:ext cx="6448950" cy="529209"/>
          </a:xfrm>
          <a:prstGeom prst="rect">
            <a:avLst/>
          </a:prstGeom>
        </p:spPr>
        <p:txBody>
          <a:bodyPr anchor="t" rtlCol="false" tIns="0" lIns="0" bIns="0" rIns="0">
            <a:spAutoFit/>
          </a:bodyPr>
          <a:lstStyle/>
          <a:p>
            <a:pPr>
              <a:lnSpc>
                <a:spcPts val="3947"/>
              </a:lnSpc>
            </a:pPr>
            <a:r>
              <a:rPr lang="en-US" sz="4200">
                <a:solidFill>
                  <a:srgbClr val="1211CA"/>
                </a:solidFill>
                <a:latin typeface="Montserrat Extra-Bold Bold"/>
              </a:rPr>
              <a:t>CONCLUSION</a:t>
            </a:r>
          </a:p>
        </p:txBody>
      </p:sp>
      <p:sp>
        <p:nvSpPr>
          <p:cNvPr name="TextBox 6" id="6"/>
          <p:cNvSpPr txBox="true"/>
          <p:nvPr/>
        </p:nvSpPr>
        <p:spPr>
          <a:xfrm rot="0">
            <a:off x="504501" y="3299029"/>
            <a:ext cx="12086626" cy="4177665"/>
          </a:xfrm>
          <a:prstGeom prst="rect">
            <a:avLst/>
          </a:prstGeom>
        </p:spPr>
        <p:txBody>
          <a:bodyPr anchor="t" rtlCol="false" tIns="0" lIns="0" bIns="0" rIns="0">
            <a:spAutoFit/>
          </a:bodyPr>
          <a:lstStyle/>
          <a:p>
            <a:pPr algn="just">
              <a:lnSpc>
                <a:spcPts val="3359"/>
              </a:lnSpc>
            </a:pPr>
            <a:r>
              <a:rPr lang="en-US" sz="2400">
                <a:solidFill>
                  <a:srgbClr val="2D262A"/>
                </a:solidFill>
                <a:latin typeface="Montserrat Classic"/>
              </a:rPr>
              <a:t>In conclusion, the use of blockchain technology in e-tendering systems has the potential to revolutionize the way procurement processes are conducted. By leveraging the decentralized and immutable nature of blockchain, e-tendering systems can be made more transparent, secure, and efficient, while reducing the risk of fraud, corruption, and errors.The implementation of a blockchain-based e-tendering system would allow for a more streamlined and automated process, where all stakeholders involved in the procurement process can easily and securely share information and documents. The use of smart contracts would further automate the process, eliminating the need for intermediaries and reducing the time and cost associated with procurement.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DAFOYMpiWIU</dc:identifier>
  <dcterms:modified xsi:type="dcterms:W3CDTF">2011-08-01T06:04:30Z</dcterms:modified>
  <cp:revision>1</cp:revision>
  <dc:title>Government Tender Allocation System - Presentation</dc:title>
</cp:coreProperties>
</file>