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83" r:id="rId3"/>
    <p:sldId id="284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10/03/19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10/03/19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10/03/19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10/03/19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10/03/19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10/03/19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10/03/19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10/03/19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10/03/19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10/03/19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10/03/19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10/03/19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2315" y="1122363"/>
            <a:ext cx="3971220" cy="3249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 Borrower Defaulter?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B6E5A650-02C1-4809-8F56-271F83706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314" y="4560975"/>
            <a:ext cx="3971221" cy="12408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cs typeface="+mn-cs"/>
              </a:rPr>
              <a:t> The 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Largest Lending Company</a:t>
            </a:r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4559531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Content Placeholder 6">
            <a:extLst>
              <a:ext uri="{FF2B5EF4-FFF2-40B4-BE49-F238E27FC236}">
                <a16:creationId xmlns:a16="http://schemas.microsoft.com/office/drawing/2014/main" id="{6FC83A64-1E06-A84F-A2EB-E51D97E18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70" y="924442"/>
            <a:ext cx="6542117" cy="4350507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1B78B298-72F0-4D45-AC8A-0D4655345F87}"/>
              </a:ext>
            </a:extLst>
          </p:cNvPr>
          <p:cNvSpPr txBox="1">
            <a:spLocks/>
          </p:cNvSpPr>
          <p:nvPr/>
        </p:nvSpPr>
        <p:spPr>
          <a:xfrm>
            <a:off x="9917641" y="5181376"/>
            <a:ext cx="1942046" cy="1531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i="1" dirty="0"/>
              <a:t>By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b="1" i="1" dirty="0"/>
              <a:t>Gaurav Singh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b="1" i="1" dirty="0"/>
              <a:t>Vipul Narain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b="1" i="1" dirty="0"/>
              <a:t>Pavithran PV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b="1" i="1" dirty="0"/>
              <a:t>Abhinav Singh 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Top Corners Rounded 67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: Top Corners Rounded 69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500">
                <a:solidFill>
                  <a:schemeClr val="bg1"/>
                </a:solidFill>
              </a:rPr>
              <a:t>EDA : Bivariate Analysis-Categorical Variable</a:t>
            </a:r>
            <a:br>
              <a:rPr lang="en-US" sz="2500">
                <a:solidFill>
                  <a:schemeClr val="bg1"/>
                </a:solidFill>
              </a:rPr>
            </a:br>
            <a:br>
              <a:rPr lang="en-US" sz="2500">
                <a:solidFill>
                  <a:schemeClr val="bg1"/>
                </a:solidFill>
              </a:rPr>
            </a:br>
            <a:endParaRPr lang="en-US" sz="2500" b="1">
              <a:solidFill>
                <a:schemeClr val="bg1"/>
              </a:solidFill>
              <a:latin typeface="+mj-lt"/>
              <a:cs typeface="+mj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3">
            <a:extLst>
              <a:ext uri="{FF2B5EF4-FFF2-40B4-BE49-F238E27FC236}">
                <a16:creationId xmlns:a16="http://schemas.microsoft.com/office/drawing/2014/main" id="{3CE92370-4D39-45F6-B7A4-37317B635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loan_status and NumberOfPayments(Months)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loan_status &amp; JobExperienceOfBorrower(Years)</a:t>
            </a: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E935A-8D71-2D4D-8A4B-CD9B3739A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759" y="731879"/>
            <a:ext cx="6542117" cy="1488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CBAD69-8EED-8242-9353-C971D56AD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213" y="2705800"/>
            <a:ext cx="2973207" cy="13016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C9AFE8-27E4-0045-B1E2-015B6ADAE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540" y="5252721"/>
            <a:ext cx="6284727" cy="6241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CCDB24-A084-9545-8935-F282F50947A9}"/>
              </a:ext>
            </a:extLst>
          </p:cNvPr>
          <p:cNvSpPr txBox="1"/>
          <p:nvPr/>
        </p:nvSpPr>
        <p:spPr>
          <a:xfrm>
            <a:off x="5153993" y="2112053"/>
            <a:ext cx="35482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Analysis Result</a:t>
            </a:r>
          </a:p>
          <a:p>
            <a:r>
              <a:rPr lang="en-US" sz="1200" b="1" u="sng" dirty="0"/>
              <a:t>(Loan Status, Loan Amount Taken &amp; Numeric Values)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C5CFA2-9BC7-2E4F-A8B1-6BF5D9C9157F}"/>
              </a:ext>
            </a:extLst>
          </p:cNvPr>
          <p:cNvSpPr txBox="1"/>
          <p:nvPr/>
        </p:nvSpPr>
        <p:spPr>
          <a:xfrm>
            <a:off x="5153992" y="4637790"/>
            <a:ext cx="3970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Analysis Result</a:t>
            </a:r>
          </a:p>
          <a:p>
            <a:r>
              <a:rPr lang="en-US" sz="1200" b="1" u="sng" dirty="0"/>
              <a:t>(Loan Status, Job Experience in Years &amp; Numeric Values)</a:t>
            </a:r>
          </a:p>
        </p:txBody>
      </p:sp>
    </p:spTree>
    <p:extLst>
      <p:ext uri="{BB962C8B-B14F-4D97-AF65-F5344CB8AC3E}">
        <p14:creationId xmlns:p14="http://schemas.microsoft.com/office/powerpoint/2010/main" val="189787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Top Corners Rounded 67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: Top Corners Rounded 69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500">
                <a:solidFill>
                  <a:schemeClr val="bg1"/>
                </a:solidFill>
              </a:rPr>
              <a:t>EDA : Bivariate Analysis-Categorical Variable</a:t>
            </a:r>
            <a:br>
              <a:rPr lang="en-US" sz="2500">
                <a:solidFill>
                  <a:schemeClr val="bg1"/>
                </a:solidFill>
              </a:rPr>
            </a:br>
            <a:br>
              <a:rPr lang="en-US" sz="2500">
                <a:solidFill>
                  <a:schemeClr val="bg1"/>
                </a:solidFill>
              </a:rPr>
            </a:br>
            <a:endParaRPr lang="en-US" sz="2500" b="1">
              <a:solidFill>
                <a:schemeClr val="bg1"/>
              </a:solidFill>
              <a:latin typeface="+mj-lt"/>
              <a:cs typeface="+mj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3">
            <a:extLst>
              <a:ext uri="{FF2B5EF4-FFF2-40B4-BE49-F238E27FC236}">
                <a16:creationId xmlns:a16="http://schemas.microsoft.com/office/drawing/2014/main" id="{3CE92370-4D39-45F6-B7A4-37317B635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loan_status &amp; HomeOwnershipStatusOfBorrower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DB02A-6141-D446-80C3-F84FADC17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289" y="949505"/>
            <a:ext cx="6314440" cy="24794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18EB4E-17AA-B448-B3B6-F0EA4D095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289" y="4139882"/>
            <a:ext cx="7005711" cy="2159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0C08E5-3EBA-9441-B4EC-86F311EA3ADD}"/>
              </a:ext>
            </a:extLst>
          </p:cNvPr>
          <p:cNvSpPr txBox="1"/>
          <p:nvPr/>
        </p:nvSpPr>
        <p:spPr>
          <a:xfrm>
            <a:off x="5047761" y="3585884"/>
            <a:ext cx="3970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Analysis Result</a:t>
            </a:r>
          </a:p>
          <a:p>
            <a:r>
              <a:rPr lang="en-US" sz="1200" b="1" u="sng" dirty="0"/>
              <a:t>(Loan Status, Home Ownership Status &amp; Numeric Values)</a:t>
            </a:r>
          </a:p>
        </p:txBody>
      </p:sp>
    </p:spTree>
    <p:extLst>
      <p:ext uri="{BB962C8B-B14F-4D97-AF65-F5344CB8AC3E}">
        <p14:creationId xmlns:p14="http://schemas.microsoft.com/office/powerpoint/2010/main" val="4237146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Top Corners Rounded 67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: Top Corners Rounded 69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Conclusion : Driver Factors/Variables for Defaulter</a:t>
            </a:r>
            <a:endParaRPr lang="en-US" sz="2500" b="1" dirty="0">
              <a:solidFill>
                <a:schemeClr val="bg1"/>
              </a:solidFill>
              <a:latin typeface="+mj-lt"/>
              <a:cs typeface="+mj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3">
            <a:extLst>
              <a:ext uri="{FF2B5EF4-FFF2-40B4-BE49-F238E27FC236}">
                <a16:creationId xmlns:a16="http://schemas.microsoft.com/office/drawing/2014/main" id="{3CE92370-4D39-45F6-B7A4-37317B635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%Interest Rate</a:t>
            </a:r>
          </a:p>
          <a:p>
            <a:r>
              <a:rPr lang="en-IN" sz="2000" dirty="0">
                <a:solidFill>
                  <a:schemeClr val="bg1"/>
                </a:solidFill>
              </a:rPr>
              <a:t>% Debt To Income Ratio</a:t>
            </a:r>
          </a:p>
          <a:p>
            <a:r>
              <a:rPr lang="en-IN" sz="2000" dirty="0">
                <a:solidFill>
                  <a:schemeClr val="bg1"/>
                </a:solidFill>
              </a:rPr>
              <a:t>Annual Income</a:t>
            </a:r>
          </a:p>
          <a:p>
            <a:r>
              <a:rPr lang="en-IN" sz="2000" dirty="0">
                <a:solidFill>
                  <a:schemeClr val="bg1"/>
                </a:solidFill>
              </a:rPr>
              <a:t>Number of Payments (in Month)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CB3977-D1A6-2A4E-B737-2F18B92D68B6}"/>
              </a:ext>
            </a:extLst>
          </p:cNvPr>
          <p:cNvSpPr txBox="1">
            <a:spLocks/>
          </p:cNvSpPr>
          <p:nvPr/>
        </p:nvSpPr>
        <p:spPr>
          <a:xfrm>
            <a:off x="5047761" y="1483563"/>
            <a:ext cx="6822506" cy="1222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i="1" u="sng" dirty="0">
                <a:solidFill>
                  <a:srgbClr val="000000"/>
                </a:solidFill>
                <a:latin typeface="Helvetica Neue" panose="02000503000000020004" pitchFamily="2" charset="0"/>
              </a:rPr>
              <a:t>High Level Analysis Result</a:t>
            </a:r>
          </a:p>
          <a:p>
            <a:pPr>
              <a:buFont typeface="Wingdings" pitchFamily="2" charset="2"/>
              <a:buChar char="§"/>
            </a:pPr>
            <a:r>
              <a:rPr lang="en-IN" sz="1200" i="1" dirty="0">
                <a:solidFill>
                  <a:srgbClr val="000000"/>
                </a:solidFill>
                <a:latin typeface="Helvetica Neue" panose="02000503000000020004" pitchFamily="2" charset="0"/>
              </a:rPr>
              <a:t>Higher the %Interest Rate goes more, chances of Borrower being a Defaulter will increase </a:t>
            </a:r>
          </a:p>
          <a:p>
            <a:pPr>
              <a:buFont typeface="Wingdings" pitchFamily="2" charset="2"/>
              <a:buChar char="§"/>
            </a:pPr>
            <a:r>
              <a:rPr lang="en-IN" sz="1200" i="1" dirty="0">
                <a:solidFill>
                  <a:srgbClr val="000000"/>
                </a:solidFill>
                <a:latin typeface="Helvetica Neue" panose="02000503000000020004" pitchFamily="2" charset="0"/>
              </a:rPr>
              <a:t>Higher the %DebtToIncome Ratio, chances of Borrower being a Defaulter will increase</a:t>
            </a:r>
            <a:r>
              <a:rPr lang="en-US" sz="1200" dirty="0"/>
              <a:t> </a:t>
            </a:r>
          </a:p>
          <a:p>
            <a:pPr>
              <a:buFont typeface="Wingdings" pitchFamily="2" charset="2"/>
              <a:buChar char="§"/>
            </a:pPr>
            <a:r>
              <a:rPr lang="en-IN" sz="1200" i="1" dirty="0">
                <a:solidFill>
                  <a:srgbClr val="000000"/>
                </a:solidFill>
                <a:latin typeface="Helvetica Neue" panose="02000503000000020004" pitchFamily="2" charset="0"/>
              </a:rPr>
              <a:t>Lower the Annual Income, chances of Borrower being a Defaulter will increase</a:t>
            </a:r>
          </a:p>
          <a:p>
            <a:pPr>
              <a:buFont typeface="Wingdings" pitchFamily="2" charset="2"/>
              <a:buChar char="§"/>
            </a:pPr>
            <a:endParaRPr lang="en-US" sz="1200" i="1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4B3E8FC-450A-3D4A-8774-6C4B918AD26B}"/>
              </a:ext>
            </a:extLst>
          </p:cNvPr>
          <p:cNvSpPr txBox="1">
            <a:spLocks/>
          </p:cNvSpPr>
          <p:nvPr/>
        </p:nvSpPr>
        <p:spPr>
          <a:xfrm>
            <a:off x="5047761" y="2998759"/>
            <a:ext cx="6822506" cy="3074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i="1" u="sng" dirty="0">
                <a:solidFill>
                  <a:srgbClr val="000000"/>
                </a:solidFill>
                <a:latin typeface="Helvetica Neue" panose="02000503000000020004" pitchFamily="2" charset="0"/>
              </a:rPr>
              <a:t>Final Conclusion</a:t>
            </a:r>
            <a:r>
              <a:rPr lang="en-IN" sz="1400" b="1" i="1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</a:p>
          <a:p>
            <a:pPr marL="0" indent="0">
              <a:buNone/>
            </a:pPr>
            <a:r>
              <a:rPr lang="en-IN" sz="1200" i="1" dirty="0">
                <a:solidFill>
                  <a:srgbClr val="000000"/>
                </a:solidFill>
                <a:latin typeface="Helvetica Neue" panose="02000503000000020004" pitchFamily="2" charset="0"/>
              </a:rPr>
              <a:t>If the Lending Company want to have less chances that Borrower will be a Defaulter and in tern reduce their Credit Loss, they have to limit % DebtToIncome ratio and %Interest Rate as follows:</a:t>
            </a:r>
          </a:p>
          <a:p>
            <a:pPr>
              <a:buFont typeface="Wingdings" pitchFamily="2" charset="2"/>
              <a:buChar char="§"/>
            </a:pPr>
            <a:r>
              <a:rPr lang="en-IN" sz="1200" i="1" dirty="0">
                <a:solidFill>
                  <a:srgbClr val="000000"/>
                </a:solidFill>
                <a:latin typeface="Helvetica Neue" panose="02000503000000020004" pitchFamily="2" charset="0"/>
              </a:rPr>
              <a:t>In Terms of Number Of Payments by Month:</a:t>
            </a:r>
          </a:p>
          <a:p>
            <a:pPr lvl="1"/>
            <a:r>
              <a:rPr lang="en-IN" sz="1200" b="1" i="1" dirty="0">
                <a:solidFill>
                  <a:srgbClr val="000000"/>
                </a:solidFill>
                <a:latin typeface="Helvetica Neue" panose="02000503000000020004" pitchFamily="2" charset="0"/>
              </a:rPr>
              <a:t>36 months Term</a:t>
            </a:r>
          </a:p>
          <a:p>
            <a:pPr lvl="2"/>
            <a:r>
              <a:rPr lang="en-IN" sz="1200" i="1" dirty="0">
                <a:solidFill>
                  <a:srgbClr val="000000"/>
                </a:solidFill>
                <a:latin typeface="Helvetica Neue" panose="02000503000000020004" pitchFamily="2" charset="0"/>
              </a:rPr>
              <a:t>%DebtToIncome Ratio &lt;= 13.22%</a:t>
            </a:r>
          </a:p>
          <a:p>
            <a:pPr lvl="2"/>
            <a:r>
              <a:rPr lang="en-IN" sz="1200" i="1" dirty="0">
                <a:solidFill>
                  <a:srgbClr val="000000"/>
                </a:solidFill>
                <a:latin typeface="Helvetica Neue" panose="02000503000000020004" pitchFamily="2" charset="0"/>
              </a:rPr>
              <a:t>%Interest Rate &lt;= 10.84%</a:t>
            </a:r>
          </a:p>
          <a:p>
            <a:pPr lvl="1"/>
            <a:r>
              <a:rPr lang="en-IN" sz="1200" b="1" i="1" dirty="0">
                <a:solidFill>
                  <a:srgbClr val="000000"/>
                </a:solidFill>
                <a:latin typeface="Helvetica Neue" panose="02000503000000020004" pitchFamily="2" charset="0"/>
              </a:rPr>
              <a:t>60 months Term</a:t>
            </a:r>
          </a:p>
          <a:p>
            <a:pPr lvl="2"/>
            <a:r>
              <a:rPr lang="en-IN" sz="1200" i="1" dirty="0">
                <a:solidFill>
                  <a:srgbClr val="000000"/>
                </a:solidFill>
                <a:latin typeface="Helvetica Neue" panose="02000503000000020004" pitchFamily="2" charset="0"/>
              </a:rPr>
              <a:t>%DebtToIncome Ratio  &lt;= 14.41%</a:t>
            </a:r>
          </a:p>
          <a:p>
            <a:pPr lvl="2"/>
            <a:r>
              <a:rPr lang="en-IN" sz="1200" i="1" dirty="0">
                <a:solidFill>
                  <a:srgbClr val="000000"/>
                </a:solidFill>
                <a:latin typeface="Helvetica Neue" panose="02000503000000020004" pitchFamily="2" charset="0"/>
              </a:rPr>
              <a:t>%Interest Rate &lt;= 14.36%</a:t>
            </a:r>
          </a:p>
          <a:p>
            <a:pPr>
              <a:buFont typeface="Wingdings" pitchFamily="2" charset="2"/>
              <a:buChar char="§"/>
            </a:pPr>
            <a:endParaRPr lang="en-IN" sz="1200" i="1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1200" i="1" dirty="0">
                <a:solidFill>
                  <a:srgbClr val="000000"/>
                </a:solidFill>
                <a:latin typeface="Helvetica Neue" panose="02000503000000020004" pitchFamily="2" charset="0"/>
              </a:rPr>
              <a:t>By above limitations, chances of having Safe Consumer increases and hence Credit Loss will be reduced.</a:t>
            </a:r>
          </a:p>
        </p:txBody>
      </p:sp>
    </p:spTree>
    <p:extLst>
      <p:ext uri="{BB962C8B-B14F-4D97-AF65-F5344CB8AC3E}">
        <p14:creationId xmlns:p14="http://schemas.microsoft.com/office/powerpoint/2010/main" val="36369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Top Corners Rounded 36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  <a:cs typeface="+mj-cs"/>
              </a:rPr>
              <a:t>Identify Risk of Loan Approval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3">
            <a:extLst>
              <a:ext uri="{FF2B5EF4-FFF2-40B4-BE49-F238E27FC236}">
                <a16:creationId xmlns:a16="http://schemas.microsoft.com/office/drawing/2014/main" id="{3CE92370-4D39-45F6-B7A4-37317B635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Goal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Identify Safe &amp; Risky Consumer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Reduce Credit Loss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Increase Profit</a:t>
            </a:r>
          </a:p>
          <a:p>
            <a:r>
              <a:rPr lang="en-US" sz="2000" dirty="0">
                <a:solidFill>
                  <a:schemeClr val="bg1"/>
                </a:solidFill>
              </a:rPr>
              <a:t>Approach : Exploratory Data Analysis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Load Loan Dataset, Data Cleanup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Identify Driving Factors/Variables for Defaulter using Univariate &amp; Bivariate Analysis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Conclusion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Driving Factors and their effect on Consumer being Defaulter or not </a:t>
            </a:r>
          </a:p>
        </p:txBody>
      </p:sp>
      <p:pic>
        <p:nvPicPr>
          <p:cNvPr id="32" name="Content Placeholder 15">
            <a:extLst>
              <a:ext uri="{FF2B5EF4-FFF2-40B4-BE49-F238E27FC236}">
                <a16:creationId xmlns:a16="http://schemas.microsoft.com/office/drawing/2014/main" id="{8CA359E4-0D9B-8E48-8329-E32C419B4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823423"/>
            <a:ext cx="6542117" cy="505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1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  <a:cs typeface="+mj-cs"/>
              </a:rPr>
              <a:t>Goal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3">
            <a:extLst>
              <a:ext uri="{FF2B5EF4-FFF2-40B4-BE49-F238E27FC236}">
                <a16:creationId xmlns:a16="http://schemas.microsoft.com/office/drawing/2014/main" id="{3CE92370-4D39-45F6-B7A4-37317B635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 lnSpcReduction="10000"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Identify Safe &amp; Risky Consumer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Identify the Consumer who did not Repay the the loan and are called </a:t>
            </a:r>
            <a:r>
              <a:rPr lang="en-US" sz="1200" b="1" dirty="0">
                <a:solidFill>
                  <a:schemeClr val="bg1"/>
                </a:solidFill>
              </a:rPr>
              <a:t>Defaulters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Use loan data which contains: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Charged-Off Consumers : Did not repay loan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Fully Paid Consumers : Repaid the loan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Current Consumers : Ongoing loan </a:t>
            </a:r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Reduce Credit Loss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By identifying Defaulters Lending Company can avoid giving loan to them and reduce the Credit Loss.</a:t>
            </a:r>
          </a:p>
          <a:p>
            <a:r>
              <a:rPr lang="en-US" sz="1600" dirty="0">
                <a:solidFill>
                  <a:schemeClr val="bg1"/>
                </a:solidFill>
              </a:rPr>
              <a:t>Increase Profit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Identifying Safe Consumers will help in Lending Company to increase its Profit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643C2-79D1-0042-A03A-EFE71033F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1064383"/>
            <a:ext cx="6542117" cy="457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4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Approach : Exploratory Data Analysis</a:t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  <a:latin typeface="+mj-lt"/>
              <a:cs typeface="+mj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3">
            <a:extLst>
              <a:ext uri="{FF2B5EF4-FFF2-40B4-BE49-F238E27FC236}">
                <a16:creationId xmlns:a16="http://schemas.microsoft.com/office/drawing/2014/main" id="{3CE92370-4D39-45F6-B7A4-37317B635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Loading Loan Dataset</a:t>
            </a:r>
          </a:p>
          <a:p>
            <a:r>
              <a:rPr lang="en-US" sz="2000" dirty="0">
                <a:solidFill>
                  <a:schemeClr val="bg1"/>
                </a:solidFill>
              </a:rPr>
              <a:t>Data Cleanup &amp; Understanding 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Drop empty Columns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Drop Columns with Single Value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Get rid of rows with empty data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Standardizing Column Values 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Lower Case Conversion of all values in a column 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Removing unnecessary prefix like ‘%’ and ‘years’ etc.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Converting the Date columns to datetime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Standardizing Column Names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Columns renamed to identify their business meaning 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45781BF1-E334-FA4F-9649-36986C29A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6143" y="1653090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B49E0D-5A4F-E64D-9C16-46BA0CAD9DE2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6310543" y="2110290"/>
            <a:ext cx="1483792" cy="1057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Table">
            <a:extLst>
              <a:ext uri="{FF2B5EF4-FFF2-40B4-BE49-F238E27FC236}">
                <a16:creationId xmlns:a16="http://schemas.microsoft.com/office/drawing/2014/main" id="{2FF842F2-4513-4140-8B47-FF3682567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4335" y="1172938"/>
            <a:ext cx="1895856" cy="1895856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35E44DB4-8846-A44E-8A20-9679E7EB8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4335" y="3759790"/>
            <a:ext cx="1895856" cy="1895856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BE29C5-2CA0-BF4B-B586-5996C7314EFC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>
            <a:off x="8742263" y="3068794"/>
            <a:ext cx="0" cy="69099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6C9DAFB-0CCC-304C-B957-1F99663D8F6B}"/>
              </a:ext>
            </a:extLst>
          </p:cNvPr>
          <p:cNvSpPr txBox="1"/>
          <p:nvPr/>
        </p:nvSpPr>
        <p:spPr>
          <a:xfrm>
            <a:off x="5388627" y="2642342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loan.csv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9A71A1-3C4C-B344-BD20-EE435B44B065}"/>
              </a:ext>
            </a:extLst>
          </p:cNvPr>
          <p:cNvSpPr txBox="1"/>
          <p:nvPr/>
        </p:nvSpPr>
        <p:spPr>
          <a:xfrm>
            <a:off x="6474308" y="1706350"/>
            <a:ext cx="113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Load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602E30-A3E1-104C-87D4-A5FA1A9A3352}"/>
              </a:ext>
            </a:extLst>
          </p:cNvPr>
          <p:cNvSpPr txBox="1"/>
          <p:nvPr/>
        </p:nvSpPr>
        <p:spPr>
          <a:xfrm>
            <a:off x="8807532" y="2952080"/>
            <a:ext cx="1765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Cleanup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Data Dictionary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B29463-27F2-A842-A65C-BE6385146FFC}"/>
              </a:ext>
            </a:extLst>
          </p:cNvPr>
          <p:cNvSpPr txBox="1"/>
          <p:nvPr/>
        </p:nvSpPr>
        <p:spPr>
          <a:xfrm>
            <a:off x="9588418" y="1666908"/>
            <a:ext cx="1621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DATASET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ROWS : </a:t>
            </a:r>
            <a:r>
              <a:rPr lang="en-IN" sz="1200" dirty="0">
                <a:solidFill>
                  <a:srgbClr val="FF0000"/>
                </a:solidFill>
              </a:rPr>
              <a:t>39717</a:t>
            </a:r>
          </a:p>
          <a:p>
            <a:r>
              <a:rPr lang="en-IN" sz="1200" dirty="0">
                <a:solidFill>
                  <a:srgbClr val="FF0000"/>
                </a:solidFill>
              </a:rPr>
              <a:t>COLUMNS : 111</a:t>
            </a:r>
          </a:p>
          <a:p>
            <a:r>
              <a:rPr lang="en-IN" sz="1200" dirty="0">
                <a:solidFill>
                  <a:srgbClr val="FF0000"/>
                </a:solidFill>
              </a:rPr>
              <a:t>SIZE : 33.6MB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E72EA4-A94E-2F4F-B4CD-DDF0D985B01E}"/>
              </a:ext>
            </a:extLst>
          </p:cNvPr>
          <p:cNvSpPr txBox="1"/>
          <p:nvPr/>
        </p:nvSpPr>
        <p:spPr>
          <a:xfrm>
            <a:off x="9559653" y="4291049"/>
            <a:ext cx="1999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CLEANED DATASET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ROWS : </a:t>
            </a:r>
            <a:r>
              <a:rPr lang="en-IN" sz="1200" dirty="0">
                <a:solidFill>
                  <a:schemeClr val="accent6">
                    <a:lumMod val="50000"/>
                  </a:schemeClr>
                </a:solidFill>
              </a:rPr>
              <a:t>36433</a:t>
            </a:r>
          </a:p>
          <a:p>
            <a:r>
              <a:rPr lang="en-IN" sz="1200" dirty="0">
                <a:solidFill>
                  <a:schemeClr val="accent6">
                    <a:lumMod val="50000"/>
                  </a:schemeClr>
                </a:solidFill>
              </a:rPr>
              <a:t>COLUMNS : 42</a:t>
            </a:r>
          </a:p>
          <a:p>
            <a:r>
              <a:rPr lang="en-IN" sz="1200" dirty="0">
                <a:solidFill>
                  <a:schemeClr val="accent6">
                    <a:lumMod val="50000"/>
                  </a:schemeClr>
                </a:solidFill>
              </a:rPr>
              <a:t>SIZE : 12.0MB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37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1733" y="981092"/>
            <a:ext cx="4092951" cy="136792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EDA : Univariate Categorical Analysis</a:t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  <a:latin typeface="+mj-lt"/>
              <a:cs typeface="+mj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3">
            <a:extLst>
              <a:ext uri="{FF2B5EF4-FFF2-40B4-BE49-F238E27FC236}">
                <a16:creationId xmlns:a16="http://schemas.microsoft.com/office/drawing/2014/main" id="{3CE92370-4D39-45F6-B7A4-37317B635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398883"/>
          </a:xfrm>
        </p:spPr>
        <p:txBody>
          <a:bodyPr anchor="t">
            <a:normAutofit fontScale="70000" lnSpcReduction="20000"/>
          </a:bodyPr>
          <a:lstStyle/>
          <a:p>
            <a:r>
              <a:rPr lang="en-US" sz="2300" dirty="0">
                <a:solidFill>
                  <a:schemeClr val="bg1"/>
                </a:solidFill>
              </a:rPr>
              <a:t>Ordered Categorical Variable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Job Experience of Borrower</a:t>
            </a:r>
          </a:p>
          <a:p>
            <a:r>
              <a:rPr lang="en-US" sz="2300" dirty="0">
                <a:solidFill>
                  <a:schemeClr val="bg1"/>
                </a:solidFill>
              </a:rPr>
              <a:t>Unordered Categorical Analysis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Status of Home Ownership of Borrower </a:t>
            </a:r>
          </a:p>
          <a:p>
            <a:pPr lvl="2"/>
            <a:r>
              <a:rPr lang="en-US" sz="1100" dirty="0">
                <a:solidFill>
                  <a:schemeClr val="bg1"/>
                </a:solidFill>
              </a:rPr>
              <a:t>RENT</a:t>
            </a:r>
          </a:p>
          <a:p>
            <a:pPr lvl="2"/>
            <a:r>
              <a:rPr lang="en-US" sz="1100" dirty="0">
                <a:solidFill>
                  <a:schemeClr val="bg1"/>
                </a:solidFill>
              </a:rPr>
              <a:t>MORTGAGE</a:t>
            </a:r>
          </a:p>
          <a:p>
            <a:pPr lvl="2"/>
            <a:r>
              <a:rPr lang="en-US" sz="1100" dirty="0">
                <a:solidFill>
                  <a:schemeClr val="bg1"/>
                </a:solidFill>
              </a:rPr>
              <a:t>OWN</a:t>
            </a:r>
          </a:p>
          <a:p>
            <a:pPr lvl="2"/>
            <a:r>
              <a:rPr lang="en-US" sz="1100" dirty="0">
                <a:solidFill>
                  <a:schemeClr val="bg1"/>
                </a:solidFill>
              </a:rPr>
              <a:t>OTHER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Income Verification Status</a:t>
            </a:r>
          </a:p>
          <a:p>
            <a:pPr lvl="2"/>
            <a:r>
              <a:rPr lang="en-US" sz="1100" dirty="0">
                <a:solidFill>
                  <a:schemeClr val="bg1"/>
                </a:solidFill>
              </a:rPr>
              <a:t>Not Verified</a:t>
            </a:r>
          </a:p>
          <a:p>
            <a:pPr lvl="2"/>
            <a:r>
              <a:rPr lang="en-US" sz="1100" dirty="0">
                <a:solidFill>
                  <a:schemeClr val="bg1"/>
                </a:solidFill>
              </a:rPr>
              <a:t>Verified</a:t>
            </a:r>
          </a:p>
          <a:p>
            <a:pPr lvl="2"/>
            <a:r>
              <a:rPr lang="en-US" sz="1100" dirty="0">
                <a:solidFill>
                  <a:schemeClr val="bg1"/>
                </a:solidFill>
              </a:rPr>
              <a:t>Source Verified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Loan Status</a:t>
            </a:r>
          </a:p>
          <a:p>
            <a:pPr lvl="2"/>
            <a:r>
              <a:rPr lang="en-US" sz="1100" dirty="0">
                <a:solidFill>
                  <a:schemeClr val="bg1"/>
                </a:solidFill>
              </a:rPr>
              <a:t>Fully Paid</a:t>
            </a:r>
          </a:p>
          <a:p>
            <a:pPr lvl="2"/>
            <a:r>
              <a:rPr lang="en-US" sz="1100" dirty="0">
                <a:solidFill>
                  <a:schemeClr val="bg1"/>
                </a:solidFill>
              </a:rPr>
              <a:t>Charged Off</a:t>
            </a:r>
          </a:p>
          <a:p>
            <a:pPr lvl="2"/>
            <a:r>
              <a:rPr lang="en-US" sz="1100" dirty="0">
                <a:solidFill>
                  <a:schemeClr val="bg1"/>
                </a:solidFill>
              </a:rPr>
              <a:t>Current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Number Of Payments(Month) : 36 Months, 60 Months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Purpose : The purpose why loan has been taken</a:t>
            </a:r>
          </a:p>
          <a:p>
            <a:pPr marL="457200" lvl="1" indent="0">
              <a:buNone/>
            </a:pPr>
            <a:endParaRPr lang="en-US" sz="15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1500" dirty="0">
              <a:solidFill>
                <a:schemeClr val="bg1"/>
              </a:solidFill>
            </a:endParaRPr>
          </a:p>
          <a:p>
            <a:pPr lvl="1"/>
            <a:endParaRPr lang="en-US" sz="15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1CD573-C738-7646-B171-59F384129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739957"/>
              </p:ext>
            </p:extLst>
          </p:nvPr>
        </p:nvGraphicFramePr>
        <p:xfrm>
          <a:off x="5378889" y="2250437"/>
          <a:ext cx="628904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520">
                  <a:extLst>
                    <a:ext uri="{9D8B030D-6E8A-4147-A177-3AD203B41FA5}">
                      <a16:colId xmlns:a16="http://schemas.microsoft.com/office/drawing/2014/main" val="306239302"/>
                    </a:ext>
                  </a:extLst>
                </a:gridCol>
                <a:gridCol w="3144520">
                  <a:extLst>
                    <a:ext uri="{9D8B030D-6E8A-4147-A177-3AD203B41FA5}">
                      <a16:colId xmlns:a16="http://schemas.microsoft.com/office/drawing/2014/main" val="844728780"/>
                    </a:ext>
                  </a:extLst>
                </a:gridCol>
              </a:tblGrid>
              <a:tr h="308204">
                <a:tc>
                  <a:txBody>
                    <a:bodyPr/>
                    <a:lstStyle/>
                    <a:p>
                      <a:r>
                        <a:rPr lang="en-US" dirty="0"/>
                        <a:t>Attribute Name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Analyzed Info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349560"/>
                  </a:ext>
                </a:extLst>
              </a:tr>
              <a:tr h="308204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JobExperienceOfBorrower(Years)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 of the borrowers have experience 10+ Years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765026"/>
                  </a:ext>
                </a:extLst>
              </a:tr>
              <a:tr h="30820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HomeOwnershipStatusOfBorrower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Income is ‘</a:t>
                      </a:r>
                      <a:r>
                        <a:rPr lang="en-IN" sz="14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verified’</a:t>
                      </a:r>
                      <a:r>
                        <a:rPr lang="en-IN" sz="1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most of the borrowers</a:t>
                      </a:r>
                      <a:endParaRPr lang="en-US" sz="14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527010"/>
                  </a:ext>
                </a:extLst>
              </a:tr>
              <a:tr h="308204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loan_status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83.5% borrowers =&gt; fully paid the loan </a:t>
                      </a:r>
                      <a:r>
                        <a:rPr lang="en-IN" sz="14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13.6% =&gt; Defaulters </a:t>
                      </a:r>
                    </a:p>
                    <a:p>
                      <a:r>
                        <a:rPr lang="en-IN" sz="1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2.9% =&gt; Current Consumers</a:t>
                      </a:r>
                      <a:endParaRPr lang="en-US" sz="14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249396"/>
                  </a:ext>
                </a:extLst>
              </a:tr>
              <a:tr h="30820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NumberOfPayments(Months)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Loan for 36 months =&gt; 26377 Borrowers</a:t>
                      </a:r>
                    </a:p>
                    <a:p>
                      <a:r>
                        <a:rPr lang="en-IN" sz="1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Loan for 60 months =&gt; 10056 Borrowers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20319"/>
                  </a:ext>
                </a:extLst>
              </a:tr>
              <a:tr h="30820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purpose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 borrowers took loan for</a:t>
                      </a:r>
                      <a:r>
                        <a:rPr lang="en-IN" sz="14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“debt consolidation”</a:t>
                      </a:r>
                      <a:endParaRPr lang="en-US" sz="1400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1765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589C91F-A114-7142-9D56-6A91B47DE4E3}"/>
              </a:ext>
            </a:extLst>
          </p:cNvPr>
          <p:cNvSpPr txBox="1"/>
          <p:nvPr/>
        </p:nvSpPr>
        <p:spPr>
          <a:xfrm>
            <a:off x="5292183" y="1665052"/>
            <a:ext cx="438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Analysis Result(For Categorical Univariates)</a:t>
            </a:r>
          </a:p>
        </p:txBody>
      </p:sp>
    </p:spTree>
    <p:extLst>
      <p:ext uri="{BB962C8B-B14F-4D97-AF65-F5344CB8AC3E}">
        <p14:creationId xmlns:p14="http://schemas.microsoft.com/office/powerpoint/2010/main" val="267720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1733" y="981092"/>
            <a:ext cx="4092951" cy="162445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EDA : Univariate Numeric Data Analysis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  <a:latin typeface="+mj-lt"/>
              <a:cs typeface="+mj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3">
            <a:extLst>
              <a:ext uri="{FF2B5EF4-FFF2-40B4-BE49-F238E27FC236}">
                <a16:creationId xmlns:a16="http://schemas.microsoft.com/office/drawing/2014/main" id="{3CE92370-4D39-45F6-B7A4-37317B635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Distribution Plot for relevant numeric columns</a:t>
            </a:r>
          </a:p>
          <a:p>
            <a:r>
              <a:rPr lang="en-US" sz="1900" dirty="0">
                <a:solidFill>
                  <a:schemeClr val="bg1"/>
                </a:solidFill>
              </a:rPr>
              <a:t>Central Tendency of Numeric Attributes</a:t>
            </a:r>
          </a:p>
          <a:p>
            <a:r>
              <a:rPr lang="en-US" sz="1900" dirty="0">
                <a:solidFill>
                  <a:schemeClr val="bg1"/>
                </a:solidFill>
              </a:rPr>
              <a:t>Get rid of Outliers</a:t>
            </a: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</a:endParaRPr>
          </a:p>
          <a:p>
            <a:pPr lvl="1"/>
            <a:endParaRPr lang="en-US" sz="15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940A7-C0A8-6948-BF3C-111BC838E1C4}"/>
              </a:ext>
            </a:extLst>
          </p:cNvPr>
          <p:cNvSpPr txBox="1"/>
          <p:nvPr/>
        </p:nvSpPr>
        <p:spPr>
          <a:xfrm>
            <a:off x="5301166" y="928048"/>
            <a:ext cx="562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Check whether Number Attributes are Normally Distributed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all the Numeric Attributes Distribution has been drawn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Annual Income</a:t>
            </a:r>
            <a:r>
              <a:rPr lang="en-US" sz="1400" dirty="0"/>
              <a:t> column is </a:t>
            </a:r>
            <a:r>
              <a:rPr lang="en-US" sz="1400" b="1" dirty="0"/>
              <a:t>Positively Skewed, </a:t>
            </a:r>
            <a:r>
              <a:rPr lang="en-US" sz="1400" dirty="0"/>
              <a:t>i.e. there are Outliers in positive side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38CCA-C901-8445-9E33-A0A1733CC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55" y="2228245"/>
            <a:ext cx="3176951" cy="2832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E2671A-3B7B-DC48-883B-05D21F7A3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706" y="2291145"/>
            <a:ext cx="3894417" cy="27009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ABD508-B0F9-9C47-9A2D-68F5CEFAAFA6}"/>
              </a:ext>
            </a:extLst>
          </p:cNvPr>
          <p:cNvSpPr txBox="1"/>
          <p:nvPr/>
        </p:nvSpPr>
        <p:spPr>
          <a:xfrm>
            <a:off x="5550144" y="5184313"/>
            <a:ext cx="2565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Before Removing Outliers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5E6D6-4C74-2242-8F31-61951F4629ED}"/>
              </a:ext>
            </a:extLst>
          </p:cNvPr>
          <p:cNvSpPr txBox="1"/>
          <p:nvPr/>
        </p:nvSpPr>
        <p:spPr>
          <a:xfrm>
            <a:off x="9039050" y="5184312"/>
            <a:ext cx="2441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After Removing Outliers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72D8B-0089-A340-80B5-06520EB99A9C}"/>
              </a:ext>
            </a:extLst>
          </p:cNvPr>
          <p:cNvSpPr txBox="1"/>
          <p:nvPr/>
        </p:nvSpPr>
        <p:spPr>
          <a:xfrm>
            <a:off x="5270352" y="5876908"/>
            <a:ext cx="67397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After removing Outliers from Annual Income attribute, not only Annual Income distribution became Normal but all other Numeric attributes also become much more Normal Distribution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650D3E-2BFD-654F-8736-7BDA87611FED}"/>
              </a:ext>
            </a:extLst>
          </p:cNvPr>
          <p:cNvSpPr txBox="1"/>
          <p:nvPr/>
        </p:nvSpPr>
        <p:spPr>
          <a:xfrm>
            <a:off x="5131824" y="5513974"/>
            <a:ext cx="438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Analysis Result(For Numeric Univariates)</a:t>
            </a:r>
          </a:p>
        </p:txBody>
      </p:sp>
    </p:spTree>
    <p:extLst>
      <p:ext uri="{BB962C8B-B14F-4D97-AF65-F5344CB8AC3E}">
        <p14:creationId xmlns:p14="http://schemas.microsoft.com/office/powerpoint/2010/main" val="218999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EDA : Segmented Univariate Analysis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  <a:latin typeface="+mj-lt"/>
              <a:cs typeface="+mj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3">
            <a:extLst>
              <a:ext uri="{FF2B5EF4-FFF2-40B4-BE49-F238E27FC236}">
                <a16:creationId xmlns:a16="http://schemas.microsoft.com/office/drawing/2014/main" id="{3CE92370-4D39-45F6-B7A4-37317B635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Analyzing Final Loan Amount Taken for Segmented Loan Status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900" dirty="0">
                <a:solidFill>
                  <a:schemeClr val="bg1"/>
                </a:solidFill>
              </a:rPr>
              <a:t>Analyzing %Debt To Income Ratio for Segmented Loan Status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sz="15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10D24-B5FB-5841-BBCA-AAF2AA1D3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407" y="467256"/>
            <a:ext cx="4780671" cy="3145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B61040-0E3E-6944-BEB5-D0634814F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407" y="3612799"/>
            <a:ext cx="4160911" cy="29429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9D897DD-EBF2-4741-A390-7BDBA5A3260A}"/>
              </a:ext>
            </a:extLst>
          </p:cNvPr>
          <p:cNvSpPr txBox="1"/>
          <p:nvPr/>
        </p:nvSpPr>
        <p:spPr>
          <a:xfrm>
            <a:off x="8684622" y="1165757"/>
            <a:ext cx="3234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/>
              <a:t>More the loan amount allocated more risk of consumer being a Defaulter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578B4D-1240-D642-813A-D75B6212AD04}"/>
              </a:ext>
            </a:extLst>
          </p:cNvPr>
          <p:cNvSpPr txBox="1"/>
          <p:nvPr/>
        </p:nvSpPr>
        <p:spPr>
          <a:xfrm>
            <a:off x="8955883" y="4355858"/>
            <a:ext cx="3234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/>
              <a:t>Higher the %DebtToIncome Ratio, Higher is the chance of Loan Default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5AE769-BEF2-764A-8F12-2250D8D224E6}"/>
              </a:ext>
            </a:extLst>
          </p:cNvPr>
          <p:cNvSpPr txBox="1"/>
          <p:nvPr/>
        </p:nvSpPr>
        <p:spPr>
          <a:xfrm>
            <a:off x="8642185" y="624298"/>
            <a:ext cx="35482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Analysis Result</a:t>
            </a:r>
          </a:p>
          <a:p>
            <a:r>
              <a:rPr lang="en-US" sz="1200" b="1" u="sng" dirty="0"/>
              <a:t>(Loan Status &amp; Loan Amount Taken)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2936DC-9243-2B46-9750-26E137F2AF2E}"/>
              </a:ext>
            </a:extLst>
          </p:cNvPr>
          <p:cNvSpPr txBox="1"/>
          <p:nvPr/>
        </p:nvSpPr>
        <p:spPr>
          <a:xfrm>
            <a:off x="8955883" y="3877259"/>
            <a:ext cx="35482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Analysis Result</a:t>
            </a:r>
          </a:p>
          <a:p>
            <a:r>
              <a:rPr lang="en-US" sz="1200" b="1" u="sng" dirty="0"/>
              <a:t>(Loan Status &amp; % Debt To Income Ratio)</a:t>
            </a:r>
          </a:p>
        </p:txBody>
      </p:sp>
    </p:spTree>
    <p:extLst>
      <p:ext uri="{BB962C8B-B14F-4D97-AF65-F5344CB8AC3E}">
        <p14:creationId xmlns:p14="http://schemas.microsoft.com/office/powerpoint/2010/main" val="304877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EDA : Segmented Univariate Analysis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  <a:latin typeface="+mj-lt"/>
              <a:cs typeface="+mj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3">
            <a:extLst>
              <a:ext uri="{FF2B5EF4-FFF2-40B4-BE49-F238E27FC236}">
                <a16:creationId xmlns:a16="http://schemas.microsoft.com/office/drawing/2014/main" id="{3CE92370-4D39-45F6-B7A4-37317B635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IN" sz="1900" dirty="0">
                <a:solidFill>
                  <a:schemeClr val="bg1"/>
                </a:solidFill>
              </a:rPr>
              <a:t>Analysing %InterestRate</a:t>
            </a:r>
            <a:r>
              <a:rPr lang="en-US" sz="1900" dirty="0">
                <a:solidFill>
                  <a:schemeClr val="bg1"/>
                </a:solidFill>
              </a:rPr>
              <a:t> for Segmented Loan Status</a:t>
            </a:r>
            <a:endParaRPr lang="en-IN" sz="19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IN" sz="1900" dirty="0">
                <a:solidFill>
                  <a:schemeClr val="bg1"/>
                </a:solidFill>
              </a:rPr>
              <a:t>Analysing Annual Income</a:t>
            </a:r>
            <a:r>
              <a:rPr lang="en-US" sz="1900" dirty="0">
                <a:solidFill>
                  <a:schemeClr val="bg1"/>
                </a:solidFill>
              </a:rPr>
              <a:t> for Segmented Loan Status</a:t>
            </a:r>
            <a:endParaRPr lang="en-US" sz="15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BC693C-7B89-7047-A525-EBC69E292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090" y="383247"/>
            <a:ext cx="3862793" cy="3309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665420-F50C-5E4D-A6F8-FBB9ACA37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01" y="3760719"/>
            <a:ext cx="4657090" cy="30369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E578B4D-1240-D642-813A-D75B6212AD04}"/>
              </a:ext>
            </a:extLst>
          </p:cNvPr>
          <p:cNvSpPr txBox="1"/>
          <p:nvPr/>
        </p:nvSpPr>
        <p:spPr>
          <a:xfrm>
            <a:off x="8447883" y="4125864"/>
            <a:ext cx="323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/>
              <a:t>Lower the Annual Income, Higher is the chances of Default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D897DD-EBF2-4741-A390-7BDBA5A3260A}"/>
              </a:ext>
            </a:extLst>
          </p:cNvPr>
          <p:cNvSpPr txBox="1"/>
          <p:nvPr/>
        </p:nvSpPr>
        <p:spPr>
          <a:xfrm>
            <a:off x="8447882" y="981091"/>
            <a:ext cx="323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/>
              <a:t>Higher the %InterestRate, Higher is the chance of Default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C12CEF-DAF0-6247-81D0-8832D29DD03A}"/>
              </a:ext>
            </a:extLst>
          </p:cNvPr>
          <p:cNvSpPr txBox="1"/>
          <p:nvPr/>
        </p:nvSpPr>
        <p:spPr>
          <a:xfrm>
            <a:off x="8291032" y="534929"/>
            <a:ext cx="35482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Analysis Result</a:t>
            </a:r>
          </a:p>
          <a:p>
            <a:r>
              <a:rPr lang="en-US" sz="1200" b="1" u="sng" dirty="0"/>
              <a:t>(Loan Status &amp; % Interest Rate)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F05F72-839A-E846-B55A-773FAAF05F01}"/>
              </a:ext>
            </a:extLst>
          </p:cNvPr>
          <p:cNvSpPr txBox="1"/>
          <p:nvPr/>
        </p:nvSpPr>
        <p:spPr>
          <a:xfrm>
            <a:off x="8134184" y="3693160"/>
            <a:ext cx="35482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Analysis Result</a:t>
            </a:r>
          </a:p>
          <a:p>
            <a:r>
              <a:rPr lang="en-US" sz="1200" b="1" u="sng" dirty="0"/>
              <a:t>(Loan Status &amp; Annual Income)</a:t>
            </a:r>
          </a:p>
        </p:txBody>
      </p:sp>
    </p:spTree>
    <p:extLst>
      <p:ext uri="{BB962C8B-B14F-4D97-AF65-F5344CB8AC3E}">
        <p14:creationId xmlns:p14="http://schemas.microsoft.com/office/powerpoint/2010/main" val="194161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1" y="981091"/>
            <a:ext cx="4409440" cy="162445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EDA : Bivariate Analysis-Numeric Variable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  <a:latin typeface="+mj-lt"/>
              <a:cs typeface="+mj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3">
            <a:extLst>
              <a:ext uri="{FF2B5EF4-FFF2-40B4-BE49-F238E27FC236}">
                <a16:creationId xmlns:a16="http://schemas.microsoft.com/office/drawing/2014/main" id="{3CE92370-4D39-45F6-B7A4-37317B635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IN" sz="1900" dirty="0">
                <a:solidFill>
                  <a:schemeClr val="bg1"/>
                </a:solidFill>
              </a:rPr>
              <a:t>Analysing %InterestRate</a:t>
            </a:r>
            <a:r>
              <a:rPr lang="en-US" sz="1900" dirty="0">
                <a:solidFill>
                  <a:schemeClr val="bg1"/>
                </a:solidFill>
              </a:rPr>
              <a:t> for Segmented Loan Status</a:t>
            </a:r>
            <a:endParaRPr lang="en-IN" sz="19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IN" sz="1900" dirty="0">
                <a:solidFill>
                  <a:schemeClr val="bg1"/>
                </a:solidFill>
              </a:rPr>
              <a:t>Analysing Annual Income</a:t>
            </a:r>
            <a:r>
              <a:rPr lang="en-US" sz="1900" dirty="0">
                <a:solidFill>
                  <a:schemeClr val="bg1"/>
                </a:solidFill>
              </a:rPr>
              <a:t> for Segmented Loan Status</a:t>
            </a:r>
            <a:endParaRPr lang="en-US" sz="15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63932-C210-934F-AFC5-026B4202B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20" y="1455753"/>
            <a:ext cx="6166258" cy="54054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A55D1A-A35C-2D47-8ACD-A1646DDC9D91}"/>
              </a:ext>
            </a:extLst>
          </p:cNvPr>
          <p:cNvSpPr txBox="1"/>
          <p:nvPr/>
        </p:nvSpPr>
        <p:spPr>
          <a:xfrm>
            <a:off x="5047437" y="223659"/>
            <a:ext cx="60066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IN" sz="1400" b="1" i="1" dirty="0"/>
              <a:t>Annual Income</a:t>
            </a:r>
            <a:r>
              <a:rPr lang="en-IN" sz="1400" i="1" dirty="0"/>
              <a:t> is </a:t>
            </a:r>
            <a:r>
              <a:rPr lang="en-IN" sz="1400" b="1" i="1" dirty="0"/>
              <a:t>-ve correlated</a:t>
            </a:r>
            <a:r>
              <a:rPr lang="en-IN" sz="1400" i="1" dirty="0"/>
              <a:t> to </a:t>
            </a:r>
            <a:r>
              <a:rPr lang="en-IN" sz="1400" b="1" i="1" dirty="0"/>
              <a:t>%DebtToIncome</a:t>
            </a:r>
            <a:r>
              <a:rPr lang="en-IN" sz="1400" i="1" dirty="0"/>
              <a:t>, it is understood because %DebtToIncome is inversely proportional to Income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400" b="1" i="1" dirty="0"/>
              <a:t>Annual Income</a:t>
            </a:r>
            <a:r>
              <a:rPr lang="en-IN" sz="1400" i="1" dirty="0"/>
              <a:t> is Moderately </a:t>
            </a:r>
            <a:r>
              <a:rPr lang="en-IN" sz="1400" b="1" i="1" dirty="0"/>
              <a:t>+ve correlated</a:t>
            </a:r>
            <a:r>
              <a:rPr lang="en-IN" sz="1400" i="1" dirty="0"/>
              <a:t> to </a:t>
            </a:r>
            <a:r>
              <a:rPr lang="en-IN" sz="1400" b="1" i="1" dirty="0"/>
              <a:t>RevolvingBalance</a:t>
            </a:r>
            <a:r>
              <a:rPr lang="en-IN" sz="1400" i="1" dirty="0"/>
              <a:t> &amp; </a:t>
            </a:r>
            <a:r>
              <a:rPr lang="en-IN" sz="1400" b="1" i="1" dirty="0"/>
              <a:t>FinalLoanAmountTaken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400" i="1" dirty="0"/>
              <a:t>'</a:t>
            </a:r>
            <a:r>
              <a:rPr lang="en-IN" sz="1400" b="1" i="1" dirty="0"/>
              <a:t>%DebtToIncome</a:t>
            </a:r>
            <a:r>
              <a:rPr lang="en-IN" sz="1400" i="1" dirty="0"/>
              <a:t>' is Moderately </a:t>
            </a:r>
            <a:r>
              <a:rPr lang="en-IN" sz="1400" b="1" i="1" dirty="0"/>
              <a:t>+ve correlated</a:t>
            </a:r>
            <a:r>
              <a:rPr lang="en-IN" sz="1400" i="1" dirty="0"/>
              <a:t> to </a:t>
            </a:r>
            <a:r>
              <a:rPr lang="en-IN" sz="1400" b="1" i="1" dirty="0"/>
              <a:t>RevolvingBalance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400" i="1" dirty="0"/>
              <a:t>'</a:t>
            </a:r>
            <a:r>
              <a:rPr lang="en-IN" sz="1400" b="1" i="1" dirty="0"/>
              <a:t>%InterestRate</a:t>
            </a:r>
            <a:r>
              <a:rPr lang="en-IN" sz="1400" i="1" dirty="0"/>
              <a:t>' is Moderately </a:t>
            </a:r>
            <a:r>
              <a:rPr lang="en-IN" sz="1400" b="1" i="1" dirty="0"/>
              <a:t>+ve correlated</a:t>
            </a:r>
            <a:r>
              <a:rPr lang="en-IN" sz="1400" i="1" dirty="0"/>
              <a:t> to </a:t>
            </a:r>
            <a:r>
              <a:rPr lang="en-IN" sz="1400" b="1" i="1" dirty="0"/>
              <a:t>FinalLoanAmountTaken</a:t>
            </a:r>
          </a:p>
          <a:p>
            <a:endParaRPr lang="en-US" sz="12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F1CD4-4CE8-2D48-B80B-A61732A62582}"/>
              </a:ext>
            </a:extLst>
          </p:cNvPr>
          <p:cNvSpPr txBox="1"/>
          <p:nvPr/>
        </p:nvSpPr>
        <p:spPr>
          <a:xfrm>
            <a:off x="4152179" y="-59124"/>
            <a:ext cx="436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Analysis Result(Correlation b/w variables)</a:t>
            </a:r>
          </a:p>
        </p:txBody>
      </p:sp>
    </p:spTree>
    <p:extLst>
      <p:ext uri="{BB962C8B-B14F-4D97-AF65-F5344CB8AC3E}">
        <p14:creationId xmlns:p14="http://schemas.microsoft.com/office/powerpoint/2010/main" val="69745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878</Words>
  <Application>Microsoft Macintosh PowerPoint</Application>
  <PresentationFormat>Widescreen</PresentationFormat>
  <Paragraphs>165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Times New Roman</vt:lpstr>
      <vt:lpstr>Wingdings</vt:lpstr>
      <vt:lpstr>Office Theme</vt:lpstr>
      <vt:lpstr>Is Borrower Defaulter?</vt:lpstr>
      <vt:lpstr>Identify Risk of Loan Approval</vt:lpstr>
      <vt:lpstr>Goal</vt:lpstr>
      <vt:lpstr>Approach : Exploratory Data Analysis </vt:lpstr>
      <vt:lpstr>EDA : Univariate Categorical Analysis </vt:lpstr>
      <vt:lpstr>EDA : Univariate Numeric Data Analysis  </vt:lpstr>
      <vt:lpstr>EDA : Segmented Univariate Analysis  </vt:lpstr>
      <vt:lpstr>EDA : Segmented Univariate Analysis  </vt:lpstr>
      <vt:lpstr>EDA : Bivariate Analysis-Numeric Variable  </vt:lpstr>
      <vt:lpstr>EDA : Bivariate Analysis-Categorical Variable  </vt:lpstr>
      <vt:lpstr>EDA : Bivariate Analysis-Categorical Variable  </vt:lpstr>
      <vt:lpstr>Conclusion : Driver Factors/Variables for Defaulter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Borrower Defaulter?</dc:title>
  <dc:creator>Singh, Gaurav</dc:creator>
  <cp:lastModifiedBy>Singh, Gaurav</cp:lastModifiedBy>
  <cp:revision>21</cp:revision>
  <dcterms:created xsi:type="dcterms:W3CDTF">2019-03-10T10:42:21Z</dcterms:created>
  <dcterms:modified xsi:type="dcterms:W3CDTF">2019-03-10T12:55:31Z</dcterms:modified>
</cp:coreProperties>
</file>