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6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10-02-2019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10-02-2019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10-02-2019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10-02-2019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10-02-2019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10-02-2019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10-02-2019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10-02-2019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CASE STUDY </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lnSpcReduction="10000"/>
          </a:bodyPr>
          <a:lstStyle/>
          <a:p>
            <a:pPr algn="l"/>
            <a:endParaRPr lang="en-IN" sz="1800" dirty="0"/>
          </a:p>
          <a:p>
            <a:pPr algn="l"/>
            <a:endParaRPr lang="en-IN" sz="1800" dirty="0"/>
          </a:p>
          <a:p>
            <a:pPr algn="l"/>
            <a:endParaRPr lang="en-IN" sz="1800" dirty="0"/>
          </a:p>
          <a:p>
            <a:pPr algn="l"/>
            <a:r>
              <a:rPr lang="en-IN" dirty="0"/>
              <a:t> - Vipul Narain</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496218"/>
            <a:ext cx="11168742" cy="5003074"/>
          </a:xfrm>
        </p:spPr>
        <p:txBody>
          <a:bodyPr>
            <a:noAutofit/>
          </a:bodyPr>
          <a:lstStyle/>
          <a:p>
            <a:pPr marL="0" indent="0">
              <a:buNone/>
            </a:pPr>
            <a:r>
              <a:rPr lang="en-IN" sz="1800" dirty="0"/>
              <a:t>Based on the understanding of data and graphs it is clear that USA is the best country to make investment, United Kingdom comes after that to make investment and India is on third place.</a:t>
            </a:r>
          </a:p>
          <a:p>
            <a:pPr marL="0" indent="0">
              <a:buNone/>
            </a:pPr>
            <a:r>
              <a:rPr lang="en-IN" sz="1800" dirty="0"/>
              <a:t>As we have a amount Spark funds wants to invest is between 5 to 15 million USD per round. We can split our investments based on sectors and English speaking countries.</a:t>
            </a:r>
          </a:p>
          <a:p>
            <a:pPr marL="0" indent="0">
              <a:buNone/>
            </a:pPr>
            <a:r>
              <a:rPr lang="en-IN" sz="1800" dirty="0"/>
              <a:t>Attest 60% of the amount can be invested in USA on top 3 sectors among top 2 companies that are : </a:t>
            </a:r>
          </a:p>
          <a:p>
            <a:r>
              <a:rPr lang="en-IN" sz="1800" dirty="0"/>
              <a:t>Virtustream</a:t>
            </a:r>
          </a:p>
          <a:p>
            <a:r>
              <a:rPr lang="en-IN" sz="1800" dirty="0"/>
              <a:t>SST Inc. (Formerly ShotSpotter) </a:t>
            </a:r>
          </a:p>
          <a:p>
            <a:endParaRPr lang="en-IN" sz="1800" dirty="0"/>
          </a:p>
          <a:p>
            <a:pPr marL="0" indent="0">
              <a:buNone/>
            </a:pPr>
            <a:r>
              <a:rPr lang="en-IN" sz="1800" dirty="0"/>
              <a:t>Around 40% of the amount can be distributed and can be invested in Great Britain and India on there top sectors and on companies received highest investment :</a:t>
            </a:r>
          </a:p>
          <a:p>
            <a:r>
              <a:rPr lang="en-IN" sz="1800" dirty="0"/>
              <a:t>Electric Cloud -  Can invest around 20% of the total amount.</a:t>
            </a:r>
          </a:p>
          <a:p>
            <a:r>
              <a:rPr lang="en-IN" sz="1800" dirty="0" err="1"/>
              <a:t>Celltick</a:t>
            </a:r>
            <a:r>
              <a:rPr lang="en-IN" sz="1800" dirty="0"/>
              <a:t> Technologies - Can invest around 10% of the total amount.</a:t>
            </a:r>
          </a:p>
          <a:p>
            <a:r>
              <a:rPr lang="en-IN" sz="1800" dirty="0"/>
              <a:t>FirstCry.com - Can invest 7% of the total amount.</a:t>
            </a:r>
          </a:p>
          <a:p>
            <a:r>
              <a:rPr lang="en-IN" sz="1800" dirty="0" err="1"/>
              <a:t>GupShup</a:t>
            </a:r>
            <a:r>
              <a:rPr lang="en-IN" sz="1800" dirty="0"/>
              <a:t> - Can invest 3% of the total amount.</a:t>
            </a:r>
          </a:p>
        </p:txBody>
      </p:sp>
      <p:sp>
        <p:nvSpPr>
          <p:cNvPr id="5" name="Title 1"/>
          <p:cNvSpPr>
            <a:spLocks noGrp="1"/>
          </p:cNvSpPr>
          <p:nvPr>
            <p:ph type="title"/>
          </p:nvPr>
        </p:nvSpPr>
        <p:spPr>
          <a:xfrm>
            <a:off x="1136469" y="640080"/>
            <a:ext cx="9313817" cy="856138"/>
          </a:xfrm>
        </p:spPr>
        <p:txBody>
          <a:bodyPr>
            <a:normAutofit/>
          </a:bodyPr>
          <a:lstStyle/>
          <a:p>
            <a:pPr algn="ctr"/>
            <a:r>
              <a:rPr lang="en-IN" sz="2600" b="1" u="sng" dirty="0"/>
              <a:t>Conclusion</a:t>
            </a:r>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Investing money is an art and always investment should be rational, sensible, quantified, logical etc. Spark Funds is an asset management fund and want to invest in few companies by identifying the best sector, country and suitable investment Type. In this project based on my understanding, details and data provided, I have come out with the solution of where to actually invest money based on some constraint provided by Spark funds.</a:t>
            </a:r>
          </a:p>
          <a:p>
            <a:pPr marL="0" indent="0">
              <a:buNone/>
            </a:pPr>
            <a:r>
              <a:rPr lang="en-IN" sz="1800" dirty="0"/>
              <a:t>Here I applied CRISP-DM framework in order to select best sector and country. Steps Involved are : -</a:t>
            </a:r>
          </a:p>
          <a:p>
            <a:pPr marL="342900" indent="-342900">
              <a:buAutoNum type="arabicPeriod"/>
            </a:pPr>
            <a:r>
              <a:rPr lang="en-IN" sz="1800" dirty="0"/>
              <a:t>Business Understanding</a:t>
            </a:r>
          </a:p>
          <a:p>
            <a:pPr marL="342900" indent="-342900">
              <a:buAutoNum type="arabicPeriod"/>
            </a:pPr>
            <a:r>
              <a:rPr lang="en-IN" sz="1800" dirty="0"/>
              <a:t>Data Understanding</a:t>
            </a:r>
          </a:p>
          <a:p>
            <a:pPr marL="342900" indent="-342900">
              <a:buAutoNum type="arabicPeriod"/>
            </a:pPr>
            <a:r>
              <a:rPr lang="en-IN" sz="1800" dirty="0"/>
              <a:t>Data Preparation</a:t>
            </a:r>
          </a:p>
          <a:p>
            <a:pPr marL="342900" indent="-342900">
              <a:buAutoNum type="arabicPeriod"/>
            </a:pPr>
            <a:r>
              <a:rPr lang="en-IN" sz="1800" dirty="0"/>
              <a:t>Data Modelling</a:t>
            </a:r>
          </a:p>
          <a:p>
            <a:pPr marL="342900" indent="-342900">
              <a:buAutoNum type="arabicPeriod"/>
            </a:pPr>
            <a:r>
              <a:rPr lang="en-IN" sz="1800" dirty="0"/>
              <a:t>Model evaluation</a:t>
            </a:r>
          </a:p>
          <a:p>
            <a:pPr marL="342900" indent="-342900">
              <a:buAutoNum type="arabicPeriod"/>
            </a:pPr>
            <a:r>
              <a:rPr lang="en-IN" sz="1800" dirty="0"/>
              <a:t>Model Deployment</a:t>
            </a:r>
          </a:p>
        </p:txBody>
      </p:sp>
      <p:sp>
        <p:nvSpPr>
          <p:cNvPr id="5" name="Title 1"/>
          <p:cNvSpPr>
            <a:spLocks noGrp="1"/>
          </p:cNvSpPr>
          <p:nvPr>
            <p:ph type="title"/>
          </p:nvPr>
        </p:nvSpPr>
        <p:spPr>
          <a:xfrm>
            <a:off x="1136469" y="640080"/>
            <a:ext cx="9313817" cy="856138"/>
          </a:xfrm>
        </p:spPr>
        <p:txBody>
          <a:bodyPr>
            <a:normAutofit/>
          </a:bodyPr>
          <a:lstStyle/>
          <a:p>
            <a:r>
              <a:rPr lang="en-IN" sz="2800" b="1" dirty="0"/>
              <a:t>Spark Fund Investment Case Study based on Global trends</a:t>
            </a:r>
            <a:endParaRPr lang="en-IN" sz="28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35372" y="451611"/>
            <a:ext cx="9313817" cy="758811"/>
          </a:xfrm>
        </p:spPr>
        <p:txBody>
          <a:bodyPr/>
          <a:lstStyle/>
          <a:p>
            <a:pPr algn="ctr"/>
            <a:r>
              <a:rPr lang="en-IN" sz="2800" u="sng" dirty="0"/>
              <a:t>Investment Strategy Process</a:t>
            </a:r>
          </a:p>
        </p:txBody>
      </p:sp>
      <p:sp>
        <p:nvSpPr>
          <p:cNvPr id="2" name="Rectangle 1">
            <a:extLst>
              <a:ext uri="{FF2B5EF4-FFF2-40B4-BE49-F238E27FC236}">
                <a16:creationId xmlns:a16="http://schemas.microsoft.com/office/drawing/2014/main" id="{A8155610-80BF-49CA-8B9E-6E8DD496A11E}"/>
              </a:ext>
            </a:extLst>
          </p:cNvPr>
          <p:cNvSpPr/>
          <p:nvPr/>
        </p:nvSpPr>
        <p:spPr>
          <a:xfrm>
            <a:off x="386499" y="1319753"/>
            <a:ext cx="1753386" cy="8561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Business Understanding</a:t>
            </a:r>
          </a:p>
        </p:txBody>
      </p:sp>
      <p:sp>
        <p:nvSpPr>
          <p:cNvPr id="6" name="Content Placeholder 5">
            <a:extLst>
              <a:ext uri="{FF2B5EF4-FFF2-40B4-BE49-F238E27FC236}">
                <a16:creationId xmlns:a16="http://schemas.microsoft.com/office/drawing/2014/main" id="{04CC6DAA-D9C0-4744-B1F6-765BD0F1B5CE}"/>
              </a:ext>
            </a:extLst>
          </p:cNvPr>
          <p:cNvSpPr>
            <a:spLocks noGrp="1"/>
          </p:cNvSpPr>
          <p:nvPr>
            <p:ph idx="1"/>
          </p:nvPr>
        </p:nvSpPr>
        <p:spPr>
          <a:xfrm>
            <a:off x="2601063" y="1319753"/>
            <a:ext cx="1678706" cy="8561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indent="0" algn="ctr">
              <a:buNone/>
            </a:pPr>
            <a:r>
              <a:rPr lang="en-US" sz="1600" dirty="0"/>
              <a:t>Data Analysis</a:t>
            </a:r>
          </a:p>
        </p:txBody>
      </p:sp>
      <p:sp>
        <p:nvSpPr>
          <p:cNvPr id="10" name="Rectangle 9">
            <a:extLst>
              <a:ext uri="{FF2B5EF4-FFF2-40B4-BE49-F238E27FC236}">
                <a16:creationId xmlns:a16="http://schemas.microsoft.com/office/drawing/2014/main" id="{DDC2E81F-6A9A-486F-9994-B01EABB25939}"/>
              </a:ext>
            </a:extLst>
          </p:cNvPr>
          <p:cNvSpPr/>
          <p:nvPr/>
        </p:nvSpPr>
        <p:spPr>
          <a:xfrm>
            <a:off x="9148651" y="1319753"/>
            <a:ext cx="1847052" cy="8561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Model evaluation/ Deployment</a:t>
            </a:r>
          </a:p>
        </p:txBody>
      </p:sp>
      <p:sp>
        <p:nvSpPr>
          <p:cNvPr id="11" name="Rectangle 10">
            <a:extLst>
              <a:ext uri="{FF2B5EF4-FFF2-40B4-BE49-F238E27FC236}">
                <a16:creationId xmlns:a16="http://schemas.microsoft.com/office/drawing/2014/main" id="{2D841900-6B0E-4B61-ACF9-FA4F415CB3BE}"/>
              </a:ext>
            </a:extLst>
          </p:cNvPr>
          <p:cNvSpPr/>
          <p:nvPr/>
        </p:nvSpPr>
        <p:spPr>
          <a:xfrm>
            <a:off x="6920590" y="1319753"/>
            <a:ext cx="1753386" cy="8561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Data Modelling</a:t>
            </a:r>
          </a:p>
        </p:txBody>
      </p:sp>
      <p:sp>
        <p:nvSpPr>
          <p:cNvPr id="12" name="Rectangle 11">
            <a:extLst>
              <a:ext uri="{FF2B5EF4-FFF2-40B4-BE49-F238E27FC236}">
                <a16:creationId xmlns:a16="http://schemas.microsoft.com/office/drawing/2014/main" id="{334C93E8-BA81-4DD5-8FAA-8FFDD3015E4E}"/>
              </a:ext>
            </a:extLst>
          </p:cNvPr>
          <p:cNvSpPr/>
          <p:nvPr/>
        </p:nvSpPr>
        <p:spPr>
          <a:xfrm>
            <a:off x="4766181" y="1319753"/>
            <a:ext cx="1665209" cy="8561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Data Preparation</a:t>
            </a:r>
          </a:p>
        </p:txBody>
      </p:sp>
      <p:cxnSp>
        <p:nvCxnSpPr>
          <p:cNvPr id="14" name="Straight Arrow Connector 13">
            <a:extLst>
              <a:ext uri="{FF2B5EF4-FFF2-40B4-BE49-F238E27FC236}">
                <a16:creationId xmlns:a16="http://schemas.microsoft.com/office/drawing/2014/main" id="{534D70B3-B30F-49F6-B3A6-66A9507F53B0}"/>
              </a:ext>
            </a:extLst>
          </p:cNvPr>
          <p:cNvCxnSpPr>
            <a:stCxn id="2" idx="3"/>
            <a:endCxn id="6" idx="1"/>
          </p:cNvCxnSpPr>
          <p:nvPr/>
        </p:nvCxnSpPr>
        <p:spPr>
          <a:xfrm>
            <a:off x="2139885" y="1747822"/>
            <a:ext cx="461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1E1E127-E300-41C6-B5E1-C8126B1F47E2}"/>
              </a:ext>
            </a:extLst>
          </p:cNvPr>
          <p:cNvCxnSpPr/>
          <p:nvPr/>
        </p:nvCxnSpPr>
        <p:spPr>
          <a:xfrm>
            <a:off x="8687473" y="1765825"/>
            <a:ext cx="461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8A24AC8-8736-45FE-8CE6-FBF2DE1CB637}"/>
              </a:ext>
            </a:extLst>
          </p:cNvPr>
          <p:cNvCxnSpPr/>
          <p:nvPr/>
        </p:nvCxnSpPr>
        <p:spPr>
          <a:xfrm>
            <a:off x="6459412" y="1747822"/>
            <a:ext cx="461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610C92-2EC6-4D6D-851B-8F9FFEAEE1BF}"/>
              </a:ext>
            </a:extLst>
          </p:cNvPr>
          <p:cNvCxnSpPr/>
          <p:nvPr/>
        </p:nvCxnSpPr>
        <p:spPr>
          <a:xfrm>
            <a:off x="4279769" y="1747822"/>
            <a:ext cx="461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lowchart: Multidocument 19">
            <a:extLst>
              <a:ext uri="{FF2B5EF4-FFF2-40B4-BE49-F238E27FC236}">
                <a16:creationId xmlns:a16="http://schemas.microsoft.com/office/drawing/2014/main" id="{67B4035B-350A-4F95-88B7-EAB9B7727C40}"/>
              </a:ext>
            </a:extLst>
          </p:cNvPr>
          <p:cNvSpPr/>
          <p:nvPr/>
        </p:nvSpPr>
        <p:spPr>
          <a:xfrm>
            <a:off x="2667785" y="2954313"/>
            <a:ext cx="1611984" cy="1800520"/>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sz="1200" dirty="0"/>
              <a:t>Company details</a:t>
            </a:r>
          </a:p>
          <a:p>
            <a:pPr marL="171450" indent="-171450">
              <a:buFont typeface="Arial" panose="020B0604020202020204" pitchFamily="34" charset="0"/>
              <a:buChar char="•"/>
            </a:pPr>
            <a:r>
              <a:rPr lang="en-US" sz="1200" dirty="0"/>
              <a:t>Funding round details</a:t>
            </a:r>
          </a:p>
          <a:p>
            <a:pPr marL="171450" indent="-171450">
              <a:buFont typeface="Arial" panose="020B0604020202020204" pitchFamily="34" charset="0"/>
              <a:buChar char="•"/>
            </a:pPr>
            <a:r>
              <a:rPr lang="en-US" sz="1200" dirty="0"/>
              <a:t>Sector Classification</a:t>
            </a:r>
          </a:p>
        </p:txBody>
      </p:sp>
      <p:sp>
        <p:nvSpPr>
          <p:cNvPr id="28" name="Rectangle 27">
            <a:extLst>
              <a:ext uri="{FF2B5EF4-FFF2-40B4-BE49-F238E27FC236}">
                <a16:creationId xmlns:a16="http://schemas.microsoft.com/office/drawing/2014/main" id="{B98F87D5-57B2-4B3B-864D-88B3E7EB5366}"/>
              </a:ext>
            </a:extLst>
          </p:cNvPr>
          <p:cNvSpPr/>
          <p:nvPr/>
        </p:nvSpPr>
        <p:spPr>
          <a:xfrm>
            <a:off x="2479249" y="4920797"/>
            <a:ext cx="1866508" cy="18005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Need to understand the data present in different files after reading the data and creating the data frames.</a:t>
            </a:r>
          </a:p>
        </p:txBody>
      </p:sp>
      <p:sp>
        <p:nvSpPr>
          <p:cNvPr id="30" name="Rectangle 29">
            <a:extLst>
              <a:ext uri="{FF2B5EF4-FFF2-40B4-BE49-F238E27FC236}">
                <a16:creationId xmlns:a16="http://schemas.microsoft.com/office/drawing/2014/main" id="{FD6094C5-7776-4E09-8831-CA0AD4D61AF9}"/>
              </a:ext>
            </a:extLst>
          </p:cNvPr>
          <p:cNvSpPr/>
          <p:nvPr/>
        </p:nvSpPr>
        <p:spPr>
          <a:xfrm>
            <a:off x="4876101" y="4920796"/>
            <a:ext cx="1598324" cy="18005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Data Preparation by structuring, cleaning and merging of data </a:t>
            </a:r>
          </a:p>
        </p:txBody>
      </p:sp>
      <p:sp>
        <p:nvSpPr>
          <p:cNvPr id="31" name="Rectangle 30">
            <a:extLst>
              <a:ext uri="{FF2B5EF4-FFF2-40B4-BE49-F238E27FC236}">
                <a16:creationId xmlns:a16="http://schemas.microsoft.com/office/drawing/2014/main" id="{DC101DFC-A216-404F-A7B3-6476B3876D8F}"/>
              </a:ext>
            </a:extLst>
          </p:cNvPr>
          <p:cNvSpPr/>
          <p:nvPr/>
        </p:nvSpPr>
        <p:spPr>
          <a:xfrm>
            <a:off x="6930192" y="4904766"/>
            <a:ext cx="1771557" cy="18005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Modelling the data so that it should sound efficient and easy to use.</a:t>
            </a:r>
          </a:p>
        </p:txBody>
      </p:sp>
      <p:sp>
        <p:nvSpPr>
          <p:cNvPr id="35" name="Flowchart: Alternate Process 34">
            <a:extLst>
              <a:ext uri="{FF2B5EF4-FFF2-40B4-BE49-F238E27FC236}">
                <a16:creationId xmlns:a16="http://schemas.microsoft.com/office/drawing/2014/main" id="{E14938BF-7581-483A-97B0-A2FA87F7573B}"/>
              </a:ext>
            </a:extLst>
          </p:cNvPr>
          <p:cNvSpPr/>
          <p:nvPr/>
        </p:nvSpPr>
        <p:spPr>
          <a:xfrm>
            <a:off x="4886289" y="2907990"/>
            <a:ext cx="1611984" cy="13659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Involved merging of all the files (master_frame)and cleaning of data.</a:t>
            </a:r>
          </a:p>
          <a:p>
            <a:pPr algn="ctr"/>
            <a:r>
              <a:rPr lang="en-US" sz="1200" dirty="0"/>
              <a:t>(</a:t>
            </a:r>
            <a:r>
              <a:rPr lang="en-US" sz="1200" b="1" dirty="0"/>
              <a:t>Iterative Process until data cleans</a:t>
            </a:r>
            <a:r>
              <a:rPr lang="en-US" sz="1200" dirty="0"/>
              <a:t>)</a:t>
            </a:r>
          </a:p>
          <a:p>
            <a:pPr algn="ctr"/>
            <a:endParaRPr lang="en-US" sz="1200" dirty="0"/>
          </a:p>
        </p:txBody>
      </p:sp>
      <p:sp>
        <p:nvSpPr>
          <p:cNvPr id="36" name="Arrow: Up-Down 35">
            <a:extLst>
              <a:ext uri="{FF2B5EF4-FFF2-40B4-BE49-F238E27FC236}">
                <a16:creationId xmlns:a16="http://schemas.microsoft.com/office/drawing/2014/main" id="{2C761817-6574-4A84-BBE1-B3B894F31CA6}"/>
              </a:ext>
            </a:extLst>
          </p:cNvPr>
          <p:cNvSpPr/>
          <p:nvPr/>
        </p:nvSpPr>
        <p:spPr>
          <a:xfrm>
            <a:off x="5608948" y="2164748"/>
            <a:ext cx="83333" cy="75881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Up-Down 36">
            <a:extLst>
              <a:ext uri="{FF2B5EF4-FFF2-40B4-BE49-F238E27FC236}">
                <a16:creationId xmlns:a16="http://schemas.microsoft.com/office/drawing/2014/main" id="{0A63FCF6-30FB-45E2-AB18-1F2811F3CF0F}"/>
              </a:ext>
            </a:extLst>
          </p:cNvPr>
          <p:cNvSpPr/>
          <p:nvPr/>
        </p:nvSpPr>
        <p:spPr>
          <a:xfrm>
            <a:off x="5611608" y="4267336"/>
            <a:ext cx="83333" cy="66006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76321445-C5DC-47BD-892A-6D9EC5E3B779}"/>
              </a:ext>
            </a:extLst>
          </p:cNvPr>
          <p:cNvSpPr/>
          <p:nvPr/>
        </p:nvSpPr>
        <p:spPr>
          <a:xfrm>
            <a:off x="3544478" y="2175891"/>
            <a:ext cx="83333" cy="778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Down 39">
            <a:extLst>
              <a:ext uri="{FF2B5EF4-FFF2-40B4-BE49-F238E27FC236}">
                <a16:creationId xmlns:a16="http://schemas.microsoft.com/office/drawing/2014/main" id="{E7CB6BD1-4C93-4C9C-97C9-5C753AF5954C}"/>
              </a:ext>
            </a:extLst>
          </p:cNvPr>
          <p:cNvSpPr/>
          <p:nvPr/>
        </p:nvSpPr>
        <p:spPr>
          <a:xfrm>
            <a:off x="3478490" y="4589769"/>
            <a:ext cx="83333" cy="3301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5CF51541-6726-4A2F-BC29-102330BE4A46}"/>
              </a:ext>
            </a:extLst>
          </p:cNvPr>
          <p:cNvSpPr/>
          <p:nvPr/>
        </p:nvSpPr>
        <p:spPr>
          <a:xfrm>
            <a:off x="7654144" y="2175891"/>
            <a:ext cx="83333" cy="778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ouble Bracket 41">
            <a:extLst>
              <a:ext uri="{FF2B5EF4-FFF2-40B4-BE49-F238E27FC236}">
                <a16:creationId xmlns:a16="http://schemas.microsoft.com/office/drawing/2014/main" id="{611FA719-4DF1-4276-A196-1341492AE979}"/>
              </a:ext>
            </a:extLst>
          </p:cNvPr>
          <p:cNvSpPr/>
          <p:nvPr/>
        </p:nvSpPr>
        <p:spPr>
          <a:xfrm>
            <a:off x="6920590" y="2845526"/>
            <a:ext cx="1673931" cy="1253647"/>
          </a:xfrm>
          <a:prstGeom prst="bracketPair">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7C51746F-49AC-4454-85E5-60601508AAF9}"/>
              </a:ext>
            </a:extLst>
          </p:cNvPr>
          <p:cNvSpPr txBox="1"/>
          <p:nvPr/>
        </p:nvSpPr>
        <p:spPr>
          <a:xfrm>
            <a:off x="7104793" y="2936270"/>
            <a:ext cx="1753386" cy="1200329"/>
          </a:xfrm>
          <a:prstGeom prst="rect">
            <a:avLst/>
          </a:prstGeom>
          <a:noFill/>
        </p:spPr>
        <p:txBody>
          <a:bodyPr wrap="square" rtlCol="0">
            <a:spAutoFit/>
          </a:bodyPr>
          <a:lstStyle/>
          <a:p>
            <a:r>
              <a:rPr lang="en-US" sz="1200" u="sng" dirty="0"/>
              <a:t>Modelling Methods</a:t>
            </a:r>
          </a:p>
          <a:p>
            <a:r>
              <a:rPr lang="en-US" sz="1200" dirty="0"/>
              <a:t>K mean</a:t>
            </a:r>
          </a:p>
          <a:p>
            <a:r>
              <a:rPr lang="en-US" sz="1200" dirty="0"/>
              <a:t>Partial</a:t>
            </a:r>
          </a:p>
          <a:p>
            <a:r>
              <a:rPr lang="en-US" sz="1200" dirty="0"/>
              <a:t>Hierarchical</a:t>
            </a:r>
          </a:p>
          <a:p>
            <a:r>
              <a:rPr lang="en-US" sz="1200" dirty="0"/>
              <a:t>Association algorithms for modeling</a:t>
            </a:r>
          </a:p>
        </p:txBody>
      </p:sp>
      <p:sp>
        <p:nvSpPr>
          <p:cNvPr id="44" name="Arrow: Down 43">
            <a:extLst>
              <a:ext uri="{FF2B5EF4-FFF2-40B4-BE49-F238E27FC236}">
                <a16:creationId xmlns:a16="http://schemas.microsoft.com/office/drawing/2014/main" id="{BEE6CA11-92E2-4EB6-9301-DB69862DD128}"/>
              </a:ext>
            </a:extLst>
          </p:cNvPr>
          <p:cNvSpPr/>
          <p:nvPr/>
        </p:nvSpPr>
        <p:spPr>
          <a:xfrm>
            <a:off x="7645744" y="4126344"/>
            <a:ext cx="83333" cy="778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6DB27A09-F635-4299-8395-E4C1E2250E33}"/>
              </a:ext>
            </a:extLst>
          </p:cNvPr>
          <p:cNvSpPr/>
          <p:nvPr/>
        </p:nvSpPr>
        <p:spPr>
          <a:xfrm>
            <a:off x="9238870" y="2936270"/>
            <a:ext cx="1655077" cy="10541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Evaluation to ensure that the model is robust and effective </a:t>
            </a:r>
          </a:p>
        </p:txBody>
      </p:sp>
      <p:sp>
        <p:nvSpPr>
          <p:cNvPr id="46" name="Arrow: Down 45">
            <a:extLst>
              <a:ext uri="{FF2B5EF4-FFF2-40B4-BE49-F238E27FC236}">
                <a16:creationId xmlns:a16="http://schemas.microsoft.com/office/drawing/2014/main" id="{E6AE376C-374A-41AC-8530-44284D3292A5}"/>
              </a:ext>
            </a:extLst>
          </p:cNvPr>
          <p:cNvSpPr/>
          <p:nvPr/>
        </p:nvSpPr>
        <p:spPr>
          <a:xfrm>
            <a:off x="9983677" y="2157848"/>
            <a:ext cx="83333" cy="778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Down 46">
            <a:extLst>
              <a:ext uri="{FF2B5EF4-FFF2-40B4-BE49-F238E27FC236}">
                <a16:creationId xmlns:a16="http://schemas.microsoft.com/office/drawing/2014/main" id="{01AA7E86-A250-43F1-815A-2EB5FDF360C7}"/>
              </a:ext>
            </a:extLst>
          </p:cNvPr>
          <p:cNvSpPr/>
          <p:nvPr/>
        </p:nvSpPr>
        <p:spPr>
          <a:xfrm>
            <a:off x="9983677" y="3990385"/>
            <a:ext cx="83333" cy="778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EADC5473-299F-4968-A35B-598870C55A16}"/>
              </a:ext>
            </a:extLst>
          </p:cNvPr>
          <p:cNvSpPr/>
          <p:nvPr/>
        </p:nvSpPr>
        <p:spPr>
          <a:xfrm>
            <a:off x="9238870" y="4754832"/>
            <a:ext cx="1847052" cy="1240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Deployment of a solution</a:t>
            </a:r>
          </a:p>
        </p:txBody>
      </p:sp>
      <p:sp>
        <p:nvSpPr>
          <p:cNvPr id="49" name="Oval 48">
            <a:extLst>
              <a:ext uri="{FF2B5EF4-FFF2-40B4-BE49-F238E27FC236}">
                <a16:creationId xmlns:a16="http://schemas.microsoft.com/office/drawing/2014/main" id="{21EBECC9-AE2D-4896-89A3-F39ABE7D634C}"/>
              </a:ext>
            </a:extLst>
          </p:cNvPr>
          <p:cNvSpPr/>
          <p:nvPr/>
        </p:nvSpPr>
        <p:spPr>
          <a:xfrm>
            <a:off x="224649" y="3205113"/>
            <a:ext cx="1915236" cy="203619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Understanding the business objective and data gathering</a:t>
            </a:r>
          </a:p>
        </p:txBody>
      </p:sp>
      <p:sp>
        <p:nvSpPr>
          <p:cNvPr id="50" name="Arrow: Down 49">
            <a:extLst>
              <a:ext uri="{FF2B5EF4-FFF2-40B4-BE49-F238E27FC236}">
                <a16:creationId xmlns:a16="http://schemas.microsoft.com/office/drawing/2014/main" id="{498F7EB7-C2DD-465A-AE70-9831B41FBE99}"/>
              </a:ext>
            </a:extLst>
          </p:cNvPr>
          <p:cNvSpPr/>
          <p:nvPr/>
        </p:nvSpPr>
        <p:spPr>
          <a:xfrm flipH="1">
            <a:off x="1174406" y="2175891"/>
            <a:ext cx="97686" cy="10235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Bent-Up 51">
            <a:extLst>
              <a:ext uri="{FF2B5EF4-FFF2-40B4-BE49-F238E27FC236}">
                <a16:creationId xmlns:a16="http://schemas.microsoft.com/office/drawing/2014/main" id="{F13F83DE-20BF-4C24-856F-DD561B3DFB52}"/>
              </a:ext>
            </a:extLst>
          </p:cNvPr>
          <p:cNvSpPr/>
          <p:nvPr/>
        </p:nvSpPr>
        <p:spPr>
          <a:xfrm>
            <a:off x="2151186" y="1747822"/>
            <a:ext cx="194076" cy="238111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row: Bent-Up 52">
            <a:extLst>
              <a:ext uri="{FF2B5EF4-FFF2-40B4-BE49-F238E27FC236}">
                <a16:creationId xmlns:a16="http://schemas.microsoft.com/office/drawing/2014/main" id="{91B59645-64A1-4389-A077-08BC27CB3823}"/>
              </a:ext>
            </a:extLst>
          </p:cNvPr>
          <p:cNvSpPr/>
          <p:nvPr/>
        </p:nvSpPr>
        <p:spPr>
          <a:xfrm>
            <a:off x="4353130" y="1747823"/>
            <a:ext cx="188949" cy="382232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Bent-Up 53">
            <a:extLst>
              <a:ext uri="{FF2B5EF4-FFF2-40B4-BE49-F238E27FC236}">
                <a16:creationId xmlns:a16="http://schemas.microsoft.com/office/drawing/2014/main" id="{A858F589-9C43-4D12-A3F1-DB5E8DA2358A}"/>
              </a:ext>
            </a:extLst>
          </p:cNvPr>
          <p:cNvSpPr/>
          <p:nvPr/>
        </p:nvSpPr>
        <p:spPr>
          <a:xfrm>
            <a:off x="6485005" y="1765825"/>
            <a:ext cx="169430" cy="382232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Bent-Up 54">
            <a:extLst>
              <a:ext uri="{FF2B5EF4-FFF2-40B4-BE49-F238E27FC236}">
                <a16:creationId xmlns:a16="http://schemas.microsoft.com/office/drawing/2014/main" id="{09258892-0902-4B09-BCB6-70AA60F4607F}"/>
              </a:ext>
            </a:extLst>
          </p:cNvPr>
          <p:cNvSpPr/>
          <p:nvPr/>
        </p:nvSpPr>
        <p:spPr>
          <a:xfrm>
            <a:off x="8701189" y="1765825"/>
            <a:ext cx="169430" cy="382232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600" u="sng" dirty="0"/>
              <a:t>Funding types analysis</a:t>
            </a:r>
            <a:endParaRPr lang="en-IN" sz="2600" u="sng" dirty="0"/>
          </a:p>
        </p:txBody>
      </p:sp>
      <p:sp>
        <p:nvSpPr>
          <p:cNvPr id="3" name="Content Placeholder 2"/>
          <p:cNvSpPr>
            <a:spLocks noGrp="1"/>
          </p:cNvSpPr>
          <p:nvPr>
            <p:ph idx="1"/>
          </p:nvPr>
        </p:nvSpPr>
        <p:spPr>
          <a:xfrm>
            <a:off x="433230" y="1854921"/>
            <a:ext cx="11168742" cy="4866390"/>
          </a:xfrm>
        </p:spPr>
        <p:txBody>
          <a:bodyPr>
            <a:normAutofit/>
          </a:bodyPr>
          <a:lstStyle/>
          <a:p>
            <a:pPr marL="0" indent="0">
              <a:buNone/>
            </a:pPr>
            <a:r>
              <a:rPr lang="en-IN" sz="1700" dirty="0"/>
              <a:t>In order to understand Companies and Round Dataset first we need to fetch the unique key and based on that need to understand the common companies and corresponding data to it. Now we need to merge those Dataset as one Dataset based on the unique key. From merge table calculated investment across all fund types:</a:t>
            </a:r>
          </a:p>
          <a:p>
            <a:pPr marL="0" indent="0">
              <a:buNone/>
            </a:pPr>
            <a:endParaRPr lang="en-IN" sz="17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r>
              <a:rPr lang="en-IN" sz="1400" dirty="0"/>
              <a:t> </a:t>
            </a:r>
          </a:p>
          <a:p>
            <a:pPr marL="0" indent="0">
              <a:buNone/>
            </a:pPr>
            <a:r>
              <a:rPr lang="en-IN" sz="1400" dirty="0"/>
              <a:t>This table clearly says that based on our conditions best Funding Round Type to invest is Venture.</a:t>
            </a:r>
          </a:p>
        </p:txBody>
      </p:sp>
      <p:graphicFrame>
        <p:nvGraphicFramePr>
          <p:cNvPr id="6" name="Table 5">
            <a:extLst>
              <a:ext uri="{FF2B5EF4-FFF2-40B4-BE49-F238E27FC236}">
                <a16:creationId xmlns:a16="http://schemas.microsoft.com/office/drawing/2014/main" id="{D1BEBABF-3A87-4DA0-A253-1385F2D00929}"/>
              </a:ext>
            </a:extLst>
          </p:cNvPr>
          <p:cNvGraphicFramePr>
            <a:graphicFrameLocks noGrp="1"/>
          </p:cNvGraphicFramePr>
          <p:nvPr>
            <p:extLst>
              <p:ext uri="{D42A27DB-BD31-4B8C-83A1-F6EECF244321}">
                <p14:modId xmlns:p14="http://schemas.microsoft.com/office/powerpoint/2010/main" val="4268867350"/>
              </p:ext>
            </p:extLst>
          </p:nvPr>
        </p:nvGraphicFramePr>
        <p:xfrm>
          <a:off x="3012976" y="2865432"/>
          <a:ext cx="4356100" cy="3333750"/>
        </p:xfrm>
        <a:graphic>
          <a:graphicData uri="http://schemas.openxmlformats.org/drawingml/2006/table">
            <a:tbl>
              <a:tblPr>
                <a:tableStyleId>{5C22544A-7EE6-4342-B048-85BDC9FD1C3A}</a:tableStyleId>
              </a:tblPr>
              <a:tblGrid>
                <a:gridCol w="1981200">
                  <a:extLst>
                    <a:ext uri="{9D8B030D-6E8A-4147-A177-3AD203B41FA5}">
                      <a16:colId xmlns:a16="http://schemas.microsoft.com/office/drawing/2014/main" val="344065938"/>
                    </a:ext>
                  </a:extLst>
                </a:gridCol>
                <a:gridCol w="2374900">
                  <a:extLst>
                    <a:ext uri="{9D8B030D-6E8A-4147-A177-3AD203B41FA5}">
                      <a16:colId xmlns:a16="http://schemas.microsoft.com/office/drawing/2014/main" val="764119501"/>
                    </a:ext>
                  </a:extLst>
                </a:gridCol>
              </a:tblGrid>
              <a:tr h="222250">
                <a:tc>
                  <a:txBody>
                    <a:bodyPr/>
                    <a:lstStyle/>
                    <a:p>
                      <a:pPr algn="ctr" rtl="0" fontAlgn="ctr"/>
                      <a:r>
                        <a:rPr lang="en-US" sz="1300" b="1" u="none" strike="noStrike">
                          <a:effectLst/>
                        </a:rPr>
                        <a:t>funding_round_type</a:t>
                      </a:r>
                      <a:endParaRPr lang="en-US" sz="1300" b="1"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fontAlgn="ctr"/>
                      <a:r>
                        <a:rPr lang="en-US" sz="1300" b="1" u="none" strike="noStrike" dirty="0" err="1">
                          <a:effectLst/>
                        </a:rPr>
                        <a:t>raised_amount_usd</a:t>
                      </a:r>
                      <a:endParaRPr lang="en-US" sz="13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606333392"/>
                  </a:ext>
                </a:extLst>
              </a:tr>
              <a:tr h="222250">
                <a:tc>
                  <a:txBody>
                    <a:bodyPr/>
                    <a:lstStyle/>
                    <a:p>
                      <a:pPr algn="l" rtl="0" fontAlgn="ctr"/>
                      <a:r>
                        <a:rPr lang="en-US" sz="1300" u="none" strike="noStrike">
                          <a:effectLst/>
                        </a:rPr>
                        <a:t>angel</a:t>
                      </a:r>
                      <a:endParaRPr lang="en-US" sz="13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300" u="none" strike="noStrike">
                          <a:effectLst/>
                        </a:rPr>
                        <a:t>958,892</a:t>
                      </a:r>
                      <a:endParaRPr lang="en-US" sz="13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3533804"/>
                  </a:ext>
                </a:extLst>
              </a:tr>
              <a:tr h="222250">
                <a:tc>
                  <a:txBody>
                    <a:bodyPr/>
                    <a:lstStyle/>
                    <a:p>
                      <a:pPr algn="l" rtl="0" fontAlgn="ctr"/>
                      <a:r>
                        <a:rPr lang="en-US" sz="1300" u="none" strike="noStrike">
                          <a:effectLst/>
                        </a:rPr>
                        <a:t>convertible_note</a:t>
                      </a:r>
                      <a:endParaRPr lang="en-US" sz="13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300" u="none" strike="noStrike">
                          <a:effectLst/>
                        </a:rPr>
                        <a:t>1,457,327</a:t>
                      </a:r>
                      <a:endParaRPr lang="en-US" sz="13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84303850"/>
                  </a:ext>
                </a:extLst>
              </a:tr>
              <a:tr h="222250">
                <a:tc>
                  <a:txBody>
                    <a:bodyPr/>
                    <a:lstStyle/>
                    <a:p>
                      <a:pPr algn="l" rtl="0" fontAlgn="ctr"/>
                      <a:r>
                        <a:rPr lang="en-US" sz="1300" u="none" strike="noStrike">
                          <a:effectLst/>
                        </a:rPr>
                        <a:t>debt_financing</a:t>
                      </a:r>
                      <a:endParaRPr lang="en-US" sz="13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300" u="none" strike="noStrike">
                          <a:effectLst/>
                        </a:rPr>
                        <a:t>17,043,526</a:t>
                      </a:r>
                      <a:endParaRPr lang="en-US" sz="13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5590293"/>
                  </a:ext>
                </a:extLst>
              </a:tr>
              <a:tr h="222250">
                <a:tc>
                  <a:txBody>
                    <a:bodyPr/>
                    <a:lstStyle/>
                    <a:p>
                      <a:pPr algn="l" rtl="0" fontAlgn="ctr"/>
                      <a:r>
                        <a:rPr lang="en-US" sz="1300" u="none" strike="noStrike" dirty="0" err="1">
                          <a:effectLst/>
                        </a:rPr>
                        <a:t>equity_crowdfunding</a:t>
                      </a:r>
                      <a:endParaRPr lang="en-US" sz="13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300" u="none" strike="noStrike" dirty="0">
                          <a:effectLst/>
                        </a:rPr>
                        <a:t>539,113</a:t>
                      </a:r>
                      <a:endParaRPr lang="en-US" sz="13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0472452"/>
                  </a:ext>
                </a:extLst>
              </a:tr>
              <a:tr h="222250">
                <a:tc>
                  <a:txBody>
                    <a:bodyPr/>
                    <a:lstStyle/>
                    <a:p>
                      <a:pPr algn="l" rtl="0" fontAlgn="ctr"/>
                      <a:r>
                        <a:rPr lang="en-US" sz="1300" u="none" strike="noStrike" dirty="0">
                          <a:effectLst/>
                        </a:rPr>
                        <a:t>grant</a:t>
                      </a:r>
                      <a:endParaRPr lang="en-US" sz="13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300" u="none" strike="noStrike">
                          <a:effectLst/>
                        </a:rPr>
                        <a:t>4,312,660</a:t>
                      </a:r>
                      <a:endParaRPr lang="en-US" sz="13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7417924"/>
                  </a:ext>
                </a:extLst>
              </a:tr>
              <a:tr h="222250">
                <a:tc>
                  <a:txBody>
                    <a:bodyPr/>
                    <a:lstStyle/>
                    <a:p>
                      <a:pPr algn="l" rtl="0" fontAlgn="ctr"/>
                      <a:r>
                        <a:rPr lang="en-US" sz="1300" u="none" strike="noStrike">
                          <a:effectLst/>
                        </a:rPr>
                        <a:t>non_equity_assistance</a:t>
                      </a:r>
                      <a:endParaRPr lang="en-US" sz="13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300" u="none" strike="noStrike">
                          <a:effectLst/>
                        </a:rPr>
                        <a:t>411,203</a:t>
                      </a:r>
                      <a:endParaRPr lang="en-US" sz="13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9978977"/>
                  </a:ext>
                </a:extLst>
              </a:tr>
              <a:tr h="222250">
                <a:tc>
                  <a:txBody>
                    <a:bodyPr/>
                    <a:lstStyle/>
                    <a:p>
                      <a:pPr algn="l" rtl="0" fontAlgn="ctr"/>
                      <a:r>
                        <a:rPr lang="en-US" sz="1300" u="none" strike="noStrike">
                          <a:effectLst/>
                        </a:rPr>
                        <a:t>post_ipo_debt</a:t>
                      </a:r>
                      <a:endParaRPr lang="en-US" sz="13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300" u="none" strike="noStrike" dirty="0">
                          <a:effectLst/>
                        </a:rPr>
                        <a:t>168,704,572</a:t>
                      </a:r>
                      <a:endParaRPr lang="en-US" sz="13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8097141"/>
                  </a:ext>
                </a:extLst>
              </a:tr>
              <a:tr h="222250">
                <a:tc>
                  <a:txBody>
                    <a:bodyPr/>
                    <a:lstStyle/>
                    <a:p>
                      <a:pPr algn="l" rtl="0" fontAlgn="ctr"/>
                      <a:r>
                        <a:rPr lang="en-US" sz="1300" u="none" strike="noStrike">
                          <a:effectLst/>
                        </a:rPr>
                        <a:t>post_ipo_equity</a:t>
                      </a:r>
                      <a:endParaRPr lang="en-US" sz="13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300" u="none" strike="noStrike">
                          <a:effectLst/>
                        </a:rPr>
                        <a:t>82,182,494</a:t>
                      </a:r>
                      <a:endParaRPr lang="en-US" sz="13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6449568"/>
                  </a:ext>
                </a:extLst>
              </a:tr>
              <a:tr h="222250">
                <a:tc>
                  <a:txBody>
                    <a:bodyPr/>
                    <a:lstStyle/>
                    <a:p>
                      <a:pPr algn="l" rtl="0" fontAlgn="ctr"/>
                      <a:r>
                        <a:rPr lang="en-US" sz="1300" u="none" strike="noStrike">
                          <a:effectLst/>
                        </a:rPr>
                        <a:t>private_equity</a:t>
                      </a:r>
                      <a:endParaRPr lang="en-US" sz="13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300" u="none" strike="noStrike">
                          <a:effectLst/>
                        </a:rPr>
                        <a:t>73,341,462</a:t>
                      </a:r>
                      <a:endParaRPr lang="en-US" sz="13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321086"/>
                  </a:ext>
                </a:extLst>
              </a:tr>
              <a:tr h="222250">
                <a:tc>
                  <a:txBody>
                    <a:bodyPr/>
                    <a:lstStyle/>
                    <a:p>
                      <a:pPr algn="l" rtl="0" fontAlgn="ctr"/>
                      <a:r>
                        <a:rPr lang="en-US" sz="1300" u="none" strike="noStrike">
                          <a:effectLst/>
                        </a:rPr>
                        <a:t>product_crowdfunding</a:t>
                      </a:r>
                      <a:endParaRPr lang="en-US" sz="13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300" u="none" strike="noStrike">
                          <a:effectLst/>
                        </a:rPr>
                        <a:t>1,363,131</a:t>
                      </a:r>
                      <a:endParaRPr lang="en-US" sz="13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8546292"/>
                  </a:ext>
                </a:extLst>
              </a:tr>
              <a:tr h="222250">
                <a:tc>
                  <a:txBody>
                    <a:bodyPr/>
                    <a:lstStyle/>
                    <a:p>
                      <a:pPr algn="l" rtl="0" fontAlgn="ctr"/>
                      <a:r>
                        <a:rPr lang="en-US" sz="1300" u="none" strike="noStrike">
                          <a:effectLst/>
                        </a:rPr>
                        <a:t>secondary_market</a:t>
                      </a:r>
                      <a:endParaRPr lang="en-US" sz="13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300" u="none" strike="noStrike">
                          <a:effectLst/>
                        </a:rPr>
                        <a:t>79,649,630</a:t>
                      </a:r>
                      <a:endParaRPr lang="en-US" sz="13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3717933"/>
                  </a:ext>
                </a:extLst>
              </a:tr>
              <a:tr h="222250">
                <a:tc>
                  <a:txBody>
                    <a:bodyPr/>
                    <a:lstStyle/>
                    <a:p>
                      <a:pPr algn="l" rtl="0" fontAlgn="ctr"/>
                      <a:r>
                        <a:rPr lang="en-US" sz="1300" u="none" strike="noStrike">
                          <a:effectLst/>
                        </a:rPr>
                        <a:t>seed</a:t>
                      </a:r>
                      <a:endParaRPr lang="en-US" sz="13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300" u="none" strike="noStrike">
                          <a:effectLst/>
                        </a:rPr>
                        <a:t>719,892</a:t>
                      </a:r>
                      <a:endParaRPr lang="en-US" sz="13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9536197"/>
                  </a:ext>
                </a:extLst>
              </a:tr>
              <a:tr h="222250">
                <a:tc>
                  <a:txBody>
                    <a:bodyPr/>
                    <a:lstStyle/>
                    <a:p>
                      <a:pPr algn="l" rtl="0" fontAlgn="ctr"/>
                      <a:r>
                        <a:rPr lang="en-US" sz="1300" u="none" strike="noStrike">
                          <a:effectLst/>
                        </a:rPr>
                        <a:t>undisclosed</a:t>
                      </a:r>
                      <a:endParaRPr lang="en-US" sz="13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300" u="none" strike="noStrike" dirty="0">
                          <a:effectLst/>
                        </a:rPr>
                        <a:t>19,252,764</a:t>
                      </a:r>
                      <a:endParaRPr lang="en-US" sz="13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190743"/>
                  </a:ext>
                </a:extLst>
              </a:tr>
              <a:tr h="222250">
                <a:tc>
                  <a:txBody>
                    <a:bodyPr/>
                    <a:lstStyle/>
                    <a:p>
                      <a:pPr algn="l" rtl="0" fontAlgn="ctr"/>
                      <a:r>
                        <a:rPr lang="en-US" sz="1300" u="none" strike="noStrike">
                          <a:effectLst/>
                        </a:rPr>
                        <a:t>venture</a:t>
                      </a:r>
                      <a:endParaRPr lang="en-US" sz="13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rtl="0" fontAlgn="ctr"/>
                      <a:r>
                        <a:rPr lang="en-US" sz="1300" u="none" strike="noStrike" dirty="0">
                          <a:effectLst/>
                        </a:rPr>
                        <a:t>11,749,431</a:t>
                      </a:r>
                      <a:endParaRPr lang="en-US" sz="13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950725747"/>
                  </a:ext>
                </a:extLst>
              </a:tr>
            </a:tbl>
          </a:graphicData>
        </a:graphic>
      </p:graphicFrame>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600" b="1" u="sng" dirty="0"/>
              <a:t>Country Analysis</a:t>
            </a:r>
            <a:endParaRPr lang="en-IN" sz="2600" u="sng" dirty="0"/>
          </a:p>
        </p:txBody>
      </p:sp>
      <p:sp>
        <p:nvSpPr>
          <p:cNvPr id="3" name="Content Placeholder 2"/>
          <p:cNvSpPr>
            <a:spLocks noGrp="1"/>
          </p:cNvSpPr>
          <p:nvPr>
            <p:ph idx="1"/>
          </p:nvPr>
        </p:nvSpPr>
        <p:spPr/>
        <p:txBody>
          <a:bodyPr>
            <a:normAutofit/>
          </a:bodyPr>
          <a:lstStyle/>
          <a:p>
            <a:pPr marL="0" indent="0">
              <a:buNone/>
            </a:pPr>
            <a:r>
              <a:rPr lang="en-IN" sz="1700" dirty="0"/>
              <a:t>Here we analysed top3 English speaking countries for the type of investment suited i.e. Venture. </a:t>
            </a:r>
            <a:r>
              <a:rPr lang="en-US" sz="1700" dirty="0"/>
              <a:t>Analysis of the countries is based on with the highest amount of funding for the chosen investment type.</a:t>
            </a:r>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pPr marL="0" indent="0">
              <a:buNone/>
            </a:pPr>
            <a:r>
              <a:rPr lang="en-US" sz="1700" dirty="0"/>
              <a:t>Based on the above data it is clear to us that need to invest most of our amount in top sector of these countries.</a:t>
            </a:r>
          </a:p>
          <a:p>
            <a:pPr marL="0" indent="0">
              <a:buNone/>
            </a:pPr>
            <a:endParaRPr lang="en-IN" sz="1700" dirty="0"/>
          </a:p>
        </p:txBody>
      </p:sp>
      <p:graphicFrame>
        <p:nvGraphicFramePr>
          <p:cNvPr id="4" name="Table 3">
            <a:extLst>
              <a:ext uri="{FF2B5EF4-FFF2-40B4-BE49-F238E27FC236}">
                <a16:creationId xmlns:a16="http://schemas.microsoft.com/office/drawing/2014/main" id="{CE22ACB0-54F1-443D-840D-59396A9F08B5}"/>
              </a:ext>
            </a:extLst>
          </p:cNvPr>
          <p:cNvGraphicFramePr>
            <a:graphicFrameLocks noGrp="1"/>
          </p:cNvGraphicFramePr>
          <p:nvPr>
            <p:extLst>
              <p:ext uri="{D42A27DB-BD31-4B8C-83A1-F6EECF244321}">
                <p14:modId xmlns:p14="http://schemas.microsoft.com/office/powerpoint/2010/main" val="2714311584"/>
              </p:ext>
            </p:extLst>
          </p:nvPr>
        </p:nvGraphicFramePr>
        <p:xfrm>
          <a:off x="3129697" y="2574171"/>
          <a:ext cx="5156464" cy="2337192"/>
        </p:xfrm>
        <a:graphic>
          <a:graphicData uri="http://schemas.openxmlformats.org/drawingml/2006/table">
            <a:tbl>
              <a:tblPr>
                <a:tableStyleId>{5C22544A-7EE6-4342-B048-85BDC9FD1C3A}</a:tableStyleId>
              </a:tblPr>
              <a:tblGrid>
                <a:gridCol w="2176430">
                  <a:extLst>
                    <a:ext uri="{9D8B030D-6E8A-4147-A177-3AD203B41FA5}">
                      <a16:colId xmlns:a16="http://schemas.microsoft.com/office/drawing/2014/main" val="3221849337"/>
                    </a:ext>
                  </a:extLst>
                </a:gridCol>
                <a:gridCol w="2980034">
                  <a:extLst>
                    <a:ext uri="{9D8B030D-6E8A-4147-A177-3AD203B41FA5}">
                      <a16:colId xmlns:a16="http://schemas.microsoft.com/office/drawing/2014/main" val="1920144304"/>
                    </a:ext>
                  </a:extLst>
                </a:gridCol>
              </a:tblGrid>
              <a:tr h="584298">
                <a:tc>
                  <a:txBody>
                    <a:bodyPr/>
                    <a:lstStyle/>
                    <a:p>
                      <a:pPr algn="ctr" rtl="0" fontAlgn="b"/>
                      <a:r>
                        <a:rPr lang="en-US" sz="1800" u="none" strike="noStrike" dirty="0">
                          <a:effectLst/>
                        </a:rPr>
                        <a:t>Country Code</a:t>
                      </a:r>
                      <a:endParaRPr lang="en-US" sz="18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fontAlgn="b"/>
                      <a:r>
                        <a:rPr lang="en-US" sz="1800" u="none" strike="noStrike" dirty="0">
                          <a:effectLst/>
                        </a:rPr>
                        <a:t>Raise Amount USD(In billion)</a:t>
                      </a:r>
                      <a:endParaRPr lang="en-US" sz="18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203840477"/>
                  </a:ext>
                </a:extLst>
              </a:tr>
              <a:tr h="584298">
                <a:tc>
                  <a:txBody>
                    <a:bodyPr/>
                    <a:lstStyle/>
                    <a:p>
                      <a:pPr algn="ctr" rtl="0" fontAlgn="b"/>
                      <a:r>
                        <a:rPr lang="en-US" sz="1800" u="none" strike="noStrike">
                          <a:effectLst/>
                        </a:rPr>
                        <a:t>USA</a:t>
                      </a:r>
                      <a:endParaRPr lang="en-US" sz="18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u="none" strike="noStrike" dirty="0">
                          <a:effectLst/>
                        </a:rPr>
                        <a:t>422.5</a:t>
                      </a:r>
                      <a:endParaRPr lang="en-US" sz="18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5720480"/>
                  </a:ext>
                </a:extLst>
              </a:tr>
              <a:tr h="584298">
                <a:tc>
                  <a:txBody>
                    <a:bodyPr/>
                    <a:lstStyle/>
                    <a:p>
                      <a:pPr algn="ctr" rtl="0" fontAlgn="b"/>
                      <a:r>
                        <a:rPr lang="en-US" sz="1800" u="none" strike="noStrike" dirty="0">
                          <a:effectLst/>
                        </a:rPr>
                        <a:t>GBR</a:t>
                      </a:r>
                      <a:endParaRPr lang="en-US" sz="18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u="none" strike="noStrike" dirty="0">
                          <a:effectLst/>
                        </a:rPr>
                        <a:t>20.25 </a:t>
                      </a:r>
                      <a:endParaRPr lang="en-US" sz="18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1486366"/>
                  </a:ext>
                </a:extLst>
              </a:tr>
              <a:tr h="584298">
                <a:tc>
                  <a:txBody>
                    <a:bodyPr/>
                    <a:lstStyle/>
                    <a:p>
                      <a:pPr algn="ctr" rtl="0" fontAlgn="b"/>
                      <a:r>
                        <a:rPr lang="en-US" sz="1800" u="none" strike="noStrike">
                          <a:effectLst/>
                        </a:rPr>
                        <a:t>IND </a:t>
                      </a:r>
                      <a:endParaRPr lang="en-US" sz="18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u="none" strike="noStrike" dirty="0">
                          <a:effectLst/>
                        </a:rPr>
                        <a:t>14.39</a:t>
                      </a:r>
                      <a:endParaRPr lang="en-US" sz="18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2710363"/>
                  </a:ext>
                </a:extLst>
              </a:tr>
            </a:tbl>
          </a:graphicData>
        </a:graphic>
      </p:graphicFrame>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600" b="1" u="sng" dirty="0"/>
              <a:t> Sector and Company analysis</a:t>
            </a:r>
            <a:endParaRPr lang="en-IN" sz="2600" u="sng" dirty="0"/>
          </a:p>
        </p:txBody>
      </p:sp>
      <p:sp>
        <p:nvSpPr>
          <p:cNvPr id="3" name="Content Placeholder 2"/>
          <p:cNvSpPr>
            <a:spLocks noGrp="1"/>
          </p:cNvSpPr>
          <p:nvPr>
            <p:ph idx="1"/>
          </p:nvPr>
        </p:nvSpPr>
        <p:spPr/>
        <p:txBody>
          <a:bodyPr>
            <a:normAutofit/>
          </a:bodyPr>
          <a:lstStyle/>
          <a:p>
            <a:pPr marL="0" indent="0">
              <a:buNone/>
            </a:pPr>
            <a:r>
              <a:rPr lang="en-IN" sz="1800" dirty="0"/>
              <a:t>Based on the investment type and top countries, below are the top sectors and their respective companies where the investment can be made. In order to do that first we need to melt the mapping sheet and merge with out merged Dataset of companies and round2 tables.</a:t>
            </a:r>
          </a:p>
          <a:p>
            <a:pPr marL="0" indent="0">
              <a:buNone/>
            </a:pPr>
            <a:endParaRPr lang="en-IN" sz="1800" dirty="0"/>
          </a:p>
          <a:p>
            <a:pPr marL="0" indent="0">
              <a:buNone/>
            </a:pPr>
            <a:endParaRPr lang="en-IN" sz="1800" dirty="0"/>
          </a:p>
          <a:p>
            <a:pPr marL="0" indent="0">
              <a:buNone/>
            </a:pPr>
            <a:endParaRPr lang="en-IN" sz="1400" dirty="0"/>
          </a:p>
          <a:p>
            <a:pPr marL="0" indent="0">
              <a:buNone/>
            </a:pPr>
            <a:endParaRPr lang="en-IN" sz="1400" dirty="0"/>
          </a:p>
        </p:txBody>
      </p:sp>
      <p:graphicFrame>
        <p:nvGraphicFramePr>
          <p:cNvPr id="4" name="Table 3">
            <a:extLst>
              <a:ext uri="{FF2B5EF4-FFF2-40B4-BE49-F238E27FC236}">
                <a16:creationId xmlns:a16="http://schemas.microsoft.com/office/drawing/2014/main" id="{E5038AE2-5329-4853-8CE2-53D57CD953F1}"/>
              </a:ext>
            </a:extLst>
          </p:cNvPr>
          <p:cNvGraphicFramePr>
            <a:graphicFrameLocks noGrp="1"/>
          </p:cNvGraphicFramePr>
          <p:nvPr>
            <p:extLst>
              <p:ext uri="{D42A27DB-BD31-4B8C-83A1-F6EECF244321}">
                <p14:modId xmlns:p14="http://schemas.microsoft.com/office/powerpoint/2010/main" val="1802634529"/>
              </p:ext>
            </p:extLst>
          </p:nvPr>
        </p:nvGraphicFramePr>
        <p:xfrm>
          <a:off x="335909" y="2903595"/>
          <a:ext cx="11451142" cy="3476547"/>
        </p:xfrm>
        <a:graphic>
          <a:graphicData uri="http://schemas.openxmlformats.org/drawingml/2006/table">
            <a:tbl>
              <a:tblPr>
                <a:tableStyleId>{5C22544A-7EE6-4342-B048-85BDC9FD1C3A}</a:tableStyleId>
              </a:tblPr>
              <a:tblGrid>
                <a:gridCol w="1427319">
                  <a:extLst>
                    <a:ext uri="{9D8B030D-6E8A-4147-A177-3AD203B41FA5}">
                      <a16:colId xmlns:a16="http://schemas.microsoft.com/office/drawing/2014/main" val="2364415289"/>
                    </a:ext>
                  </a:extLst>
                </a:gridCol>
                <a:gridCol w="1355628">
                  <a:extLst>
                    <a:ext uri="{9D8B030D-6E8A-4147-A177-3AD203B41FA5}">
                      <a16:colId xmlns:a16="http://schemas.microsoft.com/office/drawing/2014/main" val="583313169"/>
                    </a:ext>
                  </a:extLst>
                </a:gridCol>
                <a:gridCol w="1733639">
                  <a:extLst>
                    <a:ext uri="{9D8B030D-6E8A-4147-A177-3AD203B41FA5}">
                      <a16:colId xmlns:a16="http://schemas.microsoft.com/office/drawing/2014/main" val="2262216311"/>
                    </a:ext>
                  </a:extLst>
                </a:gridCol>
                <a:gridCol w="1733639">
                  <a:extLst>
                    <a:ext uri="{9D8B030D-6E8A-4147-A177-3AD203B41FA5}">
                      <a16:colId xmlns:a16="http://schemas.microsoft.com/office/drawing/2014/main" val="966396734"/>
                    </a:ext>
                  </a:extLst>
                </a:gridCol>
                <a:gridCol w="1733639">
                  <a:extLst>
                    <a:ext uri="{9D8B030D-6E8A-4147-A177-3AD203B41FA5}">
                      <a16:colId xmlns:a16="http://schemas.microsoft.com/office/drawing/2014/main" val="2137777051"/>
                    </a:ext>
                  </a:extLst>
                </a:gridCol>
                <a:gridCol w="1733639">
                  <a:extLst>
                    <a:ext uri="{9D8B030D-6E8A-4147-A177-3AD203B41FA5}">
                      <a16:colId xmlns:a16="http://schemas.microsoft.com/office/drawing/2014/main" val="4238884825"/>
                    </a:ext>
                  </a:extLst>
                </a:gridCol>
                <a:gridCol w="1733639">
                  <a:extLst>
                    <a:ext uri="{9D8B030D-6E8A-4147-A177-3AD203B41FA5}">
                      <a16:colId xmlns:a16="http://schemas.microsoft.com/office/drawing/2014/main" val="3075766117"/>
                    </a:ext>
                  </a:extLst>
                </a:gridCol>
              </a:tblGrid>
              <a:tr h="353127">
                <a:tc rowSpan="2">
                  <a:txBody>
                    <a:bodyPr/>
                    <a:lstStyle/>
                    <a:p>
                      <a:pPr algn="ctr" fontAlgn="ctr"/>
                      <a:r>
                        <a:rPr lang="en-US" sz="1800" u="none" strike="noStrike" dirty="0">
                          <a:solidFill>
                            <a:schemeClr val="tx1"/>
                          </a:solidFill>
                          <a:effectLst/>
                        </a:rPr>
                        <a:t>Main Sectors</a:t>
                      </a:r>
                      <a:endParaRPr lang="en-US" sz="1800" b="1" i="0" u="none" strike="noStrike" dirty="0">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gridSpan="2">
                  <a:txBody>
                    <a:bodyPr/>
                    <a:lstStyle/>
                    <a:p>
                      <a:pPr algn="ctr" fontAlgn="b"/>
                      <a:r>
                        <a:rPr lang="en-US" sz="1600" u="none" strike="noStrike" dirty="0">
                          <a:solidFill>
                            <a:schemeClr val="tx1"/>
                          </a:solidFill>
                          <a:effectLst/>
                        </a:rPr>
                        <a:t>United States of America</a:t>
                      </a:r>
                      <a:endParaRPr lang="en-US" sz="1600" b="1" i="0" u="none" strike="noStrike" dirty="0">
                        <a:solidFill>
                          <a:schemeClr val="tx1"/>
                        </a:solidFill>
                        <a:effectLst/>
                        <a:latin typeface="Arial" panose="020B06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gridSpan="2">
                  <a:txBody>
                    <a:bodyPr/>
                    <a:lstStyle/>
                    <a:p>
                      <a:pPr algn="ctr" fontAlgn="b"/>
                      <a:r>
                        <a:rPr lang="en-US" sz="1600" u="none" strike="noStrike" dirty="0">
                          <a:solidFill>
                            <a:schemeClr val="tx1"/>
                          </a:solidFill>
                          <a:effectLst/>
                        </a:rPr>
                        <a:t>Great Britain</a:t>
                      </a:r>
                      <a:endParaRPr lang="en-US" sz="1600" b="1" i="0" u="none" strike="noStrike" dirty="0">
                        <a:solidFill>
                          <a:schemeClr val="tx1"/>
                        </a:solidFill>
                        <a:effectLst/>
                        <a:latin typeface="Arial" panose="020B06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gridSpan="2">
                  <a:txBody>
                    <a:bodyPr/>
                    <a:lstStyle/>
                    <a:p>
                      <a:pPr algn="ctr" fontAlgn="b"/>
                      <a:r>
                        <a:rPr lang="en-US" sz="1600" u="none" strike="noStrike" dirty="0">
                          <a:solidFill>
                            <a:schemeClr val="tx1"/>
                          </a:solidFill>
                          <a:effectLst/>
                        </a:rPr>
                        <a:t>India</a:t>
                      </a:r>
                      <a:endParaRPr lang="en-US" sz="1600" b="1" i="0" u="none" strike="noStrike" dirty="0">
                        <a:solidFill>
                          <a:schemeClr val="tx1"/>
                        </a:solidFill>
                        <a:effectLst/>
                        <a:latin typeface="Arial" panose="020B06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extLst>
                  <a:ext uri="{0D108BD9-81ED-4DB2-BD59-A6C34878D82A}">
                    <a16:rowId xmlns:a16="http://schemas.microsoft.com/office/drawing/2014/main" val="265507174"/>
                  </a:ext>
                </a:extLst>
              </a:tr>
              <a:tr h="549307">
                <a:tc vMerge="1">
                  <a:txBody>
                    <a:bodyPr/>
                    <a:lstStyle/>
                    <a:p>
                      <a:endParaRPr lang="en-US"/>
                    </a:p>
                  </a:txBody>
                  <a:tcPr/>
                </a:tc>
                <a:tc>
                  <a:txBody>
                    <a:bodyPr/>
                    <a:lstStyle/>
                    <a:p>
                      <a:pPr algn="l" fontAlgn="ctr"/>
                      <a:r>
                        <a:rPr lang="en-US" sz="1400" u="none" strike="noStrike" dirty="0">
                          <a:solidFill>
                            <a:schemeClr val="tx1"/>
                          </a:solidFill>
                          <a:effectLst/>
                        </a:rPr>
                        <a:t>Total number of Investments (count)</a:t>
                      </a:r>
                      <a:endParaRPr lang="en-US" sz="1400" b="1" i="0" u="none" strike="noStrike" dirty="0">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ctr"/>
                      <a:r>
                        <a:rPr lang="en-US" sz="1400" u="none" strike="noStrike" dirty="0">
                          <a:solidFill>
                            <a:schemeClr val="tx1"/>
                          </a:solidFill>
                          <a:effectLst/>
                        </a:rPr>
                        <a:t>Total amount of investment (USD)</a:t>
                      </a:r>
                      <a:endParaRPr lang="en-US" sz="1400" b="1" i="0" u="none" strike="noStrike" dirty="0">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ctr"/>
                      <a:r>
                        <a:rPr lang="en-US" sz="1400" u="none" strike="noStrike" dirty="0">
                          <a:solidFill>
                            <a:schemeClr val="tx1"/>
                          </a:solidFill>
                          <a:effectLst/>
                        </a:rPr>
                        <a:t>Total number of Investments (count)</a:t>
                      </a:r>
                      <a:endParaRPr lang="en-US" sz="1400" b="1" i="0" u="none" strike="noStrike" dirty="0">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ctr"/>
                      <a:r>
                        <a:rPr lang="en-US" sz="1400" u="none" strike="noStrike" dirty="0">
                          <a:solidFill>
                            <a:schemeClr val="tx1"/>
                          </a:solidFill>
                          <a:effectLst/>
                        </a:rPr>
                        <a:t>Total amount of investment (USD)</a:t>
                      </a:r>
                      <a:endParaRPr lang="en-US" sz="1400" b="1" i="0" u="none" strike="noStrike" dirty="0">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ctr"/>
                      <a:r>
                        <a:rPr lang="en-US" sz="1400" u="none" strike="noStrike" dirty="0">
                          <a:solidFill>
                            <a:schemeClr val="tx1"/>
                          </a:solidFill>
                          <a:effectLst/>
                        </a:rPr>
                        <a:t>Total number of Investments (count)</a:t>
                      </a:r>
                      <a:endParaRPr lang="en-US" sz="1400" b="1" i="0" u="none" strike="noStrike" dirty="0">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ctr"/>
                      <a:r>
                        <a:rPr lang="en-US" sz="1400" u="none" strike="noStrike" dirty="0">
                          <a:solidFill>
                            <a:schemeClr val="tx1"/>
                          </a:solidFill>
                          <a:effectLst/>
                        </a:rPr>
                        <a:t>Total amount of investment (USD)</a:t>
                      </a:r>
                      <a:endParaRPr lang="en-US" sz="1400" b="1" i="0" u="none" strike="noStrike" dirty="0">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044869277"/>
                  </a:ext>
                </a:extLst>
              </a:tr>
              <a:tr h="277212">
                <a:tc>
                  <a:txBody>
                    <a:bodyPr/>
                    <a:lstStyle/>
                    <a:p>
                      <a:pPr algn="l" fontAlgn="ctr"/>
                      <a:r>
                        <a:rPr lang="en-US" sz="1200" u="none" strike="noStrike" dirty="0">
                          <a:solidFill>
                            <a:schemeClr val="tx1"/>
                          </a:solidFill>
                          <a:effectLst/>
                        </a:rPr>
                        <a:t>Automotive &amp; Sports</a:t>
                      </a:r>
                      <a:endParaRPr lang="en-US" sz="1200" b="1" i="0" u="none" strike="noStrike" dirty="0">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167</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$1,454,104,361.00</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16</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$167,051,565.00</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13</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$136,900,000.00</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811406"/>
                  </a:ext>
                </a:extLst>
              </a:tr>
              <a:tr h="277212">
                <a:tc>
                  <a:txBody>
                    <a:bodyPr/>
                    <a:lstStyle/>
                    <a:p>
                      <a:pPr algn="l" fontAlgn="ctr"/>
                      <a:r>
                        <a:rPr lang="en-US" sz="1200" u="none" strike="noStrike" dirty="0">
                          <a:solidFill>
                            <a:schemeClr val="tx1"/>
                          </a:solidFill>
                          <a:effectLst/>
                        </a:rPr>
                        <a:t>Cleantech / Semiconductors</a:t>
                      </a:r>
                      <a:endParaRPr lang="en-US" sz="1200" b="1" i="0" u="none" strike="noStrike" dirty="0">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dirty="0">
                          <a:solidFill>
                            <a:schemeClr val="tx1"/>
                          </a:solidFill>
                          <a:effectLst/>
                        </a:rPr>
                        <a:t>2300</a:t>
                      </a:r>
                      <a:endParaRPr lang="en-US" sz="1200" b="0" i="0" u="none" strike="noStrike" dirty="0">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$21,206,628,192.00</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128</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$1,150,139,665.00</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20</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$165,380,000.00</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0688727"/>
                  </a:ext>
                </a:extLst>
              </a:tr>
              <a:tr h="277212">
                <a:tc>
                  <a:txBody>
                    <a:bodyPr/>
                    <a:lstStyle/>
                    <a:p>
                      <a:pPr algn="l" fontAlgn="ctr"/>
                      <a:r>
                        <a:rPr lang="en-US" sz="1200" u="none" strike="noStrike">
                          <a:solidFill>
                            <a:schemeClr val="tx1"/>
                          </a:solidFill>
                          <a:effectLst/>
                        </a:rPr>
                        <a:t>Entertainment</a:t>
                      </a:r>
                      <a:endParaRPr lang="en-US" sz="1200" b="1"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dirty="0">
                          <a:solidFill>
                            <a:schemeClr val="tx1"/>
                          </a:solidFill>
                          <a:effectLst/>
                        </a:rPr>
                        <a:t>591</a:t>
                      </a:r>
                      <a:endParaRPr lang="en-US" sz="1200" b="0" i="0" u="none" strike="noStrike" dirty="0">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dirty="0">
                          <a:solidFill>
                            <a:schemeClr val="tx1"/>
                          </a:solidFill>
                          <a:effectLst/>
                        </a:rPr>
                        <a:t>$5,099,197,982.00</a:t>
                      </a:r>
                      <a:endParaRPr lang="en-US" sz="1200" b="0" i="0" u="none" strike="noStrike" dirty="0">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56</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$482,784,687.00</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33</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$280,830,000.00</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9723754"/>
                  </a:ext>
                </a:extLst>
              </a:tr>
              <a:tr h="277212">
                <a:tc>
                  <a:txBody>
                    <a:bodyPr/>
                    <a:lstStyle/>
                    <a:p>
                      <a:pPr algn="l" fontAlgn="ctr"/>
                      <a:r>
                        <a:rPr lang="en-US" sz="1200" u="none" strike="noStrike">
                          <a:solidFill>
                            <a:schemeClr val="tx1"/>
                          </a:solidFill>
                          <a:effectLst/>
                        </a:rPr>
                        <a:t>Health</a:t>
                      </a:r>
                      <a:endParaRPr lang="en-US" sz="1200" b="1"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909</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$8,211,859,357.00</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dirty="0">
                          <a:solidFill>
                            <a:schemeClr val="tx1"/>
                          </a:solidFill>
                          <a:effectLst/>
                        </a:rPr>
                        <a:t>24</a:t>
                      </a:r>
                      <a:endParaRPr lang="en-US" sz="1200" b="0" i="0" u="none" strike="noStrike" dirty="0">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$214,537,510.00</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19</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$167,740,000.00</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2000611"/>
                  </a:ext>
                </a:extLst>
              </a:tr>
              <a:tr h="277212">
                <a:tc>
                  <a:txBody>
                    <a:bodyPr/>
                    <a:lstStyle/>
                    <a:p>
                      <a:pPr algn="l" fontAlgn="ctr"/>
                      <a:r>
                        <a:rPr lang="en-US" sz="1200" u="none" strike="noStrike">
                          <a:solidFill>
                            <a:schemeClr val="tx1"/>
                          </a:solidFill>
                          <a:effectLst/>
                        </a:rPr>
                        <a:t>Manufacturing</a:t>
                      </a:r>
                      <a:endParaRPr lang="en-US" sz="1200" b="1"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799</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$7,258,553,378.00</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dirty="0">
                          <a:solidFill>
                            <a:schemeClr val="tx1"/>
                          </a:solidFill>
                          <a:effectLst/>
                        </a:rPr>
                        <a:t>42</a:t>
                      </a:r>
                      <a:endParaRPr lang="en-US" sz="1200" b="0" i="0" u="none" strike="noStrike" dirty="0">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$361,940,335.00</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21</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$200,900,000.00</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5346777"/>
                  </a:ext>
                </a:extLst>
              </a:tr>
              <a:tr h="277212">
                <a:tc>
                  <a:txBody>
                    <a:bodyPr/>
                    <a:lstStyle/>
                    <a:p>
                      <a:pPr algn="l" fontAlgn="ctr"/>
                      <a:r>
                        <a:rPr lang="en-US" sz="1200" u="none" strike="noStrike">
                          <a:solidFill>
                            <a:schemeClr val="tx1"/>
                          </a:solidFill>
                          <a:effectLst/>
                        </a:rPr>
                        <a:t>News, Search and Messaging</a:t>
                      </a:r>
                      <a:endParaRPr lang="en-US" sz="1200" b="1"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1582</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$13,959,567,428.00</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73</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$615,746,235.00</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52</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$433,834,545.00</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2127006"/>
                  </a:ext>
                </a:extLst>
              </a:tr>
              <a:tr h="277212">
                <a:tc>
                  <a:txBody>
                    <a:bodyPr/>
                    <a:lstStyle/>
                    <a:p>
                      <a:pPr algn="l" fontAlgn="ctr"/>
                      <a:r>
                        <a:rPr lang="en-US" sz="1200" u="none" strike="noStrike">
                          <a:solidFill>
                            <a:schemeClr val="tx1"/>
                          </a:solidFill>
                          <a:effectLst/>
                        </a:rPr>
                        <a:t>Others</a:t>
                      </a:r>
                      <a:endParaRPr lang="en-US" sz="1200" b="1"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2950</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$26,321,007,002.00</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147</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$1,283,624,289.00</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110</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$1,013,409,507.00</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0905216"/>
                  </a:ext>
                </a:extLst>
              </a:tr>
              <a:tr h="277212">
                <a:tc>
                  <a:txBody>
                    <a:bodyPr/>
                    <a:lstStyle/>
                    <a:p>
                      <a:pPr algn="l" fontAlgn="ctr"/>
                      <a:r>
                        <a:rPr lang="en-US" sz="1200" u="none" strike="noStrike">
                          <a:solidFill>
                            <a:schemeClr val="tx1"/>
                          </a:solidFill>
                          <a:effectLst/>
                        </a:rPr>
                        <a:t>Social, Finance, Analytics, Advertising</a:t>
                      </a:r>
                      <a:endParaRPr lang="en-US" sz="1200" b="1"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2714</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$23,807,376,964.00 </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133</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a:solidFill>
                            <a:schemeClr val="tx1"/>
                          </a:solidFill>
                          <a:effectLst/>
                        </a:rPr>
                        <a:t>$1,089,404,014.00 </a:t>
                      </a:r>
                      <a:endParaRPr lang="en-US" sz="12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dirty="0">
                          <a:solidFill>
                            <a:schemeClr val="tx1"/>
                          </a:solidFill>
                          <a:effectLst/>
                        </a:rPr>
                        <a:t>60</a:t>
                      </a:r>
                      <a:endParaRPr lang="en-US" sz="1200" b="0" i="0" u="none" strike="noStrike" dirty="0">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1200" u="none" strike="noStrike" dirty="0">
                          <a:solidFill>
                            <a:schemeClr val="tx1"/>
                          </a:solidFill>
                          <a:effectLst/>
                        </a:rPr>
                        <a:t>$550,549,550.00</a:t>
                      </a:r>
                      <a:endParaRPr lang="en-US" sz="1200" b="0" i="0" u="none" strike="noStrike" dirty="0">
                        <a:solidFill>
                          <a:schemeClr val="tx1"/>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9747126"/>
                  </a:ext>
                </a:extLst>
              </a:tr>
            </a:tbl>
          </a:graphicData>
        </a:graphic>
      </p:graphicFrame>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6CAE8FE-A1B7-4CF8-B2C4-6D5BCBEE3F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58194"/>
            <a:ext cx="12191999" cy="5199806"/>
          </a:xfrm>
        </p:spPr>
      </p:pic>
      <p:sp>
        <p:nvSpPr>
          <p:cNvPr id="6" name="Title 1"/>
          <p:cNvSpPr>
            <a:spLocks noGrp="1"/>
          </p:cNvSpPr>
          <p:nvPr>
            <p:ph type="title"/>
          </p:nvPr>
        </p:nvSpPr>
        <p:spPr>
          <a:xfrm>
            <a:off x="1136469" y="640080"/>
            <a:ext cx="9313817" cy="856138"/>
          </a:xfrm>
        </p:spPr>
        <p:txBody>
          <a:bodyPr>
            <a:normAutofit/>
          </a:bodyPr>
          <a:lstStyle/>
          <a:p>
            <a:pPr algn="ctr"/>
            <a:r>
              <a:rPr lang="en-US" sz="2400" b="1" u="sng" dirty="0"/>
              <a:t>Best Funding type against raised Amount</a:t>
            </a:r>
            <a:endParaRPr lang="en-IN" sz="2400" b="1" u="sng" dirty="0"/>
          </a:p>
        </p:txBody>
      </p:sp>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FABB2CE-14A2-496F-9B1F-996F36C029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96218"/>
            <a:ext cx="12192000" cy="5361781"/>
          </a:xfrm>
        </p:spPr>
      </p:pic>
      <p:sp>
        <p:nvSpPr>
          <p:cNvPr id="6" name="Title 1"/>
          <p:cNvSpPr>
            <a:spLocks noGrp="1"/>
          </p:cNvSpPr>
          <p:nvPr>
            <p:ph type="title"/>
          </p:nvPr>
        </p:nvSpPr>
        <p:spPr>
          <a:xfrm>
            <a:off x="1136469" y="640080"/>
            <a:ext cx="9313817" cy="856138"/>
          </a:xfrm>
        </p:spPr>
        <p:txBody>
          <a:bodyPr>
            <a:normAutofit/>
          </a:bodyPr>
          <a:lstStyle/>
          <a:p>
            <a:pPr algn="ctr"/>
            <a:r>
              <a:rPr lang="en-IN" sz="2400" b="1" u="sng" dirty="0"/>
              <a:t>Top 9 Countries against total amount invested </a:t>
            </a:r>
            <a:endParaRPr lang="en-IN" sz="2400" u="sng" dirty="0"/>
          </a:p>
        </p:txBody>
      </p:sp>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6540512-A431-4DD2-801A-C6C2D39F84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96218"/>
            <a:ext cx="12191999" cy="5361782"/>
          </a:xfrm>
        </p:spPr>
      </p:pic>
      <p:sp>
        <p:nvSpPr>
          <p:cNvPr id="6" name="Title 1"/>
          <p:cNvSpPr>
            <a:spLocks noGrp="1"/>
          </p:cNvSpPr>
          <p:nvPr>
            <p:ph type="title"/>
          </p:nvPr>
        </p:nvSpPr>
        <p:spPr>
          <a:xfrm>
            <a:off x="1136469" y="640080"/>
            <a:ext cx="9313817" cy="856138"/>
          </a:xfrm>
        </p:spPr>
        <p:txBody>
          <a:bodyPr>
            <a:normAutofit fontScale="90000"/>
          </a:bodyPr>
          <a:lstStyle/>
          <a:p>
            <a:pPr algn="ctr"/>
            <a:r>
              <a:rPr lang="en-US" u="sng" dirty="0"/>
              <a:t> </a:t>
            </a:r>
            <a:r>
              <a:rPr lang="en-US" sz="2700" b="1" u="sng" dirty="0"/>
              <a:t>Number of investments in the top 3 sectors of the top 3 countries</a:t>
            </a:r>
            <a:endParaRPr lang="en-IN" sz="2700" b="1" u="sng" dirty="0"/>
          </a:p>
        </p:txBody>
      </p:sp>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797</TotalTime>
  <Words>860</Words>
  <Application>Microsoft Office PowerPoint</Application>
  <PresentationFormat>Widescreen</PresentationFormat>
  <Paragraphs>183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INVESTMENT CASE STUDY   SUBMISSION </vt:lpstr>
      <vt:lpstr>Spark Fund Investment Case Study based on Global trends</vt:lpstr>
      <vt:lpstr>Investment Strategy Process</vt:lpstr>
      <vt:lpstr>Funding types analysis</vt:lpstr>
      <vt:lpstr>Country Analysis</vt:lpstr>
      <vt:lpstr> Sector and Company analysis</vt:lpstr>
      <vt:lpstr>Best Funding type against raised Amount</vt:lpstr>
      <vt:lpstr>Top 9 Countries against total amount invested </vt:lpstr>
      <vt:lpstr> Number of investments in the top 3 sectors of the top 3 countries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Administrator</cp:lastModifiedBy>
  <cp:revision>49</cp:revision>
  <dcterms:created xsi:type="dcterms:W3CDTF">2016-06-09T08:16:28Z</dcterms:created>
  <dcterms:modified xsi:type="dcterms:W3CDTF">2019-02-10T08:56:27Z</dcterms:modified>
</cp:coreProperties>
</file>