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6"/>
  </p:notes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League Spartan" panose="020B0604020202020204" charset="0"/>
      <p:regular r:id="rId19"/>
      <p:bold r:id="rId20"/>
    </p:embeddedFont>
    <p:embeddedFont>
      <p:font typeface="Garamond" panose="02020404030301010803" pitchFamily="18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9BE93-8F4E-440A-81AE-0888F7500372}">
  <a:tblStyle styleId="{2FF9BE93-8F4E-440A-81AE-0888F7500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033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9849448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9849448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9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98494482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98494482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6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98494482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98494482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9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98494482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98494482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4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98494482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98494482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99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98494482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98494482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1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98494482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98494482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0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98494482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98494482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1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54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8481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3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9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59301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858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621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830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630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353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39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869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69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38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99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600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6412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1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Cornell-University/arxiv" TargetMode="External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0900" y="480074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Paper Recommendation System </a:t>
            </a: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And </a:t>
            </a:r>
            <a:r>
              <a:rPr lang="en" sz="2400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Subject Area Prediction </a:t>
            </a: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Using Deep Learning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55342" y="2263132"/>
            <a:ext cx="292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Enhancing Research Paper Discovery </a:t>
            </a:r>
            <a:endParaRPr sz="11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82" y="708674"/>
            <a:ext cx="3107635" cy="37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4375" y="3002125"/>
            <a:ext cx="4251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Vipul</a:t>
            </a:r>
            <a:endParaRPr sz="2100" dirty="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Kiran</a:t>
            </a:r>
            <a:endParaRPr sz="2100" dirty="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Madan</a:t>
            </a:r>
            <a:endParaRPr sz="2100" dirty="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Keerthan</a:t>
            </a:r>
            <a:endParaRPr sz="2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CNN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51" y="2216526"/>
            <a:ext cx="7577787" cy="16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 USED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9" y="2312505"/>
            <a:ext cx="6001097" cy="1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USED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9" y="2312505"/>
            <a:ext cx="6001097" cy="1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26165" y="52705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00879" y="1648791"/>
            <a:ext cx="7616686" cy="279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285750" algn="ctr">
              <a:lnSpc>
                <a:spcPct val="150000"/>
              </a:lnSpc>
              <a:buSzPts val="11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Accuracy of CNN model: 55%</a:t>
            </a:r>
          </a:p>
          <a:p>
            <a:pPr marL="444500" lvl="0" indent="-285750" algn="ctr">
              <a:lnSpc>
                <a:spcPct val="150000"/>
              </a:lnSpc>
              <a:buSzPts val="11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Accuracy of MLP model: 65 %</a:t>
            </a:r>
          </a:p>
          <a:p>
            <a:pPr marL="444500" lvl="0" indent="-285750" algn="ctr">
              <a:lnSpc>
                <a:spcPct val="150000"/>
              </a:lnSpc>
              <a:buSzPts val="11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Inter"/>
                <a:ea typeface="Inter"/>
                <a:cs typeface="Inter"/>
                <a:sym typeface="Inter"/>
              </a:rPr>
              <a:t>Accuracy of LSTM model: 70 %</a:t>
            </a:r>
          </a:p>
        </p:txBody>
      </p:sp>
      <p:sp>
        <p:nvSpPr>
          <p:cNvPr id="81" name="Google Shape;81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1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Increase the dataset size, now it </a:t>
            </a:r>
            <a:r>
              <a:rPr lang="en-IN" dirty="0"/>
              <a:t>is 56,182 </a:t>
            </a:r>
            <a:r>
              <a:rPr lang="en-IN" dirty="0" smtClean="0"/>
              <a:t>rows * 3 columns.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Increase the accuracy, now our highest is 70 % using lstm.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69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8000" y="426278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Dataset </a:t>
            </a:r>
            <a:r>
              <a:rPr lang="en" sz="2400" b="1" dirty="0" smtClean="0">
                <a:latin typeface="League Spartan"/>
                <a:ea typeface="League Spartan"/>
                <a:cs typeface="League Spartan"/>
                <a:sym typeface="League Spartan"/>
              </a:rPr>
              <a:t>Used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92" y="987287"/>
            <a:ext cx="3106530" cy="368631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08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26744" y="1016000"/>
            <a:ext cx="5194800" cy="2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Dataset used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 : Arxiv dataset from Kaggle </a:t>
            </a:r>
            <a:r>
              <a:rPr lang="en" sz="11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https://www.kaggle.com/datasets/Cornell-University/arxiv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The ArXiv dataset is a </a:t>
            </a: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collection of Research Papers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 from arXiv.org. It is valuable in areas such as natural language processing and recommendation systems.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The size of the data is </a:t>
            </a: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56,182 rows, 3 columns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Independent variables are: 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○"/>
            </a:pP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Terms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: The subject areas it belongs to.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○"/>
            </a:pP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Titles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: The titles of the research papers.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○"/>
            </a:pPr>
            <a:r>
              <a:rPr lang="en" sz="1100" b="1" dirty="0">
                <a:latin typeface="Inter"/>
                <a:ea typeface="Inter"/>
                <a:cs typeface="Inter"/>
                <a:sym typeface="Inter"/>
              </a:rPr>
              <a:t>Abstracts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: Summaries of the research papers.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Part 1 - </a:t>
            </a:r>
            <a:r>
              <a:rPr lang="en" b="1" dirty="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Paper Recommendation System </a:t>
            </a:r>
            <a:r>
              <a:rPr lang="en" b="1" dirty="0" smtClean="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 smtClean="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 smtClean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 smtClean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23692" y="525669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Input, and Outputs 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3692" y="1537298"/>
            <a:ext cx="3423000" cy="25425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</a:rPr>
              <a:t>Input</a:t>
            </a:r>
            <a:endParaRPr sz="2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Title of your Research Paper or Relevant Keyword/ Sentence.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46692" y="1537298"/>
            <a:ext cx="3340800" cy="25425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</a:rPr>
              <a:t>Output</a:t>
            </a:r>
            <a:endParaRPr sz="2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List of Top Recommended Research Papers in the Domain.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33400" y="4064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Model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00879" y="1031000"/>
            <a:ext cx="45720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dirty="0">
                <a:latin typeface="Inter"/>
                <a:ea typeface="Inter"/>
                <a:cs typeface="Inter"/>
                <a:sym typeface="Inter"/>
              </a:rPr>
              <a:t>This system uses the 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Sentence Transformer</a:t>
            </a:r>
            <a:r>
              <a:rPr lang="en" dirty="0">
                <a:latin typeface="Inter"/>
                <a:ea typeface="Inter"/>
                <a:cs typeface="Inter"/>
                <a:sym typeface="Inter"/>
              </a:rPr>
              <a:t> model, MiniLM-L6-v2 for Research paper recommendation.</a:t>
            </a:r>
            <a:r>
              <a:rPr lang="en" sz="1200" dirty="0">
                <a:latin typeface="Inter"/>
                <a:ea typeface="Inter"/>
                <a:cs typeface="Inter"/>
                <a:sym typeface="Inter"/>
              </a:rPr>
              <a:t> 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dirty="0" smtClean="0">
                <a:latin typeface="Inter"/>
                <a:ea typeface="Inter"/>
                <a:cs typeface="Inter"/>
                <a:sym typeface="Inter"/>
              </a:rPr>
              <a:t>Here there 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is no model training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56" y="1104900"/>
            <a:ext cx="3465443" cy="30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3877650073"/>
              </p:ext>
            </p:extLst>
          </p:nvPr>
        </p:nvGraphicFramePr>
        <p:xfrm>
          <a:off x="1035375" y="2385391"/>
          <a:ext cx="3553100" cy="2224266"/>
        </p:xfrm>
        <a:graphic>
          <a:graphicData uri="http://schemas.openxmlformats.org/drawingml/2006/table">
            <a:tbl>
              <a:tblPr>
                <a:noFill/>
                <a:tableStyleId>{2FF9BE93-8F4E-440A-81AE-0888F7500372}</a:tableStyleId>
              </a:tblPr>
              <a:tblGrid>
                <a:gridCol w="3553100"/>
              </a:tblGrid>
              <a:tr h="3168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Data Collection And Preprocessing it</a:t>
                      </a:r>
                      <a:endParaRPr sz="13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Text Vectorization using 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Transformer </a:t>
                      </a:r>
                      <a:endParaRPr sz="13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Calculate cosine similarity scores between the embeddings of input_paper and all papers in the dataset</a:t>
                      </a:r>
                      <a:endParaRPr sz="1300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449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Retrieve the titles of the top similar papers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74600" y="406579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8000" y="882325"/>
            <a:ext cx="83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highlight>
                  <a:schemeClr val="lt1"/>
                </a:highlight>
              </a:rPr>
              <a:t>Research Papers Recommendation system is successfully Recommending top 5 research papers related to it</a:t>
            </a:r>
            <a:endParaRPr b="1" dirty="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49" y="1319968"/>
            <a:ext cx="4757530" cy="150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49" y="2953500"/>
            <a:ext cx="3787249" cy="13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263" y="3045058"/>
            <a:ext cx="3898825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2228" y="1653431"/>
            <a:ext cx="3028860" cy="104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Part 2 – </a:t>
            </a:r>
            <a:r>
              <a:rPr lang="en" b="1" dirty="0" smtClean="0">
                <a:solidFill>
                  <a:schemeClr val="accent4"/>
                </a:solidFill>
                <a:latin typeface="League Spartan"/>
                <a:sym typeface="League Spartan"/>
              </a:rPr>
              <a:t>Subject Area Prediction</a:t>
            </a:r>
            <a:r>
              <a:rPr lang="en" b="1" dirty="0" smtClean="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 smtClean="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 smtClean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 smtClean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/>
            </a:r>
            <a:br>
              <a:rPr lang="en" b="1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23692" y="525669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Input, and Outputs 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3692" y="1537298"/>
            <a:ext cx="3423000" cy="25425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</a:rPr>
              <a:t>Input</a:t>
            </a:r>
            <a:endParaRPr sz="2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</a:rPr>
              <a:t>Abstract </a:t>
            </a:r>
            <a:r>
              <a:rPr lang="en" sz="2000" dirty="0">
                <a:solidFill>
                  <a:schemeClr val="lt1"/>
                </a:solidFill>
              </a:rPr>
              <a:t>of your Research Paper or </a:t>
            </a:r>
            <a:r>
              <a:rPr lang="en" sz="2000" dirty="0">
                <a:solidFill>
                  <a:schemeClr val="lt1"/>
                </a:solidFill>
              </a:rPr>
              <a:t>A</a:t>
            </a:r>
            <a:r>
              <a:rPr lang="en" sz="2000" dirty="0" smtClean="0">
                <a:solidFill>
                  <a:schemeClr val="lt1"/>
                </a:solidFill>
              </a:rPr>
              <a:t>ny Relevant Sentence</a:t>
            </a:r>
            <a:r>
              <a:rPr lang="en" sz="2000" dirty="0">
                <a:solidFill>
                  <a:schemeClr val="lt1"/>
                </a:solidFill>
              </a:rPr>
              <a:t>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46692" y="1537298"/>
            <a:ext cx="3340800" cy="25425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</a:rPr>
              <a:t>Output</a:t>
            </a:r>
            <a:endParaRPr sz="2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</a:rPr>
              <a:t>Predicted Subject Area/ Domain of the Paper.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4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26165" y="52705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Model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7627" y="1786374"/>
            <a:ext cx="45720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SzPts val="1100"/>
              <a:buFont typeface="Inter"/>
              <a:buChar char="●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We employed 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b="1" dirty="0">
                <a:latin typeface="Inter"/>
                <a:ea typeface="Inter"/>
                <a:cs typeface="Inter"/>
                <a:sym typeface="Inter"/>
              </a:rPr>
              <a:t>CNN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model for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achieving subject 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area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prediction</a:t>
            </a:r>
          </a:p>
          <a:p>
            <a:pPr marL="457200" lvl="0" indent="-298450">
              <a:lnSpc>
                <a:spcPct val="150000"/>
              </a:lnSpc>
              <a:buSzPts val="1100"/>
              <a:buFont typeface="Inter"/>
              <a:buChar char="●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158750" lvl="0">
              <a:lnSpc>
                <a:spcPct val="150000"/>
              </a:lnSpc>
              <a:buSzPts val="1100"/>
            </a:pPr>
            <a:endParaRPr lang="en-US" dirty="0" smtClean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>
              <a:lnSpc>
                <a:spcPct val="150000"/>
              </a:lnSpc>
              <a:buSzPts val="1100"/>
              <a:buFont typeface="Inter"/>
              <a:buChar char="●"/>
            </a:pP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However, 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due to lower accuracy, subsequent improvements were made by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using </a:t>
            </a:r>
            <a:r>
              <a:rPr lang="en-US" b="1" dirty="0">
                <a:latin typeface="Inter"/>
                <a:ea typeface="Inter"/>
                <a:cs typeface="Inter"/>
                <a:sym typeface="Inter"/>
              </a:rPr>
              <a:t>MLP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b="1" dirty="0">
                <a:latin typeface="Inter"/>
                <a:ea typeface="Inter"/>
                <a:cs typeface="Inter"/>
                <a:sym typeface="Inter"/>
              </a:rPr>
              <a:t>LSTM</a:t>
            </a:r>
            <a:r>
              <a:rPr lang="en-US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smtClean="0">
                <a:latin typeface="Inter"/>
                <a:ea typeface="Inter"/>
                <a:cs typeface="Inter"/>
                <a:sym typeface="Inter"/>
              </a:rPr>
              <a:t>models.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56" y="1104900"/>
            <a:ext cx="3465443" cy="30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55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327</Words>
  <Application>Microsoft Office PowerPoint</Application>
  <PresentationFormat>On-screen Show (16:9)</PresentationFormat>
  <Paragraphs>72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Inter</vt:lpstr>
      <vt:lpstr>League Spartan</vt:lpstr>
      <vt:lpstr>Garamond</vt:lpstr>
      <vt:lpstr>Organic</vt:lpstr>
      <vt:lpstr>PowerPoint Presentation</vt:lpstr>
      <vt:lpstr>PowerPoint Presentation</vt:lpstr>
      <vt:lpstr>    Part 1 - Research Paper Recommendation System     </vt:lpstr>
      <vt:lpstr>PowerPoint Presentation</vt:lpstr>
      <vt:lpstr>PowerPoint Presentation</vt:lpstr>
      <vt:lpstr>PowerPoint Presentation</vt:lpstr>
      <vt:lpstr>    Part 2 – Subject Area Prediction    </vt:lpstr>
      <vt:lpstr>PowerPoint Presentation</vt:lpstr>
      <vt:lpstr>PowerPoint Presentation</vt:lpstr>
      <vt:lpstr>CNN USED</vt:lpstr>
      <vt:lpstr>MLP USED</vt:lpstr>
      <vt:lpstr>LSTM USED</vt:lpstr>
      <vt:lpstr>PowerPoint Presentation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arya</dc:creator>
  <cp:lastModifiedBy>Microsoft account</cp:lastModifiedBy>
  <cp:revision>7</cp:revision>
  <dcterms:modified xsi:type="dcterms:W3CDTF">2024-04-29T13:29:17Z</dcterms:modified>
</cp:coreProperties>
</file>