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62" r:id="rId5"/>
    <p:sldId id="263" r:id="rId6"/>
    <p:sldId id="264" r:id="rId7"/>
    <p:sldId id="265" r:id="rId8"/>
    <p:sldId id="266" r:id="rId9"/>
    <p:sldId id="267"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DE97"/>
    <a:srgbClr val="2C45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BD46-E28A-D412-7F74-4753AFAF00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111611-D46A-D0C2-7C9D-3F771479A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98FA47-414C-24FC-8824-FB6DFE79C7FD}"/>
              </a:ext>
            </a:extLst>
          </p:cNvPr>
          <p:cNvSpPr>
            <a:spLocks noGrp="1"/>
          </p:cNvSpPr>
          <p:nvPr>
            <p:ph type="dt" sz="half" idx="10"/>
          </p:nvPr>
        </p:nvSpPr>
        <p:spPr/>
        <p:txBody>
          <a:bodyPr/>
          <a:lstStyle/>
          <a:p>
            <a:fld id="{564BBF06-5B1F-4A04-BE25-D940959E4FD8}" type="datetimeFigureOut">
              <a:rPr lang="en-IN" smtClean="0"/>
              <a:t>05-06-2025</a:t>
            </a:fld>
            <a:endParaRPr lang="en-IN"/>
          </a:p>
        </p:txBody>
      </p:sp>
      <p:sp>
        <p:nvSpPr>
          <p:cNvPr id="5" name="Footer Placeholder 4">
            <a:extLst>
              <a:ext uri="{FF2B5EF4-FFF2-40B4-BE49-F238E27FC236}">
                <a16:creationId xmlns:a16="http://schemas.microsoft.com/office/drawing/2014/main" id="{10392611-3555-2CED-1DAC-4A677535C7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AB0E5B-EF7F-82D0-602F-937014DC5692}"/>
              </a:ext>
            </a:extLst>
          </p:cNvPr>
          <p:cNvSpPr>
            <a:spLocks noGrp="1"/>
          </p:cNvSpPr>
          <p:nvPr>
            <p:ph type="sldNum" sz="quarter" idx="12"/>
          </p:nvPr>
        </p:nvSpPr>
        <p:spPr/>
        <p:txBody>
          <a:bodyPr/>
          <a:lstStyle/>
          <a:p>
            <a:fld id="{DDD31034-5206-4DFE-87C2-5154C1E33152}" type="slidenum">
              <a:rPr lang="en-IN" smtClean="0"/>
              <a:t>‹#›</a:t>
            </a:fld>
            <a:endParaRPr lang="en-IN"/>
          </a:p>
        </p:txBody>
      </p:sp>
    </p:spTree>
    <p:extLst>
      <p:ext uri="{BB962C8B-B14F-4D97-AF65-F5344CB8AC3E}">
        <p14:creationId xmlns:p14="http://schemas.microsoft.com/office/powerpoint/2010/main" val="1634642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B2398-0724-18CF-582D-9D346F40F0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C5B84D-799A-F7C3-F861-4D478FEF3B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C97C8-61BB-E15D-7E47-C8AD5585033D}"/>
              </a:ext>
            </a:extLst>
          </p:cNvPr>
          <p:cNvSpPr>
            <a:spLocks noGrp="1"/>
          </p:cNvSpPr>
          <p:nvPr>
            <p:ph type="dt" sz="half" idx="10"/>
          </p:nvPr>
        </p:nvSpPr>
        <p:spPr/>
        <p:txBody>
          <a:bodyPr/>
          <a:lstStyle/>
          <a:p>
            <a:fld id="{564BBF06-5B1F-4A04-BE25-D940959E4FD8}" type="datetimeFigureOut">
              <a:rPr lang="en-IN" smtClean="0"/>
              <a:t>05-06-2025</a:t>
            </a:fld>
            <a:endParaRPr lang="en-IN"/>
          </a:p>
        </p:txBody>
      </p:sp>
      <p:sp>
        <p:nvSpPr>
          <p:cNvPr id="5" name="Footer Placeholder 4">
            <a:extLst>
              <a:ext uri="{FF2B5EF4-FFF2-40B4-BE49-F238E27FC236}">
                <a16:creationId xmlns:a16="http://schemas.microsoft.com/office/drawing/2014/main" id="{3F723071-B264-AB30-88D6-B61849D38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7F26D4-0E89-6507-FFA0-1C03A2248323}"/>
              </a:ext>
            </a:extLst>
          </p:cNvPr>
          <p:cNvSpPr>
            <a:spLocks noGrp="1"/>
          </p:cNvSpPr>
          <p:nvPr>
            <p:ph type="sldNum" sz="quarter" idx="12"/>
          </p:nvPr>
        </p:nvSpPr>
        <p:spPr/>
        <p:txBody>
          <a:bodyPr/>
          <a:lstStyle/>
          <a:p>
            <a:fld id="{DDD31034-5206-4DFE-87C2-5154C1E33152}" type="slidenum">
              <a:rPr lang="en-IN" smtClean="0"/>
              <a:t>‹#›</a:t>
            </a:fld>
            <a:endParaRPr lang="en-IN"/>
          </a:p>
        </p:txBody>
      </p:sp>
    </p:spTree>
    <p:extLst>
      <p:ext uri="{BB962C8B-B14F-4D97-AF65-F5344CB8AC3E}">
        <p14:creationId xmlns:p14="http://schemas.microsoft.com/office/powerpoint/2010/main" val="342913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BCAD50-42AA-4CFD-9AE7-C4CB455163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09F205-A587-C7A9-FE09-2934D8FFE3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A54FC0-85C3-18C6-F2EB-5A0B57BD1453}"/>
              </a:ext>
            </a:extLst>
          </p:cNvPr>
          <p:cNvSpPr>
            <a:spLocks noGrp="1"/>
          </p:cNvSpPr>
          <p:nvPr>
            <p:ph type="dt" sz="half" idx="10"/>
          </p:nvPr>
        </p:nvSpPr>
        <p:spPr/>
        <p:txBody>
          <a:bodyPr/>
          <a:lstStyle/>
          <a:p>
            <a:fld id="{564BBF06-5B1F-4A04-BE25-D940959E4FD8}" type="datetimeFigureOut">
              <a:rPr lang="en-IN" smtClean="0"/>
              <a:t>05-06-2025</a:t>
            </a:fld>
            <a:endParaRPr lang="en-IN"/>
          </a:p>
        </p:txBody>
      </p:sp>
      <p:sp>
        <p:nvSpPr>
          <p:cNvPr id="5" name="Footer Placeholder 4">
            <a:extLst>
              <a:ext uri="{FF2B5EF4-FFF2-40B4-BE49-F238E27FC236}">
                <a16:creationId xmlns:a16="http://schemas.microsoft.com/office/drawing/2014/main" id="{11F6C0E0-D00E-24DA-A087-F3B79AB8A6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299F84-222D-D9DE-F0CB-5266CDBB09D0}"/>
              </a:ext>
            </a:extLst>
          </p:cNvPr>
          <p:cNvSpPr>
            <a:spLocks noGrp="1"/>
          </p:cNvSpPr>
          <p:nvPr>
            <p:ph type="sldNum" sz="quarter" idx="12"/>
          </p:nvPr>
        </p:nvSpPr>
        <p:spPr/>
        <p:txBody>
          <a:bodyPr/>
          <a:lstStyle/>
          <a:p>
            <a:fld id="{DDD31034-5206-4DFE-87C2-5154C1E33152}" type="slidenum">
              <a:rPr lang="en-IN" smtClean="0"/>
              <a:t>‹#›</a:t>
            </a:fld>
            <a:endParaRPr lang="en-IN"/>
          </a:p>
        </p:txBody>
      </p:sp>
    </p:spTree>
    <p:extLst>
      <p:ext uri="{BB962C8B-B14F-4D97-AF65-F5344CB8AC3E}">
        <p14:creationId xmlns:p14="http://schemas.microsoft.com/office/powerpoint/2010/main" val="357028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960EE-C15A-7DAC-49CD-94F4B0151C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1ACAF-8A30-E730-BC2B-6AC57EAB9F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BA34E1-F737-5E69-0709-41D992133450}"/>
              </a:ext>
            </a:extLst>
          </p:cNvPr>
          <p:cNvSpPr>
            <a:spLocks noGrp="1"/>
          </p:cNvSpPr>
          <p:nvPr>
            <p:ph type="dt" sz="half" idx="10"/>
          </p:nvPr>
        </p:nvSpPr>
        <p:spPr/>
        <p:txBody>
          <a:bodyPr/>
          <a:lstStyle/>
          <a:p>
            <a:fld id="{564BBF06-5B1F-4A04-BE25-D940959E4FD8}" type="datetimeFigureOut">
              <a:rPr lang="en-IN" smtClean="0"/>
              <a:t>05-06-2025</a:t>
            </a:fld>
            <a:endParaRPr lang="en-IN"/>
          </a:p>
        </p:txBody>
      </p:sp>
      <p:sp>
        <p:nvSpPr>
          <p:cNvPr id="5" name="Footer Placeholder 4">
            <a:extLst>
              <a:ext uri="{FF2B5EF4-FFF2-40B4-BE49-F238E27FC236}">
                <a16:creationId xmlns:a16="http://schemas.microsoft.com/office/drawing/2014/main" id="{587E592A-CE8D-4C12-B751-A55336D587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5F6FFB-3AE7-F753-1BD8-152346A0EB87}"/>
              </a:ext>
            </a:extLst>
          </p:cNvPr>
          <p:cNvSpPr>
            <a:spLocks noGrp="1"/>
          </p:cNvSpPr>
          <p:nvPr>
            <p:ph type="sldNum" sz="quarter" idx="12"/>
          </p:nvPr>
        </p:nvSpPr>
        <p:spPr/>
        <p:txBody>
          <a:bodyPr/>
          <a:lstStyle/>
          <a:p>
            <a:fld id="{DDD31034-5206-4DFE-87C2-5154C1E33152}" type="slidenum">
              <a:rPr lang="en-IN" smtClean="0"/>
              <a:t>‹#›</a:t>
            </a:fld>
            <a:endParaRPr lang="en-IN"/>
          </a:p>
        </p:txBody>
      </p:sp>
    </p:spTree>
    <p:extLst>
      <p:ext uri="{BB962C8B-B14F-4D97-AF65-F5344CB8AC3E}">
        <p14:creationId xmlns:p14="http://schemas.microsoft.com/office/powerpoint/2010/main" val="299303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6008-0D20-FD2A-C3C4-CBDF9306AE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50D0C7-82D8-C21F-9262-FCB8B03FDA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3BDB20-E8E7-FAAF-69BB-189BA346EC01}"/>
              </a:ext>
            </a:extLst>
          </p:cNvPr>
          <p:cNvSpPr>
            <a:spLocks noGrp="1"/>
          </p:cNvSpPr>
          <p:nvPr>
            <p:ph type="dt" sz="half" idx="10"/>
          </p:nvPr>
        </p:nvSpPr>
        <p:spPr/>
        <p:txBody>
          <a:bodyPr/>
          <a:lstStyle/>
          <a:p>
            <a:fld id="{564BBF06-5B1F-4A04-BE25-D940959E4FD8}" type="datetimeFigureOut">
              <a:rPr lang="en-IN" smtClean="0"/>
              <a:t>05-06-2025</a:t>
            </a:fld>
            <a:endParaRPr lang="en-IN"/>
          </a:p>
        </p:txBody>
      </p:sp>
      <p:sp>
        <p:nvSpPr>
          <p:cNvPr id="5" name="Footer Placeholder 4">
            <a:extLst>
              <a:ext uri="{FF2B5EF4-FFF2-40B4-BE49-F238E27FC236}">
                <a16:creationId xmlns:a16="http://schemas.microsoft.com/office/drawing/2014/main" id="{89916C69-61F2-5646-E857-311C404C88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625390-A498-077F-65A7-2CCC65A3D52E}"/>
              </a:ext>
            </a:extLst>
          </p:cNvPr>
          <p:cNvSpPr>
            <a:spLocks noGrp="1"/>
          </p:cNvSpPr>
          <p:nvPr>
            <p:ph type="sldNum" sz="quarter" idx="12"/>
          </p:nvPr>
        </p:nvSpPr>
        <p:spPr/>
        <p:txBody>
          <a:bodyPr/>
          <a:lstStyle/>
          <a:p>
            <a:fld id="{DDD31034-5206-4DFE-87C2-5154C1E33152}" type="slidenum">
              <a:rPr lang="en-IN" smtClean="0"/>
              <a:t>‹#›</a:t>
            </a:fld>
            <a:endParaRPr lang="en-IN"/>
          </a:p>
        </p:txBody>
      </p:sp>
    </p:spTree>
    <p:extLst>
      <p:ext uri="{BB962C8B-B14F-4D97-AF65-F5344CB8AC3E}">
        <p14:creationId xmlns:p14="http://schemas.microsoft.com/office/powerpoint/2010/main" val="1325450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7BC3-21B0-D792-48A8-0E991F5BE0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EBEF35-97A3-9A54-D56E-4AA7BC893F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5978F7-A075-E405-EFB9-0DE566C583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C44E71-D76B-52FA-55D7-66E860EE7FEA}"/>
              </a:ext>
            </a:extLst>
          </p:cNvPr>
          <p:cNvSpPr>
            <a:spLocks noGrp="1"/>
          </p:cNvSpPr>
          <p:nvPr>
            <p:ph type="dt" sz="half" idx="10"/>
          </p:nvPr>
        </p:nvSpPr>
        <p:spPr/>
        <p:txBody>
          <a:bodyPr/>
          <a:lstStyle/>
          <a:p>
            <a:fld id="{564BBF06-5B1F-4A04-BE25-D940959E4FD8}" type="datetimeFigureOut">
              <a:rPr lang="en-IN" smtClean="0"/>
              <a:t>05-06-2025</a:t>
            </a:fld>
            <a:endParaRPr lang="en-IN"/>
          </a:p>
        </p:txBody>
      </p:sp>
      <p:sp>
        <p:nvSpPr>
          <p:cNvPr id="6" name="Footer Placeholder 5">
            <a:extLst>
              <a:ext uri="{FF2B5EF4-FFF2-40B4-BE49-F238E27FC236}">
                <a16:creationId xmlns:a16="http://schemas.microsoft.com/office/drawing/2014/main" id="{8B350A39-98D2-A25C-FA1C-31975F0142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D3F41D-796F-97B7-D5AC-8721ECDA274F}"/>
              </a:ext>
            </a:extLst>
          </p:cNvPr>
          <p:cNvSpPr>
            <a:spLocks noGrp="1"/>
          </p:cNvSpPr>
          <p:nvPr>
            <p:ph type="sldNum" sz="quarter" idx="12"/>
          </p:nvPr>
        </p:nvSpPr>
        <p:spPr/>
        <p:txBody>
          <a:bodyPr/>
          <a:lstStyle/>
          <a:p>
            <a:fld id="{DDD31034-5206-4DFE-87C2-5154C1E33152}" type="slidenum">
              <a:rPr lang="en-IN" smtClean="0"/>
              <a:t>‹#›</a:t>
            </a:fld>
            <a:endParaRPr lang="en-IN"/>
          </a:p>
        </p:txBody>
      </p:sp>
    </p:spTree>
    <p:extLst>
      <p:ext uri="{BB962C8B-B14F-4D97-AF65-F5344CB8AC3E}">
        <p14:creationId xmlns:p14="http://schemas.microsoft.com/office/powerpoint/2010/main" val="652687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1D4BA-8CBE-DA4E-FDFA-64FB65CAAD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7F5456-F117-783B-E677-346E1E7DF8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1CCE4E-4AFA-EBEB-5007-6A24902637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2C0D09-DF01-E3B0-B37E-0E2A52BE4E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C4253B-2877-EDB2-28C9-D6A6EA62AE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AC84AF-4C25-948B-1BFF-1150EA9A58F6}"/>
              </a:ext>
            </a:extLst>
          </p:cNvPr>
          <p:cNvSpPr>
            <a:spLocks noGrp="1"/>
          </p:cNvSpPr>
          <p:nvPr>
            <p:ph type="dt" sz="half" idx="10"/>
          </p:nvPr>
        </p:nvSpPr>
        <p:spPr/>
        <p:txBody>
          <a:bodyPr/>
          <a:lstStyle/>
          <a:p>
            <a:fld id="{564BBF06-5B1F-4A04-BE25-D940959E4FD8}" type="datetimeFigureOut">
              <a:rPr lang="en-IN" smtClean="0"/>
              <a:t>05-06-2025</a:t>
            </a:fld>
            <a:endParaRPr lang="en-IN"/>
          </a:p>
        </p:txBody>
      </p:sp>
      <p:sp>
        <p:nvSpPr>
          <p:cNvPr id="8" name="Footer Placeholder 7">
            <a:extLst>
              <a:ext uri="{FF2B5EF4-FFF2-40B4-BE49-F238E27FC236}">
                <a16:creationId xmlns:a16="http://schemas.microsoft.com/office/drawing/2014/main" id="{D03BC4B3-58E6-D80B-652D-6F5DC521AB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1C4F0-A357-064A-D523-E347D388808C}"/>
              </a:ext>
            </a:extLst>
          </p:cNvPr>
          <p:cNvSpPr>
            <a:spLocks noGrp="1"/>
          </p:cNvSpPr>
          <p:nvPr>
            <p:ph type="sldNum" sz="quarter" idx="12"/>
          </p:nvPr>
        </p:nvSpPr>
        <p:spPr/>
        <p:txBody>
          <a:bodyPr/>
          <a:lstStyle/>
          <a:p>
            <a:fld id="{DDD31034-5206-4DFE-87C2-5154C1E33152}" type="slidenum">
              <a:rPr lang="en-IN" smtClean="0"/>
              <a:t>‹#›</a:t>
            </a:fld>
            <a:endParaRPr lang="en-IN"/>
          </a:p>
        </p:txBody>
      </p:sp>
    </p:spTree>
    <p:extLst>
      <p:ext uri="{BB962C8B-B14F-4D97-AF65-F5344CB8AC3E}">
        <p14:creationId xmlns:p14="http://schemas.microsoft.com/office/powerpoint/2010/main" val="4210699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491F-B784-2EE0-528C-92F1056F48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7407B4-6E46-8661-D262-D3227F3D1B89}"/>
              </a:ext>
            </a:extLst>
          </p:cNvPr>
          <p:cNvSpPr>
            <a:spLocks noGrp="1"/>
          </p:cNvSpPr>
          <p:nvPr>
            <p:ph type="dt" sz="half" idx="10"/>
          </p:nvPr>
        </p:nvSpPr>
        <p:spPr/>
        <p:txBody>
          <a:bodyPr/>
          <a:lstStyle/>
          <a:p>
            <a:fld id="{564BBF06-5B1F-4A04-BE25-D940959E4FD8}" type="datetimeFigureOut">
              <a:rPr lang="en-IN" smtClean="0"/>
              <a:t>05-06-2025</a:t>
            </a:fld>
            <a:endParaRPr lang="en-IN"/>
          </a:p>
        </p:txBody>
      </p:sp>
      <p:sp>
        <p:nvSpPr>
          <p:cNvPr id="4" name="Footer Placeholder 3">
            <a:extLst>
              <a:ext uri="{FF2B5EF4-FFF2-40B4-BE49-F238E27FC236}">
                <a16:creationId xmlns:a16="http://schemas.microsoft.com/office/drawing/2014/main" id="{1CCEB6F2-6136-A0C4-7C28-4F5AEA6883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FA9D16-E460-5BBB-52FD-6C7924DE5652}"/>
              </a:ext>
            </a:extLst>
          </p:cNvPr>
          <p:cNvSpPr>
            <a:spLocks noGrp="1"/>
          </p:cNvSpPr>
          <p:nvPr>
            <p:ph type="sldNum" sz="quarter" idx="12"/>
          </p:nvPr>
        </p:nvSpPr>
        <p:spPr/>
        <p:txBody>
          <a:bodyPr/>
          <a:lstStyle/>
          <a:p>
            <a:fld id="{DDD31034-5206-4DFE-87C2-5154C1E33152}" type="slidenum">
              <a:rPr lang="en-IN" smtClean="0"/>
              <a:t>‹#›</a:t>
            </a:fld>
            <a:endParaRPr lang="en-IN"/>
          </a:p>
        </p:txBody>
      </p:sp>
    </p:spTree>
    <p:extLst>
      <p:ext uri="{BB962C8B-B14F-4D97-AF65-F5344CB8AC3E}">
        <p14:creationId xmlns:p14="http://schemas.microsoft.com/office/powerpoint/2010/main" val="2531966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698392-FC15-E1AC-8280-51A8DE43843C}"/>
              </a:ext>
            </a:extLst>
          </p:cNvPr>
          <p:cNvSpPr>
            <a:spLocks noGrp="1"/>
          </p:cNvSpPr>
          <p:nvPr>
            <p:ph type="dt" sz="half" idx="10"/>
          </p:nvPr>
        </p:nvSpPr>
        <p:spPr/>
        <p:txBody>
          <a:bodyPr/>
          <a:lstStyle/>
          <a:p>
            <a:fld id="{564BBF06-5B1F-4A04-BE25-D940959E4FD8}" type="datetimeFigureOut">
              <a:rPr lang="en-IN" smtClean="0"/>
              <a:t>05-06-2025</a:t>
            </a:fld>
            <a:endParaRPr lang="en-IN"/>
          </a:p>
        </p:txBody>
      </p:sp>
      <p:sp>
        <p:nvSpPr>
          <p:cNvPr id="3" name="Footer Placeholder 2">
            <a:extLst>
              <a:ext uri="{FF2B5EF4-FFF2-40B4-BE49-F238E27FC236}">
                <a16:creationId xmlns:a16="http://schemas.microsoft.com/office/drawing/2014/main" id="{C08BABD9-6E1A-1F28-213B-859A5EA8B3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EF9D00-E9B1-4352-EAF7-52764454CA95}"/>
              </a:ext>
            </a:extLst>
          </p:cNvPr>
          <p:cNvSpPr>
            <a:spLocks noGrp="1"/>
          </p:cNvSpPr>
          <p:nvPr>
            <p:ph type="sldNum" sz="quarter" idx="12"/>
          </p:nvPr>
        </p:nvSpPr>
        <p:spPr/>
        <p:txBody>
          <a:bodyPr/>
          <a:lstStyle/>
          <a:p>
            <a:fld id="{DDD31034-5206-4DFE-87C2-5154C1E33152}" type="slidenum">
              <a:rPr lang="en-IN" smtClean="0"/>
              <a:t>‹#›</a:t>
            </a:fld>
            <a:endParaRPr lang="en-IN"/>
          </a:p>
        </p:txBody>
      </p:sp>
    </p:spTree>
    <p:extLst>
      <p:ext uri="{BB962C8B-B14F-4D97-AF65-F5344CB8AC3E}">
        <p14:creationId xmlns:p14="http://schemas.microsoft.com/office/powerpoint/2010/main" val="150801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1F5F-34D6-51DB-08FD-C1955AA92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818A44-437F-C06D-63BA-6ED8230A2F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703A2A-96FE-AE70-8D4A-593F676F6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36ADFE-2DC9-E549-6850-377C6D15E170}"/>
              </a:ext>
            </a:extLst>
          </p:cNvPr>
          <p:cNvSpPr>
            <a:spLocks noGrp="1"/>
          </p:cNvSpPr>
          <p:nvPr>
            <p:ph type="dt" sz="half" idx="10"/>
          </p:nvPr>
        </p:nvSpPr>
        <p:spPr/>
        <p:txBody>
          <a:bodyPr/>
          <a:lstStyle/>
          <a:p>
            <a:fld id="{564BBF06-5B1F-4A04-BE25-D940959E4FD8}" type="datetimeFigureOut">
              <a:rPr lang="en-IN" smtClean="0"/>
              <a:t>05-06-2025</a:t>
            </a:fld>
            <a:endParaRPr lang="en-IN"/>
          </a:p>
        </p:txBody>
      </p:sp>
      <p:sp>
        <p:nvSpPr>
          <p:cNvPr id="6" name="Footer Placeholder 5">
            <a:extLst>
              <a:ext uri="{FF2B5EF4-FFF2-40B4-BE49-F238E27FC236}">
                <a16:creationId xmlns:a16="http://schemas.microsoft.com/office/drawing/2014/main" id="{FF3DE900-BAC6-9AFC-EC33-8E50DD6EB8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951F0C-5E06-4228-D251-E5C75F8DEFD7}"/>
              </a:ext>
            </a:extLst>
          </p:cNvPr>
          <p:cNvSpPr>
            <a:spLocks noGrp="1"/>
          </p:cNvSpPr>
          <p:nvPr>
            <p:ph type="sldNum" sz="quarter" idx="12"/>
          </p:nvPr>
        </p:nvSpPr>
        <p:spPr/>
        <p:txBody>
          <a:bodyPr/>
          <a:lstStyle/>
          <a:p>
            <a:fld id="{DDD31034-5206-4DFE-87C2-5154C1E33152}" type="slidenum">
              <a:rPr lang="en-IN" smtClean="0"/>
              <a:t>‹#›</a:t>
            </a:fld>
            <a:endParaRPr lang="en-IN"/>
          </a:p>
        </p:txBody>
      </p:sp>
    </p:spTree>
    <p:extLst>
      <p:ext uri="{BB962C8B-B14F-4D97-AF65-F5344CB8AC3E}">
        <p14:creationId xmlns:p14="http://schemas.microsoft.com/office/powerpoint/2010/main" val="294697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58C52-6AFA-823F-FD58-831EB4197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B734DC-9626-1C72-E920-8A72743898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AEE5DC-CC4E-8D79-4BC5-A79CC0ACBB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CF4119-53F5-F32B-9C9E-5006D56CF6A9}"/>
              </a:ext>
            </a:extLst>
          </p:cNvPr>
          <p:cNvSpPr>
            <a:spLocks noGrp="1"/>
          </p:cNvSpPr>
          <p:nvPr>
            <p:ph type="dt" sz="half" idx="10"/>
          </p:nvPr>
        </p:nvSpPr>
        <p:spPr/>
        <p:txBody>
          <a:bodyPr/>
          <a:lstStyle/>
          <a:p>
            <a:fld id="{564BBF06-5B1F-4A04-BE25-D940959E4FD8}" type="datetimeFigureOut">
              <a:rPr lang="en-IN" smtClean="0"/>
              <a:t>05-06-2025</a:t>
            </a:fld>
            <a:endParaRPr lang="en-IN"/>
          </a:p>
        </p:txBody>
      </p:sp>
      <p:sp>
        <p:nvSpPr>
          <p:cNvPr id="6" name="Footer Placeholder 5">
            <a:extLst>
              <a:ext uri="{FF2B5EF4-FFF2-40B4-BE49-F238E27FC236}">
                <a16:creationId xmlns:a16="http://schemas.microsoft.com/office/drawing/2014/main" id="{D736005E-E588-ECA4-2937-03ED838F12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4C7FA9-BE73-BC87-DC63-9D24158A06E2}"/>
              </a:ext>
            </a:extLst>
          </p:cNvPr>
          <p:cNvSpPr>
            <a:spLocks noGrp="1"/>
          </p:cNvSpPr>
          <p:nvPr>
            <p:ph type="sldNum" sz="quarter" idx="12"/>
          </p:nvPr>
        </p:nvSpPr>
        <p:spPr/>
        <p:txBody>
          <a:bodyPr/>
          <a:lstStyle/>
          <a:p>
            <a:fld id="{DDD31034-5206-4DFE-87C2-5154C1E33152}" type="slidenum">
              <a:rPr lang="en-IN" smtClean="0"/>
              <a:t>‹#›</a:t>
            </a:fld>
            <a:endParaRPr lang="en-IN"/>
          </a:p>
        </p:txBody>
      </p:sp>
    </p:spTree>
    <p:extLst>
      <p:ext uri="{BB962C8B-B14F-4D97-AF65-F5344CB8AC3E}">
        <p14:creationId xmlns:p14="http://schemas.microsoft.com/office/powerpoint/2010/main" val="897457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D36908-ABB1-18B4-7FF7-010C5FB6E4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CECA94-3BD1-93E4-C144-A622905BF7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BC1D1D-3198-0F86-2FBC-5354B0E845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4BBF06-5B1F-4A04-BE25-D940959E4FD8}" type="datetimeFigureOut">
              <a:rPr lang="en-IN" smtClean="0"/>
              <a:t>05-06-2025</a:t>
            </a:fld>
            <a:endParaRPr lang="en-IN"/>
          </a:p>
        </p:txBody>
      </p:sp>
      <p:sp>
        <p:nvSpPr>
          <p:cNvPr id="5" name="Footer Placeholder 4">
            <a:extLst>
              <a:ext uri="{FF2B5EF4-FFF2-40B4-BE49-F238E27FC236}">
                <a16:creationId xmlns:a16="http://schemas.microsoft.com/office/drawing/2014/main" id="{67B1F22F-5451-EF49-0B1E-EB81629E38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27776F-9D5A-14BB-B981-C0AC22DF68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31034-5206-4DFE-87C2-5154C1E33152}" type="slidenum">
              <a:rPr lang="en-IN" smtClean="0"/>
              <a:t>‹#›</a:t>
            </a:fld>
            <a:endParaRPr lang="en-IN"/>
          </a:p>
        </p:txBody>
      </p:sp>
    </p:spTree>
    <p:extLst>
      <p:ext uri="{BB962C8B-B14F-4D97-AF65-F5344CB8AC3E}">
        <p14:creationId xmlns:p14="http://schemas.microsoft.com/office/powerpoint/2010/main" val="220769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451B"/>
        </a:solidFill>
        <a:effectLst/>
      </p:bgPr>
    </p:bg>
    <p:spTree>
      <p:nvGrpSpPr>
        <p:cNvPr id="1" name="">
          <a:extLst>
            <a:ext uri="{FF2B5EF4-FFF2-40B4-BE49-F238E27FC236}">
              <a16:creationId xmlns:a16="http://schemas.microsoft.com/office/drawing/2014/main" id="{A9AC5FF0-3600-B11B-93E2-7F6E5974592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56D8848-A481-3F4B-6DD7-9C9CB07BD500}"/>
              </a:ext>
            </a:extLst>
          </p:cNvPr>
          <p:cNvPicPr>
            <a:picLocks noChangeAspect="1"/>
          </p:cNvPicPr>
          <p:nvPr/>
        </p:nvPicPr>
        <p:blipFill>
          <a:blip r:embed="rId2">
            <a:alphaModFix amt="5000"/>
          </a:blip>
          <a:stretch>
            <a:fillRect/>
          </a:stretch>
        </p:blipFill>
        <p:spPr>
          <a:xfrm>
            <a:off x="82" y="0"/>
            <a:ext cx="12191918" cy="6858000"/>
          </a:xfrm>
          <a:prstGeom prst="rect">
            <a:avLst/>
          </a:prstGeom>
        </p:spPr>
      </p:pic>
      <p:sp>
        <p:nvSpPr>
          <p:cNvPr id="6" name="TextBox 5">
            <a:extLst>
              <a:ext uri="{FF2B5EF4-FFF2-40B4-BE49-F238E27FC236}">
                <a16:creationId xmlns:a16="http://schemas.microsoft.com/office/drawing/2014/main" id="{24B63965-5E62-A775-FFF4-232914225D2B}"/>
              </a:ext>
            </a:extLst>
          </p:cNvPr>
          <p:cNvSpPr txBox="1"/>
          <p:nvPr/>
        </p:nvSpPr>
        <p:spPr>
          <a:xfrm>
            <a:off x="112144" y="37322"/>
            <a:ext cx="6475973" cy="707886"/>
          </a:xfrm>
          <a:prstGeom prst="rect">
            <a:avLst/>
          </a:prstGeom>
          <a:noFill/>
        </p:spPr>
        <p:txBody>
          <a:bodyPr wrap="square" rtlCol="0">
            <a:spAutoFit/>
          </a:bodyPr>
          <a:lstStyle/>
          <a:p>
            <a:r>
              <a:rPr lang="en-IN" sz="4000" b="1" dirty="0">
                <a:solidFill>
                  <a:schemeClr val="bg1"/>
                </a:solidFill>
              </a:rPr>
              <a:t>BUSINESS UNDERSTANDING :</a:t>
            </a:r>
          </a:p>
        </p:txBody>
      </p:sp>
      <p:sp>
        <p:nvSpPr>
          <p:cNvPr id="8" name="TextBox 7">
            <a:extLst>
              <a:ext uri="{FF2B5EF4-FFF2-40B4-BE49-F238E27FC236}">
                <a16:creationId xmlns:a16="http://schemas.microsoft.com/office/drawing/2014/main" id="{16E6AE01-91F8-2010-2C04-F9D4C751FB98}"/>
              </a:ext>
            </a:extLst>
          </p:cNvPr>
          <p:cNvSpPr txBox="1"/>
          <p:nvPr/>
        </p:nvSpPr>
        <p:spPr>
          <a:xfrm>
            <a:off x="112144" y="564871"/>
            <a:ext cx="11439154" cy="6007286"/>
          </a:xfrm>
          <a:prstGeom prst="rect">
            <a:avLst/>
          </a:prstGeom>
          <a:noFill/>
        </p:spPr>
        <p:txBody>
          <a:bodyPr wrap="square" rtlCol="0">
            <a:spAutoFit/>
          </a:bodyPr>
          <a:lstStyle/>
          <a:p>
            <a:pPr algn="l">
              <a:lnSpc>
                <a:spcPct val="150000"/>
              </a:lnSpc>
            </a:pPr>
            <a:r>
              <a:rPr lang="en-US" sz="1700" b="1" i="0" dirty="0">
                <a:solidFill>
                  <a:schemeClr val="accent6">
                    <a:lumMod val="60000"/>
                    <a:lumOff val="40000"/>
                  </a:schemeClr>
                </a:solidFill>
                <a:effectLst/>
                <a:latin typeface="Calibri (Body)"/>
              </a:rPr>
              <a:t>The aim of this project is to analyze electric vehicle (EV) adoption trends across the U.S. using public EV registration data. The dashboard helps stakeholders, such as policymakers, automotive manufacturers, and utility companies, understand the distribution, growth, and characteristics of EV usage to guide strategic planning, marketing, and infrastructure development. </a:t>
            </a:r>
            <a:endParaRPr lang="en-US" sz="1700" b="1" dirty="0">
              <a:solidFill>
                <a:schemeClr val="accent6">
                  <a:lumMod val="60000"/>
                  <a:lumOff val="40000"/>
                </a:schemeClr>
              </a:solidFill>
            </a:endParaRPr>
          </a:p>
          <a:p>
            <a:pPr algn="l">
              <a:lnSpc>
                <a:spcPct val="150000"/>
              </a:lnSpc>
            </a:pPr>
            <a:r>
              <a:rPr lang="en-US" sz="2000" b="1" i="0" dirty="0">
                <a:solidFill>
                  <a:schemeClr val="accent4"/>
                </a:solidFill>
                <a:effectLst/>
              </a:rPr>
              <a:t>Project Description:</a:t>
            </a:r>
          </a:p>
          <a:p>
            <a:pPr algn="l">
              <a:lnSpc>
                <a:spcPct val="150000"/>
              </a:lnSpc>
            </a:pPr>
            <a:r>
              <a:rPr lang="en-US" sz="1700" b="1" i="0" dirty="0">
                <a:solidFill>
                  <a:schemeClr val="accent6">
                    <a:lumMod val="60000"/>
                    <a:lumOff val="40000"/>
                  </a:schemeClr>
                </a:solidFill>
                <a:effectLst/>
              </a:rPr>
              <a:t>This project involves creating an interactive and insightful Tableau dashboard using real-world EV registration data. The analysis covers:</a:t>
            </a:r>
          </a:p>
          <a:p>
            <a:pPr marL="742950" lvl="1" indent="-285750">
              <a:lnSpc>
                <a:spcPct val="150000"/>
              </a:lnSpc>
              <a:buFont typeface="Arial" panose="020B0604020202020204" pitchFamily="34" charset="0"/>
              <a:buChar char="•"/>
            </a:pPr>
            <a:r>
              <a:rPr lang="en-US" sz="1700" b="1" i="0" dirty="0">
                <a:solidFill>
                  <a:schemeClr val="bg1"/>
                </a:solidFill>
                <a:effectLst/>
              </a:rPr>
              <a:t>KPI Metrics such as total vehicles, average electric range, and top EV manufacturers/models.</a:t>
            </a:r>
          </a:p>
          <a:p>
            <a:pPr marL="742950" lvl="1" indent="-285750">
              <a:lnSpc>
                <a:spcPct val="150000"/>
              </a:lnSpc>
              <a:buFont typeface="Arial" panose="020B0604020202020204" pitchFamily="34" charset="0"/>
              <a:buChar char="•"/>
            </a:pPr>
            <a:r>
              <a:rPr lang="en-US" sz="1700" b="1" i="0" dirty="0">
                <a:solidFill>
                  <a:schemeClr val="bg1"/>
                </a:solidFill>
                <a:effectLst/>
              </a:rPr>
              <a:t>Trend Analysis showing how EV adoption has grown over time and how factors like model year or MSRP impact range and sales.</a:t>
            </a:r>
          </a:p>
          <a:p>
            <a:pPr marL="742950" lvl="1" indent="-285750">
              <a:lnSpc>
                <a:spcPct val="150000"/>
              </a:lnSpc>
              <a:buFont typeface="Arial" panose="020B0604020202020204" pitchFamily="34" charset="0"/>
              <a:buChar char="•"/>
            </a:pPr>
            <a:r>
              <a:rPr lang="en-US" sz="1700" b="1" i="0" dirty="0">
                <a:solidFill>
                  <a:schemeClr val="bg1"/>
                </a:solidFill>
                <a:effectLst/>
              </a:rPr>
              <a:t>Geographical Insights highlighting top states and electric utilities contributing to EV </a:t>
            </a:r>
            <a:r>
              <a:rPr lang="en-US" sz="1700" b="1" i="0" dirty="0" err="1">
                <a:solidFill>
                  <a:schemeClr val="bg1"/>
                </a:solidFill>
                <a:effectLst/>
              </a:rPr>
              <a:t>adoption.Vehicle</a:t>
            </a:r>
            <a:r>
              <a:rPr lang="en-US" sz="1700" b="1" i="0" dirty="0">
                <a:solidFill>
                  <a:schemeClr val="bg1"/>
                </a:solidFill>
                <a:effectLst/>
              </a:rPr>
              <a:t> Characteristics including make, model, type (BEV/PHEV), MSRP, and range </a:t>
            </a:r>
            <a:r>
              <a:rPr lang="en-US" sz="1700" b="1" i="0" dirty="0" err="1">
                <a:solidFill>
                  <a:schemeClr val="bg1"/>
                </a:solidFill>
                <a:effectLst/>
              </a:rPr>
              <a:t>distribution.User</a:t>
            </a:r>
            <a:r>
              <a:rPr lang="en-US" sz="1700" b="1" i="0" dirty="0">
                <a:solidFill>
                  <a:schemeClr val="bg1"/>
                </a:solidFill>
                <a:effectLst/>
              </a:rPr>
              <a:t> Interactivity through dynamic filters for CAFV eligibility, EV type, model, state, and utility.</a:t>
            </a:r>
          </a:p>
          <a:p>
            <a:pPr marL="742950" lvl="1" indent="-285750">
              <a:lnSpc>
                <a:spcPct val="150000"/>
              </a:lnSpc>
              <a:buFont typeface="Arial" panose="020B0604020202020204" pitchFamily="34" charset="0"/>
              <a:buChar char="•"/>
            </a:pPr>
            <a:r>
              <a:rPr lang="en-US" sz="1700" b="1" i="0" dirty="0">
                <a:solidFill>
                  <a:schemeClr val="bg1"/>
                </a:solidFill>
                <a:effectLst/>
              </a:rPr>
              <a:t>The dashboard is divided into multiple pages, each focusing on a different analytical angle—ranging from EV make/model popularity, electric range analysis, CAFV eligibility, and electric utility performance—to deliver a 360° view of the EV landscape in the selected region.</a:t>
            </a:r>
          </a:p>
        </p:txBody>
      </p:sp>
    </p:spTree>
    <p:extLst>
      <p:ext uri="{BB962C8B-B14F-4D97-AF65-F5344CB8AC3E}">
        <p14:creationId xmlns:p14="http://schemas.microsoft.com/office/powerpoint/2010/main" val="269064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C451B"/>
        </a:solidFill>
        <a:effectLst/>
      </p:bgPr>
    </p:bg>
    <p:spTree>
      <p:nvGrpSpPr>
        <p:cNvPr id="1" name="">
          <a:extLst>
            <a:ext uri="{FF2B5EF4-FFF2-40B4-BE49-F238E27FC236}">
              <a16:creationId xmlns:a16="http://schemas.microsoft.com/office/drawing/2014/main" id="{0F18CCE5-10D8-9DF8-B169-B8512FDF67F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FEB7190-0057-707E-58EF-C353415AFAD9}"/>
              </a:ext>
            </a:extLst>
          </p:cNvPr>
          <p:cNvPicPr>
            <a:picLocks noChangeAspect="1"/>
          </p:cNvPicPr>
          <p:nvPr/>
        </p:nvPicPr>
        <p:blipFill>
          <a:blip r:embed="rId2">
            <a:alphaModFix amt="5000"/>
          </a:blip>
          <a:stretch>
            <a:fillRect/>
          </a:stretch>
        </p:blipFill>
        <p:spPr>
          <a:xfrm>
            <a:off x="82" y="0"/>
            <a:ext cx="12191918" cy="6858000"/>
          </a:xfrm>
          <a:prstGeom prst="rect">
            <a:avLst/>
          </a:prstGeom>
        </p:spPr>
      </p:pic>
      <p:sp>
        <p:nvSpPr>
          <p:cNvPr id="4" name="TextBox 3">
            <a:extLst>
              <a:ext uri="{FF2B5EF4-FFF2-40B4-BE49-F238E27FC236}">
                <a16:creationId xmlns:a16="http://schemas.microsoft.com/office/drawing/2014/main" id="{9099348B-8DC6-8407-19BD-886EB1B5854B}"/>
              </a:ext>
            </a:extLst>
          </p:cNvPr>
          <p:cNvSpPr txBox="1"/>
          <p:nvPr/>
        </p:nvSpPr>
        <p:spPr>
          <a:xfrm>
            <a:off x="120770" y="0"/>
            <a:ext cx="7712015" cy="707886"/>
          </a:xfrm>
          <a:prstGeom prst="rect">
            <a:avLst/>
          </a:prstGeom>
          <a:noFill/>
        </p:spPr>
        <p:txBody>
          <a:bodyPr wrap="square" rtlCol="0">
            <a:spAutoFit/>
          </a:bodyPr>
          <a:lstStyle/>
          <a:p>
            <a:r>
              <a:rPr lang="en-IN" sz="4000" b="1" dirty="0">
                <a:solidFill>
                  <a:schemeClr val="bg1"/>
                </a:solidFill>
              </a:rPr>
              <a:t>SOFTWARES USED</a:t>
            </a:r>
          </a:p>
        </p:txBody>
      </p:sp>
      <p:sp>
        <p:nvSpPr>
          <p:cNvPr id="6" name="TextBox 5">
            <a:extLst>
              <a:ext uri="{FF2B5EF4-FFF2-40B4-BE49-F238E27FC236}">
                <a16:creationId xmlns:a16="http://schemas.microsoft.com/office/drawing/2014/main" id="{FF192EC5-AA41-2C47-2C4F-0284CCD75170}"/>
              </a:ext>
            </a:extLst>
          </p:cNvPr>
          <p:cNvSpPr txBox="1"/>
          <p:nvPr/>
        </p:nvSpPr>
        <p:spPr>
          <a:xfrm>
            <a:off x="327804" y="1366935"/>
            <a:ext cx="8648700" cy="1246495"/>
          </a:xfrm>
          <a:prstGeom prst="rect">
            <a:avLst/>
          </a:prstGeom>
          <a:noFill/>
        </p:spPr>
        <p:txBody>
          <a:bodyPr wrap="square" rtlCol="0">
            <a:spAutoFit/>
          </a:bodyPr>
          <a:lstStyle/>
          <a:p>
            <a:r>
              <a:rPr lang="en-IN" sz="2500" b="1" dirty="0">
                <a:solidFill>
                  <a:srgbClr val="FFC000"/>
                </a:solidFill>
                <a:latin typeface="Century Gothic" panose="020B0502020202020204" pitchFamily="34" charset="0"/>
              </a:rPr>
              <a:t>1. MS OFFICE/ EXCEL: </a:t>
            </a:r>
            <a:r>
              <a:rPr lang="en-IN" sz="2500" b="1" dirty="0">
                <a:solidFill>
                  <a:schemeClr val="bg1">
                    <a:lumMod val="95000"/>
                  </a:schemeClr>
                </a:solidFill>
                <a:latin typeface="Century Gothic" panose="020B0502020202020204" pitchFamily="34" charset="0"/>
              </a:rPr>
              <a:t>VERSION 2021</a:t>
            </a:r>
          </a:p>
          <a:p>
            <a:endParaRPr lang="en-IN" sz="2500" b="1" dirty="0">
              <a:solidFill>
                <a:schemeClr val="bg1">
                  <a:lumMod val="95000"/>
                </a:schemeClr>
              </a:solidFill>
              <a:latin typeface="Century Gothic" panose="020B0502020202020204" pitchFamily="34" charset="0"/>
            </a:endParaRPr>
          </a:p>
          <a:p>
            <a:r>
              <a:rPr lang="en-IN" sz="2500" b="1" dirty="0">
                <a:solidFill>
                  <a:srgbClr val="FFC000"/>
                </a:solidFill>
                <a:latin typeface="Century Gothic" panose="020B0502020202020204" pitchFamily="34" charset="0"/>
              </a:rPr>
              <a:t>2. POWER BI</a:t>
            </a:r>
            <a:r>
              <a:rPr lang="en-IN" sz="2500" b="1" dirty="0">
                <a:solidFill>
                  <a:schemeClr val="accent6">
                    <a:lumMod val="60000"/>
                    <a:lumOff val="40000"/>
                  </a:schemeClr>
                </a:solidFill>
                <a:latin typeface="Century Gothic" panose="020B0502020202020204" pitchFamily="34" charset="0"/>
              </a:rPr>
              <a:t>: </a:t>
            </a:r>
            <a:r>
              <a:rPr lang="en-IN" sz="2500" b="1" dirty="0">
                <a:solidFill>
                  <a:schemeClr val="bg1">
                    <a:lumMod val="95000"/>
                  </a:schemeClr>
                </a:solidFill>
                <a:latin typeface="Century Gothic" panose="020B0502020202020204" pitchFamily="34" charset="0"/>
              </a:rPr>
              <a:t> 2025 Version </a:t>
            </a:r>
          </a:p>
        </p:txBody>
      </p:sp>
    </p:spTree>
    <p:extLst>
      <p:ext uri="{BB962C8B-B14F-4D97-AF65-F5344CB8AC3E}">
        <p14:creationId xmlns:p14="http://schemas.microsoft.com/office/powerpoint/2010/main" val="3106249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C451B"/>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578D6C-C8F3-D2B3-404A-4896A51185E6}"/>
              </a:ext>
            </a:extLst>
          </p:cNvPr>
          <p:cNvPicPr>
            <a:picLocks noChangeAspect="1"/>
          </p:cNvPicPr>
          <p:nvPr/>
        </p:nvPicPr>
        <p:blipFill>
          <a:blip r:embed="rId2">
            <a:alphaModFix amt="5000"/>
          </a:blip>
          <a:stretch>
            <a:fillRect/>
          </a:stretch>
        </p:blipFill>
        <p:spPr>
          <a:xfrm>
            <a:off x="82" y="0"/>
            <a:ext cx="12191918" cy="6858000"/>
          </a:xfrm>
          <a:prstGeom prst="rect">
            <a:avLst/>
          </a:prstGeom>
        </p:spPr>
      </p:pic>
      <p:sp>
        <p:nvSpPr>
          <p:cNvPr id="6" name="TextBox 5">
            <a:extLst>
              <a:ext uri="{FF2B5EF4-FFF2-40B4-BE49-F238E27FC236}">
                <a16:creationId xmlns:a16="http://schemas.microsoft.com/office/drawing/2014/main" id="{3DB93F7E-BF3E-DCC2-2A9E-7A3B3B739EC5}"/>
              </a:ext>
            </a:extLst>
          </p:cNvPr>
          <p:cNvSpPr txBox="1"/>
          <p:nvPr/>
        </p:nvSpPr>
        <p:spPr>
          <a:xfrm>
            <a:off x="120770" y="-51756"/>
            <a:ext cx="5408763" cy="707886"/>
          </a:xfrm>
          <a:prstGeom prst="rect">
            <a:avLst/>
          </a:prstGeom>
          <a:noFill/>
        </p:spPr>
        <p:txBody>
          <a:bodyPr wrap="square" rtlCol="0">
            <a:spAutoFit/>
          </a:bodyPr>
          <a:lstStyle/>
          <a:p>
            <a:r>
              <a:rPr lang="en-IN" sz="4000" b="1" dirty="0">
                <a:solidFill>
                  <a:schemeClr val="bg1"/>
                </a:solidFill>
              </a:rPr>
              <a:t>PROBLEM STATEMENT</a:t>
            </a:r>
          </a:p>
        </p:txBody>
      </p:sp>
      <p:sp>
        <p:nvSpPr>
          <p:cNvPr id="7" name="TextBox 6">
            <a:extLst>
              <a:ext uri="{FF2B5EF4-FFF2-40B4-BE49-F238E27FC236}">
                <a16:creationId xmlns:a16="http://schemas.microsoft.com/office/drawing/2014/main" id="{E327EDE4-94B9-15A6-08BE-DF493C9D16D3}"/>
              </a:ext>
            </a:extLst>
          </p:cNvPr>
          <p:cNvSpPr txBox="1"/>
          <p:nvPr/>
        </p:nvSpPr>
        <p:spPr>
          <a:xfrm>
            <a:off x="120770" y="566592"/>
            <a:ext cx="4477109" cy="400110"/>
          </a:xfrm>
          <a:prstGeom prst="rect">
            <a:avLst/>
          </a:prstGeom>
          <a:noFill/>
        </p:spPr>
        <p:txBody>
          <a:bodyPr wrap="square" rtlCol="0">
            <a:spAutoFit/>
          </a:bodyPr>
          <a:lstStyle/>
          <a:p>
            <a:r>
              <a:rPr lang="en-IN" sz="2000" b="1" dirty="0">
                <a:solidFill>
                  <a:srgbClr val="FFC000"/>
                </a:solidFill>
              </a:rPr>
              <a:t>KPI’S Requirement</a:t>
            </a:r>
          </a:p>
        </p:txBody>
      </p:sp>
      <p:sp>
        <p:nvSpPr>
          <p:cNvPr id="8" name="TextBox 7">
            <a:extLst>
              <a:ext uri="{FF2B5EF4-FFF2-40B4-BE49-F238E27FC236}">
                <a16:creationId xmlns:a16="http://schemas.microsoft.com/office/drawing/2014/main" id="{BCC7D991-9DF6-7A33-E18C-90E1E77EAC21}"/>
              </a:ext>
            </a:extLst>
          </p:cNvPr>
          <p:cNvSpPr txBox="1"/>
          <p:nvPr/>
        </p:nvSpPr>
        <p:spPr>
          <a:xfrm>
            <a:off x="129396" y="946416"/>
            <a:ext cx="10834778" cy="5866350"/>
          </a:xfrm>
          <a:prstGeom prst="rect">
            <a:avLst/>
          </a:prstGeom>
          <a:noFill/>
        </p:spPr>
        <p:txBody>
          <a:bodyPr wrap="square" rtlCol="0">
            <a:spAutoFit/>
          </a:bodyPr>
          <a:lstStyle/>
          <a:p>
            <a:pPr algn="l">
              <a:lnSpc>
                <a:spcPct val="150000"/>
              </a:lnSpc>
              <a:buFont typeface="+mj-lt"/>
              <a:buAutoNum type="arabicPeriod"/>
            </a:pPr>
            <a:r>
              <a:rPr lang="en-US" b="1" i="0" dirty="0">
                <a:solidFill>
                  <a:schemeClr val="accent6">
                    <a:lumMod val="60000"/>
                    <a:lumOff val="40000"/>
                  </a:schemeClr>
                </a:solidFill>
                <a:effectLst/>
              </a:rPr>
              <a:t> Total Vehicles:</a:t>
            </a:r>
            <a:endParaRPr lang="en-US" b="0" i="0" dirty="0">
              <a:solidFill>
                <a:schemeClr val="accent6">
                  <a:lumMod val="60000"/>
                  <a:lumOff val="40000"/>
                </a:schemeClr>
              </a:solidFill>
              <a:effectLst/>
            </a:endParaRPr>
          </a:p>
          <a:p>
            <a:pPr marL="742950" lvl="1" indent="-285750" algn="l">
              <a:lnSpc>
                <a:spcPct val="150000"/>
              </a:lnSpc>
              <a:buFont typeface="Arial" panose="020B0604020202020204" pitchFamily="34" charset="0"/>
              <a:buChar char="•"/>
            </a:pPr>
            <a:r>
              <a:rPr lang="en-US" b="0" i="0" dirty="0">
                <a:solidFill>
                  <a:schemeClr val="bg1"/>
                </a:solidFill>
                <a:effectLst/>
              </a:rPr>
              <a:t>Understand the overall landscape of electric vehicles, encompassing both BEVs and PHEVs, to assess the market's size and growth.</a:t>
            </a:r>
          </a:p>
          <a:p>
            <a:pPr>
              <a:lnSpc>
                <a:spcPct val="150000"/>
              </a:lnSpc>
            </a:pPr>
            <a:r>
              <a:rPr lang="en-US" b="1" dirty="0">
                <a:solidFill>
                  <a:schemeClr val="accent6">
                    <a:lumMod val="60000"/>
                    <a:lumOff val="40000"/>
                  </a:schemeClr>
                </a:solidFill>
              </a:rPr>
              <a:t>2. Average Electric Range:</a:t>
            </a:r>
          </a:p>
          <a:p>
            <a:pPr marL="742950" lvl="1" indent="-285750" algn="l">
              <a:lnSpc>
                <a:spcPct val="150000"/>
              </a:lnSpc>
              <a:buFont typeface="Arial" panose="020B0604020202020204" pitchFamily="34" charset="0"/>
              <a:buChar char="•"/>
            </a:pPr>
            <a:r>
              <a:rPr lang="en-US" b="0" i="0" dirty="0">
                <a:solidFill>
                  <a:schemeClr val="bg1"/>
                </a:solidFill>
                <a:effectLst/>
              </a:rPr>
              <a:t>Determine the average electric range of the electric vehicles in the dataset to gauge the technological advancements and efficiency of the EVs.</a:t>
            </a:r>
          </a:p>
          <a:p>
            <a:pPr algn="l">
              <a:lnSpc>
                <a:spcPct val="150000"/>
              </a:lnSpc>
            </a:pPr>
            <a:r>
              <a:rPr lang="en-US" b="1" dirty="0">
                <a:solidFill>
                  <a:schemeClr val="accent6">
                    <a:lumMod val="60000"/>
                    <a:lumOff val="40000"/>
                  </a:schemeClr>
                </a:solidFill>
              </a:rPr>
              <a:t>3. Total BEV Vehicles and % of Total BEV Vehicles:</a:t>
            </a:r>
          </a:p>
          <a:p>
            <a:pPr marL="742950" lvl="1" indent="-285750" algn="l">
              <a:lnSpc>
                <a:spcPct val="150000"/>
              </a:lnSpc>
              <a:buFont typeface="Arial" panose="020B0604020202020204" pitchFamily="34" charset="0"/>
              <a:buChar char="•"/>
            </a:pPr>
            <a:r>
              <a:rPr lang="en-US" b="0" i="0" dirty="0">
                <a:solidFill>
                  <a:schemeClr val="bg1"/>
                </a:solidFill>
                <a:effectLst/>
              </a:rPr>
              <a:t>Identify and analyze the total number of Battery Electric Vehicles (BEVs) in the dataset.</a:t>
            </a:r>
          </a:p>
          <a:p>
            <a:pPr marL="742950" lvl="1" indent="-285750" algn="l">
              <a:lnSpc>
                <a:spcPct val="150000"/>
              </a:lnSpc>
              <a:buFont typeface="Arial" panose="020B0604020202020204" pitchFamily="34" charset="0"/>
              <a:buChar char="•"/>
            </a:pPr>
            <a:r>
              <a:rPr lang="en-US" b="0" i="0" dirty="0">
                <a:solidFill>
                  <a:schemeClr val="bg1"/>
                </a:solidFill>
                <a:effectLst/>
              </a:rPr>
              <a:t>Calculate the percentage of BEVs relative to the total number of electric vehicles, providing insights into the dominance of fully electric models.</a:t>
            </a:r>
          </a:p>
          <a:p>
            <a:pPr>
              <a:lnSpc>
                <a:spcPct val="150000"/>
              </a:lnSpc>
            </a:pPr>
            <a:r>
              <a:rPr lang="en-US" b="1" dirty="0">
                <a:solidFill>
                  <a:schemeClr val="accent6">
                    <a:lumMod val="60000"/>
                    <a:lumOff val="40000"/>
                  </a:schemeClr>
                </a:solidFill>
              </a:rPr>
              <a:t>4. Total PHEV Vehicles and % of Total PHEV Vehicles:</a:t>
            </a:r>
          </a:p>
          <a:p>
            <a:pPr marL="742950" lvl="1" indent="-285750" algn="l">
              <a:lnSpc>
                <a:spcPct val="150000"/>
              </a:lnSpc>
              <a:buFont typeface="Arial" panose="020B0604020202020204" pitchFamily="34" charset="0"/>
              <a:buChar char="•"/>
            </a:pPr>
            <a:r>
              <a:rPr lang="en-US" b="0" i="0" dirty="0">
                <a:solidFill>
                  <a:schemeClr val="bg1"/>
                </a:solidFill>
                <a:effectLst/>
              </a:rPr>
              <a:t>Identify and analyze the total number of Plug-in Hybrid Electric Vehicles (PHEVs) in the dataset.</a:t>
            </a:r>
          </a:p>
          <a:p>
            <a:pPr marL="742950" lvl="1" indent="-285750" algn="l">
              <a:lnSpc>
                <a:spcPct val="150000"/>
              </a:lnSpc>
              <a:buFont typeface="Arial" panose="020B0604020202020204" pitchFamily="34" charset="0"/>
              <a:buChar char="•"/>
            </a:pPr>
            <a:r>
              <a:rPr lang="en-US" b="0" i="0" dirty="0">
                <a:solidFill>
                  <a:schemeClr val="bg1"/>
                </a:solidFill>
                <a:effectLst/>
              </a:rPr>
              <a:t>Calculate the percentage of PHEVs relative to the total number of electric vehicles, offering insights into the market share of plug-in hybrid models.</a:t>
            </a:r>
          </a:p>
        </p:txBody>
      </p:sp>
    </p:spTree>
    <p:extLst>
      <p:ext uri="{BB962C8B-B14F-4D97-AF65-F5344CB8AC3E}">
        <p14:creationId xmlns:p14="http://schemas.microsoft.com/office/powerpoint/2010/main" val="536096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C451B"/>
        </a:solidFill>
        <a:effectLst/>
      </p:bgPr>
    </p:bg>
    <p:spTree>
      <p:nvGrpSpPr>
        <p:cNvPr id="1" name="">
          <a:extLst>
            <a:ext uri="{FF2B5EF4-FFF2-40B4-BE49-F238E27FC236}">
              <a16:creationId xmlns:a16="http://schemas.microsoft.com/office/drawing/2014/main" id="{737DEBD1-BC26-798A-DF7B-761D7E3CA3C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BECC6F1-07BC-EDFF-8508-3BF59DDFE585}"/>
              </a:ext>
            </a:extLst>
          </p:cNvPr>
          <p:cNvPicPr>
            <a:picLocks noChangeAspect="1"/>
          </p:cNvPicPr>
          <p:nvPr/>
        </p:nvPicPr>
        <p:blipFill>
          <a:blip r:embed="rId2">
            <a:alphaModFix amt="5000"/>
          </a:blip>
          <a:stretch>
            <a:fillRect/>
          </a:stretch>
        </p:blipFill>
        <p:spPr>
          <a:xfrm>
            <a:off x="82" y="0"/>
            <a:ext cx="12191918" cy="6858000"/>
          </a:xfrm>
          <a:prstGeom prst="rect">
            <a:avLst/>
          </a:prstGeom>
        </p:spPr>
      </p:pic>
      <p:sp>
        <p:nvSpPr>
          <p:cNvPr id="6" name="TextBox 5">
            <a:extLst>
              <a:ext uri="{FF2B5EF4-FFF2-40B4-BE49-F238E27FC236}">
                <a16:creationId xmlns:a16="http://schemas.microsoft.com/office/drawing/2014/main" id="{663D756A-EF0D-81C8-4F07-AAF27FD3AC90}"/>
              </a:ext>
            </a:extLst>
          </p:cNvPr>
          <p:cNvSpPr txBox="1"/>
          <p:nvPr/>
        </p:nvSpPr>
        <p:spPr>
          <a:xfrm>
            <a:off x="120770" y="-51756"/>
            <a:ext cx="5408763" cy="707886"/>
          </a:xfrm>
          <a:prstGeom prst="rect">
            <a:avLst/>
          </a:prstGeom>
          <a:noFill/>
        </p:spPr>
        <p:txBody>
          <a:bodyPr wrap="square" rtlCol="0">
            <a:spAutoFit/>
          </a:bodyPr>
          <a:lstStyle/>
          <a:p>
            <a:r>
              <a:rPr lang="en-IN" sz="4000" b="1" dirty="0">
                <a:solidFill>
                  <a:schemeClr val="bg1"/>
                </a:solidFill>
              </a:rPr>
              <a:t>PROBLEM STATEMENT</a:t>
            </a:r>
          </a:p>
        </p:txBody>
      </p:sp>
      <p:sp>
        <p:nvSpPr>
          <p:cNvPr id="7" name="TextBox 6">
            <a:extLst>
              <a:ext uri="{FF2B5EF4-FFF2-40B4-BE49-F238E27FC236}">
                <a16:creationId xmlns:a16="http://schemas.microsoft.com/office/drawing/2014/main" id="{5503C67F-EDCE-AC68-1C2E-F9D42559361F}"/>
              </a:ext>
            </a:extLst>
          </p:cNvPr>
          <p:cNvSpPr txBox="1"/>
          <p:nvPr/>
        </p:nvSpPr>
        <p:spPr>
          <a:xfrm>
            <a:off x="129396" y="572705"/>
            <a:ext cx="4477109" cy="400110"/>
          </a:xfrm>
          <a:prstGeom prst="rect">
            <a:avLst/>
          </a:prstGeom>
          <a:noFill/>
        </p:spPr>
        <p:txBody>
          <a:bodyPr wrap="square" rtlCol="0">
            <a:spAutoFit/>
          </a:bodyPr>
          <a:lstStyle/>
          <a:p>
            <a:r>
              <a:rPr lang="en-IN" sz="2000" b="1" dirty="0">
                <a:solidFill>
                  <a:srgbClr val="FFC000"/>
                </a:solidFill>
              </a:rPr>
              <a:t>Charts Requirement</a:t>
            </a:r>
          </a:p>
        </p:txBody>
      </p:sp>
      <p:sp>
        <p:nvSpPr>
          <p:cNvPr id="8" name="TextBox 7">
            <a:extLst>
              <a:ext uri="{FF2B5EF4-FFF2-40B4-BE49-F238E27FC236}">
                <a16:creationId xmlns:a16="http://schemas.microsoft.com/office/drawing/2014/main" id="{E442E310-2011-BA88-A664-8C373A6FA9FF}"/>
              </a:ext>
            </a:extLst>
          </p:cNvPr>
          <p:cNvSpPr txBox="1"/>
          <p:nvPr/>
        </p:nvSpPr>
        <p:spPr>
          <a:xfrm>
            <a:off x="129396" y="1031228"/>
            <a:ext cx="10834778" cy="5632311"/>
          </a:xfrm>
          <a:prstGeom prst="rect">
            <a:avLst/>
          </a:prstGeom>
          <a:noFill/>
        </p:spPr>
        <p:txBody>
          <a:bodyPr wrap="square" rtlCol="0">
            <a:spAutoFit/>
          </a:bodyPr>
          <a:lstStyle/>
          <a:p>
            <a:pPr algn="l">
              <a:buFont typeface="+mj-lt"/>
              <a:buAutoNum type="arabicPeriod"/>
            </a:pPr>
            <a:r>
              <a:rPr lang="en-US" b="1" dirty="0">
                <a:solidFill>
                  <a:schemeClr val="accent6">
                    <a:lumMod val="60000"/>
                    <a:lumOff val="40000"/>
                  </a:schemeClr>
                </a:solidFill>
              </a:rPr>
              <a:t>Total Vehicles by Model Year (From 2010 Onwards):</a:t>
            </a:r>
          </a:p>
          <a:p>
            <a:pPr marL="742950" lvl="1" indent="-285750" algn="l">
              <a:buFont typeface="+mj-lt"/>
              <a:buAutoNum type="arabicPeriod"/>
            </a:pPr>
            <a:r>
              <a:rPr lang="en-US" b="0" i="0" dirty="0">
                <a:solidFill>
                  <a:schemeClr val="bg1"/>
                </a:solidFill>
                <a:effectLst/>
              </a:rPr>
              <a:t>Visualization: Line/ Area Chart</a:t>
            </a:r>
          </a:p>
          <a:p>
            <a:pPr marL="742950" lvl="1" indent="-285750" algn="l">
              <a:buFont typeface="+mj-lt"/>
              <a:buAutoNum type="arabicPeriod"/>
            </a:pPr>
            <a:r>
              <a:rPr lang="en-US" b="0" i="0" dirty="0">
                <a:solidFill>
                  <a:schemeClr val="bg1"/>
                </a:solidFill>
                <a:effectLst/>
              </a:rPr>
              <a:t>Description: This chart will illustrate the distribution of electric vehicles over the years, starting from 2010, providing insights into the growth pattern and adoption trends.</a:t>
            </a:r>
          </a:p>
          <a:p>
            <a:r>
              <a:rPr lang="en-US" b="1" dirty="0">
                <a:solidFill>
                  <a:schemeClr val="accent6">
                    <a:lumMod val="60000"/>
                    <a:lumOff val="40000"/>
                  </a:schemeClr>
                </a:solidFill>
              </a:rPr>
              <a:t>2. Total Vehicles by State:</a:t>
            </a:r>
          </a:p>
          <a:p>
            <a:pPr marL="742950" lvl="1" indent="-285750" algn="l">
              <a:buFont typeface="+mj-lt"/>
              <a:buAutoNum type="arabicPeriod"/>
            </a:pPr>
            <a:r>
              <a:rPr lang="en-US" b="0" i="0" dirty="0">
                <a:solidFill>
                  <a:schemeClr val="bg1"/>
                </a:solidFill>
                <a:effectLst/>
              </a:rPr>
              <a:t>Visualization: Map Chart </a:t>
            </a:r>
          </a:p>
          <a:p>
            <a:pPr marL="742950" lvl="1" indent="-285750" algn="l">
              <a:buFont typeface="+mj-lt"/>
              <a:buAutoNum type="arabicPeriod"/>
            </a:pPr>
            <a:r>
              <a:rPr lang="en-US" b="0" i="0" dirty="0">
                <a:solidFill>
                  <a:schemeClr val="bg1"/>
                </a:solidFill>
                <a:effectLst/>
              </a:rPr>
              <a:t>Description: This chart will showcase the geographical distribution of electric vehicles across different states, allowing for the identification of regions with higher adoption rates.</a:t>
            </a:r>
          </a:p>
          <a:p>
            <a:r>
              <a:rPr lang="en-US" b="1" dirty="0">
                <a:solidFill>
                  <a:schemeClr val="accent6">
                    <a:lumMod val="60000"/>
                    <a:lumOff val="40000"/>
                  </a:schemeClr>
                </a:solidFill>
              </a:rPr>
              <a:t>3. Top 10 Total Vehicles by Make:</a:t>
            </a:r>
          </a:p>
          <a:p>
            <a:pPr marL="742950" lvl="1" indent="-285750" algn="l">
              <a:buFont typeface="+mj-lt"/>
              <a:buAutoNum type="arabicPeriod"/>
            </a:pPr>
            <a:r>
              <a:rPr lang="en-US" b="0" i="0" dirty="0">
                <a:solidFill>
                  <a:schemeClr val="bg1"/>
                </a:solidFill>
                <a:effectLst/>
              </a:rPr>
              <a:t>Visualization: Bar Chart </a:t>
            </a:r>
          </a:p>
          <a:p>
            <a:pPr marL="742950" lvl="1" indent="-285750" algn="l">
              <a:buFont typeface="+mj-lt"/>
              <a:buAutoNum type="arabicPeriod"/>
            </a:pPr>
            <a:r>
              <a:rPr lang="en-US" b="0" i="0" dirty="0">
                <a:solidFill>
                  <a:schemeClr val="bg1"/>
                </a:solidFill>
                <a:effectLst/>
              </a:rPr>
              <a:t>Description: Highlight the top 10 electric vehicle manufacturers based on the total number of vehicles, providing insights into the market dominance of specific brands.</a:t>
            </a:r>
          </a:p>
          <a:p>
            <a:r>
              <a:rPr lang="en-US" b="1" dirty="0">
                <a:solidFill>
                  <a:schemeClr val="accent6">
                    <a:lumMod val="60000"/>
                    <a:lumOff val="40000"/>
                  </a:schemeClr>
                </a:solidFill>
              </a:rPr>
              <a:t>4. Total Vehicles by CAFV Eligibility:</a:t>
            </a:r>
          </a:p>
          <a:p>
            <a:pPr marL="742950" lvl="1" indent="-285750" algn="l">
              <a:buFont typeface="+mj-lt"/>
              <a:buAutoNum type="arabicPeriod"/>
            </a:pPr>
            <a:r>
              <a:rPr lang="en-US" b="0" i="0" dirty="0">
                <a:solidFill>
                  <a:schemeClr val="bg1"/>
                </a:solidFill>
                <a:effectLst/>
              </a:rPr>
              <a:t>Visualization: Pie Chart or Donut Chart</a:t>
            </a:r>
          </a:p>
          <a:p>
            <a:pPr marL="742950" lvl="1" indent="-285750" algn="l">
              <a:buFont typeface="+mj-lt"/>
              <a:buAutoNum type="arabicPeriod"/>
            </a:pPr>
            <a:r>
              <a:rPr lang="en-US" b="0" i="0" dirty="0">
                <a:solidFill>
                  <a:schemeClr val="bg1"/>
                </a:solidFill>
                <a:effectLst/>
              </a:rPr>
              <a:t>Description: Illustrate the proportion of electric vehicles that are eligible for Clean Alternative Fuel Vehicle (CAFV) incentives, aiding in understanding the impact of incentives on vehicle adoption.</a:t>
            </a:r>
          </a:p>
          <a:p>
            <a:r>
              <a:rPr lang="en-US" b="1" dirty="0">
                <a:solidFill>
                  <a:schemeClr val="accent6">
                    <a:lumMod val="60000"/>
                    <a:lumOff val="40000"/>
                  </a:schemeClr>
                </a:solidFill>
              </a:rPr>
              <a:t>5. Top 10 Total Vehicles by Model:</a:t>
            </a:r>
          </a:p>
          <a:p>
            <a:pPr marL="742950" lvl="1" indent="-285750" algn="l">
              <a:buFont typeface="+mj-lt"/>
              <a:buAutoNum type="arabicPeriod"/>
            </a:pPr>
            <a:r>
              <a:rPr lang="en-US" b="0" i="0" dirty="0">
                <a:solidFill>
                  <a:schemeClr val="bg1"/>
                </a:solidFill>
                <a:effectLst/>
              </a:rPr>
              <a:t>Visualization: Tree map</a:t>
            </a:r>
            <a:endParaRPr lang="en-US" dirty="0">
              <a:solidFill>
                <a:schemeClr val="bg1"/>
              </a:solidFill>
            </a:endParaRPr>
          </a:p>
          <a:p>
            <a:pPr marL="742950" lvl="1" indent="-285750" algn="l">
              <a:buFont typeface="+mj-lt"/>
              <a:buAutoNum type="arabicPeriod"/>
            </a:pPr>
            <a:r>
              <a:rPr lang="en-US" b="0" i="0" dirty="0">
                <a:solidFill>
                  <a:schemeClr val="bg1"/>
                </a:solidFill>
                <a:effectLst/>
              </a:rPr>
              <a:t>Description: Highlight the top 10 electric vehicle models based on the total number of vehicles, offering insights into consumer preferences and popular models in the market.</a:t>
            </a:r>
          </a:p>
        </p:txBody>
      </p:sp>
    </p:spTree>
    <p:extLst>
      <p:ext uri="{BB962C8B-B14F-4D97-AF65-F5344CB8AC3E}">
        <p14:creationId xmlns:p14="http://schemas.microsoft.com/office/powerpoint/2010/main" val="331481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C451B"/>
        </a:solidFill>
        <a:effectLst/>
      </p:bgPr>
    </p:bg>
    <p:spTree>
      <p:nvGrpSpPr>
        <p:cNvPr id="1" name="">
          <a:extLst>
            <a:ext uri="{FF2B5EF4-FFF2-40B4-BE49-F238E27FC236}">
              <a16:creationId xmlns:a16="http://schemas.microsoft.com/office/drawing/2014/main" id="{31B16DDC-3FE3-8226-6B8D-E0128F2FC37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A6FD553-E82C-409B-9959-F9BE7B66CCA0}"/>
              </a:ext>
            </a:extLst>
          </p:cNvPr>
          <p:cNvPicPr>
            <a:picLocks noChangeAspect="1"/>
          </p:cNvPicPr>
          <p:nvPr/>
        </p:nvPicPr>
        <p:blipFill>
          <a:blip r:embed="rId2">
            <a:alphaModFix amt="5000"/>
          </a:blip>
          <a:stretch>
            <a:fillRect/>
          </a:stretch>
        </p:blipFill>
        <p:spPr>
          <a:xfrm>
            <a:off x="82" y="0"/>
            <a:ext cx="12191918" cy="6858000"/>
          </a:xfrm>
          <a:prstGeom prst="rect">
            <a:avLst/>
          </a:prstGeom>
        </p:spPr>
      </p:pic>
      <p:sp>
        <p:nvSpPr>
          <p:cNvPr id="6" name="TextBox 5">
            <a:extLst>
              <a:ext uri="{FF2B5EF4-FFF2-40B4-BE49-F238E27FC236}">
                <a16:creationId xmlns:a16="http://schemas.microsoft.com/office/drawing/2014/main" id="{1BCB284A-5414-8C55-AF94-AA513E3E6BBF}"/>
              </a:ext>
            </a:extLst>
          </p:cNvPr>
          <p:cNvSpPr txBox="1"/>
          <p:nvPr/>
        </p:nvSpPr>
        <p:spPr>
          <a:xfrm>
            <a:off x="120770" y="-51756"/>
            <a:ext cx="5408763" cy="707886"/>
          </a:xfrm>
          <a:prstGeom prst="rect">
            <a:avLst/>
          </a:prstGeom>
          <a:noFill/>
        </p:spPr>
        <p:txBody>
          <a:bodyPr wrap="square" rtlCol="0">
            <a:spAutoFit/>
          </a:bodyPr>
          <a:lstStyle/>
          <a:p>
            <a:r>
              <a:rPr lang="en-IN" sz="4000" b="1" dirty="0">
                <a:solidFill>
                  <a:schemeClr val="bg1"/>
                </a:solidFill>
              </a:rPr>
              <a:t>PROBLEM STATEMENT</a:t>
            </a:r>
          </a:p>
        </p:txBody>
      </p:sp>
      <p:sp>
        <p:nvSpPr>
          <p:cNvPr id="7" name="TextBox 6">
            <a:extLst>
              <a:ext uri="{FF2B5EF4-FFF2-40B4-BE49-F238E27FC236}">
                <a16:creationId xmlns:a16="http://schemas.microsoft.com/office/drawing/2014/main" id="{E30E5D96-438D-BBFF-40D5-D6A78B1D6F03}"/>
              </a:ext>
            </a:extLst>
          </p:cNvPr>
          <p:cNvSpPr txBox="1"/>
          <p:nvPr/>
        </p:nvSpPr>
        <p:spPr>
          <a:xfrm>
            <a:off x="120770" y="566592"/>
            <a:ext cx="4477109" cy="400110"/>
          </a:xfrm>
          <a:prstGeom prst="rect">
            <a:avLst/>
          </a:prstGeom>
          <a:noFill/>
        </p:spPr>
        <p:txBody>
          <a:bodyPr wrap="square" rtlCol="0">
            <a:spAutoFit/>
          </a:bodyPr>
          <a:lstStyle/>
          <a:p>
            <a:r>
              <a:rPr lang="en-IN" sz="2000" b="1" dirty="0">
                <a:solidFill>
                  <a:srgbClr val="FFC000"/>
                </a:solidFill>
              </a:rPr>
              <a:t>KPI’S Requirement</a:t>
            </a:r>
          </a:p>
        </p:txBody>
      </p:sp>
      <p:sp>
        <p:nvSpPr>
          <p:cNvPr id="8" name="TextBox 7">
            <a:extLst>
              <a:ext uri="{FF2B5EF4-FFF2-40B4-BE49-F238E27FC236}">
                <a16:creationId xmlns:a16="http://schemas.microsoft.com/office/drawing/2014/main" id="{2FC6C6DE-0832-4166-A268-C9BC5D07FFAC}"/>
              </a:ext>
            </a:extLst>
          </p:cNvPr>
          <p:cNvSpPr txBox="1"/>
          <p:nvPr/>
        </p:nvSpPr>
        <p:spPr>
          <a:xfrm>
            <a:off x="129396" y="946416"/>
            <a:ext cx="10834778" cy="3373359"/>
          </a:xfrm>
          <a:prstGeom prst="rect">
            <a:avLst/>
          </a:prstGeom>
          <a:noFill/>
        </p:spPr>
        <p:txBody>
          <a:bodyPr wrap="square" rtlCol="0">
            <a:spAutoFit/>
          </a:bodyPr>
          <a:lstStyle/>
          <a:p>
            <a:pPr algn="l">
              <a:lnSpc>
                <a:spcPct val="150000"/>
              </a:lnSpc>
              <a:buFont typeface="+mj-lt"/>
              <a:buAutoNum type="arabicPeriod"/>
            </a:pPr>
            <a:r>
              <a:rPr lang="en-US" b="1" i="0" dirty="0">
                <a:solidFill>
                  <a:schemeClr val="accent6">
                    <a:lumMod val="60000"/>
                    <a:lumOff val="40000"/>
                  </a:schemeClr>
                </a:solidFill>
                <a:effectLst/>
              </a:rPr>
              <a:t> Top State and Vehicle Count :</a:t>
            </a:r>
          </a:p>
          <a:p>
            <a:pPr marL="285750" indent="-285750" algn="l">
              <a:lnSpc>
                <a:spcPct val="150000"/>
              </a:lnSpc>
              <a:buFont typeface="Arial" panose="020B0604020202020204" pitchFamily="34" charset="0"/>
              <a:buChar char="•"/>
            </a:pPr>
            <a:r>
              <a:rPr lang="en-US" b="1" i="0" dirty="0">
                <a:solidFill>
                  <a:schemeClr val="bg1"/>
                </a:solidFill>
                <a:effectLst/>
              </a:rPr>
              <a:t>Identify the state with the highest number of registered electric vehicles and understand its contribution to the overall dataset.</a:t>
            </a:r>
          </a:p>
          <a:p>
            <a:pPr algn="l">
              <a:lnSpc>
                <a:spcPct val="150000"/>
              </a:lnSpc>
            </a:pPr>
            <a:r>
              <a:rPr lang="en-US" b="1" i="0" dirty="0">
                <a:solidFill>
                  <a:schemeClr val="accent6">
                    <a:lumMod val="60000"/>
                    <a:lumOff val="40000"/>
                  </a:schemeClr>
                </a:solidFill>
                <a:effectLst/>
              </a:rPr>
              <a:t>2. Number of Unique EV Makes and Models :</a:t>
            </a:r>
          </a:p>
          <a:p>
            <a:pPr marL="285750" indent="-285750" algn="l">
              <a:lnSpc>
                <a:spcPct val="150000"/>
              </a:lnSpc>
              <a:buFont typeface="Arial" panose="020B0604020202020204" pitchFamily="34" charset="0"/>
              <a:buChar char="•"/>
            </a:pPr>
            <a:r>
              <a:rPr lang="en-US" b="1" i="0" dirty="0">
                <a:solidFill>
                  <a:schemeClr val="bg2"/>
                </a:solidFill>
                <a:effectLst/>
              </a:rPr>
              <a:t>Analyze the diversity of the electric vehicle market by evaluating the total number of unique EV makes and models available in the dataset.</a:t>
            </a:r>
          </a:p>
          <a:p>
            <a:pPr algn="l">
              <a:lnSpc>
                <a:spcPct val="150000"/>
              </a:lnSpc>
            </a:pPr>
            <a:r>
              <a:rPr lang="en-US" b="1" i="0" dirty="0">
                <a:solidFill>
                  <a:schemeClr val="accent6">
                    <a:lumMod val="60000"/>
                    <a:lumOff val="40000"/>
                  </a:schemeClr>
                </a:solidFill>
                <a:effectLst/>
              </a:rPr>
              <a:t>3. Average Model Year :</a:t>
            </a:r>
          </a:p>
          <a:p>
            <a:pPr marL="285750" indent="-285750" algn="l">
              <a:lnSpc>
                <a:spcPct val="150000"/>
              </a:lnSpc>
              <a:buFont typeface="Arial" panose="020B0604020202020204" pitchFamily="34" charset="0"/>
              <a:buChar char="•"/>
            </a:pPr>
            <a:r>
              <a:rPr lang="en-US" b="1" i="0" dirty="0">
                <a:solidFill>
                  <a:schemeClr val="bg1"/>
                </a:solidFill>
                <a:effectLst/>
              </a:rPr>
              <a:t>Determine the average manufacturing year of EVs to assess how recent or dated the vehicle population is.</a:t>
            </a:r>
            <a:endParaRPr lang="en-US" b="0" i="0" dirty="0">
              <a:solidFill>
                <a:schemeClr val="bg1"/>
              </a:solidFill>
              <a:effectLst/>
            </a:endParaRPr>
          </a:p>
        </p:txBody>
      </p:sp>
    </p:spTree>
    <p:extLst>
      <p:ext uri="{BB962C8B-B14F-4D97-AF65-F5344CB8AC3E}">
        <p14:creationId xmlns:p14="http://schemas.microsoft.com/office/powerpoint/2010/main" val="927954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C451B"/>
        </a:solidFill>
        <a:effectLst/>
      </p:bgPr>
    </p:bg>
    <p:spTree>
      <p:nvGrpSpPr>
        <p:cNvPr id="1" name="">
          <a:extLst>
            <a:ext uri="{FF2B5EF4-FFF2-40B4-BE49-F238E27FC236}">
              <a16:creationId xmlns:a16="http://schemas.microsoft.com/office/drawing/2014/main" id="{23F8BED1-48D5-64B3-7108-384E287C7B0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F556BF6-924B-28B1-582F-E1C13B61057D}"/>
              </a:ext>
            </a:extLst>
          </p:cNvPr>
          <p:cNvPicPr>
            <a:picLocks noChangeAspect="1"/>
          </p:cNvPicPr>
          <p:nvPr/>
        </p:nvPicPr>
        <p:blipFill>
          <a:blip r:embed="rId2">
            <a:alphaModFix amt="5000"/>
          </a:blip>
          <a:stretch>
            <a:fillRect/>
          </a:stretch>
        </p:blipFill>
        <p:spPr>
          <a:xfrm>
            <a:off x="82" y="0"/>
            <a:ext cx="12191918" cy="6858000"/>
          </a:xfrm>
          <a:prstGeom prst="rect">
            <a:avLst/>
          </a:prstGeom>
        </p:spPr>
      </p:pic>
      <p:sp>
        <p:nvSpPr>
          <p:cNvPr id="6" name="TextBox 5">
            <a:extLst>
              <a:ext uri="{FF2B5EF4-FFF2-40B4-BE49-F238E27FC236}">
                <a16:creationId xmlns:a16="http://schemas.microsoft.com/office/drawing/2014/main" id="{70163372-6FC0-698F-AE4C-7C682914B7DE}"/>
              </a:ext>
            </a:extLst>
          </p:cNvPr>
          <p:cNvSpPr txBox="1"/>
          <p:nvPr/>
        </p:nvSpPr>
        <p:spPr>
          <a:xfrm>
            <a:off x="120770" y="-51756"/>
            <a:ext cx="5408763" cy="707886"/>
          </a:xfrm>
          <a:prstGeom prst="rect">
            <a:avLst/>
          </a:prstGeom>
          <a:noFill/>
        </p:spPr>
        <p:txBody>
          <a:bodyPr wrap="square" rtlCol="0">
            <a:spAutoFit/>
          </a:bodyPr>
          <a:lstStyle/>
          <a:p>
            <a:r>
              <a:rPr lang="en-IN" sz="4000" b="1" dirty="0">
                <a:solidFill>
                  <a:schemeClr val="bg1"/>
                </a:solidFill>
              </a:rPr>
              <a:t>PROBLEM STATEMENT</a:t>
            </a:r>
          </a:p>
        </p:txBody>
      </p:sp>
      <p:sp>
        <p:nvSpPr>
          <p:cNvPr id="7" name="TextBox 6">
            <a:extLst>
              <a:ext uri="{FF2B5EF4-FFF2-40B4-BE49-F238E27FC236}">
                <a16:creationId xmlns:a16="http://schemas.microsoft.com/office/drawing/2014/main" id="{581D1F39-7B75-7B75-CD4E-F14930591100}"/>
              </a:ext>
            </a:extLst>
          </p:cNvPr>
          <p:cNvSpPr txBox="1"/>
          <p:nvPr/>
        </p:nvSpPr>
        <p:spPr>
          <a:xfrm>
            <a:off x="129396" y="572705"/>
            <a:ext cx="4477109" cy="400110"/>
          </a:xfrm>
          <a:prstGeom prst="rect">
            <a:avLst/>
          </a:prstGeom>
          <a:noFill/>
        </p:spPr>
        <p:txBody>
          <a:bodyPr wrap="square" rtlCol="0">
            <a:spAutoFit/>
          </a:bodyPr>
          <a:lstStyle/>
          <a:p>
            <a:r>
              <a:rPr lang="en-IN" sz="2000" b="1" dirty="0">
                <a:solidFill>
                  <a:srgbClr val="FFC000"/>
                </a:solidFill>
              </a:rPr>
              <a:t>Charts Requirement</a:t>
            </a:r>
          </a:p>
        </p:txBody>
      </p:sp>
      <p:sp>
        <p:nvSpPr>
          <p:cNvPr id="8" name="TextBox 7">
            <a:extLst>
              <a:ext uri="{FF2B5EF4-FFF2-40B4-BE49-F238E27FC236}">
                <a16:creationId xmlns:a16="http://schemas.microsoft.com/office/drawing/2014/main" id="{39EAF78C-1A50-0AC0-7C77-4E501A0A0D8B}"/>
              </a:ext>
            </a:extLst>
          </p:cNvPr>
          <p:cNvSpPr txBox="1"/>
          <p:nvPr/>
        </p:nvSpPr>
        <p:spPr>
          <a:xfrm>
            <a:off x="129396" y="1031228"/>
            <a:ext cx="10834778" cy="4524315"/>
          </a:xfrm>
          <a:prstGeom prst="rect">
            <a:avLst/>
          </a:prstGeom>
          <a:noFill/>
        </p:spPr>
        <p:txBody>
          <a:bodyPr wrap="square" rtlCol="0">
            <a:spAutoFit/>
          </a:bodyPr>
          <a:lstStyle/>
          <a:p>
            <a:pPr marL="342900" indent="-342900" algn="l">
              <a:buFont typeface="+mj-lt"/>
              <a:buAutoNum type="arabicPeriod"/>
            </a:pPr>
            <a:r>
              <a:rPr lang="en-US" b="1" dirty="0">
                <a:solidFill>
                  <a:schemeClr val="accent6">
                    <a:lumMod val="60000"/>
                    <a:lumOff val="40000"/>
                  </a:schemeClr>
                </a:solidFill>
              </a:rPr>
              <a:t>Ave</a:t>
            </a:r>
            <a:r>
              <a:rPr lang="en-US" b="1" dirty="0">
                <a:solidFill>
                  <a:srgbClr val="B4DE97"/>
                </a:solidFill>
              </a:rPr>
              <a:t>rage </a:t>
            </a:r>
            <a:r>
              <a:rPr lang="en-US" b="1" dirty="0">
                <a:solidFill>
                  <a:schemeClr val="accent6">
                    <a:lumMod val="60000"/>
                    <a:lumOff val="40000"/>
                  </a:schemeClr>
                </a:solidFill>
              </a:rPr>
              <a:t>Electric Range by Make :</a:t>
            </a:r>
          </a:p>
          <a:p>
            <a:pPr marL="800100" lvl="1" indent="-342900">
              <a:buFont typeface="+mj-lt"/>
              <a:buAutoNum type="arabicPeriod"/>
            </a:pPr>
            <a:r>
              <a:rPr lang="en-US" b="1" dirty="0">
                <a:solidFill>
                  <a:schemeClr val="bg1"/>
                </a:solidFill>
              </a:rPr>
              <a:t>Visualization : Packed Bubble Chart</a:t>
            </a:r>
          </a:p>
          <a:p>
            <a:pPr marL="800100" lvl="1" indent="-342900">
              <a:buFont typeface="+mj-lt"/>
              <a:buAutoNum type="arabicPeriod"/>
            </a:pPr>
            <a:r>
              <a:rPr lang="en-US" b="1" dirty="0">
                <a:solidFill>
                  <a:schemeClr val="bg1"/>
                </a:solidFill>
              </a:rPr>
              <a:t>Description : Display different EV makes based on their average electric range, giving a visual overview of which manufacturers offer better battery performance.</a:t>
            </a:r>
          </a:p>
          <a:p>
            <a:pPr marL="342900" indent="-342900" algn="l">
              <a:buFont typeface="+mj-lt"/>
              <a:buAutoNum type="arabicPeriod"/>
            </a:pPr>
            <a:r>
              <a:rPr lang="en-US" b="1" i="0" dirty="0">
                <a:solidFill>
                  <a:srgbClr val="B4DE97"/>
                </a:solidFill>
                <a:effectLst/>
              </a:rPr>
              <a:t>Average Electric Range by Model Year :</a:t>
            </a:r>
          </a:p>
          <a:p>
            <a:pPr marL="800100" lvl="1" indent="-342900">
              <a:buFont typeface="+mj-lt"/>
              <a:buAutoNum type="arabicPeriod"/>
            </a:pPr>
            <a:r>
              <a:rPr lang="en-US" b="1" i="0" dirty="0">
                <a:solidFill>
                  <a:schemeClr val="bg1"/>
                </a:solidFill>
                <a:effectLst/>
              </a:rPr>
              <a:t>Visualization : Line Chart</a:t>
            </a:r>
          </a:p>
          <a:p>
            <a:pPr marL="800100" lvl="1" indent="-342900">
              <a:buFont typeface="+mj-lt"/>
              <a:buAutoNum type="arabicPeriod"/>
            </a:pPr>
            <a:r>
              <a:rPr lang="en-US" b="1" i="0" dirty="0">
                <a:solidFill>
                  <a:schemeClr val="bg1"/>
                </a:solidFill>
                <a:effectLst/>
              </a:rPr>
              <a:t>Description : Track the trend in electric range capabilities over time, providing insights into how EV technology has evolved.</a:t>
            </a:r>
          </a:p>
          <a:p>
            <a:pPr marL="342900" indent="-342900">
              <a:buFont typeface="+mj-lt"/>
              <a:buAutoNum type="arabicPeriod"/>
            </a:pPr>
            <a:r>
              <a:rPr lang="en-US" b="1" i="0" dirty="0">
                <a:solidFill>
                  <a:srgbClr val="B4DE97"/>
                </a:solidFill>
                <a:effectLst/>
              </a:rPr>
              <a:t>Electric Range Distribution :</a:t>
            </a:r>
          </a:p>
          <a:p>
            <a:pPr marL="800100" lvl="1" indent="-342900">
              <a:buFont typeface="+mj-lt"/>
              <a:buAutoNum type="arabicPeriod"/>
            </a:pPr>
            <a:r>
              <a:rPr lang="en-US" b="1" i="0" dirty="0">
                <a:solidFill>
                  <a:schemeClr val="bg1"/>
                </a:solidFill>
                <a:effectLst/>
              </a:rPr>
              <a:t>Visualization: Bar Chart (Stacked by Make)</a:t>
            </a:r>
          </a:p>
          <a:p>
            <a:pPr marL="800100" lvl="1" indent="-342900">
              <a:buFont typeface="+mj-lt"/>
              <a:buAutoNum type="arabicPeriod"/>
            </a:pPr>
            <a:r>
              <a:rPr lang="en-US" b="1" i="0" dirty="0">
                <a:solidFill>
                  <a:schemeClr val="bg1"/>
                </a:solidFill>
                <a:effectLst/>
              </a:rPr>
              <a:t>Description: Show the distribution of electric range across various makes to highlight variation and market spread.</a:t>
            </a:r>
          </a:p>
          <a:p>
            <a:pPr marL="342900" indent="-342900">
              <a:buFont typeface="+mj-lt"/>
              <a:buAutoNum type="arabicPeriod"/>
            </a:pPr>
            <a:r>
              <a:rPr lang="en-US" b="1" i="0" dirty="0">
                <a:solidFill>
                  <a:srgbClr val="B4DE97"/>
                </a:solidFill>
                <a:effectLst/>
              </a:rPr>
              <a:t>Base MSRP vs Electric Range :</a:t>
            </a:r>
          </a:p>
          <a:p>
            <a:pPr marL="800100" lvl="1" indent="-342900">
              <a:buFont typeface="+mj-lt"/>
              <a:buAutoNum type="arabicPeriod"/>
            </a:pPr>
            <a:r>
              <a:rPr lang="en-US" b="1" i="0" dirty="0">
                <a:solidFill>
                  <a:schemeClr val="bg1"/>
                </a:solidFill>
                <a:effectLst/>
              </a:rPr>
              <a:t>Visualization: Scatter Plot</a:t>
            </a:r>
          </a:p>
          <a:p>
            <a:pPr marL="800100" lvl="1" indent="-342900">
              <a:buFont typeface="+mj-lt"/>
              <a:buAutoNum type="arabicPeriod"/>
            </a:pPr>
            <a:r>
              <a:rPr lang="en-US" b="1" i="0" dirty="0">
                <a:solidFill>
                  <a:schemeClr val="bg1"/>
                </a:solidFill>
                <a:effectLst/>
              </a:rPr>
              <a:t>Description: Analyze the relationship between the base price (MSRP) and electric range of vehicles to identify cost-to-performance patterns.</a:t>
            </a:r>
          </a:p>
        </p:txBody>
      </p:sp>
    </p:spTree>
    <p:extLst>
      <p:ext uri="{BB962C8B-B14F-4D97-AF65-F5344CB8AC3E}">
        <p14:creationId xmlns:p14="http://schemas.microsoft.com/office/powerpoint/2010/main" val="1318146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C451B"/>
        </a:solidFill>
        <a:effectLst/>
      </p:bgPr>
    </p:bg>
    <p:spTree>
      <p:nvGrpSpPr>
        <p:cNvPr id="1" name="">
          <a:extLst>
            <a:ext uri="{FF2B5EF4-FFF2-40B4-BE49-F238E27FC236}">
              <a16:creationId xmlns:a16="http://schemas.microsoft.com/office/drawing/2014/main" id="{41392EF3-585E-8B5D-E9EA-FA5C166F3A1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8D4CB6-E729-1520-0554-7FE8E7124D14}"/>
              </a:ext>
            </a:extLst>
          </p:cNvPr>
          <p:cNvPicPr>
            <a:picLocks noChangeAspect="1"/>
          </p:cNvPicPr>
          <p:nvPr/>
        </p:nvPicPr>
        <p:blipFill>
          <a:blip r:embed="rId2">
            <a:alphaModFix amt="5000"/>
          </a:blip>
          <a:stretch>
            <a:fillRect/>
          </a:stretch>
        </p:blipFill>
        <p:spPr>
          <a:xfrm>
            <a:off x="82" y="0"/>
            <a:ext cx="12191918" cy="6858000"/>
          </a:xfrm>
          <a:prstGeom prst="rect">
            <a:avLst/>
          </a:prstGeom>
        </p:spPr>
      </p:pic>
      <p:sp>
        <p:nvSpPr>
          <p:cNvPr id="6" name="TextBox 5">
            <a:extLst>
              <a:ext uri="{FF2B5EF4-FFF2-40B4-BE49-F238E27FC236}">
                <a16:creationId xmlns:a16="http://schemas.microsoft.com/office/drawing/2014/main" id="{D3A3106E-CC09-9C7C-6377-969DBFD7882E}"/>
              </a:ext>
            </a:extLst>
          </p:cNvPr>
          <p:cNvSpPr txBox="1"/>
          <p:nvPr/>
        </p:nvSpPr>
        <p:spPr>
          <a:xfrm>
            <a:off x="120770" y="-51756"/>
            <a:ext cx="5408763" cy="707886"/>
          </a:xfrm>
          <a:prstGeom prst="rect">
            <a:avLst/>
          </a:prstGeom>
          <a:noFill/>
        </p:spPr>
        <p:txBody>
          <a:bodyPr wrap="square" rtlCol="0">
            <a:spAutoFit/>
          </a:bodyPr>
          <a:lstStyle/>
          <a:p>
            <a:r>
              <a:rPr lang="en-IN" sz="4000" b="1" dirty="0">
                <a:solidFill>
                  <a:schemeClr val="bg1"/>
                </a:solidFill>
              </a:rPr>
              <a:t>PROBLEM STATEMENT</a:t>
            </a:r>
          </a:p>
        </p:txBody>
      </p:sp>
      <p:sp>
        <p:nvSpPr>
          <p:cNvPr id="7" name="TextBox 6">
            <a:extLst>
              <a:ext uri="{FF2B5EF4-FFF2-40B4-BE49-F238E27FC236}">
                <a16:creationId xmlns:a16="http://schemas.microsoft.com/office/drawing/2014/main" id="{EF559B5C-4B4E-1F87-FC53-8A6029389D3B}"/>
              </a:ext>
            </a:extLst>
          </p:cNvPr>
          <p:cNvSpPr txBox="1"/>
          <p:nvPr/>
        </p:nvSpPr>
        <p:spPr>
          <a:xfrm>
            <a:off x="120770" y="566592"/>
            <a:ext cx="4477109" cy="400110"/>
          </a:xfrm>
          <a:prstGeom prst="rect">
            <a:avLst/>
          </a:prstGeom>
          <a:noFill/>
        </p:spPr>
        <p:txBody>
          <a:bodyPr wrap="square" rtlCol="0">
            <a:spAutoFit/>
          </a:bodyPr>
          <a:lstStyle/>
          <a:p>
            <a:r>
              <a:rPr lang="en-IN" sz="2000" b="1" dirty="0">
                <a:solidFill>
                  <a:srgbClr val="FFC000"/>
                </a:solidFill>
              </a:rPr>
              <a:t>KPI’S Requirement</a:t>
            </a:r>
          </a:p>
        </p:txBody>
      </p:sp>
      <p:sp>
        <p:nvSpPr>
          <p:cNvPr id="8" name="TextBox 7">
            <a:extLst>
              <a:ext uri="{FF2B5EF4-FFF2-40B4-BE49-F238E27FC236}">
                <a16:creationId xmlns:a16="http://schemas.microsoft.com/office/drawing/2014/main" id="{0DFC8A12-017F-5CAC-ED1F-F0A3434B96F8}"/>
              </a:ext>
            </a:extLst>
          </p:cNvPr>
          <p:cNvSpPr txBox="1"/>
          <p:nvPr/>
        </p:nvSpPr>
        <p:spPr>
          <a:xfrm>
            <a:off x="129396" y="946416"/>
            <a:ext cx="10834778" cy="5081519"/>
          </a:xfrm>
          <a:prstGeom prst="rect">
            <a:avLst/>
          </a:prstGeom>
          <a:noFill/>
        </p:spPr>
        <p:txBody>
          <a:bodyPr wrap="square" rtlCol="0">
            <a:spAutoFit/>
          </a:bodyPr>
          <a:lstStyle/>
          <a:p>
            <a:pPr marL="285750" indent="-285750" algn="l">
              <a:lnSpc>
                <a:spcPct val="150000"/>
              </a:lnSpc>
              <a:buFont typeface="Courier New" panose="02070309020205020404" pitchFamily="49" charset="0"/>
              <a:buChar char="o"/>
            </a:pPr>
            <a:r>
              <a:rPr lang="en-US" b="1" i="0" dirty="0">
                <a:solidFill>
                  <a:schemeClr val="accent6">
                    <a:lumMod val="60000"/>
                    <a:lumOff val="40000"/>
                  </a:schemeClr>
                </a:solidFill>
                <a:effectLst/>
              </a:rPr>
              <a:t>Top Make and Top Model:</a:t>
            </a:r>
          </a:p>
          <a:p>
            <a:pPr marL="742950" lvl="1" indent="-285750">
              <a:lnSpc>
                <a:spcPct val="150000"/>
              </a:lnSpc>
              <a:buFont typeface="Arial" panose="020B0604020202020204" pitchFamily="34" charset="0"/>
              <a:buChar char="•"/>
            </a:pPr>
            <a:r>
              <a:rPr lang="en-US" b="1" i="0" dirty="0">
                <a:solidFill>
                  <a:schemeClr val="bg1"/>
                </a:solidFill>
                <a:effectLst/>
              </a:rPr>
              <a:t>Identify the most dominant EV make and model based on total registrations in the dataset to understand consumer preferences.</a:t>
            </a:r>
          </a:p>
          <a:p>
            <a:pPr>
              <a:lnSpc>
                <a:spcPct val="150000"/>
              </a:lnSpc>
            </a:pPr>
            <a:r>
              <a:rPr lang="en-US" sz="2000" b="1" i="0" dirty="0">
                <a:solidFill>
                  <a:srgbClr val="FFC000"/>
                </a:solidFill>
                <a:effectLst/>
              </a:rPr>
              <a:t>Charts Requirement</a:t>
            </a:r>
          </a:p>
          <a:p>
            <a:pPr marL="342900" indent="-342900">
              <a:lnSpc>
                <a:spcPct val="150000"/>
              </a:lnSpc>
              <a:buFont typeface="+mj-lt"/>
              <a:buAutoNum type="arabicPeriod"/>
            </a:pPr>
            <a:r>
              <a:rPr lang="en-US" b="1" i="0" dirty="0">
                <a:solidFill>
                  <a:srgbClr val="B4DE97"/>
                </a:solidFill>
                <a:effectLst/>
              </a:rPr>
              <a:t>Top 10 Makes:</a:t>
            </a:r>
          </a:p>
          <a:p>
            <a:pPr marL="800100" lvl="1" indent="-342900">
              <a:lnSpc>
                <a:spcPct val="150000"/>
              </a:lnSpc>
              <a:buFont typeface="+mj-lt"/>
              <a:buAutoNum type="arabicPeriod"/>
            </a:pPr>
            <a:r>
              <a:rPr lang="en-US" b="1" i="0" dirty="0">
                <a:solidFill>
                  <a:schemeClr val="bg1"/>
                </a:solidFill>
                <a:effectLst/>
              </a:rPr>
              <a:t>Visualization: Horizontal Bar Chart</a:t>
            </a:r>
          </a:p>
          <a:p>
            <a:pPr marL="800100" lvl="1" indent="-342900">
              <a:lnSpc>
                <a:spcPct val="150000"/>
              </a:lnSpc>
              <a:buFont typeface="+mj-lt"/>
              <a:buAutoNum type="arabicPeriod"/>
            </a:pPr>
            <a:r>
              <a:rPr lang="en-US" b="1" i="0" dirty="0">
                <a:solidFill>
                  <a:schemeClr val="bg1"/>
                </a:solidFill>
                <a:effectLst/>
              </a:rPr>
              <a:t>Description: Display the top 10 EV manufacturers by distinct model count, giving an overview of the most active brands.</a:t>
            </a:r>
          </a:p>
          <a:p>
            <a:pPr marL="342900" indent="-342900">
              <a:lnSpc>
                <a:spcPct val="150000"/>
              </a:lnSpc>
              <a:buFont typeface="+mj-lt"/>
              <a:buAutoNum type="arabicPeriod"/>
            </a:pPr>
            <a:r>
              <a:rPr lang="en-US" b="1" i="0" dirty="0">
                <a:solidFill>
                  <a:srgbClr val="B4DE97"/>
                </a:solidFill>
                <a:effectLst/>
              </a:rPr>
              <a:t>Top 10 Models:</a:t>
            </a:r>
          </a:p>
          <a:p>
            <a:pPr marL="800100" lvl="1" indent="-342900">
              <a:lnSpc>
                <a:spcPct val="150000"/>
              </a:lnSpc>
              <a:buFont typeface="+mj-lt"/>
              <a:buAutoNum type="arabicPeriod"/>
            </a:pPr>
            <a:r>
              <a:rPr lang="en-US" b="1" i="0" dirty="0">
                <a:solidFill>
                  <a:schemeClr val="bg1"/>
                </a:solidFill>
                <a:effectLst/>
              </a:rPr>
              <a:t>Visualization: Tree Map</a:t>
            </a:r>
          </a:p>
          <a:p>
            <a:pPr marL="800100" lvl="1" indent="-342900">
              <a:lnSpc>
                <a:spcPct val="150000"/>
              </a:lnSpc>
              <a:buFont typeface="+mj-lt"/>
              <a:buAutoNum type="arabicPeriod"/>
            </a:pPr>
            <a:r>
              <a:rPr lang="en-US" b="1" i="0" dirty="0">
                <a:solidFill>
                  <a:schemeClr val="bg1"/>
                </a:solidFill>
                <a:effectLst/>
              </a:rPr>
              <a:t>Description: Show the most popular EV models using a tree map to visualize their share in the total dataset.</a:t>
            </a:r>
          </a:p>
        </p:txBody>
      </p:sp>
    </p:spTree>
    <p:extLst>
      <p:ext uri="{BB962C8B-B14F-4D97-AF65-F5344CB8AC3E}">
        <p14:creationId xmlns:p14="http://schemas.microsoft.com/office/powerpoint/2010/main" val="540281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C451B"/>
        </a:solidFill>
        <a:effectLst/>
      </p:bgPr>
    </p:bg>
    <p:spTree>
      <p:nvGrpSpPr>
        <p:cNvPr id="1" name="">
          <a:extLst>
            <a:ext uri="{FF2B5EF4-FFF2-40B4-BE49-F238E27FC236}">
              <a16:creationId xmlns:a16="http://schemas.microsoft.com/office/drawing/2014/main" id="{86CD3582-973E-B1E3-5EEF-F6AFA110D34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A393E38-6A9E-86E2-10C8-E09C29A36866}"/>
              </a:ext>
            </a:extLst>
          </p:cNvPr>
          <p:cNvPicPr>
            <a:picLocks noChangeAspect="1"/>
          </p:cNvPicPr>
          <p:nvPr/>
        </p:nvPicPr>
        <p:blipFill>
          <a:blip r:embed="rId2">
            <a:alphaModFix amt="5000"/>
          </a:blip>
          <a:stretch>
            <a:fillRect/>
          </a:stretch>
        </p:blipFill>
        <p:spPr>
          <a:xfrm>
            <a:off x="82" y="0"/>
            <a:ext cx="12191918" cy="6858000"/>
          </a:xfrm>
          <a:prstGeom prst="rect">
            <a:avLst/>
          </a:prstGeom>
        </p:spPr>
      </p:pic>
      <p:sp>
        <p:nvSpPr>
          <p:cNvPr id="6" name="TextBox 5">
            <a:extLst>
              <a:ext uri="{FF2B5EF4-FFF2-40B4-BE49-F238E27FC236}">
                <a16:creationId xmlns:a16="http://schemas.microsoft.com/office/drawing/2014/main" id="{0BAE1B32-A9B4-3D16-3F42-AFE895024B52}"/>
              </a:ext>
            </a:extLst>
          </p:cNvPr>
          <p:cNvSpPr txBox="1"/>
          <p:nvPr/>
        </p:nvSpPr>
        <p:spPr>
          <a:xfrm>
            <a:off x="120770" y="-51756"/>
            <a:ext cx="5408763" cy="707886"/>
          </a:xfrm>
          <a:prstGeom prst="rect">
            <a:avLst/>
          </a:prstGeom>
          <a:noFill/>
        </p:spPr>
        <p:txBody>
          <a:bodyPr wrap="square" rtlCol="0">
            <a:spAutoFit/>
          </a:bodyPr>
          <a:lstStyle/>
          <a:p>
            <a:r>
              <a:rPr lang="en-IN" sz="4000" b="1" dirty="0">
                <a:solidFill>
                  <a:schemeClr val="bg1"/>
                </a:solidFill>
              </a:rPr>
              <a:t>PROBLEM STATEMENT</a:t>
            </a:r>
          </a:p>
        </p:txBody>
      </p:sp>
      <p:sp>
        <p:nvSpPr>
          <p:cNvPr id="7" name="TextBox 6">
            <a:extLst>
              <a:ext uri="{FF2B5EF4-FFF2-40B4-BE49-F238E27FC236}">
                <a16:creationId xmlns:a16="http://schemas.microsoft.com/office/drawing/2014/main" id="{65C83BBA-1FF3-0D39-0E06-34CA52069E72}"/>
              </a:ext>
            </a:extLst>
          </p:cNvPr>
          <p:cNvSpPr txBox="1"/>
          <p:nvPr/>
        </p:nvSpPr>
        <p:spPr>
          <a:xfrm>
            <a:off x="129396" y="572705"/>
            <a:ext cx="4477109" cy="400110"/>
          </a:xfrm>
          <a:prstGeom prst="rect">
            <a:avLst/>
          </a:prstGeom>
          <a:noFill/>
        </p:spPr>
        <p:txBody>
          <a:bodyPr wrap="square" rtlCol="0">
            <a:spAutoFit/>
          </a:bodyPr>
          <a:lstStyle/>
          <a:p>
            <a:r>
              <a:rPr lang="en-IN" sz="2000" b="1" dirty="0">
                <a:solidFill>
                  <a:srgbClr val="FFC000"/>
                </a:solidFill>
              </a:rPr>
              <a:t>Charts Requirement</a:t>
            </a:r>
          </a:p>
        </p:txBody>
      </p:sp>
      <p:sp>
        <p:nvSpPr>
          <p:cNvPr id="8" name="TextBox 7">
            <a:extLst>
              <a:ext uri="{FF2B5EF4-FFF2-40B4-BE49-F238E27FC236}">
                <a16:creationId xmlns:a16="http://schemas.microsoft.com/office/drawing/2014/main" id="{DA163730-BA9C-6325-B954-D14479288094}"/>
              </a:ext>
            </a:extLst>
          </p:cNvPr>
          <p:cNvSpPr txBox="1"/>
          <p:nvPr/>
        </p:nvSpPr>
        <p:spPr>
          <a:xfrm>
            <a:off x="129396" y="1031228"/>
            <a:ext cx="10834778" cy="2308324"/>
          </a:xfrm>
          <a:prstGeom prst="rect">
            <a:avLst/>
          </a:prstGeom>
          <a:noFill/>
        </p:spPr>
        <p:txBody>
          <a:bodyPr wrap="square" rtlCol="0">
            <a:spAutoFit/>
          </a:bodyPr>
          <a:lstStyle/>
          <a:p>
            <a:pPr marL="342900" indent="-342900">
              <a:buFont typeface="+mj-lt"/>
              <a:buAutoNum type="arabicPeriod"/>
            </a:pPr>
            <a:r>
              <a:rPr lang="en-US" b="1" i="0" dirty="0">
                <a:solidFill>
                  <a:srgbClr val="B4DE97"/>
                </a:solidFill>
                <a:effectLst/>
              </a:rPr>
              <a:t>EV Type vs Electric Range:</a:t>
            </a:r>
          </a:p>
          <a:p>
            <a:pPr marL="800100" lvl="1" indent="-342900">
              <a:buFont typeface="+mj-lt"/>
              <a:buAutoNum type="arabicPeriod"/>
            </a:pPr>
            <a:r>
              <a:rPr lang="en-US" b="1" i="0" dirty="0">
                <a:solidFill>
                  <a:schemeClr val="bg1"/>
                </a:solidFill>
                <a:effectLst/>
              </a:rPr>
              <a:t>Visualization: Vertical Bar Chart</a:t>
            </a:r>
          </a:p>
          <a:p>
            <a:pPr marL="800100" lvl="1" indent="-342900">
              <a:buFont typeface="+mj-lt"/>
              <a:buAutoNum type="arabicPeriod"/>
            </a:pPr>
            <a:r>
              <a:rPr lang="en-US" b="1" i="0" dirty="0">
                <a:solidFill>
                  <a:schemeClr val="bg1"/>
                </a:solidFill>
                <a:effectLst/>
              </a:rPr>
              <a:t>Description: Compare Battery Electric Vehicles (BEVs) and Plug-in Hybrid Electric Vehicles (PHEVs) in terms of electric range, highlighting technological capability by type.</a:t>
            </a:r>
          </a:p>
          <a:p>
            <a:pPr marL="342900" indent="-342900">
              <a:buFont typeface="+mj-lt"/>
              <a:buAutoNum type="arabicPeriod"/>
            </a:pPr>
            <a:r>
              <a:rPr lang="en-US" b="1" i="0" dirty="0">
                <a:solidFill>
                  <a:srgbClr val="B4DE97"/>
                </a:solidFill>
                <a:effectLst/>
              </a:rPr>
              <a:t>Range by Make:</a:t>
            </a:r>
          </a:p>
          <a:p>
            <a:pPr marL="800100" lvl="1" indent="-342900">
              <a:buFont typeface="+mj-lt"/>
              <a:buAutoNum type="arabicPeriod"/>
            </a:pPr>
            <a:r>
              <a:rPr lang="en-US" b="1" i="0" dirty="0">
                <a:solidFill>
                  <a:schemeClr val="bg1"/>
                </a:solidFill>
                <a:effectLst/>
              </a:rPr>
              <a:t>Visualization: Box Plot</a:t>
            </a:r>
          </a:p>
          <a:p>
            <a:pPr marL="800100" lvl="1" indent="-342900">
              <a:buFont typeface="+mj-lt"/>
              <a:buAutoNum type="arabicPeriod"/>
            </a:pPr>
            <a:r>
              <a:rPr lang="en-US" b="1" i="0" dirty="0">
                <a:solidFill>
                  <a:schemeClr val="bg1"/>
                </a:solidFill>
                <a:effectLst/>
              </a:rPr>
              <a:t>Description: Analyze the spread and distribution of electric ranges for each make to assess consistency and performance variability.</a:t>
            </a:r>
          </a:p>
        </p:txBody>
      </p:sp>
    </p:spTree>
    <p:extLst>
      <p:ext uri="{BB962C8B-B14F-4D97-AF65-F5344CB8AC3E}">
        <p14:creationId xmlns:p14="http://schemas.microsoft.com/office/powerpoint/2010/main" val="291251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C451B"/>
        </a:solidFill>
        <a:effectLst/>
      </p:bgPr>
    </p:bg>
    <p:spTree>
      <p:nvGrpSpPr>
        <p:cNvPr id="1" name="">
          <a:extLst>
            <a:ext uri="{FF2B5EF4-FFF2-40B4-BE49-F238E27FC236}">
              <a16:creationId xmlns:a16="http://schemas.microsoft.com/office/drawing/2014/main" id="{05515245-FF79-B8EA-088D-A2757FC9449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E0FC37A-6F24-12D4-FF5F-C3812A0B7EA2}"/>
              </a:ext>
            </a:extLst>
          </p:cNvPr>
          <p:cNvPicPr>
            <a:picLocks noChangeAspect="1"/>
          </p:cNvPicPr>
          <p:nvPr/>
        </p:nvPicPr>
        <p:blipFill>
          <a:blip r:embed="rId2">
            <a:alphaModFix amt="5000"/>
          </a:blip>
          <a:stretch>
            <a:fillRect/>
          </a:stretch>
        </p:blipFill>
        <p:spPr>
          <a:xfrm>
            <a:off x="82" y="0"/>
            <a:ext cx="12191918" cy="6858000"/>
          </a:xfrm>
          <a:prstGeom prst="rect">
            <a:avLst/>
          </a:prstGeom>
        </p:spPr>
      </p:pic>
      <p:sp>
        <p:nvSpPr>
          <p:cNvPr id="6" name="TextBox 5">
            <a:extLst>
              <a:ext uri="{FF2B5EF4-FFF2-40B4-BE49-F238E27FC236}">
                <a16:creationId xmlns:a16="http://schemas.microsoft.com/office/drawing/2014/main" id="{B855BCF3-FF68-4A64-2F13-035734B723D2}"/>
              </a:ext>
            </a:extLst>
          </p:cNvPr>
          <p:cNvSpPr txBox="1"/>
          <p:nvPr/>
        </p:nvSpPr>
        <p:spPr>
          <a:xfrm>
            <a:off x="120770" y="-51756"/>
            <a:ext cx="5408763" cy="707886"/>
          </a:xfrm>
          <a:prstGeom prst="rect">
            <a:avLst/>
          </a:prstGeom>
          <a:noFill/>
        </p:spPr>
        <p:txBody>
          <a:bodyPr wrap="square" rtlCol="0">
            <a:spAutoFit/>
          </a:bodyPr>
          <a:lstStyle/>
          <a:p>
            <a:r>
              <a:rPr lang="en-IN" sz="4000" b="1" dirty="0">
                <a:solidFill>
                  <a:schemeClr val="bg1"/>
                </a:solidFill>
              </a:rPr>
              <a:t>PROBLEM STATEMENT</a:t>
            </a:r>
          </a:p>
        </p:txBody>
      </p:sp>
      <p:sp>
        <p:nvSpPr>
          <p:cNvPr id="7" name="TextBox 6">
            <a:extLst>
              <a:ext uri="{FF2B5EF4-FFF2-40B4-BE49-F238E27FC236}">
                <a16:creationId xmlns:a16="http://schemas.microsoft.com/office/drawing/2014/main" id="{D40A7167-C7A6-CC22-A338-0CD4CFD16A01}"/>
              </a:ext>
            </a:extLst>
          </p:cNvPr>
          <p:cNvSpPr txBox="1"/>
          <p:nvPr/>
        </p:nvSpPr>
        <p:spPr>
          <a:xfrm>
            <a:off x="120770" y="566592"/>
            <a:ext cx="4477109" cy="400110"/>
          </a:xfrm>
          <a:prstGeom prst="rect">
            <a:avLst/>
          </a:prstGeom>
          <a:noFill/>
        </p:spPr>
        <p:txBody>
          <a:bodyPr wrap="square" rtlCol="0">
            <a:spAutoFit/>
          </a:bodyPr>
          <a:lstStyle/>
          <a:p>
            <a:r>
              <a:rPr lang="en-IN" sz="2000" b="1" dirty="0">
                <a:solidFill>
                  <a:srgbClr val="FFC000"/>
                </a:solidFill>
              </a:rPr>
              <a:t>KPI’S Requirement</a:t>
            </a:r>
          </a:p>
        </p:txBody>
      </p:sp>
      <p:sp>
        <p:nvSpPr>
          <p:cNvPr id="8" name="TextBox 7">
            <a:extLst>
              <a:ext uri="{FF2B5EF4-FFF2-40B4-BE49-F238E27FC236}">
                <a16:creationId xmlns:a16="http://schemas.microsoft.com/office/drawing/2014/main" id="{96052157-5C68-9C08-48C4-3DC28282AC09}"/>
              </a:ext>
            </a:extLst>
          </p:cNvPr>
          <p:cNvSpPr txBox="1"/>
          <p:nvPr/>
        </p:nvSpPr>
        <p:spPr>
          <a:xfrm>
            <a:off x="129396" y="946416"/>
            <a:ext cx="10834778" cy="3373359"/>
          </a:xfrm>
          <a:prstGeom prst="rect">
            <a:avLst/>
          </a:prstGeom>
          <a:noFill/>
        </p:spPr>
        <p:txBody>
          <a:bodyPr wrap="square" rtlCol="0">
            <a:spAutoFit/>
          </a:bodyPr>
          <a:lstStyle/>
          <a:p>
            <a:pPr marL="342900" indent="-342900" algn="l">
              <a:lnSpc>
                <a:spcPct val="150000"/>
              </a:lnSpc>
              <a:buFont typeface="+mj-lt"/>
              <a:buAutoNum type="arabicPeriod"/>
            </a:pPr>
            <a:r>
              <a:rPr lang="en-US" b="1" i="0" dirty="0">
                <a:solidFill>
                  <a:schemeClr val="accent6">
                    <a:lumMod val="60000"/>
                    <a:lumOff val="40000"/>
                  </a:schemeClr>
                </a:solidFill>
                <a:effectLst/>
              </a:rPr>
              <a:t>Top Electric Utility &amp; Vehicle Count:</a:t>
            </a:r>
          </a:p>
          <a:p>
            <a:pPr marL="742950" lvl="1" indent="-285750">
              <a:lnSpc>
                <a:spcPct val="150000"/>
              </a:lnSpc>
              <a:buFont typeface="Arial" panose="020B0604020202020204" pitchFamily="34" charset="0"/>
              <a:buChar char="•"/>
            </a:pPr>
            <a:r>
              <a:rPr lang="en-US" b="1" i="0" dirty="0">
                <a:solidFill>
                  <a:schemeClr val="bg1"/>
                </a:solidFill>
                <a:effectLst/>
              </a:rPr>
              <a:t>Identify the electric utility serving the highest number of EVs and measure its role in facilitating EV adoption.</a:t>
            </a:r>
          </a:p>
          <a:p>
            <a:pPr marL="342900" indent="-342900" algn="l">
              <a:lnSpc>
                <a:spcPct val="150000"/>
              </a:lnSpc>
              <a:buFont typeface="+mj-lt"/>
              <a:buAutoNum type="arabicPeriod"/>
            </a:pPr>
            <a:r>
              <a:rPr lang="en-US" b="1" i="0" dirty="0">
                <a:solidFill>
                  <a:schemeClr val="accent6">
                    <a:lumMod val="60000"/>
                    <a:lumOff val="40000"/>
                  </a:schemeClr>
                </a:solidFill>
                <a:effectLst/>
              </a:rPr>
              <a:t>Top State by Vehicle Count:</a:t>
            </a:r>
          </a:p>
          <a:p>
            <a:pPr marL="742950" lvl="1" indent="-285750">
              <a:lnSpc>
                <a:spcPct val="150000"/>
              </a:lnSpc>
              <a:buFont typeface="Arial" panose="020B0604020202020204" pitchFamily="34" charset="0"/>
              <a:buChar char="•"/>
            </a:pPr>
            <a:r>
              <a:rPr lang="en-US" b="1" i="0" dirty="0">
                <a:solidFill>
                  <a:schemeClr val="bg1"/>
                </a:solidFill>
                <a:effectLst/>
              </a:rPr>
              <a:t>Evaluate which U.S. state leads in electric vehicle adoption and how it compares to others.</a:t>
            </a:r>
          </a:p>
          <a:p>
            <a:pPr marL="342900" indent="-342900" algn="l">
              <a:lnSpc>
                <a:spcPct val="150000"/>
              </a:lnSpc>
              <a:buFont typeface="+mj-lt"/>
              <a:buAutoNum type="arabicPeriod"/>
            </a:pPr>
            <a:r>
              <a:rPr lang="en-US" b="1" i="0" dirty="0">
                <a:solidFill>
                  <a:schemeClr val="accent6">
                    <a:lumMod val="60000"/>
                    <a:lumOff val="40000"/>
                  </a:schemeClr>
                </a:solidFill>
                <a:effectLst/>
              </a:rPr>
              <a:t>% of CAFV Vehicles:</a:t>
            </a:r>
          </a:p>
          <a:p>
            <a:pPr marL="742950" lvl="1" indent="-285750">
              <a:lnSpc>
                <a:spcPct val="150000"/>
              </a:lnSpc>
              <a:buFont typeface="Arial" panose="020B0604020202020204" pitchFamily="34" charset="0"/>
              <a:buChar char="•"/>
            </a:pPr>
            <a:r>
              <a:rPr lang="en-US" b="1" i="0" dirty="0">
                <a:solidFill>
                  <a:schemeClr val="bg1"/>
                </a:solidFill>
                <a:effectLst/>
              </a:rPr>
              <a:t>Measure the percentage of vehicles eligible for Clean Alternative Fuel Vehicle (CAFV) incentives, reflecting the impact of policy on EV registration.</a:t>
            </a:r>
            <a:endParaRPr lang="en-US" b="0" i="0" dirty="0">
              <a:solidFill>
                <a:schemeClr val="bg1"/>
              </a:solidFill>
              <a:effectLst/>
            </a:endParaRPr>
          </a:p>
        </p:txBody>
      </p:sp>
    </p:spTree>
    <p:extLst>
      <p:ext uri="{BB962C8B-B14F-4D97-AF65-F5344CB8AC3E}">
        <p14:creationId xmlns:p14="http://schemas.microsoft.com/office/powerpoint/2010/main" val="177780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C451B"/>
        </a:solidFill>
        <a:effectLst/>
      </p:bgPr>
    </p:bg>
    <p:spTree>
      <p:nvGrpSpPr>
        <p:cNvPr id="1" name="">
          <a:extLst>
            <a:ext uri="{FF2B5EF4-FFF2-40B4-BE49-F238E27FC236}">
              <a16:creationId xmlns:a16="http://schemas.microsoft.com/office/drawing/2014/main" id="{2194A866-0A4D-BA21-5FAA-9BD10F0B619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190EFA-9BCE-EEE4-DA71-9B3F8996EB98}"/>
              </a:ext>
            </a:extLst>
          </p:cNvPr>
          <p:cNvPicPr>
            <a:picLocks noChangeAspect="1"/>
          </p:cNvPicPr>
          <p:nvPr/>
        </p:nvPicPr>
        <p:blipFill>
          <a:blip r:embed="rId2">
            <a:alphaModFix amt="5000"/>
          </a:blip>
          <a:stretch>
            <a:fillRect/>
          </a:stretch>
        </p:blipFill>
        <p:spPr>
          <a:xfrm>
            <a:off x="82" y="0"/>
            <a:ext cx="12191918" cy="6858000"/>
          </a:xfrm>
          <a:prstGeom prst="rect">
            <a:avLst/>
          </a:prstGeom>
        </p:spPr>
      </p:pic>
      <p:sp>
        <p:nvSpPr>
          <p:cNvPr id="6" name="TextBox 5">
            <a:extLst>
              <a:ext uri="{FF2B5EF4-FFF2-40B4-BE49-F238E27FC236}">
                <a16:creationId xmlns:a16="http://schemas.microsoft.com/office/drawing/2014/main" id="{C61A3BA2-300E-1E6C-17F0-7530F9DE73F7}"/>
              </a:ext>
            </a:extLst>
          </p:cNvPr>
          <p:cNvSpPr txBox="1"/>
          <p:nvPr/>
        </p:nvSpPr>
        <p:spPr>
          <a:xfrm>
            <a:off x="120770" y="-51756"/>
            <a:ext cx="5408763" cy="707886"/>
          </a:xfrm>
          <a:prstGeom prst="rect">
            <a:avLst/>
          </a:prstGeom>
          <a:noFill/>
        </p:spPr>
        <p:txBody>
          <a:bodyPr wrap="square" rtlCol="0">
            <a:spAutoFit/>
          </a:bodyPr>
          <a:lstStyle/>
          <a:p>
            <a:r>
              <a:rPr lang="en-IN" sz="4000" b="1" dirty="0">
                <a:solidFill>
                  <a:schemeClr val="bg1"/>
                </a:solidFill>
              </a:rPr>
              <a:t>PROBLEM STATEMENT</a:t>
            </a:r>
          </a:p>
        </p:txBody>
      </p:sp>
      <p:sp>
        <p:nvSpPr>
          <p:cNvPr id="7" name="TextBox 6">
            <a:extLst>
              <a:ext uri="{FF2B5EF4-FFF2-40B4-BE49-F238E27FC236}">
                <a16:creationId xmlns:a16="http://schemas.microsoft.com/office/drawing/2014/main" id="{986092EE-13FF-2CF0-13F8-6DE8DE14A553}"/>
              </a:ext>
            </a:extLst>
          </p:cNvPr>
          <p:cNvSpPr txBox="1"/>
          <p:nvPr/>
        </p:nvSpPr>
        <p:spPr>
          <a:xfrm>
            <a:off x="129396" y="572705"/>
            <a:ext cx="4477109" cy="400110"/>
          </a:xfrm>
          <a:prstGeom prst="rect">
            <a:avLst/>
          </a:prstGeom>
          <a:noFill/>
        </p:spPr>
        <p:txBody>
          <a:bodyPr wrap="square" rtlCol="0">
            <a:spAutoFit/>
          </a:bodyPr>
          <a:lstStyle/>
          <a:p>
            <a:r>
              <a:rPr lang="en-IN" sz="2000" b="1" dirty="0">
                <a:solidFill>
                  <a:srgbClr val="FFC000"/>
                </a:solidFill>
              </a:rPr>
              <a:t>Charts Requirement</a:t>
            </a:r>
          </a:p>
        </p:txBody>
      </p:sp>
      <p:sp>
        <p:nvSpPr>
          <p:cNvPr id="8" name="TextBox 7">
            <a:extLst>
              <a:ext uri="{FF2B5EF4-FFF2-40B4-BE49-F238E27FC236}">
                <a16:creationId xmlns:a16="http://schemas.microsoft.com/office/drawing/2014/main" id="{A85E484B-3865-32BC-11AD-6D998C71D9BD}"/>
              </a:ext>
            </a:extLst>
          </p:cNvPr>
          <p:cNvSpPr txBox="1"/>
          <p:nvPr/>
        </p:nvSpPr>
        <p:spPr>
          <a:xfrm>
            <a:off x="129396" y="1031228"/>
            <a:ext cx="10834778" cy="5632311"/>
          </a:xfrm>
          <a:prstGeom prst="rect">
            <a:avLst/>
          </a:prstGeom>
          <a:noFill/>
        </p:spPr>
        <p:txBody>
          <a:bodyPr wrap="square" rtlCol="0">
            <a:spAutoFit/>
          </a:bodyPr>
          <a:lstStyle/>
          <a:p>
            <a:pPr marL="342900" indent="-342900">
              <a:buFont typeface="+mj-lt"/>
              <a:buAutoNum type="arabicPeriod"/>
            </a:pPr>
            <a:r>
              <a:rPr lang="en-US" b="1" i="0" dirty="0">
                <a:solidFill>
                  <a:srgbClr val="B4DE97"/>
                </a:solidFill>
                <a:effectLst/>
              </a:rPr>
              <a:t>Vehicle Count vs Electric Range by Year:</a:t>
            </a:r>
          </a:p>
          <a:p>
            <a:pPr marL="800100" lvl="1" indent="-342900">
              <a:buFont typeface="+mj-lt"/>
              <a:buAutoNum type="arabicPeriod"/>
            </a:pPr>
            <a:r>
              <a:rPr lang="en-US" b="1" i="0" dirty="0">
                <a:solidFill>
                  <a:schemeClr val="bg1"/>
                </a:solidFill>
                <a:effectLst/>
              </a:rPr>
              <a:t>Visualization: Area Chart</a:t>
            </a:r>
          </a:p>
          <a:p>
            <a:pPr marL="800100" lvl="1" indent="-342900">
              <a:buFont typeface="+mj-lt"/>
              <a:buAutoNum type="arabicPeriod"/>
            </a:pPr>
            <a:r>
              <a:rPr lang="en-US" b="1" i="0" dirty="0">
                <a:solidFill>
                  <a:schemeClr val="bg1"/>
                </a:solidFill>
                <a:effectLst/>
              </a:rPr>
              <a:t>Description: Understand how vehicle count correlates with electric range year over year to see if technological improvements drive adoption.</a:t>
            </a:r>
          </a:p>
          <a:p>
            <a:pPr marL="342900" indent="-342900">
              <a:buFont typeface="+mj-lt"/>
              <a:buAutoNum type="arabicPeriod"/>
            </a:pPr>
            <a:r>
              <a:rPr lang="en-US" b="1" i="0" dirty="0">
                <a:solidFill>
                  <a:srgbClr val="B4DE97"/>
                </a:solidFill>
                <a:effectLst/>
              </a:rPr>
              <a:t>Top States by Electric Utility:</a:t>
            </a:r>
          </a:p>
          <a:p>
            <a:pPr marL="800100" lvl="1" indent="-342900">
              <a:buFont typeface="+mj-lt"/>
              <a:buAutoNum type="arabicPeriod"/>
            </a:pPr>
            <a:r>
              <a:rPr lang="en-US" b="1" i="0" dirty="0">
                <a:solidFill>
                  <a:schemeClr val="bg1"/>
                </a:solidFill>
                <a:effectLst/>
              </a:rPr>
              <a:t>Visualization: Bar Chart</a:t>
            </a:r>
          </a:p>
          <a:p>
            <a:pPr marL="800100" lvl="1" indent="-342900">
              <a:buFont typeface="+mj-lt"/>
              <a:buAutoNum type="arabicPeriod"/>
            </a:pPr>
            <a:r>
              <a:rPr lang="en-US" b="1" i="0" dirty="0">
                <a:solidFill>
                  <a:schemeClr val="bg1"/>
                </a:solidFill>
                <a:effectLst/>
              </a:rPr>
              <a:t>Description: Show the top states based on the distribution of electric utilities supporting EVs, helping assess infrastructure support.</a:t>
            </a:r>
          </a:p>
          <a:p>
            <a:pPr marL="342900" indent="-342900">
              <a:buFont typeface="+mj-lt"/>
              <a:buAutoNum type="arabicPeriod"/>
            </a:pPr>
            <a:r>
              <a:rPr lang="en-US" b="1" dirty="0">
                <a:solidFill>
                  <a:srgbClr val="B4DE97"/>
                </a:solidFill>
              </a:rPr>
              <a:t>Total BEV vs PHEV Vehicles Over Time:</a:t>
            </a:r>
          </a:p>
          <a:p>
            <a:pPr marL="800100" lvl="1" indent="-342900">
              <a:buFont typeface="+mj-lt"/>
              <a:buAutoNum type="arabicPeriod"/>
            </a:pPr>
            <a:r>
              <a:rPr lang="en-US" b="1" dirty="0">
                <a:solidFill>
                  <a:schemeClr val="bg1"/>
                </a:solidFill>
              </a:rPr>
              <a:t>Visualization: Line Chart</a:t>
            </a:r>
          </a:p>
          <a:p>
            <a:pPr marL="800100" lvl="1" indent="-342900">
              <a:buFont typeface="+mj-lt"/>
              <a:buAutoNum type="arabicPeriod"/>
            </a:pPr>
            <a:r>
              <a:rPr lang="en-US" b="1" dirty="0">
                <a:solidFill>
                  <a:schemeClr val="bg1"/>
                </a:solidFill>
              </a:rPr>
              <a:t>Description: Track how BEV and PHEV counts have evolved over time to understand shifts in consumer and manufacturer trends.</a:t>
            </a:r>
          </a:p>
          <a:p>
            <a:pPr marL="342900" indent="-342900">
              <a:buFont typeface="+mj-lt"/>
              <a:buAutoNum type="arabicPeriod"/>
            </a:pPr>
            <a:r>
              <a:rPr lang="en-US" b="1" dirty="0">
                <a:solidFill>
                  <a:srgbClr val="B4DE97"/>
                </a:solidFill>
              </a:rPr>
              <a:t>Electric Range by Make (by Year):</a:t>
            </a:r>
          </a:p>
          <a:p>
            <a:pPr marL="800100" lvl="1" indent="-342900">
              <a:buFont typeface="+mj-lt"/>
              <a:buAutoNum type="arabicPeriod"/>
            </a:pPr>
            <a:r>
              <a:rPr lang="en-US" b="1" dirty="0">
                <a:solidFill>
                  <a:schemeClr val="bg1"/>
                </a:solidFill>
              </a:rPr>
              <a:t>Visualization: Gantt/Line/Timeline Plot</a:t>
            </a:r>
          </a:p>
          <a:p>
            <a:pPr marL="800100" lvl="1" indent="-342900">
              <a:buFont typeface="+mj-lt"/>
              <a:buAutoNum type="arabicPeriod"/>
            </a:pPr>
            <a:r>
              <a:rPr lang="en-US" b="1" dirty="0">
                <a:solidFill>
                  <a:schemeClr val="bg1"/>
                </a:solidFill>
              </a:rPr>
              <a:t>Description: Explore electric range trends across different makes and manufacturing years to find innovation leaders.</a:t>
            </a:r>
          </a:p>
          <a:p>
            <a:pPr marL="342900" indent="-342900">
              <a:buFont typeface="+mj-lt"/>
              <a:buAutoNum type="arabicPeriod"/>
            </a:pPr>
            <a:r>
              <a:rPr lang="en-US" b="1" dirty="0">
                <a:solidFill>
                  <a:srgbClr val="B4DE97"/>
                </a:solidFill>
              </a:rPr>
              <a:t>Base MSRP vs Electric Range Over Time:</a:t>
            </a:r>
          </a:p>
          <a:p>
            <a:pPr marL="800100" lvl="1" indent="-342900">
              <a:buFont typeface="+mj-lt"/>
              <a:buAutoNum type="arabicPeriod"/>
            </a:pPr>
            <a:r>
              <a:rPr lang="en-US" b="1" dirty="0">
                <a:solidFill>
                  <a:schemeClr val="bg1"/>
                </a:solidFill>
              </a:rPr>
              <a:t>Visualization: Line/Area Chart</a:t>
            </a:r>
          </a:p>
          <a:p>
            <a:pPr marL="800100" lvl="1" indent="-342900">
              <a:buFont typeface="+mj-lt"/>
              <a:buAutoNum type="arabicPeriod"/>
            </a:pPr>
            <a:r>
              <a:rPr lang="en-US" b="1" dirty="0">
                <a:solidFill>
                  <a:schemeClr val="bg1"/>
                </a:solidFill>
              </a:rPr>
              <a:t>Description: Investigate how the pricing of EVs relates to their range, helping identify market value and efficiency over time.</a:t>
            </a:r>
          </a:p>
        </p:txBody>
      </p:sp>
    </p:spTree>
    <p:extLst>
      <p:ext uri="{BB962C8B-B14F-4D97-AF65-F5344CB8AC3E}">
        <p14:creationId xmlns:p14="http://schemas.microsoft.com/office/powerpoint/2010/main" val="2125502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1278</Words>
  <Application>Microsoft Office PowerPoint</Application>
  <PresentationFormat>Widescreen</PresentationFormat>
  <Paragraphs>107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(Body)</vt:lpstr>
      <vt:lpstr>Calibri Light</vt:lpstr>
      <vt:lpstr>Century Gothic</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Swapnajeet A</dc:creator>
  <cp:lastModifiedBy>Vipul Dhakate</cp:lastModifiedBy>
  <cp:revision>10</cp:revision>
  <dcterms:created xsi:type="dcterms:W3CDTF">2024-02-05T09:30:29Z</dcterms:created>
  <dcterms:modified xsi:type="dcterms:W3CDTF">2025-06-04T19:27:36Z</dcterms:modified>
</cp:coreProperties>
</file>