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58" r:id="rId4"/>
    <p:sldId id="259" r:id="rId5"/>
    <p:sldId id="260" r:id="rId6"/>
    <p:sldId id="261" r:id="rId7"/>
    <p:sldId id="262" r:id="rId8"/>
    <p:sldId id="283" r:id="rId9"/>
    <p:sldId id="284" r:id="rId10"/>
    <p:sldId id="285" r:id="rId11"/>
    <p:sldId id="286" r:id="rId12"/>
    <p:sldId id="287" r:id="rId13"/>
    <p:sldId id="282" r:id="rId14"/>
    <p:sldId id="263" r:id="rId15"/>
    <p:sldId id="264" r:id="rId16"/>
    <p:sldId id="265" r:id="rId17"/>
    <p:sldId id="266" r:id="rId18"/>
    <p:sldId id="267" r:id="rId19"/>
    <p:sldId id="268" r:id="rId20"/>
    <p:sldId id="269" r:id="rId21"/>
    <p:sldId id="270" r:id="rId22"/>
    <p:sldId id="271" r:id="rId23"/>
    <p:sldId id="272" r:id="rId24"/>
    <p:sldId id="289" r:id="rId25"/>
    <p:sldId id="290" r:id="rId26"/>
    <p:sldId id="291" r:id="rId27"/>
    <p:sldId id="292" r:id="rId28"/>
    <p:sldId id="293" r:id="rId29"/>
    <p:sldId id="294" r:id="rId30"/>
    <p:sldId id="295" r:id="rId31"/>
    <p:sldId id="296"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 id="358" r:id="rId92"/>
    <p:sldId id="273" r:id="rId93"/>
    <p:sldId id="274" r:id="rId94"/>
    <p:sldId id="275" r:id="rId95"/>
    <p:sldId id="276" r:id="rId96"/>
    <p:sldId id="277" r:id="rId97"/>
    <p:sldId id="278" r:id="rId98"/>
    <p:sldId id="279" r:id="rId99"/>
    <p:sldId id="280" r:id="rId100"/>
    <p:sldId id="281"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31964-78E1-44D5-8488-DBFACCCF1852}"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ABC63-A01E-4FF2-8F1F-E9ED0E2122FC}" type="slidenum">
              <a:rPr lang="en-US" smtClean="0"/>
              <a:t>‹#›</a:t>
            </a:fld>
            <a:endParaRPr lang="en-US"/>
          </a:p>
        </p:txBody>
      </p:sp>
    </p:spTree>
    <p:extLst>
      <p:ext uri="{BB962C8B-B14F-4D97-AF65-F5344CB8AC3E}">
        <p14:creationId xmlns:p14="http://schemas.microsoft.com/office/powerpoint/2010/main" val="3112969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F974C-2CD7-4C9F-A847-E38633072BD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E3B01-1873-408E-BA47-7B77BAC2EECC}" type="slidenum">
              <a:rPr lang="en-US" smtClean="0"/>
              <a:t>‹#›</a:t>
            </a:fld>
            <a:endParaRPr lang="en-US"/>
          </a:p>
        </p:txBody>
      </p:sp>
    </p:spTree>
    <p:extLst>
      <p:ext uri="{BB962C8B-B14F-4D97-AF65-F5344CB8AC3E}">
        <p14:creationId xmlns:p14="http://schemas.microsoft.com/office/powerpoint/2010/main" val="87073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F974C-2CD7-4C9F-A847-E38633072BD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E3B01-1873-408E-BA47-7B77BAC2EECC}" type="slidenum">
              <a:rPr lang="en-US" smtClean="0"/>
              <a:t>‹#›</a:t>
            </a:fld>
            <a:endParaRPr lang="en-US"/>
          </a:p>
        </p:txBody>
      </p:sp>
    </p:spTree>
    <p:extLst>
      <p:ext uri="{BB962C8B-B14F-4D97-AF65-F5344CB8AC3E}">
        <p14:creationId xmlns:p14="http://schemas.microsoft.com/office/powerpoint/2010/main" val="383081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F974C-2CD7-4C9F-A847-E38633072BD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E3B01-1873-408E-BA47-7B77BAC2EECC}" type="slidenum">
              <a:rPr lang="en-US" smtClean="0"/>
              <a:t>‹#›</a:t>
            </a:fld>
            <a:endParaRPr lang="en-US"/>
          </a:p>
        </p:txBody>
      </p:sp>
    </p:spTree>
    <p:extLst>
      <p:ext uri="{BB962C8B-B14F-4D97-AF65-F5344CB8AC3E}">
        <p14:creationId xmlns:p14="http://schemas.microsoft.com/office/powerpoint/2010/main" val="56896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F974C-2CD7-4C9F-A847-E38633072BD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E3B01-1873-408E-BA47-7B77BAC2EECC}" type="slidenum">
              <a:rPr lang="en-US" smtClean="0"/>
              <a:t>‹#›</a:t>
            </a:fld>
            <a:endParaRPr lang="en-US"/>
          </a:p>
        </p:txBody>
      </p:sp>
    </p:spTree>
    <p:extLst>
      <p:ext uri="{BB962C8B-B14F-4D97-AF65-F5344CB8AC3E}">
        <p14:creationId xmlns:p14="http://schemas.microsoft.com/office/powerpoint/2010/main" val="160452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F974C-2CD7-4C9F-A847-E38633072BD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E3B01-1873-408E-BA47-7B77BAC2EECC}" type="slidenum">
              <a:rPr lang="en-US" smtClean="0"/>
              <a:t>‹#›</a:t>
            </a:fld>
            <a:endParaRPr lang="en-US"/>
          </a:p>
        </p:txBody>
      </p:sp>
    </p:spTree>
    <p:extLst>
      <p:ext uri="{BB962C8B-B14F-4D97-AF65-F5344CB8AC3E}">
        <p14:creationId xmlns:p14="http://schemas.microsoft.com/office/powerpoint/2010/main" val="125689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F974C-2CD7-4C9F-A847-E38633072BD4}"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E3B01-1873-408E-BA47-7B77BAC2EECC}" type="slidenum">
              <a:rPr lang="en-US" smtClean="0"/>
              <a:t>‹#›</a:t>
            </a:fld>
            <a:endParaRPr lang="en-US"/>
          </a:p>
        </p:txBody>
      </p:sp>
    </p:spTree>
    <p:extLst>
      <p:ext uri="{BB962C8B-B14F-4D97-AF65-F5344CB8AC3E}">
        <p14:creationId xmlns:p14="http://schemas.microsoft.com/office/powerpoint/2010/main" val="250020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F974C-2CD7-4C9F-A847-E38633072BD4}"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E3B01-1873-408E-BA47-7B77BAC2EECC}" type="slidenum">
              <a:rPr lang="en-US" smtClean="0"/>
              <a:t>‹#›</a:t>
            </a:fld>
            <a:endParaRPr lang="en-US"/>
          </a:p>
        </p:txBody>
      </p:sp>
    </p:spTree>
    <p:extLst>
      <p:ext uri="{BB962C8B-B14F-4D97-AF65-F5344CB8AC3E}">
        <p14:creationId xmlns:p14="http://schemas.microsoft.com/office/powerpoint/2010/main" val="268339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F974C-2CD7-4C9F-A847-E38633072BD4}"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CE3B01-1873-408E-BA47-7B77BAC2EECC}" type="slidenum">
              <a:rPr lang="en-US" smtClean="0"/>
              <a:t>‹#›</a:t>
            </a:fld>
            <a:endParaRPr lang="en-US"/>
          </a:p>
        </p:txBody>
      </p:sp>
    </p:spTree>
    <p:extLst>
      <p:ext uri="{BB962C8B-B14F-4D97-AF65-F5344CB8AC3E}">
        <p14:creationId xmlns:p14="http://schemas.microsoft.com/office/powerpoint/2010/main" val="41035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F974C-2CD7-4C9F-A847-E38633072BD4}"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CE3B01-1873-408E-BA47-7B77BAC2EECC}" type="slidenum">
              <a:rPr lang="en-US" smtClean="0"/>
              <a:t>‹#›</a:t>
            </a:fld>
            <a:endParaRPr lang="en-US"/>
          </a:p>
        </p:txBody>
      </p:sp>
    </p:spTree>
    <p:extLst>
      <p:ext uri="{BB962C8B-B14F-4D97-AF65-F5344CB8AC3E}">
        <p14:creationId xmlns:p14="http://schemas.microsoft.com/office/powerpoint/2010/main" val="390497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F974C-2CD7-4C9F-A847-E38633072BD4}"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E3B01-1873-408E-BA47-7B77BAC2EECC}" type="slidenum">
              <a:rPr lang="en-US" smtClean="0"/>
              <a:t>‹#›</a:t>
            </a:fld>
            <a:endParaRPr lang="en-US"/>
          </a:p>
        </p:txBody>
      </p:sp>
    </p:spTree>
    <p:extLst>
      <p:ext uri="{BB962C8B-B14F-4D97-AF65-F5344CB8AC3E}">
        <p14:creationId xmlns:p14="http://schemas.microsoft.com/office/powerpoint/2010/main" val="255695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F974C-2CD7-4C9F-A847-E38633072BD4}"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E3B01-1873-408E-BA47-7B77BAC2EECC}" type="slidenum">
              <a:rPr lang="en-US" smtClean="0"/>
              <a:t>‹#›</a:t>
            </a:fld>
            <a:endParaRPr lang="en-US"/>
          </a:p>
        </p:txBody>
      </p:sp>
    </p:spTree>
    <p:extLst>
      <p:ext uri="{BB962C8B-B14F-4D97-AF65-F5344CB8AC3E}">
        <p14:creationId xmlns:p14="http://schemas.microsoft.com/office/powerpoint/2010/main" val="256441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F974C-2CD7-4C9F-A847-E38633072BD4}"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E3B01-1873-408E-BA47-7B77BAC2EECC}" type="slidenum">
              <a:rPr lang="en-US" smtClean="0"/>
              <a:t>‹#›</a:t>
            </a:fld>
            <a:endParaRPr lang="en-US"/>
          </a:p>
        </p:txBody>
      </p:sp>
    </p:spTree>
    <p:extLst>
      <p:ext uri="{BB962C8B-B14F-4D97-AF65-F5344CB8AC3E}">
        <p14:creationId xmlns:p14="http://schemas.microsoft.com/office/powerpoint/2010/main" val="111411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025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2133600" y="609600"/>
            <a:ext cx="8077200" cy="5867400"/>
          </a:xfrm>
        </p:spPr>
        <p:txBody>
          <a:bodyPr rtlCol="0">
            <a:normAutofit/>
          </a:bodyPr>
          <a:lstStyle/>
          <a:p>
            <a:pPr algn="l">
              <a:defRPr/>
            </a:pPr>
            <a:r>
              <a:rPr lang="en-US" b="1" dirty="0" smtClean="0">
                <a:solidFill>
                  <a:schemeClr val="tx1"/>
                </a:solidFill>
              </a:rPr>
              <a:t>TABLE INHERITANCE EXAMPLE</a:t>
            </a:r>
          </a:p>
          <a:p>
            <a:pPr algn="l">
              <a:defRPr/>
            </a:pPr>
            <a:r>
              <a:rPr lang="en-US" dirty="0" smtClean="0">
                <a:solidFill>
                  <a:schemeClr val="tx1"/>
                </a:solidFill>
              </a:rPr>
              <a:t>A </a:t>
            </a:r>
            <a:r>
              <a:rPr lang="en-US" dirty="0" smtClean="0">
                <a:solidFill>
                  <a:schemeClr val="tx1"/>
                </a:solidFill>
              </a:rPr>
              <a:t>car-rental company maintains a vehicle database for all vehicles in its current</a:t>
            </a:r>
          </a:p>
          <a:p>
            <a:pPr algn="l">
              <a:defRPr/>
            </a:pPr>
            <a:r>
              <a:rPr lang="en-US" dirty="0" smtClean="0">
                <a:solidFill>
                  <a:schemeClr val="tx1"/>
                </a:solidFill>
              </a:rPr>
              <a:t>fleet. For all vehicles, it includes the vehicle identification number, license  number, manufacturer, model, date of purchase, and color. Special data are included</a:t>
            </a:r>
          </a:p>
          <a:p>
            <a:pPr algn="l">
              <a:defRPr/>
            </a:pPr>
            <a:r>
              <a:rPr lang="en-US" dirty="0" smtClean="0">
                <a:solidFill>
                  <a:schemeClr val="tx1"/>
                </a:solidFill>
              </a:rPr>
              <a:t>for certain types of vehicles:</a:t>
            </a:r>
          </a:p>
          <a:p>
            <a:pPr algn="l">
              <a:defRPr/>
            </a:pPr>
            <a:r>
              <a:rPr lang="en-US" i="1" dirty="0" smtClean="0">
                <a:solidFill>
                  <a:schemeClr val="tx1"/>
                </a:solidFill>
              </a:rPr>
              <a:t>• Trucks: cargo capacity</a:t>
            </a:r>
          </a:p>
          <a:p>
            <a:pPr algn="l">
              <a:defRPr/>
            </a:pPr>
            <a:r>
              <a:rPr lang="en-US" i="1" dirty="0" smtClean="0">
                <a:solidFill>
                  <a:schemeClr val="tx1"/>
                </a:solidFill>
              </a:rPr>
              <a:t>• Sports cars: horsepower, renter age requirement</a:t>
            </a:r>
          </a:p>
          <a:p>
            <a:pPr algn="l">
              <a:defRPr/>
            </a:pPr>
            <a:r>
              <a:rPr lang="en-US" i="1" dirty="0" smtClean="0">
                <a:solidFill>
                  <a:schemeClr val="tx1"/>
                </a:solidFill>
              </a:rPr>
              <a:t>• Vans: number of passengers</a:t>
            </a:r>
          </a:p>
          <a:p>
            <a:pPr algn="l">
              <a:defRPr/>
            </a:pPr>
            <a:r>
              <a:rPr lang="en-US" i="1" dirty="0" smtClean="0">
                <a:solidFill>
                  <a:schemeClr val="tx1"/>
                </a:solidFill>
              </a:rPr>
              <a:t>• Off-road vehicles: ground clearance, </a:t>
            </a:r>
            <a:r>
              <a:rPr lang="en-US" i="1" dirty="0" err="1" smtClean="0">
                <a:solidFill>
                  <a:schemeClr val="tx1"/>
                </a:solidFill>
              </a:rPr>
              <a:t>drivetrain</a:t>
            </a:r>
            <a:r>
              <a:rPr lang="en-US" i="1" dirty="0" smtClean="0">
                <a:solidFill>
                  <a:schemeClr val="tx1"/>
                </a:solidFill>
              </a:rPr>
              <a:t> (four- or two-wheel drive)</a:t>
            </a:r>
          </a:p>
          <a:p>
            <a:pPr algn="l">
              <a:defRPr/>
            </a:pPr>
            <a:r>
              <a:rPr lang="en-US" dirty="0" smtClean="0">
                <a:solidFill>
                  <a:srgbClr val="FF0000"/>
                </a:solidFill>
              </a:rPr>
              <a:t>Construct an SQL:1999 </a:t>
            </a:r>
            <a:r>
              <a:rPr lang="en-US" dirty="0" smtClean="0">
                <a:solidFill>
                  <a:schemeClr val="tx1"/>
                </a:solidFill>
              </a:rPr>
              <a:t>schema definition for this database. Use inheritance where appropriate.</a:t>
            </a:r>
          </a:p>
        </p:txBody>
      </p:sp>
    </p:spTree>
    <p:extLst>
      <p:ext uri="{BB962C8B-B14F-4D97-AF65-F5344CB8AC3E}">
        <p14:creationId xmlns:p14="http://schemas.microsoft.com/office/powerpoint/2010/main" val="6083254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45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533400"/>
            <a:ext cx="8153400" cy="5943600"/>
          </a:xfrm>
        </p:spPr>
        <p:txBody>
          <a:bodyPr rtlCol="0">
            <a:normAutofit/>
          </a:bodyPr>
          <a:lstStyle/>
          <a:p>
            <a:pPr algn="l">
              <a:defRPr/>
            </a:pPr>
            <a:r>
              <a:rPr lang="en-US" b="1" dirty="0"/>
              <a:t>Answer: For this problem, we use table inheritance. We assume that </a:t>
            </a:r>
            <a:r>
              <a:rPr lang="en-US" b="1" dirty="0" err="1"/>
              <a:t>MyDate,Color</a:t>
            </a:r>
            <a:r>
              <a:rPr lang="en-US" b="1" dirty="0"/>
              <a:t> and </a:t>
            </a:r>
            <a:r>
              <a:rPr lang="en-US" b="1" dirty="0" err="1"/>
              <a:t>DriveTrainType</a:t>
            </a:r>
            <a:r>
              <a:rPr lang="en-US" b="1" dirty="0"/>
              <a:t>  are pre-defined types.</a:t>
            </a:r>
          </a:p>
          <a:p>
            <a:pPr>
              <a:defRPr/>
            </a:pPr>
            <a:r>
              <a:rPr lang="en-US" b="1" dirty="0"/>
              <a:t>create type </a:t>
            </a:r>
            <a:r>
              <a:rPr lang="en-US" b="1" i="1" dirty="0"/>
              <a:t>Vehicle</a:t>
            </a:r>
          </a:p>
          <a:p>
            <a:pPr>
              <a:defRPr/>
            </a:pPr>
            <a:r>
              <a:rPr lang="en-US" dirty="0"/>
              <a:t>(</a:t>
            </a:r>
            <a:r>
              <a:rPr lang="en-US" i="1" dirty="0"/>
              <a:t>vehicle-id </a:t>
            </a:r>
            <a:r>
              <a:rPr lang="en-US" b="1" i="1" dirty="0"/>
              <a:t>integer,</a:t>
            </a:r>
          </a:p>
          <a:p>
            <a:pPr>
              <a:defRPr/>
            </a:pPr>
            <a:r>
              <a:rPr lang="en-US" i="1" dirty="0"/>
              <a:t>license-number </a:t>
            </a:r>
            <a:r>
              <a:rPr lang="en-US" b="1" i="1" dirty="0"/>
              <a:t>char(15),</a:t>
            </a:r>
          </a:p>
          <a:p>
            <a:pPr>
              <a:defRPr/>
            </a:pPr>
            <a:r>
              <a:rPr lang="en-US" i="1" dirty="0"/>
              <a:t>model </a:t>
            </a:r>
            <a:r>
              <a:rPr lang="en-US" b="1" i="1" dirty="0"/>
              <a:t>char(30),</a:t>
            </a:r>
          </a:p>
          <a:p>
            <a:pPr>
              <a:defRPr/>
            </a:pPr>
            <a:r>
              <a:rPr lang="en-US" i="1" dirty="0"/>
              <a:t>purchase-date </a:t>
            </a:r>
            <a:r>
              <a:rPr lang="en-US" b="1" i="1" dirty="0" err="1"/>
              <a:t>MyDate</a:t>
            </a:r>
            <a:r>
              <a:rPr lang="en-US" b="1" i="1" dirty="0"/>
              <a:t>,</a:t>
            </a:r>
          </a:p>
          <a:p>
            <a:pPr>
              <a:defRPr/>
            </a:pPr>
            <a:r>
              <a:rPr lang="en-US" i="1" dirty="0"/>
              <a:t>color </a:t>
            </a:r>
            <a:r>
              <a:rPr lang="en-US" b="1" i="1" dirty="0" err="1"/>
              <a:t>Color</a:t>
            </a:r>
            <a:r>
              <a:rPr lang="en-US" b="1" i="1" dirty="0"/>
              <a:t>)</a:t>
            </a:r>
            <a:r>
              <a:rPr lang="en-US" i="1" dirty="0"/>
              <a:t>manufacturer </a:t>
            </a:r>
            <a:r>
              <a:rPr lang="en-US" b="1" i="1" dirty="0"/>
              <a:t>char(30),</a:t>
            </a:r>
          </a:p>
          <a:p>
            <a:pPr>
              <a:defRPr/>
            </a:pPr>
            <a:r>
              <a:rPr lang="en-US" b="1" dirty="0"/>
              <a:t>create table </a:t>
            </a:r>
            <a:r>
              <a:rPr lang="en-US" b="1" i="1" dirty="0"/>
              <a:t>vehicle of type Vehicle</a:t>
            </a:r>
          </a:p>
          <a:p>
            <a:pPr>
              <a:defRPr/>
            </a:pPr>
            <a:r>
              <a:rPr lang="en-US" b="1" dirty="0"/>
              <a:t>create table </a:t>
            </a:r>
            <a:r>
              <a:rPr lang="en-US" b="1" i="1" dirty="0"/>
              <a:t>truck</a:t>
            </a:r>
          </a:p>
          <a:p>
            <a:pPr>
              <a:defRPr/>
            </a:pPr>
            <a:r>
              <a:rPr lang="en-US" dirty="0"/>
              <a:t>(</a:t>
            </a:r>
            <a:r>
              <a:rPr lang="en-US" i="1" dirty="0"/>
              <a:t>cargo-capacity </a:t>
            </a:r>
            <a:r>
              <a:rPr lang="en-US" b="1" i="1" dirty="0"/>
              <a:t>integer)</a:t>
            </a:r>
          </a:p>
          <a:p>
            <a:pPr>
              <a:defRPr/>
            </a:pPr>
            <a:r>
              <a:rPr lang="en-US" b="1" dirty="0"/>
              <a:t>under </a:t>
            </a:r>
            <a:r>
              <a:rPr lang="en-US" b="1" i="1" dirty="0"/>
              <a:t>vehicle</a:t>
            </a:r>
            <a:endParaRPr lang="en-US" dirty="0"/>
          </a:p>
        </p:txBody>
      </p:sp>
    </p:spTree>
    <p:extLst>
      <p:ext uri="{BB962C8B-B14F-4D97-AF65-F5344CB8AC3E}">
        <p14:creationId xmlns:p14="http://schemas.microsoft.com/office/powerpoint/2010/main" val="341027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1200" y="457200"/>
            <a:ext cx="8229600" cy="6096000"/>
          </a:xfrm>
        </p:spPr>
        <p:txBody>
          <a:bodyPr rtlCol="0">
            <a:normAutofit/>
          </a:bodyPr>
          <a:lstStyle/>
          <a:p>
            <a:pPr>
              <a:defRPr/>
            </a:pPr>
            <a:r>
              <a:rPr lang="en-US" b="1" dirty="0"/>
              <a:t>create table </a:t>
            </a:r>
            <a:r>
              <a:rPr lang="en-US" b="1" i="1" dirty="0" err="1"/>
              <a:t>sportsCar</a:t>
            </a:r>
            <a:endParaRPr lang="en-US" b="1" i="1" dirty="0"/>
          </a:p>
          <a:p>
            <a:pPr>
              <a:defRPr/>
            </a:pPr>
            <a:r>
              <a:rPr lang="en-US" dirty="0"/>
              <a:t>(</a:t>
            </a:r>
            <a:r>
              <a:rPr lang="en-US" i="1" dirty="0"/>
              <a:t>horsepower </a:t>
            </a:r>
            <a:r>
              <a:rPr lang="en-US" b="1" i="1" dirty="0"/>
              <a:t>integer</a:t>
            </a:r>
          </a:p>
          <a:p>
            <a:pPr>
              <a:defRPr/>
            </a:pPr>
            <a:r>
              <a:rPr lang="en-US" i="1" dirty="0"/>
              <a:t>renter-age-requirement </a:t>
            </a:r>
            <a:r>
              <a:rPr lang="en-US" b="1" i="1" dirty="0"/>
              <a:t>integer)</a:t>
            </a:r>
          </a:p>
          <a:p>
            <a:pPr>
              <a:defRPr/>
            </a:pPr>
            <a:r>
              <a:rPr lang="en-US" b="1" dirty="0"/>
              <a:t>under </a:t>
            </a:r>
            <a:r>
              <a:rPr lang="en-US" b="1" i="1" dirty="0"/>
              <a:t>vehicle</a:t>
            </a:r>
          </a:p>
          <a:p>
            <a:pPr>
              <a:defRPr/>
            </a:pPr>
            <a:r>
              <a:rPr lang="en-US" b="1" dirty="0"/>
              <a:t>create table </a:t>
            </a:r>
            <a:r>
              <a:rPr lang="en-US" b="1" i="1" dirty="0"/>
              <a:t>van</a:t>
            </a:r>
          </a:p>
          <a:p>
            <a:pPr>
              <a:defRPr/>
            </a:pPr>
            <a:r>
              <a:rPr lang="en-US" dirty="0"/>
              <a:t>(</a:t>
            </a:r>
            <a:r>
              <a:rPr lang="en-US" i="1" dirty="0"/>
              <a:t>num-passengers </a:t>
            </a:r>
            <a:r>
              <a:rPr lang="en-US" b="1" i="1" dirty="0"/>
              <a:t>integer)</a:t>
            </a:r>
          </a:p>
          <a:p>
            <a:pPr>
              <a:defRPr/>
            </a:pPr>
            <a:r>
              <a:rPr lang="en-US" b="1" dirty="0"/>
              <a:t>under </a:t>
            </a:r>
            <a:r>
              <a:rPr lang="en-US" b="1" i="1" dirty="0"/>
              <a:t>vehicle</a:t>
            </a:r>
          </a:p>
          <a:p>
            <a:pPr>
              <a:defRPr/>
            </a:pPr>
            <a:r>
              <a:rPr lang="en-US" b="1" dirty="0"/>
              <a:t>create table </a:t>
            </a:r>
            <a:r>
              <a:rPr lang="en-US" b="1" i="1" dirty="0" err="1"/>
              <a:t>offRoadVehicle</a:t>
            </a:r>
            <a:endParaRPr lang="en-US" b="1" i="1" dirty="0"/>
          </a:p>
          <a:p>
            <a:pPr>
              <a:defRPr/>
            </a:pPr>
            <a:r>
              <a:rPr lang="en-US" dirty="0"/>
              <a:t>(</a:t>
            </a:r>
            <a:r>
              <a:rPr lang="en-US" i="1" dirty="0"/>
              <a:t>ground-clearance </a:t>
            </a:r>
            <a:r>
              <a:rPr lang="en-US" b="1" i="1" dirty="0"/>
              <a:t>real</a:t>
            </a:r>
          </a:p>
          <a:p>
            <a:pPr>
              <a:defRPr/>
            </a:pPr>
            <a:r>
              <a:rPr lang="en-US" i="1" dirty="0" err="1"/>
              <a:t>driveTrain</a:t>
            </a:r>
            <a:r>
              <a:rPr lang="en-US" i="1" dirty="0"/>
              <a:t> </a:t>
            </a:r>
            <a:r>
              <a:rPr lang="en-US" b="1" i="1" dirty="0" err="1"/>
              <a:t>DriveTrainType</a:t>
            </a:r>
            <a:r>
              <a:rPr lang="en-US" b="1" i="1" dirty="0"/>
              <a:t>)</a:t>
            </a:r>
          </a:p>
          <a:p>
            <a:pPr>
              <a:defRPr/>
            </a:pPr>
            <a:r>
              <a:rPr lang="en-US" b="1"/>
              <a:t>under </a:t>
            </a:r>
            <a:r>
              <a:rPr lang="en-US" b="1" i="1"/>
              <a:t>vehicle</a:t>
            </a:r>
            <a:endParaRPr lang="en-US" dirty="0"/>
          </a:p>
        </p:txBody>
      </p:sp>
    </p:spTree>
    <p:extLst>
      <p:ext uri="{BB962C8B-B14F-4D97-AF65-F5344CB8AC3E}">
        <p14:creationId xmlns:p14="http://schemas.microsoft.com/office/powerpoint/2010/main" val="1206041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24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7859" y="253218"/>
            <a:ext cx="9036282" cy="6351563"/>
          </a:xfrm>
          <a:prstGeom prst="rect">
            <a:avLst/>
          </a:prstGeom>
        </p:spPr>
      </p:pic>
    </p:spTree>
    <p:extLst>
      <p:ext uri="{BB962C8B-B14F-4D97-AF65-F5344CB8AC3E}">
        <p14:creationId xmlns:p14="http://schemas.microsoft.com/office/powerpoint/2010/main" val="217394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9390" y="227812"/>
            <a:ext cx="8833220" cy="6402376"/>
          </a:xfrm>
          <a:prstGeom prst="rect">
            <a:avLst/>
          </a:prstGeom>
        </p:spPr>
      </p:pic>
    </p:spTree>
    <p:extLst>
      <p:ext uri="{BB962C8B-B14F-4D97-AF65-F5344CB8AC3E}">
        <p14:creationId xmlns:p14="http://schemas.microsoft.com/office/powerpoint/2010/main" val="51983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7859" y="69023"/>
            <a:ext cx="9036282" cy="6719954"/>
          </a:xfrm>
          <a:prstGeom prst="rect">
            <a:avLst/>
          </a:prstGeom>
        </p:spPr>
      </p:pic>
    </p:spTree>
    <p:extLst>
      <p:ext uri="{BB962C8B-B14F-4D97-AF65-F5344CB8AC3E}">
        <p14:creationId xmlns:p14="http://schemas.microsoft.com/office/powerpoint/2010/main" val="2282814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8624" y="412007"/>
            <a:ext cx="8934751" cy="6033985"/>
          </a:xfrm>
          <a:prstGeom prst="rect">
            <a:avLst/>
          </a:prstGeom>
        </p:spPr>
      </p:pic>
    </p:spTree>
    <p:extLst>
      <p:ext uri="{BB962C8B-B14F-4D97-AF65-F5344CB8AC3E}">
        <p14:creationId xmlns:p14="http://schemas.microsoft.com/office/powerpoint/2010/main" val="2615097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8624" y="443765"/>
            <a:ext cx="8934751" cy="5970470"/>
          </a:xfrm>
          <a:prstGeom prst="rect">
            <a:avLst/>
          </a:prstGeom>
        </p:spPr>
      </p:pic>
    </p:spTree>
    <p:extLst>
      <p:ext uri="{BB962C8B-B14F-4D97-AF65-F5344CB8AC3E}">
        <p14:creationId xmlns:p14="http://schemas.microsoft.com/office/powerpoint/2010/main" val="329215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1410" y="49968"/>
            <a:ext cx="9856922" cy="6758064"/>
          </a:xfrm>
          <a:prstGeom prst="rect">
            <a:avLst/>
          </a:prstGeom>
        </p:spPr>
      </p:pic>
    </p:spTree>
    <p:extLst>
      <p:ext uri="{BB962C8B-B14F-4D97-AF65-F5344CB8AC3E}">
        <p14:creationId xmlns:p14="http://schemas.microsoft.com/office/powerpoint/2010/main" val="213480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1229" y="0"/>
            <a:ext cx="9548581" cy="6858000"/>
          </a:xfrm>
          <a:prstGeom prst="rect">
            <a:avLst/>
          </a:prstGeom>
        </p:spPr>
      </p:pic>
    </p:spTree>
    <p:extLst>
      <p:ext uri="{BB962C8B-B14F-4D97-AF65-F5344CB8AC3E}">
        <p14:creationId xmlns:p14="http://schemas.microsoft.com/office/powerpoint/2010/main" val="3994949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6327" y="151593"/>
            <a:ext cx="9239345" cy="6554813"/>
          </a:xfrm>
          <a:prstGeom prst="rect">
            <a:avLst/>
          </a:prstGeom>
        </p:spPr>
      </p:pic>
    </p:spTree>
    <p:extLst>
      <p:ext uri="{BB962C8B-B14F-4D97-AF65-F5344CB8AC3E}">
        <p14:creationId xmlns:p14="http://schemas.microsoft.com/office/powerpoint/2010/main" val="1262999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7093" y="37265"/>
            <a:ext cx="9137814" cy="6783470"/>
          </a:xfrm>
          <a:prstGeom prst="rect">
            <a:avLst/>
          </a:prstGeom>
        </p:spPr>
      </p:pic>
    </p:spTree>
    <p:extLst>
      <p:ext uri="{BB962C8B-B14F-4D97-AF65-F5344CB8AC3E}">
        <p14:creationId xmlns:p14="http://schemas.microsoft.com/office/powerpoint/2010/main" val="3553961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7093" y="75374"/>
            <a:ext cx="9137814" cy="6707251"/>
          </a:xfrm>
          <a:prstGeom prst="rect">
            <a:avLst/>
          </a:prstGeom>
        </p:spPr>
      </p:pic>
    </p:spTree>
    <p:extLst>
      <p:ext uri="{BB962C8B-B14F-4D97-AF65-F5344CB8AC3E}">
        <p14:creationId xmlns:p14="http://schemas.microsoft.com/office/powerpoint/2010/main" val="3388830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7093" y="246866"/>
            <a:ext cx="9137814" cy="6364267"/>
          </a:xfrm>
          <a:prstGeom prst="rect">
            <a:avLst/>
          </a:prstGeom>
        </p:spPr>
      </p:pic>
    </p:spTree>
    <p:extLst>
      <p:ext uri="{BB962C8B-B14F-4D97-AF65-F5344CB8AC3E}">
        <p14:creationId xmlns:p14="http://schemas.microsoft.com/office/powerpoint/2010/main" val="3957676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7772400" cy="990600"/>
          </a:xfrm>
        </p:spPr>
        <p:txBody>
          <a:bodyPr rtlCol="0">
            <a:normAutofit fontScale="90000"/>
          </a:bodyPr>
          <a:lstStyle/>
          <a:p>
            <a:pPr>
              <a:defRPr/>
            </a:pPr>
            <a:r>
              <a:rPr lang="en-US" b="1" dirty="0" smtClean="0"/>
              <a:t>NEW CHALLENGES IN IMPLEMENTING ORDBMS</a:t>
            </a:r>
            <a:endParaRPr lang="en-US" dirty="0" smtClean="0"/>
          </a:p>
        </p:txBody>
      </p:sp>
      <p:sp>
        <p:nvSpPr>
          <p:cNvPr id="3" name="Subtitle 2"/>
          <p:cNvSpPr>
            <a:spLocks noGrp="1"/>
          </p:cNvSpPr>
          <p:nvPr>
            <p:ph type="subTitle" idx="1"/>
          </p:nvPr>
        </p:nvSpPr>
        <p:spPr>
          <a:xfrm>
            <a:off x="2286000" y="1600200"/>
            <a:ext cx="7543800" cy="4495800"/>
          </a:xfrm>
        </p:spPr>
        <p:txBody>
          <a:bodyPr rtlCol="0">
            <a:normAutofit/>
          </a:bodyPr>
          <a:lstStyle/>
          <a:p>
            <a:pPr algn="l">
              <a:defRPr/>
            </a:pPr>
            <a:r>
              <a:rPr lang="en-US" b="1" dirty="0">
                <a:latin typeface="Times New Roman" pitchFamily="18" charset="0"/>
                <a:cs typeface="Times New Roman" pitchFamily="18" charset="0"/>
              </a:rPr>
              <a:t>Storage and Access Methods:</a:t>
            </a:r>
          </a:p>
          <a:p>
            <a:pPr algn="l">
              <a:buFont typeface="Wingdings" pitchFamily="2" charset="2"/>
              <a:buChar char="§"/>
              <a:defRPr/>
            </a:pPr>
            <a:r>
              <a:rPr lang="en-US" dirty="0"/>
              <a:t> </a:t>
            </a:r>
            <a:r>
              <a:rPr lang="en-US" sz="2000" dirty="0">
                <a:latin typeface="Times New Roman" pitchFamily="18" charset="0"/>
                <a:cs typeface="Times New Roman" pitchFamily="18" charset="0"/>
              </a:rPr>
              <a:t>Large ADTs, like BLOBs, require special storage, typically in</a:t>
            </a:r>
          </a:p>
          <a:p>
            <a:pPr algn="l">
              <a:defRPr/>
            </a:pPr>
            <a:r>
              <a:rPr lang="en-US" sz="2000" dirty="0">
                <a:latin typeface="Times New Roman" pitchFamily="18" charset="0"/>
                <a:cs typeface="Times New Roman" pitchFamily="18" charset="0"/>
              </a:rPr>
              <a:t>   a different location on disk from the </a:t>
            </a:r>
            <a:r>
              <a:rPr lang="en-US" sz="2000" dirty="0" err="1">
                <a:latin typeface="Times New Roman" pitchFamily="18" charset="0"/>
                <a:cs typeface="Times New Roman" pitchFamily="18" charset="0"/>
              </a:rPr>
              <a:t>tuples</a:t>
            </a:r>
            <a:r>
              <a:rPr lang="en-US" sz="2000" dirty="0">
                <a:latin typeface="Times New Roman" pitchFamily="18" charset="0"/>
                <a:cs typeface="Times New Roman" pitchFamily="18" charset="0"/>
              </a:rPr>
              <a:t> that contain them.</a:t>
            </a:r>
          </a:p>
          <a:p>
            <a:pPr algn="l">
              <a:defRPr/>
            </a:pPr>
            <a:r>
              <a:rPr lang="en-US" sz="2000" dirty="0">
                <a:latin typeface="Times New Roman" pitchFamily="18" charset="0"/>
                <a:cs typeface="Times New Roman" pitchFamily="18" charset="0"/>
              </a:rPr>
              <a:t> Disk-based pointers are maintained from the </a:t>
            </a:r>
            <a:r>
              <a:rPr lang="en-US" sz="2000" dirty="0" err="1">
                <a:latin typeface="Times New Roman" pitchFamily="18" charset="0"/>
                <a:cs typeface="Times New Roman" pitchFamily="18" charset="0"/>
              </a:rPr>
              <a:t>tuples</a:t>
            </a:r>
            <a:r>
              <a:rPr lang="en-US" sz="2000" dirty="0">
                <a:latin typeface="Times New Roman" pitchFamily="18" charset="0"/>
                <a:cs typeface="Times New Roman" pitchFamily="18" charset="0"/>
              </a:rPr>
              <a:t> to the</a:t>
            </a:r>
          </a:p>
          <a:p>
            <a:pPr algn="l">
              <a:defRPr/>
            </a:pPr>
            <a:r>
              <a:rPr lang="en-US" sz="2000" dirty="0">
                <a:latin typeface="Times New Roman" pitchFamily="18" charset="0"/>
                <a:cs typeface="Times New Roman" pitchFamily="18" charset="0"/>
              </a:rPr>
              <a:t>   objects they contain.</a:t>
            </a:r>
          </a:p>
          <a:p>
            <a:pPr algn="l">
              <a:defRPr/>
            </a:pPr>
            <a:r>
              <a:rPr lang="en-US" sz="2000" dirty="0">
                <a:latin typeface="Times New Roman" pitchFamily="18" charset="0"/>
                <a:cs typeface="Times New Roman" pitchFamily="18" charset="0"/>
              </a:rPr>
              <a:t> Flexible disk layout mechanisms are required for structured</a:t>
            </a:r>
          </a:p>
          <a:p>
            <a:pPr algn="l">
              <a:defRPr/>
            </a:pPr>
            <a:r>
              <a:rPr lang="en-US" sz="2000" dirty="0">
                <a:latin typeface="Times New Roman" pitchFamily="18" charset="0"/>
                <a:cs typeface="Times New Roman" pitchFamily="18" charset="0"/>
              </a:rPr>
              <a:t>objects</a:t>
            </a:r>
          </a:p>
          <a:p>
            <a:pPr algn="l">
              <a:defRPr/>
            </a:pPr>
            <a:r>
              <a:rPr lang="en-US" sz="2000" dirty="0">
                <a:latin typeface="Times New Roman" pitchFamily="18" charset="0"/>
                <a:cs typeface="Times New Roman" pitchFamily="18" charset="0"/>
              </a:rPr>
              <a:t> A complication arises with array types. Arrays are broken</a:t>
            </a:r>
          </a:p>
          <a:p>
            <a:pPr algn="l">
              <a:defRPr/>
            </a:pPr>
            <a:r>
              <a:rPr lang="en-US" sz="2000" dirty="0">
                <a:latin typeface="Times New Roman" pitchFamily="18" charset="0"/>
                <a:cs typeface="Times New Roman" pitchFamily="18" charset="0"/>
              </a:rPr>
              <a:t>into contiguous chunks, which are then stored in some order</a:t>
            </a:r>
          </a:p>
          <a:p>
            <a:pPr algn="l">
              <a:defRPr/>
            </a:pPr>
            <a:r>
              <a:rPr lang="en-US" sz="2000" dirty="0">
                <a:latin typeface="Times New Roman" pitchFamily="18" charset="0"/>
                <a:cs typeface="Times New Roman" pitchFamily="18" charset="0"/>
              </a:rPr>
              <a:t>on disk.</a:t>
            </a:r>
          </a:p>
        </p:txBody>
      </p:sp>
    </p:spTree>
    <p:extLst>
      <p:ext uri="{BB962C8B-B14F-4D97-AF65-F5344CB8AC3E}">
        <p14:creationId xmlns:p14="http://schemas.microsoft.com/office/powerpoint/2010/main" val="1716882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228601"/>
            <a:ext cx="7772400" cy="231775"/>
          </a:xfrm>
        </p:spPr>
        <p:txBody>
          <a:bodyPr rtlCol="0">
            <a:normAutofit fontScale="90000"/>
          </a:bodyPr>
          <a:lstStyle/>
          <a:p>
            <a:pPr>
              <a:defRPr/>
            </a:pPr>
            <a:endParaRPr lang="en-US" dirty="0" smtClean="0"/>
          </a:p>
        </p:txBody>
      </p:sp>
      <p:sp>
        <p:nvSpPr>
          <p:cNvPr id="3" name="Subtitle 2"/>
          <p:cNvSpPr>
            <a:spLocks noGrp="1"/>
          </p:cNvSpPr>
          <p:nvPr>
            <p:ph type="subTitle" idx="1"/>
          </p:nvPr>
        </p:nvSpPr>
        <p:spPr>
          <a:xfrm>
            <a:off x="2286000" y="838200"/>
            <a:ext cx="7620000" cy="5486400"/>
          </a:xfrm>
        </p:spPr>
        <p:txBody>
          <a:bodyPr rtlCol="0">
            <a:normAutofit/>
          </a:bodyPr>
          <a:lstStyle/>
          <a:p>
            <a:pPr algn="l">
              <a:defRPr/>
            </a:pPr>
            <a:r>
              <a:rPr lang="en-US" b="1" dirty="0" smtClean="0"/>
              <a:t>Indexing New Types:</a:t>
            </a:r>
          </a:p>
          <a:p>
            <a:pPr algn="l">
              <a:buFont typeface="Wingdings" pitchFamily="2" charset="2"/>
              <a:buChar char="§"/>
              <a:defRPr/>
            </a:pPr>
            <a:r>
              <a:rPr lang="en-US" dirty="0" smtClean="0"/>
              <a:t> </a:t>
            </a:r>
            <a:r>
              <a:rPr lang="en-US" sz="2200" dirty="0">
                <a:latin typeface="Times New Roman" pitchFamily="18" charset="0"/>
                <a:cs typeface="Times New Roman" pitchFamily="18" charset="0"/>
              </a:rPr>
              <a:t>Users can be allowed for efficient access via indexes.</a:t>
            </a:r>
          </a:p>
          <a:p>
            <a:pPr algn="l">
              <a:defRPr/>
            </a:pPr>
            <a:r>
              <a:rPr lang="en-US" sz="2200" dirty="0">
                <a:latin typeface="Times New Roman" pitchFamily="18" charset="0"/>
                <a:cs typeface="Times New Roman" pitchFamily="18" charset="0"/>
              </a:rPr>
              <a:t> It provides efficient indexes for ADT methods and</a:t>
            </a:r>
          </a:p>
          <a:p>
            <a:pPr algn="l">
              <a:defRPr/>
            </a:pPr>
            <a:r>
              <a:rPr lang="en-US" sz="2200" dirty="0">
                <a:latin typeface="Times New Roman" pitchFamily="18" charset="0"/>
                <a:cs typeface="Times New Roman" pitchFamily="18" charset="0"/>
              </a:rPr>
              <a:t>operators on structured objects.</a:t>
            </a:r>
          </a:p>
          <a:p>
            <a:pPr algn="l">
              <a:defRPr/>
            </a:pPr>
            <a:r>
              <a:rPr lang="en-US" sz="2200" dirty="0">
                <a:latin typeface="Times New Roman" pitchFamily="18" charset="0"/>
                <a:cs typeface="Times New Roman" pitchFamily="18" charset="0"/>
              </a:rPr>
              <a:t> Template index structure – The Generalized Search</a:t>
            </a:r>
          </a:p>
          <a:p>
            <a:pPr algn="l">
              <a:defRPr/>
            </a:pPr>
            <a:r>
              <a:rPr lang="en-US" sz="2200" dirty="0">
                <a:latin typeface="Times New Roman" pitchFamily="18" charset="0"/>
                <a:cs typeface="Times New Roman" pitchFamily="18" charset="0"/>
              </a:rPr>
              <a:t>Tree(</a:t>
            </a:r>
            <a:r>
              <a:rPr lang="en-US" sz="2200" dirty="0" err="1">
                <a:latin typeface="Times New Roman" pitchFamily="18" charset="0"/>
                <a:cs typeface="Times New Roman" pitchFamily="18" charset="0"/>
              </a:rPr>
              <a:t>GiST</a:t>
            </a:r>
            <a:r>
              <a:rPr lang="en-US" sz="2200" dirty="0">
                <a:latin typeface="Times New Roman" pitchFamily="18" charset="0"/>
                <a:cs typeface="Times New Roman" pitchFamily="18" charset="0"/>
              </a:rPr>
              <a:t>) – allows most of the tree index structures</a:t>
            </a:r>
          </a:p>
          <a:p>
            <a:pPr algn="l">
              <a:defRPr/>
            </a:pPr>
            <a:r>
              <a:rPr lang="en-US" sz="2200" dirty="0">
                <a:latin typeface="Times New Roman" pitchFamily="18" charset="0"/>
                <a:cs typeface="Times New Roman" pitchFamily="18" charset="0"/>
              </a:rPr>
              <a:t>invented so far to be implemented with only a few lines of</a:t>
            </a:r>
          </a:p>
          <a:p>
            <a:pPr algn="l">
              <a:defRPr/>
            </a:pPr>
            <a:r>
              <a:rPr lang="en-US" sz="2200" dirty="0">
                <a:latin typeface="Times New Roman" pitchFamily="18" charset="0"/>
                <a:cs typeface="Times New Roman" pitchFamily="18" charset="0"/>
              </a:rPr>
              <a:t>user-defined ADT code.</a:t>
            </a:r>
          </a:p>
        </p:txBody>
      </p:sp>
    </p:spTree>
    <p:extLst>
      <p:ext uri="{BB962C8B-B14F-4D97-AF65-F5344CB8AC3E}">
        <p14:creationId xmlns:p14="http://schemas.microsoft.com/office/powerpoint/2010/main" val="694213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28600"/>
            <a:ext cx="7772400" cy="381000"/>
          </a:xfrm>
        </p:spPr>
        <p:txBody>
          <a:bodyPr rtlCol="0">
            <a:normAutofit fontScale="90000"/>
          </a:bodyPr>
          <a:lstStyle/>
          <a:p>
            <a:pPr>
              <a:defRPr/>
            </a:pPr>
            <a:r>
              <a:rPr lang="en-US" b="1" dirty="0" smtClean="0"/>
              <a:t>QUERY PROCESSING:</a:t>
            </a:r>
            <a:endParaRPr lang="en-US" dirty="0" smtClean="0"/>
          </a:p>
        </p:txBody>
      </p:sp>
      <p:sp>
        <p:nvSpPr>
          <p:cNvPr id="3" name="Subtitle 2"/>
          <p:cNvSpPr>
            <a:spLocks noGrp="1"/>
          </p:cNvSpPr>
          <p:nvPr>
            <p:ph type="subTitle" idx="1"/>
          </p:nvPr>
        </p:nvSpPr>
        <p:spPr>
          <a:xfrm>
            <a:off x="2209800" y="762000"/>
            <a:ext cx="7848600" cy="5562600"/>
          </a:xfrm>
        </p:spPr>
        <p:txBody>
          <a:bodyPr rtlCol="0">
            <a:normAutofit fontScale="77500" lnSpcReduction="20000"/>
          </a:bodyPr>
          <a:lstStyle/>
          <a:p>
            <a:pPr algn="l">
              <a:defRPr/>
            </a:pPr>
            <a:r>
              <a:rPr lang="en-US" b="1" dirty="0"/>
              <a:t>User-defined aggregation functions:</a:t>
            </a:r>
          </a:p>
          <a:p>
            <a:pPr algn="l">
              <a:defRPr/>
            </a:pPr>
            <a:r>
              <a:rPr lang="en-US" sz="2000" dirty="0"/>
              <a:t>	To register an aggregation function, a user must implement three 	methods, which we call initialize, iterate and terminate</a:t>
            </a:r>
            <a:r>
              <a:rPr lang="en-US" dirty="0" smtClean="0"/>
              <a:t>.</a:t>
            </a:r>
          </a:p>
          <a:p>
            <a:pPr algn="l">
              <a:defRPr/>
            </a:pPr>
            <a:r>
              <a:rPr lang="en-US" sz="3100" b="1" dirty="0"/>
              <a:t>Method Security:</a:t>
            </a:r>
          </a:p>
          <a:p>
            <a:pPr algn="l">
              <a:buFont typeface="Wingdings" pitchFamily="2" charset="2"/>
              <a:buChar char="q"/>
              <a:defRPr/>
            </a:pPr>
            <a:r>
              <a:rPr lang="en-US" sz="2200" dirty="0"/>
              <a:t>ADTs give users the power to add code to the DBMS;</a:t>
            </a:r>
          </a:p>
          <a:p>
            <a:pPr algn="l">
              <a:defRPr/>
            </a:pPr>
            <a:r>
              <a:rPr lang="en-US" sz="2200" dirty="0"/>
              <a:t>this power can be abused.</a:t>
            </a:r>
          </a:p>
          <a:p>
            <a:pPr algn="l">
              <a:defRPr/>
            </a:pPr>
            <a:endParaRPr lang="en-US" sz="2200" dirty="0"/>
          </a:p>
          <a:p>
            <a:pPr algn="l">
              <a:buFont typeface="Wingdings" pitchFamily="2" charset="2"/>
              <a:buChar char="q"/>
              <a:defRPr/>
            </a:pPr>
            <a:r>
              <a:rPr lang="en-US" sz="2200" dirty="0"/>
              <a:t>  A buggy or malicious ADT method can bring down the</a:t>
            </a:r>
          </a:p>
          <a:p>
            <a:pPr algn="l">
              <a:defRPr/>
            </a:pPr>
            <a:r>
              <a:rPr lang="en-US" sz="2200" dirty="0"/>
              <a:t>database server or even corrupt the database.</a:t>
            </a:r>
          </a:p>
          <a:p>
            <a:pPr algn="l">
              <a:defRPr/>
            </a:pPr>
            <a:endParaRPr lang="en-US" sz="2200" dirty="0"/>
          </a:p>
          <a:p>
            <a:pPr algn="l">
              <a:buFont typeface="Wingdings" pitchFamily="2" charset="2"/>
              <a:buChar char="q"/>
              <a:defRPr/>
            </a:pPr>
            <a:r>
              <a:rPr lang="en-US" sz="2200" dirty="0"/>
              <a:t> One mechanism to prevent problems is to have the user</a:t>
            </a:r>
          </a:p>
          <a:p>
            <a:pPr algn="l">
              <a:defRPr/>
            </a:pPr>
            <a:r>
              <a:rPr lang="en-US" sz="2200" dirty="0"/>
              <a:t>methods be interpreted rather than compiled.</a:t>
            </a:r>
          </a:p>
          <a:p>
            <a:pPr algn="l">
              <a:defRPr/>
            </a:pPr>
            <a:endParaRPr lang="en-US" sz="2200" dirty="0"/>
          </a:p>
          <a:p>
            <a:pPr algn="l">
              <a:buFont typeface="Wingdings" pitchFamily="2" charset="2"/>
              <a:buChar char="q"/>
              <a:defRPr/>
            </a:pPr>
            <a:r>
              <a:rPr lang="en-US" sz="2200" dirty="0"/>
              <a:t>Typical interpreted languages for this purpose include</a:t>
            </a:r>
          </a:p>
          <a:p>
            <a:pPr algn="l">
              <a:defRPr/>
            </a:pPr>
            <a:r>
              <a:rPr lang="en-US" sz="2200" dirty="0"/>
              <a:t>Java and the procedural portions of SQL:1999.</a:t>
            </a:r>
          </a:p>
          <a:p>
            <a:pPr algn="l">
              <a:defRPr/>
            </a:pPr>
            <a:endParaRPr lang="en-US" sz="2200" dirty="0"/>
          </a:p>
          <a:p>
            <a:pPr algn="l">
              <a:buFont typeface="Wingdings" pitchFamily="2" charset="2"/>
              <a:buChar char="q"/>
              <a:defRPr/>
            </a:pPr>
            <a:r>
              <a:rPr lang="en-US" sz="2200" dirty="0"/>
              <a:t> An alternate mechanism is to allow user methods to be</a:t>
            </a:r>
          </a:p>
          <a:p>
            <a:pPr algn="l">
              <a:defRPr/>
            </a:pPr>
            <a:r>
              <a:rPr lang="en-US" sz="2200" dirty="0"/>
              <a:t>compiled from a general-purpose programming language, such as C++.</a:t>
            </a:r>
          </a:p>
        </p:txBody>
      </p:sp>
    </p:spTree>
    <p:extLst>
      <p:ext uri="{BB962C8B-B14F-4D97-AF65-F5344CB8AC3E}">
        <p14:creationId xmlns:p14="http://schemas.microsoft.com/office/powerpoint/2010/main" val="2562029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DA9EBC-84AA-4857-9A59-88D3EE57361D}" type="slidenum">
              <a:rPr lang="en-US">
                <a:solidFill>
                  <a:srgbClr val="898989"/>
                </a:solidFill>
                <a:latin typeface="Calibri" panose="020F0502020204030204" pitchFamily="34" charset="0"/>
              </a:rPr>
              <a:pPr eaLnBrk="1" hangingPunct="1"/>
              <a:t>27</a:t>
            </a:fld>
            <a:endParaRPr lang="en-US">
              <a:solidFill>
                <a:srgbClr val="898989"/>
              </a:solidFill>
              <a:latin typeface="Calibri" panose="020F0502020204030204" pitchFamily="34" charset="0"/>
            </a:endParaRPr>
          </a:p>
        </p:txBody>
      </p:sp>
      <p:sp>
        <p:nvSpPr>
          <p:cNvPr id="5123" name="Rectangle 2"/>
          <p:cNvSpPr>
            <a:spLocks noGrp="1" noChangeArrowheads="1"/>
          </p:cNvSpPr>
          <p:nvPr>
            <p:ph type="title"/>
          </p:nvPr>
        </p:nvSpPr>
        <p:spPr>
          <a:xfrm>
            <a:off x="2590800" y="685800"/>
            <a:ext cx="7391400" cy="846138"/>
          </a:xfrm>
        </p:spPr>
        <p:txBody>
          <a:bodyPr/>
          <a:lstStyle/>
          <a:p>
            <a:pPr eaLnBrk="1" hangingPunct="1"/>
            <a:r>
              <a:rPr lang="en-US" sz="2800"/>
              <a:t>Physical design and efficiency issues</a:t>
            </a:r>
          </a:p>
        </p:txBody>
      </p:sp>
      <p:sp>
        <p:nvSpPr>
          <p:cNvPr id="5124" name="Rectangle 3"/>
          <p:cNvSpPr>
            <a:spLocks noGrp="1" noChangeArrowheads="1"/>
          </p:cNvSpPr>
          <p:nvPr>
            <p:ph type="body" idx="1"/>
          </p:nvPr>
        </p:nvSpPr>
        <p:spPr>
          <a:xfrm>
            <a:off x="2706688" y="1447801"/>
            <a:ext cx="7351712" cy="4684713"/>
          </a:xfrm>
        </p:spPr>
        <p:txBody>
          <a:bodyPr/>
          <a:lstStyle/>
          <a:p>
            <a:pPr eaLnBrk="1" hangingPunct="1">
              <a:lnSpc>
                <a:spcPct val="90000"/>
              </a:lnSpc>
            </a:pPr>
            <a:r>
              <a:rPr lang="en-US" sz="2000"/>
              <a:t>Query processing</a:t>
            </a:r>
          </a:p>
          <a:p>
            <a:pPr lvl="1" eaLnBrk="1" hangingPunct="1">
              <a:lnSpc>
                <a:spcPct val="90000"/>
              </a:lnSpc>
            </a:pPr>
            <a:r>
              <a:rPr lang="en-US" sz="1800"/>
              <a:t>User defined aggregate functions (SQL defined may not be useful)</a:t>
            </a:r>
          </a:p>
          <a:p>
            <a:pPr lvl="1" eaLnBrk="1" hangingPunct="1">
              <a:lnSpc>
                <a:spcPct val="90000"/>
              </a:lnSpc>
            </a:pPr>
            <a:r>
              <a:rPr lang="en-US" sz="1800"/>
              <a:t>ORDBMS allows registering new aggregate functions </a:t>
            </a:r>
          </a:p>
          <a:p>
            <a:pPr lvl="1" eaLnBrk="1" hangingPunct="1">
              <a:lnSpc>
                <a:spcPct val="90000"/>
              </a:lnSpc>
            </a:pPr>
            <a:r>
              <a:rPr lang="en-US" sz="1800"/>
              <a:t>Security – external methods of ADT’s – can compromise the database  or crash (if its buggy).</a:t>
            </a:r>
          </a:p>
          <a:p>
            <a:pPr lvl="2" eaLnBrk="1" hangingPunct="1">
              <a:lnSpc>
                <a:spcPct val="90000"/>
              </a:lnSpc>
            </a:pPr>
            <a:r>
              <a:rPr lang="en-US" sz="1600"/>
              <a:t>One solution – interpreted rather than compiled (Java and procedural portions of SQL:1999).</a:t>
            </a:r>
          </a:p>
          <a:p>
            <a:pPr lvl="2" eaLnBrk="1" hangingPunct="1">
              <a:lnSpc>
                <a:spcPct val="90000"/>
              </a:lnSpc>
            </a:pPr>
            <a:r>
              <a:rPr lang="en-US" sz="1600"/>
              <a:t>Run in different address space than the DBMS</a:t>
            </a:r>
          </a:p>
          <a:p>
            <a:pPr lvl="2" eaLnBrk="1" hangingPunct="1">
              <a:lnSpc>
                <a:spcPct val="90000"/>
              </a:lnSpc>
            </a:pPr>
            <a:endParaRPr lang="en-US" sz="1600"/>
          </a:p>
          <a:p>
            <a:pPr eaLnBrk="1" hangingPunct="1">
              <a:lnSpc>
                <a:spcPct val="90000"/>
              </a:lnSpc>
            </a:pPr>
            <a:r>
              <a:rPr lang="en-US" sz="2000"/>
              <a:t>Method Caching</a:t>
            </a:r>
          </a:p>
          <a:p>
            <a:pPr lvl="1" eaLnBrk="1" hangingPunct="1">
              <a:lnSpc>
                <a:spcPct val="90000"/>
              </a:lnSpc>
            </a:pPr>
            <a:r>
              <a:rPr lang="en-US" sz="1800"/>
              <a:t>Cache of input and output of methods</a:t>
            </a:r>
          </a:p>
          <a:p>
            <a:pPr lvl="1" eaLnBrk="1" hangingPunct="1">
              <a:lnSpc>
                <a:spcPct val="90000"/>
              </a:lnSpc>
            </a:pPr>
            <a:endParaRPr lang="en-US" sz="1800"/>
          </a:p>
          <a:p>
            <a:pPr eaLnBrk="1" hangingPunct="1">
              <a:lnSpc>
                <a:spcPct val="90000"/>
              </a:lnSpc>
            </a:pPr>
            <a:r>
              <a:rPr lang="en-US" sz="2000"/>
              <a:t>Pointer Swizzling</a:t>
            </a:r>
          </a:p>
          <a:p>
            <a:pPr lvl="1" eaLnBrk="1" hangingPunct="1">
              <a:lnSpc>
                <a:spcPct val="90000"/>
              </a:lnSpc>
            </a:pPr>
            <a:r>
              <a:rPr lang="en-US" sz="1800"/>
              <a:t>Technique to reduce cost of cached object</a:t>
            </a:r>
          </a:p>
          <a:p>
            <a:pPr lvl="1" eaLnBrk="1" hangingPunct="1">
              <a:lnSpc>
                <a:spcPct val="90000"/>
              </a:lnSpc>
            </a:pPr>
            <a:endParaRPr lang="en-US" sz="1800"/>
          </a:p>
        </p:txBody>
      </p:sp>
    </p:spTree>
    <p:extLst>
      <p:ext uri="{BB962C8B-B14F-4D97-AF65-F5344CB8AC3E}">
        <p14:creationId xmlns:p14="http://schemas.microsoft.com/office/powerpoint/2010/main" val="2271973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762000"/>
            <a:ext cx="6248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3429000"/>
            <a:ext cx="57245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55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2400"/>
            <a:ext cx="7543800" cy="637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633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2476" y="0"/>
            <a:ext cx="9087048" cy="6857999"/>
          </a:xfrm>
          <a:prstGeom prst="rect">
            <a:avLst/>
          </a:prstGeom>
        </p:spPr>
      </p:pic>
    </p:spTree>
    <p:extLst>
      <p:ext uri="{BB962C8B-B14F-4D97-AF65-F5344CB8AC3E}">
        <p14:creationId xmlns:p14="http://schemas.microsoft.com/office/powerpoint/2010/main" val="1861575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52400"/>
            <a:ext cx="7086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352800"/>
            <a:ext cx="7162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74541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81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2752726" y="419100"/>
            <a:ext cx="7173913" cy="1143000"/>
          </a:xfrm>
        </p:spPr>
        <p:txBody>
          <a:bodyPr/>
          <a:lstStyle/>
          <a:p>
            <a:r>
              <a:rPr lang="en-US" sz="3200" b="1"/>
              <a:t>Chapter Outline</a:t>
            </a:r>
          </a:p>
        </p:txBody>
      </p:sp>
      <p:sp>
        <p:nvSpPr>
          <p:cNvPr id="256003" name="Rectangle 3"/>
          <p:cNvSpPr>
            <a:spLocks noGrp="1" noChangeArrowheads="1"/>
          </p:cNvSpPr>
          <p:nvPr>
            <p:ph type="body" idx="1"/>
          </p:nvPr>
        </p:nvSpPr>
        <p:spPr>
          <a:xfrm>
            <a:off x="2362200" y="1562100"/>
            <a:ext cx="7772400" cy="4457700"/>
          </a:xfrm>
        </p:spPr>
        <p:txBody>
          <a:bodyPr/>
          <a:lstStyle/>
          <a:p>
            <a:pPr marL="533400" indent="-533400">
              <a:buNone/>
            </a:pPr>
            <a:r>
              <a:rPr lang="en-US"/>
              <a:t>20.1 Overview of O-O Concepts</a:t>
            </a:r>
          </a:p>
          <a:p>
            <a:pPr marL="533400" indent="-533400">
              <a:buNone/>
            </a:pPr>
            <a:r>
              <a:rPr lang="en-US"/>
              <a:t>20.2 O-O Identity, Object Structure and Type Constructors</a:t>
            </a:r>
          </a:p>
          <a:p>
            <a:pPr marL="533400" indent="-533400">
              <a:buNone/>
            </a:pPr>
            <a:r>
              <a:rPr lang="en-US"/>
              <a:t>20.3 Encapsulation of Operations, Methods and Persistence</a:t>
            </a:r>
          </a:p>
          <a:p>
            <a:pPr marL="533400" indent="-533400">
              <a:buNone/>
            </a:pPr>
            <a:r>
              <a:rPr lang="en-US"/>
              <a:t>20.4 Type and Class Hierarchies and Inheritance</a:t>
            </a:r>
          </a:p>
          <a:p>
            <a:pPr marL="533400" indent="-533400">
              <a:buNone/>
            </a:pPr>
            <a:r>
              <a:rPr lang="en-US"/>
              <a:t>20.5 Complex Objects</a:t>
            </a:r>
          </a:p>
          <a:p>
            <a:pPr marL="533400" indent="-533400">
              <a:buNone/>
            </a:pPr>
            <a:r>
              <a:rPr lang="en-US"/>
              <a:t>20.6 Other O-O Concepts</a:t>
            </a:r>
          </a:p>
          <a:p>
            <a:pPr marL="533400" indent="-533400">
              <a:buNone/>
            </a:pPr>
            <a:r>
              <a:rPr lang="en-US"/>
              <a:t>20.7 Summary &amp; Current Status</a:t>
            </a:r>
          </a:p>
          <a:p>
            <a:pPr marL="533400" indent="-533400">
              <a:buNone/>
            </a:pPr>
            <a:endParaRPr lang="en-US"/>
          </a:p>
        </p:txBody>
      </p:sp>
    </p:spTree>
    <p:extLst>
      <p:ext uri="{BB962C8B-B14F-4D97-AF65-F5344CB8AC3E}">
        <p14:creationId xmlns:p14="http://schemas.microsoft.com/office/powerpoint/2010/main" val="117134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2752726" y="419100"/>
            <a:ext cx="7173913" cy="1143000"/>
          </a:xfrm>
        </p:spPr>
        <p:txBody>
          <a:bodyPr/>
          <a:lstStyle/>
          <a:p>
            <a:r>
              <a:rPr lang="en-US" sz="3200" b="1"/>
              <a:t>Introduction</a:t>
            </a:r>
          </a:p>
        </p:txBody>
      </p:sp>
      <p:sp>
        <p:nvSpPr>
          <p:cNvPr id="257027" name="Rectangle 3"/>
          <p:cNvSpPr>
            <a:spLocks noGrp="1" noChangeArrowheads="1"/>
          </p:cNvSpPr>
          <p:nvPr>
            <p:ph type="body" idx="1"/>
          </p:nvPr>
        </p:nvSpPr>
        <p:spPr>
          <a:xfrm>
            <a:off x="2209800" y="1765300"/>
            <a:ext cx="8140700" cy="4318000"/>
          </a:xfrm>
        </p:spPr>
        <p:txBody>
          <a:bodyPr/>
          <a:lstStyle/>
          <a:p>
            <a:pPr>
              <a:lnSpc>
                <a:spcPct val="90000"/>
              </a:lnSpc>
              <a:buFont typeface="Wingdings" panose="05000000000000000000" pitchFamily="2" charset="2"/>
              <a:buNone/>
            </a:pPr>
            <a:endParaRPr lang="en-US" sz="2400"/>
          </a:p>
          <a:p>
            <a:pPr>
              <a:lnSpc>
                <a:spcPct val="90000"/>
              </a:lnSpc>
            </a:pPr>
            <a:r>
              <a:rPr lang="en-US" sz="2400"/>
              <a:t>Traditional Data Models : Hierarchical, Network (since mid-60’s), Relational (since 1970 and commercially since 1982)</a:t>
            </a:r>
          </a:p>
          <a:p>
            <a:pPr>
              <a:lnSpc>
                <a:spcPct val="90000"/>
              </a:lnSpc>
            </a:pPr>
            <a:r>
              <a:rPr lang="en-US" sz="2400"/>
              <a:t>Object Oriented (OO) Data Models since mid-90’s</a:t>
            </a:r>
          </a:p>
          <a:p>
            <a:pPr>
              <a:lnSpc>
                <a:spcPct val="90000"/>
              </a:lnSpc>
            </a:pPr>
            <a:r>
              <a:rPr lang="en-US" sz="2400"/>
              <a:t>Reasons for creation of Object Oriented Databases</a:t>
            </a:r>
          </a:p>
          <a:p>
            <a:pPr lvl="1">
              <a:lnSpc>
                <a:spcPct val="90000"/>
              </a:lnSpc>
            </a:pPr>
            <a:r>
              <a:rPr lang="en-US" sz="2000"/>
              <a:t>Need  for more complex applications</a:t>
            </a:r>
          </a:p>
          <a:p>
            <a:pPr lvl="1">
              <a:lnSpc>
                <a:spcPct val="90000"/>
              </a:lnSpc>
            </a:pPr>
            <a:r>
              <a:rPr lang="en-US" sz="2000"/>
              <a:t>Need for additional data modeling features</a:t>
            </a:r>
          </a:p>
          <a:p>
            <a:pPr lvl="1">
              <a:lnSpc>
                <a:spcPct val="90000"/>
              </a:lnSpc>
            </a:pPr>
            <a:r>
              <a:rPr lang="en-US" sz="2000"/>
              <a:t>Increased use of object-oriented programming languages</a:t>
            </a:r>
          </a:p>
          <a:p>
            <a:pPr>
              <a:lnSpc>
                <a:spcPct val="90000"/>
              </a:lnSpc>
            </a:pPr>
            <a:r>
              <a:rPr lang="en-US" sz="2400"/>
              <a:t>Commercial OO Database products – several in the 1990’s, but did not make much impact on mainstream data management</a:t>
            </a:r>
          </a:p>
        </p:txBody>
      </p:sp>
    </p:spTree>
    <p:extLst>
      <p:ext uri="{BB962C8B-B14F-4D97-AF65-F5344CB8AC3E}">
        <p14:creationId xmlns:p14="http://schemas.microsoft.com/office/powerpoint/2010/main" val="4226800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2752726" y="419100"/>
            <a:ext cx="7173913" cy="1143000"/>
          </a:xfrm>
        </p:spPr>
        <p:txBody>
          <a:bodyPr/>
          <a:lstStyle/>
          <a:p>
            <a:r>
              <a:rPr lang="en-US" sz="3200" b="1"/>
              <a:t>History of OO Models and Systems</a:t>
            </a:r>
          </a:p>
        </p:txBody>
      </p:sp>
      <p:sp>
        <p:nvSpPr>
          <p:cNvPr id="258051" name="Rectangle 3"/>
          <p:cNvSpPr>
            <a:spLocks noGrp="1" noChangeArrowheads="1"/>
          </p:cNvSpPr>
          <p:nvPr>
            <p:ph type="body" idx="1"/>
          </p:nvPr>
        </p:nvSpPr>
        <p:spPr>
          <a:xfrm>
            <a:off x="2209800" y="1765300"/>
            <a:ext cx="8229600" cy="4318000"/>
          </a:xfrm>
        </p:spPr>
        <p:txBody>
          <a:bodyPr/>
          <a:lstStyle/>
          <a:p>
            <a:r>
              <a:rPr lang="en-US"/>
              <a:t>Languages: Simula (1960’s), Smalltalk (1970’s), C++ (late 1980’s), Java (1990’s)</a:t>
            </a:r>
          </a:p>
          <a:p>
            <a:r>
              <a:rPr lang="en-US"/>
              <a:t>Experimental Systems: Orion at MCC, IRIS at H-P labs, Open-OODB at T.I., ODE at ATT Bell labs, Postgres - Montage - Illustra at UC/B, Encore/Observer at Brown</a:t>
            </a:r>
          </a:p>
          <a:p>
            <a:r>
              <a:rPr lang="en-US"/>
              <a:t>Commercial OO Database products: Ontos, Gemstone, O2 ( -&gt; Ardent), Objectivity, Objectstore ( -&gt; Excelon), Versant, Poet, Jasmine (Fujitsu – GM)</a:t>
            </a:r>
          </a:p>
        </p:txBody>
      </p:sp>
    </p:spTree>
    <p:extLst>
      <p:ext uri="{BB962C8B-B14F-4D97-AF65-F5344CB8AC3E}">
        <p14:creationId xmlns:p14="http://schemas.microsoft.com/office/powerpoint/2010/main" val="4223961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1026"/>
          <p:cNvSpPr>
            <a:spLocks noGrp="1" noChangeArrowheads="1"/>
          </p:cNvSpPr>
          <p:nvPr>
            <p:ph type="title"/>
          </p:nvPr>
        </p:nvSpPr>
        <p:spPr>
          <a:xfrm>
            <a:off x="2476500" y="838200"/>
            <a:ext cx="7983538" cy="1143000"/>
          </a:xfrm>
        </p:spPr>
        <p:txBody>
          <a:bodyPr/>
          <a:lstStyle/>
          <a:p>
            <a:r>
              <a:rPr lang="en-US" sz="3200" b="1"/>
              <a:t>20.1 Overview of Object-Oriented Concepts(1)</a:t>
            </a:r>
            <a:br>
              <a:rPr lang="en-US" sz="3200" b="1"/>
            </a:br>
            <a:endParaRPr lang="en-US" sz="3200" b="1"/>
          </a:p>
        </p:txBody>
      </p:sp>
      <p:sp>
        <p:nvSpPr>
          <p:cNvPr id="259075" name="Rectangle 1027"/>
          <p:cNvSpPr>
            <a:spLocks noGrp="1" noChangeArrowheads="1"/>
          </p:cNvSpPr>
          <p:nvPr>
            <p:ph type="body" idx="1"/>
          </p:nvPr>
        </p:nvSpPr>
        <p:spPr>
          <a:xfrm>
            <a:off x="2209800" y="1981200"/>
            <a:ext cx="7848600" cy="4495800"/>
          </a:xfrm>
        </p:spPr>
        <p:txBody>
          <a:bodyPr/>
          <a:lstStyle/>
          <a:p>
            <a:r>
              <a:rPr lang="en-US" b="1"/>
              <a:t>MAIN CLAIM</a:t>
            </a:r>
            <a:r>
              <a:rPr lang="en-US"/>
              <a:t>: OO databases try to maintain a direct correspondence between real-world and database objects so that objects do not lose their integrity and identity and can easily be identified and operated upon</a:t>
            </a:r>
          </a:p>
          <a:p>
            <a:r>
              <a:rPr lang="en-US" b="1"/>
              <a:t>Object</a:t>
            </a:r>
            <a:r>
              <a:rPr lang="en-US"/>
              <a:t>: Two components: state (value) and behavior (operations).  Similar to program variable  in programming language, except that it will typically have a complex data structure as well as specific operations defined by the programmer</a:t>
            </a:r>
          </a:p>
        </p:txBody>
      </p:sp>
    </p:spTree>
    <p:extLst>
      <p:ext uri="{BB962C8B-B14F-4D97-AF65-F5344CB8AC3E}">
        <p14:creationId xmlns:p14="http://schemas.microsoft.com/office/powerpoint/2010/main" val="1510856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2752726" y="419100"/>
            <a:ext cx="7173913" cy="1143000"/>
          </a:xfrm>
        </p:spPr>
        <p:txBody>
          <a:bodyPr/>
          <a:lstStyle/>
          <a:p>
            <a:r>
              <a:rPr lang="en-US" sz="3200" b="1"/>
              <a:t>Overview of Object-Oriented Concepts (2)</a:t>
            </a:r>
          </a:p>
        </p:txBody>
      </p:sp>
      <p:sp>
        <p:nvSpPr>
          <p:cNvPr id="260099" name="Rectangle 3"/>
          <p:cNvSpPr>
            <a:spLocks noGrp="1" noChangeArrowheads="1"/>
          </p:cNvSpPr>
          <p:nvPr>
            <p:ph type="body" idx="1"/>
          </p:nvPr>
        </p:nvSpPr>
        <p:spPr/>
        <p:txBody>
          <a:bodyPr/>
          <a:lstStyle/>
          <a:p>
            <a:pPr eaLnBrk="0" hangingPunct="0"/>
            <a:r>
              <a:rPr lang="en-US"/>
              <a:t> In OO databases, objects may have an object structure of </a:t>
            </a:r>
            <a:r>
              <a:rPr lang="en-US" u="sng"/>
              <a:t>arbitrary complexity</a:t>
            </a:r>
            <a:r>
              <a:rPr lang="en-US"/>
              <a:t> in order to contain all of the necessary information that describes the object.  </a:t>
            </a:r>
          </a:p>
          <a:p>
            <a:pPr eaLnBrk="0" hangingPunct="0"/>
            <a:r>
              <a:rPr lang="en-US"/>
              <a:t> In contrast, in traditional database systems, information about a complex object is often scattered over many relations or records, leading to loss of direct correspondence between a real-world object and its database representation. </a:t>
            </a:r>
          </a:p>
          <a:p>
            <a:endParaRPr lang="en-US" sz="2400"/>
          </a:p>
        </p:txBody>
      </p:sp>
    </p:spTree>
    <p:extLst>
      <p:ext uri="{BB962C8B-B14F-4D97-AF65-F5344CB8AC3E}">
        <p14:creationId xmlns:p14="http://schemas.microsoft.com/office/powerpoint/2010/main" val="4141888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2752726" y="419100"/>
            <a:ext cx="7173913" cy="1143000"/>
          </a:xfrm>
        </p:spPr>
        <p:txBody>
          <a:bodyPr/>
          <a:lstStyle/>
          <a:p>
            <a:r>
              <a:rPr lang="en-US" sz="3200" b="1"/>
              <a:t>Overview of Object-Oriented Concepts (3)</a:t>
            </a:r>
          </a:p>
        </p:txBody>
      </p:sp>
      <p:sp>
        <p:nvSpPr>
          <p:cNvPr id="261123" name="Rectangle 3"/>
          <p:cNvSpPr>
            <a:spLocks noGrp="1" noChangeArrowheads="1"/>
          </p:cNvSpPr>
          <p:nvPr>
            <p:ph type="body" idx="1"/>
          </p:nvPr>
        </p:nvSpPr>
        <p:spPr/>
        <p:txBody>
          <a:bodyPr/>
          <a:lstStyle/>
          <a:p>
            <a:pPr eaLnBrk="0" hangingPunct="0"/>
            <a:r>
              <a:rPr lang="en-US"/>
              <a:t>The internal structure of an object in OOPLs includes the specification of </a:t>
            </a:r>
            <a:r>
              <a:rPr lang="en-US" b="1"/>
              <a:t>instance</a:t>
            </a:r>
            <a:r>
              <a:rPr lang="en-US"/>
              <a:t> </a:t>
            </a:r>
            <a:r>
              <a:rPr lang="en-US" b="1"/>
              <a:t>variables, </a:t>
            </a:r>
            <a:r>
              <a:rPr lang="en-US"/>
              <a:t>which hold the values that define the internal state of the object. </a:t>
            </a:r>
          </a:p>
          <a:p>
            <a:pPr eaLnBrk="0" hangingPunct="0"/>
            <a:r>
              <a:rPr lang="en-US"/>
              <a:t>An instance variable is similar to the concept of an attribute,</a:t>
            </a:r>
            <a:r>
              <a:rPr lang="en-US" i="1"/>
              <a:t> </a:t>
            </a:r>
            <a:r>
              <a:rPr lang="en-US"/>
              <a:t>except that instance variables may be encapsulated within the object and thus are not necessarily visible to external users</a:t>
            </a:r>
          </a:p>
          <a:p>
            <a:endParaRPr lang="en-US"/>
          </a:p>
        </p:txBody>
      </p:sp>
    </p:spTree>
    <p:extLst>
      <p:ext uri="{BB962C8B-B14F-4D97-AF65-F5344CB8AC3E}">
        <p14:creationId xmlns:p14="http://schemas.microsoft.com/office/powerpoint/2010/main" val="2427019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943100" y="774700"/>
            <a:ext cx="8496300" cy="990600"/>
          </a:xfrm>
        </p:spPr>
        <p:txBody>
          <a:bodyPr/>
          <a:lstStyle/>
          <a:p>
            <a:r>
              <a:rPr lang="en-US" sz="3200" b="1"/>
              <a:t>Overview of Object-Oriented Concepts (4)</a:t>
            </a:r>
            <a:r>
              <a:rPr lang="en-US" sz="3200" b="1">
                <a:solidFill>
                  <a:schemeClr val="bg1"/>
                </a:solidFill>
              </a:rPr>
              <a:t> </a:t>
            </a:r>
            <a:br>
              <a:rPr lang="en-US" sz="3200" b="1">
                <a:solidFill>
                  <a:schemeClr val="bg1"/>
                </a:solidFill>
              </a:rPr>
            </a:br>
            <a:endParaRPr lang="en-US" sz="3200" b="1">
              <a:solidFill>
                <a:schemeClr val="bg1"/>
              </a:solidFill>
            </a:endParaRPr>
          </a:p>
        </p:txBody>
      </p:sp>
      <p:sp>
        <p:nvSpPr>
          <p:cNvPr id="262147" name="Rectangle 3"/>
          <p:cNvSpPr>
            <a:spLocks noGrp="1" noChangeArrowheads="1"/>
          </p:cNvSpPr>
          <p:nvPr>
            <p:ph type="body" idx="1"/>
          </p:nvPr>
        </p:nvSpPr>
        <p:spPr/>
        <p:txBody>
          <a:bodyPr/>
          <a:lstStyle/>
          <a:p>
            <a:pPr marL="533400" indent="-533400" eaLnBrk="0" hangingPunct="0"/>
            <a:r>
              <a:rPr lang="en-US"/>
              <a:t>Some OO models insist that all operations a user can apply to an object must be predefined. This forces a complete encapsulation</a:t>
            </a:r>
            <a:r>
              <a:rPr lang="en-US" i="1"/>
              <a:t> </a:t>
            </a:r>
            <a:r>
              <a:rPr lang="en-US"/>
              <a:t>of objects.</a:t>
            </a:r>
          </a:p>
          <a:p>
            <a:pPr marL="533400" indent="-533400" eaLnBrk="0" hangingPunct="0">
              <a:buNone/>
            </a:pPr>
            <a:endParaRPr lang="en-US"/>
          </a:p>
          <a:p>
            <a:pPr marL="533400" indent="-533400" eaLnBrk="0" hangingPunct="0"/>
            <a:r>
              <a:rPr lang="en-US"/>
              <a:t>To encourage </a:t>
            </a:r>
            <a:r>
              <a:rPr lang="en-US" b="1"/>
              <a:t>encapsulation</a:t>
            </a:r>
            <a:r>
              <a:rPr lang="en-US"/>
              <a:t>, an operation is defined in two parts:</a:t>
            </a:r>
          </a:p>
          <a:p>
            <a:pPr marL="914400" lvl="1" indent="-457200" eaLnBrk="0" hangingPunct="0">
              <a:buFontTx/>
              <a:buAutoNum type="arabicPeriod"/>
            </a:pPr>
            <a:r>
              <a:rPr lang="en-US"/>
              <a:t>signature or interface of the operation, specifies the operation name and arguments (or parameters). </a:t>
            </a:r>
          </a:p>
          <a:p>
            <a:pPr marL="914400" lvl="1" indent="-457200" eaLnBrk="0" hangingPunct="0">
              <a:buFontTx/>
              <a:buAutoNum type="arabicPeriod"/>
            </a:pPr>
            <a:r>
              <a:rPr lang="en-US"/>
              <a:t>method or body, specifies the implementation of the operation. </a:t>
            </a:r>
          </a:p>
          <a:p>
            <a:pPr marL="533400" indent="-533400"/>
            <a:endParaRPr lang="en-US"/>
          </a:p>
        </p:txBody>
      </p:sp>
    </p:spTree>
    <p:extLst>
      <p:ext uri="{BB962C8B-B14F-4D97-AF65-F5344CB8AC3E}">
        <p14:creationId xmlns:p14="http://schemas.microsoft.com/office/powerpoint/2010/main" val="25364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2752726" y="419100"/>
            <a:ext cx="7173913" cy="1143000"/>
          </a:xfrm>
        </p:spPr>
        <p:txBody>
          <a:bodyPr/>
          <a:lstStyle/>
          <a:p>
            <a:r>
              <a:rPr lang="en-US" sz="3200" b="1"/>
              <a:t>Overview of Object-Oriented Concepts (5)</a:t>
            </a:r>
          </a:p>
        </p:txBody>
      </p:sp>
      <p:sp>
        <p:nvSpPr>
          <p:cNvPr id="263171" name="Rectangle 3"/>
          <p:cNvSpPr>
            <a:spLocks noGrp="1" noChangeArrowheads="1"/>
          </p:cNvSpPr>
          <p:nvPr>
            <p:ph type="body" idx="1"/>
          </p:nvPr>
        </p:nvSpPr>
        <p:spPr/>
        <p:txBody>
          <a:bodyPr/>
          <a:lstStyle/>
          <a:p>
            <a:pPr eaLnBrk="0" hangingPunct="0"/>
            <a:r>
              <a:rPr lang="en-US"/>
              <a:t>Operations can be invoked by passing a message</a:t>
            </a:r>
            <a:r>
              <a:rPr lang="en-US" i="1"/>
              <a:t> </a:t>
            </a:r>
            <a:r>
              <a:rPr lang="en-US"/>
              <a:t>to an object, which includes the </a:t>
            </a:r>
            <a:r>
              <a:rPr lang="en-US" i="1"/>
              <a:t>operation name</a:t>
            </a:r>
            <a:r>
              <a:rPr lang="en-US"/>
              <a:t> and the </a:t>
            </a:r>
            <a:r>
              <a:rPr lang="en-US" i="1"/>
              <a:t>parameters</a:t>
            </a:r>
            <a:r>
              <a:rPr lang="en-US"/>
              <a:t>. The object then executes the method for that operation. </a:t>
            </a:r>
          </a:p>
          <a:p>
            <a:pPr eaLnBrk="0" hangingPunct="0"/>
            <a:r>
              <a:rPr lang="en-US"/>
              <a:t>This encapsulation permits modification of the internal structure of an object, as well as the implementation of its operations, without the need to disturb the external programs that invoke these operations</a:t>
            </a:r>
          </a:p>
          <a:p>
            <a:endParaRPr lang="en-US"/>
          </a:p>
        </p:txBody>
      </p:sp>
    </p:spTree>
    <p:extLst>
      <p:ext uri="{BB962C8B-B14F-4D97-AF65-F5344CB8AC3E}">
        <p14:creationId xmlns:p14="http://schemas.microsoft.com/office/powerpoint/2010/main" val="96546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2855" y="94429"/>
            <a:ext cx="9732936" cy="6669142"/>
          </a:xfrm>
          <a:prstGeom prst="rect">
            <a:avLst/>
          </a:prstGeom>
        </p:spPr>
      </p:pic>
    </p:spTree>
    <p:extLst>
      <p:ext uri="{BB962C8B-B14F-4D97-AF65-F5344CB8AC3E}">
        <p14:creationId xmlns:p14="http://schemas.microsoft.com/office/powerpoint/2010/main" val="956047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752726" y="419100"/>
            <a:ext cx="7173913" cy="1143000"/>
          </a:xfrm>
        </p:spPr>
        <p:txBody>
          <a:bodyPr/>
          <a:lstStyle/>
          <a:p>
            <a:r>
              <a:rPr lang="en-US" sz="3200" b="1"/>
              <a:t>Overview of Object-Oriented Concepts (6)</a:t>
            </a:r>
          </a:p>
        </p:txBody>
      </p:sp>
      <p:sp>
        <p:nvSpPr>
          <p:cNvPr id="264195" name="Rectangle 3"/>
          <p:cNvSpPr>
            <a:spLocks noGrp="1" noChangeArrowheads="1"/>
          </p:cNvSpPr>
          <p:nvPr>
            <p:ph type="body" idx="1"/>
          </p:nvPr>
        </p:nvSpPr>
        <p:spPr/>
        <p:txBody>
          <a:bodyPr/>
          <a:lstStyle/>
          <a:p>
            <a:pPr eaLnBrk="0" hangingPunct="0"/>
            <a:r>
              <a:rPr lang="en-US"/>
              <a:t>Some OO systems provide capabilities for dealing with </a:t>
            </a:r>
            <a:r>
              <a:rPr lang="en-US" u="sng"/>
              <a:t>multiple versions</a:t>
            </a:r>
            <a:r>
              <a:rPr lang="en-US" i="1"/>
              <a:t> </a:t>
            </a:r>
            <a:r>
              <a:rPr lang="en-US"/>
              <a:t>of the same object (a feature that is essential in design and engineering applications).  </a:t>
            </a:r>
          </a:p>
          <a:p>
            <a:pPr lvl="1" eaLnBrk="0" hangingPunct="0"/>
            <a:r>
              <a:rPr lang="en-US"/>
              <a:t>For example, an old version of an object that represents a tested and verified design should be retained until the new version is tested and verified:</a:t>
            </a:r>
          </a:p>
          <a:p>
            <a:pPr lvl="1" eaLnBrk="0" hangingPunct="0"/>
            <a:r>
              <a:rPr lang="en-US"/>
              <a:t>very crucial for designs in manufacturing process control, architecture , software systems ….. </a:t>
            </a:r>
          </a:p>
        </p:txBody>
      </p:sp>
    </p:spTree>
    <p:extLst>
      <p:ext uri="{BB962C8B-B14F-4D97-AF65-F5344CB8AC3E}">
        <p14:creationId xmlns:p14="http://schemas.microsoft.com/office/powerpoint/2010/main" val="3341380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2752726" y="419100"/>
            <a:ext cx="7173913" cy="1143000"/>
          </a:xfrm>
        </p:spPr>
        <p:txBody>
          <a:bodyPr/>
          <a:lstStyle/>
          <a:p>
            <a:r>
              <a:rPr lang="en-US" sz="3200" b="1"/>
              <a:t>Overview of Object-Oriented Concepts (7)</a:t>
            </a:r>
          </a:p>
        </p:txBody>
      </p:sp>
      <p:sp>
        <p:nvSpPr>
          <p:cNvPr id="265219" name="Rectangle 3"/>
          <p:cNvSpPr>
            <a:spLocks noGrp="1" noChangeArrowheads="1"/>
          </p:cNvSpPr>
          <p:nvPr>
            <p:ph type="body" idx="1"/>
          </p:nvPr>
        </p:nvSpPr>
        <p:spPr/>
        <p:txBody>
          <a:bodyPr/>
          <a:lstStyle/>
          <a:p>
            <a:pPr eaLnBrk="0" hangingPunct="0"/>
            <a:r>
              <a:rPr lang="en-US" b="1"/>
              <a:t>Operator polymorphism</a:t>
            </a:r>
            <a:r>
              <a:rPr lang="en-US"/>
              <a:t>: It refers to an operation’s ability to be applied to different types of objects; in such a situation, an operation name may refer to several distinct implementations, depending on the type of objects it is applied to. </a:t>
            </a:r>
          </a:p>
          <a:p>
            <a:pPr eaLnBrk="0" hangingPunct="0"/>
            <a:endParaRPr lang="en-US"/>
          </a:p>
          <a:p>
            <a:pPr eaLnBrk="0" hangingPunct="0"/>
            <a:r>
              <a:rPr lang="en-US"/>
              <a:t>This feature is also called </a:t>
            </a:r>
            <a:r>
              <a:rPr lang="en-US" u="sng"/>
              <a:t>operator overloading</a:t>
            </a:r>
          </a:p>
          <a:p>
            <a:pPr lvl="1" eaLnBrk="0" hangingPunct="0">
              <a:buFontTx/>
              <a:buNone/>
            </a:pPr>
            <a:endParaRPr lang="en-US"/>
          </a:p>
          <a:p>
            <a:endParaRPr lang="en-US"/>
          </a:p>
        </p:txBody>
      </p:sp>
    </p:spTree>
    <p:extLst>
      <p:ext uri="{BB962C8B-B14F-4D97-AF65-F5344CB8AC3E}">
        <p14:creationId xmlns:p14="http://schemas.microsoft.com/office/powerpoint/2010/main" val="3485711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2565400" y="381000"/>
            <a:ext cx="7924800" cy="990600"/>
          </a:xfrm>
        </p:spPr>
        <p:txBody>
          <a:bodyPr/>
          <a:lstStyle/>
          <a:p>
            <a:r>
              <a:rPr lang="en-US" sz="3200" b="1"/>
              <a:t>20.2 Object Identity, Object Structure, and Type Constructors (1)</a:t>
            </a:r>
          </a:p>
        </p:txBody>
      </p:sp>
      <p:sp>
        <p:nvSpPr>
          <p:cNvPr id="266243" name="Rectangle 3"/>
          <p:cNvSpPr>
            <a:spLocks noGrp="1" noChangeArrowheads="1"/>
          </p:cNvSpPr>
          <p:nvPr>
            <p:ph type="body" idx="1"/>
          </p:nvPr>
        </p:nvSpPr>
        <p:spPr/>
        <p:txBody>
          <a:bodyPr/>
          <a:lstStyle/>
          <a:p>
            <a:r>
              <a:rPr lang="en-US" b="1"/>
              <a:t>Unique Identity</a:t>
            </a:r>
            <a:r>
              <a:rPr lang="en-US"/>
              <a:t>: An OO database system provides a unique identity</a:t>
            </a:r>
            <a:r>
              <a:rPr lang="en-US" b="1"/>
              <a:t> </a:t>
            </a:r>
            <a:r>
              <a:rPr lang="en-US"/>
              <a:t>to each independent object stored in the database. This unique identity is typically implemented via a unique, system-generated </a:t>
            </a:r>
            <a:r>
              <a:rPr lang="en-US" b="1"/>
              <a:t>object identifier, </a:t>
            </a:r>
            <a:r>
              <a:rPr lang="en-US"/>
              <a:t>or </a:t>
            </a:r>
            <a:r>
              <a:rPr lang="en-US" b="1"/>
              <a:t>OID</a:t>
            </a:r>
          </a:p>
          <a:p>
            <a:r>
              <a:rPr lang="en-US"/>
              <a:t>The main property required of an OID is that it be </a:t>
            </a:r>
            <a:r>
              <a:rPr lang="en-US" b="1"/>
              <a:t>immutable; </a:t>
            </a:r>
            <a:r>
              <a:rPr lang="en-US"/>
              <a:t>that is, the OID value of a particular object should not change. This preserves the identity of the real-world object being represented.</a:t>
            </a:r>
          </a:p>
        </p:txBody>
      </p:sp>
    </p:spTree>
    <p:extLst>
      <p:ext uri="{BB962C8B-B14F-4D97-AF65-F5344CB8AC3E}">
        <p14:creationId xmlns:p14="http://schemas.microsoft.com/office/powerpoint/2010/main" val="294867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2366964" y="622300"/>
            <a:ext cx="7793037" cy="1143000"/>
          </a:xfrm>
        </p:spPr>
        <p:txBody>
          <a:bodyPr>
            <a:normAutofit fontScale="90000"/>
          </a:bodyPr>
          <a:lstStyle/>
          <a:p>
            <a:r>
              <a:rPr lang="en-US" sz="3200" b="1"/>
              <a:t>Object Identity, Object Structure, and Type Constructors (2) </a:t>
            </a:r>
            <a:br>
              <a:rPr lang="en-US" sz="3200" b="1"/>
            </a:br>
            <a:endParaRPr lang="en-US" sz="3200" b="1"/>
          </a:p>
        </p:txBody>
      </p:sp>
      <p:sp>
        <p:nvSpPr>
          <p:cNvPr id="267267" name="Rectangle 3"/>
          <p:cNvSpPr>
            <a:spLocks noGrp="1" noChangeArrowheads="1"/>
          </p:cNvSpPr>
          <p:nvPr>
            <p:ph type="body" idx="1"/>
          </p:nvPr>
        </p:nvSpPr>
        <p:spPr/>
        <p:txBody>
          <a:bodyPr/>
          <a:lstStyle/>
          <a:p>
            <a:pPr>
              <a:lnSpc>
                <a:spcPct val="90000"/>
              </a:lnSpc>
            </a:pPr>
            <a:r>
              <a:rPr lang="en-US" b="1"/>
              <a:t>Type Constructors</a:t>
            </a:r>
            <a:r>
              <a:rPr lang="en-US"/>
              <a:t>: In OO databases, the state (current value) of a complex object may be constructed from other objects (or other values) by using certain type constructors</a:t>
            </a:r>
            <a:r>
              <a:rPr lang="en-US" sz="2400"/>
              <a:t>.</a:t>
            </a:r>
          </a:p>
          <a:p>
            <a:pPr>
              <a:lnSpc>
                <a:spcPct val="90000"/>
              </a:lnSpc>
            </a:pPr>
            <a:r>
              <a:rPr lang="en-US"/>
              <a:t>The three most basic constructors are </a:t>
            </a:r>
            <a:r>
              <a:rPr lang="en-US" b="1"/>
              <a:t>atom, tuple, </a:t>
            </a:r>
            <a:r>
              <a:rPr lang="en-US"/>
              <a:t>and </a:t>
            </a:r>
            <a:r>
              <a:rPr lang="en-US" b="1"/>
              <a:t>set. </a:t>
            </a:r>
            <a:r>
              <a:rPr lang="en-US"/>
              <a:t>Other commonly used constructors include </a:t>
            </a:r>
            <a:r>
              <a:rPr lang="en-US" b="1"/>
              <a:t>list, bag, </a:t>
            </a:r>
            <a:r>
              <a:rPr lang="en-US"/>
              <a:t>and </a:t>
            </a:r>
            <a:r>
              <a:rPr lang="en-US" b="1"/>
              <a:t>array.  </a:t>
            </a:r>
            <a:r>
              <a:rPr lang="en-US"/>
              <a:t>The atom constructor is used to represent all basic atomic values, such as integers, real numbers, character strings, Booleans, and any other basic data types that the system supports directly.</a:t>
            </a:r>
          </a:p>
          <a:p>
            <a:pPr>
              <a:lnSpc>
                <a:spcPct val="90000"/>
              </a:lnSpc>
            </a:pPr>
            <a:endParaRPr lang="en-US"/>
          </a:p>
          <a:p>
            <a:pPr>
              <a:lnSpc>
                <a:spcPct val="90000"/>
              </a:lnSpc>
            </a:pPr>
            <a:endParaRPr lang="en-US"/>
          </a:p>
        </p:txBody>
      </p:sp>
    </p:spTree>
    <p:extLst>
      <p:ext uri="{BB962C8B-B14F-4D97-AF65-F5344CB8AC3E}">
        <p14:creationId xmlns:p14="http://schemas.microsoft.com/office/powerpoint/2010/main" val="2686614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2366964" y="406400"/>
            <a:ext cx="7793037" cy="1143000"/>
          </a:xfrm>
        </p:spPr>
        <p:txBody>
          <a:bodyPr/>
          <a:lstStyle/>
          <a:p>
            <a:r>
              <a:rPr lang="en-US" sz="3200" b="1"/>
              <a:t>Object Identity, Object Structure, and Type Constructors (3)</a:t>
            </a:r>
          </a:p>
        </p:txBody>
      </p:sp>
      <p:sp>
        <p:nvSpPr>
          <p:cNvPr id="268291" name="Rectangle 3"/>
          <p:cNvSpPr>
            <a:spLocks noGrp="1" noChangeArrowheads="1"/>
          </p:cNvSpPr>
          <p:nvPr>
            <p:ph type="body" idx="1"/>
          </p:nvPr>
        </p:nvSpPr>
        <p:spPr/>
        <p:txBody>
          <a:bodyPr/>
          <a:lstStyle/>
          <a:p>
            <a:r>
              <a:rPr lang="en-US" sz="2400" b="1"/>
              <a:t>Example 1</a:t>
            </a:r>
            <a:r>
              <a:rPr lang="en-US" sz="2400"/>
              <a:t>, one possible relational database state corresponding to COMPANY schema</a:t>
            </a:r>
          </a:p>
        </p:txBody>
      </p:sp>
      <p:pic>
        <p:nvPicPr>
          <p:cNvPr id="268292" name="Picture 4" descr="asb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46388"/>
            <a:ext cx="8915400" cy="289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013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2674939" y="419100"/>
            <a:ext cx="7793037" cy="1143000"/>
          </a:xfrm>
        </p:spPr>
        <p:txBody>
          <a:bodyPr/>
          <a:lstStyle/>
          <a:p>
            <a:r>
              <a:rPr lang="en-US" sz="3200" b="1"/>
              <a:t>Object Identity, Object Structure, and Type Constructors (4)</a:t>
            </a:r>
          </a:p>
        </p:txBody>
      </p:sp>
      <p:sp>
        <p:nvSpPr>
          <p:cNvPr id="269315" name="Rectangle 3"/>
          <p:cNvSpPr>
            <a:spLocks noGrp="1" noChangeArrowheads="1"/>
          </p:cNvSpPr>
          <p:nvPr>
            <p:ph type="body" idx="1"/>
          </p:nvPr>
        </p:nvSpPr>
        <p:spPr>
          <a:xfrm>
            <a:off x="2209800" y="1562100"/>
            <a:ext cx="7772400" cy="4114800"/>
          </a:xfrm>
        </p:spPr>
        <p:txBody>
          <a:bodyPr/>
          <a:lstStyle/>
          <a:p>
            <a:r>
              <a:rPr lang="en-US" sz="2400" b="1"/>
              <a:t>Example 1 (cont.):</a:t>
            </a:r>
          </a:p>
          <a:p>
            <a:pPr>
              <a:buFont typeface="Wingdings" panose="05000000000000000000" pitchFamily="2" charset="2"/>
              <a:buNone/>
            </a:pPr>
            <a:r>
              <a:rPr lang="en-US" sz="2400" b="1"/>
              <a:t>  </a:t>
            </a:r>
          </a:p>
        </p:txBody>
      </p:sp>
      <p:pic>
        <p:nvPicPr>
          <p:cNvPr id="269316" name="Picture 4" descr="asb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1981200"/>
            <a:ext cx="525780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201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2674939" y="457200"/>
            <a:ext cx="7793037" cy="1143000"/>
          </a:xfrm>
        </p:spPr>
        <p:txBody>
          <a:bodyPr/>
          <a:lstStyle/>
          <a:p>
            <a:r>
              <a:rPr lang="en-US" sz="3200" b="1"/>
              <a:t>Object Identity, Object Structure, and Type Constructors (5)</a:t>
            </a:r>
          </a:p>
        </p:txBody>
      </p:sp>
      <p:sp>
        <p:nvSpPr>
          <p:cNvPr id="270339" name="Rectangle 3"/>
          <p:cNvSpPr>
            <a:spLocks noGrp="1" noChangeArrowheads="1"/>
          </p:cNvSpPr>
          <p:nvPr>
            <p:ph type="body" idx="1"/>
          </p:nvPr>
        </p:nvSpPr>
        <p:spPr/>
        <p:txBody>
          <a:bodyPr/>
          <a:lstStyle/>
          <a:p>
            <a:r>
              <a:rPr lang="en-US" sz="2400" b="1"/>
              <a:t>Example 1 (cont.)</a:t>
            </a:r>
          </a:p>
        </p:txBody>
      </p:sp>
      <p:pic>
        <p:nvPicPr>
          <p:cNvPr id="270340" name="Picture 4" descr="as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8763000" cy="383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332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366964" y="342900"/>
            <a:ext cx="7793037" cy="1143000"/>
          </a:xfrm>
        </p:spPr>
        <p:txBody>
          <a:bodyPr/>
          <a:lstStyle/>
          <a:p>
            <a:r>
              <a:rPr lang="en-US" sz="3200" b="1"/>
              <a:t>Object Identity, Object Structure, and Type Constructors (6)</a:t>
            </a:r>
          </a:p>
        </p:txBody>
      </p:sp>
      <p:sp>
        <p:nvSpPr>
          <p:cNvPr id="271363" name="Rectangle 3"/>
          <p:cNvSpPr>
            <a:spLocks noGrp="1" noChangeArrowheads="1"/>
          </p:cNvSpPr>
          <p:nvPr>
            <p:ph type="body" idx="1"/>
          </p:nvPr>
        </p:nvSpPr>
        <p:spPr/>
        <p:txBody>
          <a:bodyPr>
            <a:normAutofit lnSpcReduction="10000"/>
          </a:bodyPr>
          <a:lstStyle/>
          <a:p>
            <a:pPr>
              <a:lnSpc>
                <a:spcPct val="90000"/>
              </a:lnSpc>
            </a:pPr>
            <a:r>
              <a:rPr lang="en-US" sz="2400" b="1"/>
              <a:t>Example 1</a:t>
            </a:r>
            <a:r>
              <a:rPr lang="en-US"/>
              <a:t> </a:t>
            </a:r>
            <a:r>
              <a:rPr lang="en-US" b="1"/>
              <a:t>(cont.)</a:t>
            </a:r>
          </a:p>
          <a:p>
            <a:pPr algn="just">
              <a:lnSpc>
                <a:spcPct val="90000"/>
              </a:lnSpc>
              <a:buFont typeface="Wingdings" panose="05000000000000000000" pitchFamily="2" charset="2"/>
              <a:buNone/>
            </a:pPr>
            <a:r>
              <a:rPr lang="en-US" sz="2400">
                <a:solidFill>
                  <a:srgbClr val="000000"/>
                </a:solidFill>
                <a:latin typeface="Goudy" charset="0"/>
                <a:cs typeface="Times New Roman" panose="02020603050405020304" pitchFamily="18" charset="0"/>
              </a:rPr>
              <a:t>	</a:t>
            </a:r>
            <a:r>
              <a:rPr lang="en-US">
                <a:solidFill>
                  <a:srgbClr val="000000"/>
                </a:solidFill>
                <a:latin typeface="Goudy" charset="0"/>
                <a:cs typeface="Times New Roman" panose="02020603050405020304" pitchFamily="18" charset="0"/>
              </a:rPr>
              <a:t>We use </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1</a:t>
            </a:r>
            <a:r>
              <a:rPr lang="en-US">
                <a:solidFill>
                  <a:srgbClr val="000000"/>
                </a:solidFill>
                <a:latin typeface="Goudy" charset="0"/>
                <a:cs typeface="Times New Roman" panose="02020603050405020304" pitchFamily="18" charset="0"/>
              </a:rPr>
              <a:t>, </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2</a:t>
            </a:r>
            <a:r>
              <a:rPr lang="en-US">
                <a:solidFill>
                  <a:srgbClr val="000000"/>
                </a:solidFill>
                <a:latin typeface="Goudy" charset="0"/>
                <a:cs typeface="Times New Roman" panose="02020603050405020304" pitchFamily="18" charset="0"/>
              </a:rPr>
              <a:t>, </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3</a:t>
            </a:r>
            <a:r>
              <a:rPr lang="en-US">
                <a:solidFill>
                  <a:srgbClr val="000000"/>
                </a:solidFill>
                <a:latin typeface="Goudy" charset="0"/>
                <a:cs typeface="Times New Roman" panose="02020603050405020304" pitchFamily="18" charset="0"/>
              </a:rPr>
              <a:t>, . . . to stand for unique system-generated object identifiers. Consider the following objects:</a:t>
            </a:r>
          </a:p>
          <a:p>
            <a:pPr>
              <a:lnSpc>
                <a:spcPct val="90000"/>
              </a:lnSpc>
              <a:buFont typeface="Wingdings" panose="05000000000000000000" pitchFamily="2" charset="2"/>
              <a:buNone/>
            </a:pPr>
            <a:r>
              <a:rPr lang="en-US" sz="2400" i="1">
                <a:solidFill>
                  <a:srgbClr val="000000"/>
                </a:solidFill>
                <a:latin typeface="Goudy" charset="0"/>
                <a:cs typeface="Times New Roman" panose="02020603050405020304" pitchFamily="18" charset="0"/>
              </a:rPr>
              <a:t>	o</a:t>
            </a:r>
            <a:r>
              <a:rPr lang="en-US" sz="2400" baseline="-30000">
                <a:solidFill>
                  <a:srgbClr val="000000"/>
                </a:solidFill>
                <a:latin typeface="Goudy" charset="0"/>
                <a:cs typeface="Times New Roman" panose="02020603050405020304" pitchFamily="18" charset="0"/>
              </a:rPr>
              <a:t>1</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a:t>
            </a:r>
            <a:r>
              <a:rPr lang="en-US" sz="2400">
                <a:solidFill>
                  <a:srgbClr val="000000"/>
                </a:solidFill>
                <a:latin typeface="Goudy" charset="0"/>
                <a:cs typeface="Times New Roman" panose="02020603050405020304" pitchFamily="18" charset="0"/>
              </a:rPr>
              <a:t>, atom, ‘Houston’)</a:t>
            </a:r>
          </a:p>
          <a:p>
            <a:pPr>
              <a:lnSpc>
                <a:spcPct val="90000"/>
              </a:lnSpc>
              <a:buFont typeface="Wingdings" panose="05000000000000000000" pitchFamily="2" charset="2"/>
              <a:buNone/>
            </a:pPr>
            <a:r>
              <a:rPr lang="en-US" sz="2400" i="1">
                <a:solidFill>
                  <a:srgbClr val="000000"/>
                </a:solidFill>
                <a:latin typeface="Goudy" charset="0"/>
                <a:cs typeface="Times New Roman" panose="02020603050405020304" pitchFamily="18" charset="0"/>
              </a:rPr>
              <a:t>	o</a:t>
            </a:r>
            <a:r>
              <a:rPr lang="en-US" sz="2400" baseline="-30000">
                <a:solidFill>
                  <a:srgbClr val="000000"/>
                </a:solidFill>
                <a:latin typeface="Goudy" charset="0"/>
                <a:cs typeface="Times New Roman" panose="02020603050405020304" pitchFamily="18" charset="0"/>
              </a:rPr>
              <a:t>2</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2</a:t>
            </a:r>
            <a:r>
              <a:rPr lang="en-US" sz="2400">
                <a:solidFill>
                  <a:srgbClr val="000000"/>
                </a:solidFill>
                <a:latin typeface="Goudy" charset="0"/>
                <a:cs typeface="Times New Roman" panose="02020603050405020304" pitchFamily="18" charset="0"/>
              </a:rPr>
              <a:t>, atom, ‘Bellaire’)</a:t>
            </a:r>
          </a:p>
          <a:p>
            <a:pPr>
              <a:lnSpc>
                <a:spcPct val="90000"/>
              </a:lnSpc>
              <a:buFont typeface="Wingdings" panose="05000000000000000000" pitchFamily="2" charset="2"/>
              <a:buNone/>
            </a:pPr>
            <a:r>
              <a:rPr lang="en-US" sz="2400" i="1">
                <a:solidFill>
                  <a:srgbClr val="000000"/>
                </a:solidFill>
                <a:latin typeface="Goudy" charset="0"/>
                <a:cs typeface="Times New Roman" panose="02020603050405020304" pitchFamily="18" charset="0"/>
              </a:rPr>
              <a:t>	o</a:t>
            </a:r>
            <a:r>
              <a:rPr lang="en-US" sz="2400" baseline="-30000">
                <a:solidFill>
                  <a:srgbClr val="000000"/>
                </a:solidFill>
                <a:latin typeface="Goudy" charset="0"/>
                <a:cs typeface="Times New Roman" panose="02020603050405020304" pitchFamily="18" charset="0"/>
              </a:rPr>
              <a:t>3</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3</a:t>
            </a:r>
            <a:r>
              <a:rPr lang="en-US" sz="2400">
                <a:solidFill>
                  <a:srgbClr val="000000"/>
                </a:solidFill>
                <a:latin typeface="Goudy" charset="0"/>
                <a:cs typeface="Times New Roman" panose="02020603050405020304" pitchFamily="18" charset="0"/>
              </a:rPr>
              <a:t>, atom, ‘Sugarland’)</a:t>
            </a:r>
            <a:br>
              <a:rPr lang="en-US" sz="2400">
                <a:solidFill>
                  <a:srgbClr val="000000"/>
                </a:solidFill>
                <a:latin typeface="Goudy" charset="0"/>
                <a:cs typeface="Times New Roman" panose="02020603050405020304" pitchFamily="18" charset="0"/>
              </a:rPr>
            </a:br>
            <a:r>
              <a:rPr lang="en-US" sz="2400" i="1">
                <a:solidFill>
                  <a:srgbClr val="000000"/>
                </a:solidFill>
                <a:latin typeface="Goudy" charset="0"/>
                <a:cs typeface="Times New Roman" panose="02020603050405020304" pitchFamily="18" charset="0"/>
              </a:rPr>
              <a:t>o</a:t>
            </a:r>
            <a:r>
              <a:rPr lang="en-US" sz="2400" baseline="-30000">
                <a:solidFill>
                  <a:srgbClr val="000000"/>
                </a:solidFill>
                <a:latin typeface="Goudy" charset="0"/>
                <a:cs typeface="Times New Roman" panose="02020603050405020304" pitchFamily="18" charset="0"/>
              </a:rPr>
              <a:t>4</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4</a:t>
            </a:r>
            <a:r>
              <a:rPr lang="en-US" sz="2400">
                <a:solidFill>
                  <a:srgbClr val="000000"/>
                </a:solidFill>
                <a:latin typeface="Goudy" charset="0"/>
                <a:cs typeface="Times New Roman" panose="02020603050405020304" pitchFamily="18" charset="0"/>
              </a:rPr>
              <a:t>, atom, 5)</a:t>
            </a:r>
          </a:p>
          <a:p>
            <a:pPr>
              <a:lnSpc>
                <a:spcPct val="90000"/>
              </a:lnSpc>
              <a:buFont typeface="Wingdings" panose="05000000000000000000" pitchFamily="2" charset="2"/>
              <a:buNone/>
            </a:pPr>
            <a:r>
              <a:rPr lang="en-US" sz="2400" i="1">
                <a:solidFill>
                  <a:srgbClr val="000000"/>
                </a:solidFill>
                <a:latin typeface="Goudy" charset="0"/>
                <a:cs typeface="Times New Roman" panose="02020603050405020304" pitchFamily="18" charset="0"/>
              </a:rPr>
              <a:t>	o</a:t>
            </a:r>
            <a:r>
              <a:rPr lang="en-US" sz="2400" baseline="-30000">
                <a:solidFill>
                  <a:srgbClr val="000000"/>
                </a:solidFill>
                <a:latin typeface="Goudy" charset="0"/>
                <a:cs typeface="Times New Roman" panose="02020603050405020304" pitchFamily="18" charset="0"/>
              </a:rPr>
              <a:t>5</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5</a:t>
            </a:r>
            <a:r>
              <a:rPr lang="en-US" sz="2400">
                <a:solidFill>
                  <a:srgbClr val="000000"/>
                </a:solidFill>
                <a:latin typeface="Goudy" charset="0"/>
                <a:cs typeface="Times New Roman" panose="02020603050405020304" pitchFamily="18" charset="0"/>
              </a:rPr>
              <a:t>, atom, ‘Research’)</a:t>
            </a:r>
          </a:p>
          <a:p>
            <a:pPr>
              <a:lnSpc>
                <a:spcPct val="90000"/>
              </a:lnSpc>
              <a:buFont typeface="Wingdings" panose="05000000000000000000" pitchFamily="2" charset="2"/>
              <a:buNone/>
            </a:pPr>
            <a:r>
              <a:rPr lang="en-US" sz="2400" i="1">
                <a:solidFill>
                  <a:srgbClr val="000000"/>
                </a:solidFill>
                <a:latin typeface="Goudy" charset="0"/>
                <a:cs typeface="Times New Roman" panose="02020603050405020304" pitchFamily="18" charset="0"/>
              </a:rPr>
              <a:t>	o</a:t>
            </a:r>
            <a:r>
              <a:rPr lang="en-US" sz="2400" baseline="-30000">
                <a:solidFill>
                  <a:srgbClr val="000000"/>
                </a:solidFill>
                <a:latin typeface="Goudy" charset="0"/>
                <a:cs typeface="Times New Roman" panose="02020603050405020304" pitchFamily="18" charset="0"/>
              </a:rPr>
              <a:t>6</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6</a:t>
            </a:r>
            <a:r>
              <a:rPr lang="en-US" sz="2400">
                <a:solidFill>
                  <a:srgbClr val="000000"/>
                </a:solidFill>
                <a:latin typeface="Goudy" charset="0"/>
                <a:cs typeface="Times New Roman" panose="02020603050405020304" pitchFamily="18" charset="0"/>
              </a:rPr>
              <a:t>, atom, ‘1988-05-22’)</a:t>
            </a:r>
          </a:p>
          <a:p>
            <a:pPr>
              <a:lnSpc>
                <a:spcPct val="90000"/>
              </a:lnSpc>
              <a:buFont typeface="Wingdings" panose="05000000000000000000" pitchFamily="2" charset="2"/>
              <a:buNone/>
            </a:pPr>
            <a:r>
              <a:rPr lang="en-US" sz="2400" i="1">
                <a:solidFill>
                  <a:srgbClr val="000000"/>
                </a:solidFill>
                <a:latin typeface="Goudy" charset="0"/>
                <a:cs typeface="Times New Roman" panose="02020603050405020304" pitchFamily="18" charset="0"/>
              </a:rPr>
              <a:t>	o</a:t>
            </a:r>
            <a:r>
              <a:rPr lang="en-US" sz="2400" baseline="-30000">
                <a:solidFill>
                  <a:srgbClr val="000000"/>
                </a:solidFill>
                <a:latin typeface="Goudy" charset="0"/>
                <a:cs typeface="Times New Roman" panose="02020603050405020304" pitchFamily="18" charset="0"/>
              </a:rPr>
              <a:t>7</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7</a:t>
            </a:r>
            <a:r>
              <a:rPr lang="en-US" sz="2400">
                <a:solidFill>
                  <a:srgbClr val="000000"/>
                </a:solidFill>
                <a:latin typeface="Goudy" charset="0"/>
                <a:cs typeface="Times New Roman" panose="02020603050405020304" pitchFamily="18" charset="0"/>
              </a:rPr>
              <a:t>, set,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a:t>
            </a:r>
            <a:r>
              <a:rPr lang="en-US" sz="2400">
                <a:solidFill>
                  <a:srgbClr val="000000"/>
                </a:solidFill>
                <a:latin typeface="Goudy" charset="0"/>
                <a:cs typeface="Times New Roman" panose="02020603050405020304" pitchFamily="18" charset="0"/>
              </a:rPr>
              <a:t>,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2</a:t>
            </a:r>
            <a:r>
              <a:rPr lang="en-US" sz="2400">
                <a:solidFill>
                  <a:srgbClr val="000000"/>
                </a:solidFill>
                <a:latin typeface="Goudy" charset="0"/>
                <a:cs typeface="Times New Roman" panose="02020603050405020304" pitchFamily="18" charset="0"/>
              </a:rPr>
              <a:t>,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3</a:t>
            </a:r>
            <a:r>
              <a:rPr lang="en-US" sz="2400">
                <a:solidFill>
                  <a:srgbClr val="000000"/>
                </a:solidFill>
                <a:latin typeface="Goudy" charset="0"/>
                <a:cs typeface="Times New Roman" panose="02020603050405020304" pitchFamily="18" charset="0"/>
              </a:rPr>
              <a:t>})</a:t>
            </a:r>
            <a:endParaRPr lang="en-US" sz="2000"/>
          </a:p>
        </p:txBody>
      </p:sp>
    </p:spTree>
    <p:extLst>
      <p:ext uri="{BB962C8B-B14F-4D97-AF65-F5344CB8AC3E}">
        <p14:creationId xmlns:p14="http://schemas.microsoft.com/office/powerpoint/2010/main" val="3039480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2366964" y="254000"/>
            <a:ext cx="7793037" cy="1143000"/>
          </a:xfrm>
        </p:spPr>
        <p:txBody>
          <a:bodyPr/>
          <a:lstStyle/>
          <a:p>
            <a:r>
              <a:rPr lang="en-US" sz="3200" b="1"/>
              <a:t>Object Identity, Object Structure, and Type Constructors (7)</a:t>
            </a:r>
          </a:p>
        </p:txBody>
      </p:sp>
      <p:sp>
        <p:nvSpPr>
          <p:cNvPr id="272387" name="Rectangle 3"/>
          <p:cNvSpPr>
            <a:spLocks noGrp="1" noChangeArrowheads="1"/>
          </p:cNvSpPr>
          <p:nvPr>
            <p:ph type="body" idx="1"/>
          </p:nvPr>
        </p:nvSpPr>
        <p:spPr/>
        <p:txBody>
          <a:bodyPr/>
          <a:lstStyle/>
          <a:p>
            <a:r>
              <a:rPr lang="en-US" sz="2400" b="1"/>
              <a:t>Example 1</a:t>
            </a:r>
            <a:r>
              <a:rPr lang="en-US" b="1"/>
              <a:t>(cont.)</a:t>
            </a:r>
          </a:p>
          <a:p>
            <a:pPr>
              <a:buFont typeface="Wingdings" panose="05000000000000000000" pitchFamily="2" charset="2"/>
              <a:buNone/>
            </a:pPr>
            <a:r>
              <a:rPr lang="en-US" sz="2400" i="1">
                <a:solidFill>
                  <a:srgbClr val="000000"/>
                </a:solidFill>
                <a:latin typeface="Goudy" charset="0"/>
                <a:cs typeface="Times New Roman" panose="02020603050405020304" pitchFamily="18" charset="0"/>
              </a:rPr>
              <a:t>	o</a:t>
            </a:r>
            <a:r>
              <a:rPr lang="en-US" sz="2400" baseline="-30000">
                <a:solidFill>
                  <a:srgbClr val="000000"/>
                </a:solidFill>
                <a:latin typeface="Goudy" charset="0"/>
                <a:cs typeface="Times New Roman" panose="02020603050405020304" pitchFamily="18" charset="0"/>
              </a:rPr>
              <a:t>8</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8</a:t>
            </a:r>
            <a:r>
              <a:rPr lang="en-US" sz="2400">
                <a:solidFill>
                  <a:srgbClr val="000000"/>
                </a:solidFill>
                <a:latin typeface="Goudy" charset="0"/>
                <a:cs typeface="Times New Roman" panose="02020603050405020304" pitchFamily="18" charset="0"/>
              </a:rPr>
              <a:t>, tuple, &lt;dname:</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5</a:t>
            </a:r>
            <a:r>
              <a:rPr lang="en-US" sz="2400">
                <a:solidFill>
                  <a:srgbClr val="000000"/>
                </a:solidFill>
                <a:latin typeface="Goudy" charset="0"/>
                <a:cs typeface="Times New Roman" panose="02020603050405020304" pitchFamily="18" charset="0"/>
              </a:rPr>
              <a:t>, dnumber:</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4</a:t>
            </a:r>
            <a:r>
              <a:rPr lang="en-US" sz="2400">
                <a:solidFill>
                  <a:srgbClr val="000000"/>
                </a:solidFill>
                <a:latin typeface="Goudy" charset="0"/>
                <a:cs typeface="Times New Roman" panose="02020603050405020304" pitchFamily="18" charset="0"/>
              </a:rPr>
              <a:t>, mgr:</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9</a:t>
            </a:r>
            <a:r>
              <a:rPr lang="en-US" sz="2400">
                <a:solidFill>
                  <a:srgbClr val="000000"/>
                </a:solidFill>
                <a:latin typeface="Goudy" charset="0"/>
                <a:cs typeface="Times New Roman" panose="02020603050405020304" pitchFamily="18" charset="0"/>
              </a:rPr>
              <a:t>, locations:</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7</a:t>
            </a:r>
            <a:r>
              <a:rPr lang="en-US" sz="2400">
                <a:solidFill>
                  <a:srgbClr val="000000"/>
                </a:solidFill>
                <a:latin typeface="Goudy" charset="0"/>
                <a:cs typeface="Times New Roman" panose="02020603050405020304" pitchFamily="18" charset="0"/>
              </a:rPr>
              <a:t>, employees:</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10</a:t>
            </a:r>
            <a:r>
              <a:rPr lang="en-US" sz="2400">
                <a:solidFill>
                  <a:srgbClr val="000000"/>
                </a:solidFill>
                <a:latin typeface="Goudy" charset="0"/>
                <a:cs typeface="Times New Roman" panose="02020603050405020304" pitchFamily="18" charset="0"/>
              </a:rPr>
              <a:t>, projects:</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11</a:t>
            </a:r>
            <a:r>
              <a:rPr lang="en-US" sz="2400">
                <a:solidFill>
                  <a:srgbClr val="000000"/>
                </a:solidFill>
                <a:latin typeface="Goudy" charset="0"/>
                <a:cs typeface="Times New Roman" panose="02020603050405020304" pitchFamily="18" charset="0"/>
              </a:rPr>
              <a:t>&gt;)</a:t>
            </a:r>
          </a:p>
          <a:p>
            <a:pPr>
              <a:buFont typeface="Wingdings" panose="05000000000000000000" pitchFamily="2" charset="2"/>
              <a:buNone/>
            </a:pPr>
            <a:r>
              <a:rPr lang="en-US" sz="2400" i="1">
                <a:solidFill>
                  <a:srgbClr val="000000"/>
                </a:solidFill>
                <a:latin typeface="Goudy" charset="0"/>
                <a:cs typeface="Times New Roman" panose="02020603050405020304" pitchFamily="18" charset="0"/>
              </a:rPr>
              <a:t>	o</a:t>
            </a:r>
            <a:r>
              <a:rPr lang="en-US" sz="2400" baseline="-30000">
                <a:solidFill>
                  <a:srgbClr val="000000"/>
                </a:solidFill>
                <a:latin typeface="Goudy" charset="0"/>
                <a:cs typeface="Times New Roman" panose="02020603050405020304" pitchFamily="18" charset="0"/>
              </a:rPr>
              <a:t>9</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9</a:t>
            </a:r>
            <a:r>
              <a:rPr lang="en-US" sz="2400">
                <a:solidFill>
                  <a:srgbClr val="000000"/>
                </a:solidFill>
                <a:latin typeface="Goudy" charset="0"/>
                <a:cs typeface="Times New Roman" panose="02020603050405020304" pitchFamily="18" charset="0"/>
              </a:rPr>
              <a:t>, tuple, &lt;manager:</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12</a:t>
            </a:r>
            <a:r>
              <a:rPr lang="en-US" sz="2400">
                <a:solidFill>
                  <a:srgbClr val="000000"/>
                </a:solidFill>
                <a:latin typeface="Goudy" charset="0"/>
                <a:cs typeface="Times New Roman" panose="02020603050405020304" pitchFamily="18" charset="0"/>
              </a:rPr>
              <a:t>, manager_start_date:</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6</a:t>
            </a:r>
            <a:r>
              <a:rPr lang="en-US" sz="2400">
                <a:solidFill>
                  <a:srgbClr val="000000"/>
                </a:solidFill>
                <a:latin typeface="Goudy" charset="0"/>
                <a:cs typeface="Times New Roman" panose="02020603050405020304" pitchFamily="18" charset="0"/>
              </a:rPr>
              <a:t>&gt;)</a:t>
            </a:r>
          </a:p>
          <a:p>
            <a:pPr>
              <a:buFont typeface="Wingdings" panose="05000000000000000000" pitchFamily="2" charset="2"/>
              <a:buNone/>
            </a:pPr>
            <a:r>
              <a:rPr lang="en-US" sz="2400" i="1">
                <a:solidFill>
                  <a:srgbClr val="000000"/>
                </a:solidFill>
                <a:latin typeface="Goudy" charset="0"/>
                <a:cs typeface="Times New Roman" panose="02020603050405020304" pitchFamily="18" charset="0"/>
              </a:rPr>
              <a:t>	o</a:t>
            </a:r>
            <a:r>
              <a:rPr lang="en-US" sz="2400" baseline="-30000">
                <a:solidFill>
                  <a:srgbClr val="000000"/>
                </a:solidFill>
                <a:latin typeface="Goudy" charset="0"/>
                <a:cs typeface="Times New Roman" panose="02020603050405020304" pitchFamily="18" charset="0"/>
              </a:rPr>
              <a:t>10</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10</a:t>
            </a:r>
            <a:r>
              <a:rPr lang="en-US" sz="2400">
                <a:solidFill>
                  <a:srgbClr val="000000"/>
                </a:solidFill>
                <a:latin typeface="Goudy" charset="0"/>
                <a:cs typeface="Times New Roman" panose="02020603050405020304" pitchFamily="18" charset="0"/>
              </a:rPr>
              <a:t>, set,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12</a:t>
            </a:r>
            <a:r>
              <a:rPr lang="en-US" sz="2400">
                <a:solidFill>
                  <a:srgbClr val="000000"/>
                </a:solidFill>
                <a:latin typeface="Goudy" charset="0"/>
                <a:cs typeface="Times New Roman" panose="02020603050405020304" pitchFamily="18" charset="0"/>
              </a:rPr>
              <a:t>,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13</a:t>
            </a:r>
            <a:r>
              <a:rPr lang="en-US" sz="2400">
                <a:solidFill>
                  <a:srgbClr val="000000"/>
                </a:solidFill>
                <a:latin typeface="Goudy" charset="0"/>
                <a:cs typeface="Times New Roman" panose="02020603050405020304" pitchFamily="18" charset="0"/>
              </a:rPr>
              <a:t>,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14</a:t>
            </a:r>
            <a:r>
              <a:rPr lang="en-US" sz="2400">
                <a:solidFill>
                  <a:srgbClr val="000000"/>
                </a:solidFill>
                <a:latin typeface="Goudy" charset="0"/>
                <a:cs typeface="Times New Roman" panose="02020603050405020304" pitchFamily="18" charset="0"/>
              </a:rPr>
              <a:t>})</a:t>
            </a:r>
          </a:p>
          <a:p>
            <a:pPr>
              <a:buFont typeface="Wingdings" panose="05000000000000000000" pitchFamily="2" charset="2"/>
              <a:buNone/>
            </a:pPr>
            <a:r>
              <a:rPr lang="en-US" sz="2400" i="1">
                <a:solidFill>
                  <a:srgbClr val="000000"/>
                </a:solidFill>
                <a:latin typeface="Goudy" charset="0"/>
                <a:cs typeface="Times New Roman" panose="02020603050405020304" pitchFamily="18" charset="0"/>
              </a:rPr>
              <a:t>	o</a:t>
            </a:r>
            <a:r>
              <a:rPr lang="en-US" sz="2400" baseline="-30000">
                <a:solidFill>
                  <a:srgbClr val="000000"/>
                </a:solidFill>
                <a:latin typeface="Goudy" charset="0"/>
                <a:cs typeface="Times New Roman" panose="02020603050405020304" pitchFamily="18" charset="0"/>
              </a:rPr>
              <a:t>11</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11</a:t>
            </a:r>
            <a:r>
              <a:rPr lang="en-US" sz="2400">
                <a:solidFill>
                  <a:srgbClr val="000000"/>
                </a:solidFill>
                <a:latin typeface="Goudy" charset="0"/>
                <a:cs typeface="Times New Roman" panose="02020603050405020304" pitchFamily="18" charset="0"/>
              </a:rPr>
              <a:t>, set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15</a:t>
            </a:r>
            <a:r>
              <a:rPr lang="en-US" sz="2400">
                <a:solidFill>
                  <a:srgbClr val="000000"/>
                </a:solidFill>
                <a:latin typeface="Goudy" charset="0"/>
                <a:cs typeface="Times New Roman" panose="02020603050405020304" pitchFamily="18" charset="0"/>
              </a:rPr>
              <a:t>,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16</a:t>
            </a:r>
            <a:r>
              <a:rPr lang="en-US" sz="2400">
                <a:solidFill>
                  <a:srgbClr val="000000"/>
                </a:solidFill>
                <a:latin typeface="Goudy" charset="0"/>
                <a:cs typeface="Times New Roman" panose="02020603050405020304" pitchFamily="18" charset="0"/>
              </a:rPr>
              <a:t>,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17</a:t>
            </a:r>
            <a:r>
              <a:rPr lang="en-US" sz="2400">
                <a:solidFill>
                  <a:srgbClr val="000000"/>
                </a:solidFill>
                <a:latin typeface="Goudy" charset="0"/>
                <a:cs typeface="Times New Roman" panose="02020603050405020304" pitchFamily="18" charset="0"/>
              </a:rPr>
              <a:t>})</a:t>
            </a:r>
          </a:p>
          <a:p>
            <a:pPr>
              <a:buFont typeface="Wingdings" panose="05000000000000000000" pitchFamily="2" charset="2"/>
              <a:buNone/>
            </a:pPr>
            <a:r>
              <a:rPr lang="en-US" sz="2400" i="1">
                <a:solidFill>
                  <a:srgbClr val="000000"/>
                </a:solidFill>
                <a:latin typeface="Goudy" charset="0"/>
                <a:cs typeface="Times New Roman" panose="02020603050405020304" pitchFamily="18" charset="0"/>
              </a:rPr>
              <a:t>	o</a:t>
            </a:r>
            <a:r>
              <a:rPr lang="en-US" sz="2400" baseline="-30000">
                <a:solidFill>
                  <a:srgbClr val="000000"/>
                </a:solidFill>
                <a:latin typeface="Goudy" charset="0"/>
                <a:cs typeface="Times New Roman" panose="02020603050405020304" pitchFamily="18" charset="0"/>
              </a:rPr>
              <a:t>12</a:t>
            </a:r>
            <a:r>
              <a:rPr lang="en-US" sz="2400">
                <a:solidFill>
                  <a:srgbClr val="000000"/>
                </a:solidFill>
                <a:latin typeface="Goudy" charset="0"/>
                <a:cs typeface="Times New Roman" panose="02020603050405020304" pitchFamily="18" charset="0"/>
              </a:rPr>
              <a:t> = (</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12</a:t>
            </a:r>
            <a:r>
              <a:rPr lang="en-US" sz="2400">
                <a:solidFill>
                  <a:srgbClr val="000000"/>
                </a:solidFill>
                <a:latin typeface="Goudy" charset="0"/>
                <a:cs typeface="Times New Roman" panose="02020603050405020304" pitchFamily="18" charset="0"/>
              </a:rPr>
              <a:t>, tuple, &lt;fname:</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18</a:t>
            </a:r>
            <a:r>
              <a:rPr lang="en-US" sz="2400">
                <a:solidFill>
                  <a:srgbClr val="000000"/>
                </a:solidFill>
                <a:latin typeface="Goudy" charset="0"/>
                <a:cs typeface="Times New Roman" panose="02020603050405020304" pitchFamily="18" charset="0"/>
              </a:rPr>
              <a:t>, minit:</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19</a:t>
            </a:r>
            <a:r>
              <a:rPr lang="en-US" sz="2400">
                <a:solidFill>
                  <a:srgbClr val="000000"/>
                </a:solidFill>
                <a:latin typeface="Goudy" charset="0"/>
                <a:cs typeface="Times New Roman" panose="02020603050405020304" pitchFamily="18" charset="0"/>
              </a:rPr>
              <a:t>, lname:</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20</a:t>
            </a:r>
            <a:r>
              <a:rPr lang="en-US" sz="2400">
                <a:solidFill>
                  <a:srgbClr val="000000"/>
                </a:solidFill>
                <a:latin typeface="Goudy" charset="0"/>
                <a:cs typeface="Times New Roman" panose="02020603050405020304" pitchFamily="18" charset="0"/>
              </a:rPr>
              <a:t>, ssn:</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21</a:t>
            </a:r>
            <a:r>
              <a:rPr lang="en-US" sz="2400">
                <a:solidFill>
                  <a:srgbClr val="000000"/>
                </a:solidFill>
                <a:latin typeface="Goudy" charset="0"/>
                <a:cs typeface="Times New Roman" panose="02020603050405020304" pitchFamily="18" charset="0"/>
              </a:rPr>
              <a:t>, . . ., salary:</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26</a:t>
            </a:r>
            <a:r>
              <a:rPr lang="en-US" sz="2400">
                <a:solidFill>
                  <a:srgbClr val="000000"/>
                </a:solidFill>
                <a:latin typeface="Goudy" charset="0"/>
                <a:cs typeface="Times New Roman" panose="02020603050405020304" pitchFamily="18" charset="0"/>
              </a:rPr>
              <a:t>, supervi­sor:</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27</a:t>
            </a:r>
            <a:r>
              <a:rPr lang="en-US" sz="2400">
                <a:solidFill>
                  <a:srgbClr val="000000"/>
                </a:solidFill>
                <a:latin typeface="Goudy" charset="0"/>
                <a:cs typeface="Times New Roman" panose="02020603050405020304" pitchFamily="18" charset="0"/>
              </a:rPr>
              <a:t>, dept:</a:t>
            </a:r>
            <a:r>
              <a:rPr lang="en-US" sz="2400" i="1">
                <a:solidFill>
                  <a:srgbClr val="000000"/>
                </a:solidFill>
                <a:latin typeface="Goudy" charset="0"/>
                <a:cs typeface="Times New Roman" panose="02020603050405020304" pitchFamily="18" charset="0"/>
              </a:rPr>
              <a:t>i</a:t>
            </a:r>
            <a:r>
              <a:rPr lang="en-US" sz="2400" baseline="-30000">
                <a:solidFill>
                  <a:srgbClr val="000000"/>
                </a:solidFill>
                <a:latin typeface="Goudy" charset="0"/>
                <a:cs typeface="Times New Roman" panose="02020603050405020304" pitchFamily="18" charset="0"/>
              </a:rPr>
              <a:t>8</a:t>
            </a:r>
            <a:r>
              <a:rPr lang="en-US" sz="2400">
                <a:solidFill>
                  <a:srgbClr val="000000"/>
                </a:solidFill>
                <a:latin typeface="Goudy" charset="0"/>
                <a:cs typeface="Times New Roman" panose="02020603050405020304" pitchFamily="18" charset="0"/>
              </a:rPr>
              <a:t>&gt;)</a:t>
            </a:r>
          </a:p>
          <a:p>
            <a:pPr>
              <a:buFont typeface="Wingdings" panose="05000000000000000000" pitchFamily="2" charset="2"/>
              <a:buNone/>
            </a:pPr>
            <a:r>
              <a:rPr lang="en-US" sz="2400">
                <a:solidFill>
                  <a:srgbClr val="000000"/>
                </a:solidFill>
                <a:latin typeface="Goudy" charset="0"/>
                <a:cs typeface="Times New Roman" panose="02020603050405020304" pitchFamily="18" charset="0"/>
              </a:rPr>
              <a:t>	. . .</a:t>
            </a:r>
          </a:p>
          <a:p>
            <a:endParaRPr lang="en-US" sz="2400"/>
          </a:p>
        </p:txBody>
      </p:sp>
    </p:spTree>
    <p:extLst>
      <p:ext uri="{BB962C8B-B14F-4D97-AF65-F5344CB8AC3E}">
        <p14:creationId xmlns:p14="http://schemas.microsoft.com/office/powerpoint/2010/main" val="495948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2752726" y="419100"/>
            <a:ext cx="7173913" cy="1143000"/>
          </a:xfrm>
        </p:spPr>
        <p:txBody>
          <a:bodyPr/>
          <a:lstStyle/>
          <a:p>
            <a:r>
              <a:rPr lang="en-US" sz="3200" b="1"/>
              <a:t>Object Identity, Object Structure, and Type Constructors (8)</a:t>
            </a:r>
          </a:p>
        </p:txBody>
      </p:sp>
      <p:sp>
        <p:nvSpPr>
          <p:cNvPr id="273411" name="Rectangle 3"/>
          <p:cNvSpPr>
            <a:spLocks noGrp="1" noChangeArrowheads="1"/>
          </p:cNvSpPr>
          <p:nvPr>
            <p:ph type="body" idx="1"/>
          </p:nvPr>
        </p:nvSpPr>
        <p:spPr/>
        <p:txBody>
          <a:bodyPr/>
          <a:lstStyle/>
          <a:p>
            <a:pPr>
              <a:buFont typeface="Wingdings" panose="05000000000000000000" pitchFamily="2" charset="2"/>
              <a:buNone/>
            </a:pPr>
            <a:r>
              <a:rPr lang="en-US"/>
              <a:t>		</a:t>
            </a:r>
            <a:r>
              <a:rPr lang="en-US" sz="2400" b="1"/>
              <a:t>Example 1 (cont</a:t>
            </a:r>
            <a:r>
              <a:rPr lang="en-US" b="1"/>
              <a:t>.)</a:t>
            </a:r>
          </a:p>
          <a:p>
            <a:pPr lvl="2" eaLnBrk="0" hangingPunct="0"/>
            <a:r>
              <a:rPr lang="en-US"/>
              <a:t>The first six objects listed in this example  represent atomic values.  Object seven is a </a:t>
            </a:r>
            <a:r>
              <a:rPr lang="en-US" u="sng"/>
              <a:t>set-valued object</a:t>
            </a:r>
            <a:r>
              <a:rPr lang="en-US"/>
              <a:t> that represents the set of locations for department 5; the set refers to the atomic objects with values {‘Houston’, ‘Bellaire’, ‘Sugarland’}.  Object 8 is a tuple-valued object that represents department 5 itself, and has the attributes </a:t>
            </a:r>
            <a:r>
              <a:rPr lang="en-US">
                <a:latin typeface="Arial" panose="020B0604020202020204" pitchFamily="34" charset="0"/>
                <a:cs typeface="Arial" panose="020B0604020202020204" pitchFamily="34" charset="0"/>
              </a:rPr>
              <a:t>DNAME</a:t>
            </a:r>
            <a:r>
              <a:rPr lang="en-US"/>
              <a:t>, </a:t>
            </a:r>
            <a:r>
              <a:rPr lang="en-US">
                <a:latin typeface="Arial" panose="020B0604020202020204" pitchFamily="34" charset="0"/>
                <a:cs typeface="Arial" panose="020B0604020202020204" pitchFamily="34" charset="0"/>
              </a:rPr>
              <a:t>DNUMBER</a:t>
            </a:r>
            <a:r>
              <a:rPr lang="en-US"/>
              <a:t>, </a:t>
            </a:r>
            <a:r>
              <a:rPr lang="en-US">
                <a:latin typeface="Arial" panose="020B0604020202020204" pitchFamily="34" charset="0"/>
                <a:cs typeface="Arial" panose="020B0604020202020204" pitchFamily="34" charset="0"/>
              </a:rPr>
              <a:t>MGR</a:t>
            </a:r>
            <a:r>
              <a:rPr lang="en-US"/>
              <a:t>, </a:t>
            </a:r>
            <a:r>
              <a:rPr lang="en-US">
                <a:latin typeface="Arial" panose="020B0604020202020204" pitchFamily="34" charset="0"/>
                <a:cs typeface="Arial" panose="020B0604020202020204" pitchFamily="34" charset="0"/>
              </a:rPr>
              <a:t>LOCATIONS</a:t>
            </a:r>
            <a:r>
              <a:rPr lang="en-US"/>
              <a:t>, and so on. </a:t>
            </a:r>
          </a:p>
          <a:p>
            <a:pPr>
              <a:buFont typeface="Wingdings" panose="05000000000000000000" pitchFamily="2" charset="2"/>
              <a:buNone/>
            </a:pPr>
            <a:endParaRPr lang="en-US" sz="2000"/>
          </a:p>
        </p:txBody>
      </p:sp>
    </p:spTree>
    <p:extLst>
      <p:ext uri="{BB962C8B-B14F-4D97-AF65-F5344CB8AC3E}">
        <p14:creationId xmlns:p14="http://schemas.microsoft.com/office/powerpoint/2010/main" val="247670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3241" y="1040812"/>
            <a:ext cx="8985517" cy="4776376"/>
          </a:xfrm>
          <a:prstGeom prst="rect">
            <a:avLst/>
          </a:prstGeom>
        </p:spPr>
      </p:pic>
    </p:spTree>
    <p:extLst>
      <p:ext uri="{BB962C8B-B14F-4D97-AF65-F5344CB8AC3E}">
        <p14:creationId xmlns:p14="http://schemas.microsoft.com/office/powerpoint/2010/main" val="17241749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2752726" y="419100"/>
            <a:ext cx="7173913" cy="1143000"/>
          </a:xfrm>
        </p:spPr>
        <p:txBody>
          <a:bodyPr/>
          <a:lstStyle/>
          <a:p>
            <a:r>
              <a:rPr lang="en-US" sz="3200" b="1"/>
              <a:t>Object Identity, Object Structure, and Type Constructors (9)</a:t>
            </a:r>
          </a:p>
        </p:txBody>
      </p:sp>
      <p:sp>
        <p:nvSpPr>
          <p:cNvPr id="274435" name="Rectangle 3"/>
          <p:cNvSpPr>
            <a:spLocks noGrp="1" noChangeArrowheads="1"/>
          </p:cNvSpPr>
          <p:nvPr>
            <p:ph type="body" idx="1"/>
          </p:nvPr>
        </p:nvSpPr>
        <p:spPr/>
        <p:txBody>
          <a:bodyPr/>
          <a:lstStyle/>
          <a:p>
            <a:pPr lvl="1" eaLnBrk="0" hangingPunct="0">
              <a:buFontTx/>
              <a:buNone/>
            </a:pPr>
            <a:r>
              <a:rPr lang="en-US" b="1"/>
              <a:t>Example 2:</a:t>
            </a:r>
          </a:p>
          <a:p>
            <a:pPr lvl="1" eaLnBrk="0" hangingPunct="0">
              <a:buFontTx/>
              <a:buNone/>
            </a:pPr>
            <a:r>
              <a:rPr lang="en-US" sz="2000"/>
              <a:t>	</a:t>
            </a:r>
            <a:r>
              <a:rPr lang="en-US"/>
              <a:t>This example illustrates the difference between the two definitions for comparing object states for equality. </a:t>
            </a:r>
          </a:p>
          <a:p>
            <a:pPr lvl="1" eaLnBrk="0" hangingPunct="0">
              <a:buFontTx/>
              <a:buNone/>
            </a:pPr>
            <a:r>
              <a:rPr lang="en-US" i="1">
                <a:solidFill>
                  <a:srgbClr val="000000"/>
                </a:solidFill>
                <a:latin typeface="Goudy" charset="0"/>
                <a:cs typeface="Times New Roman" panose="02020603050405020304" pitchFamily="18" charset="0"/>
              </a:rPr>
              <a:t>	o</a:t>
            </a:r>
            <a:r>
              <a:rPr lang="en-US" baseline="-30000">
                <a:solidFill>
                  <a:srgbClr val="000000"/>
                </a:solidFill>
                <a:latin typeface="Goudy" charset="0"/>
                <a:cs typeface="Times New Roman" panose="02020603050405020304" pitchFamily="18" charset="0"/>
              </a:rPr>
              <a:t>1</a:t>
            </a:r>
            <a:r>
              <a:rPr lang="en-US">
                <a:solidFill>
                  <a:srgbClr val="000000"/>
                </a:solidFill>
                <a:latin typeface="Goudy" charset="0"/>
                <a:cs typeface="Times New Roman" panose="02020603050405020304" pitchFamily="18" charset="0"/>
              </a:rPr>
              <a:t> = (</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1</a:t>
            </a:r>
            <a:r>
              <a:rPr lang="en-US">
                <a:solidFill>
                  <a:srgbClr val="000000"/>
                </a:solidFill>
                <a:latin typeface="Goudy" charset="0"/>
                <a:cs typeface="Times New Roman" panose="02020603050405020304" pitchFamily="18" charset="0"/>
              </a:rPr>
              <a:t>, tuple, &lt;</a:t>
            </a:r>
            <a:r>
              <a:rPr lang="en-US" i="1">
                <a:solidFill>
                  <a:srgbClr val="000000"/>
                </a:solidFill>
                <a:latin typeface="Goudy" charset="0"/>
                <a:cs typeface="Times New Roman" panose="02020603050405020304" pitchFamily="18" charset="0"/>
              </a:rPr>
              <a:t>a</a:t>
            </a:r>
            <a:r>
              <a:rPr lang="en-US" baseline="-30000">
                <a:solidFill>
                  <a:srgbClr val="000000"/>
                </a:solidFill>
                <a:latin typeface="Goudy" charset="0"/>
                <a:cs typeface="Times New Roman" panose="02020603050405020304" pitchFamily="18" charset="0"/>
              </a:rPr>
              <a:t>1</a:t>
            </a:r>
            <a:r>
              <a:rPr lang="en-US">
                <a:solidFill>
                  <a:srgbClr val="000000"/>
                </a:solidFill>
                <a:latin typeface="Goudy" charset="0"/>
                <a:cs typeface="Times New Roman" panose="02020603050405020304" pitchFamily="18" charset="0"/>
              </a:rPr>
              <a:t>:</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4</a:t>
            </a:r>
            <a:r>
              <a:rPr lang="en-US">
                <a:solidFill>
                  <a:srgbClr val="000000"/>
                </a:solidFill>
                <a:latin typeface="Goudy" charset="0"/>
                <a:cs typeface="Times New Roman" panose="02020603050405020304" pitchFamily="18" charset="0"/>
              </a:rPr>
              <a:t>, </a:t>
            </a:r>
            <a:r>
              <a:rPr lang="en-US" i="1">
                <a:solidFill>
                  <a:srgbClr val="000000"/>
                </a:solidFill>
                <a:latin typeface="Goudy" charset="0"/>
                <a:cs typeface="Times New Roman" panose="02020603050405020304" pitchFamily="18" charset="0"/>
              </a:rPr>
              <a:t>a</a:t>
            </a:r>
            <a:r>
              <a:rPr lang="en-US" baseline="-30000">
                <a:solidFill>
                  <a:srgbClr val="000000"/>
                </a:solidFill>
                <a:latin typeface="Goudy" charset="0"/>
                <a:cs typeface="Times New Roman" panose="02020603050405020304" pitchFamily="18" charset="0"/>
              </a:rPr>
              <a:t>2</a:t>
            </a:r>
            <a:r>
              <a:rPr lang="en-US">
                <a:solidFill>
                  <a:srgbClr val="000000"/>
                </a:solidFill>
                <a:latin typeface="Goudy" charset="0"/>
                <a:cs typeface="Times New Roman" panose="02020603050405020304" pitchFamily="18" charset="0"/>
              </a:rPr>
              <a:t>:</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6</a:t>
            </a:r>
            <a:r>
              <a:rPr lang="en-US">
                <a:solidFill>
                  <a:srgbClr val="000000"/>
                </a:solidFill>
                <a:latin typeface="Goudy" charset="0"/>
                <a:cs typeface="Times New Roman" panose="02020603050405020304" pitchFamily="18" charset="0"/>
              </a:rPr>
              <a:t>&gt;)</a:t>
            </a:r>
          </a:p>
          <a:p>
            <a:pPr lvl="1" eaLnBrk="0" hangingPunct="0">
              <a:buFontTx/>
              <a:buNone/>
            </a:pPr>
            <a:r>
              <a:rPr lang="en-US" i="1">
                <a:solidFill>
                  <a:srgbClr val="000000"/>
                </a:solidFill>
                <a:latin typeface="Goudy" charset="0"/>
                <a:cs typeface="Times New Roman" panose="02020603050405020304" pitchFamily="18" charset="0"/>
              </a:rPr>
              <a:t>	o</a:t>
            </a:r>
            <a:r>
              <a:rPr lang="en-US" baseline="-30000">
                <a:solidFill>
                  <a:srgbClr val="000000"/>
                </a:solidFill>
                <a:latin typeface="Goudy" charset="0"/>
                <a:cs typeface="Times New Roman" panose="02020603050405020304" pitchFamily="18" charset="0"/>
              </a:rPr>
              <a:t>2</a:t>
            </a:r>
            <a:r>
              <a:rPr lang="en-US">
                <a:solidFill>
                  <a:srgbClr val="000000"/>
                </a:solidFill>
                <a:latin typeface="Goudy" charset="0"/>
                <a:cs typeface="Times New Roman" panose="02020603050405020304" pitchFamily="18" charset="0"/>
              </a:rPr>
              <a:t> = (</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2</a:t>
            </a:r>
            <a:r>
              <a:rPr lang="en-US">
                <a:solidFill>
                  <a:srgbClr val="000000"/>
                </a:solidFill>
                <a:latin typeface="Goudy" charset="0"/>
                <a:cs typeface="Times New Roman" panose="02020603050405020304" pitchFamily="18" charset="0"/>
              </a:rPr>
              <a:t>, tuple, &lt;</a:t>
            </a:r>
            <a:r>
              <a:rPr lang="en-US" i="1">
                <a:solidFill>
                  <a:srgbClr val="000000"/>
                </a:solidFill>
                <a:latin typeface="Goudy" charset="0"/>
                <a:cs typeface="Times New Roman" panose="02020603050405020304" pitchFamily="18" charset="0"/>
              </a:rPr>
              <a:t>a</a:t>
            </a:r>
            <a:r>
              <a:rPr lang="en-US" baseline="-30000">
                <a:solidFill>
                  <a:srgbClr val="000000"/>
                </a:solidFill>
                <a:latin typeface="Goudy" charset="0"/>
                <a:cs typeface="Times New Roman" panose="02020603050405020304" pitchFamily="18" charset="0"/>
              </a:rPr>
              <a:t>1</a:t>
            </a:r>
            <a:r>
              <a:rPr lang="en-US">
                <a:solidFill>
                  <a:srgbClr val="000000"/>
                </a:solidFill>
                <a:latin typeface="Goudy" charset="0"/>
                <a:cs typeface="Times New Roman" panose="02020603050405020304" pitchFamily="18" charset="0"/>
              </a:rPr>
              <a:t>:</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5</a:t>
            </a:r>
            <a:r>
              <a:rPr lang="en-US">
                <a:solidFill>
                  <a:srgbClr val="000000"/>
                </a:solidFill>
                <a:latin typeface="Goudy" charset="0"/>
                <a:cs typeface="Times New Roman" panose="02020603050405020304" pitchFamily="18" charset="0"/>
              </a:rPr>
              <a:t>, </a:t>
            </a:r>
            <a:r>
              <a:rPr lang="en-US" i="1">
                <a:solidFill>
                  <a:srgbClr val="000000"/>
                </a:solidFill>
                <a:latin typeface="Goudy" charset="0"/>
                <a:cs typeface="Times New Roman" panose="02020603050405020304" pitchFamily="18" charset="0"/>
              </a:rPr>
              <a:t>a</a:t>
            </a:r>
            <a:r>
              <a:rPr lang="en-US" baseline="-30000">
                <a:solidFill>
                  <a:srgbClr val="000000"/>
                </a:solidFill>
                <a:latin typeface="Goudy" charset="0"/>
                <a:cs typeface="Times New Roman" panose="02020603050405020304" pitchFamily="18" charset="0"/>
              </a:rPr>
              <a:t>2</a:t>
            </a:r>
            <a:r>
              <a:rPr lang="en-US">
                <a:solidFill>
                  <a:srgbClr val="000000"/>
                </a:solidFill>
                <a:latin typeface="Goudy" charset="0"/>
                <a:cs typeface="Times New Roman" panose="02020603050405020304" pitchFamily="18" charset="0"/>
              </a:rPr>
              <a:t>:</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6</a:t>
            </a:r>
            <a:r>
              <a:rPr lang="en-US">
                <a:solidFill>
                  <a:srgbClr val="000000"/>
                </a:solidFill>
                <a:latin typeface="Goudy" charset="0"/>
                <a:cs typeface="Times New Roman" panose="02020603050405020304" pitchFamily="18" charset="0"/>
              </a:rPr>
              <a:t>&gt;)</a:t>
            </a:r>
          </a:p>
          <a:p>
            <a:pPr lvl="1" eaLnBrk="0" hangingPunct="0">
              <a:buFontTx/>
              <a:buNone/>
            </a:pPr>
            <a:r>
              <a:rPr lang="en-US" i="1">
                <a:solidFill>
                  <a:srgbClr val="000000"/>
                </a:solidFill>
                <a:latin typeface="Goudy" charset="0"/>
                <a:cs typeface="Times New Roman" panose="02020603050405020304" pitchFamily="18" charset="0"/>
              </a:rPr>
              <a:t>	o</a:t>
            </a:r>
            <a:r>
              <a:rPr lang="en-US" baseline="-30000">
                <a:solidFill>
                  <a:srgbClr val="000000"/>
                </a:solidFill>
                <a:latin typeface="Goudy" charset="0"/>
                <a:cs typeface="Times New Roman" panose="02020603050405020304" pitchFamily="18" charset="0"/>
              </a:rPr>
              <a:t>3</a:t>
            </a:r>
            <a:r>
              <a:rPr lang="en-US">
                <a:solidFill>
                  <a:srgbClr val="000000"/>
                </a:solidFill>
                <a:latin typeface="Goudy" charset="0"/>
                <a:cs typeface="Times New Roman" panose="02020603050405020304" pitchFamily="18" charset="0"/>
              </a:rPr>
              <a:t> = (</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3</a:t>
            </a:r>
            <a:r>
              <a:rPr lang="en-US">
                <a:solidFill>
                  <a:srgbClr val="000000"/>
                </a:solidFill>
                <a:latin typeface="Goudy" charset="0"/>
                <a:cs typeface="Times New Roman" panose="02020603050405020304" pitchFamily="18" charset="0"/>
              </a:rPr>
              <a:t>, tuple, &lt;</a:t>
            </a:r>
            <a:r>
              <a:rPr lang="en-US" i="1">
                <a:solidFill>
                  <a:srgbClr val="000000"/>
                </a:solidFill>
                <a:latin typeface="Goudy" charset="0"/>
                <a:cs typeface="Times New Roman" panose="02020603050405020304" pitchFamily="18" charset="0"/>
              </a:rPr>
              <a:t>a</a:t>
            </a:r>
            <a:r>
              <a:rPr lang="en-US" baseline="-30000">
                <a:solidFill>
                  <a:srgbClr val="000000"/>
                </a:solidFill>
                <a:latin typeface="Goudy" charset="0"/>
                <a:cs typeface="Times New Roman" panose="02020603050405020304" pitchFamily="18" charset="0"/>
              </a:rPr>
              <a:t>1</a:t>
            </a:r>
            <a:r>
              <a:rPr lang="en-US">
                <a:solidFill>
                  <a:srgbClr val="000000"/>
                </a:solidFill>
                <a:latin typeface="Goudy" charset="0"/>
                <a:cs typeface="Times New Roman" panose="02020603050405020304" pitchFamily="18" charset="0"/>
              </a:rPr>
              <a:t>:</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4</a:t>
            </a:r>
            <a:r>
              <a:rPr lang="en-US">
                <a:solidFill>
                  <a:srgbClr val="000000"/>
                </a:solidFill>
                <a:latin typeface="Goudy" charset="0"/>
                <a:cs typeface="Times New Roman" panose="02020603050405020304" pitchFamily="18" charset="0"/>
              </a:rPr>
              <a:t>, </a:t>
            </a:r>
            <a:r>
              <a:rPr lang="en-US" i="1">
                <a:solidFill>
                  <a:srgbClr val="000000"/>
                </a:solidFill>
                <a:latin typeface="Goudy" charset="0"/>
                <a:cs typeface="Times New Roman" panose="02020603050405020304" pitchFamily="18" charset="0"/>
              </a:rPr>
              <a:t>a</a:t>
            </a:r>
            <a:r>
              <a:rPr lang="en-US" baseline="-30000">
                <a:solidFill>
                  <a:srgbClr val="000000"/>
                </a:solidFill>
                <a:latin typeface="Goudy" charset="0"/>
                <a:cs typeface="Times New Roman" panose="02020603050405020304" pitchFamily="18" charset="0"/>
              </a:rPr>
              <a:t>2</a:t>
            </a:r>
            <a:r>
              <a:rPr lang="en-US">
                <a:solidFill>
                  <a:srgbClr val="000000"/>
                </a:solidFill>
                <a:latin typeface="Goudy" charset="0"/>
                <a:cs typeface="Times New Roman" panose="02020603050405020304" pitchFamily="18" charset="0"/>
              </a:rPr>
              <a:t>:</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6</a:t>
            </a:r>
            <a:r>
              <a:rPr lang="en-US">
                <a:solidFill>
                  <a:srgbClr val="000000"/>
                </a:solidFill>
                <a:latin typeface="Goudy" charset="0"/>
                <a:cs typeface="Times New Roman" panose="02020603050405020304" pitchFamily="18" charset="0"/>
              </a:rPr>
              <a:t>&gt;)</a:t>
            </a:r>
          </a:p>
          <a:p>
            <a:pPr lvl="1" eaLnBrk="0" hangingPunct="0">
              <a:buFontTx/>
              <a:buNone/>
            </a:pPr>
            <a:r>
              <a:rPr lang="en-US" i="1">
                <a:solidFill>
                  <a:srgbClr val="000000"/>
                </a:solidFill>
                <a:latin typeface="Goudy" charset="0"/>
                <a:cs typeface="Times New Roman" panose="02020603050405020304" pitchFamily="18" charset="0"/>
              </a:rPr>
              <a:t>	o</a:t>
            </a:r>
            <a:r>
              <a:rPr lang="en-US" baseline="-30000">
                <a:solidFill>
                  <a:srgbClr val="000000"/>
                </a:solidFill>
                <a:latin typeface="Goudy" charset="0"/>
                <a:cs typeface="Times New Roman" panose="02020603050405020304" pitchFamily="18" charset="0"/>
              </a:rPr>
              <a:t>4</a:t>
            </a:r>
            <a:r>
              <a:rPr lang="en-US">
                <a:solidFill>
                  <a:srgbClr val="000000"/>
                </a:solidFill>
                <a:latin typeface="Goudy" charset="0"/>
                <a:cs typeface="Times New Roman" panose="02020603050405020304" pitchFamily="18" charset="0"/>
              </a:rPr>
              <a:t> = (</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4</a:t>
            </a:r>
            <a:r>
              <a:rPr lang="en-US">
                <a:solidFill>
                  <a:srgbClr val="000000"/>
                </a:solidFill>
                <a:latin typeface="Goudy" charset="0"/>
                <a:cs typeface="Times New Roman" panose="02020603050405020304" pitchFamily="18" charset="0"/>
              </a:rPr>
              <a:t>, atom, 10)</a:t>
            </a:r>
          </a:p>
          <a:p>
            <a:pPr lvl="1" eaLnBrk="0" hangingPunct="0">
              <a:buFontTx/>
              <a:buNone/>
            </a:pPr>
            <a:r>
              <a:rPr lang="en-US" i="1">
                <a:solidFill>
                  <a:srgbClr val="000000"/>
                </a:solidFill>
                <a:latin typeface="Goudy" charset="0"/>
                <a:cs typeface="Times New Roman" panose="02020603050405020304" pitchFamily="18" charset="0"/>
              </a:rPr>
              <a:t>	o</a:t>
            </a:r>
            <a:r>
              <a:rPr lang="en-US" baseline="-30000">
                <a:solidFill>
                  <a:srgbClr val="000000"/>
                </a:solidFill>
                <a:latin typeface="Goudy" charset="0"/>
                <a:cs typeface="Times New Roman" panose="02020603050405020304" pitchFamily="18" charset="0"/>
              </a:rPr>
              <a:t>5</a:t>
            </a:r>
            <a:r>
              <a:rPr lang="en-US">
                <a:solidFill>
                  <a:srgbClr val="000000"/>
                </a:solidFill>
                <a:latin typeface="Goudy" charset="0"/>
                <a:cs typeface="Times New Roman" panose="02020603050405020304" pitchFamily="18" charset="0"/>
              </a:rPr>
              <a:t> = (</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5</a:t>
            </a:r>
            <a:r>
              <a:rPr lang="en-US">
                <a:solidFill>
                  <a:srgbClr val="000000"/>
                </a:solidFill>
                <a:latin typeface="Goudy" charset="0"/>
                <a:cs typeface="Times New Roman" panose="02020603050405020304" pitchFamily="18" charset="0"/>
              </a:rPr>
              <a:t>, atom, 10)</a:t>
            </a:r>
          </a:p>
          <a:p>
            <a:pPr lvl="1" eaLnBrk="0" hangingPunct="0">
              <a:buFontTx/>
              <a:buNone/>
            </a:pPr>
            <a:r>
              <a:rPr lang="en-US" i="1">
                <a:solidFill>
                  <a:srgbClr val="000000"/>
                </a:solidFill>
                <a:latin typeface="Goudy" charset="0"/>
                <a:cs typeface="Times New Roman" panose="02020603050405020304" pitchFamily="18" charset="0"/>
              </a:rPr>
              <a:t>	o</a:t>
            </a:r>
            <a:r>
              <a:rPr lang="en-US" baseline="-30000">
                <a:solidFill>
                  <a:srgbClr val="000000"/>
                </a:solidFill>
                <a:latin typeface="Goudy" charset="0"/>
                <a:cs typeface="Times New Roman" panose="02020603050405020304" pitchFamily="18" charset="0"/>
              </a:rPr>
              <a:t>6</a:t>
            </a:r>
            <a:r>
              <a:rPr lang="en-US">
                <a:solidFill>
                  <a:srgbClr val="000000"/>
                </a:solidFill>
                <a:latin typeface="Goudy" charset="0"/>
                <a:cs typeface="Times New Roman" panose="02020603050405020304" pitchFamily="18" charset="0"/>
              </a:rPr>
              <a:t> = (</a:t>
            </a:r>
            <a:r>
              <a:rPr lang="en-US" i="1">
                <a:solidFill>
                  <a:srgbClr val="000000"/>
                </a:solidFill>
                <a:latin typeface="Goudy" charset="0"/>
                <a:cs typeface="Times New Roman" panose="02020603050405020304" pitchFamily="18" charset="0"/>
              </a:rPr>
              <a:t>i</a:t>
            </a:r>
            <a:r>
              <a:rPr lang="en-US" baseline="-30000">
                <a:solidFill>
                  <a:srgbClr val="000000"/>
                </a:solidFill>
                <a:latin typeface="Goudy" charset="0"/>
                <a:cs typeface="Times New Roman" panose="02020603050405020304" pitchFamily="18" charset="0"/>
              </a:rPr>
              <a:t>6</a:t>
            </a:r>
            <a:r>
              <a:rPr lang="en-US">
                <a:solidFill>
                  <a:srgbClr val="000000"/>
                </a:solidFill>
                <a:latin typeface="Goudy" charset="0"/>
                <a:cs typeface="Times New Roman" panose="02020603050405020304" pitchFamily="18" charset="0"/>
              </a:rPr>
              <a:t>, atom, 20)</a:t>
            </a:r>
          </a:p>
          <a:p>
            <a:pPr lvl="1" eaLnBrk="0" hangingPunct="0">
              <a:buFontTx/>
              <a:buNone/>
            </a:pPr>
            <a:endParaRPr lang="en-US" sz="2000"/>
          </a:p>
        </p:txBody>
      </p:sp>
    </p:spTree>
    <p:extLst>
      <p:ext uri="{BB962C8B-B14F-4D97-AF65-F5344CB8AC3E}">
        <p14:creationId xmlns:p14="http://schemas.microsoft.com/office/powerpoint/2010/main" val="20275373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2752726" y="419100"/>
            <a:ext cx="7173913" cy="1143000"/>
          </a:xfrm>
        </p:spPr>
        <p:txBody>
          <a:bodyPr/>
          <a:lstStyle/>
          <a:p>
            <a:r>
              <a:rPr lang="en-US" sz="3200" b="1"/>
              <a:t>Object Identity, Object Structure, and Type Constructors (10)</a:t>
            </a:r>
          </a:p>
        </p:txBody>
      </p:sp>
      <p:sp>
        <p:nvSpPr>
          <p:cNvPr id="275459" name="Rectangle 3"/>
          <p:cNvSpPr>
            <a:spLocks noGrp="1" noChangeArrowheads="1"/>
          </p:cNvSpPr>
          <p:nvPr>
            <p:ph type="body" idx="1"/>
          </p:nvPr>
        </p:nvSpPr>
        <p:spPr/>
        <p:txBody>
          <a:bodyPr/>
          <a:lstStyle/>
          <a:p>
            <a:pPr lvl="1" eaLnBrk="0" hangingPunct="0">
              <a:buFontTx/>
              <a:buNone/>
            </a:pPr>
            <a:r>
              <a:rPr lang="en-US" sz="2000" b="1"/>
              <a:t>	</a:t>
            </a:r>
            <a:r>
              <a:rPr lang="en-US" b="1"/>
              <a:t>Example 2 (cont.):</a:t>
            </a:r>
          </a:p>
          <a:p>
            <a:pPr lvl="1" eaLnBrk="0" hangingPunct="0">
              <a:buFontTx/>
              <a:buNone/>
            </a:pPr>
            <a:r>
              <a:rPr lang="en-US"/>
              <a:t>	In this example, The objects </a:t>
            </a:r>
            <a:r>
              <a:rPr lang="en-US" i="1">
                <a:solidFill>
                  <a:srgbClr val="000000"/>
                </a:solidFill>
                <a:latin typeface="Goudy" charset="0"/>
                <a:cs typeface="Times New Roman" panose="02020603050405020304" pitchFamily="18" charset="0"/>
              </a:rPr>
              <a:t>o</a:t>
            </a:r>
            <a:r>
              <a:rPr lang="en-US" baseline="-30000">
                <a:solidFill>
                  <a:srgbClr val="000000"/>
                </a:solidFill>
                <a:latin typeface="Goudy" charset="0"/>
                <a:cs typeface="Times New Roman" panose="02020603050405020304" pitchFamily="18" charset="0"/>
              </a:rPr>
              <a:t>1</a:t>
            </a:r>
            <a:r>
              <a:rPr lang="en-US"/>
              <a:t> and </a:t>
            </a:r>
            <a:r>
              <a:rPr lang="en-US" i="1">
                <a:solidFill>
                  <a:srgbClr val="000000"/>
                </a:solidFill>
                <a:latin typeface="Goudy" charset="0"/>
                <a:cs typeface="Times New Roman" panose="02020603050405020304" pitchFamily="18" charset="0"/>
              </a:rPr>
              <a:t>o</a:t>
            </a:r>
            <a:r>
              <a:rPr lang="en-US" i="1" baseline="-25000">
                <a:solidFill>
                  <a:srgbClr val="000000"/>
                </a:solidFill>
                <a:latin typeface="Goudy" charset="0"/>
                <a:cs typeface="Times New Roman" panose="02020603050405020304" pitchFamily="18" charset="0"/>
              </a:rPr>
              <a:t>2</a:t>
            </a:r>
            <a:r>
              <a:rPr lang="en-US"/>
              <a:t> have </a:t>
            </a:r>
            <a:r>
              <a:rPr lang="en-US" b="1" i="1"/>
              <a:t>equal</a:t>
            </a:r>
            <a:r>
              <a:rPr lang="en-US" i="1"/>
              <a:t> </a:t>
            </a:r>
            <a:r>
              <a:rPr lang="en-US"/>
              <a:t>states, since their states at the atomic level are the same but the values are reached through distinct objects </a:t>
            </a:r>
            <a:r>
              <a:rPr lang="en-US" i="1">
                <a:solidFill>
                  <a:srgbClr val="000000"/>
                </a:solidFill>
                <a:latin typeface="Goudy" charset="0"/>
                <a:cs typeface="Times New Roman" panose="02020603050405020304" pitchFamily="18" charset="0"/>
              </a:rPr>
              <a:t>o</a:t>
            </a:r>
            <a:r>
              <a:rPr lang="en-US" baseline="-25000"/>
              <a:t>4</a:t>
            </a:r>
            <a:r>
              <a:rPr lang="en-US"/>
              <a:t> and </a:t>
            </a:r>
            <a:r>
              <a:rPr lang="en-US" i="1">
                <a:solidFill>
                  <a:srgbClr val="000000"/>
                </a:solidFill>
                <a:latin typeface="Goudy" charset="0"/>
                <a:cs typeface="Times New Roman" panose="02020603050405020304" pitchFamily="18" charset="0"/>
              </a:rPr>
              <a:t>o</a:t>
            </a:r>
            <a:r>
              <a:rPr lang="en-US" i="1" baseline="-25000">
                <a:solidFill>
                  <a:srgbClr val="000000"/>
                </a:solidFill>
                <a:latin typeface="Goudy" charset="0"/>
                <a:cs typeface="Times New Roman" panose="02020603050405020304" pitchFamily="18" charset="0"/>
              </a:rPr>
              <a:t>5</a:t>
            </a:r>
            <a:r>
              <a:rPr lang="en-US"/>
              <a:t>.  </a:t>
            </a:r>
          </a:p>
          <a:p>
            <a:pPr lvl="1" eaLnBrk="0" hangingPunct="0">
              <a:buFontTx/>
              <a:buNone/>
            </a:pPr>
            <a:endParaRPr lang="en-US"/>
          </a:p>
          <a:p>
            <a:pPr lvl="1" eaLnBrk="0" hangingPunct="0">
              <a:buFontTx/>
              <a:buNone/>
            </a:pPr>
            <a:r>
              <a:rPr lang="en-US"/>
              <a:t>	However, the states of objects </a:t>
            </a:r>
            <a:r>
              <a:rPr lang="en-US" i="1">
                <a:solidFill>
                  <a:srgbClr val="000000"/>
                </a:solidFill>
                <a:latin typeface="Goudy" charset="0"/>
                <a:cs typeface="Times New Roman" panose="02020603050405020304" pitchFamily="18" charset="0"/>
              </a:rPr>
              <a:t>o</a:t>
            </a:r>
            <a:r>
              <a:rPr lang="en-US" baseline="-30000">
                <a:solidFill>
                  <a:srgbClr val="000000"/>
                </a:solidFill>
                <a:latin typeface="Goudy" charset="0"/>
                <a:cs typeface="Times New Roman" panose="02020603050405020304" pitchFamily="18" charset="0"/>
              </a:rPr>
              <a:t>1</a:t>
            </a:r>
            <a:r>
              <a:rPr lang="en-US"/>
              <a:t> and </a:t>
            </a:r>
            <a:r>
              <a:rPr lang="en-US" i="1">
                <a:solidFill>
                  <a:srgbClr val="000000"/>
                </a:solidFill>
                <a:latin typeface="Goudy" charset="0"/>
                <a:cs typeface="Times New Roman" panose="02020603050405020304" pitchFamily="18" charset="0"/>
              </a:rPr>
              <a:t>o</a:t>
            </a:r>
            <a:r>
              <a:rPr lang="en-US" i="1" baseline="-25000">
                <a:solidFill>
                  <a:srgbClr val="000000"/>
                </a:solidFill>
                <a:latin typeface="Goudy" charset="0"/>
                <a:cs typeface="Times New Roman" panose="02020603050405020304" pitchFamily="18" charset="0"/>
              </a:rPr>
              <a:t>3</a:t>
            </a:r>
            <a:r>
              <a:rPr lang="en-US"/>
              <a:t> are </a:t>
            </a:r>
            <a:r>
              <a:rPr lang="en-US" b="1" i="1"/>
              <a:t>identical</a:t>
            </a:r>
            <a:r>
              <a:rPr lang="en-US" i="1"/>
              <a:t>, </a:t>
            </a:r>
            <a:r>
              <a:rPr lang="en-US"/>
              <a:t>even though the objects themselves are not because they have distinct OIDs.  Similarly, although the states of </a:t>
            </a:r>
            <a:r>
              <a:rPr lang="en-US" i="1">
                <a:solidFill>
                  <a:srgbClr val="000000"/>
                </a:solidFill>
                <a:latin typeface="Goudy" charset="0"/>
                <a:cs typeface="Times New Roman" panose="02020603050405020304" pitchFamily="18" charset="0"/>
              </a:rPr>
              <a:t>o</a:t>
            </a:r>
            <a:r>
              <a:rPr lang="en-US" baseline="-25000"/>
              <a:t>4</a:t>
            </a:r>
            <a:r>
              <a:rPr lang="en-US"/>
              <a:t> and </a:t>
            </a:r>
            <a:r>
              <a:rPr lang="en-US" i="1">
                <a:solidFill>
                  <a:srgbClr val="000000"/>
                </a:solidFill>
                <a:latin typeface="Goudy" charset="0"/>
                <a:cs typeface="Times New Roman" panose="02020603050405020304" pitchFamily="18" charset="0"/>
              </a:rPr>
              <a:t>o</a:t>
            </a:r>
            <a:r>
              <a:rPr lang="en-US" i="1" baseline="-25000">
                <a:solidFill>
                  <a:srgbClr val="000000"/>
                </a:solidFill>
                <a:latin typeface="Goudy" charset="0"/>
                <a:cs typeface="Times New Roman" panose="02020603050405020304" pitchFamily="18" charset="0"/>
              </a:rPr>
              <a:t>5</a:t>
            </a:r>
            <a:r>
              <a:rPr lang="en-US"/>
              <a:t> are identical, the actual objects </a:t>
            </a:r>
            <a:r>
              <a:rPr lang="en-US" i="1">
                <a:solidFill>
                  <a:srgbClr val="000000"/>
                </a:solidFill>
                <a:latin typeface="Goudy" charset="0"/>
                <a:cs typeface="Times New Roman" panose="02020603050405020304" pitchFamily="18" charset="0"/>
              </a:rPr>
              <a:t>o</a:t>
            </a:r>
            <a:r>
              <a:rPr lang="en-US" baseline="-25000"/>
              <a:t>4</a:t>
            </a:r>
            <a:r>
              <a:rPr lang="en-US"/>
              <a:t> and </a:t>
            </a:r>
            <a:r>
              <a:rPr lang="en-US" i="1">
                <a:solidFill>
                  <a:srgbClr val="000000"/>
                </a:solidFill>
                <a:latin typeface="Goudy" charset="0"/>
                <a:cs typeface="Times New Roman" panose="02020603050405020304" pitchFamily="18" charset="0"/>
              </a:rPr>
              <a:t>o</a:t>
            </a:r>
            <a:r>
              <a:rPr lang="en-US" i="1" baseline="-25000">
                <a:solidFill>
                  <a:srgbClr val="000000"/>
                </a:solidFill>
                <a:latin typeface="Goudy" charset="0"/>
                <a:cs typeface="Times New Roman" panose="02020603050405020304" pitchFamily="18" charset="0"/>
              </a:rPr>
              <a:t>5</a:t>
            </a:r>
            <a:r>
              <a:rPr lang="en-US"/>
              <a:t> are equal but not identical, because they have distinct OIDs.</a:t>
            </a:r>
          </a:p>
          <a:p>
            <a:pPr>
              <a:buFont typeface="Wingdings" panose="05000000000000000000" pitchFamily="2" charset="2"/>
              <a:buNone/>
            </a:pPr>
            <a:endParaRPr lang="en-US" sz="2400"/>
          </a:p>
        </p:txBody>
      </p:sp>
    </p:spTree>
    <p:extLst>
      <p:ext uri="{BB962C8B-B14F-4D97-AF65-F5344CB8AC3E}">
        <p14:creationId xmlns:p14="http://schemas.microsoft.com/office/powerpoint/2010/main" val="815666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2752726" y="190500"/>
            <a:ext cx="7173913" cy="1143000"/>
          </a:xfrm>
        </p:spPr>
        <p:txBody>
          <a:bodyPr/>
          <a:lstStyle/>
          <a:p>
            <a:r>
              <a:rPr lang="en-US" sz="3200" b="1"/>
              <a:t>Object Identity, Object Structure, and Type Constructors (11)</a:t>
            </a:r>
          </a:p>
        </p:txBody>
      </p:sp>
      <p:sp>
        <p:nvSpPr>
          <p:cNvPr id="276483" name="Rectangle 3"/>
          <p:cNvSpPr>
            <a:spLocks noGrp="1" noChangeArrowheads="1"/>
          </p:cNvSpPr>
          <p:nvPr>
            <p:ph type="body" idx="1"/>
          </p:nvPr>
        </p:nvSpPr>
        <p:spPr>
          <a:xfrm>
            <a:off x="1955800" y="1333500"/>
            <a:ext cx="8712200" cy="762000"/>
          </a:xfrm>
        </p:spPr>
        <p:txBody>
          <a:bodyPr/>
          <a:lstStyle/>
          <a:p>
            <a:pPr>
              <a:lnSpc>
                <a:spcPct val="90000"/>
              </a:lnSpc>
              <a:buFont typeface="Wingdings" panose="05000000000000000000" pitchFamily="2" charset="2"/>
              <a:buNone/>
            </a:pPr>
            <a:r>
              <a:rPr lang="en-US" sz="2400" b="1"/>
              <a:t>Figure 20.1 Representation of a DEPARTMENT complex object as a graph</a:t>
            </a:r>
          </a:p>
          <a:p>
            <a:pPr>
              <a:lnSpc>
                <a:spcPct val="90000"/>
              </a:lnSpc>
              <a:buFont typeface="Wingdings" panose="05000000000000000000" pitchFamily="2" charset="2"/>
              <a:buNone/>
            </a:pPr>
            <a:endParaRPr lang="en-US" sz="2400" b="1"/>
          </a:p>
        </p:txBody>
      </p:sp>
      <p:pic>
        <p:nvPicPr>
          <p:cNvPr id="276484" name="Picture 4" descr="p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0" y="2095500"/>
            <a:ext cx="6815138"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337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2752726" y="266700"/>
            <a:ext cx="7173913" cy="1143000"/>
          </a:xfrm>
        </p:spPr>
        <p:txBody>
          <a:bodyPr/>
          <a:lstStyle/>
          <a:p>
            <a:r>
              <a:rPr lang="en-US" sz="3200" b="1"/>
              <a:t>Encapsulation of Operations, Methods, and Persistence (4)</a:t>
            </a:r>
          </a:p>
        </p:txBody>
      </p:sp>
      <p:sp>
        <p:nvSpPr>
          <p:cNvPr id="281603" name="Rectangle 3"/>
          <p:cNvSpPr>
            <a:spLocks noGrp="1" noChangeArrowheads="1"/>
          </p:cNvSpPr>
          <p:nvPr>
            <p:ph type="body" idx="1"/>
          </p:nvPr>
        </p:nvSpPr>
        <p:spPr>
          <a:xfrm>
            <a:off x="2209800" y="1255713"/>
            <a:ext cx="7950200" cy="977900"/>
          </a:xfrm>
        </p:spPr>
        <p:txBody>
          <a:bodyPr/>
          <a:lstStyle/>
          <a:p>
            <a:pPr>
              <a:buFont typeface="Wingdings" panose="05000000000000000000" pitchFamily="2" charset="2"/>
              <a:buNone/>
            </a:pPr>
            <a:r>
              <a:rPr lang="en-US"/>
              <a:t>	</a:t>
            </a:r>
            <a:r>
              <a:rPr lang="en-US" sz="2400" b="1"/>
              <a:t>Figure 20.3</a:t>
            </a:r>
            <a:r>
              <a:rPr lang="en-US" sz="2400"/>
              <a:t> </a:t>
            </a:r>
            <a:r>
              <a:rPr lang="en-US" sz="2400" b="1"/>
              <a:t>Adding operations to definitions of Employee and Department</a:t>
            </a:r>
            <a:endParaRPr lang="en-US" sz="2400"/>
          </a:p>
          <a:p>
            <a:pPr>
              <a:buFont typeface="Wingdings" panose="05000000000000000000" pitchFamily="2" charset="2"/>
              <a:buNone/>
            </a:pPr>
            <a:endParaRPr lang="en-US" sz="2400"/>
          </a:p>
        </p:txBody>
      </p:sp>
      <p:pic>
        <p:nvPicPr>
          <p:cNvPr id="281604" name="Picture 4" descr="p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2233614"/>
            <a:ext cx="5016500"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6510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sz="3200" b="1"/>
              <a:t>Encapsulation of Operations, Methods, and Persistence (5)</a:t>
            </a:r>
          </a:p>
        </p:txBody>
      </p:sp>
      <p:sp>
        <p:nvSpPr>
          <p:cNvPr id="302083" name="Rectangle 3"/>
          <p:cNvSpPr>
            <a:spLocks noGrp="1" noChangeArrowheads="1"/>
          </p:cNvSpPr>
          <p:nvPr>
            <p:ph type="body" idx="1"/>
          </p:nvPr>
        </p:nvSpPr>
        <p:spPr>
          <a:xfrm>
            <a:off x="2209800" y="1511300"/>
            <a:ext cx="8153400" cy="4572000"/>
          </a:xfrm>
        </p:spPr>
        <p:txBody>
          <a:bodyPr/>
          <a:lstStyle/>
          <a:p>
            <a:pPr>
              <a:buFont typeface="Wingdings" panose="05000000000000000000" pitchFamily="2" charset="2"/>
              <a:buNone/>
            </a:pPr>
            <a:r>
              <a:rPr lang="en-US" b="1"/>
              <a:t>Specifying Object Persistence via Naming and Reachability:</a:t>
            </a:r>
          </a:p>
          <a:p>
            <a:r>
              <a:rPr lang="en-US" b="1"/>
              <a:t>Naming Mechanism</a:t>
            </a:r>
            <a:r>
              <a:rPr lang="en-US"/>
              <a:t>: </a:t>
            </a:r>
            <a:r>
              <a:rPr lang="en-US" sz="2400"/>
              <a:t>Assign an object a unique persistent name through which it can be retrieved by this and other programs.</a:t>
            </a:r>
          </a:p>
          <a:p>
            <a:r>
              <a:rPr lang="en-US" b="1"/>
              <a:t>Reachability Mechanism</a:t>
            </a:r>
            <a:r>
              <a:rPr lang="en-US"/>
              <a:t>: Make the object reachable from some persistent object.</a:t>
            </a:r>
            <a:endParaRPr lang="en-US" sz="2400"/>
          </a:p>
          <a:p>
            <a:r>
              <a:rPr lang="en-US" sz="2400"/>
              <a:t>An object B is said to be </a:t>
            </a:r>
            <a:r>
              <a:rPr lang="en-US" sz="2400" b="1"/>
              <a:t>reachable </a:t>
            </a:r>
            <a:r>
              <a:rPr lang="en-US" sz="2400"/>
              <a:t>from an object A if a sequence of references in the object graph lead from object A to object B. </a:t>
            </a:r>
          </a:p>
          <a:p>
            <a:endParaRPr lang="en-US"/>
          </a:p>
        </p:txBody>
      </p:sp>
    </p:spTree>
    <p:extLst>
      <p:ext uri="{BB962C8B-B14F-4D97-AF65-F5344CB8AC3E}">
        <p14:creationId xmlns:p14="http://schemas.microsoft.com/office/powerpoint/2010/main" val="2723134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sz="3200" b="1"/>
              <a:t>Encapsulation of Operations, Methods, and Persistence (6)</a:t>
            </a:r>
          </a:p>
        </p:txBody>
      </p:sp>
      <p:sp>
        <p:nvSpPr>
          <p:cNvPr id="30310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b="1"/>
              <a:t>Specifying Object Persistence via Naming and Reachability (cont.):</a:t>
            </a:r>
          </a:p>
          <a:p>
            <a:pPr>
              <a:lnSpc>
                <a:spcPct val="90000"/>
              </a:lnSpc>
            </a:pPr>
            <a:r>
              <a:rPr lang="en-US" sz="2400"/>
              <a:t>In traditional database models such as relational model or EER model, all objects are assumed to be persistent.</a:t>
            </a:r>
          </a:p>
          <a:p>
            <a:pPr>
              <a:lnSpc>
                <a:spcPct val="90000"/>
              </a:lnSpc>
              <a:buFont typeface="Wingdings" panose="05000000000000000000" pitchFamily="2" charset="2"/>
              <a:buNone/>
            </a:pPr>
            <a:endParaRPr lang="en-US" sz="2400"/>
          </a:p>
          <a:p>
            <a:pPr>
              <a:lnSpc>
                <a:spcPct val="90000"/>
              </a:lnSpc>
            </a:pPr>
            <a:r>
              <a:rPr lang="en-US" sz="2400"/>
              <a:t>In OO approach, a class declaration specifies only the type and operations for a class of objects. The user must </a:t>
            </a:r>
            <a:r>
              <a:rPr lang="en-US" sz="2400" u="sng"/>
              <a:t>separately</a:t>
            </a:r>
            <a:r>
              <a:rPr lang="en-US" sz="2400"/>
              <a:t> define a </a:t>
            </a:r>
            <a:r>
              <a:rPr lang="en-US" sz="2400" u="sng"/>
              <a:t>persistent object</a:t>
            </a:r>
            <a:r>
              <a:rPr lang="en-US" sz="2400"/>
              <a:t> of </a:t>
            </a:r>
            <a:r>
              <a:rPr lang="en-US" sz="2400" u="sng"/>
              <a:t>type set</a:t>
            </a:r>
            <a:r>
              <a:rPr lang="en-US" sz="2400"/>
              <a:t> (DepartmentSet) or </a:t>
            </a:r>
            <a:r>
              <a:rPr lang="en-US" sz="2400" u="sng"/>
              <a:t>list</a:t>
            </a:r>
            <a:r>
              <a:rPr lang="en-US" sz="2400"/>
              <a:t> (DepartmentList) whose value is the collection of references to all persistent </a:t>
            </a:r>
            <a:r>
              <a:rPr lang="en-US" sz="2000"/>
              <a:t>DEPARTMENT</a:t>
            </a:r>
            <a:r>
              <a:rPr lang="en-US" sz="2400"/>
              <a:t> objects</a:t>
            </a:r>
          </a:p>
        </p:txBody>
      </p:sp>
    </p:spTree>
    <p:extLst>
      <p:ext uri="{BB962C8B-B14F-4D97-AF65-F5344CB8AC3E}">
        <p14:creationId xmlns:p14="http://schemas.microsoft.com/office/powerpoint/2010/main" val="39746809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sz="3200" b="1"/>
              <a:t>Encapsulation of Operations, Methods, and Persistence (7)</a:t>
            </a:r>
          </a:p>
        </p:txBody>
      </p:sp>
      <p:pic>
        <p:nvPicPr>
          <p:cNvPr id="304133" name="Picture 5" descr="ch11_elmasr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2538" y="1511300"/>
            <a:ext cx="7404100" cy="4648200"/>
          </a:xfrm>
          <a:prstGeom prst="rect">
            <a:avLst/>
          </a:prstGeom>
          <a:noFill/>
          <a:extLst>
            <a:ext uri="{909E8E84-426E-40DD-AFC4-6F175D3DCCD1}">
              <a14:hiddenFill xmlns:a14="http://schemas.microsoft.com/office/drawing/2010/main">
                <a:solidFill>
                  <a:srgbClr val="FFFFFF"/>
                </a:solidFill>
              </a14:hiddenFill>
            </a:ext>
          </a:extLst>
        </p:spPr>
      </p:pic>
      <p:sp>
        <p:nvSpPr>
          <p:cNvPr id="304135" name="Text Box 7"/>
          <p:cNvSpPr txBox="1">
            <a:spLocks noChangeArrowheads="1"/>
          </p:cNvSpPr>
          <p:nvPr/>
        </p:nvSpPr>
        <p:spPr bwMode="auto">
          <a:xfrm>
            <a:off x="2209800" y="5854700"/>
            <a:ext cx="817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chemeClr val="bg2"/>
                </a:solidFill>
                <a:latin typeface="Times New Roman" panose="02020603050405020304" pitchFamily="18" charset="0"/>
              </a:rPr>
              <a:t>Note: The above figure is now called Figure 20.4 in Edition 4</a:t>
            </a:r>
          </a:p>
        </p:txBody>
      </p:sp>
    </p:spTree>
    <p:extLst>
      <p:ext uri="{BB962C8B-B14F-4D97-AF65-F5344CB8AC3E}">
        <p14:creationId xmlns:p14="http://schemas.microsoft.com/office/powerpoint/2010/main" val="1036881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2743200" y="622300"/>
            <a:ext cx="7793038" cy="1143000"/>
          </a:xfrm>
        </p:spPr>
        <p:txBody>
          <a:bodyPr/>
          <a:lstStyle/>
          <a:p>
            <a:r>
              <a:rPr lang="en-US" sz="3200" b="1"/>
              <a:t>20.4 Type and Class Hierarchies and Inheritance (1)</a:t>
            </a:r>
          </a:p>
        </p:txBody>
      </p:sp>
      <p:sp>
        <p:nvSpPr>
          <p:cNvPr id="282627" name="Rectangle 3"/>
          <p:cNvSpPr>
            <a:spLocks noGrp="1" noChangeArrowheads="1"/>
          </p:cNvSpPr>
          <p:nvPr>
            <p:ph type="body" idx="1"/>
          </p:nvPr>
        </p:nvSpPr>
        <p:spPr/>
        <p:txBody>
          <a:bodyPr/>
          <a:lstStyle/>
          <a:p>
            <a:pPr>
              <a:lnSpc>
                <a:spcPct val="90000"/>
              </a:lnSpc>
            </a:pPr>
            <a:r>
              <a:rPr lang="en-US" sz="2400"/>
              <a:t>Type (class) Hierarchy</a:t>
            </a:r>
          </a:p>
          <a:p>
            <a:pPr>
              <a:lnSpc>
                <a:spcPct val="90000"/>
              </a:lnSpc>
            </a:pPr>
            <a:r>
              <a:rPr lang="en-US" sz="2400"/>
              <a:t>A type in its simplest form can be defined by giving it a type name and then listing the names of its visible (</a:t>
            </a:r>
            <a:r>
              <a:rPr lang="en-US" sz="2400" i="1"/>
              <a:t>public</a:t>
            </a:r>
            <a:r>
              <a:rPr lang="en-US" sz="2400"/>
              <a:t>) functions</a:t>
            </a:r>
          </a:p>
          <a:p>
            <a:pPr>
              <a:lnSpc>
                <a:spcPct val="90000"/>
              </a:lnSpc>
            </a:pPr>
            <a:r>
              <a:rPr lang="en-US" sz="2400"/>
              <a:t>When specifying a type in this section, we use the following format, which does not specify arguments of functions, to simplify the discussion: </a:t>
            </a:r>
          </a:p>
          <a:p>
            <a:pPr>
              <a:lnSpc>
                <a:spcPct val="90000"/>
              </a:lnSpc>
              <a:buFont typeface="Wingdings" panose="05000000000000000000" pitchFamily="2" charset="2"/>
              <a:buNone/>
            </a:pPr>
            <a:r>
              <a:rPr lang="en-US" sz="2400"/>
              <a:t>	TYPE_NAME: function, function, . . . , function </a:t>
            </a:r>
          </a:p>
          <a:p>
            <a:pPr>
              <a:lnSpc>
                <a:spcPct val="90000"/>
              </a:lnSpc>
              <a:buFont typeface="Wingdings" panose="05000000000000000000" pitchFamily="2" charset="2"/>
              <a:buNone/>
            </a:pPr>
            <a:endParaRPr lang="en-US" sz="2400"/>
          </a:p>
          <a:p>
            <a:pPr>
              <a:lnSpc>
                <a:spcPct val="90000"/>
              </a:lnSpc>
              <a:buFont typeface="Wingdings" panose="05000000000000000000" pitchFamily="2" charset="2"/>
              <a:buNone/>
            </a:pPr>
            <a:r>
              <a:rPr lang="en-US" sz="2000"/>
              <a:t>	</a:t>
            </a:r>
            <a:r>
              <a:rPr lang="en-US" sz="2400"/>
              <a:t>Example:</a:t>
            </a:r>
          </a:p>
          <a:p>
            <a:pPr>
              <a:lnSpc>
                <a:spcPct val="90000"/>
              </a:lnSpc>
              <a:buFont typeface="Wingdings" panose="05000000000000000000" pitchFamily="2" charset="2"/>
              <a:buNone/>
            </a:pPr>
            <a:r>
              <a:rPr lang="en-US" sz="2400"/>
              <a:t>	PERSON: Name, Address, Birthdate, Age, SSN</a:t>
            </a:r>
          </a:p>
        </p:txBody>
      </p:sp>
    </p:spTree>
    <p:extLst>
      <p:ext uri="{BB962C8B-B14F-4D97-AF65-F5344CB8AC3E}">
        <p14:creationId xmlns:p14="http://schemas.microsoft.com/office/powerpoint/2010/main" val="2417864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2752726" y="419100"/>
            <a:ext cx="7173913" cy="1143000"/>
          </a:xfrm>
        </p:spPr>
        <p:txBody>
          <a:bodyPr/>
          <a:lstStyle/>
          <a:p>
            <a:r>
              <a:rPr lang="en-US" sz="3200" b="1"/>
              <a:t>Type and Class Hierarchies and Inheritance (2)</a:t>
            </a:r>
          </a:p>
        </p:txBody>
      </p:sp>
      <p:sp>
        <p:nvSpPr>
          <p:cNvPr id="283651" name="Rectangle 3"/>
          <p:cNvSpPr>
            <a:spLocks noGrp="1" noChangeArrowheads="1"/>
          </p:cNvSpPr>
          <p:nvPr>
            <p:ph type="body" idx="1"/>
          </p:nvPr>
        </p:nvSpPr>
        <p:spPr/>
        <p:txBody>
          <a:bodyPr/>
          <a:lstStyle/>
          <a:p>
            <a:pPr>
              <a:lnSpc>
                <a:spcPct val="90000"/>
              </a:lnSpc>
            </a:pPr>
            <a:r>
              <a:rPr lang="en-US" b="1"/>
              <a:t>Subtype: </a:t>
            </a:r>
            <a:r>
              <a:rPr lang="en-US"/>
              <a:t>when the designer or user must create a new type that is similar but not identical to an already defined type</a:t>
            </a:r>
          </a:p>
          <a:p>
            <a:pPr>
              <a:lnSpc>
                <a:spcPct val="90000"/>
              </a:lnSpc>
            </a:pPr>
            <a:endParaRPr lang="en-US"/>
          </a:p>
          <a:p>
            <a:pPr>
              <a:lnSpc>
                <a:spcPct val="90000"/>
              </a:lnSpc>
            </a:pPr>
            <a:r>
              <a:rPr lang="en-US" b="1"/>
              <a:t>Supertype:</a:t>
            </a:r>
            <a:r>
              <a:rPr lang="en-US"/>
              <a:t> It inherits all the functions of the subtype</a:t>
            </a:r>
          </a:p>
          <a:p>
            <a:pPr>
              <a:lnSpc>
                <a:spcPct val="90000"/>
              </a:lnSpc>
              <a:buFont typeface="Wingdings" panose="05000000000000000000" pitchFamily="2" charset="2"/>
              <a:buNone/>
            </a:pPr>
            <a:r>
              <a:rPr lang="en-US"/>
              <a:t>	</a:t>
            </a:r>
          </a:p>
          <a:p>
            <a:pPr>
              <a:lnSpc>
                <a:spcPct val="90000"/>
              </a:lnSpc>
              <a:buFont typeface="Wingdings" panose="05000000000000000000" pitchFamily="2" charset="2"/>
              <a:buNone/>
            </a:pPr>
            <a:r>
              <a:rPr lang="en-US"/>
              <a:t>	</a:t>
            </a:r>
          </a:p>
          <a:p>
            <a:pPr>
              <a:lnSpc>
                <a:spcPct val="90000"/>
              </a:lnSpc>
              <a:buFont typeface="Wingdings" panose="05000000000000000000" pitchFamily="2" charset="2"/>
              <a:buNone/>
            </a:pPr>
            <a:r>
              <a:rPr lang="en-US"/>
              <a:t> </a:t>
            </a:r>
          </a:p>
          <a:p>
            <a:pPr>
              <a:lnSpc>
                <a:spcPct val="90000"/>
              </a:lnSpc>
              <a:buFont typeface="Wingdings" panose="05000000000000000000" pitchFamily="2" charset="2"/>
              <a:buNone/>
            </a:pPr>
            <a:endParaRPr lang="en-US"/>
          </a:p>
        </p:txBody>
      </p:sp>
    </p:spTree>
    <p:extLst>
      <p:ext uri="{BB962C8B-B14F-4D97-AF65-F5344CB8AC3E}">
        <p14:creationId xmlns:p14="http://schemas.microsoft.com/office/powerpoint/2010/main" val="35897090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2752726" y="419100"/>
            <a:ext cx="7173913" cy="1143000"/>
          </a:xfrm>
        </p:spPr>
        <p:txBody>
          <a:bodyPr/>
          <a:lstStyle/>
          <a:p>
            <a:r>
              <a:rPr lang="en-US" sz="3200" b="1"/>
              <a:t>Type and Class Hierarchies and Inheritance (3)</a:t>
            </a:r>
          </a:p>
        </p:txBody>
      </p:sp>
      <p:sp>
        <p:nvSpPr>
          <p:cNvPr id="28467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b="1"/>
              <a:t>Example (1):</a:t>
            </a:r>
          </a:p>
          <a:p>
            <a:pPr>
              <a:lnSpc>
                <a:spcPct val="90000"/>
              </a:lnSpc>
              <a:buFont typeface="Wingdings" panose="05000000000000000000" pitchFamily="2" charset="2"/>
              <a:buNone/>
            </a:pPr>
            <a:r>
              <a:rPr lang="en-US"/>
              <a:t>	</a:t>
            </a:r>
            <a:r>
              <a:rPr lang="en-US" sz="2400"/>
              <a:t>EMPLOYEE: Name, Address, Birthdate, Age, SSN, Salary, HireDate, Seniority </a:t>
            </a:r>
          </a:p>
          <a:p>
            <a:pPr>
              <a:lnSpc>
                <a:spcPct val="90000"/>
              </a:lnSpc>
              <a:buFont typeface="Wingdings" panose="05000000000000000000" pitchFamily="2" charset="2"/>
              <a:buNone/>
            </a:pPr>
            <a:r>
              <a:rPr lang="en-US" sz="2400"/>
              <a:t>	STUDENT: Name, Address, Birthdate, Age, SSN, Major, GPA </a:t>
            </a:r>
          </a:p>
          <a:p>
            <a:pPr>
              <a:lnSpc>
                <a:spcPct val="90000"/>
              </a:lnSpc>
              <a:buFont typeface="Wingdings" panose="05000000000000000000" pitchFamily="2" charset="2"/>
              <a:buNone/>
            </a:pPr>
            <a:r>
              <a:rPr lang="en-US" sz="2400"/>
              <a:t>	OR:</a:t>
            </a:r>
          </a:p>
          <a:p>
            <a:pPr>
              <a:lnSpc>
                <a:spcPct val="90000"/>
              </a:lnSpc>
              <a:buFont typeface="Wingdings" panose="05000000000000000000" pitchFamily="2" charset="2"/>
              <a:buNone/>
            </a:pPr>
            <a:r>
              <a:rPr lang="en-US" sz="2400" b="1"/>
              <a:t>	</a:t>
            </a:r>
            <a:r>
              <a:rPr lang="en-US" sz="2400"/>
              <a:t>EMPLOYEE</a:t>
            </a:r>
            <a:r>
              <a:rPr lang="en-US" sz="2400" b="1"/>
              <a:t> subtype-of </a:t>
            </a:r>
            <a:r>
              <a:rPr lang="en-US" sz="2400"/>
              <a:t>PERSON: Salary, HireDate, Seniority </a:t>
            </a:r>
          </a:p>
          <a:p>
            <a:pPr>
              <a:lnSpc>
                <a:spcPct val="90000"/>
              </a:lnSpc>
              <a:buFont typeface="Wingdings" panose="05000000000000000000" pitchFamily="2" charset="2"/>
              <a:buNone/>
            </a:pPr>
            <a:r>
              <a:rPr lang="en-US" sz="2400"/>
              <a:t>	STUDENT</a:t>
            </a:r>
            <a:r>
              <a:rPr lang="en-US" sz="2400" b="1"/>
              <a:t> subtype-of </a:t>
            </a:r>
            <a:r>
              <a:rPr lang="en-US" sz="2400"/>
              <a:t>PERSON: Major, GPA</a:t>
            </a:r>
            <a:r>
              <a:rPr lang="en-US" b="1"/>
              <a:t> </a:t>
            </a:r>
          </a:p>
          <a:p>
            <a:pPr>
              <a:lnSpc>
                <a:spcPct val="90000"/>
              </a:lnSpc>
              <a:buFont typeface="Wingdings" panose="05000000000000000000" pitchFamily="2" charset="2"/>
              <a:buNone/>
            </a:pPr>
            <a:r>
              <a:rPr lang="en-US"/>
              <a:t>	</a:t>
            </a:r>
          </a:p>
          <a:p>
            <a:pPr>
              <a:lnSpc>
                <a:spcPct val="90000"/>
              </a:lnSpc>
              <a:buFont typeface="Wingdings" panose="05000000000000000000" pitchFamily="2" charset="2"/>
              <a:buNone/>
            </a:pPr>
            <a:endParaRPr lang="en-US"/>
          </a:p>
        </p:txBody>
      </p:sp>
    </p:spTree>
    <p:extLst>
      <p:ext uri="{BB962C8B-B14F-4D97-AF65-F5344CB8AC3E}">
        <p14:creationId xmlns:p14="http://schemas.microsoft.com/office/powerpoint/2010/main" val="188426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2476" y="342140"/>
            <a:ext cx="9087048" cy="6173720"/>
          </a:xfrm>
          <a:prstGeom prst="rect">
            <a:avLst/>
          </a:prstGeom>
        </p:spPr>
      </p:pic>
    </p:spTree>
    <p:extLst>
      <p:ext uri="{BB962C8B-B14F-4D97-AF65-F5344CB8AC3E}">
        <p14:creationId xmlns:p14="http://schemas.microsoft.com/office/powerpoint/2010/main" val="42140484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2752726" y="419100"/>
            <a:ext cx="7173913" cy="1143000"/>
          </a:xfrm>
        </p:spPr>
        <p:txBody>
          <a:bodyPr/>
          <a:lstStyle/>
          <a:p>
            <a:r>
              <a:rPr lang="en-US" sz="3200" b="1"/>
              <a:t>Type and Class Hierarchies and Inheritance (4)</a:t>
            </a:r>
          </a:p>
        </p:txBody>
      </p:sp>
      <p:sp>
        <p:nvSpPr>
          <p:cNvPr id="285699" name="Rectangle 3"/>
          <p:cNvSpPr>
            <a:spLocks noGrp="1" noChangeArrowheads="1"/>
          </p:cNvSpPr>
          <p:nvPr>
            <p:ph type="body" idx="1"/>
          </p:nvPr>
        </p:nvSpPr>
        <p:spPr/>
        <p:txBody>
          <a:bodyPr/>
          <a:lstStyle/>
          <a:p>
            <a:pPr>
              <a:buFont typeface="Wingdings" panose="05000000000000000000" pitchFamily="2" charset="2"/>
              <a:buNone/>
            </a:pPr>
            <a:r>
              <a:rPr lang="en-US" b="1"/>
              <a:t>Example (2):</a:t>
            </a:r>
          </a:p>
          <a:p>
            <a:pPr>
              <a:buFont typeface="Wingdings" panose="05000000000000000000" pitchFamily="2" charset="2"/>
              <a:buNone/>
            </a:pPr>
            <a:r>
              <a:rPr lang="en-US"/>
              <a:t>	</a:t>
            </a:r>
            <a:r>
              <a:rPr lang="en-US" sz="2400"/>
              <a:t>Consider a type that describes objects in plane geometry, which may be defined as follows: </a:t>
            </a:r>
          </a:p>
          <a:p>
            <a:pPr lvl="1">
              <a:buFontTx/>
              <a:buNone/>
            </a:pPr>
            <a:r>
              <a:rPr lang="en-US"/>
              <a:t>	</a:t>
            </a:r>
          </a:p>
          <a:p>
            <a:pPr lvl="1">
              <a:buFontTx/>
              <a:buNone/>
            </a:pPr>
            <a:r>
              <a:rPr lang="en-US"/>
              <a:t>	GEOMETRY_OBJECT: Shape, Area, ReferencePoint</a:t>
            </a:r>
          </a:p>
          <a:p>
            <a:pPr>
              <a:buFont typeface="Wingdings" panose="05000000000000000000" pitchFamily="2" charset="2"/>
              <a:buNone/>
            </a:pPr>
            <a:endParaRPr lang="en-US" sz="2400" b="1"/>
          </a:p>
        </p:txBody>
      </p:sp>
    </p:spTree>
    <p:extLst>
      <p:ext uri="{BB962C8B-B14F-4D97-AF65-F5344CB8AC3E}">
        <p14:creationId xmlns:p14="http://schemas.microsoft.com/office/powerpoint/2010/main" val="4183751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2752726" y="419100"/>
            <a:ext cx="7173913" cy="1143000"/>
          </a:xfrm>
        </p:spPr>
        <p:txBody>
          <a:bodyPr/>
          <a:lstStyle/>
          <a:p>
            <a:r>
              <a:rPr lang="en-US" sz="3200" b="1"/>
              <a:t>Type and Class Hierarchies and Inheritance (5)</a:t>
            </a:r>
          </a:p>
        </p:txBody>
      </p:sp>
      <p:sp>
        <p:nvSpPr>
          <p:cNvPr id="286723" name="Rectangle 3"/>
          <p:cNvSpPr>
            <a:spLocks noGrp="1" noChangeArrowheads="1"/>
          </p:cNvSpPr>
          <p:nvPr>
            <p:ph type="body" idx="1"/>
          </p:nvPr>
        </p:nvSpPr>
        <p:spPr/>
        <p:txBody>
          <a:bodyPr/>
          <a:lstStyle/>
          <a:p>
            <a:r>
              <a:rPr lang="en-US" b="1"/>
              <a:t>Example (2) (cont.):</a:t>
            </a:r>
          </a:p>
          <a:p>
            <a:pPr>
              <a:buFont typeface="Wingdings" panose="05000000000000000000" pitchFamily="2" charset="2"/>
              <a:buNone/>
            </a:pPr>
            <a:r>
              <a:rPr lang="en-US"/>
              <a:t>	</a:t>
            </a:r>
            <a:r>
              <a:rPr lang="en-US" sz="2400"/>
              <a:t>Now suppose that we want to define a number of subtypes for the </a:t>
            </a:r>
            <a:r>
              <a:rPr lang="en-US" sz="2400">
                <a:cs typeface="Arial" panose="020B0604020202020204" pitchFamily="34" charset="0"/>
              </a:rPr>
              <a:t>GEOMETRY_OBJECT</a:t>
            </a:r>
            <a:r>
              <a:rPr lang="en-US" sz="2400"/>
              <a:t> type, as follows:</a:t>
            </a:r>
          </a:p>
          <a:p>
            <a:pPr lvl="1">
              <a:buFontTx/>
              <a:buNone/>
            </a:pPr>
            <a:r>
              <a:rPr lang="en-US"/>
              <a:t/>
            </a:r>
            <a:br>
              <a:rPr lang="en-US"/>
            </a:br>
            <a:r>
              <a:rPr lang="en-US"/>
              <a:t>RECTANGLE </a:t>
            </a:r>
            <a:r>
              <a:rPr lang="en-US" b="1"/>
              <a:t>subtype-of</a:t>
            </a:r>
            <a:r>
              <a:rPr lang="en-US"/>
              <a:t> GEOMETRY_OBJECT: Width, Height </a:t>
            </a:r>
          </a:p>
          <a:p>
            <a:pPr lvl="1">
              <a:buFontTx/>
              <a:buNone/>
            </a:pPr>
            <a:r>
              <a:rPr lang="en-US"/>
              <a:t>	TRIANGLE </a:t>
            </a:r>
            <a:r>
              <a:rPr lang="en-US" b="1"/>
              <a:t>subtype-of</a:t>
            </a:r>
            <a:r>
              <a:rPr lang="en-US"/>
              <a:t> GEOMETRY_OBJECT: </a:t>
            </a:r>
          </a:p>
          <a:p>
            <a:pPr lvl="1">
              <a:buFontTx/>
              <a:buNone/>
            </a:pPr>
            <a:r>
              <a:rPr lang="en-US"/>
              <a:t>	Side1, Side2, Angle </a:t>
            </a:r>
          </a:p>
          <a:p>
            <a:pPr lvl="1">
              <a:buFontTx/>
              <a:buNone/>
            </a:pPr>
            <a:r>
              <a:rPr lang="en-US"/>
              <a:t>	CIRCLE </a:t>
            </a:r>
            <a:r>
              <a:rPr lang="en-US" b="1"/>
              <a:t>subtype-of</a:t>
            </a:r>
            <a:r>
              <a:rPr lang="en-US"/>
              <a:t> GEOMETRY_OBJECT: Radius </a:t>
            </a:r>
          </a:p>
          <a:p>
            <a:pPr>
              <a:buFont typeface="Wingdings" panose="05000000000000000000" pitchFamily="2" charset="2"/>
              <a:buNone/>
            </a:pPr>
            <a:endParaRPr lang="en-US" sz="2400"/>
          </a:p>
        </p:txBody>
      </p:sp>
    </p:spTree>
    <p:extLst>
      <p:ext uri="{BB962C8B-B14F-4D97-AF65-F5344CB8AC3E}">
        <p14:creationId xmlns:p14="http://schemas.microsoft.com/office/powerpoint/2010/main" val="1184284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752726" y="419100"/>
            <a:ext cx="7173913" cy="1143000"/>
          </a:xfrm>
        </p:spPr>
        <p:txBody>
          <a:bodyPr/>
          <a:lstStyle/>
          <a:p>
            <a:r>
              <a:rPr lang="en-US" sz="3200" b="1"/>
              <a:t>Type and Class Hierarchies and Inheritance (6)</a:t>
            </a:r>
          </a:p>
        </p:txBody>
      </p:sp>
      <p:sp>
        <p:nvSpPr>
          <p:cNvPr id="287747" name="Rectangle 3"/>
          <p:cNvSpPr>
            <a:spLocks noGrp="1" noChangeArrowheads="1"/>
          </p:cNvSpPr>
          <p:nvPr>
            <p:ph type="body" idx="1"/>
          </p:nvPr>
        </p:nvSpPr>
        <p:spPr/>
        <p:txBody>
          <a:bodyPr/>
          <a:lstStyle/>
          <a:p>
            <a:pPr>
              <a:lnSpc>
                <a:spcPct val="90000"/>
              </a:lnSpc>
            </a:pPr>
            <a:r>
              <a:rPr lang="en-US" b="1"/>
              <a:t>Example (2) (cont.):</a:t>
            </a:r>
          </a:p>
          <a:p>
            <a:pPr>
              <a:lnSpc>
                <a:spcPct val="90000"/>
              </a:lnSpc>
              <a:buFont typeface="Wingdings" panose="05000000000000000000" pitchFamily="2" charset="2"/>
              <a:buNone/>
            </a:pPr>
            <a:r>
              <a:rPr lang="en-US" sz="2400"/>
              <a:t>	An alternative way of declaring these three subtypes is to specify the value of the Shape attribute as a condition that must be satisfied for objects of each subtype:</a:t>
            </a:r>
          </a:p>
          <a:p>
            <a:pPr lvl="1">
              <a:lnSpc>
                <a:spcPct val="90000"/>
              </a:lnSpc>
              <a:buFontTx/>
              <a:buNone/>
            </a:pPr>
            <a:r>
              <a:rPr lang="en-US" sz="2000"/>
              <a:t/>
            </a:r>
            <a:br>
              <a:rPr lang="en-US" sz="2000"/>
            </a:br>
            <a:r>
              <a:rPr lang="en-US"/>
              <a:t>RECTANGLE </a:t>
            </a:r>
            <a:r>
              <a:rPr lang="en-US" b="1"/>
              <a:t>subtype-of </a:t>
            </a:r>
            <a:r>
              <a:rPr lang="en-US"/>
              <a:t>GEOMETRY_OBJECT (Shape=‘rectangle’): Width, Height </a:t>
            </a:r>
          </a:p>
          <a:p>
            <a:pPr lvl="1">
              <a:lnSpc>
                <a:spcPct val="90000"/>
              </a:lnSpc>
              <a:buFontTx/>
              <a:buNone/>
            </a:pPr>
            <a:r>
              <a:rPr lang="en-US"/>
              <a:t>	TRIANGLE </a:t>
            </a:r>
            <a:r>
              <a:rPr lang="en-US" b="1"/>
              <a:t>subtype-of</a:t>
            </a:r>
            <a:r>
              <a:rPr lang="en-US"/>
              <a:t> GEOMETRY_OBJECT (Shape=‘triangle’): Side1, Side2, Angle </a:t>
            </a:r>
          </a:p>
          <a:p>
            <a:pPr lvl="1">
              <a:lnSpc>
                <a:spcPct val="90000"/>
              </a:lnSpc>
              <a:buFontTx/>
              <a:buNone/>
            </a:pPr>
            <a:r>
              <a:rPr lang="en-US"/>
              <a:t>	CIRCLE </a:t>
            </a:r>
            <a:r>
              <a:rPr lang="en-US" b="1"/>
              <a:t>subtype-of</a:t>
            </a:r>
            <a:r>
              <a:rPr lang="en-US"/>
              <a:t> GEOMETRY_OBJECT (Shape=‘circle’): Radius </a:t>
            </a:r>
          </a:p>
          <a:p>
            <a:pPr lvl="1">
              <a:lnSpc>
                <a:spcPct val="90000"/>
              </a:lnSpc>
              <a:buFontTx/>
              <a:buNone/>
            </a:pPr>
            <a:endParaRPr lang="en-US"/>
          </a:p>
          <a:p>
            <a:pPr>
              <a:lnSpc>
                <a:spcPct val="90000"/>
              </a:lnSpc>
              <a:buFont typeface="Wingdings" panose="05000000000000000000" pitchFamily="2" charset="2"/>
              <a:buNone/>
            </a:pPr>
            <a:endParaRPr lang="en-US" sz="2400"/>
          </a:p>
        </p:txBody>
      </p:sp>
    </p:spTree>
    <p:extLst>
      <p:ext uri="{BB962C8B-B14F-4D97-AF65-F5344CB8AC3E}">
        <p14:creationId xmlns:p14="http://schemas.microsoft.com/office/powerpoint/2010/main" val="592708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752726" y="419100"/>
            <a:ext cx="7173913" cy="1143000"/>
          </a:xfrm>
        </p:spPr>
        <p:txBody>
          <a:bodyPr/>
          <a:lstStyle/>
          <a:p>
            <a:r>
              <a:rPr lang="en-US" sz="3200" b="1"/>
              <a:t>Type and Class Hierarchies and Inheritance (7)</a:t>
            </a:r>
          </a:p>
        </p:txBody>
      </p:sp>
      <p:sp>
        <p:nvSpPr>
          <p:cNvPr id="288771" name="Rectangle 3"/>
          <p:cNvSpPr>
            <a:spLocks noGrp="1" noChangeArrowheads="1"/>
          </p:cNvSpPr>
          <p:nvPr>
            <p:ph type="body" idx="1"/>
          </p:nvPr>
        </p:nvSpPr>
        <p:spPr/>
        <p:txBody>
          <a:bodyPr/>
          <a:lstStyle/>
          <a:p>
            <a:pPr>
              <a:lnSpc>
                <a:spcPct val="90000"/>
              </a:lnSpc>
            </a:pPr>
            <a:r>
              <a:rPr lang="en-US" b="1"/>
              <a:t>Extents</a:t>
            </a:r>
            <a:r>
              <a:rPr lang="en-US"/>
              <a:t>: In most OO databases, the collection of objects in an extent has the same type or class. However, since the majority of OO databases support types, we assume that </a:t>
            </a:r>
            <a:r>
              <a:rPr lang="en-US" b="1"/>
              <a:t>extents </a:t>
            </a:r>
            <a:r>
              <a:rPr lang="en-US"/>
              <a:t>are collections of objects of the same type for the remainder of this section. </a:t>
            </a:r>
          </a:p>
          <a:p>
            <a:pPr>
              <a:lnSpc>
                <a:spcPct val="90000"/>
              </a:lnSpc>
            </a:pPr>
            <a:r>
              <a:rPr lang="en-US" b="1"/>
              <a:t>Persistent Collection</a:t>
            </a:r>
            <a:r>
              <a:rPr lang="en-US"/>
              <a:t>: It holds a collection of objects that is stored permanently in the database and hence can be accessed and shared by multiple programs</a:t>
            </a:r>
          </a:p>
          <a:p>
            <a:pPr>
              <a:lnSpc>
                <a:spcPct val="90000"/>
              </a:lnSpc>
            </a:pPr>
            <a:endParaRPr lang="en-US"/>
          </a:p>
          <a:p>
            <a:pPr>
              <a:lnSpc>
                <a:spcPct val="90000"/>
              </a:lnSpc>
            </a:pPr>
            <a:endParaRPr lang="en-US"/>
          </a:p>
          <a:p>
            <a:pPr>
              <a:lnSpc>
                <a:spcPct val="90000"/>
              </a:lnSpc>
            </a:pPr>
            <a:endParaRPr lang="en-US"/>
          </a:p>
        </p:txBody>
      </p:sp>
    </p:spTree>
    <p:extLst>
      <p:ext uri="{BB962C8B-B14F-4D97-AF65-F5344CB8AC3E}">
        <p14:creationId xmlns:p14="http://schemas.microsoft.com/office/powerpoint/2010/main" val="2681602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2752726" y="419100"/>
            <a:ext cx="7173913" cy="1143000"/>
          </a:xfrm>
        </p:spPr>
        <p:txBody>
          <a:bodyPr/>
          <a:lstStyle/>
          <a:p>
            <a:r>
              <a:rPr lang="en-US" sz="3200" b="1"/>
              <a:t>Type and Class Hierarchies and Inheritance (8)</a:t>
            </a:r>
          </a:p>
        </p:txBody>
      </p:sp>
      <p:sp>
        <p:nvSpPr>
          <p:cNvPr id="289795" name="Rectangle 3"/>
          <p:cNvSpPr>
            <a:spLocks noGrp="1" noChangeArrowheads="1"/>
          </p:cNvSpPr>
          <p:nvPr>
            <p:ph type="body" idx="1"/>
          </p:nvPr>
        </p:nvSpPr>
        <p:spPr/>
        <p:txBody>
          <a:bodyPr/>
          <a:lstStyle/>
          <a:p>
            <a:r>
              <a:rPr lang="en-US" b="1"/>
              <a:t>Transient Collection</a:t>
            </a:r>
            <a:r>
              <a:rPr lang="en-US"/>
              <a:t>: It exists temporarily during the execution of a program but is not kept when the program terminates</a:t>
            </a:r>
          </a:p>
          <a:p>
            <a:endParaRPr lang="en-US"/>
          </a:p>
        </p:txBody>
      </p:sp>
    </p:spTree>
    <p:extLst>
      <p:ext uri="{BB962C8B-B14F-4D97-AF65-F5344CB8AC3E}">
        <p14:creationId xmlns:p14="http://schemas.microsoft.com/office/powerpoint/2010/main" val="11998998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2752726" y="419100"/>
            <a:ext cx="7173913" cy="1143000"/>
          </a:xfrm>
        </p:spPr>
        <p:txBody>
          <a:bodyPr/>
          <a:lstStyle/>
          <a:p>
            <a:r>
              <a:rPr lang="en-US" b="1"/>
              <a:t>Current Status</a:t>
            </a:r>
          </a:p>
        </p:txBody>
      </p:sp>
      <p:sp>
        <p:nvSpPr>
          <p:cNvPr id="301059" name="Rectangle 3"/>
          <p:cNvSpPr>
            <a:spLocks noGrp="1" noChangeArrowheads="1"/>
          </p:cNvSpPr>
          <p:nvPr>
            <p:ph type="body" idx="1"/>
          </p:nvPr>
        </p:nvSpPr>
        <p:spPr/>
        <p:txBody>
          <a:bodyPr/>
          <a:lstStyle/>
          <a:p>
            <a:pPr>
              <a:lnSpc>
                <a:spcPct val="90000"/>
              </a:lnSpc>
            </a:pPr>
            <a:r>
              <a:rPr lang="en-US"/>
              <a:t>OODB market not growing much per se. Currently around $250M as opposed to the relational DB revenue upwards of $50B.</a:t>
            </a:r>
          </a:p>
          <a:p>
            <a:pPr>
              <a:lnSpc>
                <a:spcPct val="90000"/>
              </a:lnSpc>
            </a:pPr>
            <a:r>
              <a:rPr lang="en-US"/>
              <a:t>O-O ideas are being used in a large number of applications, </a:t>
            </a:r>
            <a:r>
              <a:rPr lang="en-US" i="1"/>
              <a:t>without </a:t>
            </a:r>
            <a:r>
              <a:rPr lang="en-US"/>
              <a:t>explicitly using the OODB platform to store data.</a:t>
            </a:r>
          </a:p>
          <a:p>
            <a:pPr>
              <a:lnSpc>
                <a:spcPct val="90000"/>
              </a:lnSpc>
            </a:pPr>
            <a:r>
              <a:rPr lang="en-US"/>
              <a:t>Growth: O-O tools for modeling and analysis, O-O Programming Languages like Java and C++</a:t>
            </a:r>
          </a:p>
          <a:p>
            <a:pPr>
              <a:lnSpc>
                <a:spcPct val="90000"/>
              </a:lnSpc>
            </a:pPr>
            <a:r>
              <a:rPr lang="en-US"/>
              <a:t>Compromise Solution Proposed: Object Relational DB Management (Informix Universal Server, Oracle 10i, IBM’s UDB, DB2/II …)</a:t>
            </a:r>
          </a:p>
        </p:txBody>
      </p:sp>
    </p:spTree>
    <p:extLst>
      <p:ext uri="{BB962C8B-B14F-4D97-AF65-F5344CB8AC3E}">
        <p14:creationId xmlns:p14="http://schemas.microsoft.com/office/powerpoint/2010/main" val="3370667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382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p:txBody>
          <a:bodyPr/>
          <a:lstStyle/>
          <a:p>
            <a:pPr>
              <a:buFont typeface="Wingdings" panose="05000000000000000000" pitchFamily="2" charset="2"/>
              <a:buNone/>
            </a:pPr>
            <a:r>
              <a:rPr lang="en-US"/>
              <a:t>Overview of the Object Model ODMG</a:t>
            </a:r>
          </a:p>
          <a:p>
            <a:pPr>
              <a:buFont typeface="Wingdings" panose="05000000000000000000" pitchFamily="2" charset="2"/>
              <a:buNone/>
            </a:pPr>
            <a:r>
              <a:rPr lang="en-US"/>
              <a:t>The Object Definition Language DDL</a:t>
            </a:r>
          </a:p>
          <a:p>
            <a:pPr>
              <a:buFont typeface="Wingdings" panose="05000000000000000000" pitchFamily="2" charset="2"/>
              <a:buNone/>
            </a:pPr>
            <a:r>
              <a:rPr lang="en-US"/>
              <a:t>The Object Query Language OQL</a:t>
            </a:r>
          </a:p>
          <a:p>
            <a:pPr>
              <a:buFont typeface="Wingdings" panose="05000000000000000000" pitchFamily="2" charset="2"/>
              <a:buNone/>
            </a:pPr>
            <a:r>
              <a:rPr lang="en-US"/>
              <a:t>Overview of C++ Binding</a:t>
            </a:r>
          </a:p>
          <a:p>
            <a:pPr>
              <a:buFont typeface="Wingdings" panose="05000000000000000000" pitchFamily="2" charset="2"/>
              <a:buNone/>
            </a:pPr>
            <a:r>
              <a:rPr lang="en-US"/>
              <a:t>Object Database Conceptual Model</a:t>
            </a:r>
          </a:p>
          <a:p>
            <a:pPr>
              <a:buFont typeface="Wingdings" panose="05000000000000000000" pitchFamily="2" charset="2"/>
              <a:buNone/>
            </a:pPr>
            <a:r>
              <a:rPr lang="en-US"/>
              <a:t>Summary</a:t>
            </a:r>
          </a:p>
        </p:txBody>
      </p:sp>
      <p:sp>
        <p:nvSpPr>
          <p:cNvPr id="351236" name="Rectangle 4"/>
          <p:cNvSpPr>
            <a:spLocks noGrp="1" noChangeArrowheads="1"/>
          </p:cNvSpPr>
          <p:nvPr>
            <p:ph type="title"/>
          </p:nvPr>
        </p:nvSpPr>
        <p:spPr/>
        <p:txBody>
          <a:bodyPr/>
          <a:lstStyle/>
          <a:p>
            <a:endParaRPr lang="en-US"/>
          </a:p>
        </p:txBody>
      </p:sp>
    </p:spTree>
    <p:extLst>
      <p:ext uri="{BB962C8B-B14F-4D97-AF65-F5344CB8AC3E}">
        <p14:creationId xmlns:p14="http://schemas.microsoft.com/office/powerpoint/2010/main" val="3030250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t>Chapter Objectives</a:t>
            </a:r>
          </a:p>
        </p:txBody>
      </p:sp>
      <p:sp>
        <p:nvSpPr>
          <p:cNvPr id="352259" name="Rectangle 3"/>
          <p:cNvSpPr>
            <a:spLocks noGrp="1" noChangeArrowheads="1"/>
          </p:cNvSpPr>
          <p:nvPr>
            <p:ph type="body" idx="1"/>
          </p:nvPr>
        </p:nvSpPr>
        <p:spPr/>
        <p:txBody>
          <a:bodyPr/>
          <a:lstStyle/>
          <a:p>
            <a:r>
              <a:rPr lang="en-US"/>
              <a:t>Discuss the importance of standards (e.g., portability, interoperability)</a:t>
            </a:r>
          </a:p>
          <a:p>
            <a:r>
              <a:rPr lang="en-US"/>
              <a:t>Introduce Object Data Management Group (ODMG): object model, object definition language (ODL), object query language (OQL)</a:t>
            </a:r>
          </a:p>
          <a:p>
            <a:r>
              <a:rPr lang="en-US"/>
              <a:t>Present ODMG object binding to programming languages (e.g., C++)</a:t>
            </a:r>
          </a:p>
          <a:p>
            <a:r>
              <a:rPr lang="en-US"/>
              <a:t>Present Object Database Conceptual Design</a:t>
            </a:r>
          </a:p>
          <a:p>
            <a:pPr>
              <a:buFont typeface="Wingdings" panose="05000000000000000000" pitchFamily="2" charset="2"/>
              <a:buNone/>
            </a:pPr>
            <a:endParaRPr lang="en-US"/>
          </a:p>
        </p:txBody>
      </p:sp>
    </p:spTree>
    <p:extLst>
      <p:ext uri="{BB962C8B-B14F-4D97-AF65-F5344CB8AC3E}">
        <p14:creationId xmlns:p14="http://schemas.microsoft.com/office/powerpoint/2010/main" val="30736746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t>The Object Model of ODMG</a:t>
            </a:r>
          </a:p>
        </p:txBody>
      </p:sp>
      <p:sp>
        <p:nvSpPr>
          <p:cNvPr id="353283" name="Rectangle 3"/>
          <p:cNvSpPr>
            <a:spLocks noGrp="1" noChangeArrowheads="1"/>
          </p:cNvSpPr>
          <p:nvPr>
            <p:ph type="body" idx="1"/>
          </p:nvPr>
        </p:nvSpPr>
        <p:spPr/>
        <p:txBody>
          <a:bodyPr/>
          <a:lstStyle/>
          <a:p>
            <a:r>
              <a:rPr lang="en-US"/>
              <a:t>Provides a standard model for object databases</a:t>
            </a:r>
          </a:p>
          <a:p>
            <a:r>
              <a:rPr lang="en-US"/>
              <a:t>Supports object definition via ODL</a:t>
            </a:r>
          </a:p>
          <a:p>
            <a:r>
              <a:rPr lang="en-US"/>
              <a:t>Supports object querying via OQL</a:t>
            </a:r>
          </a:p>
          <a:p>
            <a:r>
              <a:rPr lang="en-US"/>
              <a:t>Supports a variety of data types and type constructors</a:t>
            </a:r>
          </a:p>
        </p:txBody>
      </p:sp>
    </p:spTree>
    <p:extLst>
      <p:ext uri="{BB962C8B-B14F-4D97-AF65-F5344CB8AC3E}">
        <p14:creationId xmlns:p14="http://schemas.microsoft.com/office/powerpoint/2010/main" val="290837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3984" y="100780"/>
            <a:ext cx="8224032" cy="6656439"/>
          </a:xfrm>
          <a:prstGeom prst="rect">
            <a:avLst/>
          </a:prstGeom>
        </p:spPr>
      </p:pic>
    </p:spTree>
    <p:extLst>
      <p:ext uri="{BB962C8B-B14F-4D97-AF65-F5344CB8AC3E}">
        <p14:creationId xmlns:p14="http://schemas.microsoft.com/office/powerpoint/2010/main" val="3549564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ODMG Objects and Literals</a:t>
            </a:r>
          </a:p>
        </p:txBody>
      </p:sp>
      <p:sp>
        <p:nvSpPr>
          <p:cNvPr id="354307" name="Rectangle 3"/>
          <p:cNvSpPr>
            <a:spLocks noGrp="1" noChangeArrowheads="1"/>
          </p:cNvSpPr>
          <p:nvPr>
            <p:ph type="body" idx="1"/>
          </p:nvPr>
        </p:nvSpPr>
        <p:spPr/>
        <p:txBody>
          <a:bodyPr/>
          <a:lstStyle/>
          <a:p>
            <a:pPr marL="609600" indent="-609600">
              <a:lnSpc>
                <a:spcPct val="80000"/>
              </a:lnSpc>
            </a:pPr>
            <a:r>
              <a:rPr lang="en-US"/>
              <a:t>The basic building blocks of the object model are</a:t>
            </a:r>
          </a:p>
          <a:p>
            <a:pPr marL="990600" lvl="1" indent="-533400">
              <a:lnSpc>
                <a:spcPct val="80000"/>
              </a:lnSpc>
            </a:pPr>
            <a:r>
              <a:rPr lang="en-US"/>
              <a:t>Objects </a:t>
            </a:r>
          </a:p>
          <a:p>
            <a:pPr marL="990600" lvl="1" indent="-533400">
              <a:lnSpc>
                <a:spcPct val="80000"/>
              </a:lnSpc>
            </a:pPr>
            <a:r>
              <a:rPr lang="en-US"/>
              <a:t>Literlas</a:t>
            </a:r>
          </a:p>
          <a:p>
            <a:pPr marL="609600" indent="-609600">
              <a:lnSpc>
                <a:spcPct val="80000"/>
              </a:lnSpc>
            </a:pPr>
            <a:r>
              <a:rPr lang="en-US"/>
              <a:t>An object has four characteristics</a:t>
            </a:r>
          </a:p>
          <a:p>
            <a:pPr marL="990600" lvl="1" indent="-533400">
              <a:lnSpc>
                <a:spcPct val="80000"/>
              </a:lnSpc>
              <a:buFont typeface="Wingdings" panose="05000000000000000000" pitchFamily="2" charset="2"/>
              <a:buAutoNum type="arabicPeriod"/>
            </a:pPr>
            <a:r>
              <a:rPr lang="en-US"/>
              <a:t>Identifier: unique system-wide identifier</a:t>
            </a:r>
          </a:p>
          <a:p>
            <a:pPr marL="990600" lvl="1" indent="-533400">
              <a:lnSpc>
                <a:spcPct val="80000"/>
              </a:lnSpc>
              <a:buFont typeface="Wingdings" panose="05000000000000000000" pitchFamily="2" charset="2"/>
              <a:buAutoNum type="arabicPeriod"/>
            </a:pPr>
            <a:r>
              <a:rPr lang="en-US"/>
              <a:t>Name: unique within a particular database and/or program; it is optional</a:t>
            </a:r>
          </a:p>
          <a:p>
            <a:pPr marL="990600" lvl="1" indent="-533400">
              <a:lnSpc>
                <a:spcPct val="80000"/>
              </a:lnSpc>
              <a:buFont typeface="Wingdings" panose="05000000000000000000" pitchFamily="2" charset="2"/>
              <a:buAutoNum type="arabicPeriod"/>
            </a:pPr>
            <a:r>
              <a:rPr lang="en-US"/>
              <a:t>Lifetime: persistent vs transient</a:t>
            </a:r>
          </a:p>
          <a:p>
            <a:pPr marL="990600" lvl="1" indent="-533400">
              <a:lnSpc>
                <a:spcPct val="80000"/>
              </a:lnSpc>
              <a:buFont typeface="Wingdings" panose="05000000000000000000" pitchFamily="2" charset="2"/>
              <a:buAutoNum type="arabicPeriod"/>
            </a:pPr>
            <a:r>
              <a:rPr lang="en-US"/>
              <a:t>Structure: specifies how object is constructed by the type constructor and whether it is an </a:t>
            </a:r>
            <a:r>
              <a:rPr lang="en-US" i="1"/>
              <a:t>atomic </a:t>
            </a:r>
            <a:r>
              <a:rPr lang="en-US"/>
              <a:t>object</a:t>
            </a:r>
          </a:p>
        </p:txBody>
      </p:sp>
    </p:spTree>
    <p:extLst>
      <p:ext uri="{BB962C8B-B14F-4D97-AF65-F5344CB8AC3E}">
        <p14:creationId xmlns:p14="http://schemas.microsoft.com/office/powerpoint/2010/main" val="2255452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t>ODMG Literals</a:t>
            </a:r>
          </a:p>
        </p:txBody>
      </p:sp>
      <p:sp>
        <p:nvSpPr>
          <p:cNvPr id="357379" name="Rectangle 3"/>
          <p:cNvSpPr>
            <a:spLocks noGrp="1" noChangeArrowheads="1"/>
          </p:cNvSpPr>
          <p:nvPr>
            <p:ph type="body" idx="1"/>
          </p:nvPr>
        </p:nvSpPr>
        <p:spPr/>
        <p:txBody>
          <a:bodyPr/>
          <a:lstStyle/>
          <a:p>
            <a:pPr marL="609600" indent="-609600"/>
            <a:r>
              <a:rPr lang="en-US"/>
              <a:t>A literal has a current value but not an identifier</a:t>
            </a:r>
          </a:p>
          <a:p>
            <a:pPr marL="609600" indent="-609600"/>
            <a:r>
              <a:rPr lang="en-US"/>
              <a:t>Three types of literals</a:t>
            </a:r>
          </a:p>
          <a:p>
            <a:pPr marL="990600" lvl="1" indent="-533400">
              <a:buFont typeface="Wingdings" panose="05000000000000000000" pitchFamily="2" charset="2"/>
              <a:buAutoNum type="arabicPeriod"/>
            </a:pPr>
            <a:r>
              <a:rPr lang="en-US" i="1"/>
              <a:t>atomic</a:t>
            </a:r>
            <a:r>
              <a:rPr lang="en-US"/>
              <a:t>: predefined; basic data type values (e.g., </a:t>
            </a:r>
            <a:r>
              <a:rPr lang="en-US" sz="2000">
                <a:latin typeface="Courier New" panose="02070309020205020404" pitchFamily="49" charset="0"/>
              </a:rPr>
              <a:t>short, float, boolean, char</a:t>
            </a:r>
            <a:r>
              <a:rPr lang="en-US"/>
              <a:t>)</a:t>
            </a:r>
          </a:p>
          <a:p>
            <a:pPr marL="990600" lvl="1" indent="-533400">
              <a:buFont typeface="Wingdings" panose="05000000000000000000" pitchFamily="2" charset="2"/>
              <a:buAutoNum type="arabicPeriod"/>
            </a:pPr>
            <a:r>
              <a:rPr lang="en-US" i="1"/>
              <a:t>structured</a:t>
            </a:r>
            <a:r>
              <a:rPr lang="en-US"/>
              <a:t>: values that are constructed by type constructors (e.g., date, </a:t>
            </a:r>
            <a:r>
              <a:rPr lang="en-US" sz="2000">
                <a:latin typeface="Courier New" panose="02070309020205020404" pitchFamily="49" charset="0"/>
              </a:rPr>
              <a:t>struct</a:t>
            </a:r>
            <a:r>
              <a:rPr lang="en-US"/>
              <a:t> variables)</a:t>
            </a:r>
          </a:p>
          <a:p>
            <a:pPr marL="990600" lvl="1" indent="-533400">
              <a:buFont typeface="Wingdings" panose="05000000000000000000" pitchFamily="2" charset="2"/>
              <a:buAutoNum type="arabicPeriod"/>
            </a:pPr>
            <a:r>
              <a:rPr lang="en-US" i="1"/>
              <a:t>collection</a:t>
            </a:r>
            <a:r>
              <a:rPr lang="en-US"/>
              <a:t>: a collection (e.g., array) of values or objects</a:t>
            </a:r>
          </a:p>
          <a:p>
            <a:pPr marL="990600" lvl="1" indent="-533400">
              <a:buFont typeface="Wingdings" panose="05000000000000000000" pitchFamily="2" charset="2"/>
              <a:buAutoNum type="arabicPeriod"/>
            </a:pPr>
            <a:endParaRPr lang="en-US"/>
          </a:p>
          <a:p>
            <a:pPr marL="990600" lvl="1" indent="-533400">
              <a:buFont typeface="Wingdings" panose="05000000000000000000" pitchFamily="2" charset="2"/>
              <a:buAutoNum type="arabicPeriod"/>
            </a:pPr>
            <a:endParaRPr lang="en-US"/>
          </a:p>
        </p:txBody>
      </p:sp>
    </p:spTree>
    <p:extLst>
      <p:ext uri="{BB962C8B-B14F-4D97-AF65-F5344CB8AC3E}">
        <p14:creationId xmlns:p14="http://schemas.microsoft.com/office/powerpoint/2010/main" val="10161550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sz="3600"/>
              <a:t>ODMG Interface Definition:</a:t>
            </a:r>
            <a:br>
              <a:rPr lang="en-US" sz="3600"/>
            </a:br>
            <a:r>
              <a:rPr lang="en-US" sz="3600"/>
              <a:t>An Example</a:t>
            </a:r>
          </a:p>
        </p:txBody>
      </p:sp>
      <p:sp>
        <p:nvSpPr>
          <p:cNvPr id="358403" name="Rectangle 3"/>
          <p:cNvSpPr>
            <a:spLocks noGrp="1" noChangeArrowheads="1"/>
          </p:cNvSpPr>
          <p:nvPr>
            <p:ph type="body" idx="1"/>
          </p:nvPr>
        </p:nvSpPr>
        <p:spPr/>
        <p:txBody>
          <a:bodyPr>
            <a:normAutofit lnSpcReduction="10000"/>
          </a:bodyPr>
          <a:lstStyle/>
          <a:p>
            <a:pPr>
              <a:lnSpc>
                <a:spcPct val="80000"/>
              </a:lnSpc>
            </a:pPr>
            <a:r>
              <a:rPr lang="en-US" sz="2400"/>
              <a:t>Note: </a:t>
            </a:r>
            <a:r>
              <a:rPr lang="en-US" sz="2400">
                <a:latin typeface="Courier New" panose="02070309020205020404" pitchFamily="49" charset="0"/>
              </a:rPr>
              <a:t> interface </a:t>
            </a:r>
            <a:r>
              <a:rPr lang="en-US" sz="2400"/>
              <a:t>is ODMG’s keyword for class/type</a:t>
            </a:r>
          </a:p>
          <a:p>
            <a:pPr>
              <a:lnSpc>
                <a:spcPct val="80000"/>
              </a:lnSpc>
              <a:buFont typeface="Wingdings" panose="05000000000000000000" pitchFamily="2" charset="2"/>
              <a:buNone/>
            </a:pPr>
            <a:endParaRPr lang="en-US" sz="2400">
              <a:latin typeface="Courier New" panose="02070309020205020404" pitchFamily="49" charset="0"/>
            </a:endParaRPr>
          </a:p>
          <a:p>
            <a:pPr>
              <a:lnSpc>
                <a:spcPct val="80000"/>
              </a:lnSpc>
              <a:buFont typeface="Wingdings" panose="05000000000000000000" pitchFamily="2" charset="2"/>
              <a:buNone/>
            </a:pPr>
            <a:r>
              <a:rPr lang="en-US" sz="2400">
                <a:latin typeface="Courier New" panose="02070309020205020404" pitchFamily="49" charset="0"/>
              </a:rPr>
              <a:t>interface Date:Object {</a:t>
            </a:r>
          </a:p>
          <a:p>
            <a:pPr>
              <a:lnSpc>
                <a:spcPct val="80000"/>
              </a:lnSpc>
              <a:buFont typeface="Wingdings" panose="05000000000000000000" pitchFamily="2" charset="2"/>
              <a:buNone/>
            </a:pPr>
            <a:r>
              <a:rPr lang="en-US" sz="2400">
                <a:latin typeface="Courier New" panose="02070309020205020404" pitchFamily="49" charset="0"/>
              </a:rPr>
              <a:t>enum weekday{sun,mon,tue,wed,thu,fri,sat};</a:t>
            </a:r>
          </a:p>
          <a:p>
            <a:pPr>
              <a:lnSpc>
                <a:spcPct val="80000"/>
              </a:lnSpc>
              <a:buFont typeface="Wingdings" panose="05000000000000000000" pitchFamily="2" charset="2"/>
              <a:buNone/>
            </a:pPr>
            <a:r>
              <a:rPr lang="en-US" sz="2400">
                <a:latin typeface="Courier New" panose="02070309020205020404" pitchFamily="49" charset="0"/>
              </a:rPr>
              <a:t>enum Month{jan,feb,mar,…,dec};</a:t>
            </a:r>
          </a:p>
          <a:p>
            <a:pPr>
              <a:lnSpc>
                <a:spcPct val="80000"/>
              </a:lnSpc>
              <a:buFont typeface="Wingdings" panose="05000000000000000000" pitchFamily="2" charset="2"/>
              <a:buNone/>
            </a:pPr>
            <a:r>
              <a:rPr lang="en-US" sz="2400">
                <a:latin typeface="Courier New" panose="02070309020205020404" pitchFamily="49" charset="0"/>
              </a:rPr>
              <a:t>unsigned short year();</a:t>
            </a:r>
          </a:p>
          <a:p>
            <a:pPr>
              <a:lnSpc>
                <a:spcPct val="80000"/>
              </a:lnSpc>
              <a:buFont typeface="Wingdings" panose="05000000000000000000" pitchFamily="2" charset="2"/>
              <a:buNone/>
            </a:pPr>
            <a:r>
              <a:rPr lang="en-US" sz="2400">
                <a:latin typeface="Courier New" panose="02070309020205020404" pitchFamily="49" charset="0"/>
              </a:rPr>
              <a:t>unsigned short month();</a:t>
            </a:r>
          </a:p>
          <a:p>
            <a:pPr>
              <a:lnSpc>
                <a:spcPct val="80000"/>
              </a:lnSpc>
              <a:buFont typeface="Wingdings" panose="05000000000000000000" pitchFamily="2" charset="2"/>
              <a:buNone/>
            </a:pPr>
            <a:r>
              <a:rPr lang="en-US" sz="2400">
                <a:latin typeface="Courier New" panose="02070309020205020404" pitchFamily="49" charset="0"/>
              </a:rPr>
              <a:t>unsigned short day();</a:t>
            </a:r>
          </a:p>
          <a:p>
            <a:pPr>
              <a:lnSpc>
                <a:spcPct val="80000"/>
              </a:lnSpc>
              <a:buFont typeface="Wingdings" panose="05000000000000000000" pitchFamily="2" charset="2"/>
              <a:buNone/>
            </a:pPr>
            <a:r>
              <a:rPr lang="en-US" sz="2400">
                <a:latin typeface="Courier New" panose="02070309020205020404" pitchFamily="49" charset="0"/>
              </a:rPr>
              <a:t>…</a:t>
            </a:r>
          </a:p>
          <a:p>
            <a:pPr>
              <a:lnSpc>
                <a:spcPct val="80000"/>
              </a:lnSpc>
              <a:buFont typeface="Wingdings" panose="05000000000000000000" pitchFamily="2" charset="2"/>
              <a:buNone/>
            </a:pPr>
            <a:r>
              <a:rPr lang="en-US" sz="2400">
                <a:latin typeface="Courier New" panose="02070309020205020404" pitchFamily="49" charset="0"/>
              </a:rPr>
              <a:t>boolean is_equal(in Date other_date);</a:t>
            </a:r>
          </a:p>
          <a:p>
            <a:pPr>
              <a:lnSpc>
                <a:spcPct val="80000"/>
              </a:lnSpc>
              <a:buFont typeface="Wingdings" panose="05000000000000000000" pitchFamily="2" charset="2"/>
              <a:buNone/>
            </a:pPr>
            <a:r>
              <a:rPr lang="en-US" sz="2400">
                <a:latin typeface="Courier New" panose="02070309020205020404" pitchFamily="49" charset="0"/>
              </a:rPr>
              <a:t>};</a:t>
            </a:r>
          </a:p>
        </p:txBody>
      </p:sp>
    </p:spTree>
    <p:extLst>
      <p:ext uri="{BB962C8B-B14F-4D97-AF65-F5344CB8AC3E}">
        <p14:creationId xmlns:p14="http://schemas.microsoft.com/office/powerpoint/2010/main" val="23443236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sz="3600"/>
              <a:t>Built-in Interfaces for</a:t>
            </a:r>
            <a:br>
              <a:rPr lang="en-US" sz="3600"/>
            </a:br>
            <a:r>
              <a:rPr lang="en-US" sz="3600"/>
              <a:t>Collection Objects</a:t>
            </a:r>
          </a:p>
        </p:txBody>
      </p:sp>
      <p:sp>
        <p:nvSpPr>
          <p:cNvPr id="359427" name="Rectangle 3"/>
          <p:cNvSpPr>
            <a:spLocks noGrp="1" noChangeArrowheads="1"/>
          </p:cNvSpPr>
          <p:nvPr>
            <p:ph type="body" idx="1"/>
          </p:nvPr>
        </p:nvSpPr>
        <p:spPr/>
        <p:txBody>
          <a:bodyPr/>
          <a:lstStyle/>
          <a:p>
            <a:r>
              <a:rPr lang="en-US"/>
              <a:t>A </a:t>
            </a:r>
            <a:r>
              <a:rPr lang="en-US">
                <a:latin typeface="Courier New" panose="02070309020205020404" pitchFamily="49" charset="0"/>
              </a:rPr>
              <a:t>collection</a:t>
            </a:r>
            <a:r>
              <a:rPr lang="en-US"/>
              <a:t> object inherits the basic </a:t>
            </a:r>
            <a:r>
              <a:rPr lang="en-US">
                <a:latin typeface="Courier New" panose="02070309020205020404" pitchFamily="49" charset="0"/>
              </a:rPr>
              <a:t>collection</a:t>
            </a:r>
            <a:r>
              <a:rPr lang="en-US"/>
              <a:t> interface, for example:</a:t>
            </a:r>
            <a:endParaRPr lang="en-US">
              <a:latin typeface="Courier New" panose="02070309020205020404" pitchFamily="49" charset="0"/>
            </a:endParaRPr>
          </a:p>
          <a:p>
            <a:pPr lvl="1"/>
            <a:r>
              <a:rPr lang="en-US">
                <a:latin typeface="Courier New" panose="02070309020205020404" pitchFamily="49" charset="0"/>
              </a:rPr>
              <a:t>cardinality()</a:t>
            </a:r>
          </a:p>
          <a:p>
            <a:pPr lvl="1"/>
            <a:r>
              <a:rPr lang="en-US">
                <a:latin typeface="Courier New" panose="02070309020205020404" pitchFamily="49" charset="0"/>
              </a:rPr>
              <a:t>is_empty()</a:t>
            </a:r>
          </a:p>
          <a:p>
            <a:pPr lvl="1"/>
            <a:r>
              <a:rPr lang="en-US">
                <a:latin typeface="Courier New" panose="02070309020205020404" pitchFamily="49" charset="0"/>
              </a:rPr>
              <a:t>insert_element()</a:t>
            </a:r>
          </a:p>
          <a:p>
            <a:pPr lvl="1"/>
            <a:r>
              <a:rPr lang="en-US">
                <a:latin typeface="Courier New" panose="02070309020205020404" pitchFamily="49" charset="0"/>
              </a:rPr>
              <a:t>remove_element()</a:t>
            </a:r>
          </a:p>
          <a:p>
            <a:pPr lvl="1"/>
            <a:r>
              <a:rPr lang="en-US">
                <a:latin typeface="Courier New" panose="02070309020205020404" pitchFamily="49" charset="0"/>
              </a:rPr>
              <a:t>contains_element()</a:t>
            </a:r>
          </a:p>
          <a:p>
            <a:pPr lvl="1"/>
            <a:r>
              <a:rPr lang="en-US">
                <a:latin typeface="Courier New" panose="02070309020205020404" pitchFamily="49" charset="0"/>
              </a:rPr>
              <a:t>create_iterator()</a:t>
            </a:r>
          </a:p>
          <a:p>
            <a:pPr lvl="1"/>
            <a:endParaRPr lang="en-US"/>
          </a:p>
        </p:txBody>
      </p:sp>
    </p:spTree>
    <p:extLst>
      <p:ext uri="{BB962C8B-B14F-4D97-AF65-F5344CB8AC3E}">
        <p14:creationId xmlns:p14="http://schemas.microsoft.com/office/powerpoint/2010/main" val="38096615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Collection Types</a:t>
            </a:r>
          </a:p>
        </p:txBody>
      </p:sp>
      <p:sp>
        <p:nvSpPr>
          <p:cNvPr id="361475" name="Rectangle 3"/>
          <p:cNvSpPr>
            <a:spLocks noGrp="1" noChangeArrowheads="1"/>
          </p:cNvSpPr>
          <p:nvPr>
            <p:ph type="body" idx="1"/>
          </p:nvPr>
        </p:nvSpPr>
        <p:spPr/>
        <p:txBody>
          <a:bodyPr/>
          <a:lstStyle/>
          <a:p>
            <a:r>
              <a:rPr lang="en-US"/>
              <a:t>Collection objects are further specialized into types like a set, list, bag, array, and dictionary</a:t>
            </a:r>
          </a:p>
          <a:p>
            <a:r>
              <a:rPr lang="en-US"/>
              <a:t> Each collection type may provide additional interfaces, for example, a set provides:</a:t>
            </a:r>
          </a:p>
          <a:p>
            <a:pPr lvl="1"/>
            <a:r>
              <a:rPr lang="en-US">
                <a:latin typeface="Courier New" panose="02070309020205020404" pitchFamily="49" charset="0"/>
              </a:rPr>
              <a:t>create_union()</a:t>
            </a:r>
          </a:p>
          <a:p>
            <a:pPr lvl="1"/>
            <a:r>
              <a:rPr lang="en-US">
                <a:latin typeface="Courier New" panose="02070309020205020404" pitchFamily="49" charset="0"/>
              </a:rPr>
              <a:t>create_difference()</a:t>
            </a:r>
          </a:p>
          <a:p>
            <a:pPr lvl="1"/>
            <a:r>
              <a:rPr lang="en-US">
                <a:latin typeface="Courier New" panose="02070309020205020404" pitchFamily="49" charset="0"/>
              </a:rPr>
              <a:t>is_subst_of(</a:t>
            </a:r>
          </a:p>
          <a:p>
            <a:pPr lvl="1"/>
            <a:r>
              <a:rPr lang="en-US">
                <a:latin typeface="Courier New" panose="02070309020205020404" pitchFamily="49" charset="0"/>
              </a:rPr>
              <a:t>is_superset_of()</a:t>
            </a:r>
          </a:p>
          <a:p>
            <a:pPr lvl="1"/>
            <a:r>
              <a:rPr lang="en-US">
                <a:latin typeface="Courier New" panose="02070309020205020404" pitchFamily="49" charset="0"/>
              </a:rPr>
              <a:t>is_proper_subset_of()</a:t>
            </a:r>
          </a:p>
          <a:p>
            <a:pPr lvl="1"/>
            <a:endParaRPr lang="en-US">
              <a:latin typeface="Courier New" panose="02070309020205020404" pitchFamily="49" charset="0"/>
            </a:endParaRPr>
          </a:p>
        </p:txBody>
      </p:sp>
    </p:spTree>
    <p:extLst>
      <p:ext uri="{BB962C8B-B14F-4D97-AF65-F5344CB8AC3E}">
        <p14:creationId xmlns:p14="http://schemas.microsoft.com/office/powerpoint/2010/main" val="8186465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t>Object Inheritance Hierarchy</a:t>
            </a:r>
          </a:p>
        </p:txBody>
      </p:sp>
      <p:pic>
        <p:nvPicPr>
          <p:cNvPr id="363527" name="Picture 7" descr="inheritance_hierarchy"/>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39938" y="2068513"/>
            <a:ext cx="8297862" cy="2608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85733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Atomic Objects</a:t>
            </a:r>
          </a:p>
        </p:txBody>
      </p:sp>
      <p:sp>
        <p:nvSpPr>
          <p:cNvPr id="362499" name="Rectangle 3"/>
          <p:cNvSpPr>
            <a:spLocks noGrp="1" noChangeArrowheads="1"/>
          </p:cNvSpPr>
          <p:nvPr>
            <p:ph type="body" idx="1"/>
          </p:nvPr>
        </p:nvSpPr>
        <p:spPr/>
        <p:txBody>
          <a:bodyPr/>
          <a:lstStyle/>
          <a:p>
            <a:pPr>
              <a:lnSpc>
                <a:spcPct val="90000"/>
              </a:lnSpc>
            </a:pPr>
            <a:r>
              <a:rPr lang="en-US"/>
              <a:t>Atomic objects are user-defined objects and are defined via keyword </a:t>
            </a:r>
            <a:r>
              <a:rPr lang="en-US">
                <a:latin typeface="Courier New" panose="02070309020205020404" pitchFamily="49" charset="0"/>
              </a:rPr>
              <a:t>class</a:t>
            </a:r>
          </a:p>
          <a:p>
            <a:pPr>
              <a:lnSpc>
                <a:spcPct val="90000"/>
              </a:lnSpc>
            </a:pPr>
            <a:r>
              <a:rPr lang="en-US"/>
              <a:t>An example</a:t>
            </a:r>
            <a:r>
              <a:rPr lang="en-US">
                <a:latin typeface="Courier New" panose="02070309020205020404" pitchFamily="49" charset="0"/>
              </a:rPr>
              <a:t>:</a:t>
            </a:r>
          </a:p>
          <a:p>
            <a:pPr>
              <a:lnSpc>
                <a:spcPct val="90000"/>
              </a:lnSpc>
              <a:buFont typeface="Wingdings" panose="05000000000000000000" pitchFamily="2" charset="2"/>
              <a:buNone/>
            </a:pPr>
            <a:r>
              <a:rPr lang="en-US">
                <a:latin typeface="Courier New" panose="02070309020205020404" pitchFamily="49" charset="0"/>
              </a:rPr>
              <a:t>	</a:t>
            </a:r>
            <a:r>
              <a:rPr lang="en-US" sz="2000" b="1">
                <a:latin typeface="Courier New" panose="02070309020205020404" pitchFamily="49" charset="0"/>
              </a:rPr>
              <a:t>class</a:t>
            </a:r>
            <a:r>
              <a:rPr lang="en-US" sz="2000">
                <a:latin typeface="Courier New" panose="02070309020205020404" pitchFamily="49" charset="0"/>
              </a:rPr>
              <a:t> Employee (</a:t>
            </a:r>
            <a:r>
              <a:rPr lang="en-US" sz="2000" b="1">
                <a:latin typeface="Courier New" panose="02070309020205020404" pitchFamily="49" charset="0"/>
              </a:rPr>
              <a:t>extent</a:t>
            </a:r>
            <a:r>
              <a:rPr lang="en-US" sz="2000">
                <a:latin typeface="Courier New" panose="02070309020205020404" pitchFamily="49" charset="0"/>
              </a:rPr>
              <a:t> all_emplyees </a:t>
            </a:r>
            <a:r>
              <a:rPr lang="en-US" sz="2000" b="1">
                <a:latin typeface="Courier New" panose="02070309020205020404" pitchFamily="49" charset="0"/>
              </a:rPr>
              <a:t>key</a:t>
            </a:r>
            <a:r>
              <a:rPr lang="en-US" sz="2000">
                <a:latin typeface="Courier New" panose="02070309020205020404" pitchFamily="49" charset="0"/>
              </a:rPr>
              <a:t> ssn) {</a:t>
            </a:r>
          </a:p>
          <a:p>
            <a:pPr>
              <a:lnSpc>
                <a:spcPct val="90000"/>
              </a:lnSpc>
              <a:buFont typeface="Wingdings" panose="05000000000000000000" pitchFamily="2" charset="2"/>
              <a:buNone/>
            </a:pPr>
            <a:r>
              <a:rPr lang="en-US" sz="2000">
                <a:latin typeface="Courier New" panose="02070309020205020404" pitchFamily="49" charset="0"/>
              </a:rPr>
              <a:t>		</a:t>
            </a:r>
            <a:r>
              <a:rPr lang="en-US" sz="2000" b="1">
                <a:latin typeface="Courier New" panose="02070309020205020404" pitchFamily="49" charset="0"/>
              </a:rPr>
              <a:t>attribute</a:t>
            </a:r>
            <a:r>
              <a:rPr lang="en-US" sz="2000">
                <a:latin typeface="Courier New" panose="02070309020205020404" pitchFamily="49" charset="0"/>
              </a:rPr>
              <a:t> string name;</a:t>
            </a:r>
          </a:p>
          <a:p>
            <a:pPr>
              <a:lnSpc>
                <a:spcPct val="90000"/>
              </a:lnSpc>
              <a:buFont typeface="Wingdings" panose="05000000000000000000" pitchFamily="2" charset="2"/>
              <a:buNone/>
            </a:pPr>
            <a:r>
              <a:rPr lang="en-US" sz="2000">
                <a:latin typeface="Courier New" panose="02070309020205020404" pitchFamily="49" charset="0"/>
              </a:rPr>
              <a:t>		</a:t>
            </a:r>
            <a:r>
              <a:rPr lang="en-US" sz="2000" b="1">
                <a:latin typeface="Courier New" panose="02070309020205020404" pitchFamily="49" charset="0"/>
              </a:rPr>
              <a:t>attribute</a:t>
            </a:r>
            <a:r>
              <a:rPr lang="en-US" sz="2000">
                <a:latin typeface="Courier New" panose="02070309020205020404" pitchFamily="49" charset="0"/>
              </a:rPr>
              <a:t> </a:t>
            </a:r>
            <a:r>
              <a:rPr lang="en-US" sz="2000" b="1">
                <a:latin typeface="Courier New" panose="02070309020205020404" pitchFamily="49" charset="0"/>
              </a:rPr>
              <a:t>string</a:t>
            </a:r>
            <a:r>
              <a:rPr lang="en-US" sz="2000">
                <a:latin typeface="Courier New" panose="02070309020205020404" pitchFamily="49" charset="0"/>
              </a:rPr>
              <a:t> ssn;</a:t>
            </a:r>
          </a:p>
          <a:p>
            <a:pPr>
              <a:lnSpc>
                <a:spcPct val="90000"/>
              </a:lnSpc>
              <a:buFont typeface="Wingdings" panose="05000000000000000000" pitchFamily="2" charset="2"/>
              <a:buNone/>
            </a:pPr>
            <a:r>
              <a:rPr lang="en-US" sz="2000">
                <a:latin typeface="Courier New" panose="02070309020205020404" pitchFamily="49" charset="0"/>
              </a:rPr>
              <a:t>		</a:t>
            </a:r>
            <a:r>
              <a:rPr lang="en-US" sz="2000" b="1">
                <a:latin typeface="Courier New" panose="02070309020205020404" pitchFamily="49" charset="0"/>
              </a:rPr>
              <a:t>attribute</a:t>
            </a:r>
            <a:r>
              <a:rPr lang="en-US" sz="2000">
                <a:latin typeface="Courier New" panose="02070309020205020404" pitchFamily="49" charset="0"/>
              </a:rPr>
              <a:t> </a:t>
            </a:r>
            <a:r>
              <a:rPr lang="en-US" sz="2000" b="1">
                <a:latin typeface="Courier New" panose="02070309020205020404" pitchFamily="49" charset="0"/>
              </a:rPr>
              <a:t>short</a:t>
            </a:r>
            <a:r>
              <a:rPr lang="en-US" sz="2000">
                <a:latin typeface="Courier New" panose="02070309020205020404" pitchFamily="49" charset="0"/>
              </a:rPr>
              <a:t> age;</a:t>
            </a:r>
          </a:p>
          <a:p>
            <a:pPr>
              <a:lnSpc>
                <a:spcPct val="90000"/>
              </a:lnSpc>
              <a:buFont typeface="Wingdings" panose="05000000000000000000" pitchFamily="2" charset="2"/>
              <a:buNone/>
            </a:pPr>
            <a:r>
              <a:rPr lang="en-US" sz="2000">
                <a:latin typeface="Courier New" panose="02070309020205020404" pitchFamily="49" charset="0"/>
              </a:rPr>
              <a:t>		</a:t>
            </a:r>
            <a:r>
              <a:rPr lang="en-US" sz="2000" b="1">
                <a:latin typeface="Courier New" panose="02070309020205020404" pitchFamily="49" charset="0"/>
              </a:rPr>
              <a:t>relationship</a:t>
            </a:r>
            <a:r>
              <a:rPr lang="en-US" sz="2000">
                <a:latin typeface="Courier New" panose="02070309020205020404" pitchFamily="49" charset="0"/>
              </a:rPr>
              <a:t> Dept works_for;</a:t>
            </a:r>
          </a:p>
          <a:p>
            <a:pPr>
              <a:lnSpc>
                <a:spcPct val="90000"/>
              </a:lnSpc>
              <a:buFont typeface="Wingdings" panose="05000000000000000000" pitchFamily="2" charset="2"/>
              <a:buNone/>
            </a:pPr>
            <a:r>
              <a:rPr lang="en-US" sz="2000">
                <a:latin typeface="Courier New" panose="02070309020205020404" pitchFamily="49" charset="0"/>
              </a:rPr>
              <a:t>		void reassign(</a:t>
            </a:r>
            <a:r>
              <a:rPr lang="en-US" sz="2000" b="1">
                <a:latin typeface="Courier New" panose="02070309020205020404" pitchFamily="49" charset="0"/>
              </a:rPr>
              <a:t>in</a:t>
            </a:r>
            <a:r>
              <a:rPr lang="en-US" sz="2000">
                <a:latin typeface="Courier New" panose="02070309020205020404" pitchFamily="49" charset="0"/>
              </a:rPr>
              <a:t> </a:t>
            </a:r>
            <a:r>
              <a:rPr lang="en-US" sz="2000" b="1">
                <a:latin typeface="Courier New" panose="02070309020205020404" pitchFamily="49" charset="0"/>
              </a:rPr>
              <a:t>string</a:t>
            </a:r>
            <a:r>
              <a:rPr lang="en-US" sz="2000">
                <a:latin typeface="Courier New" panose="02070309020205020404" pitchFamily="49" charset="0"/>
              </a:rPr>
              <a:t> new_name);</a:t>
            </a:r>
          </a:p>
          <a:p>
            <a:pPr>
              <a:lnSpc>
                <a:spcPct val="90000"/>
              </a:lnSpc>
              <a:buFont typeface="Wingdings" panose="05000000000000000000" pitchFamily="2" charset="2"/>
              <a:buNone/>
            </a:pPr>
            <a:r>
              <a:rPr lang="en-US" sz="2000">
                <a:latin typeface="Courier New" panose="02070309020205020404" pitchFamily="49" charset="0"/>
              </a:rPr>
              <a:t>	}</a:t>
            </a:r>
          </a:p>
        </p:txBody>
      </p:sp>
    </p:spTree>
    <p:extLst>
      <p:ext uri="{BB962C8B-B14F-4D97-AF65-F5344CB8AC3E}">
        <p14:creationId xmlns:p14="http://schemas.microsoft.com/office/powerpoint/2010/main" val="21029028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t>Class Extents</a:t>
            </a:r>
          </a:p>
        </p:txBody>
      </p:sp>
      <p:sp>
        <p:nvSpPr>
          <p:cNvPr id="356355" name="Rectangle 3"/>
          <p:cNvSpPr>
            <a:spLocks noGrp="1" noChangeArrowheads="1"/>
          </p:cNvSpPr>
          <p:nvPr>
            <p:ph type="body" idx="1"/>
          </p:nvPr>
        </p:nvSpPr>
        <p:spPr/>
        <p:txBody>
          <a:bodyPr/>
          <a:lstStyle/>
          <a:p>
            <a:r>
              <a:rPr lang="en-US"/>
              <a:t>An ODMG object can have an </a:t>
            </a:r>
            <a:r>
              <a:rPr lang="en-US">
                <a:latin typeface="Courier New" panose="02070309020205020404" pitchFamily="49" charset="0"/>
              </a:rPr>
              <a:t>extent</a:t>
            </a:r>
            <a:r>
              <a:rPr lang="en-US"/>
              <a:t> defined via a class declaration</a:t>
            </a:r>
          </a:p>
          <a:p>
            <a:r>
              <a:rPr lang="en-US"/>
              <a:t>Each </a:t>
            </a:r>
            <a:r>
              <a:rPr lang="en-US">
                <a:latin typeface="Courier New" panose="02070309020205020404" pitchFamily="49" charset="0"/>
              </a:rPr>
              <a:t>extent</a:t>
            </a:r>
            <a:r>
              <a:rPr lang="en-US"/>
              <a:t> is given a name and will contain all persistent objects of that class</a:t>
            </a:r>
          </a:p>
          <a:p>
            <a:r>
              <a:rPr lang="en-US"/>
              <a:t>For </a:t>
            </a:r>
            <a:r>
              <a:rPr lang="en-US">
                <a:latin typeface="Courier New" panose="02070309020205020404" pitchFamily="49" charset="0"/>
              </a:rPr>
              <a:t>Employee</a:t>
            </a:r>
            <a:r>
              <a:rPr lang="en-US"/>
              <a:t> class, for example, the extent is called </a:t>
            </a:r>
            <a:r>
              <a:rPr lang="en-US">
                <a:latin typeface="Courier New" panose="02070309020205020404" pitchFamily="49" charset="0"/>
              </a:rPr>
              <a:t>all_employees</a:t>
            </a:r>
          </a:p>
          <a:p>
            <a:r>
              <a:rPr lang="en-US"/>
              <a:t>This is similar to creating an object of type </a:t>
            </a:r>
            <a:r>
              <a:rPr lang="en-US">
                <a:latin typeface="Courier New" panose="02070309020205020404" pitchFamily="49" charset="0"/>
              </a:rPr>
              <a:t>Set&lt;Employee&gt;</a:t>
            </a:r>
            <a:r>
              <a:rPr lang="en-US"/>
              <a:t> and making it persistent</a:t>
            </a:r>
          </a:p>
        </p:txBody>
      </p:sp>
    </p:spTree>
    <p:extLst>
      <p:ext uri="{BB962C8B-B14F-4D97-AF65-F5344CB8AC3E}">
        <p14:creationId xmlns:p14="http://schemas.microsoft.com/office/powerpoint/2010/main" val="17986358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t>Class Key</a:t>
            </a:r>
          </a:p>
        </p:txBody>
      </p:sp>
      <p:sp>
        <p:nvSpPr>
          <p:cNvPr id="355331" name="Rectangle 3"/>
          <p:cNvSpPr>
            <a:spLocks noGrp="1" noChangeArrowheads="1"/>
          </p:cNvSpPr>
          <p:nvPr>
            <p:ph type="body" idx="1"/>
          </p:nvPr>
        </p:nvSpPr>
        <p:spPr/>
        <p:txBody>
          <a:bodyPr/>
          <a:lstStyle/>
          <a:p>
            <a:pPr marL="609600" indent="-609600"/>
            <a:r>
              <a:rPr lang="en-US"/>
              <a:t>A class key consists of one or more unique attributes</a:t>
            </a:r>
          </a:p>
          <a:p>
            <a:pPr marL="609600" indent="-609600"/>
            <a:r>
              <a:rPr lang="en-US"/>
              <a:t>For the </a:t>
            </a:r>
            <a:r>
              <a:rPr lang="en-US">
                <a:latin typeface="Courier New" panose="02070309020205020404" pitchFamily="49" charset="0"/>
              </a:rPr>
              <a:t>Employee</a:t>
            </a:r>
            <a:r>
              <a:rPr lang="en-US"/>
              <a:t> class, the key is </a:t>
            </a:r>
            <a:r>
              <a:rPr lang="en-US">
                <a:latin typeface="Courier New" panose="02070309020205020404" pitchFamily="49" charset="0"/>
              </a:rPr>
              <a:t>ssn</a:t>
            </a:r>
          </a:p>
          <a:p>
            <a:pPr marL="609600" indent="-609600">
              <a:buNone/>
            </a:pPr>
            <a:r>
              <a:rPr lang="en-US"/>
              <a:t>	Thus each employee is expected to have a unique </a:t>
            </a:r>
            <a:r>
              <a:rPr lang="en-US">
                <a:latin typeface="Courier New" panose="02070309020205020404" pitchFamily="49" charset="0"/>
              </a:rPr>
              <a:t>ssn</a:t>
            </a:r>
          </a:p>
          <a:p>
            <a:pPr marL="609600" indent="-609600"/>
            <a:r>
              <a:rPr lang="en-US"/>
              <a:t>Keys can be composite, e.g.,</a:t>
            </a:r>
          </a:p>
          <a:p>
            <a:pPr marL="609600" indent="-609600">
              <a:buNone/>
            </a:pPr>
            <a:r>
              <a:rPr lang="en-US"/>
              <a:t>	</a:t>
            </a:r>
            <a:r>
              <a:rPr lang="en-US">
                <a:latin typeface="Courier New" panose="02070309020205020404" pitchFamily="49" charset="0"/>
              </a:rPr>
              <a:t>(</a:t>
            </a:r>
            <a:r>
              <a:rPr lang="en-US" b="1">
                <a:latin typeface="Courier New" panose="02070309020205020404" pitchFamily="49" charset="0"/>
              </a:rPr>
              <a:t>key</a:t>
            </a:r>
            <a:r>
              <a:rPr lang="en-US">
                <a:latin typeface="Courier New" panose="02070309020205020404" pitchFamily="49" charset="0"/>
              </a:rPr>
              <a:t> dnumber, dname)</a:t>
            </a:r>
          </a:p>
          <a:p>
            <a:pPr marL="609600" indent="-609600">
              <a:buNone/>
            </a:pPr>
            <a:endParaRPr lang="en-US">
              <a:latin typeface="Courier New" panose="02070309020205020404" pitchFamily="49" charset="0"/>
            </a:endParaRPr>
          </a:p>
        </p:txBody>
      </p:sp>
    </p:spTree>
    <p:extLst>
      <p:ext uri="{BB962C8B-B14F-4D97-AF65-F5344CB8AC3E}">
        <p14:creationId xmlns:p14="http://schemas.microsoft.com/office/powerpoint/2010/main" val="1500183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t>Object Factory</a:t>
            </a:r>
          </a:p>
        </p:txBody>
      </p:sp>
      <p:sp>
        <p:nvSpPr>
          <p:cNvPr id="365571" name="Rectangle 3"/>
          <p:cNvSpPr>
            <a:spLocks noGrp="1" noChangeArrowheads="1"/>
          </p:cNvSpPr>
          <p:nvPr>
            <p:ph type="body" idx="1"/>
          </p:nvPr>
        </p:nvSpPr>
        <p:spPr/>
        <p:txBody>
          <a:bodyPr>
            <a:normAutofit lnSpcReduction="10000"/>
          </a:bodyPr>
          <a:lstStyle/>
          <a:p>
            <a:pPr>
              <a:lnSpc>
                <a:spcPct val="90000"/>
              </a:lnSpc>
            </a:pPr>
            <a:r>
              <a:rPr lang="en-US"/>
              <a:t>An object factory is used to generate individual objects via its operations</a:t>
            </a:r>
          </a:p>
          <a:p>
            <a:pPr>
              <a:lnSpc>
                <a:spcPct val="90000"/>
              </a:lnSpc>
            </a:pPr>
            <a:r>
              <a:rPr lang="en-US"/>
              <a:t>An example:</a:t>
            </a:r>
          </a:p>
          <a:p>
            <a:pPr>
              <a:lnSpc>
                <a:spcPct val="90000"/>
              </a:lnSpc>
              <a:buFont typeface="Wingdings" panose="05000000000000000000" pitchFamily="2" charset="2"/>
              <a:buNone/>
            </a:pPr>
            <a:r>
              <a:rPr lang="en-US"/>
              <a:t>	</a:t>
            </a:r>
            <a:r>
              <a:rPr lang="en-US" sz="1800">
                <a:latin typeface="Courier New" panose="02070309020205020404" pitchFamily="49" charset="0"/>
              </a:rPr>
              <a:t>interface ObjectFactory {</a:t>
            </a:r>
          </a:p>
          <a:p>
            <a:pPr>
              <a:lnSpc>
                <a:spcPct val="90000"/>
              </a:lnSpc>
              <a:buFont typeface="Wingdings" panose="05000000000000000000" pitchFamily="2" charset="2"/>
              <a:buNone/>
            </a:pPr>
            <a:r>
              <a:rPr lang="en-US" sz="1800">
                <a:latin typeface="Courier New" panose="02070309020205020404" pitchFamily="49" charset="0"/>
              </a:rPr>
              <a:t>		Object new ();</a:t>
            </a:r>
          </a:p>
          <a:p>
            <a:pPr>
              <a:lnSpc>
                <a:spcPct val="90000"/>
              </a:lnSpc>
              <a:buFont typeface="Wingdings" panose="05000000000000000000" pitchFamily="2" charset="2"/>
              <a:buNone/>
            </a:pPr>
            <a:r>
              <a:rPr lang="en-US" sz="1800">
                <a:latin typeface="Courier New" panose="02070309020205020404" pitchFamily="49" charset="0"/>
              </a:rPr>
              <a:t>	};</a:t>
            </a:r>
          </a:p>
          <a:p>
            <a:pPr>
              <a:lnSpc>
                <a:spcPct val="90000"/>
              </a:lnSpc>
            </a:pPr>
            <a:r>
              <a:rPr lang="en-US" sz="2400">
                <a:latin typeface="Courier New" panose="02070309020205020404" pitchFamily="49" charset="0"/>
              </a:rPr>
              <a:t>new()</a:t>
            </a:r>
            <a:r>
              <a:rPr lang="en-US"/>
              <a:t> returns new objects with an </a:t>
            </a:r>
            <a:r>
              <a:rPr lang="en-US" sz="2400">
                <a:latin typeface="Courier New" panose="02070309020205020404" pitchFamily="49" charset="0"/>
              </a:rPr>
              <a:t>object_id</a:t>
            </a:r>
          </a:p>
          <a:p>
            <a:pPr>
              <a:lnSpc>
                <a:spcPct val="90000"/>
              </a:lnSpc>
              <a:buFont typeface="Wingdings" panose="05000000000000000000" pitchFamily="2" charset="2"/>
              <a:buNone/>
            </a:pPr>
            <a:endParaRPr lang="en-US" sz="1800">
              <a:latin typeface="Courier New" panose="02070309020205020404" pitchFamily="49" charset="0"/>
            </a:endParaRPr>
          </a:p>
          <a:p>
            <a:pPr>
              <a:lnSpc>
                <a:spcPct val="90000"/>
              </a:lnSpc>
            </a:pPr>
            <a:r>
              <a:rPr lang="en-US"/>
              <a:t>One can create their own factory interface by inheriting the above interface</a:t>
            </a:r>
          </a:p>
        </p:txBody>
      </p:sp>
    </p:spTree>
    <p:extLst>
      <p:ext uri="{BB962C8B-B14F-4D97-AF65-F5344CB8AC3E}">
        <p14:creationId xmlns:p14="http://schemas.microsoft.com/office/powerpoint/2010/main" val="140691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dirty="0" smtClean="0"/>
              <a:t>Example Methods </a:t>
            </a:r>
            <a:endParaRPr lang="en-US" dirty="0"/>
          </a:p>
        </p:txBody>
      </p:sp>
      <p:sp>
        <p:nvSpPr>
          <p:cNvPr id="373763" name="Rectangle 3"/>
          <p:cNvSpPr>
            <a:spLocks noGrp="1" noChangeArrowheads="1"/>
          </p:cNvSpPr>
          <p:nvPr>
            <p:ph type="body" idx="1"/>
          </p:nvPr>
        </p:nvSpPr>
        <p:spPr/>
        <p:txBody>
          <a:bodyPr>
            <a:normAutofit fontScale="85000" lnSpcReduction="20000"/>
          </a:bodyPr>
          <a:lstStyle/>
          <a:p>
            <a:r>
              <a:rPr lang="en-US" dirty="0"/>
              <a:t>Can add a method declaration with a structured type.</a:t>
            </a:r>
          </a:p>
          <a:p>
            <a:pPr>
              <a:buFont typeface="Monotype Sorts" charset="2"/>
              <a:buNone/>
            </a:pPr>
            <a:r>
              <a:rPr lang="en-US" dirty="0"/>
              <a:t>	</a:t>
            </a:r>
            <a:r>
              <a:rPr lang="en-US" b="1" dirty="0"/>
              <a:t>method</a:t>
            </a:r>
            <a:r>
              <a:rPr lang="en-US" dirty="0"/>
              <a:t> </a:t>
            </a:r>
            <a:r>
              <a:rPr lang="en-US" i="1" dirty="0" err="1"/>
              <a:t>ageOnDate</a:t>
            </a:r>
            <a:r>
              <a:rPr lang="en-US" dirty="0"/>
              <a:t> (</a:t>
            </a:r>
            <a:r>
              <a:rPr lang="en-US" i="1" dirty="0" err="1"/>
              <a:t>onDate</a:t>
            </a:r>
            <a:r>
              <a:rPr lang="en-US" dirty="0"/>
              <a:t> </a:t>
            </a:r>
            <a:r>
              <a:rPr lang="en-US" b="1" dirty="0"/>
              <a:t>date</a:t>
            </a:r>
            <a:r>
              <a:rPr lang="en-US" dirty="0"/>
              <a:t>)</a:t>
            </a:r>
          </a:p>
          <a:p>
            <a:pPr>
              <a:buFont typeface="Monotype Sorts" charset="2"/>
              <a:buNone/>
            </a:pPr>
            <a:r>
              <a:rPr lang="en-US" dirty="0"/>
              <a:t>		</a:t>
            </a:r>
            <a:r>
              <a:rPr lang="en-US" b="1" dirty="0"/>
              <a:t>returns interval year</a:t>
            </a:r>
          </a:p>
          <a:p>
            <a:r>
              <a:rPr lang="en-US" dirty="0"/>
              <a:t>Method body is given separately.</a:t>
            </a:r>
          </a:p>
          <a:p>
            <a:pPr lvl="1">
              <a:buFont typeface="Monotype Sorts" charset="2"/>
              <a:buNone/>
            </a:pPr>
            <a:r>
              <a:rPr lang="en-US" b="1" dirty="0"/>
              <a:t>create</a:t>
            </a:r>
            <a:r>
              <a:rPr lang="en-US" dirty="0"/>
              <a:t> </a:t>
            </a:r>
            <a:r>
              <a:rPr lang="en-US" b="1" dirty="0"/>
              <a:t>instance method</a:t>
            </a:r>
            <a:r>
              <a:rPr lang="en-US" dirty="0"/>
              <a:t> </a:t>
            </a:r>
            <a:r>
              <a:rPr lang="en-US" i="1" dirty="0" err="1"/>
              <a:t>ageOnDate</a:t>
            </a:r>
            <a:r>
              <a:rPr lang="en-US" dirty="0"/>
              <a:t> (</a:t>
            </a:r>
            <a:r>
              <a:rPr lang="en-US" i="1" dirty="0" err="1"/>
              <a:t>onDate</a:t>
            </a:r>
            <a:r>
              <a:rPr lang="en-US" dirty="0"/>
              <a:t> </a:t>
            </a:r>
            <a:r>
              <a:rPr lang="en-US" b="1" dirty="0"/>
              <a:t>date</a:t>
            </a:r>
            <a:r>
              <a:rPr lang="en-US" dirty="0"/>
              <a:t>)</a:t>
            </a:r>
          </a:p>
          <a:p>
            <a:pPr lvl="1">
              <a:buFont typeface="Monotype Sorts" charset="2"/>
              <a:buNone/>
            </a:pPr>
            <a:r>
              <a:rPr lang="en-US" dirty="0"/>
              <a:t>		</a:t>
            </a:r>
            <a:r>
              <a:rPr lang="en-US" b="1" dirty="0"/>
              <a:t>returns interval year</a:t>
            </a:r>
          </a:p>
          <a:p>
            <a:pPr lvl="1">
              <a:buFont typeface="Monotype Sorts" charset="2"/>
              <a:buNone/>
            </a:pPr>
            <a:r>
              <a:rPr lang="en-US" b="1" dirty="0"/>
              <a:t>		for</a:t>
            </a:r>
            <a:r>
              <a:rPr lang="en-US" dirty="0"/>
              <a:t> </a:t>
            </a:r>
            <a:r>
              <a:rPr lang="en-US" i="1" dirty="0" err="1"/>
              <a:t>CustomerType</a:t>
            </a:r>
            <a:endParaRPr lang="en-US" dirty="0"/>
          </a:p>
          <a:p>
            <a:pPr lvl="1">
              <a:buFont typeface="Monotype Sorts" charset="2"/>
              <a:buNone/>
            </a:pPr>
            <a:r>
              <a:rPr lang="en-US" b="1" dirty="0"/>
              <a:t>begin</a:t>
            </a:r>
          </a:p>
          <a:p>
            <a:pPr lvl="1">
              <a:buFont typeface="Monotype Sorts" charset="2"/>
              <a:buNone/>
            </a:pPr>
            <a:r>
              <a:rPr lang="en-US" b="1" dirty="0"/>
              <a:t>		return</a:t>
            </a:r>
            <a:r>
              <a:rPr lang="en-US" dirty="0"/>
              <a:t> </a:t>
            </a:r>
            <a:r>
              <a:rPr lang="en-US" i="1" dirty="0" err="1"/>
              <a:t>onDate</a:t>
            </a:r>
            <a:r>
              <a:rPr lang="en-US" dirty="0"/>
              <a:t> - </a:t>
            </a:r>
            <a:r>
              <a:rPr lang="en-US" b="1" dirty="0" err="1"/>
              <a:t>self</a:t>
            </a:r>
            <a:r>
              <a:rPr lang="en-US" dirty="0" err="1"/>
              <a:t>.</a:t>
            </a:r>
            <a:r>
              <a:rPr lang="en-US" i="1" dirty="0" err="1"/>
              <a:t>dateOfBirth</a:t>
            </a:r>
            <a:r>
              <a:rPr lang="en-US" dirty="0"/>
              <a:t>;</a:t>
            </a:r>
          </a:p>
          <a:p>
            <a:pPr lvl="1">
              <a:buFont typeface="Monotype Sorts" charset="2"/>
              <a:buNone/>
            </a:pPr>
            <a:r>
              <a:rPr lang="en-US" b="1" dirty="0"/>
              <a:t>end</a:t>
            </a:r>
          </a:p>
          <a:p>
            <a:r>
              <a:rPr lang="en-US" dirty="0"/>
              <a:t>We can now find the age of each customer:</a:t>
            </a:r>
          </a:p>
          <a:p>
            <a:pPr lvl="1">
              <a:buFont typeface="Monotype Sorts" charset="2"/>
              <a:buNone/>
            </a:pPr>
            <a:r>
              <a:rPr lang="en-US" b="1" dirty="0"/>
              <a:t>select</a:t>
            </a:r>
            <a:r>
              <a:rPr lang="en-US" dirty="0"/>
              <a:t> </a:t>
            </a:r>
            <a:r>
              <a:rPr lang="en-US" i="1" dirty="0" err="1"/>
              <a:t>name.lastname</a:t>
            </a:r>
            <a:r>
              <a:rPr lang="en-US" i="1" dirty="0"/>
              <a:t>, </a:t>
            </a:r>
            <a:r>
              <a:rPr lang="en-US" i="1" dirty="0" err="1"/>
              <a:t>ageOnDate</a:t>
            </a:r>
            <a:r>
              <a:rPr lang="en-US" dirty="0"/>
              <a:t> (</a:t>
            </a:r>
            <a:r>
              <a:rPr lang="en-US" b="1" dirty="0" err="1"/>
              <a:t>current_date</a:t>
            </a:r>
            <a:r>
              <a:rPr lang="en-US" dirty="0"/>
              <a:t>)</a:t>
            </a:r>
          </a:p>
          <a:p>
            <a:pPr lvl="1">
              <a:buFont typeface="Monotype Sorts" charset="2"/>
              <a:buNone/>
            </a:pPr>
            <a:r>
              <a:rPr lang="en-US" b="1" dirty="0"/>
              <a:t>from</a:t>
            </a:r>
            <a:r>
              <a:rPr lang="en-US" dirty="0"/>
              <a:t> </a:t>
            </a:r>
            <a:r>
              <a:rPr lang="en-US" i="1" dirty="0"/>
              <a:t>customer</a:t>
            </a:r>
            <a:endParaRPr lang="en-US" dirty="0"/>
          </a:p>
        </p:txBody>
      </p:sp>
    </p:spTree>
    <p:extLst>
      <p:ext uri="{BB962C8B-B14F-4D97-AF65-F5344CB8AC3E}">
        <p14:creationId xmlns:p14="http://schemas.microsoft.com/office/powerpoint/2010/main" val="20658816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t> Interface and Class Definition</a:t>
            </a:r>
          </a:p>
        </p:txBody>
      </p:sp>
      <p:sp>
        <p:nvSpPr>
          <p:cNvPr id="366595" name="Rectangle 3"/>
          <p:cNvSpPr>
            <a:spLocks noGrp="1" noChangeArrowheads="1"/>
          </p:cNvSpPr>
          <p:nvPr>
            <p:ph type="body" idx="1"/>
          </p:nvPr>
        </p:nvSpPr>
        <p:spPr/>
        <p:txBody>
          <a:bodyPr/>
          <a:lstStyle/>
          <a:p>
            <a:pPr marL="609600" indent="-609600"/>
            <a:r>
              <a:rPr lang="en-US"/>
              <a:t>ODMG supports two concepts for specifying object types:</a:t>
            </a:r>
          </a:p>
          <a:p>
            <a:pPr marL="990600" lvl="1" indent="-533400">
              <a:buFont typeface="Wingdings" panose="05000000000000000000" pitchFamily="2" charset="2"/>
              <a:buChar char="l"/>
            </a:pPr>
            <a:r>
              <a:rPr lang="en-US"/>
              <a:t>Interface</a:t>
            </a:r>
          </a:p>
          <a:p>
            <a:pPr marL="990600" lvl="1" indent="-533400">
              <a:buFont typeface="Wingdings" panose="05000000000000000000" pitchFamily="2" charset="2"/>
              <a:buChar char="l"/>
            </a:pPr>
            <a:r>
              <a:rPr lang="en-US"/>
              <a:t>Class</a:t>
            </a:r>
          </a:p>
          <a:p>
            <a:pPr marL="609600" indent="-609600"/>
            <a:r>
              <a:rPr lang="en-US"/>
              <a:t>There are similarities and differences between interfaces and classes</a:t>
            </a:r>
          </a:p>
          <a:p>
            <a:pPr marL="609600" indent="-609600"/>
            <a:r>
              <a:rPr lang="en-US"/>
              <a:t>Both have behaviors (operations) and state (attributes and relationships)</a:t>
            </a:r>
          </a:p>
        </p:txBody>
      </p:sp>
    </p:spTree>
    <p:extLst>
      <p:ext uri="{BB962C8B-B14F-4D97-AF65-F5344CB8AC3E}">
        <p14:creationId xmlns:p14="http://schemas.microsoft.com/office/powerpoint/2010/main" val="17863249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t>ODMG Interface</a:t>
            </a:r>
          </a:p>
        </p:txBody>
      </p:sp>
      <p:sp>
        <p:nvSpPr>
          <p:cNvPr id="367619" name="Rectangle 3"/>
          <p:cNvSpPr>
            <a:spLocks noGrp="1" noChangeArrowheads="1"/>
          </p:cNvSpPr>
          <p:nvPr>
            <p:ph type="body" idx="1"/>
          </p:nvPr>
        </p:nvSpPr>
        <p:spPr/>
        <p:txBody>
          <a:bodyPr/>
          <a:lstStyle/>
          <a:p>
            <a:r>
              <a:rPr lang="en-US"/>
              <a:t>An interface is a specification of the abstract behavior of an object type</a:t>
            </a:r>
          </a:p>
          <a:p>
            <a:r>
              <a:rPr lang="en-US"/>
              <a:t>State properties of an interface (i.e., its attributes and relationships) cannot be inherited from</a:t>
            </a:r>
          </a:p>
          <a:p>
            <a:r>
              <a:rPr lang="en-US"/>
              <a:t>Objects cannot be instantiated from an interface</a:t>
            </a:r>
          </a:p>
        </p:txBody>
      </p:sp>
    </p:spTree>
    <p:extLst>
      <p:ext uri="{BB962C8B-B14F-4D97-AF65-F5344CB8AC3E}">
        <p14:creationId xmlns:p14="http://schemas.microsoft.com/office/powerpoint/2010/main" val="360443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t>ODMG Class</a:t>
            </a:r>
          </a:p>
        </p:txBody>
      </p:sp>
      <p:sp>
        <p:nvSpPr>
          <p:cNvPr id="368643" name="Rectangle 3"/>
          <p:cNvSpPr>
            <a:spLocks noGrp="1" noChangeArrowheads="1"/>
          </p:cNvSpPr>
          <p:nvPr>
            <p:ph type="body" idx="1"/>
          </p:nvPr>
        </p:nvSpPr>
        <p:spPr/>
        <p:txBody>
          <a:bodyPr/>
          <a:lstStyle/>
          <a:p>
            <a:r>
              <a:rPr lang="en-US"/>
              <a:t>A class is a specification of abstract behavior and state of an object type</a:t>
            </a:r>
          </a:p>
          <a:p>
            <a:r>
              <a:rPr lang="en-US"/>
              <a:t>A class is Instantiable</a:t>
            </a:r>
          </a:p>
          <a:p>
            <a:r>
              <a:rPr lang="en-US"/>
              <a:t>Supports “extends” inheritance to allow both state and behavior inheritance among classes</a:t>
            </a:r>
          </a:p>
          <a:p>
            <a:r>
              <a:rPr lang="en-US"/>
              <a:t>Multiple inheritance via “extends” is not allowed</a:t>
            </a:r>
          </a:p>
          <a:p>
            <a:endParaRPr lang="en-US"/>
          </a:p>
        </p:txBody>
      </p:sp>
    </p:spTree>
    <p:extLst>
      <p:ext uri="{BB962C8B-B14F-4D97-AF65-F5344CB8AC3E}">
        <p14:creationId xmlns:p14="http://schemas.microsoft.com/office/powerpoint/2010/main" val="1861944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Object Definition Language</a:t>
            </a:r>
          </a:p>
        </p:txBody>
      </p:sp>
      <p:sp>
        <p:nvSpPr>
          <p:cNvPr id="369667" name="Rectangle 3"/>
          <p:cNvSpPr>
            <a:spLocks noGrp="1" noChangeArrowheads="1"/>
          </p:cNvSpPr>
          <p:nvPr>
            <p:ph type="body" idx="1"/>
          </p:nvPr>
        </p:nvSpPr>
        <p:spPr/>
        <p:txBody>
          <a:bodyPr/>
          <a:lstStyle/>
          <a:p>
            <a:r>
              <a:rPr lang="en-US"/>
              <a:t>ODL supports semantics constructs of ODMG</a:t>
            </a:r>
          </a:p>
          <a:p>
            <a:r>
              <a:rPr lang="en-US"/>
              <a:t>ODL is ndependent of any programming language</a:t>
            </a:r>
          </a:p>
          <a:p>
            <a:r>
              <a:rPr lang="en-US"/>
              <a:t>ODL is used to create object specification (classes and interfaces)</a:t>
            </a:r>
          </a:p>
          <a:p>
            <a:r>
              <a:rPr lang="en-US"/>
              <a:t>ODL is not used for database manipulation</a:t>
            </a:r>
          </a:p>
        </p:txBody>
      </p:sp>
    </p:spTree>
    <p:extLst>
      <p:ext uri="{BB962C8B-B14F-4D97-AF65-F5344CB8AC3E}">
        <p14:creationId xmlns:p14="http://schemas.microsoft.com/office/powerpoint/2010/main" val="3289905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sz="3600"/>
              <a:t>ODL Examples (1)</a:t>
            </a:r>
            <a:br>
              <a:rPr lang="en-US" sz="3600"/>
            </a:br>
            <a:r>
              <a:rPr lang="en-US" sz="3600"/>
              <a:t>A Very Simple Class</a:t>
            </a:r>
          </a:p>
        </p:txBody>
      </p:sp>
      <p:sp>
        <p:nvSpPr>
          <p:cNvPr id="373763" name="Rectangle 3"/>
          <p:cNvSpPr>
            <a:spLocks noGrp="1" noChangeArrowheads="1"/>
          </p:cNvSpPr>
          <p:nvPr>
            <p:ph type="body" idx="1"/>
          </p:nvPr>
        </p:nvSpPr>
        <p:spPr/>
        <p:txBody>
          <a:bodyPr/>
          <a:lstStyle/>
          <a:p>
            <a:r>
              <a:rPr lang="en-US"/>
              <a:t>A very simple, straightforward class definition </a:t>
            </a:r>
            <a:r>
              <a:rPr lang="en-US" sz="2000" i="1"/>
              <a:t>(all examples are based on the university schema presented in Chapter 4 and graphically shown on page 680):</a:t>
            </a:r>
            <a:endParaRPr lang="en-US" i="1"/>
          </a:p>
          <a:p>
            <a:pPr>
              <a:buFont typeface="Wingdings" panose="05000000000000000000" pitchFamily="2" charset="2"/>
              <a:buNone/>
            </a:pPr>
            <a:r>
              <a:rPr lang="en-US">
                <a:latin typeface="Courier New" panose="02070309020205020404" pitchFamily="49" charset="0"/>
              </a:rPr>
              <a:t>	class Degree {</a:t>
            </a:r>
          </a:p>
          <a:p>
            <a:pPr>
              <a:buFont typeface="Wingdings" panose="05000000000000000000" pitchFamily="2" charset="2"/>
              <a:buNone/>
            </a:pPr>
            <a:r>
              <a:rPr lang="en-US">
                <a:latin typeface="Courier New" panose="02070309020205020404" pitchFamily="49" charset="0"/>
              </a:rPr>
              <a:t>		attribute string college;</a:t>
            </a:r>
          </a:p>
          <a:p>
            <a:pPr>
              <a:buFont typeface="Wingdings" panose="05000000000000000000" pitchFamily="2" charset="2"/>
              <a:buNone/>
            </a:pPr>
            <a:r>
              <a:rPr lang="en-US">
                <a:latin typeface="Courier New" panose="02070309020205020404" pitchFamily="49" charset="0"/>
              </a:rPr>
              <a:t>		attribute string degree;</a:t>
            </a:r>
          </a:p>
          <a:p>
            <a:pPr>
              <a:buFont typeface="Wingdings" panose="05000000000000000000" pitchFamily="2" charset="2"/>
              <a:buNone/>
            </a:pPr>
            <a:r>
              <a:rPr lang="en-US">
                <a:latin typeface="Courier New" panose="02070309020205020404" pitchFamily="49" charset="0"/>
              </a:rPr>
              <a:t>		attribute string year;</a:t>
            </a:r>
          </a:p>
          <a:p>
            <a:pPr>
              <a:buFont typeface="Wingdings" panose="05000000000000000000" pitchFamily="2" charset="2"/>
              <a:buNone/>
            </a:pPr>
            <a:r>
              <a:rPr lang="en-US">
                <a:latin typeface="Courier New" panose="02070309020205020404" pitchFamily="49" charset="0"/>
              </a:rPr>
              <a:t>};</a:t>
            </a:r>
          </a:p>
        </p:txBody>
      </p:sp>
    </p:spTree>
    <p:extLst>
      <p:ext uri="{BB962C8B-B14F-4D97-AF65-F5344CB8AC3E}">
        <p14:creationId xmlns:p14="http://schemas.microsoft.com/office/powerpoint/2010/main" val="1001143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sz="3600"/>
              <a:t>ODL Examples (2)</a:t>
            </a:r>
            <a:br>
              <a:rPr lang="en-US" sz="3600"/>
            </a:br>
            <a:r>
              <a:rPr lang="en-US" sz="3600"/>
              <a:t>A Class With Key and Extent</a:t>
            </a:r>
          </a:p>
        </p:txBody>
      </p:sp>
      <p:sp>
        <p:nvSpPr>
          <p:cNvPr id="371715" name="Rectangle 3"/>
          <p:cNvSpPr>
            <a:spLocks noGrp="1" noChangeArrowheads="1"/>
          </p:cNvSpPr>
          <p:nvPr>
            <p:ph type="body" idx="1"/>
          </p:nvPr>
        </p:nvSpPr>
        <p:spPr/>
        <p:txBody>
          <a:bodyPr/>
          <a:lstStyle/>
          <a:p>
            <a:r>
              <a:rPr lang="en-US"/>
              <a:t>A class definition with “extent”, “key”, and more elaborate attributes; still relatively straightforward</a:t>
            </a:r>
          </a:p>
          <a:p>
            <a:pPr>
              <a:buFont typeface="Wingdings" panose="05000000000000000000" pitchFamily="2" charset="2"/>
              <a:buNone/>
            </a:pPr>
            <a:endParaRPr lang="en-US" sz="2000"/>
          </a:p>
          <a:p>
            <a:pPr>
              <a:buFont typeface="Wingdings" panose="05000000000000000000" pitchFamily="2" charset="2"/>
              <a:buNone/>
            </a:pPr>
            <a:r>
              <a:rPr lang="en-US" sz="2000">
                <a:latin typeface="Courier New" panose="02070309020205020404" pitchFamily="49" charset="0"/>
              </a:rPr>
              <a:t>class Person (extent persons key ssn) {</a:t>
            </a:r>
          </a:p>
          <a:p>
            <a:pPr>
              <a:buFont typeface="Wingdings" panose="05000000000000000000" pitchFamily="2" charset="2"/>
              <a:buNone/>
            </a:pPr>
            <a:r>
              <a:rPr lang="en-US" sz="2000">
                <a:latin typeface="Courier New" panose="02070309020205020404" pitchFamily="49" charset="0"/>
              </a:rPr>
              <a:t>	attribute struct Pname {string fname …} name;</a:t>
            </a:r>
          </a:p>
          <a:p>
            <a:pPr>
              <a:buFont typeface="Wingdings" panose="05000000000000000000" pitchFamily="2" charset="2"/>
              <a:buNone/>
            </a:pPr>
            <a:r>
              <a:rPr lang="en-US" sz="2000">
                <a:latin typeface="Courier New" panose="02070309020205020404" pitchFamily="49" charset="0"/>
              </a:rPr>
              <a:t>	attribute string ssn;</a:t>
            </a:r>
          </a:p>
          <a:p>
            <a:pPr>
              <a:buFont typeface="Wingdings" panose="05000000000000000000" pitchFamily="2" charset="2"/>
              <a:buNone/>
            </a:pPr>
            <a:r>
              <a:rPr lang="en-US" sz="2000">
                <a:latin typeface="Courier New" panose="02070309020205020404" pitchFamily="49" charset="0"/>
              </a:rPr>
              <a:t>	attribute date birthdate;</a:t>
            </a:r>
          </a:p>
          <a:p>
            <a:pPr>
              <a:buFont typeface="Wingdings" panose="05000000000000000000" pitchFamily="2" charset="2"/>
              <a:buNone/>
            </a:pPr>
            <a:r>
              <a:rPr lang="en-US" sz="2000">
                <a:latin typeface="Courier New" panose="02070309020205020404" pitchFamily="49" charset="0"/>
              </a:rPr>
              <a:t>	…</a:t>
            </a:r>
          </a:p>
          <a:p>
            <a:pPr>
              <a:buFont typeface="Wingdings" panose="05000000000000000000" pitchFamily="2" charset="2"/>
              <a:buNone/>
            </a:pPr>
            <a:r>
              <a:rPr lang="en-US" sz="2000">
                <a:latin typeface="Courier New" panose="02070309020205020404" pitchFamily="49" charset="0"/>
              </a:rPr>
              <a:t> 	short age();</a:t>
            </a:r>
          </a:p>
          <a:p>
            <a:pPr>
              <a:buFont typeface="Wingdings" panose="05000000000000000000" pitchFamily="2" charset="2"/>
              <a:buNone/>
            </a:pPr>
            <a:r>
              <a:rPr lang="en-US" sz="2000">
                <a:latin typeface="Courier New" panose="02070309020205020404" pitchFamily="49" charset="0"/>
              </a:rPr>
              <a:t>}</a:t>
            </a:r>
          </a:p>
          <a:p>
            <a:pPr>
              <a:buFont typeface="Wingdings" panose="05000000000000000000" pitchFamily="2" charset="2"/>
              <a:buNone/>
            </a:pPr>
            <a:endParaRPr lang="en-US" sz="2000"/>
          </a:p>
        </p:txBody>
      </p:sp>
    </p:spTree>
    <p:extLst>
      <p:ext uri="{BB962C8B-B14F-4D97-AF65-F5344CB8AC3E}">
        <p14:creationId xmlns:p14="http://schemas.microsoft.com/office/powerpoint/2010/main" val="16450134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sz="3600"/>
              <a:t>ODL Examples (3)</a:t>
            </a:r>
            <a:br>
              <a:rPr lang="en-US" sz="3600"/>
            </a:br>
            <a:r>
              <a:rPr lang="en-US" sz="3600"/>
              <a:t>A Class With Relationships</a:t>
            </a:r>
          </a:p>
        </p:txBody>
      </p:sp>
      <p:sp>
        <p:nvSpPr>
          <p:cNvPr id="370691" name="Rectangle 3"/>
          <p:cNvSpPr>
            <a:spLocks noGrp="1" noChangeArrowheads="1"/>
          </p:cNvSpPr>
          <p:nvPr>
            <p:ph type="body" idx="1"/>
          </p:nvPr>
        </p:nvSpPr>
        <p:spPr/>
        <p:txBody>
          <a:bodyPr>
            <a:normAutofit fontScale="92500" lnSpcReduction="20000"/>
          </a:bodyPr>
          <a:lstStyle/>
          <a:p>
            <a:pPr>
              <a:lnSpc>
                <a:spcPct val="90000"/>
              </a:lnSpc>
            </a:pPr>
            <a:r>
              <a:rPr lang="en-US" sz="2400"/>
              <a:t>Note extends (inheritance) relationship</a:t>
            </a:r>
          </a:p>
          <a:p>
            <a:pPr>
              <a:lnSpc>
                <a:spcPct val="90000"/>
              </a:lnSpc>
            </a:pPr>
            <a:r>
              <a:rPr lang="en-US" sz="2400"/>
              <a:t>Also note “inverse” relationship</a:t>
            </a:r>
          </a:p>
          <a:p>
            <a:pPr>
              <a:lnSpc>
                <a:spcPct val="90000"/>
              </a:lnSpc>
              <a:buFont typeface="Wingdings" panose="05000000000000000000" pitchFamily="2" charset="2"/>
              <a:buNone/>
            </a:pPr>
            <a:endParaRPr lang="en-US" sz="1800">
              <a:latin typeface="Courier New" panose="02070309020205020404" pitchFamily="49" charset="0"/>
            </a:endParaRPr>
          </a:p>
          <a:p>
            <a:pPr>
              <a:lnSpc>
                <a:spcPct val="90000"/>
              </a:lnSpc>
              <a:buFont typeface="Wingdings" panose="05000000000000000000" pitchFamily="2" charset="2"/>
              <a:buNone/>
            </a:pPr>
            <a:r>
              <a:rPr lang="en-US" sz="1800">
                <a:latin typeface="Courier New" panose="02070309020205020404" pitchFamily="49" charset="0"/>
              </a:rPr>
              <a:t>Class Faculty extends Person (extent faculty) {</a:t>
            </a:r>
          </a:p>
          <a:p>
            <a:pPr>
              <a:lnSpc>
                <a:spcPct val="90000"/>
              </a:lnSpc>
              <a:buFont typeface="Wingdings" panose="05000000000000000000" pitchFamily="2" charset="2"/>
              <a:buNone/>
            </a:pPr>
            <a:r>
              <a:rPr lang="en-US" sz="1800">
                <a:latin typeface="Courier New" panose="02070309020205020404" pitchFamily="49" charset="0"/>
              </a:rPr>
              <a:t>	attribute string rank;</a:t>
            </a:r>
          </a:p>
          <a:p>
            <a:pPr>
              <a:lnSpc>
                <a:spcPct val="90000"/>
              </a:lnSpc>
              <a:buFont typeface="Wingdings" panose="05000000000000000000" pitchFamily="2" charset="2"/>
              <a:buNone/>
            </a:pPr>
            <a:r>
              <a:rPr lang="en-US" sz="1800">
                <a:latin typeface="Courier New" panose="02070309020205020404" pitchFamily="49" charset="0"/>
              </a:rPr>
              <a:t>	attribute float  salary;</a:t>
            </a:r>
          </a:p>
          <a:p>
            <a:pPr>
              <a:lnSpc>
                <a:spcPct val="90000"/>
              </a:lnSpc>
              <a:buFont typeface="Wingdings" panose="05000000000000000000" pitchFamily="2" charset="2"/>
              <a:buNone/>
            </a:pPr>
            <a:r>
              <a:rPr lang="en-US" sz="1800">
                <a:latin typeface="Courier New" panose="02070309020205020404" pitchFamily="49" charset="0"/>
              </a:rPr>
              <a:t>	attribute string phone;</a:t>
            </a:r>
          </a:p>
          <a:p>
            <a:pPr>
              <a:lnSpc>
                <a:spcPct val="90000"/>
              </a:lnSpc>
              <a:buFont typeface="Wingdings" panose="05000000000000000000" pitchFamily="2" charset="2"/>
              <a:buNone/>
            </a:pPr>
            <a:r>
              <a:rPr lang="en-US" sz="2000">
                <a:latin typeface="Courier New" panose="02070309020205020404" pitchFamily="49" charset="0"/>
              </a:rPr>
              <a:t>	…</a:t>
            </a:r>
          </a:p>
          <a:p>
            <a:pPr>
              <a:lnSpc>
                <a:spcPct val="90000"/>
              </a:lnSpc>
              <a:buFont typeface="Wingdings" panose="05000000000000000000" pitchFamily="2" charset="2"/>
              <a:buNone/>
            </a:pPr>
            <a:r>
              <a:rPr lang="en-US" sz="2000">
                <a:latin typeface="Courier New" panose="02070309020205020404" pitchFamily="49" charset="0"/>
              </a:rPr>
              <a:t>	</a:t>
            </a:r>
            <a:r>
              <a:rPr lang="en-US" sz="1800">
                <a:latin typeface="Courier New" panose="02070309020205020404" pitchFamily="49" charset="0"/>
              </a:rPr>
              <a:t>relationship Dept works_in inverse Dept::has_faculty;</a:t>
            </a:r>
          </a:p>
          <a:p>
            <a:pPr>
              <a:lnSpc>
                <a:spcPct val="90000"/>
              </a:lnSpc>
              <a:buFont typeface="Wingdings" panose="05000000000000000000" pitchFamily="2" charset="2"/>
              <a:buNone/>
            </a:pPr>
            <a:r>
              <a:rPr lang="en-US" sz="1800">
                <a:latin typeface="Courier New" panose="02070309020205020404" pitchFamily="49" charset="0"/>
              </a:rPr>
              <a:t>	</a:t>
            </a:r>
            <a:r>
              <a:rPr lang="en-US" sz="1600">
                <a:latin typeface="Courier New" panose="02070309020205020404" pitchFamily="49" charset="0"/>
              </a:rPr>
              <a:t>relationship set&lt;GradStu&gt; advises inverse GradStu::advisor;</a:t>
            </a:r>
          </a:p>
          <a:p>
            <a:pPr>
              <a:lnSpc>
                <a:spcPct val="90000"/>
              </a:lnSpc>
              <a:buFont typeface="Wingdings" panose="05000000000000000000" pitchFamily="2" charset="2"/>
              <a:buNone/>
            </a:pPr>
            <a:r>
              <a:rPr lang="en-US" sz="1600">
                <a:latin typeface="Courier New" panose="02070309020205020404" pitchFamily="49" charset="0"/>
              </a:rPr>
              <a:t>	</a:t>
            </a:r>
            <a:r>
              <a:rPr lang="en-US" sz="1800">
                <a:latin typeface="Courier New" panose="02070309020205020404" pitchFamily="49" charset="0"/>
              </a:rPr>
              <a:t>void give_raise (in float raise);</a:t>
            </a:r>
          </a:p>
          <a:p>
            <a:pPr>
              <a:lnSpc>
                <a:spcPct val="90000"/>
              </a:lnSpc>
              <a:buFont typeface="Wingdings" panose="05000000000000000000" pitchFamily="2" charset="2"/>
              <a:buNone/>
            </a:pPr>
            <a:r>
              <a:rPr lang="en-US" sz="1800">
                <a:latin typeface="Courier New" panose="02070309020205020404" pitchFamily="49" charset="0"/>
              </a:rPr>
              <a:t>	void promote (in string new_rank);</a:t>
            </a:r>
          </a:p>
          <a:p>
            <a:pPr>
              <a:lnSpc>
                <a:spcPct val="90000"/>
              </a:lnSpc>
              <a:buFont typeface="Wingdings" panose="05000000000000000000" pitchFamily="2" charset="2"/>
              <a:buNone/>
            </a:pPr>
            <a:r>
              <a:rPr lang="en-US" sz="1600">
                <a:latin typeface="Courier New" panose="02070309020205020404" pitchFamily="49" charset="0"/>
              </a:rPr>
              <a:t>};</a:t>
            </a:r>
          </a:p>
        </p:txBody>
      </p:sp>
    </p:spTree>
    <p:extLst>
      <p:ext uri="{BB962C8B-B14F-4D97-AF65-F5344CB8AC3E}">
        <p14:creationId xmlns:p14="http://schemas.microsoft.com/office/powerpoint/2010/main" val="32245122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sz="3600"/>
              <a:t>Inheritance via “:” – An Example</a:t>
            </a:r>
          </a:p>
        </p:txBody>
      </p:sp>
      <p:sp>
        <p:nvSpPr>
          <p:cNvPr id="372739"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sz="2000">
                <a:latin typeface="Courier New" panose="02070309020205020404" pitchFamily="49" charset="0"/>
              </a:rPr>
              <a:t>interface Shape {</a:t>
            </a:r>
          </a:p>
          <a:p>
            <a:pPr>
              <a:buFont typeface="Wingdings" panose="05000000000000000000" pitchFamily="2" charset="2"/>
              <a:buNone/>
            </a:pPr>
            <a:r>
              <a:rPr lang="en-US" sz="2000">
                <a:latin typeface="Courier New" panose="02070309020205020404" pitchFamily="49" charset="0"/>
              </a:rPr>
              <a:t>	attribute struct point {…} reference_point;</a:t>
            </a:r>
          </a:p>
          <a:p>
            <a:pPr>
              <a:buFont typeface="Wingdings" panose="05000000000000000000" pitchFamily="2" charset="2"/>
              <a:buNone/>
            </a:pPr>
            <a:r>
              <a:rPr lang="en-US" sz="2000">
                <a:latin typeface="Courier New" panose="02070309020205020404" pitchFamily="49" charset="0"/>
              </a:rPr>
              <a:t>	float perimeter ();</a:t>
            </a:r>
          </a:p>
          <a:p>
            <a:pPr>
              <a:buFont typeface="Wingdings" panose="05000000000000000000" pitchFamily="2" charset="2"/>
              <a:buNone/>
            </a:pPr>
            <a:r>
              <a:rPr lang="en-US" sz="2000">
                <a:latin typeface="Courier New" panose="02070309020205020404" pitchFamily="49" charset="0"/>
              </a:rPr>
              <a:t>	…</a:t>
            </a:r>
          </a:p>
          <a:p>
            <a:pPr>
              <a:buFont typeface="Wingdings" panose="05000000000000000000" pitchFamily="2" charset="2"/>
              <a:buNone/>
            </a:pPr>
            <a:r>
              <a:rPr lang="en-US" sz="2000">
                <a:latin typeface="Courier New" panose="02070309020205020404" pitchFamily="49" charset="0"/>
              </a:rPr>
              <a:t>};</a:t>
            </a:r>
          </a:p>
          <a:p>
            <a:pPr>
              <a:buFont typeface="Wingdings" panose="05000000000000000000" pitchFamily="2" charset="2"/>
              <a:buNone/>
            </a:pPr>
            <a:endParaRPr lang="en-US" sz="2000">
              <a:latin typeface="Courier New" panose="02070309020205020404" pitchFamily="49" charset="0"/>
            </a:endParaRPr>
          </a:p>
          <a:p>
            <a:pPr>
              <a:buFont typeface="Wingdings" panose="05000000000000000000" pitchFamily="2" charset="2"/>
              <a:buNone/>
            </a:pPr>
            <a:r>
              <a:rPr lang="en-US" sz="2000">
                <a:latin typeface="Courier New" panose="02070309020205020404" pitchFamily="49" charset="0"/>
              </a:rPr>
              <a:t>class Triangle: Shape (extent triangles) {</a:t>
            </a:r>
          </a:p>
          <a:p>
            <a:pPr>
              <a:buFont typeface="Wingdings" panose="05000000000000000000" pitchFamily="2" charset="2"/>
              <a:buNone/>
            </a:pPr>
            <a:r>
              <a:rPr lang="en-US" sz="2000">
                <a:latin typeface="Courier New" panose="02070309020205020404" pitchFamily="49" charset="0"/>
              </a:rPr>
              <a:t>	attribute short side_1;</a:t>
            </a:r>
          </a:p>
          <a:p>
            <a:pPr>
              <a:buFont typeface="Wingdings" panose="05000000000000000000" pitchFamily="2" charset="2"/>
              <a:buNone/>
            </a:pPr>
            <a:r>
              <a:rPr lang="en-US" sz="2000">
                <a:latin typeface="Courier New" panose="02070309020205020404" pitchFamily="49" charset="0"/>
              </a:rPr>
              <a:t>	attribute short side_2;</a:t>
            </a:r>
          </a:p>
          <a:p>
            <a:pPr>
              <a:buFont typeface="Wingdings" panose="05000000000000000000" pitchFamily="2" charset="2"/>
              <a:buNone/>
            </a:pPr>
            <a:r>
              <a:rPr lang="en-US" sz="2000">
                <a:latin typeface="Courier New" panose="02070309020205020404" pitchFamily="49" charset="0"/>
              </a:rPr>
              <a:t>	…</a:t>
            </a:r>
          </a:p>
          <a:p>
            <a:pPr>
              <a:buFont typeface="Wingdings" panose="05000000000000000000" pitchFamily="2" charset="2"/>
              <a:buNone/>
            </a:pPr>
            <a:r>
              <a:rPr lang="en-US" sz="2000">
                <a:latin typeface="Courier New" panose="02070309020205020404" pitchFamily="49" charset="0"/>
              </a:rPr>
              <a:t>};</a:t>
            </a:r>
          </a:p>
        </p:txBody>
      </p:sp>
    </p:spTree>
    <p:extLst>
      <p:ext uri="{BB962C8B-B14F-4D97-AF65-F5344CB8AC3E}">
        <p14:creationId xmlns:p14="http://schemas.microsoft.com/office/powerpoint/2010/main" val="42761173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t>Object Query Language</a:t>
            </a:r>
          </a:p>
        </p:txBody>
      </p:sp>
      <p:sp>
        <p:nvSpPr>
          <p:cNvPr id="374787" name="Rectangle 3"/>
          <p:cNvSpPr>
            <a:spLocks noGrp="1" noChangeArrowheads="1"/>
          </p:cNvSpPr>
          <p:nvPr>
            <p:ph type="body" idx="1"/>
          </p:nvPr>
        </p:nvSpPr>
        <p:spPr/>
        <p:txBody>
          <a:bodyPr/>
          <a:lstStyle/>
          <a:p>
            <a:r>
              <a:rPr lang="en-US"/>
              <a:t>OQL is DMG’s query language</a:t>
            </a:r>
          </a:p>
          <a:p>
            <a:r>
              <a:rPr lang="en-US"/>
              <a:t>OQL works closely with programming languages such as C++</a:t>
            </a:r>
          </a:p>
          <a:p>
            <a:r>
              <a:rPr lang="en-US"/>
              <a:t>Embedded OQL statements return objects that are compatible with the type system of the host language</a:t>
            </a:r>
          </a:p>
          <a:p>
            <a:r>
              <a:rPr lang="en-US"/>
              <a:t>OQL’s syntax is similar to SQL with additional features for objects</a:t>
            </a:r>
          </a:p>
          <a:p>
            <a:endParaRPr lang="en-US"/>
          </a:p>
        </p:txBody>
      </p:sp>
    </p:spTree>
    <p:extLst>
      <p:ext uri="{BB962C8B-B14F-4D97-AF65-F5344CB8AC3E}">
        <p14:creationId xmlns:p14="http://schemas.microsoft.com/office/powerpoint/2010/main" val="2291246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t>Simple OQL Queries</a:t>
            </a:r>
          </a:p>
        </p:txBody>
      </p:sp>
      <p:sp>
        <p:nvSpPr>
          <p:cNvPr id="375811" name="Rectangle 3"/>
          <p:cNvSpPr>
            <a:spLocks noGrp="1" noChangeArrowheads="1"/>
          </p:cNvSpPr>
          <p:nvPr>
            <p:ph type="body" idx="1"/>
          </p:nvPr>
        </p:nvSpPr>
        <p:spPr/>
        <p:txBody>
          <a:bodyPr/>
          <a:lstStyle/>
          <a:p>
            <a:pPr>
              <a:lnSpc>
                <a:spcPct val="90000"/>
              </a:lnSpc>
            </a:pPr>
            <a:r>
              <a:rPr lang="en-US"/>
              <a:t>Basic syntax: </a:t>
            </a:r>
            <a:r>
              <a:rPr lang="en-US">
                <a:latin typeface="Courier New" panose="02070309020205020404" pitchFamily="49" charset="0"/>
              </a:rPr>
              <a:t>select…from…where…</a:t>
            </a:r>
          </a:p>
          <a:p>
            <a:pPr>
              <a:lnSpc>
                <a:spcPct val="90000"/>
              </a:lnSpc>
              <a:buFont typeface="Wingdings" panose="05000000000000000000" pitchFamily="2" charset="2"/>
              <a:buNone/>
            </a:pPr>
            <a:r>
              <a:rPr lang="en-US" sz="2400">
                <a:latin typeface="Courier New" panose="02070309020205020404" pitchFamily="49" charset="0"/>
              </a:rPr>
              <a:t>	SELECT d.name</a:t>
            </a:r>
          </a:p>
          <a:p>
            <a:pPr>
              <a:lnSpc>
                <a:spcPct val="90000"/>
              </a:lnSpc>
              <a:buFont typeface="Wingdings" panose="05000000000000000000" pitchFamily="2" charset="2"/>
              <a:buNone/>
            </a:pPr>
            <a:r>
              <a:rPr lang="en-US" sz="2400">
                <a:latin typeface="Courier New" panose="02070309020205020404" pitchFamily="49" charset="0"/>
              </a:rPr>
              <a:t>	FROM   d in departments</a:t>
            </a:r>
          </a:p>
          <a:p>
            <a:pPr>
              <a:lnSpc>
                <a:spcPct val="90000"/>
              </a:lnSpc>
              <a:buFont typeface="Wingdings" panose="05000000000000000000" pitchFamily="2" charset="2"/>
              <a:buNone/>
            </a:pPr>
            <a:r>
              <a:rPr lang="en-US" sz="2400">
                <a:latin typeface="Courier New" panose="02070309020205020404" pitchFamily="49" charset="0"/>
              </a:rPr>
              <a:t>	WHERE  d.college = ‘Engineering’;</a:t>
            </a:r>
          </a:p>
          <a:p>
            <a:pPr>
              <a:lnSpc>
                <a:spcPct val="90000"/>
              </a:lnSpc>
            </a:pPr>
            <a:r>
              <a:rPr lang="en-US"/>
              <a:t>An </a:t>
            </a:r>
            <a:r>
              <a:rPr lang="en-US" i="1"/>
              <a:t>entry point</a:t>
            </a:r>
            <a:r>
              <a:rPr lang="en-US"/>
              <a:t> to the database is needed for each query</a:t>
            </a:r>
          </a:p>
          <a:p>
            <a:pPr>
              <a:lnSpc>
                <a:spcPct val="90000"/>
              </a:lnSpc>
            </a:pPr>
            <a:r>
              <a:rPr lang="en-US"/>
              <a:t>An </a:t>
            </a:r>
            <a:r>
              <a:rPr lang="en-US">
                <a:latin typeface="Courier New" panose="02070309020205020404" pitchFamily="49" charset="0"/>
              </a:rPr>
              <a:t>extent</a:t>
            </a:r>
            <a:r>
              <a:rPr lang="en-US"/>
              <a:t> name (e.g., </a:t>
            </a:r>
            <a:r>
              <a:rPr lang="en-US">
                <a:latin typeface="Courier New" panose="02070309020205020404" pitchFamily="49" charset="0"/>
              </a:rPr>
              <a:t>departments</a:t>
            </a:r>
            <a:r>
              <a:rPr lang="en-US"/>
              <a:t> in the above example) may serve as an entry point</a:t>
            </a:r>
          </a:p>
        </p:txBody>
      </p:sp>
    </p:spTree>
    <p:extLst>
      <p:ext uri="{BB962C8B-B14F-4D97-AF65-F5344CB8AC3E}">
        <p14:creationId xmlns:p14="http://schemas.microsoft.com/office/powerpoint/2010/main" val="301366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dirty="0" smtClean="0"/>
              <a:t>Example Type Inheritance</a:t>
            </a:r>
            <a:endParaRPr lang="en-US" dirty="0"/>
          </a:p>
        </p:txBody>
      </p:sp>
      <p:sp>
        <p:nvSpPr>
          <p:cNvPr id="334851" name="Rectangle 3"/>
          <p:cNvSpPr>
            <a:spLocks noGrp="1" noChangeArrowheads="1"/>
          </p:cNvSpPr>
          <p:nvPr>
            <p:ph type="body" idx="4294967295"/>
          </p:nvPr>
        </p:nvSpPr>
        <p:spPr>
          <a:xfrm>
            <a:off x="1151853" y="1487704"/>
            <a:ext cx="8501062" cy="5570537"/>
          </a:xfrm>
        </p:spPr>
        <p:txBody>
          <a:bodyPr>
            <a:normAutofit fontScale="92500" lnSpcReduction="20000"/>
          </a:bodyPr>
          <a:lstStyle/>
          <a:p>
            <a:r>
              <a:rPr lang="en-US" dirty="0"/>
              <a:t>Suppose that we have the following type definition for people:</a:t>
            </a:r>
          </a:p>
          <a:p>
            <a:pPr>
              <a:buFont typeface="Monotype Sorts" charset="2"/>
              <a:buNone/>
            </a:pPr>
            <a:r>
              <a:rPr lang="en-US" dirty="0">
                <a:latin typeface="Tahoma" panose="020B0604030504040204" pitchFamily="34" charset="0"/>
              </a:rPr>
              <a:t>		</a:t>
            </a:r>
            <a:r>
              <a:rPr lang="en-US" b="1" dirty="0">
                <a:latin typeface="Tahoma" panose="020B0604030504040204" pitchFamily="34" charset="0"/>
              </a:rPr>
              <a:t>create type</a:t>
            </a:r>
            <a:r>
              <a:rPr lang="en-US" dirty="0">
                <a:latin typeface="Tahoma" panose="020B0604030504040204" pitchFamily="34" charset="0"/>
              </a:rPr>
              <a:t> </a:t>
            </a:r>
            <a:r>
              <a:rPr lang="en-US" i="1" dirty="0">
                <a:latin typeface="Tahoma" panose="020B0604030504040204" pitchFamily="34" charset="0"/>
              </a:rPr>
              <a:t>Person</a:t>
            </a:r>
            <a:br>
              <a:rPr lang="en-US" i="1" dirty="0">
                <a:latin typeface="Tahoma" panose="020B0604030504040204" pitchFamily="34" charset="0"/>
              </a:rPr>
            </a:br>
            <a:r>
              <a:rPr lang="en-US" i="1" dirty="0">
                <a:latin typeface="Tahoma" panose="020B0604030504040204" pitchFamily="34" charset="0"/>
              </a:rPr>
              <a:t>	     </a:t>
            </a:r>
            <a:r>
              <a:rPr lang="en-US" dirty="0">
                <a:latin typeface="Tahoma" panose="020B0604030504040204" pitchFamily="34" charset="0"/>
              </a:rPr>
              <a:t>(</a:t>
            </a:r>
            <a:r>
              <a:rPr lang="en-US" i="1" dirty="0">
                <a:latin typeface="Tahoma" panose="020B0604030504040204" pitchFamily="34" charset="0"/>
              </a:rPr>
              <a:t>name </a:t>
            </a:r>
            <a:r>
              <a:rPr lang="en-US" b="1" dirty="0" err="1">
                <a:latin typeface="Tahoma" panose="020B0604030504040204" pitchFamily="34" charset="0"/>
              </a:rPr>
              <a:t>varchar</a:t>
            </a:r>
            <a:r>
              <a:rPr lang="en-US" dirty="0">
                <a:latin typeface="Tahoma" panose="020B0604030504040204" pitchFamily="34" charset="0"/>
              </a:rPr>
              <a:t>(20),</a:t>
            </a:r>
            <a:br>
              <a:rPr lang="en-US" dirty="0">
                <a:latin typeface="Tahoma" panose="020B0604030504040204" pitchFamily="34" charset="0"/>
              </a:rPr>
            </a:br>
            <a:r>
              <a:rPr lang="en-US" dirty="0">
                <a:latin typeface="Tahoma" panose="020B0604030504040204" pitchFamily="34" charset="0"/>
              </a:rPr>
              <a:t>             </a:t>
            </a:r>
            <a:r>
              <a:rPr lang="en-US" i="1" dirty="0">
                <a:latin typeface="Tahoma" panose="020B0604030504040204" pitchFamily="34" charset="0"/>
              </a:rPr>
              <a:t>address </a:t>
            </a:r>
            <a:r>
              <a:rPr lang="en-US" b="1" dirty="0" err="1">
                <a:latin typeface="Tahoma" panose="020B0604030504040204" pitchFamily="34" charset="0"/>
              </a:rPr>
              <a:t>varchar</a:t>
            </a:r>
            <a:r>
              <a:rPr lang="en-US" dirty="0">
                <a:latin typeface="Tahoma" panose="020B0604030504040204" pitchFamily="34" charset="0"/>
              </a:rPr>
              <a:t>(20))</a:t>
            </a:r>
          </a:p>
          <a:p>
            <a:r>
              <a:rPr lang="en-US" dirty="0">
                <a:latin typeface="Tahoma" panose="020B0604030504040204" pitchFamily="34" charset="0"/>
              </a:rPr>
              <a:t>Using inheritance to define the student and teacher types </a:t>
            </a:r>
            <a:br>
              <a:rPr lang="en-US" dirty="0">
                <a:latin typeface="Tahoma" panose="020B0604030504040204" pitchFamily="34" charset="0"/>
              </a:rPr>
            </a:br>
            <a:r>
              <a:rPr lang="en-US" dirty="0">
                <a:latin typeface="Tahoma" panose="020B0604030504040204" pitchFamily="34" charset="0"/>
              </a:rPr>
              <a:t>      </a:t>
            </a:r>
            <a:r>
              <a:rPr lang="en-US" b="1" dirty="0">
                <a:latin typeface="Tahoma" panose="020B0604030504040204" pitchFamily="34" charset="0"/>
              </a:rPr>
              <a:t>create type</a:t>
            </a:r>
            <a:r>
              <a:rPr lang="en-US" dirty="0">
                <a:latin typeface="Tahoma" panose="020B0604030504040204" pitchFamily="34" charset="0"/>
              </a:rPr>
              <a:t> </a:t>
            </a:r>
            <a:r>
              <a:rPr lang="en-US" i="1" dirty="0">
                <a:latin typeface="Tahoma" panose="020B0604030504040204" pitchFamily="34" charset="0"/>
              </a:rPr>
              <a:t>Student</a:t>
            </a:r>
            <a:br>
              <a:rPr lang="en-US" i="1" dirty="0">
                <a:latin typeface="Tahoma" panose="020B0604030504040204" pitchFamily="34" charset="0"/>
              </a:rPr>
            </a:br>
            <a:r>
              <a:rPr lang="en-US" i="1" dirty="0">
                <a:latin typeface="Tahoma" panose="020B0604030504040204" pitchFamily="34" charset="0"/>
              </a:rPr>
              <a:t>        </a:t>
            </a:r>
            <a:r>
              <a:rPr lang="en-US" b="1" dirty="0">
                <a:latin typeface="Tahoma" panose="020B0604030504040204" pitchFamily="34" charset="0"/>
              </a:rPr>
              <a:t>under </a:t>
            </a:r>
            <a:r>
              <a:rPr lang="en-US" i="1" dirty="0">
                <a:latin typeface="Tahoma" panose="020B0604030504040204" pitchFamily="34" charset="0"/>
              </a:rPr>
              <a:t>Person</a:t>
            </a:r>
            <a:br>
              <a:rPr lang="en-US" i="1" dirty="0">
                <a:latin typeface="Tahoma" panose="020B0604030504040204" pitchFamily="34" charset="0"/>
              </a:rPr>
            </a:br>
            <a:r>
              <a:rPr lang="en-US" i="1" dirty="0">
                <a:latin typeface="Tahoma" panose="020B0604030504040204" pitchFamily="34" charset="0"/>
              </a:rPr>
              <a:t>        </a:t>
            </a:r>
            <a:r>
              <a:rPr lang="en-US" dirty="0">
                <a:latin typeface="Tahoma" panose="020B0604030504040204" pitchFamily="34" charset="0"/>
              </a:rPr>
              <a:t>(</a:t>
            </a:r>
            <a:r>
              <a:rPr lang="en-US" i="1" dirty="0">
                <a:latin typeface="Tahoma" panose="020B0604030504040204" pitchFamily="34" charset="0"/>
              </a:rPr>
              <a:t>degree        </a:t>
            </a:r>
            <a:r>
              <a:rPr lang="en-US" b="1" dirty="0" err="1">
                <a:latin typeface="Tahoma" panose="020B0604030504040204" pitchFamily="34" charset="0"/>
              </a:rPr>
              <a:t>varchar</a:t>
            </a:r>
            <a:r>
              <a:rPr lang="en-US" dirty="0">
                <a:latin typeface="Tahoma" panose="020B0604030504040204" pitchFamily="34" charset="0"/>
              </a:rPr>
              <a:t>(20),</a:t>
            </a:r>
            <a:br>
              <a:rPr lang="en-US" dirty="0">
                <a:latin typeface="Tahoma" panose="020B0604030504040204" pitchFamily="34" charset="0"/>
              </a:rPr>
            </a:br>
            <a:r>
              <a:rPr lang="en-US" dirty="0">
                <a:latin typeface="Tahoma" panose="020B0604030504040204" pitchFamily="34" charset="0"/>
              </a:rPr>
              <a:t>         </a:t>
            </a:r>
            <a:r>
              <a:rPr lang="en-US" i="1" dirty="0">
                <a:latin typeface="Tahoma" panose="020B0604030504040204" pitchFamily="34" charset="0"/>
              </a:rPr>
              <a:t>department  </a:t>
            </a:r>
            <a:r>
              <a:rPr lang="en-US" b="1" dirty="0" err="1">
                <a:latin typeface="Tahoma" panose="020B0604030504040204" pitchFamily="34" charset="0"/>
              </a:rPr>
              <a:t>varchar</a:t>
            </a:r>
            <a:r>
              <a:rPr lang="en-US" dirty="0">
                <a:latin typeface="Tahoma" panose="020B0604030504040204" pitchFamily="34" charset="0"/>
              </a:rPr>
              <a:t>(20))</a:t>
            </a:r>
            <a:br>
              <a:rPr lang="en-US" dirty="0">
                <a:latin typeface="Tahoma" panose="020B0604030504040204" pitchFamily="34" charset="0"/>
              </a:rPr>
            </a:br>
            <a:r>
              <a:rPr lang="en-US" dirty="0">
                <a:latin typeface="Tahoma" panose="020B0604030504040204" pitchFamily="34" charset="0"/>
              </a:rPr>
              <a:t>      </a:t>
            </a:r>
            <a:r>
              <a:rPr lang="en-US" b="1" dirty="0">
                <a:latin typeface="Tahoma" panose="020B0604030504040204" pitchFamily="34" charset="0"/>
              </a:rPr>
              <a:t>create type </a:t>
            </a:r>
            <a:r>
              <a:rPr lang="en-US" i="1" dirty="0">
                <a:latin typeface="Tahoma" panose="020B0604030504040204" pitchFamily="34" charset="0"/>
              </a:rPr>
              <a:t>Teacher</a:t>
            </a:r>
            <a:br>
              <a:rPr lang="en-US" i="1" dirty="0">
                <a:latin typeface="Tahoma" panose="020B0604030504040204" pitchFamily="34" charset="0"/>
              </a:rPr>
            </a:br>
            <a:r>
              <a:rPr lang="en-US" i="1" dirty="0">
                <a:latin typeface="Tahoma" panose="020B0604030504040204" pitchFamily="34" charset="0"/>
              </a:rPr>
              <a:t>        </a:t>
            </a:r>
            <a:r>
              <a:rPr lang="en-US" b="1" dirty="0">
                <a:latin typeface="Tahoma" panose="020B0604030504040204" pitchFamily="34" charset="0"/>
              </a:rPr>
              <a:t>under </a:t>
            </a:r>
            <a:r>
              <a:rPr lang="en-US" i="1" dirty="0">
                <a:latin typeface="Tahoma" panose="020B0604030504040204" pitchFamily="34" charset="0"/>
              </a:rPr>
              <a:t>Person</a:t>
            </a:r>
            <a:br>
              <a:rPr lang="en-US" i="1" dirty="0">
                <a:latin typeface="Tahoma" panose="020B0604030504040204" pitchFamily="34" charset="0"/>
              </a:rPr>
            </a:br>
            <a:r>
              <a:rPr lang="en-US" i="1" dirty="0">
                <a:latin typeface="Tahoma" panose="020B0604030504040204" pitchFamily="34" charset="0"/>
              </a:rPr>
              <a:t>        </a:t>
            </a:r>
            <a:r>
              <a:rPr lang="en-US" dirty="0">
                <a:latin typeface="Tahoma" panose="020B0604030504040204" pitchFamily="34" charset="0"/>
              </a:rPr>
              <a:t>(</a:t>
            </a:r>
            <a:r>
              <a:rPr lang="en-US" i="1" dirty="0">
                <a:latin typeface="Tahoma" panose="020B0604030504040204" pitchFamily="34" charset="0"/>
              </a:rPr>
              <a:t>salary          </a:t>
            </a:r>
            <a:r>
              <a:rPr lang="en-US" b="1" dirty="0">
                <a:latin typeface="Tahoma" panose="020B0604030504040204" pitchFamily="34" charset="0"/>
              </a:rPr>
              <a:t>integer</a:t>
            </a:r>
            <a:r>
              <a:rPr lang="en-US" dirty="0">
                <a:latin typeface="Tahoma" panose="020B0604030504040204" pitchFamily="34" charset="0"/>
              </a:rPr>
              <a:t>,</a:t>
            </a:r>
            <a:br>
              <a:rPr lang="en-US" dirty="0">
                <a:latin typeface="Tahoma" panose="020B0604030504040204" pitchFamily="34" charset="0"/>
              </a:rPr>
            </a:br>
            <a:r>
              <a:rPr lang="en-US" dirty="0">
                <a:latin typeface="Tahoma" panose="020B0604030504040204" pitchFamily="34" charset="0"/>
              </a:rPr>
              <a:t>         </a:t>
            </a:r>
            <a:r>
              <a:rPr lang="en-US" i="1" dirty="0">
                <a:latin typeface="Tahoma" panose="020B0604030504040204" pitchFamily="34" charset="0"/>
              </a:rPr>
              <a:t>department  </a:t>
            </a:r>
            <a:r>
              <a:rPr lang="en-US" b="1" dirty="0" err="1">
                <a:latin typeface="Tahoma" panose="020B0604030504040204" pitchFamily="34" charset="0"/>
              </a:rPr>
              <a:t>varchar</a:t>
            </a:r>
            <a:r>
              <a:rPr lang="en-US" dirty="0">
                <a:latin typeface="Tahoma" panose="020B0604030504040204" pitchFamily="34" charset="0"/>
              </a:rPr>
              <a:t>(20))</a:t>
            </a:r>
          </a:p>
          <a:p>
            <a:r>
              <a:rPr lang="en-US" dirty="0">
                <a:latin typeface="Tahoma" panose="020B0604030504040204" pitchFamily="34" charset="0"/>
              </a:rPr>
              <a:t>Subtypes can redefine methods by using </a:t>
            </a:r>
            <a:r>
              <a:rPr lang="en-US" b="1" dirty="0">
                <a:latin typeface="Tahoma" panose="020B0604030504040204" pitchFamily="34" charset="0"/>
              </a:rPr>
              <a:t>overriding method</a:t>
            </a:r>
            <a:r>
              <a:rPr lang="en-US" dirty="0">
                <a:latin typeface="Tahoma" panose="020B0604030504040204" pitchFamily="34" charset="0"/>
              </a:rPr>
              <a:t> in place of </a:t>
            </a:r>
            <a:r>
              <a:rPr lang="en-US" b="1" dirty="0">
                <a:latin typeface="Tahoma" panose="020B0604030504040204" pitchFamily="34" charset="0"/>
              </a:rPr>
              <a:t>method </a:t>
            </a:r>
            <a:r>
              <a:rPr lang="en-US" dirty="0">
                <a:latin typeface="Tahoma" panose="020B0604030504040204" pitchFamily="34" charset="0"/>
              </a:rPr>
              <a:t>in the method declaration</a:t>
            </a:r>
          </a:p>
        </p:txBody>
      </p:sp>
    </p:spTree>
    <p:extLst>
      <p:ext uri="{BB962C8B-B14F-4D97-AF65-F5344CB8AC3E}">
        <p14:creationId xmlns:p14="http://schemas.microsoft.com/office/powerpoint/2010/main" val="37056778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t>Iterator Variables</a:t>
            </a:r>
          </a:p>
        </p:txBody>
      </p:sp>
      <p:sp>
        <p:nvSpPr>
          <p:cNvPr id="376835" name="Rectangle 3"/>
          <p:cNvSpPr>
            <a:spLocks noGrp="1" noChangeArrowheads="1"/>
          </p:cNvSpPr>
          <p:nvPr>
            <p:ph type="body" idx="1"/>
          </p:nvPr>
        </p:nvSpPr>
        <p:spPr/>
        <p:txBody>
          <a:bodyPr/>
          <a:lstStyle/>
          <a:p>
            <a:r>
              <a:rPr lang="en-US"/>
              <a:t>Iterator variables are defined whenever a collection is referenced in an OQL query</a:t>
            </a:r>
          </a:p>
          <a:p>
            <a:r>
              <a:rPr lang="en-US"/>
              <a:t>Iterator </a:t>
            </a:r>
            <a:r>
              <a:rPr lang="en-US">
                <a:latin typeface="Courier New" panose="02070309020205020404" pitchFamily="49" charset="0"/>
              </a:rPr>
              <a:t>d</a:t>
            </a:r>
            <a:r>
              <a:rPr lang="en-US"/>
              <a:t> in the previous example serves as an iterator and ranges over each object in the collection</a:t>
            </a:r>
          </a:p>
          <a:p>
            <a:r>
              <a:rPr lang="en-US"/>
              <a:t>Syntactical options for specifying an iterator:</a:t>
            </a:r>
          </a:p>
          <a:p>
            <a:pPr lvl="1"/>
            <a:r>
              <a:rPr lang="en-US" sz="1800">
                <a:latin typeface="Courier New" panose="02070309020205020404" pitchFamily="49" charset="0"/>
              </a:rPr>
              <a:t>d </a:t>
            </a:r>
            <a:r>
              <a:rPr lang="en-US" sz="1800" b="1">
                <a:latin typeface="Courier New" panose="02070309020205020404" pitchFamily="49" charset="0"/>
              </a:rPr>
              <a:t>in</a:t>
            </a:r>
            <a:r>
              <a:rPr lang="en-US" sz="1800">
                <a:latin typeface="Courier New" panose="02070309020205020404" pitchFamily="49" charset="0"/>
              </a:rPr>
              <a:t> departments</a:t>
            </a:r>
          </a:p>
          <a:p>
            <a:pPr lvl="1"/>
            <a:r>
              <a:rPr lang="en-US" sz="1800">
                <a:latin typeface="Courier New" panose="02070309020205020404" pitchFamily="49" charset="0"/>
              </a:rPr>
              <a:t>departments d</a:t>
            </a:r>
          </a:p>
          <a:p>
            <a:pPr lvl="1"/>
            <a:r>
              <a:rPr lang="en-US" sz="1800">
                <a:latin typeface="Courier New" panose="02070309020205020404" pitchFamily="49" charset="0"/>
              </a:rPr>
              <a:t>departments </a:t>
            </a:r>
            <a:r>
              <a:rPr lang="en-US" sz="1800" b="1">
                <a:latin typeface="Courier New" panose="02070309020205020404" pitchFamily="49" charset="0"/>
              </a:rPr>
              <a:t>as</a:t>
            </a:r>
            <a:r>
              <a:rPr lang="en-US" sz="1800">
                <a:latin typeface="Courier New" panose="02070309020205020404" pitchFamily="49" charset="0"/>
              </a:rPr>
              <a:t> d</a:t>
            </a:r>
          </a:p>
        </p:txBody>
      </p:sp>
    </p:spTree>
    <p:extLst>
      <p:ext uri="{BB962C8B-B14F-4D97-AF65-F5344CB8AC3E}">
        <p14:creationId xmlns:p14="http://schemas.microsoft.com/office/powerpoint/2010/main" val="15241614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t>Summary</a:t>
            </a:r>
          </a:p>
        </p:txBody>
      </p:sp>
      <p:sp>
        <p:nvSpPr>
          <p:cNvPr id="410627" name="Rectangle 3"/>
          <p:cNvSpPr>
            <a:spLocks noGrp="1" noChangeArrowheads="1"/>
          </p:cNvSpPr>
          <p:nvPr>
            <p:ph type="body" idx="1"/>
          </p:nvPr>
        </p:nvSpPr>
        <p:spPr/>
        <p:txBody>
          <a:bodyPr/>
          <a:lstStyle/>
          <a:p>
            <a:r>
              <a:rPr lang="en-US"/>
              <a:t>Proposed standards for object databases presented</a:t>
            </a:r>
          </a:p>
          <a:p>
            <a:r>
              <a:rPr lang="en-US"/>
              <a:t>Various constructs and built-in types of the ODMG model presented</a:t>
            </a:r>
          </a:p>
          <a:p>
            <a:r>
              <a:rPr lang="en-US"/>
              <a:t>ODL and OQL languages were presented</a:t>
            </a:r>
          </a:p>
          <a:p>
            <a:r>
              <a:rPr lang="en-US"/>
              <a:t>An overview of the C++ language binding  was given</a:t>
            </a:r>
          </a:p>
          <a:p>
            <a:r>
              <a:rPr lang="en-US"/>
              <a:t>Conceptual design of object-oriented database discussed</a:t>
            </a:r>
          </a:p>
        </p:txBody>
      </p:sp>
    </p:spTree>
    <p:extLst>
      <p:ext uri="{BB962C8B-B14F-4D97-AF65-F5344CB8AC3E}">
        <p14:creationId xmlns:p14="http://schemas.microsoft.com/office/powerpoint/2010/main" val="41323714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7859" y="100780"/>
            <a:ext cx="9036282" cy="6656439"/>
          </a:xfrm>
          <a:prstGeom prst="rect">
            <a:avLst/>
          </a:prstGeom>
        </p:spPr>
      </p:pic>
    </p:spTree>
    <p:extLst>
      <p:ext uri="{BB962C8B-B14F-4D97-AF65-F5344CB8AC3E}">
        <p14:creationId xmlns:p14="http://schemas.microsoft.com/office/powerpoint/2010/main" val="13373938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7859" y="945538"/>
            <a:ext cx="9036282" cy="4966923"/>
          </a:xfrm>
          <a:prstGeom prst="rect">
            <a:avLst/>
          </a:prstGeom>
        </p:spPr>
      </p:pic>
    </p:spTree>
    <p:extLst>
      <p:ext uri="{BB962C8B-B14F-4D97-AF65-F5344CB8AC3E}">
        <p14:creationId xmlns:p14="http://schemas.microsoft.com/office/powerpoint/2010/main" val="16293264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8624" y="310382"/>
            <a:ext cx="8934751" cy="6237235"/>
          </a:xfrm>
          <a:prstGeom prst="rect">
            <a:avLst/>
          </a:prstGeom>
        </p:spPr>
      </p:pic>
    </p:spTree>
    <p:extLst>
      <p:ext uri="{BB962C8B-B14F-4D97-AF65-F5344CB8AC3E}">
        <p14:creationId xmlns:p14="http://schemas.microsoft.com/office/powerpoint/2010/main" val="27333764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7859" y="278624"/>
            <a:ext cx="9036282" cy="6300751"/>
          </a:xfrm>
          <a:prstGeom prst="rect">
            <a:avLst/>
          </a:prstGeom>
        </p:spPr>
      </p:pic>
    </p:spTree>
    <p:extLst>
      <p:ext uri="{BB962C8B-B14F-4D97-AF65-F5344CB8AC3E}">
        <p14:creationId xmlns:p14="http://schemas.microsoft.com/office/powerpoint/2010/main" val="19611626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3241" y="323085"/>
            <a:ext cx="8985517" cy="6211829"/>
          </a:xfrm>
          <a:prstGeom prst="rect">
            <a:avLst/>
          </a:prstGeom>
        </p:spPr>
      </p:pic>
    </p:spTree>
    <p:extLst>
      <p:ext uri="{BB962C8B-B14F-4D97-AF65-F5344CB8AC3E}">
        <p14:creationId xmlns:p14="http://schemas.microsoft.com/office/powerpoint/2010/main" val="11729754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7093" y="259570"/>
            <a:ext cx="9137814" cy="6338860"/>
          </a:xfrm>
          <a:prstGeom prst="rect">
            <a:avLst/>
          </a:prstGeom>
        </p:spPr>
      </p:pic>
    </p:spTree>
    <p:extLst>
      <p:ext uri="{BB962C8B-B14F-4D97-AF65-F5344CB8AC3E}">
        <p14:creationId xmlns:p14="http://schemas.microsoft.com/office/powerpoint/2010/main" val="36046356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3241" y="284976"/>
            <a:ext cx="8985517" cy="6288048"/>
          </a:xfrm>
          <a:prstGeom prst="rect">
            <a:avLst/>
          </a:prstGeom>
        </p:spPr>
      </p:pic>
    </p:spTree>
    <p:extLst>
      <p:ext uri="{BB962C8B-B14F-4D97-AF65-F5344CB8AC3E}">
        <p14:creationId xmlns:p14="http://schemas.microsoft.com/office/powerpoint/2010/main" val="22985361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1710" y="265921"/>
            <a:ext cx="9188579" cy="6326157"/>
          </a:xfrm>
          <a:prstGeom prst="rect">
            <a:avLst/>
          </a:prstGeom>
        </p:spPr>
      </p:pic>
    </p:spTree>
    <p:extLst>
      <p:ext uri="{BB962C8B-B14F-4D97-AF65-F5344CB8AC3E}">
        <p14:creationId xmlns:p14="http://schemas.microsoft.com/office/powerpoint/2010/main" val="2191742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2944</Words>
  <Application>Microsoft Office PowerPoint</Application>
  <PresentationFormat>Widescreen</PresentationFormat>
  <Paragraphs>441</Paragraphs>
  <Slides>100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100</vt:i4>
      </vt:variant>
    </vt:vector>
  </HeadingPairs>
  <TitlesOfParts>
    <vt:vector size="110" baseType="lpstr">
      <vt:lpstr>Arial</vt:lpstr>
      <vt:lpstr>Calibri</vt:lpstr>
      <vt:lpstr>Calibri Light</vt:lpstr>
      <vt:lpstr>Courier New</vt:lpstr>
      <vt:lpstr>Goudy</vt:lpstr>
      <vt:lpstr>Monotype Sorts</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Methods </vt:lpstr>
      <vt:lpstr>Example Type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CHALLENGES IN IMPLEMENTING ORDBMS</vt:lpstr>
      <vt:lpstr>PowerPoint Presentation</vt:lpstr>
      <vt:lpstr>QUERY PROCESSING:</vt:lpstr>
      <vt:lpstr>Physical design and efficiency issues</vt:lpstr>
      <vt:lpstr>PowerPoint Presentation</vt:lpstr>
      <vt:lpstr>PowerPoint Presentation</vt:lpstr>
      <vt:lpstr>PowerPoint Presentation</vt:lpstr>
      <vt:lpstr>PowerPoint Presentation</vt:lpstr>
      <vt:lpstr>Chapter Outline</vt:lpstr>
      <vt:lpstr>Introduction</vt:lpstr>
      <vt:lpstr>History of OO Models and Systems</vt:lpstr>
      <vt:lpstr>20.1 Overview of Object-Oriented Concepts(1) </vt:lpstr>
      <vt:lpstr>Overview of Object-Oriented Concepts (2)</vt:lpstr>
      <vt:lpstr>Overview of Object-Oriented Concepts (3)</vt:lpstr>
      <vt:lpstr>Overview of Object-Oriented Concepts (4)  </vt:lpstr>
      <vt:lpstr>Overview of Object-Oriented Concepts (5)</vt:lpstr>
      <vt:lpstr>Overview of Object-Oriented Concepts (6)</vt:lpstr>
      <vt:lpstr>Overview of Object-Oriented Concepts (7)</vt:lpstr>
      <vt:lpstr>20.2 Object Identity, Object Structure, and Type Constructors (1)</vt:lpstr>
      <vt:lpstr>Object Identity, Object Structure, and Type Constructors (2)  </vt:lpstr>
      <vt:lpstr>Object Identity, Object Structure, and Type Constructors (3)</vt:lpstr>
      <vt:lpstr>Object Identity, Object Structure, and Type Constructors (4)</vt:lpstr>
      <vt:lpstr>Object Identity, Object Structure, and Type Constructors (5)</vt:lpstr>
      <vt:lpstr>Object Identity, Object Structure, and Type Constructors (6)</vt:lpstr>
      <vt:lpstr>Object Identity, Object Structure, and Type Constructors (7)</vt:lpstr>
      <vt:lpstr>Object Identity, Object Structure, and Type Constructors (8)</vt:lpstr>
      <vt:lpstr>Object Identity, Object Structure, and Type Constructors (9)</vt:lpstr>
      <vt:lpstr>Object Identity, Object Structure, and Type Constructors (10)</vt:lpstr>
      <vt:lpstr>Object Identity, Object Structure, and Type Constructors (11)</vt:lpstr>
      <vt:lpstr>Encapsulation of Operations, Methods, and Persistence (4)</vt:lpstr>
      <vt:lpstr>Encapsulation of Operations, Methods, and Persistence (5)</vt:lpstr>
      <vt:lpstr>Encapsulation of Operations, Methods, and Persistence (6)</vt:lpstr>
      <vt:lpstr>Encapsulation of Operations, Methods, and Persistence (7)</vt:lpstr>
      <vt:lpstr>20.4 Type and Class Hierarchies and Inheritance (1)</vt:lpstr>
      <vt:lpstr>Type and Class Hierarchies and Inheritance (2)</vt:lpstr>
      <vt:lpstr>Type and Class Hierarchies and Inheritance (3)</vt:lpstr>
      <vt:lpstr>Type and Class Hierarchies and Inheritance (4)</vt:lpstr>
      <vt:lpstr>Type and Class Hierarchies and Inheritance (5)</vt:lpstr>
      <vt:lpstr>Type and Class Hierarchies and Inheritance (6)</vt:lpstr>
      <vt:lpstr>Type and Class Hierarchies and Inheritance (7)</vt:lpstr>
      <vt:lpstr>Type and Class Hierarchies and Inheritance (8)</vt:lpstr>
      <vt:lpstr>Current Status</vt:lpstr>
      <vt:lpstr>PowerPoint Presentation</vt:lpstr>
      <vt:lpstr>PowerPoint Presentation</vt:lpstr>
      <vt:lpstr>Chapter Objectives</vt:lpstr>
      <vt:lpstr>The Object Model of ODMG</vt:lpstr>
      <vt:lpstr>ODMG Objects and Literals</vt:lpstr>
      <vt:lpstr>ODMG Literals</vt:lpstr>
      <vt:lpstr>ODMG Interface Definition: An Example</vt:lpstr>
      <vt:lpstr>Built-in Interfaces for Collection Objects</vt:lpstr>
      <vt:lpstr>Collection Types</vt:lpstr>
      <vt:lpstr>Object Inheritance Hierarchy</vt:lpstr>
      <vt:lpstr>Atomic Objects</vt:lpstr>
      <vt:lpstr>Class Extents</vt:lpstr>
      <vt:lpstr>Class Key</vt:lpstr>
      <vt:lpstr>Object Factory</vt:lpstr>
      <vt:lpstr> Interface and Class Definition</vt:lpstr>
      <vt:lpstr>ODMG Interface</vt:lpstr>
      <vt:lpstr>ODMG Class</vt:lpstr>
      <vt:lpstr>Object Definition Language</vt:lpstr>
      <vt:lpstr>ODL Examples (1) A Very Simple Class</vt:lpstr>
      <vt:lpstr>ODL Examples (2) A Class With Key and Extent</vt:lpstr>
      <vt:lpstr>ODL Examples (3) A Class With Relationships</vt:lpstr>
      <vt:lpstr>Inheritance via “:” – An Example</vt:lpstr>
      <vt:lpstr>Object Query Language</vt:lpstr>
      <vt:lpstr>Simple OQL Queries</vt:lpstr>
      <vt:lpstr>Iterator Variables</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6</cp:revision>
  <dcterms:created xsi:type="dcterms:W3CDTF">2020-01-04T04:31:20Z</dcterms:created>
  <dcterms:modified xsi:type="dcterms:W3CDTF">2020-01-27T05:10:10Z</dcterms:modified>
</cp:coreProperties>
</file>