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731b364638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731b364638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731b364638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731b364638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731b364638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731b364638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731b364638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731b364638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731b364638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731b364638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731b364638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731b364638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731b364638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731b364638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731b364638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731b364638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731b364638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731b364638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731b364638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731b364638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731b36463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731b36463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731b364638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731b364638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731b364638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731b364638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731b364638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731b364638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731b364638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731b364638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73351f465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73351f465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731b36463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731b36463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731b36463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731b36463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731b36463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731b36463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731b364638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731b364638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731b36463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731b36463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731b364638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731b364638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731b364638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731b36463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0" y="271825"/>
            <a:ext cx="8832300" cy="878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solidFill>
                  <a:schemeClr val="dk2"/>
                </a:solidFill>
              </a:rPr>
              <a:t>Data Mavericks</a:t>
            </a:r>
            <a:endParaRPr>
              <a:solidFill>
                <a:schemeClr val="dk2"/>
              </a:solidFill>
            </a:endParaRPr>
          </a:p>
        </p:txBody>
      </p:sp>
      <p:sp>
        <p:nvSpPr>
          <p:cNvPr id="55" name="Google Shape;55;p13"/>
          <p:cNvSpPr txBox="1"/>
          <p:nvPr>
            <p:ph idx="1" type="subTitle"/>
          </p:nvPr>
        </p:nvSpPr>
        <p:spPr>
          <a:xfrm>
            <a:off x="311700" y="1212850"/>
            <a:ext cx="8520600" cy="182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49250" lvl="0" marL="457200" rtl="0" algn="l">
              <a:spcBef>
                <a:spcPts val="0"/>
              </a:spcBef>
              <a:spcAft>
                <a:spcPts val="0"/>
              </a:spcAft>
              <a:buSzPts val="1900"/>
              <a:buAutoNum type="arabicPeriod"/>
            </a:pPr>
            <a:r>
              <a:rPr lang="en" sz="1900"/>
              <a:t>Vipul Puttaswamy Gowda</a:t>
            </a:r>
            <a:endParaRPr sz="1900"/>
          </a:p>
          <a:p>
            <a:pPr indent="-349250" lvl="0" marL="457200" rtl="0" algn="l">
              <a:spcBef>
                <a:spcPts val="0"/>
              </a:spcBef>
              <a:spcAft>
                <a:spcPts val="0"/>
              </a:spcAft>
              <a:buSzPts val="1900"/>
              <a:buAutoNum type="arabicPeriod"/>
            </a:pPr>
            <a:r>
              <a:rPr lang="en" sz="1900"/>
              <a:t>Raghuram Gudemaranahalli Nataraja</a:t>
            </a:r>
            <a:endParaRPr sz="1900"/>
          </a:p>
          <a:p>
            <a:pPr indent="-349250" lvl="0" marL="457200" rtl="0" algn="l">
              <a:spcBef>
                <a:spcPts val="0"/>
              </a:spcBef>
              <a:spcAft>
                <a:spcPts val="0"/>
              </a:spcAft>
              <a:buSzPts val="1900"/>
              <a:buAutoNum type="arabicPeriod"/>
            </a:pPr>
            <a:r>
              <a:rPr lang="en" sz="1900"/>
              <a:t>Siddhanth Darshan Jain Gouder Nagpal</a:t>
            </a:r>
            <a:endParaRPr sz="1900"/>
          </a:p>
          <a:p>
            <a:pPr indent="-349250" lvl="0" marL="457200" rtl="0" algn="l">
              <a:spcBef>
                <a:spcPts val="0"/>
              </a:spcBef>
              <a:spcAft>
                <a:spcPts val="0"/>
              </a:spcAft>
              <a:buSzPts val="1900"/>
              <a:buAutoNum type="arabicPeriod"/>
            </a:pPr>
            <a:r>
              <a:rPr lang="en" sz="1900"/>
              <a:t>Jathin Varma Muthineni</a:t>
            </a:r>
            <a:endParaRPr sz="1900"/>
          </a:p>
        </p:txBody>
      </p:sp>
      <p:sp>
        <p:nvSpPr>
          <p:cNvPr id="56" name="Google Shape;56;p13"/>
          <p:cNvSpPr txBox="1"/>
          <p:nvPr/>
        </p:nvSpPr>
        <p:spPr>
          <a:xfrm>
            <a:off x="311700" y="3209450"/>
            <a:ext cx="8407200" cy="1829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800">
                <a:solidFill>
                  <a:schemeClr val="dk2"/>
                </a:solidFill>
              </a:rPr>
              <a:t>Portland State University</a:t>
            </a:r>
            <a:endParaRPr sz="1800">
              <a:solidFill>
                <a:schemeClr val="dk2"/>
              </a:solidFill>
            </a:endParaRPr>
          </a:p>
          <a:p>
            <a:pPr indent="0" lvl="0" marL="0" rtl="0" algn="r">
              <a:spcBef>
                <a:spcPts val="0"/>
              </a:spcBef>
              <a:spcAft>
                <a:spcPts val="0"/>
              </a:spcAft>
              <a:buNone/>
            </a:pPr>
            <a:r>
              <a:rPr lang="en" sz="1800">
                <a:solidFill>
                  <a:schemeClr val="dk2"/>
                </a:solidFill>
              </a:rPr>
              <a:t>Maseeh College of Engineering</a:t>
            </a:r>
            <a:endParaRPr sz="1800">
              <a:solidFill>
                <a:schemeClr val="dk2"/>
              </a:solidFill>
            </a:endParaRPr>
          </a:p>
          <a:p>
            <a:pPr indent="0" lvl="0" marL="0" rtl="0" algn="r">
              <a:spcBef>
                <a:spcPts val="0"/>
              </a:spcBef>
              <a:spcAft>
                <a:spcPts val="0"/>
              </a:spcAft>
              <a:buNone/>
            </a:pPr>
            <a:r>
              <a:rPr lang="en" sz="1800">
                <a:solidFill>
                  <a:schemeClr val="dk2"/>
                </a:solidFill>
              </a:rPr>
              <a:t>Computer Science Department</a:t>
            </a:r>
            <a:endParaRPr sz="1800">
              <a:solidFill>
                <a:schemeClr val="dk2"/>
              </a:solidFill>
            </a:endParaRPr>
          </a:p>
          <a:p>
            <a:pPr indent="0" lvl="0" marL="0" rtl="0" algn="r">
              <a:spcBef>
                <a:spcPts val="0"/>
              </a:spcBef>
              <a:spcAft>
                <a:spcPts val="0"/>
              </a:spcAft>
              <a:buNone/>
            </a:pPr>
            <a:r>
              <a:rPr lang="en" sz="1800">
                <a:solidFill>
                  <a:schemeClr val="dk2"/>
                </a:solidFill>
              </a:rPr>
              <a:t>CS410/510 - Data Engineering</a:t>
            </a:r>
            <a:endParaRPr sz="1800">
              <a:solidFill>
                <a:schemeClr val="dk2"/>
              </a:solidFill>
            </a:endParaRPr>
          </a:p>
          <a:p>
            <a:pPr indent="0" lvl="0" marL="0" rtl="0" algn="r">
              <a:spcBef>
                <a:spcPts val="0"/>
              </a:spcBef>
              <a:spcAft>
                <a:spcPts val="0"/>
              </a:spcAft>
              <a:buNone/>
            </a:pPr>
            <a:r>
              <a:rPr lang="en" sz="1800">
                <a:solidFill>
                  <a:schemeClr val="dk2"/>
                </a:solidFill>
              </a:rPr>
              <a:t>Professor: Bruce Irvin</a:t>
            </a:r>
            <a:endParaRPr sz="1800">
              <a:solidFill>
                <a:schemeClr val="dk2"/>
              </a:solidFill>
            </a:endParaRPr>
          </a:p>
          <a:p>
            <a:pPr indent="0" lvl="0" marL="0" rtl="0" algn="r">
              <a:spcBef>
                <a:spcPts val="0"/>
              </a:spcBef>
              <a:spcAft>
                <a:spcPts val="0"/>
              </a:spcAft>
              <a:buNone/>
            </a:pPr>
            <a:r>
              <a:rPr lang="en" sz="1800">
                <a:solidFill>
                  <a:schemeClr val="dk2"/>
                </a:solidFill>
              </a:rPr>
              <a:t>TA: Vysali Kallepalli</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
        <p:nvSpPr>
          <p:cNvPr id="57" name="Google Shape;57;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58" name="Google Shape;58;p13"/>
          <p:cNvPicPr preferRelativeResize="0"/>
          <p:nvPr/>
        </p:nvPicPr>
        <p:blipFill>
          <a:blip r:embed="rId3">
            <a:alphaModFix/>
          </a:blip>
          <a:stretch>
            <a:fillRect/>
          </a:stretch>
        </p:blipFill>
        <p:spPr>
          <a:xfrm>
            <a:off x="6669825" y="0"/>
            <a:ext cx="2225700" cy="19036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0"/>
            <a:ext cx="8520600" cy="67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320">
                <a:solidFill>
                  <a:schemeClr val="dk2"/>
                </a:solidFill>
              </a:rPr>
              <a:t>Detailed Overview - Data Storage</a:t>
            </a:r>
            <a:endParaRPr b="1" sz="2320">
              <a:solidFill>
                <a:schemeClr val="dk2"/>
              </a:solidFill>
            </a:endParaRPr>
          </a:p>
        </p:txBody>
      </p:sp>
      <p:sp>
        <p:nvSpPr>
          <p:cNvPr id="129" name="Google Shape;129;p22"/>
          <p:cNvSpPr txBox="1"/>
          <p:nvPr>
            <p:ph idx="1" type="body"/>
          </p:nvPr>
        </p:nvSpPr>
        <p:spPr>
          <a:xfrm>
            <a:off x="165350" y="543625"/>
            <a:ext cx="8520600" cy="41817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lang="en" sz="1000">
                <a:solidFill>
                  <a:schemeClr val="dk1"/>
                </a:solidFill>
              </a:rPr>
              <a:t>The database schema provided outlines a relational structure optimized for storing GPS breadcrumb and stop event data associated with public transit systems, specifically designed for robust querying and data integrity. Here’s a detailed look at the storage layer described by the tables </a:t>
            </a:r>
            <a:r>
              <a:rPr lang="en" sz="1000">
                <a:solidFill>
                  <a:srgbClr val="188038"/>
                </a:solidFill>
              </a:rPr>
              <a:t>breadcrumb</a:t>
            </a:r>
            <a:r>
              <a:rPr lang="en" sz="1000">
                <a:solidFill>
                  <a:schemeClr val="dk1"/>
                </a:solidFill>
              </a:rPr>
              <a:t>, </a:t>
            </a:r>
            <a:r>
              <a:rPr lang="en" sz="1000">
                <a:solidFill>
                  <a:srgbClr val="188038"/>
                </a:solidFill>
              </a:rPr>
              <a:t>stop</a:t>
            </a:r>
            <a:r>
              <a:rPr lang="en" sz="1000">
                <a:solidFill>
                  <a:schemeClr val="dk1"/>
                </a:solidFill>
              </a:rPr>
              <a:t>, and </a:t>
            </a:r>
            <a:r>
              <a:rPr lang="en" sz="1000">
                <a:solidFill>
                  <a:srgbClr val="188038"/>
                </a:solidFill>
              </a:rPr>
              <a:t>trip</a:t>
            </a:r>
            <a:r>
              <a:rPr lang="en" sz="1000">
                <a:solidFill>
                  <a:schemeClr val="dk1"/>
                </a:solidFill>
              </a:rPr>
              <a:t>:</a:t>
            </a:r>
            <a:endParaRPr sz="1000">
              <a:solidFill>
                <a:schemeClr val="dk1"/>
              </a:solidFill>
            </a:endParaRPr>
          </a:p>
          <a:p>
            <a:pPr indent="0" lvl="0" marL="0" rtl="0" algn="just">
              <a:spcBef>
                <a:spcPts val="1400"/>
              </a:spcBef>
              <a:spcAft>
                <a:spcPts val="0"/>
              </a:spcAft>
              <a:buClr>
                <a:schemeClr val="dk1"/>
              </a:buClr>
              <a:buSzPts val="1100"/>
              <a:buFont typeface="Arial"/>
              <a:buNone/>
            </a:pPr>
            <a:r>
              <a:rPr b="1" lang="en" sz="1000">
                <a:solidFill>
                  <a:schemeClr val="dk1"/>
                </a:solidFill>
              </a:rPr>
              <a:t>Table Descriptions:</a:t>
            </a:r>
            <a:endParaRPr b="1" sz="1000">
              <a:solidFill>
                <a:schemeClr val="dk1"/>
              </a:solidFill>
            </a:endParaRPr>
          </a:p>
          <a:p>
            <a:pPr indent="-292100" lvl="0" marL="457200" rtl="0" algn="just">
              <a:spcBef>
                <a:spcPts val="1200"/>
              </a:spcBef>
              <a:spcAft>
                <a:spcPts val="0"/>
              </a:spcAft>
              <a:buClr>
                <a:schemeClr val="dk1"/>
              </a:buClr>
              <a:buSzPts val="1000"/>
              <a:buAutoNum type="arabicPeriod"/>
            </a:pPr>
            <a:r>
              <a:rPr b="1" lang="en" sz="1000">
                <a:solidFill>
                  <a:schemeClr val="dk1"/>
                </a:solidFill>
              </a:rPr>
              <a:t>Breadcrumb Table</a:t>
            </a:r>
            <a:r>
              <a:rPr lang="en" sz="1000">
                <a:solidFill>
                  <a:schemeClr val="dk1"/>
                </a:solidFill>
              </a:rPr>
              <a:t>:</a:t>
            </a:r>
            <a:endParaRPr sz="1000">
              <a:solidFill>
                <a:schemeClr val="dk1"/>
              </a:solidFill>
            </a:endParaRPr>
          </a:p>
          <a:p>
            <a:pPr indent="-292100" lvl="1" marL="914400" rtl="0" algn="just">
              <a:spcBef>
                <a:spcPts val="0"/>
              </a:spcBef>
              <a:spcAft>
                <a:spcPts val="0"/>
              </a:spcAft>
              <a:buClr>
                <a:schemeClr val="dk1"/>
              </a:buClr>
              <a:buSzPts val="1000"/>
              <a:buChar char="○"/>
            </a:pPr>
            <a:r>
              <a:rPr lang="en" sz="1000">
                <a:solidFill>
                  <a:schemeClr val="dk1"/>
                </a:solidFill>
              </a:rPr>
              <a:t>This table captures real-time GPS data for transit vehicles.</a:t>
            </a:r>
            <a:endParaRPr sz="1000">
              <a:solidFill>
                <a:schemeClr val="dk1"/>
              </a:solidFill>
            </a:endParaRPr>
          </a:p>
          <a:p>
            <a:pPr indent="-292100" lvl="1" marL="914400" rtl="0" algn="just">
              <a:spcBef>
                <a:spcPts val="0"/>
              </a:spcBef>
              <a:spcAft>
                <a:spcPts val="0"/>
              </a:spcAft>
              <a:buClr>
                <a:schemeClr val="dk1"/>
              </a:buClr>
              <a:buSzPts val="1000"/>
              <a:buChar char="○"/>
            </a:pPr>
            <a:r>
              <a:rPr b="1" lang="en" sz="1000">
                <a:solidFill>
                  <a:schemeClr val="dk1"/>
                </a:solidFill>
              </a:rPr>
              <a:t>Columns</a:t>
            </a:r>
            <a:r>
              <a:rPr lang="en" sz="1000">
                <a:solidFill>
                  <a:schemeClr val="dk1"/>
                </a:solidFill>
              </a:rPr>
              <a:t>:</a:t>
            </a:r>
            <a:endParaRPr sz="1000">
              <a:solidFill>
                <a:schemeClr val="dk1"/>
              </a:solidFill>
            </a:endParaRPr>
          </a:p>
          <a:p>
            <a:pPr indent="-292100" lvl="2" marL="1371600" rtl="0" algn="just">
              <a:spcBef>
                <a:spcPts val="0"/>
              </a:spcBef>
              <a:spcAft>
                <a:spcPts val="0"/>
              </a:spcAft>
              <a:buClr>
                <a:schemeClr val="dk1"/>
              </a:buClr>
              <a:buSzPts val="1000"/>
              <a:buChar char="■"/>
            </a:pPr>
            <a:r>
              <a:rPr lang="en" sz="1000">
                <a:solidFill>
                  <a:srgbClr val="188038"/>
                </a:solidFill>
              </a:rPr>
              <a:t>tstamp</a:t>
            </a:r>
            <a:r>
              <a:rPr lang="en" sz="1000">
                <a:solidFill>
                  <a:schemeClr val="dk1"/>
                </a:solidFill>
              </a:rPr>
              <a:t>: Timestamp of the GPS record, indicating when the data was recorded.</a:t>
            </a:r>
            <a:endParaRPr sz="1000">
              <a:solidFill>
                <a:schemeClr val="dk1"/>
              </a:solidFill>
            </a:endParaRPr>
          </a:p>
          <a:p>
            <a:pPr indent="-292100" lvl="2" marL="1371600" rtl="0" algn="just">
              <a:spcBef>
                <a:spcPts val="0"/>
              </a:spcBef>
              <a:spcAft>
                <a:spcPts val="0"/>
              </a:spcAft>
              <a:buClr>
                <a:schemeClr val="dk1"/>
              </a:buClr>
              <a:buSzPts val="1000"/>
              <a:buChar char="■"/>
            </a:pPr>
            <a:r>
              <a:rPr lang="en" sz="1000">
                <a:solidFill>
                  <a:srgbClr val="188038"/>
                </a:solidFill>
              </a:rPr>
              <a:t>latitude</a:t>
            </a:r>
            <a:r>
              <a:rPr lang="en" sz="1000">
                <a:solidFill>
                  <a:schemeClr val="dk1"/>
                </a:solidFill>
              </a:rPr>
              <a:t> and </a:t>
            </a:r>
            <a:r>
              <a:rPr lang="en" sz="1000">
                <a:solidFill>
                  <a:srgbClr val="188038"/>
                </a:solidFill>
              </a:rPr>
              <a:t>longitude</a:t>
            </a:r>
            <a:r>
              <a:rPr lang="en" sz="1000">
                <a:solidFill>
                  <a:schemeClr val="dk1"/>
                </a:solidFill>
              </a:rPr>
              <a:t>: GPS coordinates detailing the vehicle's position.</a:t>
            </a:r>
            <a:endParaRPr sz="1000">
              <a:solidFill>
                <a:schemeClr val="dk1"/>
              </a:solidFill>
            </a:endParaRPr>
          </a:p>
          <a:p>
            <a:pPr indent="-292100" lvl="2" marL="1371600" rtl="0" algn="just">
              <a:spcBef>
                <a:spcPts val="0"/>
              </a:spcBef>
              <a:spcAft>
                <a:spcPts val="0"/>
              </a:spcAft>
              <a:buClr>
                <a:schemeClr val="dk1"/>
              </a:buClr>
              <a:buSzPts val="1000"/>
              <a:buChar char="■"/>
            </a:pPr>
            <a:r>
              <a:rPr lang="en" sz="1000">
                <a:solidFill>
                  <a:srgbClr val="188038"/>
                </a:solidFill>
              </a:rPr>
              <a:t>speed</a:t>
            </a:r>
            <a:r>
              <a:rPr lang="en" sz="1000">
                <a:solidFill>
                  <a:schemeClr val="dk1"/>
                </a:solidFill>
              </a:rPr>
              <a:t>: Vehicle's speed at the time of the GPS record.</a:t>
            </a:r>
            <a:endParaRPr sz="1000">
              <a:solidFill>
                <a:schemeClr val="dk1"/>
              </a:solidFill>
            </a:endParaRPr>
          </a:p>
          <a:p>
            <a:pPr indent="-292100" lvl="2" marL="1371600" rtl="0" algn="just">
              <a:spcBef>
                <a:spcPts val="0"/>
              </a:spcBef>
              <a:spcAft>
                <a:spcPts val="0"/>
              </a:spcAft>
              <a:buClr>
                <a:schemeClr val="dk1"/>
              </a:buClr>
              <a:buSzPts val="1000"/>
              <a:buChar char="■"/>
            </a:pPr>
            <a:r>
              <a:rPr lang="en" sz="1000">
                <a:solidFill>
                  <a:srgbClr val="188038"/>
                </a:solidFill>
              </a:rPr>
              <a:t>trip_id</a:t>
            </a:r>
            <a:r>
              <a:rPr lang="en" sz="1000">
                <a:solidFill>
                  <a:schemeClr val="dk1"/>
                </a:solidFill>
              </a:rPr>
              <a:t>: A foreign key linking the breadcrumb to a specific trip in the </a:t>
            </a:r>
            <a:r>
              <a:rPr lang="en" sz="1000">
                <a:solidFill>
                  <a:srgbClr val="188038"/>
                </a:solidFill>
              </a:rPr>
              <a:t>trip</a:t>
            </a:r>
            <a:r>
              <a:rPr lang="en" sz="1000">
                <a:solidFill>
                  <a:schemeClr val="dk1"/>
                </a:solidFill>
              </a:rPr>
              <a:t> table.</a:t>
            </a:r>
            <a:endParaRPr sz="1000">
              <a:solidFill>
                <a:schemeClr val="dk1"/>
              </a:solidFill>
            </a:endParaRPr>
          </a:p>
          <a:p>
            <a:pPr indent="-292100" lvl="0" marL="457200" rtl="0" algn="just">
              <a:spcBef>
                <a:spcPts val="0"/>
              </a:spcBef>
              <a:spcAft>
                <a:spcPts val="0"/>
              </a:spcAft>
              <a:buClr>
                <a:schemeClr val="dk1"/>
              </a:buClr>
              <a:buSzPts val="1000"/>
              <a:buAutoNum type="arabicPeriod"/>
            </a:pPr>
            <a:r>
              <a:rPr b="1" lang="en" sz="1000">
                <a:solidFill>
                  <a:schemeClr val="dk1"/>
                </a:solidFill>
              </a:rPr>
              <a:t>Stop Table</a:t>
            </a:r>
            <a:r>
              <a:rPr lang="en" sz="1000">
                <a:solidFill>
                  <a:schemeClr val="dk1"/>
                </a:solidFill>
              </a:rPr>
              <a:t>:</a:t>
            </a:r>
            <a:endParaRPr sz="1000">
              <a:solidFill>
                <a:schemeClr val="dk1"/>
              </a:solidFill>
            </a:endParaRPr>
          </a:p>
          <a:p>
            <a:pPr indent="-292100" lvl="1" marL="914400" rtl="0" algn="just">
              <a:spcBef>
                <a:spcPts val="0"/>
              </a:spcBef>
              <a:spcAft>
                <a:spcPts val="0"/>
              </a:spcAft>
              <a:buClr>
                <a:schemeClr val="dk1"/>
              </a:buClr>
              <a:buSzPts val="1000"/>
              <a:buChar char="○"/>
            </a:pPr>
            <a:r>
              <a:rPr lang="en" sz="1000">
                <a:solidFill>
                  <a:schemeClr val="dk1"/>
                </a:solidFill>
              </a:rPr>
              <a:t>Stores data related to transit stops for each vehicle trip.</a:t>
            </a:r>
            <a:endParaRPr sz="1000">
              <a:solidFill>
                <a:schemeClr val="dk1"/>
              </a:solidFill>
            </a:endParaRPr>
          </a:p>
          <a:p>
            <a:pPr indent="-292100" lvl="1" marL="914400" rtl="0" algn="just">
              <a:spcBef>
                <a:spcPts val="0"/>
              </a:spcBef>
              <a:spcAft>
                <a:spcPts val="0"/>
              </a:spcAft>
              <a:buClr>
                <a:schemeClr val="dk1"/>
              </a:buClr>
              <a:buSzPts val="1000"/>
              <a:buChar char="○"/>
            </a:pPr>
            <a:r>
              <a:rPr b="1" lang="en" sz="1000">
                <a:solidFill>
                  <a:schemeClr val="dk1"/>
                </a:solidFill>
              </a:rPr>
              <a:t>Columns</a:t>
            </a:r>
            <a:r>
              <a:rPr lang="en" sz="1000">
                <a:solidFill>
                  <a:schemeClr val="dk1"/>
                </a:solidFill>
              </a:rPr>
              <a:t>:</a:t>
            </a:r>
            <a:endParaRPr sz="1000">
              <a:solidFill>
                <a:schemeClr val="dk1"/>
              </a:solidFill>
            </a:endParaRPr>
          </a:p>
          <a:p>
            <a:pPr indent="-292100" lvl="2" marL="1371600" rtl="0" algn="just">
              <a:spcBef>
                <a:spcPts val="0"/>
              </a:spcBef>
              <a:spcAft>
                <a:spcPts val="0"/>
              </a:spcAft>
              <a:buClr>
                <a:schemeClr val="dk1"/>
              </a:buClr>
              <a:buSzPts val="1000"/>
              <a:buChar char="■"/>
            </a:pPr>
            <a:r>
              <a:rPr lang="en" sz="1000">
                <a:solidFill>
                  <a:srgbClr val="188038"/>
                </a:solidFill>
              </a:rPr>
              <a:t>vehicle_number</a:t>
            </a:r>
            <a:r>
              <a:rPr lang="en" sz="1000">
                <a:solidFill>
                  <a:schemeClr val="dk1"/>
                </a:solidFill>
              </a:rPr>
              <a:t>: Identifier for the vehicle.</a:t>
            </a:r>
            <a:endParaRPr sz="1000">
              <a:solidFill>
                <a:schemeClr val="dk1"/>
              </a:solidFill>
            </a:endParaRPr>
          </a:p>
          <a:p>
            <a:pPr indent="-292100" lvl="2" marL="1371600" rtl="0" algn="just">
              <a:spcBef>
                <a:spcPts val="0"/>
              </a:spcBef>
              <a:spcAft>
                <a:spcPts val="0"/>
              </a:spcAft>
              <a:buClr>
                <a:schemeClr val="dk1"/>
              </a:buClr>
              <a:buSzPts val="1000"/>
              <a:buChar char="■"/>
            </a:pPr>
            <a:r>
              <a:rPr lang="en" sz="1000">
                <a:solidFill>
                  <a:srgbClr val="188038"/>
                </a:solidFill>
              </a:rPr>
              <a:t>trip_id</a:t>
            </a:r>
            <a:r>
              <a:rPr lang="en" sz="1000">
                <a:solidFill>
                  <a:schemeClr val="dk1"/>
                </a:solidFill>
              </a:rPr>
              <a:t>: Links stop data to the specific trip.</a:t>
            </a:r>
            <a:endParaRPr sz="1000">
              <a:solidFill>
                <a:schemeClr val="dk1"/>
              </a:solidFill>
            </a:endParaRPr>
          </a:p>
          <a:p>
            <a:pPr indent="-292100" lvl="2" marL="1371600" rtl="0" algn="just">
              <a:spcBef>
                <a:spcPts val="0"/>
              </a:spcBef>
              <a:spcAft>
                <a:spcPts val="0"/>
              </a:spcAft>
              <a:buClr>
                <a:schemeClr val="dk1"/>
              </a:buClr>
              <a:buSzPts val="1000"/>
              <a:buChar char="■"/>
            </a:pPr>
            <a:r>
              <a:rPr lang="en" sz="1000">
                <a:solidFill>
                  <a:srgbClr val="188038"/>
                </a:solidFill>
              </a:rPr>
              <a:t>stop_time</a:t>
            </a:r>
            <a:r>
              <a:rPr lang="en" sz="1000">
                <a:solidFill>
                  <a:schemeClr val="dk1"/>
                </a:solidFill>
              </a:rPr>
              <a:t>, </a:t>
            </a:r>
            <a:r>
              <a:rPr lang="en" sz="1000">
                <a:solidFill>
                  <a:srgbClr val="188038"/>
                </a:solidFill>
              </a:rPr>
              <a:t>leave_time</a:t>
            </a:r>
            <a:r>
              <a:rPr lang="en" sz="1000">
                <a:solidFill>
                  <a:schemeClr val="dk1"/>
                </a:solidFill>
              </a:rPr>
              <a:t>, </a:t>
            </a:r>
            <a:r>
              <a:rPr lang="en" sz="1000">
                <a:solidFill>
                  <a:srgbClr val="188038"/>
                </a:solidFill>
              </a:rPr>
              <a:t>arrive_time</a:t>
            </a:r>
            <a:r>
              <a:rPr lang="en" sz="1000">
                <a:solidFill>
                  <a:schemeClr val="dk1"/>
                </a:solidFill>
              </a:rPr>
              <a:t>: Timestamps marking various events at each stop.</a:t>
            </a:r>
            <a:endParaRPr sz="1000">
              <a:solidFill>
                <a:schemeClr val="dk1"/>
              </a:solidFill>
            </a:endParaRPr>
          </a:p>
          <a:p>
            <a:pPr indent="-292100" lvl="2" marL="1371600" rtl="0" algn="just">
              <a:spcBef>
                <a:spcPts val="0"/>
              </a:spcBef>
              <a:spcAft>
                <a:spcPts val="0"/>
              </a:spcAft>
              <a:buClr>
                <a:schemeClr val="dk1"/>
              </a:buClr>
              <a:buSzPts val="1000"/>
              <a:buChar char="■"/>
            </a:pPr>
            <a:r>
              <a:rPr lang="en" sz="1000">
                <a:solidFill>
                  <a:srgbClr val="188038"/>
                </a:solidFill>
              </a:rPr>
              <a:t>route_id</a:t>
            </a:r>
            <a:r>
              <a:rPr lang="en" sz="1000">
                <a:solidFill>
                  <a:schemeClr val="dk1"/>
                </a:solidFill>
              </a:rPr>
              <a:t>, </a:t>
            </a:r>
            <a:r>
              <a:rPr lang="en" sz="1000">
                <a:solidFill>
                  <a:srgbClr val="188038"/>
                </a:solidFill>
              </a:rPr>
              <a:t>direction</a:t>
            </a:r>
            <a:r>
              <a:rPr lang="en" sz="1000">
                <a:solidFill>
                  <a:schemeClr val="dk1"/>
                </a:solidFill>
              </a:rPr>
              <a:t>, </a:t>
            </a:r>
            <a:r>
              <a:rPr lang="en" sz="1000">
                <a:solidFill>
                  <a:srgbClr val="188038"/>
                </a:solidFill>
              </a:rPr>
              <a:t>service_key</a:t>
            </a:r>
            <a:r>
              <a:rPr lang="en" sz="1000">
                <a:solidFill>
                  <a:schemeClr val="dk1"/>
                </a:solidFill>
              </a:rPr>
              <a:t>: Additional descriptors of the trip, such as the route, direction of travel, and type of service.</a:t>
            </a:r>
            <a:endParaRPr sz="1000">
              <a:solidFill>
                <a:schemeClr val="dk1"/>
              </a:solidFill>
            </a:endParaRPr>
          </a:p>
          <a:p>
            <a:pPr indent="-292100" lvl="2" marL="1371600" rtl="0" algn="just">
              <a:spcBef>
                <a:spcPts val="0"/>
              </a:spcBef>
              <a:spcAft>
                <a:spcPts val="0"/>
              </a:spcAft>
              <a:buClr>
                <a:schemeClr val="dk1"/>
              </a:buClr>
              <a:buSzPts val="1000"/>
              <a:buChar char="■"/>
            </a:pPr>
            <a:r>
              <a:rPr lang="en" sz="1000">
                <a:solidFill>
                  <a:srgbClr val="188038"/>
                </a:solidFill>
              </a:rPr>
              <a:t>maximum_speed</a:t>
            </a:r>
            <a:r>
              <a:rPr lang="en" sz="1000">
                <a:solidFill>
                  <a:schemeClr val="dk1"/>
                </a:solidFill>
              </a:rPr>
              <a:t>, </a:t>
            </a:r>
            <a:r>
              <a:rPr lang="en" sz="1000">
                <a:solidFill>
                  <a:srgbClr val="188038"/>
                </a:solidFill>
              </a:rPr>
              <a:t>train_mileage</a:t>
            </a:r>
            <a:r>
              <a:rPr lang="en" sz="1000">
                <a:solidFill>
                  <a:schemeClr val="dk1"/>
                </a:solidFill>
              </a:rPr>
              <a:t>: Performance metrics recorded at stops.</a:t>
            </a:r>
            <a:endParaRPr sz="1000">
              <a:solidFill>
                <a:schemeClr val="dk1"/>
              </a:solidFill>
            </a:endParaRPr>
          </a:p>
          <a:p>
            <a:pPr indent="-292100" lvl="2" marL="1371600" rtl="0" algn="just">
              <a:spcBef>
                <a:spcPts val="0"/>
              </a:spcBef>
              <a:spcAft>
                <a:spcPts val="0"/>
              </a:spcAft>
              <a:buClr>
                <a:schemeClr val="dk1"/>
              </a:buClr>
              <a:buSzPts val="1000"/>
              <a:buChar char="■"/>
            </a:pPr>
            <a:r>
              <a:rPr lang="en" sz="1000">
                <a:solidFill>
                  <a:srgbClr val="188038"/>
                </a:solidFill>
              </a:rPr>
              <a:t>dwell</a:t>
            </a:r>
            <a:r>
              <a:rPr lang="en" sz="1000">
                <a:solidFill>
                  <a:schemeClr val="dk1"/>
                </a:solidFill>
              </a:rPr>
              <a:t>, </a:t>
            </a:r>
            <a:r>
              <a:rPr lang="en" sz="1000">
                <a:solidFill>
                  <a:srgbClr val="188038"/>
                </a:solidFill>
              </a:rPr>
              <a:t>location_id</a:t>
            </a:r>
            <a:r>
              <a:rPr lang="en" sz="1000">
                <a:solidFill>
                  <a:schemeClr val="dk1"/>
                </a:solidFill>
              </a:rPr>
              <a:t>, </a:t>
            </a:r>
            <a:r>
              <a:rPr lang="en" sz="1000">
                <a:solidFill>
                  <a:srgbClr val="188038"/>
                </a:solidFill>
              </a:rPr>
              <a:t>door</a:t>
            </a:r>
            <a:r>
              <a:rPr lang="en" sz="1000">
                <a:solidFill>
                  <a:schemeClr val="dk1"/>
                </a:solidFill>
              </a:rPr>
              <a:t>, </a:t>
            </a:r>
            <a:r>
              <a:rPr lang="en" sz="1000">
                <a:solidFill>
                  <a:srgbClr val="188038"/>
                </a:solidFill>
              </a:rPr>
              <a:t>lift</a:t>
            </a:r>
            <a:r>
              <a:rPr lang="en" sz="1000">
                <a:solidFill>
                  <a:schemeClr val="dk1"/>
                </a:solidFill>
              </a:rPr>
              <a:t>, </a:t>
            </a:r>
            <a:r>
              <a:rPr lang="en" sz="1000">
                <a:solidFill>
                  <a:srgbClr val="188038"/>
                </a:solidFill>
              </a:rPr>
              <a:t>ons</a:t>
            </a:r>
            <a:r>
              <a:rPr lang="en" sz="1000">
                <a:solidFill>
                  <a:schemeClr val="dk1"/>
                </a:solidFill>
              </a:rPr>
              <a:t>, </a:t>
            </a:r>
            <a:r>
              <a:rPr lang="en" sz="1000">
                <a:solidFill>
                  <a:srgbClr val="188038"/>
                </a:solidFill>
              </a:rPr>
              <a:t>offs</a:t>
            </a:r>
            <a:r>
              <a:rPr lang="en" sz="1000">
                <a:solidFill>
                  <a:schemeClr val="dk1"/>
                </a:solidFill>
              </a:rPr>
              <a:t>, </a:t>
            </a:r>
            <a:r>
              <a:rPr lang="en" sz="1000">
                <a:solidFill>
                  <a:srgbClr val="188038"/>
                </a:solidFill>
              </a:rPr>
              <a:t>estimated_load</a:t>
            </a:r>
            <a:r>
              <a:rPr lang="en" sz="1000">
                <a:solidFill>
                  <a:schemeClr val="dk1"/>
                </a:solidFill>
              </a:rPr>
              <a:t>: Operational metrics such as dwell time, stop location, door and lift usage, passenger counts boarding and alighting, and the estimated load after the stop.</a:t>
            </a:r>
            <a:endParaRPr sz="1000">
              <a:solidFill>
                <a:schemeClr val="dk1"/>
              </a:solidFill>
            </a:endParaRPr>
          </a:p>
        </p:txBody>
      </p:sp>
      <p:sp>
        <p:nvSpPr>
          <p:cNvPr id="130" name="Google Shape;130;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1" name="Google Shape;131;p22"/>
          <p:cNvSpPr txBox="1"/>
          <p:nvPr/>
        </p:nvSpPr>
        <p:spPr>
          <a:xfrm>
            <a:off x="7267825" y="4754500"/>
            <a:ext cx="1352700" cy="3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Jathin</a:t>
            </a:r>
            <a:endParaRPr sz="18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11700" y="0"/>
            <a:ext cx="8520600" cy="67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320">
                <a:solidFill>
                  <a:schemeClr val="dk2"/>
                </a:solidFill>
              </a:rPr>
              <a:t>Detailed Overview - Data Storage</a:t>
            </a:r>
            <a:endParaRPr b="1" sz="2320">
              <a:solidFill>
                <a:schemeClr val="dk2"/>
              </a:solidFill>
            </a:endParaRPr>
          </a:p>
        </p:txBody>
      </p:sp>
      <p:sp>
        <p:nvSpPr>
          <p:cNvPr id="137" name="Google Shape;137;p23"/>
          <p:cNvSpPr txBox="1"/>
          <p:nvPr>
            <p:ph idx="1" type="body"/>
          </p:nvPr>
        </p:nvSpPr>
        <p:spPr>
          <a:xfrm>
            <a:off x="165350" y="543625"/>
            <a:ext cx="8520600" cy="4181700"/>
          </a:xfrm>
          <a:prstGeom prst="rect">
            <a:avLst/>
          </a:prstGeom>
        </p:spPr>
        <p:txBody>
          <a:bodyPr anchorCtr="0" anchor="t" bIns="91425" lIns="91425" spcFirstLastPara="1" rIns="91425" wrap="square" tIns="91425">
            <a:noAutofit/>
          </a:bodyPr>
          <a:lstStyle/>
          <a:p>
            <a:pPr indent="-292100" lvl="0" marL="457200" rtl="0" algn="just">
              <a:spcBef>
                <a:spcPts val="1200"/>
              </a:spcBef>
              <a:spcAft>
                <a:spcPts val="0"/>
              </a:spcAft>
              <a:buClr>
                <a:schemeClr val="dk1"/>
              </a:buClr>
              <a:buSzPts val="1000"/>
              <a:buAutoNum type="arabicPeriod" startAt="3"/>
            </a:pPr>
            <a:r>
              <a:rPr b="1" lang="en" sz="1000"/>
              <a:t>Trip Table</a:t>
            </a:r>
            <a:r>
              <a:rPr lang="en" sz="1000"/>
              <a:t>:</a:t>
            </a:r>
            <a:endParaRPr sz="1000"/>
          </a:p>
          <a:p>
            <a:pPr indent="-292100" lvl="1" marL="914400" rtl="0" algn="just">
              <a:spcBef>
                <a:spcPts val="0"/>
              </a:spcBef>
              <a:spcAft>
                <a:spcPts val="0"/>
              </a:spcAft>
              <a:buClr>
                <a:schemeClr val="dk2"/>
              </a:buClr>
              <a:buSzPts val="1000"/>
              <a:buChar char="○"/>
            </a:pPr>
            <a:r>
              <a:rPr lang="en" sz="1000"/>
              <a:t>Central table linking both breadcrumb and stop tables.</a:t>
            </a:r>
            <a:endParaRPr sz="1000"/>
          </a:p>
          <a:p>
            <a:pPr indent="-292100" lvl="1" marL="914400" rtl="0" algn="just">
              <a:spcBef>
                <a:spcPts val="0"/>
              </a:spcBef>
              <a:spcAft>
                <a:spcPts val="0"/>
              </a:spcAft>
              <a:buClr>
                <a:schemeClr val="dk2"/>
              </a:buClr>
              <a:buSzPts val="1000"/>
              <a:buChar char="○"/>
            </a:pPr>
            <a:r>
              <a:rPr b="1" lang="en" sz="1000"/>
              <a:t>Columns</a:t>
            </a:r>
            <a:r>
              <a:rPr lang="en" sz="1000"/>
              <a:t>:</a:t>
            </a:r>
            <a:endParaRPr sz="1000"/>
          </a:p>
          <a:p>
            <a:pPr indent="-292100" lvl="2" marL="1371600" rtl="0" algn="just">
              <a:spcBef>
                <a:spcPts val="0"/>
              </a:spcBef>
              <a:spcAft>
                <a:spcPts val="0"/>
              </a:spcAft>
              <a:buClr>
                <a:schemeClr val="dk2"/>
              </a:buClr>
              <a:buSzPts val="1000"/>
              <a:buChar char="■"/>
            </a:pPr>
            <a:r>
              <a:rPr lang="en" sz="1000">
                <a:solidFill>
                  <a:srgbClr val="188038"/>
                </a:solidFill>
              </a:rPr>
              <a:t>trip_id</a:t>
            </a:r>
            <a:r>
              <a:rPr lang="en" sz="1000"/>
              <a:t>: Primary key, uniquely identifying each trip.</a:t>
            </a:r>
            <a:endParaRPr sz="1000"/>
          </a:p>
          <a:p>
            <a:pPr indent="-292100" lvl="2" marL="1371600" rtl="0" algn="just">
              <a:spcBef>
                <a:spcPts val="0"/>
              </a:spcBef>
              <a:spcAft>
                <a:spcPts val="0"/>
              </a:spcAft>
              <a:buClr>
                <a:schemeClr val="dk2"/>
              </a:buClr>
              <a:buSzPts val="1000"/>
              <a:buChar char="■"/>
            </a:pPr>
            <a:r>
              <a:rPr lang="en" sz="1000">
                <a:solidFill>
                  <a:srgbClr val="188038"/>
                </a:solidFill>
              </a:rPr>
              <a:t>route_id</a:t>
            </a:r>
            <a:r>
              <a:rPr lang="en" sz="1000"/>
              <a:t>: Identifies the route of the trip.</a:t>
            </a:r>
            <a:endParaRPr sz="1000"/>
          </a:p>
          <a:p>
            <a:pPr indent="-292100" lvl="2" marL="1371600" rtl="0" algn="just">
              <a:spcBef>
                <a:spcPts val="0"/>
              </a:spcBef>
              <a:spcAft>
                <a:spcPts val="0"/>
              </a:spcAft>
              <a:buClr>
                <a:schemeClr val="dk2"/>
              </a:buClr>
              <a:buSzPts val="1000"/>
              <a:buChar char="■"/>
            </a:pPr>
            <a:r>
              <a:rPr lang="en" sz="1000">
                <a:solidFill>
                  <a:srgbClr val="188038"/>
                </a:solidFill>
              </a:rPr>
              <a:t>vehicle_id</a:t>
            </a:r>
            <a:r>
              <a:rPr lang="en" sz="1000"/>
              <a:t>: Identifier for the vehicle used on the trip.</a:t>
            </a:r>
            <a:endParaRPr sz="1000"/>
          </a:p>
          <a:p>
            <a:pPr indent="-292100" lvl="2" marL="1371600" rtl="0" algn="just">
              <a:spcBef>
                <a:spcPts val="0"/>
              </a:spcBef>
              <a:spcAft>
                <a:spcPts val="0"/>
              </a:spcAft>
              <a:buClr>
                <a:schemeClr val="dk2"/>
              </a:buClr>
              <a:buSzPts val="1000"/>
              <a:buChar char="■"/>
            </a:pPr>
            <a:r>
              <a:rPr lang="en" sz="1000">
                <a:solidFill>
                  <a:srgbClr val="188038"/>
                </a:solidFill>
              </a:rPr>
              <a:t>service_key</a:t>
            </a:r>
            <a:r>
              <a:rPr lang="en" sz="1000"/>
              <a:t>, </a:t>
            </a:r>
            <a:r>
              <a:rPr lang="en" sz="1000">
                <a:solidFill>
                  <a:srgbClr val="188038"/>
                </a:solidFill>
              </a:rPr>
              <a:t>direction</a:t>
            </a:r>
            <a:r>
              <a:rPr lang="en" sz="1000"/>
              <a:t>: Descriptors categorizing the trip type and direction.</a:t>
            </a:r>
            <a:endParaRPr sz="1000"/>
          </a:p>
          <a:p>
            <a:pPr indent="-292100" lvl="1" marL="914400" rtl="0" algn="just">
              <a:spcBef>
                <a:spcPts val="0"/>
              </a:spcBef>
              <a:spcAft>
                <a:spcPts val="0"/>
              </a:spcAft>
              <a:buClr>
                <a:schemeClr val="dk2"/>
              </a:buClr>
              <a:buSzPts val="1000"/>
              <a:buChar char="○"/>
            </a:pPr>
            <a:r>
              <a:rPr b="1" lang="en" sz="1000"/>
              <a:t>Relationships</a:t>
            </a:r>
            <a:r>
              <a:rPr lang="en" sz="1000"/>
              <a:t>:</a:t>
            </a:r>
            <a:endParaRPr sz="1000"/>
          </a:p>
          <a:p>
            <a:pPr indent="-292100" lvl="2" marL="1371600" rtl="0" algn="just">
              <a:spcBef>
                <a:spcPts val="0"/>
              </a:spcBef>
              <a:spcAft>
                <a:spcPts val="0"/>
              </a:spcAft>
              <a:buClr>
                <a:schemeClr val="dk2"/>
              </a:buClr>
              <a:buSzPts val="1000"/>
              <a:buChar char="■"/>
            </a:pPr>
            <a:r>
              <a:rPr lang="en" sz="1000"/>
              <a:t>Acts as a central hub with foreign key constraints linking it to both breadcrumb and stop tables via trip_id, ensuring data across tables is consistently related to specific trips.</a:t>
            </a:r>
            <a:endParaRPr sz="1000"/>
          </a:p>
          <a:p>
            <a:pPr indent="0" lvl="0" marL="0" rtl="0" algn="just">
              <a:spcBef>
                <a:spcPts val="1200"/>
              </a:spcBef>
              <a:spcAft>
                <a:spcPts val="1200"/>
              </a:spcAft>
              <a:buNone/>
            </a:pPr>
            <a:r>
              <a:t/>
            </a:r>
            <a:endParaRPr b="1" sz="900">
              <a:solidFill>
                <a:schemeClr val="dk1"/>
              </a:solidFill>
            </a:endParaRPr>
          </a:p>
        </p:txBody>
      </p:sp>
      <p:sp>
        <p:nvSpPr>
          <p:cNvPr id="138" name="Google Shape;138;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9" name="Google Shape;139;p23"/>
          <p:cNvSpPr txBox="1"/>
          <p:nvPr/>
        </p:nvSpPr>
        <p:spPr>
          <a:xfrm>
            <a:off x="7419900" y="4725325"/>
            <a:ext cx="1184700" cy="41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Jathin</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311700" y="156825"/>
            <a:ext cx="8520600" cy="6483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Clr>
                <a:schemeClr val="dk1"/>
              </a:buClr>
              <a:buSzPts val="1100"/>
              <a:buFont typeface="Arial"/>
              <a:buNone/>
            </a:pPr>
            <a:r>
              <a:rPr b="1" lang="en" sz="2000">
                <a:solidFill>
                  <a:schemeClr val="dk2"/>
                </a:solidFill>
              </a:rPr>
              <a:t>Some </a:t>
            </a:r>
            <a:r>
              <a:rPr b="1" lang="en" sz="2000">
                <a:solidFill>
                  <a:schemeClr val="dk2"/>
                </a:solidFill>
              </a:rPr>
              <a:t>Interesting</a:t>
            </a:r>
            <a:r>
              <a:rPr b="1" lang="en" sz="2000">
                <a:solidFill>
                  <a:schemeClr val="dk2"/>
                </a:solidFill>
              </a:rPr>
              <a:t> data using Looker Studio</a:t>
            </a:r>
            <a:endParaRPr b="1">
              <a:solidFill>
                <a:schemeClr val="dk2"/>
              </a:solidFill>
            </a:endParaRPr>
          </a:p>
        </p:txBody>
      </p:sp>
      <p:sp>
        <p:nvSpPr>
          <p:cNvPr id="145" name="Google Shape;145;p24"/>
          <p:cNvSpPr txBox="1"/>
          <p:nvPr>
            <p:ph idx="1" type="body"/>
          </p:nvPr>
        </p:nvSpPr>
        <p:spPr>
          <a:xfrm>
            <a:off x="311700" y="752700"/>
            <a:ext cx="8520600" cy="38163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t/>
            </a:r>
            <a:endParaRPr sz="1300">
              <a:solidFill>
                <a:schemeClr val="dk1"/>
              </a:solidFill>
            </a:endParaRPr>
          </a:p>
          <a:p>
            <a:pPr indent="0" lvl="0" marL="0" rtl="0" algn="l">
              <a:spcBef>
                <a:spcPts val="1200"/>
              </a:spcBef>
              <a:spcAft>
                <a:spcPts val="1200"/>
              </a:spcAft>
              <a:buNone/>
            </a:pPr>
            <a:r>
              <a:t/>
            </a:r>
            <a:endParaRPr sz="1100">
              <a:solidFill>
                <a:schemeClr val="dk1"/>
              </a:solidFill>
            </a:endParaRPr>
          </a:p>
        </p:txBody>
      </p:sp>
      <p:pic>
        <p:nvPicPr>
          <p:cNvPr id="146" name="Google Shape;146;p24"/>
          <p:cNvPicPr preferRelativeResize="0"/>
          <p:nvPr/>
        </p:nvPicPr>
        <p:blipFill>
          <a:blip r:embed="rId3">
            <a:alphaModFix/>
          </a:blip>
          <a:stretch>
            <a:fillRect/>
          </a:stretch>
        </p:blipFill>
        <p:spPr>
          <a:xfrm>
            <a:off x="595900" y="752700"/>
            <a:ext cx="7559574" cy="4060375"/>
          </a:xfrm>
          <a:prstGeom prst="rect">
            <a:avLst/>
          </a:prstGeom>
          <a:noFill/>
          <a:ln>
            <a:noFill/>
          </a:ln>
        </p:spPr>
      </p:pic>
      <p:sp>
        <p:nvSpPr>
          <p:cNvPr id="147" name="Google Shape;147;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8" name="Google Shape;148;p24"/>
          <p:cNvSpPr txBox="1"/>
          <p:nvPr/>
        </p:nvSpPr>
        <p:spPr>
          <a:xfrm>
            <a:off x="7419900" y="4725325"/>
            <a:ext cx="1184700" cy="41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Jathin</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dk2"/>
                </a:solidFill>
              </a:rPr>
              <a:t>Exploring Transit Data</a:t>
            </a:r>
            <a:endParaRPr b="1">
              <a:solidFill>
                <a:schemeClr val="dk2"/>
              </a:solidFill>
            </a:endParaRPr>
          </a:p>
        </p:txBody>
      </p:sp>
      <p:sp>
        <p:nvSpPr>
          <p:cNvPr id="154" name="Google Shape;154;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b="1" lang="en" sz="1100"/>
              <a:t>Vast Data Collection</a:t>
            </a:r>
            <a:r>
              <a:rPr lang="en" sz="1100"/>
              <a:t>: Our dataset comprises a substantial </a:t>
            </a:r>
            <a:r>
              <a:rPr b="1" lang="en" sz="1100"/>
              <a:t>307.1 Mb of breadcrumb trail data</a:t>
            </a:r>
            <a:r>
              <a:rPr lang="en" sz="1100"/>
              <a:t>, which captures the intricate movements of transit vehicles across the network.</a:t>
            </a:r>
            <a:endParaRPr sz="1100"/>
          </a:p>
          <a:p>
            <a:pPr indent="0" lvl="0" marL="0" rtl="0" algn="just">
              <a:spcBef>
                <a:spcPts val="1200"/>
              </a:spcBef>
              <a:spcAft>
                <a:spcPts val="0"/>
              </a:spcAft>
              <a:buClr>
                <a:schemeClr val="dk1"/>
              </a:buClr>
              <a:buSzPts val="1100"/>
              <a:buFont typeface="Arial"/>
              <a:buNone/>
            </a:pPr>
            <a:r>
              <a:rPr b="1" lang="en" sz="1100"/>
              <a:t>Record  Entries</a:t>
            </a:r>
            <a:r>
              <a:rPr lang="en" sz="1100"/>
              <a:t>: An impressive total of </a:t>
            </a:r>
            <a:r>
              <a:rPr b="1" lang="en" sz="1100"/>
              <a:t>5,719,379 records</a:t>
            </a:r>
            <a:r>
              <a:rPr lang="en" sz="1100"/>
              <a:t> have been collected via the Breadcrumb API, providing a granular view of transit operations.</a:t>
            </a:r>
            <a:endParaRPr sz="1100"/>
          </a:p>
          <a:p>
            <a:pPr indent="0" lvl="0" marL="0" rtl="0" algn="just">
              <a:spcBef>
                <a:spcPts val="1200"/>
              </a:spcBef>
              <a:spcAft>
                <a:spcPts val="0"/>
              </a:spcAft>
              <a:buClr>
                <a:schemeClr val="dk1"/>
              </a:buClr>
              <a:buSzPts val="1100"/>
              <a:buFont typeface="Arial"/>
              <a:buNone/>
            </a:pPr>
            <a:r>
              <a:rPr b="1" lang="en" sz="1100"/>
              <a:t>Detailed Stop Insights</a:t>
            </a:r>
            <a:r>
              <a:rPr lang="en" sz="1100"/>
              <a:t>: We've accumulated </a:t>
            </a:r>
            <a:r>
              <a:rPr b="1" lang="en" sz="1100"/>
              <a:t>65.2 Mb of stop data</a:t>
            </a:r>
            <a:r>
              <a:rPr lang="en" sz="1100"/>
              <a:t>, ensuring precise tracking of vehicle stops throughout the transit system.</a:t>
            </a:r>
            <a:endParaRPr sz="1100"/>
          </a:p>
          <a:p>
            <a:pPr indent="0" lvl="0" marL="0" rtl="0" algn="just">
              <a:spcBef>
                <a:spcPts val="1200"/>
              </a:spcBef>
              <a:spcAft>
                <a:spcPts val="0"/>
              </a:spcAft>
              <a:buClr>
                <a:schemeClr val="dk1"/>
              </a:buClr>
              <a:buSzPts val="1100"/>
              <a:buFont typeface="Arial"/>
              <a:buNone/>
            </a:pPr>
            <a:r>
              <a:rPr b="1" lang="en" sz="1100"/>
              <a:t>Comprehensive Event Tracking</a:t>
            </a:r>
            <a:r>
              <a:rPr lang="en" sz="1100"/>
              <a:t>: The Stop Events API has furnished us with </a:t>
            </a:r>
            <a:r>
              <a:rPr b="1" lang="en" sz="1100"/>
              <a:t>585,035 records</a:t>
            </a:r>
            <a:r>
              <a:rPr lang="en" sz="1100"/>
              <a:t>, each documenting critical stop-related events.</a:t>
            </a:r>
            <a:endParaRPr sz="1100"/>
          </a:p>
          <a:p>
            <a:pPr indent="0" lvl="0" marL="0" rtl="0" algn="just">
              <a:spcBef>
                <a:spcPts val="1200"/>
              </a:spcBef>
              <a:spcAft>
                <a:spcPts val="0"/>
              </a:spcAft>
              <a:buNone/>
            </a:pPr>
            <a:r>
              <a:rPr b="1" lang="en" sz="1100"/>
              <a:t>Diverse Journey Mapping</a:t>
            </a:r>
            <a:r>
              <a:rPr lang="en" sz="1100"/>
              <a:t>: Our dataset is enriched with information on </a:t>
            </a:r>
            <a:r>
              <a:rPr b="1" lang="en" sz="1100"/>
              <a:t>14,832 unique trips</a:t>
            </a:r>
            <a:r>
              <a:rPr lang="en" sz="1100"/>
              <a:t>, highlighting the extensive coverage and complexity of transit routes.</a:t>
            </a:r>
            <a:endParaRPr/>
          </a:p>
          <a:p>
            <a:pPr indent="0" lvl="0" marL="0" rtl="0" algn="just">
              <a:spcBef>
                <a:spcPts val="1200"/>
              </a:spcBef>
              <a:spcAft>
                <a:spcPts val="1200"/>
              </a:spcAft>
              <a:buNone/>
            </a:pPr>
            <a:r>
              <a:t/>
            </a:r>
            <a:endParaRPr/>
          </a:p>
        </p:txBody>
      </p:sp>
      <p:sp>
        <p:nvSpPr>
          <p:cNvPr id="155" name="Google Shape;155;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56" name="Google Shape;156;p25"/>
          <p:cNvSpPr txBox="1"/>
          <p:nvPr/>
        </p:nvSpPr>
        <p:spPr>
          <a:xfrm>
            <a:off x="7419900" y="4725325"/>
            <a:ext cx="1184700" cy="41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Jathin</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b="1" lang="en" sz="2400">
                <a:solidFill>
                  <a:schemeClr val="dk2"/>
                </a:solidFill>
              </a:rPr>
              <a:t>CPU Utilization</a:t>
            </a:r>
            <a:endParaRPr b="1" sz="3400"/>
          </a:p>
        </p:txBody>
      </p:sp>
      <p:pic>
        <p:nvPicPr>
          <p:cNvPr id="162" name="Google Shape;162;p26"/>
          <p:cNvPicPr preferRelativeResize="0"/>
          <p:nvPr/>
        </p:nvPicPr>
        <p:blipFill>
          <a:blip r:embed="rId3">
            <a:alphaModFix/>
          </a:blip>
          <a:stretch>
            <a:fillRect/>
          </a:stretch>
        </p:blipFill>
        <p:spPr>
          <a:xfrm>
            <a:off x="543625" y="1152475"/>
            <a:ext cx="7976602" cy="3754400"/>
          </a:xfrm>
          <a:prstGeom prst="rect">
            <a:avLst/>
          </a:prstGeom>
          <a:noFill/>
          <a:ln>
            <a:noFill/>
          </a:ln>
        </p:spPr>
      </p:pic>
      <p:sp>
        <p:nvSpPr>
          <p:cNvPr id="163" name="Google Shape;163;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64" name="Google Shape;164;p26"/>
          <p:cNvSpPr txBox="1"/>
          <p:nvPr/>
        </p:nvSpPr>
        <p:spPr>
          <a:xfrm>
            <a:off x="7419900" y="4725325"/>
            <a:ext cx="1184700" cy="41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Jathin</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320"/>
              <a:t>Data Visualization - 1</a:t>
            </a:r>
            <a:endParaRPr sz="2320"/>
          </a:p>
        </p:txBody>
      </p:sp>
      <p:sp>
        <p:nvSpPr>
          <p:cNvPr id="170" name="Google Shape;170;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Identify the </a:t>
            </a:r>
            <a:r>
              <a:rPr lang="en" sz="1200"/>
              <a:t>vehicle</a:t>
            </a:r>
            <a:r>
              <a:rPr lang="en" sz="1200"/>
              <a:t> with most trips and display detailed information about those trips.</a:t>
            </a:r>
            <a:endParaRPr sz="1200"/>
          </a:p>
          <a:p>
            <a:pPr indent="0" lvl="0" marL="0" rtl="0" algn="l">
              <a:spcBef>
                <a:spcPts val="1200"/>
              </a:spcBef>
              <a:spcAft>
                <a:spcPts val="0"/>
              </a:spcAft>
              <a:buClr>
                <a:schemeClr val="dk1"/>
              </a:buClr>
              <a:buSzPts val="1100"/>
              <a:buFont typeface="Arial"/>
              <a:buNone/>
            </a:pPr>
            <a:r>
              <a:rPr b="1" lang="en" sz="1200"/>
              <a:t>Data Overview:</a:t>
            </a:r>
            <a:endParaRPr b="1" sz="1200"/>
          </a:p>
          <a:p>
            <a:pPr indent="-304800" lvl="0" marL="457200" rtl="0" algn="l">
              <a:spcBef>
                <a:spcPts val="1200"/>
              </a:spcBef>
              <a:spcAft>
                <a:spcPts val="0"/>
              </a:spcAft>
              <a:buClr>
                <a:schemeClr val="dk2"/>
              </a:buClr>
              <a:buSzPts val="1200"/>
              <a:buChar char="●"/>
            </a:pPr>
            <a:r>
              <a:rPr b="1" lang="en" sz="1200"/>
              <a:t>Records Collected:</a:t>
            </a:r>
            <a:r>
              <a:rPr lang="en" sz="1200"/>
              <a:t> 35,487</a:t>
            </a:r>
            <a:endParaRPr sz="1200"/>
          </a:p>
          <a:p>
            <a:pPr indent="-304800" lvl="0" marL="457200" rtl="0" algn="l">
              <a:spcBef>
                <a:spcPts val="0"/>
              </a:spcBef>
              <a:spcAft>
                <a:spcPts val="0"/>
              </a:spcAft>
              <a:buClr>
                <a:schemeClr val="dk2"/>
              </a:buClr>
              <a:buSzPts val="1200"/>
              <a:buChar char="●"/>
            </a:pPr>
            <a:r>
              <a:rPr b="1" lang="en" sz="1200"/>
              <a:t>Trips Completed:</a:t>
            </a:r>
            <a:r>
              <a:rPr lang="en" sz="1200"/>
              <a:t> 178</a:t>
            </a:r>
            <a:endParaRPr sz="1200"/>
          </a:p>
          <a:p>
            <a:pPr indent="-304800" lvl="0" marL="457200" rtl="0" algn="l">
              <a:spcBef>
                <a:spcPts val="0"/>
              </a:spcBef>
              <a:spcAft>
                <a:spcPts val="0"/>
              </a:spcAft>
              <a:buClr>
                <a:schemeClr val="dk2"/>
              </a:buClr>
              <a:buSzPts val="1200"/>
              <a:buChar char="●"/>
            </a:pPr>
            <a:r>
              <a:rPr b="1" lang="en" sz="1200"/>
              <a:t>Data Period:</a:t>
            </a:r>
            <a:r>
              <a:rPr lang="en" sz="1200"/>
              <a:t> January 22, 2023, to February 8, 2023 - spanning 18 days</a:t>
            </a:r>
            <a:endParaRPr sz="1200"/>
          </a:p>
          <a:p>
            <a:pPr indent="-304800" lvl="0" marL="457200" rtl="0" algn="l">
              <a:spcBef>
                <a:spcPts val="0"/>
              </a:spcBef>
              <a:spcAft>
                <a:spcPts val="0"/>
              </a:spcAft>
              <a:buClr>
                <a:schemeClr val="dk2"/>
              </a:buClr>
              <a:buSzPts val="1200"/>
              <a:buChar char="●"/>
            </a:pPr>
            <a:r>
              <a:rPr b="1" lang="en" sz="1200"/>
              <a:t>10750 passengers travelled in this vehicle during the time period.</a:t>
            </a:r>
            <a:endParaRPr sz="1200"/>
          </a:p>
          <a:p>
            <a:pPr indent="0" lvl="0" marL="0" rtl="0" algn="l">
              <a:spcBef>
                <a:spcPts val="1200"/>
              </a:spcBef>
              <a:spcAft>
                <a:spcPts val="0"/>
              </a:spcAft>
              <a:buNone/>
            </a:pPr>
            <a:r>
              <a:rPr lang="en" sz="1200"/>
              <a:t>Vehicle 3420 not only performed more trips but likely encountered diverse operational scenarios, providing us a rich dataset for analysis.Analysis of trip durations, speed variations across different segments, and passenger load during various times of the day gives us a window into the vehicle’s efficiency and areas needing attention.</a:t>
            </a:r>
            <a:endParaRPr sz="1200"/>
          </a:p>
          <a:p>
            <a:pPr indent="0" lvl="0" marL="0" rtl="0" algn="l">
              <a:spcBef>
                <a:spcPts val="1200"/>
              </a:spcBef>
              <a:spcAft>
                <a:spcPts val="1200"/>
              </a:spcAft>
              <a:buNone/>
            </a:pPr>
            <a:r>
              <a:t/>
            </a:r>
            <a:endParaRPr sz="1200"/>
          </a:p>
        </p:txBody>
      </p:sp>
      <p:sp>
        <p:nvSpPr>
          <p:cNvPr id="171" name="Google Shape;171;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72" name="Google Shape;172;p27"/>
          <p:cNvSpPr txBox="1"/>
          <p:nvPr/>
        </p:nvSpPr>
        <p:spPr>
          <a:xfrm>
            <a:off x="7115725" y="4633100"/>
            <a:ext cx="1264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Vipul</a:t>
            </a:r>
            <a:endParaRPr sz="18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311700" y="120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Visualization - 1 - Query</a:t>
            </a:r>
            <a:endParaRPr/>
          </a:p>
        </p:txBody>
      </p:sp>
      <p:sp>
        <p:nvSpPr>
          <p:cNvPr id="178" name="Google Shape;178;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79" name="Google Shape;179;p28"/>
          <p:cNvSpPr txBox="1"/>
          <p:nvPr/>
        </p:nvSpPr>
        <p:spPr>
          <a:xfrm>
            <a:off x="439075" y="693650"/>
            <a:ext cx="2362800" cy="4198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WITH CombinedRecords AS (</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 Select breadcrumb data</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SELECT</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'Breadcrumb' AS record_type,</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b.tstamp AS event_time,</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t.route_id,</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t.trip_id,</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t.vehicle_id,</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b.latitude,</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b.longitude,</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b.speed,</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NULL AS train_mileage,  -- Placeholder for stop data</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NULL AS estimated_load  -- Placeholder for stop data</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FROM</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trip t</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JOIN</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breadcrumb b ON t.trip_id = b.trip_id</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UNION ALL</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 Select stop data</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SELECT</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'Stop' AS record_type,</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s.stop_time AS event_time,</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t.route_id,</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t.trip_id,</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t.vehicle_id,</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NULL AS latitude,  -- Initially null, to be updated</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NULL AS longitude, -- Initially null, to be updated</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0 AS speed,     -- Placeholder for breadcrumb data</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s.train_mileage,</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s.estimated_load</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FROM</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trip t</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JOIN</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stop s ON t.trip_id = s.trip_id</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a:t>
            </a:r>
            <a:endParaRPr sz="500">
              <a:solidFill>
                <a:schemeClr val="dk2"/>
              </a:solidFill>
              <a:highlight>
                <a:schemeClr val="lt1"/>
              </a:highlight>
            </a:endParaRPr>
          </a:p>
          <a:p>
            <a:pPr indent="0" lvl="0" marL="0" rtl="0" algn="l">
              <a:spcBef>
                <a:spcPts val="0"/>
              </a:spcBef>
              <a:spcAft>
                <a:spcPts val="0"/>
              </a:spcAft>
              <a:buNone/>
            </a:pPr>
            <a:r>
              <a:t/>
            </a:r>
            <a:endParaRPr sz="500">
              <a:solidFill>
                <a:schemeClr val="dk2"/>
              </a:solidFill>
              <a:highlight>
                <a:schemeClr val="lt1"/>
              </a:highlight>
            </a:endParaRPr>
          </a:p>
        </p:txBody>
      </p:sp>
      <p:sp>
        <p:nvSpPr>
          <p:cNvPr id="180" name="Google Shape;180;p28"/>
          <p:cNvSpPr txBox="1"/>
          <p:nvPr/>
        </p:nvSpPr>
        <p:spPr>
          <a:xfrm>
            <a:off x="2383575" y="693650"/>
            <a:ext cx="2362800" cy="3969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UpdatedRecords AS (</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SELECT</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record_type,</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event_time,</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route_id,</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trip_id,</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vehicle_id,</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COALESCE(latitude, LAG(latitude) OVER (PARTITION BY trip_id ORDER BY event_time)) AS latitude,</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COALESCE(longitude, LAG(longitude) OVER (PARTITION BY trip_id ORDER BY event_time)) AS longitude,</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speed,</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train_mileage,</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estimated_load</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FROM</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CombinedRecords</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VehicleTripCounts AS (</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 Step 1: Count the number of trips for each vehicle</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SELECT</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vehicle_id,</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COUNT(DISTINCT trip_id) AS trip_count</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FROM</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UpdatedRecords</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where route_id &gt; 1</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GROUP BY</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vehicle_id</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ORDER BY</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trip_count DESC</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LIMIT 1  -- Limit to the vehicle with the most trips</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a:t>
            </a:r>
            <a:endParaRPr sz="500">
              <a:solidFill>
                <a:schemeClr val="dk2"/>
              </a:solidFill>
              <a:highlight>
                <a:schemeClr val="lt1"/>
              </a:highlight>
            </a:endParaRPr>
          </a:p>
          <a:p>
            <a:pPr indent="0" lvl="0" marL="0" rtl="0" algn="l">
              <a:spcBef>
                <a:spcPts val="0"/>
              </a:spcBef>
              <a:spcAft>
                <a:spcPts val="0"/>
              </a:spcAft>
              <a:buNone/>
            </a:pPr>
            <a:r>
              <a:t/>
            </a:r>
            <a:endParaRPr sz="500">
              <a:solidFill>
                <a:schemeClr val="dk2"/>
              </a:solidFill>
              <a:highlight>
                <a:schemeClr val="lt1"/>
              </a:highlight>
            </a:endParaRPr>
          </a:p>
        </p:txBody>
      </p:sp>
      <p:sp>
        <p:nvSpPr>
          <p:cNvPr id="181" name="Google Shape;181;p28"/>
          <p:cNvSpPr txBox="1"/>
          <p:nvPr/>
        </p:nvSpPr>
        <p:spPr>
          <a:xfrm>
            <a:off x="5049400" y="693650"/>
            <a:ext cx="2812200" cy="4449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VehicleTravelData AS (     -- Step 3: Get the travel locations for the top vehicle trips</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SELECT</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b.vehicle_id,</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b.trip_id,</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b.route_id,</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b.latitude,</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b.longitude,</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b.estimated_load,</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b.train_mileage,</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b.speed,</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b.event_time as tstamp</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FROM UpdatedRecords b WHERE b.trip_id IN (</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SELECT</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t.trip_id</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FROM</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UpdatedRecords t</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JOIN</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VehicleTripCounts vtc ON t.vehicle_id = vtc.vehicle_id</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WHERE t.route_id &gt; 1</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SELECT -- Final Selection: Get vehicle travel data ordered by vehicle, trip, and timestamp</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longitude,</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latitude,</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speed, -- Convert speed of 0 to NULL</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vehicle_id,</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trip_id,</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route_id,</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tstamp,</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estimated_load,</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train_mileage</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FROM</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VehicleTravelData</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WHERE</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latitude IS NOT NULL -- Exclude rows with NULL latitude</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AND longitude IS NOT NULL -- Exclude rows with NULL longitude</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ORDER BY</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tstamp, trip_id; -- Order by timestamp and trip_id</a:t>
            </a:r>
            <a:endParaRPr sz="500">
              <a:solidFill>
                <a:schemeClr val="dk2"/>
              </a:solidFill>
              <a:highlight>
                <a:schemeClr val="lt1"/>
              </a:highlight>
            </a:endParaRPr>
          </a:p>
          <a:p>
            <a:pPr indent="0" lvl="0" marL="0" rtl="0" algn="l">
              <a:spcBef>
                <a:spcPts val="0"/>
              </a:spcBef>
              <a:spcAft>
                <a:spcPts val="0"/>
              </a:spcAft>
              <a:buNone/>
            </a:pPr>
            <a:r>
              <a:t/>
            </a:r>
            <a:endParaRPr sz="500">
              <a:solidFill>
                <a:schemeClr val="dk2"/>
              </a:solidFill>
              <a:highlight>
                <a:schemeClr val="lt1"/>
              </a:highlight>
            </a:endParaRPr>
          </a:p>
        </p:txBody>
      </p:sp>
      <p:sp>
        <p:nvSpPr>
          <p:cNvPr id="182" name="Google Shape;182;p28"/>
          <p:cNvSpPr txBox="1"/>
          <p:nvPr/>
        </p:nvSpPr>
        <p:spPr>
          <a:xfrm>
            <a:off x="7115725" y="4633100"/>
            <a:ext cx="1264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Vipul</a:t>
            </a:r>
            <a:endParaRPr sz="18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311700" y="120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Visualization - 1</a:t>
            </a:r>
            <a:endParaRPr/>
          </a:p>
        </p:txBody>
      </p:sp>
      <p:sp>
        <p:nvSpPr>
          <p:cNvPr id="188" name="Google Shape;188;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89" name="Google Shape;189;p29"/>
          <p:cNvPicPr preferRelativeResize="0"/>
          <p:nvPr/>
        </p:nvPicPr>
        <p:blipFill>
          <a:blip r:embed="rId3">
            <a:alphaModFix/>
          </a:blip>
          <a:stretch>
            <a:fillRect/>
          </a:stretch>
        </p:blipFill>
        <p:spPr>
          <a:xfrm>
            <a:off x="716925" y="693650"/>
            <a:ext cx="7599877" cy="4145050"/>
          </a:xfrm>
          <a:prstGeom prst="rect">
            <a:avLst/>
          </a:prstGeom>
          <a:noFill/>
          <a:ln>
            <a:noFill/>
          </a:ln>
        </p:spPr>
      </p:pic>
      <p:sp>
        <p:nvSpPr>
          <p:cNvPr id="190" name="Google Shape;190;p29"/>
          <p:cNvSpPr txBox="1"/>
          <p:nvPr/>
        </p:nvSpPr>
        <p:spPr>
          <a:xfrm>
            <a:off x="7115725" y="4749900"/>
            <a:ext cx="1264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Vipul</a:t>
            </a:r>
            <a:endParaRPr sz="180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t>
            </a:r>
            <a:r>
              <a:rPr lang="en"/>
              <a:t>Visualization</a:t>
            </a:r>
            <a:r>
              <a:rPr lang="en"/>
              <a:t> - Insights</a:t>
            </a:r>
            <a:endParaRPr/>
          </a:p>
        </p:txBody>
      </p:sp>
      <p:sp>
        <p:nvSpPr>
          <p:cNvPr id="196" name="Google Shape;196;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1200"/>
              </a:spcBef>
              <a:spcAft>
                <a:spcPts val="0"/>
              </a:spcAft>
              <a:buSzPts val="1500"/>
              <a:buChar char="●"/>
            </a:pPr>
            <a:r>
              <a:rPr lang="en" sz="1500">
                <a:highlight>
                  <a:schemeClr val="lt1"/>
                </a:highlight>
              </a:rPr>
              <a:t>The </a:t>
            </a:r>
            <a:r>
              <a:rPr lang="en" sz="1500">
                <a:highlight>
                  <a:schemeClr val="lt1"/>
                </a:highlight>
              </a:rPr>
              <a:t>vehicle</a:t>
            </a:r>
            <a:r>
              <a:rPr lang="en" sz="1500">
                <a:highlight>
                  <a:schemeClr val="lt1"/>
                </a:highlight>
              </a:rPr>
              <a:t> ID - 3420 had most number of trips on </a:t>
            </a:r>
            <a:br>
              <a:rPr lang="en" sz="1500">
                <a:highlight>
                  <a:schemeClr val="lt1"/>
                </a:highlight>
              </a:rPr>
            </a:br>
            <a:r>
              <a:rPr lang="en" sz="1500">
                <a:highlight>
                  <a:schemeClr val="lt1"/>
                </a:highlight>
              </a:rPr>
              <a:t>Jan 30th 2023 which is Monday.</a:t>
            </a:r>
            <a:endParaRPr sz="1500">
              <a:highlight>
                <a:schemeClr val="lt1"/>
              </a:highlight>
            </a:endParaRPr>
          </a:p>
          <a:p>
            <a:pPr indent="-323850" lvl="0" marL="457200" rtl="0" algn="l">
              <a:spcBef>
                <a:spcPts val="0"/>
              </a:spcBef>
              <a:spcAft>
                <a:spcPts val="0"/>
              </a:spcAft>
              <a:buSzPts val="1500"/>
              <a:buChar char="●"/>
            </a:pPr>
            <a:r>
              <a:rPr lang="en" sz="1500">
                <a:highlight>
                  <a:schemeClr val="lt1"/>
                </a:highlight>
              </a:rPr>
              <a:t>Most trips are during </a:t>
            </a:r>
            <a:r>
              <a:rPr lang="en" sz="1500">
                <a:highlight>
                  <a:schemeClr val="lt1"/>
                </a:highlight>
              </a:rPr>
              <a:t>weekdays</a:t>
            </a:r>
            <a:r>
              <a:rPr lang="en" sz="1500">
                <a:highlight>
                  <a:schemeClr val="lt1"/>
                </a:highlight>
              </a:rPr>
              <a:t> than weekends.</a:t>
            </a:r>
            <a:endParaRPr sz="1500">
              <a:highlight>
                <a:schemeClr val="lt1"/>
              </a:highlight>
            </a:endParaRPr>
          </a:p>
          <a:p>
            <a:pPr indent="-323850" lvl="0" marL="457200" rtl="0" algn="l">
              <a:spcBef>
                <a:spcPts val="0"/>
              </a:spcBef>
              <a:spcAft>
                <a:spcPts val="0"/>
              </a:spcAft>
              <a:buSzPts val="1500"/>
              <a:buChar char="●"/>
            </a:pPr>
            <a:r>
              <a:rPr lang="en" sz="1500">
                <a:highlight>
                  <a:schemeClr val="lt1"/>
                </a:highlight>
              </a:rPr>
              <a:t>NE Wood Ave is very slow moving as </a:t>
            </a:r>
            <a:r>
              <a:rPr lang="en" sz="1500">
                <a:highlight>
                  <a:schemeClr val="lt1"/>
                </a:highlight>
              </a:rPr>
              <a:t>vehicle</a:t>
            </a:r>
            <a:r>
              <a:rPr lang="en" sz="1500">
                <a:highlight>
                  <a:schemeClr val="lt1"/>
                </a:highlight>
              </a:rPr>
              <a:t> speeds are </a:t>
            </a:r>
            <a:br>
              <a:rPr lang="en" sz="1500">
                <a:highlight>
                  <a:schemeClr val="lt1"/>
                </a:highlight>
              </a:rPr>
            </a:br>
            <a:r>
              <a:rPr lang="en" sz="1500">
                <a:highlight>
                  <a:schemeClr val="lt1"/>
                </a:highlight>
              </a:rPr>
              <a:t>less than average.</a:t>
            </a:r>
            <a:endParaRPr sz="1500">
              <a:highlight>
                <a:schemeClr val="lt1"/>
              </a:highlight>
            </a:endParaRPr>
          </a:p>
          <a:p>
            <a:pPr indent="-323850" lvl="0" marL="457200" rtl="0" algn="l">
              <a:spcBef>
                <a:spcPts val="0"/>
              </a:spcBef>
              <a:spcAft>
                <a:spcPts val="0"/>
              </a:spcAft>
              <a:buSzPts val="1500"/>
              <a:buChar char="●"/>
            </a:pPr>
            <a:r>
              <a:rPr lang="en" sz="1500">
                <a:highlight>
                  <a:schemeClr val="lt1"/>
                </a:highlight>
              </a:rPr>
              <a:t>Route 74 had </a:t>
            </a:r>
            <a:r>
              <a:rPr lang="en" sz="1500">
                <a:highlight>
                  <a:schemeClr val="lt1"/>
                </a:highlight>
              </a:rPr>
              <a:t>unusual</a:t>
            </a:r>
            <a:r>
              <a:rPr lang="en" sz="1500">
                <a:highlight>
                  <a:schemeClr val="lt1"/>
                </a:highlight>
              </a:rPr>
              <a:t> trip on Jan 24th 2023 with no </a:t>
            </a:r>
            <a:br>
              <a:rPr lang="en" sz="1500">
                <a:highlight>
                  <a:schemeClr val="lt1"/>
                </a:highlight>
              </a:rPr>
            </a:br>
            <a:r>
              <a:rPr lang="en" sz="1500">
                <a:highlight>
                  <a:schemeClr val="lt1"/>
                </a:highlight>
              </a:rPr>
              <a:t>P</a:t>
            </a:r>
            <a:r>
              <a:rPr lang="en" sz="1500">
                <a:highlight>
                  <a:schemeClr val="lt1"/>
                </a:highlight>
              </a:rPr>
              <a:t>assengers which started from SE 99th Ave.</a:t>
            </a:r>
            <a:endParaRPr sz="1500">
              <a:highlight>
                <a:schemeClr val="lt1"/>
              </a:highlight>
            </a:endParaRPr>
          </a:p>
          <a:p>
            <a:pPr indent="0" lvl="0" marL="0" rtl="0" algn="l">
              <a:spcBef>
                <a:spcPts val="1200"/>
              </a:spcBef>
              <a:spcAft>
                <a:spcPts val="0"/>
              </a:spcAft>
              <a:buNone/>
            </a:pPr>
            <a:r>
              <a:t/>
            </a:r>
            <a:endParaRPr sz="1500">
              <a:highlight>
                <a:schemeClr val="lt1"/>
              </a:highlight>
            </a:endParaRPr>
          </a:p>
          <a:p>
            <a:pPr indent="0" lvl="0" marL="0" rtl="0" algn="l">
              <a:spcBef>
                <a:spcPts val="1200"/>
              </a:spcBef>
              <a:spcAft>
                <a:spcPts val="1200"/>
              </a:spcAft>
              <a:buNone/>
            </a:pPr>
            <a:r>
              <a:t/>
            </a:r>
            <a:endParaRPr sz="1500">
              <a:highlight>
                <a:schemeClr val="lt1"/>
              </a:highlight>
            </a:endParaRPr>
          </a:p>
        </p:txBody>
      </p:sp>
      <p:sp>
        <p:nvSpPr>
          <p:cNvPr id="197" name="Google Shape;197;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98" name="Google Shape;198;p30"/>
          <p:cNvPicPr preferRelativeResize="0"/>
          <p:nvPr/>
        </p:nvPicPr>
        <p:blipFill>
          <a:blip r:embed="rId3">
            <a:alphaModFix/>
          </a:blip>
          <a:stretch>
            <a:fillRect/>
          </a:stretch>
        </p:blipFill>
        <p:spPr>
          <a:xfrm>
            <a:off x="5854400" y="1152475"/>
            <a:ext cx="2977900" cy="3510750"/>
          </a:xfrm>
          <a:prstGeom prst="rect">
            <a:avLst/>
          </a:prstGeom>
          <a:noFill/>
          <a:ln>
            <a:noFill/>
          </a:ln>
        </p:spPr>
      </p:pic>
      <p:sp>
        <p:nvSpPr>
          <p:cNvPr id="199" name="Google Shape;199;p30"/>
          <p:cNvSpPr txBox="1"/>
          <p:nvPr/>
        </p:nvSpPr>
        <p:spPr>
          <a:xfrm>
            <a:off x="7115725" y="4633100"/>
            <a:ext cx="1264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Vipul</a:t>
            </a:r>
            <a:endParaRPr sz="1800">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2672"/>
              <a:buFont typeface="Arial"/>
              <a:buNone/>
            </a:pPr>
            <a:r>
              <a:rPr lang="en" sz="2320"/>
              <a:t>Data Visualization - 2</a:t>
            </a:r>
            <a:endParaRPr/>
          </a:p>
        </p:txBody>
      </p:sp>
      <p:sp>
        <p:nvSpPr>
          <p:cNvPr id="205" name="Google Shape;205;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highlight>
                  <a:schemeClr val="lt1"/>
                </a:highlight>
              </a:rPr>
              <a:t>Identify trips with maximum number of </a:t>
            </a:r>
            <a:r>
              <a:rPr lang="en" sz="1400">
                <a:highlight>
                  <a:schemeClr val="lt1"/>
                </a:highlight>
              </a:rPr>
              <a:t>passengers</a:t>
            </a:r>
            <a:r>
              <a:rPr lang="en" sz="1400">
                <a:highlight>
                  <a:schemeClr val="lt1"/>
                </a:highlight>
              </a:rPr>
              <a:t> </a:t>
            </a:r>
            <a:r>
              <a:rPr lang="en" sz="1400">
                <a:highlight>
                  <a:schemeClr val="lt1"/>
                </a:highlight>
              </a:rPr>
              <a:t>and display detailed information about those trips</a:t>
            </a:r>
            <a:endParaRPr sz="1400">
              <a:highlight>
                <a:schemeClr val="lt1"/>
              </a:highlight>
            </a:endParaRPr>
          </a:p>
          <a:p>
            <a:pPr indent="0" lvl="0" marL="0" rtl="0" algn="l">
              <a:spcBef>
                <a:spcPts val="1200"/>
              </a:spcBef>
              <a:spcAft>
                <a:spcPts val="0"/>
              </a:spcAft>
              <a:buNone/>
            </a:pPr>
            <a:r>
              <a:rPr lang="en" sz="1400">
                <a:highlight>
                  <a:schemeClr val="lt1"/>
                </a:highlight>
              </a:rPr>
              <a:t>Data Overview</a:t>
            </a:r>
            <a:endParaRPr sz="1400">
              <a:highlight>
                <a:schemeClr val="lt1"/>
              </a:highlight>
            </a:endParaRPr>
          </a:p>
          <a:p>
            <a:pPr indent="-317500" lvl="0" marL="457200" rtl="0" algn="l">
              <a:spcBef>
                <a:spcPts val="1200"/>
              </a:spcBef>
              <a:spcAft>
                <a:spcPts val="0"/>
              </a:spcAft>
              <a:buSzPts val="1400"/>
              <a:buChar char="●"/>
            </a:pPr>
            <a:r>
              <a:rPr lang="en" sz="1400">
                <a:highlight>
                  <a:schemeClr val="lt1"/>
                </a:highlight>
              </a:rPr>
              <a:t>15 trips had estimated average of more than 23 passengers.</a:t>
            </a:r>
            <a:endParaRPr sz="1400">
              <a:highlight>
                <a:schemeClr val="lt1"/>
              </a:highlight>
            </a:endParaRPr>
          </a:p>
          <a:p>
            <a:pPr indent="-317500" lvl="0" marL="457200" rtl="0" algn="l">
              <a:spcBef>
                <a:spcPts val="0"/>
              </a:spcBef>
              <a:spcAft>
                <a:spcPts val="0"/>
              </a:spcAft>
              <a:buSzPts val="1400"/>
              <a:buChar char="●"/>
            </a:pPr>
            <a:r>
              <a:rPr lang="en" sz="1400">
                <a:highlight>
                  <a:schemeClr val="lt1"/>
                </a:highlight>
              </a:rPr>
              <a:t>7672 records were collected from this 15 trips.</a:t>
            </a:r>
            <a:endParaRPr sz="1400">
              <a:highlight>
                <a:schemeClr val="lt1"/>
              </a:highlight>
            </a:endParaRPr>
          </a:p>
          <a:p>
            <a:pPr indent="-317500" lvl="0" marL="457200" rtl="0" algn="l">
              <a:spcBef>
                <a:spcPts val="0"/>
              </a:spcBef>
              <a:spcAft>
                <a:spcPts val="0"/>
              </a:spcAft>
              <a:buSzPts val="1400"/>
              <a:buChar char="●"/>
            </a:pPr>
            <a:r>
              <a:rPr lang="en" sz="1400">
                <a:highlight>
                  <a:schemeClr val="lt1"/>
                </a:highlight>
              </a:rPr>
              <a:t>Route 72 has highest breadcrumb recorded which mean it is most travelled.</a:t>
            </a:r>
            <a:endParaRPr sz="1400">
              <a:highlight>
                <a:schemeClr val="lt1"/>
              </a:highlight>
            </a:endParaRPr>
          </a:p>
          <a:p>
            <a:pPr indent="-317500" lvl="0" marL="457200" rtl="0" algn="l">
              <a:spcBef>
                <a:spcPts val="0"/>
              </a:spcBef>
              <a:spcAft>
                <a:spcPts val="0"/>
              </a:spcAft>
              <a:buSzPts val="1400"/>
              <a:buChar char="●"/>
            </a:pPr>
            <a:r>
              <a:rPr lang="en" sz="1400">
                <a:highlight>
                  <a:schemeClr val="lt1"/>
                </a:highlight>
              </a:rPr>
              <a:t>Data Period: January 22, 2023, to February 8, 2023 - spanning 18 days</a:t>
            </a:r>
            <a:endParaRPr sz="1400">
              <a:highlight>
                <a:schemeClr val="lt1"/>
              </a:highlight>
            </a:endParaRPr>
          </a:p>
          <a:p>
            <a:pPr indent="-317500" lvl="0" marL="457200" rtl="0" algn="l">
              <a:spcBef>
                <a:spcPts val="0"/>
              </a:spcBef>
              <a:spcAft>
                <a:spcPts val="0"/>
              </a:spcAft>
              <a:buSzPts val="1400"/>
              <a:buChar char="●"/>
            </a:pPr>
            <a:r>
              <a:rPr lang="en" sz="1400">
                <a:highlight>
                  <a:schemeClr val="lt1"/>
                </a:highlight>
              </a:rPr>
              <a:t>14 Vehicles travelled during this duration with 3148 Vehicle travelling twice.</a:t>
            </a:r>
            <a:endParaRPr sz="1400">
              <a:highlight>
                <a:schemeClr val="lt1"/>
              </a:highlight>
            </a:endParaRPr>
          </a:p>
        </p:txBody>
      </p:sp>
      <p:sp>
        <p:nvSpPr>
          <p:cNvPr id="206" name="Google Shape;206;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07" name="Google Shape;207;p31"/>
          <p:cNvSpPr txBox="1"/>
          <p:nvPr/>
        </p:nvSpPr>
        <p:spPr>
          <a:xfrm>
            <a:off x="7115725" y="4633100"/>
            <a:ext cx="1264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Vipul</a:t>
            </a:r>
            <a:endParaRPr sz="1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Clr>
                <a:schemeClr val="dk1"/>
              </a:buClr>
              <a:buSzPts val="1100"/>
              <a:buFont typeface="Arial"/>
              <a:buNone/>
            </a:pPr>
            <a:r>
              <a:rPr b="1" lang="en" sz="2400">
                <a:solidFill>
                  <a:schemeClr val="dk2"/>
                </a:solidFill>
              </a:rPr>
              <a:t>System Description</a:t>
            </a:r>
            <a:endParaRPr b="1" sz="2400">
              <a:solidFill>
                <a:schemeClr val="dk2"/>
              </a:solidFill>
            </a:endParaRPr>
          </a:p>
        </p:txBody>
      </p:sp>
      <p:sp>
        <p:nvSpPr>
          <p:cNvPr id="64" name="Google Shape;64;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95000"/>
              </a:lnSpc>
              <a:spcBef>
                <a:spcPts val="1200"/>
              </a:spcBef>
              <a:spcAft>
                <a:spcPts val="0"/>
              </a:spcAft>
              <a:buClr>
                <a:schemeClr val="dk1"/>
              </a:buClr>
              <a:buSzPts val="1100"/>
              <a:buFont typeface="Arial"/>
              <a:buNone/>
            </a:pPr>
            <a:r>
              <a:rPr lang="en" sz="1100"/>
              <a:t>Hello everyone, We are excited to share our project that enhances public transportation in Portland, Oregon, through advanced data analysis. We've developed a robust system that processes data from TriMet, which is the agency responsible for most public transit services in the region. Our system specifically analyzes 'breadcrumb' data, a term used to describe the GPS tracking information that's recorded by TriMet buses using GPS receiver connected to a cellular or satellite modem, which transmits the data in real-time to a central server over wireless networks.. These breadcrumbs provide real-time data on the location, speed, and direction of buses throughout their routes.</a:t>
            </a:r>
            <a:endParaRPr sz="1100"/>
          </a:p>
          <a:p>
            <a:pPr indent="0" lvl="0" marL="0" rtl="0" algn="just">
              <a:lnSpc>
                <a:spcPct val="95000"/>
              </a:lnSpc>
              <a:spcBef>
                <a:spcPts val="1200"/>
              </a:spcBef>
              <a:spcAft>
                <a:spcPts val="0"/>
              </a:spcAft>
              <a:buClr>
                <a:schemeClr val="dk1"/>
              </a:buClr>
              <a:buSzPts val="1100"/>
              <a:buFont typeface="Arial"/>
              <a:buNone/>
            </a:pPr>
            <a:r>
              <a:rPr lang="en" sz="1100"/>
              <a:t>Our system captures this breadcrumb data along with details on bus stops known as stop events to display a comprehensive picture of how buses operate throughout the day. By analyzing this information, we can identify areas where bus service might be lagging, such as routes with frequent delays or overcrowding, and suggest improvements. The goal is to make public transit more efficient, reliable, and user-friendly, ultimately enhancing the commuting experience for thousands of residents and visitors in Portland.</a:t>
            </a:r>
            <a:endParaRPr sz="1100"/>
          </a:p>
          <a:p>
            <a:pPr indent="0" lvl="0" marL="0" rtl="0" algn="just">
              <a:lnSpc>
                <a:spcPct val="95000"/>
              </a:lnSpc>
              <a:spcBef>
                <a:spcPts val="1200"/>
              </a:spcBef>
              <a:spcAft>
                <a:spcPts val="1200"/>
              </a:spcAft>
              <a:buNone/>
            </a:pPr>
            <a:r>
              <a:t/>
            </a:r>
            <a:endParaRPr sz="1100"/>
          </a:p>
        </p:txBody>
      </p:sp>
      <p:sp>
        <p:nvSpPr>
          <p:cNvPr id="65" name="Google Shape;65;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6" name="Google Shape;66;p14"/>
          <p:cNvSpPr txBox="1"/>
          <p:nvPr/>
        </p:nvSpPr>
        <p:spPr>
          <a:xfrm>
            <a:off x="7163750" y="4484025"/>
            <a:ext cx="13086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Siddhanth</a:t>
            </a:r>
            <a:endParaRPr sz="1800">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2"/>
          <p:cNvSpPr txBox="1"/>
          <p:nvPr>
            <p:ph type="title"/>
          </p:nvPr>
        </p:nvSpPr>
        <p:spPr>
          <a:xfrm>
            <a:off x="311700" y="120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Visualization - 2 - Query</a:t>
            </a:r>
            <a:endParaRPr/>
          </a:p>
        </p:txBody>
      </p:sp>
      <p:sp>
        <p:nvSpPr>
          <p:cNvPr id="213" name="Google Shape;213;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14" name="Google Shape;214;p32"/>
          <p:cNvSpPr txBox="1"/>
          <p:nvPr/>
        </p:nvSpPr>
        <p:spPr>
          <a:xfrm>
            <a:off x="439075" y="693650"/>
            <a:ext cx="2362800" cy="4198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WITH CombinedRecords AS (</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 Select breadcrumb data</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SELECT</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'Breadcrumb' AS record_type,</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b.tstamp AS event_time,</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t.route_id,</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t.trip_id,</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t.vehicle_id,</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b.latitude,</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b.longitude,</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b.speed,</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NULL AS train_mileage,  -- Placeholder for stop data</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NULL AS estimated_load  -- Placeholder for stop data</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FROM</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trip t</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JOIN</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breadcrumb b ON t.trip_id = b.trip_id</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UNION ALL</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 Select stop data</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SELECT</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'Stop' AS record_type,</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s.stop_time AS event_time,</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t.route_id,</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t.trip_id,</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t.vehicle_id,</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NULL AS latitude,  -- Initially null, to be updated</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NULL AS longitude, -- Initially null, to be updated</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0 AS speed,     -- Placeholder for breadcrumb data</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s.train_mileage,</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s.estimated_load</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FROM</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trip t</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JOIN</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stop s ON t.trip_id = s.trip_id</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a:t>
            </a:r>
            <a:endParaRPr sz="500">
              <a:solidFill>
                <a:schemeClr val="dk2"/>
              </a:solidFill>
              <a:highlight>
                <a:schemeClr val="lt1"/>
              </a:highlight>
            </a:endParaRPr>
          </a:p>
          <a:p>
            <a:pPr indent="0" lvl="0" marL="0" rtl="0" algn="l">
              <a:spcBef>
                <a:spcPts val="0"/>
              </a:spcBef>
              <a:spcAft>
                <a:spcPts val="0"/>
              </a:spcAft>
              <a:buNone/>
            </a:pPr>
            <a:r>
              <a:t/>
            </a:r>
            <a:endParaRPr sz="500">
              <a:solidFill>
                <a:schemeClr val="dk2"/>
              </a:solidFill>
              <a:highlight>
                <a:schemeClr val="lt1"/>
              </a:highlight>
            </a:endParaRPr>
          </a:p>
        </p:txBody>
      </p:sp>
      <p:sp>
        <p:nvSpPr>
          <p:cNvPr id="215" name="Google Shape;215;p32"/>
          <p:cNvSpPr txBox="1"/>
          <p:nvPr/>
        </p:nvSpPr>
        <p:spPr>
          <a:xfrm>
            <a:off x="2383575" y="693650"/>
            <a:ext cx="2362800" cy="3969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UpdatedRecords AS (</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SELECT</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record_type,</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event_time,</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route_id,</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trip_id,</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vehicle_id,</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COALESCE(latitude, LAG(latitude) OVER (PARTITION BY trip_id ORDER BY event_time)) AS latitude,</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COALESCE(longitude, LAG(longitude) OVER (PARTITION BY trip_id ORDER BY event_time)) AS longitude,</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speed,</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train_mileage,</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estimated_load</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FROM</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CombinedRecords</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TripAverageLoad AS (</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 Compute the average estimated load for each trip</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SELECT</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trip_id,</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route_id,</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vehicle_id,</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AVG(estimated_load) AS average_estimated_load</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FROM</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UpdatedRecords</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WHERE</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estimated_load IS NOT NULL -- Only consider rows where estimated_load is available</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GROUP BY</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trip_id, route_id, vehicle_id</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t/>
            </a:r>
            <a:endParaRPr sz="500">
              <a:solidFill>
                <a:schemeClr val="dk2"/>
              </a:solidFill>
              <a:highlight>
                <a:schemeClr val="lt1"/>
              </a:highlight>
            </a:endParaRPr>
          </a:p>
          <a:p>
            <a:pPr indent="0" lvl="0" marL="0" rtl="0" algn="l">
              <a:spcBef>
                <a:spcPts val="0"/>
              </a:spcBef>
              <a:spcAft>
                <a:spcPts val="0"/>
              </a:spcAft>
              <a:buNone/>
            </a:pPr>
            <a:r>
              <a:t/>
            </a:r>
            <a:endParaRPr sz="500">
              <a:solidFill>
                <a:schemeClr val="dk2"/>
              </a:solidFill>
              <a:highlight>
                <a:schemeClr val="lt1"/>
              </a:highlight>
            </a:endParaRPr>
          </a:p>
        </p:txBody>
      </p:sp>
      <p:sp>
        <p:nvSpPr>
          <p:cNvPr id="216" name="Google Shape;216;p32"/>
          <p:cNvSpPr txBox="1"/>
          <p:nvPr/>
        </p:nvSpPr>
        <p:spPr>
          <a:xfrm>
            <a:off x="5049400" y="693650"/>
            <a:ext cx="2812200" cy="4449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Select</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longitude,</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latitude,</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speed,</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vehicle_id,</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trip_id,</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route_id,</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event_time,</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estimated_load,</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train_mileage</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from UpdatedRecords WHERE trip_id IN (</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SELECT</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DISTINCT trip_id</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FROM</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TripAverageLoad</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WHERE</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average_estimated_load &gt; 23</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AND latitude IS NOT NULL -- Exclude rows with NULL latitude</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AND longitude IS NOT NULL -- Exclude rows with NULL longitude</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ORDER BY</a:t>
            </a:r>
            <a:endParaRPr sz="5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500">
                <a:solidFill>
                  <a:schemeClr val="dk2"/>
                </a:solidFill>
                <a:highlight>
                  <a:schemeClr val="lt1"/>
                </a:highlight>
              </a:rPr>
              <a:t>   event_time, trip_id, vehicle_id;</a:t>
            </a:r>
            <a:endParaRPr sz="500">
              <a:solidFill>
                <a:schemeClr val="dk2"/>
              </a:solidFill>
              <a:highlight>
                <a:schemeClr val="lt1"/>
              </a:highlight>
            </a:endParaRPr>
          </a:p>
          <a:p>
            <a:pPr indent="0" lvl="0" marL="0" rtl="0" algn="l">
              <a:spcBef>
                <a:spcPts val="0"/>
              </a:spcBef>
              <a:spcAft>
                <a:spcPts val="0"/>
              </a:spcAft>
              <a:buNone/>
            </a:pPr>
            <a:r>
              <a:t/>
            </a:r>
            <a:endParaRPr sz="500">
              <a:solidFill>
                <a:schemeClr val="dk2"/>
              </a:solidFill>
              <a:highlight>
                <a:schemeClr val="lt1"/>
              </a:highlight>
            </a:endParaRPr>
          </a:p>
        </p:txBody>
      </p:sp>
      <p:sp>
        <p:nvSpPr>
          <p:cNvPr id="217" name="Google Shape;217;p32"/>
          <p:cNvSpPr txBox="1"/>
          <p:nvPr/>
        </p:nvSpPr>
        <p:spPr>
          <a:xfrm>
            <a:off x="7115725" y="4633100"/>
            <a:ext cx="1264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Vipul</a:t>
            </a:r>
            <a:endParaRPr sz="1800">
              <a:solidFill>
                <a:schemeClr val="dk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3"/>
          <p:cNvSpPr txBox="1"/>
          <p:nvPr>
            <p:ph type="title"/>
          </p:nvPr>
        </p:nvSpPr>
        <p:spPr>
          <a:xfrm>
            <a:off x="311700" y="120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Visualization - 2</a:t>
            </a:r>
            <a:endParaRPr/>
          </a:p>
        </p:txBody>
      </p:sp>
      <p:sp>
        <p:nvSpPr>
          <p:cNvPr id="223" name="Google Shape;223;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24" name="Google Shape;224;p33"/>
          <p:cNvPicPr preferRelativeResize="0"/>
          <p:nvPr/>
        </p:nvPicPr>
        <p:blipFill>
          <a:blip r:embed="rId3">
            <a:alphaModFix/>
          </a:blip>
          <a:stretch>
            <a:fillRect/>
          </a:stretch>
        </p:blipFill>
        <p:spPr>
          <a:xfrm>
            <a:off x="428625" y="693650"/>
            <a:ext cx="8143877" cy="4145050"/>
          </a:xfrm>
          <a:prstGeom prst="rect">
            <a:avLst/>
          </a:prstGeom>
          <a:noFill/>
          <a:ln>
            <a:noFill/>
          </a:ln>
        </p:spPr>
      </p:pic>
      <p:sp>
        <p:nvSpPr>
          <p:cNvPr id="225" name="Google Shape;225;p33"/>
          <p:cNvSpPr txBox="1"/>
          <p:nvPr/>
        </p:nvSpPr>
        <p:spPr>
          <a:xfrm>
            <a:off x="7115725" y="4762500"/>
            <a:ext cx="1264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Vipul</a:t>
            </a:r>
            <a:endParaRPr sz="1800">
              <a:solidFill>
                <a:schemeClr val="dk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Visualization - Insights</a:t>
            </a:r>
            <a:endParaRPr/>
          </a:p>
        </p:txBody>
      </p:sp>
      <p:sp>
        <p:nvSpPr>
          <p:cNvPr id="231" name="Google Shape;231;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1200"/>
              </a:spcBef>
              <a:spcAft>
                <a:spcPts val="0"/>
              </a:spcAft>
              <a:buSzPts val="1400"/>
              <a:buChar char="●"/>
            </a:pPr>
            <a:r>
              <a:rPr lang="en" sz="1400">
                <a:highlight>
                  <a:schemeClr val="lt1"/>
                </a:highlight>
              </a:rPr>
              <a:t>Jan 24, Feb 7 and Jan 31st all are tuesdays where most trips are</a:t>
            </a:r>
            <a:br>
              <a:rPr lang="en" sz="1400">
                <a:highlight>
                  <a:schemeClr val="lt1"/>
                </a:highlight>
              </a:rPr>
            </a:br>
            <a:r>
              <a:rPr lang="en" sz="1400">
                <a:highlight>
                  <a:schemeClr val="lt1"/>
                </a:highlight>
              </a:rPr>
              <a:t>which means most passengers travelled on this day.</a:t>
            </a:r>
            <a:endParaRPr sz="1400">
              <a:highlight>
                <a:schemeClr val="lt1"/>
              </a:highlight>
            </a:endParaRPr>
          </a:p>
          <a:p>
            <a:pPr indent="-317500" lvl="0" marL="457200" rtl="0" algn="l">
              <a:spcBef>
                <a:spcPts val="0"/>
              </a:spcBef>
              <a:spcAft>
                <a:spcPts val="0"/>
              </a:spcAft>
              <a:buSzPts val="1400"/>
              <a:buChar char="●"/>
            </a:pPr>
            <a:r>
              <a:rPr lang="en" sz="1400">
                <a:highlight>
                  <a:schemeClr val="lt1"/>
                </a:highlight>
              </a:rPr>
              <a:t>On 7th Feb 2023, which usually travels from PCC Sylvania to </a:t>
            </a:r>
            <a:br>
              <a:rPr lang="en" sz="1400">
                <a:highlight>
                  <a:schemeClr val="lt1"/>
                </a:highlight>
              </a:rPr>
            </a:br>
            <a:r>
              <a:rPr lang="en" sz="1400">
                <a:highlight>
                  <a:schemeClr val="lt1"/>
                </a:highlight>
              </a:rPr>
              <a:t>St Johns but on this </a:t>
            </a:r>
            <a:r>
              <a:rPr lang="en" sz="1400">
                <a:highlight>
                  <a:schemeClr val="lt1"/>
                </a:highlight>
              </a:rPr>
              <a:t>particular</a:t>
            </a:r>
            <a:r>
              <a:rPr lang="en" sz="1400">
                <a:highlight>
                  <a:schemeClr val="lt1"/>
                </a:highlight>
              </a:rPr>
              <a:t> day, it stopped at Hillsdale.</a:t>
            </a:r>
            <a:endParaRPr sz="1400">
              <a:highlight>
                <a:schemeClr val="lt1"/>
              </a:highlight>
            </a:endParaRPr>
          </a:p>
          <a:p>
            <a:pPr indent="-317500" lvl="0" marL="457200" rtl="0" algn="l">
              <a:spcBef>
                <a:spcPts val="0"/>
              </a:spcBef>
              <a:spcAft>
                <a:spcPts val="0"/>
              </a:spcAft>
              <a:buSzPts val="1400"/>
              <a:buChar char="●"/>
            </a:pPr>
            <a:r>
              <a:rPr lang="en" sz="1400">
                <a:highlight>
                  <a:schemeClr val="lt1"/>
                </a:highlight>
              </a:rPr>
              <a:t>Downtown Portland has slow moving traffic.</a:t>
            </a:r>
            <a:endParaRPr sz="1400">
              <a:highlight>
                <a:schemeClr val="lt1"/>
              </a:highlight>
            </a:endParaRPr>
          </a:p>
          <a:p>
            <a:pPr indent="-317500" lvl="0" marL="457200" rtl="0" algn="l">
              <a:spcBef>
                <a:spcPts val="0"/>
              </a:spcBef>
              <a:spcAft>
                <a:spcPts val="0"/>
              </a:spcAft>
              <a:buSzPts val="1400"/>
              <a:buChar char="●"/>
            </a:pPr>
            <a:r>
              <a:rPr lang="en" sz="1400">
                <a:highlight>
                  <a:schemeClr val="lt1"/>
                </a:highlight>
              </a:rPr>
              <a:t>Cascadia Gardens, Hayden Island and Hollybrook places have </a:t>
            </a:r>
            <a:br>
              <a:rPr lang="en" sz="1400">
                <a:highlight>
                  <a:schemeClr val="lt1"/>
                </a:highlight>
              </a:rPr>
            </a:br>
            <a:r>
              <a:rPr lang="en" sz="1400">
                <a:highlight>
                  <a:schemeClr val="lt1"/>
                </a:highlight>
              </a:rPr>
              <a:t>low traffic and faster movements of vehicles. </a:t>
            </a:r>
            <a:endParaRPr sz="1400">
              <a:highlight>
                <a:schemeClr val="lt1"/>
              </a:highlight>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1200"/>
              </a:spcAft>
              <a:buNone/>
            </a:pPr>
            <a:r>
              <a:t/>
            </a:r>
            <a:endParaRPr/>
          </a:p>
        </p:txBody>
      </p:sp>
      <p:sp>
        <p:nvSpPr>
          <p:cNvPr id="232" name="Google Shape;232;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33" name="Google Shape;233;p34"/>
          <p:cNvPicPr preferRelativeResize="0"/>
          <p:nvPr/>
        </p:nvPicPr>
        <p:blipFill>
          <a:blip r:embed="rId3">
            <a:alphaModFix/>
          </a:blip>
          <a:stretch>
            <a:fillRect/>
          </a:stretch>
        </p:blipFill>
        <p:spPr>
          <a:xfrm>
            <a:off x="5976600" y="1017725"/>
            <a:ext cx="2855700" cy="2954901"/>
          </a:xfrm>
          <a:prstGeom prst="rect">
            <a:avLst/>
          </a:prstGeom>
          <a:noFill/>
          <a:ln>
            <a:noFill/>
          </a:ln>
        </p:spPr>
      </p:pic>
      <p:sp>
        <p:nvSpPr>
          <p:cNvPr id="234" name="Google Shape;234;p34"/>
          <p:cNvSpPr txBox="1"/>
          <p:nvPr/>
        </p:nvSpPr>
        <p:spPr>
          <a:xfrm>
            <a:off x="7115725" y="4633100"/>
            <a:ext cx="1264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Vipul</a:t>
            </a:r>
            <a:endParaRPr sz="1800">
              <a:solidFill>
                <a:schemeClr val="dk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1200"/>
              </a:spcAft>
              <a:buClr>
                <a:schemeClr val="dk1"/>
              </a:buClr>
              <a:buSzPct val="41249"/>
              <a:buFont typeface="Arial"/>
              <a:buNone/>
            </a:pPr>
            <a:r>
              <a:rPr lang="en" sz="2666">
                <a:solidFill>
                  <a:schemeClr val="dk2"/>
                </a:solidFill>
              </a:rPr>
              <a:t>Challenges</a:t>
            </a:r>
            <a:endParaRPr sz="3466">
              <a:solidFill>
                <a:schemeClr val="dk2"/>
              </a:solidFill>
            </a:endParaRPr>
          </a:p>
        </p:txBody>
      </p:sp>
      <p:sp>
        <p:nvSpPr>
          <p:cNvPr id="240" name="Google Shape;240;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rtl="0" algn="l">
              <a:lnSpc>
                <a:spcPct val="85000"/>
              </a:lnSpc>
              <a:spcBef>
                <a:spcPts val="0"/>
              </a:spcBef>
              <a:spcAft>
                <a:spcPts val="0"/>
              </a:spcAft>
              <a:buSzPts val="1700"/>
              <a:buChar char="●"/>
            </a:pPr>
            <a:r>
              <a:rPr lang="en" sz="1700"/>
              <a:t>Deleting the VM during the mid of the course. This had us in the first half and later learnt few lessons about VM backups.</a:t>
            </a:r>
            <a:endParaRPr sz="1700"/>
          </a:p>
          <a:p>
            <a:pPr indent="-336550" lvl="0" marL="457200" rtl="0" algn="l">
              <a:lnSpc>
                <a:spcPct val="85000"/>
              </a:lnSpc>
              <a:spcBef>
                <a:spcPts val="0"/>
              </a:spcBef>
              <a:spcAft>
                <a:spcPts val="0"/>
              </a:spcAft>
              <a:buSzPts val="1700"/>
              <a:buChar char="●"/>
            </a:pPr>
            <a:r>
              <a:rPr lang="en" sz="1700"/>
              <a:t>Human errors are inevitable, often unpredictable, and can be both a source of amusement and a learning opportunity in any complex project.</a:t>
            </a:r>
            <a:endParaRPr sz="1700"/>
          </a:p>
          <a:p>
            <a:pPr indent="-336550" lvl="0" marL="457200" rtl="0" algn="l">
              <a:lnSpc>
                <a:spcPct val="85000"/>
              </a:lnSpc>
              <a:spcBef>
                <a:spcPts val="0"/>
              </a:spcBef>
              <a:spcAft>
                <a:spcPts val="0"/>
              </a:spcAft>
              <a:buSzPts val="1700"/>
              <a:buChar char="●"/>
            </a:pPr>
            <a:r>
              <a:rPr lang="en" sz="1700"/>
              <a:t>Data Engineering is all about understanding the needs and challenges that will help good data engineer design better systems and make you a more effective engineer.</a:t>
            </a:r>
            <a:endParaRPr sz="1700"/>
          </a:p>
          <a:p>
            <a:pPr indent="-336550" lvl="0" marL="457200" rtl="0" algn="l">
              <a:lnSpc>
                <a:spcPct val="85000"/>
              </a:lnSpc>
              <a:spcBef>
                <a:spcPts val="0"/>
              </a:spcBef>
              <a:spcAft>
                <a:spcPts val="0"/>
              </a:spcAft>
              <a:buSzPts val="1700"/>
              <a:buChar char="●"/>
            </a:pPr>
            <a:r>
              <a:rPr lang="en" sz="1700"/>
              <a:t>In Data engineering, things will go wrong—servers crash, data gets corrupted, pipelines fail. Plan for these occurrences by designing systems that are robust and resilient. Implement comprehensive monitoring and alerting mechanisms to catch issues early.</a:t>
            </a:r>
            <a:endParaRPr sz="1700"/>
          </a:p>
          <a:p>
            <a:pPr indent="-336550" lvl="0" marL="457200" rtl="0" algn="l">
              <a:lnSpc>
                <a:spcPct val="85000"/>
              </a:lnSpc>
              <a:spcBef>
                <a:spcPts val="0"/>
              </a:spcBef>
              <a:spcAft>
                <a:spcPts val="0"/>
              </a:spcAft>
              <a:buSzPts val="1700"/>
              <a:buChar char="●"/>
            </a:pPr>
            <a:r>
              <a:rPr lang="en" sz="1700"/>
              <a:t>Good logging and monitoring analysis will always help data engineer have room for performance improvements. </a:t>
            </a:r>
            <a:endParaRPr sz="1700"/>
          </a:p>
          <a:p>
            <a:pPr indent="-336550" lvl="0" marL="457200" rtl="0" algn="l">
              <a:lnSpc>
                <a:spcPct val="85000"/>
              </a:lnSpc>
              <a:spcBef>
                <a:spcPts val="0"/>
              </a:spcBef>
              <a:spcAft>
                <a:spcPts val="0"/>
              </a:spcAft>
              <a:buSzPts val="1700"/>
              <a:buChar char="●"/>
            </a:pPr>
            <a:r>
              <a:rPr lang="en" sz="1700"/>
              <a:t>Use of tools will help one to build data pipelines that are not only more reliable and efficient but also significantly reduce the manual effort involved in data handling, allowing teams to focus on more strategic tasks and insights.</a:t>
            </a:r>
            <a:endParaRPr sz="1700"/>
          </a:p>
        </p:txBody>
      </p:sp>
      <p:sp>
        <p:nvSpPr>
          <p:cNvPr id="241" name="Google Shape;241;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42" name="Google Shape;242;p35"/>
          <p:cNvSpPr txBox="1"/>
          <p:nvPr/>
        </p:nvSpPr>
        <p:spPr>
          <a:xfrm>
            <a:off x="7115725" y="4633100"/>
            <a:ext cx="1264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Vipul</a:t>
            </a:r>
            <a:endParaRPr sz="1800">
              <a:solidFill>
                <a:schemeClr val="dk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id="247" name="Google Shape;247;p36"/>
          <p:cNvPicPr preferRelativeResize="0"/>
          <p:nvPr/>
        </p:nvPicPr>
        <p:blipFill>
          <a:blip r:embed="rId3">
            <a:alphaModFix/>
          </a:blip>
          <a:stretch>
            <a:fillRect/>
          </a:stretch>
        </p:blipFill>
        <p:spPr>
          <a:xfrm>
            <a:off x="6209825" y="3335725"/>
            <a:ext cx="2262625" cy="1210950"/>
          </a:xfrm>
          <a:prstGeom prst="rect">
            <a:avLst/>
          </a:prstGeom>
          <a:noFill/>
          <a:ln>
            <a:noFill/>
          </a:ln>
        </p:spPr>
      </p:pic>
      <p:sp>
        <p:nvSpPr>
          <p:cNvPr id="248" name="Google Shape;248;p36"/>
          <p:cNvSpPr txBox="1"/>
          <p:nvPr/>
        </p:nvSpPr>
        <p:spPr>
          <a:xfrm>
            <a:off x="527550" y="864725"/>
            <a:ext cx="7889100" cy="79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"Special thanks to </a:t>
            </a:r>
            <a:r>
              <a:rPr b="1" lang="en" sz="1800">
                <a:solidFill>
                  <a:schemeClr val="dk2"/>
                </a:solidFill>
              </a:rPr>
              <a:t>TriMet</a:t>
            </a:r>
            <a:r>
              <a:rPr lang="en" sz="1800">
                <a:solidFill>
                  <a:schemeClr val="dk2"/>
                </a:solidFill>
              </a:rPr>
              <a:t> for sharing their valuable real-world data, which was instrumental in this project."</a:t>
            </a:r>
            <a:endParaRPr sz="1800">
              <a:solidFill>
                <a:schemeClr val="dk2"/>
              </a:solidFill>
            </a:endParaRPr>
          </a:p>
        </p:txBody>
      </p:sp>
      <p:sp>
        <p:nvSpPr>
          <p:cNvPr id="249" name="Google Shape;249;p36"/>
          <p:cNvSpPr txBox="1"/>
          <p:nvPr/>
        </p:nvSpPr>
        <p:spPr>
          <a:xfrm>
            <a:off x="2989350" y="83925"/>
            <a:ext cx="3165300" cy="64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solidFill>
                  <a:schemeClr val="dk2"/>
                </a:solidFill>
              </a:rPr>
              <a:t>Thank You</a:t>
            </a:r>
            <a:endParaRPr b="1" sz="3400">
              <a:solidFill>
                <a:schemeClr val="dk2"/>
              </a:solidFill>
            </a:endParaRPr>
          </a:p>
        </p:txBody>
      </p:sp>
      <p:sp>
        <p:nvSpPr>
          <p:cNvPr id="250" name="Google Shape;250;p36"/>
          <p:cNvSpPr txBox="1"/>
          <p:nvPr/>
        </p:nvSpPr>
        <p:spPr>
          <a:xfrm>
            <a:off x="577500" y="1692100"/>
            <a:ext cx="79890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800">
                <a:solidFill>
                  <a:schemeClr val="dk2"/>
                </a:solidFill>
              </a:rPr>
              <a:t>"</a:t>
            </a:r>
            <a:r>
              <a:rPr lang="en" sz="1800">
                <a:solidFill>
                  <a:schemeClr val="dk2"/>
                </a:solidFill>
              </a:rPr>
              <a:t>We Would</a:t>
            </a:r>
            <a:r>
              <a:rPr lang="en" sz="1800">
                <a:solidFill>
                  <a:schemeClr val="dk2"/>
                </a:solidFill>
              </a:rPr>
              <a:t> also like to express our sincere gratitude to </a:t>
            </a:r>
            <a:r>
              <a:rPr b="1" lang="en" sz="1800">
                <a:solidFill>
                  <a:schemeClr val="dk2"/>
                </a:solidFill>
              </a:rPr>
              <a:t>Professor Bruce Irvin</a:t>
            </a:r>
            <a:r>
              <a:rPr lang="en" sz="1800">
                <a:solidFill>
                  <a:schemeClr val="dk2"/>
                </a:solidFill>
              </a:rPr>
              <a:t> for his guidance and support throughout this project."</a:t>
            </a:r>
            <a:endParaRPr sz="1800">
              <a:solidFill>
                <a:schemeClr val="dk2"/>
              </a:solidFill>
            </a:endParaRPr>
          </a:p>
          <a:p>
            <a:pPr indent="0" lvl="0" marL="0" rtl="0" algn="l">
              <a:spcBef>
                <a:spcPts val="0"/>
              </a:spcBef>
              <a:spcAft>
                <a:spcPts val="0"/>
              </a:spcAft>
              <a:buClr>
                <a:schemeClr val="dk1"/>
              </a:buClr>
              <a:buSzPts val="1100"/>
              <a:buFont typeface="Arial"/>
              <a:buNone/>
            </a:pPr>
            <a:r>
              <a:t/>
            </a:r>
            <a:endParaRPr sz="1800">
              <a:solidFill>
                <a:schemeClr val="dk2"/>
              </a:solidFill>
            </a:endParaRPr>
          </a:p>
        </p:txBody>
      </p:sp>
      <p:sp>
        <p:nvSpPr>
          <p:cNvPr id="251" name="Google Shape;251;p36"/>
          <p:cNvSpPr txBox="1"/>
          <p:nvPr/>
        </p:nvSpPr>
        <p:spPr>
          <a:xfrm>
            <a:off x="527550" y="2571750"/>
            <a:ext cx="7601400" cy="64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"A big thank you to our </a:t>
            </a:r>
            <a:r>
              <a:rPr b="1" lang="en" sz="1800">
                <a:solidFill>
                  <a:schemeClr val="dk2"/>
                </a:solidFill>
              </a:rPr>
              <a:t>TA, Vysali Kallepalli</a:t>
            </a:r>
            <a:r>
              <a:rPr lang="en" sz="1800">
                <a:solidFill>
                  <a:schemeClr val="dk2"/>
                </a:solidFill>
              </a:rPr>
              <a:t>, for her assistance and valuable feedback."</a:t>
            </a:r>
            <a:endParaRPr sz="1800">
              <a:solidFill>
                <a:schemeClr val="dk2"/>
              </a:solidFill>
            </a:endParaRPr>
          </a:p>
        </p:txBody>
      </p:sp>
      <p:sp>
        <p:nvSpPr>
          <p:cNvPr id="252" name="Google Shape;252;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156825"/>
            <a:ext cx="8520600" cy="4914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b="1" lang="en" sz="2300">
                <a:solidFill>
                  <a:schemeClr val="dk2"/>
                </a:solidFill>
              </a:rPr>
              <a:t>Technical Overview of the Data Pipeline</a:t>
            </a:r>
            <a:endParaRPr b="1" sz="2300">
              <a:solidFill>
                <a:schemeClr val="dk2"/>
              </a:solidFill>
            </a:endParaRPr>
          </a:p>
        </p:txBody>
      </p:sp>
      <p:sp>
        <p:nvSpPr>
          <p:cNvPr id="72" name="Google Shape;72;p15"/>
          <p:cNvSpPr txBox="1"/>
          <p:nvPr>
            <p:ph idx="1" type="body"/>
          </p:nvPr>
        </p:nvSpPr>
        <p:spPr>
          <a:xfrm>
            <a:off x="311700" y="752700"/>
            <a:ext cx="8520600" cy="4223700"/>
          </a:xfrm>
          <a:prstGeom prst="rect">
            <a:avLst/>
          </a:prstGeom>
        </p:spPr>
        <p:txBody>
          <a:bodyPr anchorCtr="0" anchor="t" bIns="91425" lIns="91425" spcFirstLastPara="1" rIns="91425" wrap="square" tIns="91425">
            <a:noAutofit/>
          </a:bodyPr>
          <a:lstStyle/>
          <a:p>
            <a:pPr indent="-298450" lvl="0" marL="457200" rtl="0" algn="just">
              <a:spcBef>
                <a:spcPts val="1200"/>
              </a:spcBef>
              <a:spcAft>
                <a:spcPts val="0"/>
              </a:spcAft>
              <a:buSzPts val="1100"/>
              <a:buAutoNum type="arabicPeriod"/>
            </a:pPr>
            <a:r>
              <a:rPr b="1" lang="en" sz="1100"/>
              <a:t>Data Acquisition:</a:t>
            </a:r>
            <a:r>
              <a:rPr lang="en" sz="1100"/>
              <a:t> Our automated system fetches the breadcrumb and stop event data daily from TriMet’s API, which provides the GPS details and stop event details for buses based on specified vehicle IDs.</a:t>
            </a:r>
            <a:endParaRPr sz="1100"/>
          </a:p>
          <a:p>
            <a:pPr indent="-298450" lvl="0" marL="457200" rtl="0" algn="just">
              <a:spcBef>
                <a:spcPts val="0"/>
              </a:spcBef>
              <a:spcAft>
                <a:spcPts val="0"/>
              </a:spcAft>
              <a:buSzPts val="1100"/>
              <a:buAutoNum type="arabicPeriod"/>
            </a:pPr>
            <a:r>
              <a:rPr b="1" lang="en" sz="1100"/>
              <a:t>Data Ingestion and Streaming:</a:t>
            </a:r>
            <a:r>
              <a:rPr lang="en" sz="1100"/>
              <a:t> Leveraging Google Cloud Platform, we've set up a robust infrastructure where data is streamed via Google Cloud Pub/Sub </a:t>
            </a:r>
            <a:r>
              <a:rPr lang="en" sz="1100"/>
              <a:t>facilitated</a:t>
            </a:r>
            <a:r>
              <a:rPr lang="en" sz="1100"/>
              <a:t> by a publisher script written in Python. Each batch of data, which encompasses one day's worth of data for each vehicle ID, is already recorded and stored in the TriMet database.This data is accessed via an API, with retrieval scheduled through cron jobs to run daily at 20:00.</a:t>
            </a:r>
            <a:endParaRPr sz="1100"/>
          </a:p>
          <a:p>
            <a:pPr indent="-298450" lvl="0" marL="457200" rtl="0" algn="just">
              <a:spcBef>
                <a:spcPts val="0"/>
              </a:spcBef>
              <a:spcAft>
                <a:spcPts val="0"/>
              </a:spcAft>
              <a:buSzPts val="1100"/>
              <a:buAutoNum type="arabicPeriod"/>
            </a:pPr>
            <a:r>
              <a:rPr b="1" lang="en" sz="1100"/>
              <a:t>Data Processing:</a:t>
            </a:r>
            <a:r>
              <a:rPr lang="en" sz="1100"/>
              <a:t> Once collected, the data undergoes several stages:</a:t>
            </a:r>
            <a:endParaRPr sz="1100"/>
          </a:p>
          <a:p>
            <a:pPr indent="-298450" lvl="1" marL="914400" rtl="0" algn="just">
              <a:spcBef>
                <a:spcPts val="0"/>
              </a:spcBef>
              <a:spcAft>
                <a:spcPts val="0"/>
              </a:spcAft>
              <a:buSzPts val="1100"/>
              <a:buChar char="○"/>
            </a:pPr>
            <a:r>
              <a:rPr b="1" lang="en" sz="1100"/>
              <a:t>Validation:</a:t>
            </a:r>
            <a:r>
              <a:rPr lang="en" sz="1100"/>
              <a:t> Ensures accuracy and completeness of the data.</a:t>
            </a:r>
            <a:endParaRPr sz="1100"/>
          </a:p>
          <a:p>
            <a:pPr indent="-298450" lvl="1" marL="914400" rtl="0" algn="just">
              <a:spcBef>
                <a:spcPts val="0"/>
              </a:spcBef>
              <a:spcAft>
                <a:spcPts val="0"/>
              </a:spcAft>
              <a:buSzPts val="1100"/>
              <a:buChar char="○"/>
            </a:pPr>
            <a:r>
              <a:rPr b="1" lang="en" sz="1100"/>
              <a:t>Transformation:</a:t>
            </a:r>
            <a:r>
              <a:rPr lang="en" sz="1100"/>
              <a:t> Adjusts data formats and computes additional metrics, such as deriving speed from sequential GPS points.</a:t>
            </a:r>
            <a:endParaRPr sz="1100"/>
          </a:p>
          <a:p>
            <a:pPr indent="-298450" lvl="1" marL="914400" rtl="0" algn="just">
              <a:spcBef>
                <a:spcPts val="0"/>
              </a:spcBef>
              <a:spcAft>
                <a:spcPts val="0"/>
              </a:spcAft>
              <a:buSzPts val="1100"/>
              <a:buChar char="○"/>
            </a:pPr>
            <a:r>
              <a:rPr b="1" lang="en" sz="1100"/>
              <a:t>Enhancement:</a:t>
            </a:r>
            <a:r>
              <a:rPr lang="en" sz="1100"/>
              <a:t> Enriches the data by integrating breadcrumb data with stop event data, providing a more granular view of each trip.</a:t>
            </a:r>
            <a:endParaRPr sz="1100"/>
          </a:p>
          <a:p>
            <a:pPr indent="-298450" lvl="0" marL="457200" rtl="0" algn="just">
              <a:spcBef>
                <a:spcPts val="0"/>
              </a:spcBef>
              <a:spcAft>
                <a:spcPts val="0"/>
              </a:spcAft>
              <a:buSzPts val="1100"/>
              <a:buAutoNum type="arabicPeriod"/>
            </a:pPr>
            <a:r>
              <a:rPr b="1" lang="en" sz="1100"/>
              <a:t>Data Storage and Management:</a:t>
            </a:r>
            <a:r>
              <a:rPr lang="en" sz="1100"/>
              <a:t> Processed data is stored in a PostgreSQL database, designed with a schema that supports complex queries and efficient data retrieval.</a:t>
            </a:r>
            <a:endParaRPr sz="1100"/>
          </a:p>
          <a:p>
            <a:pPr indent="-298450" lvl="0" marL="457200" rtl="0" algn="just">
              <a:spcBef>
                <a:spcPts val="0"/>
              </a:spcBef>
              <a:spcAft>
                <a:spcPts val="0"/>
              </a:spcAft>
              <a:buSzPts val="1100"/>
              <a:buAutoNum type="arabicPeriod"/>
            </a:pPr>
            <a:r>
              <a:rPr b="1" lang="en" sz="1100"/>
              <a:t>Data Visualization and Analysis:</a:t>
            </a:r>
            <a:r>
              <a:rPr lang="en" sz="1100"/>
              <a:t> We utilize </a:t>
            </a:r>
            <a:r>
              <a:rPr lang="en" sz="1100"/>
              <a:t>Mapbox GL</a:t>
            </a:r>
            <a:r>
              <a:rPr lang="en" sz="1100"/>
              <a:t> to create dynamic visualizations that map bus routes and operational metrics like speed directly onto a geographical representation of Portland. This allows us to analyze patterns such as speed variations and route efficiency.</a:t>
            </a:r>
            <a:endParaRPr sz="1100"/>
          </a:p>
        </p:txBody>
      </p:sp>
      <p:sp>
        <p:nvSpPr>
          <p:cNvPr id="73" name="Google Shape;73;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4" name="Google Shape;74;p15"/>
          <p:cNvSpPr txBox="1"/>
          <p:nvPr/>
        </p:nvSpPr>
        <p:spPr>
          <a:xfrm>
            <a:off x="7011675" y="4570400"/>
            <a:ext cx="1632900" cy="3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Siddhanth</a:t>
            </a:r>
            <a:endParaRPr sz="18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240450"/>
            <a:ext cx="8520600" cy="606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dk2"/>
                </a:solidFill>
              </a:rPr>
              <a:t>Component Diagram</a:t>
            </a:r>
            <a:endParaRPr b="1">
              <a:solidFill>
                <a:schemeClr val="dk2"/>
              </a:solidFill>
            </a:endParaRPr>
          </a:p>
        </p:txBody>
      </p:sp>
      <p:sp>
        <p:nvSpPr>
          <p:cNvPr id="80" name="Google Shape;80;p16"/>
          <p:cNvSpPr txBox="1"/>
          <p:nvPr>
            <p:ph idx="1" type="body"/>
          </p:nvPr>
        </p:nvSpPr>
        <p:spPr>
          <a:xfrm>
            <a:off x="0" y="1017725"/>
            <a:ext cx="9144000" cy="41256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t/>
            </a:r>
            <a:endParaRPr b="1" sz="1300">
              <a:solidFill>
                <a:schemeClr val="dk1"/>
              </a:solidFill>
            </a:endParaRPr>
          </a:p>
          <a:p>
            <a:pPr indent="0" lvl="0" marL="0" rtl="0" algn="l">
              <a:spcBef>
                <a:spcPts val="1400"/>
              </a:spcBef>
              <a:spcAft>
                <a:spcPts val="400"/>
              </a:spcAft>
              <a:buClr>
                <a:schemeClr val="dk1"/>
              </a:buClr>
              <a:buSzPts val="1100"/>
              <a:buFont typeface="Arial"/>
              <a:buNone/>
            </a:pPr>
            <a:r>
              <a:t/>
            </a:r>
            <a:endParaRPr b="1" sz="1300">
              <a:solidFill>
                <a:schemeClr val="dk1"/>
              </a:solidFill>
            </a:endParaRPr>
          </a:p>
        </p:txBody>
      </p:sp>
      <p:pic>
        <p:nvPicPr>
          <p:cNvPr id="81" name="Google Shape;81;p16"/>
          <p:cNvPicPr preferRelativeResize="0"/>
          <p:nvPr/>
        </p:nvPicPr>
        <p:blipFill>
          <a:blip r:embed="rId3">
            <a:alphaModFix/>
          </a:blip>
          <a:stretch>
            <a:fillRect/>
          </a:stretch>
        </p:blipFill>
        <p:spPr>
          <a:xfrm>
            <a:off x="0" y="846751"/>
            <a:ext cx="9144003" cy="4626850"/>
          </a:xfrm>
          <a:prstGeom prst="rect">
            <a:avLst/>
          </a:prstGeom>
          <a:noFill/>
          <a:ln>
            <a:noFill/>
          </a:ln>
        </p:spPr>
      </p:pic>
      <p:sp>
        <p:nvSpPr>
          <p:cNvPr id="82" name="Google Shape;82;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3" name="Google Shape;83;p16"/>
          <p:cNvSpPr txBox="1"/>
          <p:nvPr/>
        </p:nvSpPr>
        <p:spPr>
          <a:xfrm>
            <a:off x="7628000" y="4700550"/>
            <a:ext cx="1393200" cy="4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Siddhanth</a:t>
            </a:r>
            <a:endParaRPr sz="18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13137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b="1" lang="en" sz="2500">
                <a:solidFill>
                  <a:schemeClr val="dk2"/>
                </a:solidFill>
              </a:rPr>
              <a:t>System Architecture Overview</a:t>
            </a:r>
            <a:endParaRPr b="1" sz="4200">
              <a:solidFill>
                <a:schemeClr val="dk2"/>
              </a:solidFill>
            </a:endParaRPr>
          </a:p>
        </p:txBody>
      </p:sp>
      <p:sp>
        <p:nvSpPr>
          <p:cNvPr id="89" name="Google Shape;89;p17"/>
          <p:cNvSpPr txBox="1"/>
          <p:nvPr>
            <p:ph idx="1" type="body"/>
          </p:nvPr>
        </p:nvSpPr>
        <p:spPr>
          <a:xfrm>
            <a:off x="311700" y="704075"/>
            <a:ext cx="8520600" cy="4335000"/>
          </a:xfrm>
          <a:prstGeom prst="rect">
            <a:avLst/>
          </a:prstGeom>
        </p:spPr>
        <p:txBody>
          <a:bodyPr anchorCtr="0" anchor="t" bIns="91425" lIns="91425" spcFirstLastPara="1" rIns="91425" wrap="square" tIns="91425">
            <a:noAutofit/>
          </a:bodyPr>
          <a:lstStyle/>
          <a:p>
            <a:pPr indent="-292100" lvl="0" marL="457200" rtl="0" algn="just">
              <a:spcBef>
                <a:spcPts val="1200"/>
              </a:spcBef>
              <a:spcAft>
                <a:spcPts val="0"/>
              </a:spcAft>
              <a:buSzPts val="1000"/>
              <a:buAutoNum type="arabicPeriod"/>
            </a:pPr>
            <a:r>
              <a:rPr b="1" lang="en" sz="1000"/>
              <a:t>Data Source</a:t>
            </a:r>
            <a:endParaRPr b="1" sz="1000"/>
          </a:p>
          <a:p>
            <a:pPr indent="-292100" lvl="1" marL="914400" rtl="0" algn="just">
              <a:spcBef>
                <a:spcPts val="0"/>
              </a:spcBef>
              <a:spcAft>
                <a:spcPts val="0"/>
              </a:spcAft>
              <a:buSzPts val="1000"/>
              <a:buChar char="○"/>
            </a:pPr>
            <a:r>
              <a:rPr b="1" lang="en" sz="1000"/>
              <a:t>TriMet APIs</a:t>
            </a:r>
            <a:r>
              <a:rPr lang="en" sz="1000"/>
              <a:t>: We leverage two APIs:</a:t>
            </a:r>
            <a:endParaRPr sz="1000"/>
          </a:p>
          <a:p>
            <a:pPr indent="-292100" lvl="2" marL="1371600" rtl="0" algn="just">
              <a:spcBef>
                <a:spcPts val="0"/>
              </a:spcBef>
              <a:spcAft>
                <a:spcPts val="0"/>
              </a:spcAft>
              <a:buSzPts val="1000"/>
              <a:buChar char="■"/>
            </a:pPr>
            <a:r>
              <a:rPr b="1" lang="en" sz="1000"/>
              <a:t>Breadcrumb API</a:t>
            </a:r>
            <a:r>
              <a:rPr lang="en" sz="1000"/>
              <a:t>: Provides GPS coordinates and timestamps from buses at 5-second intervals.</a:t>
            </a:r>
            <a:endParaRPr sz="1000"/>
          </a:p>
          <a:p>
            <a:pPr indent="-292100" lvl="2" marL="1371600" rtl="0" algn="just">
              <a:spcBef>
                <a:spcPts val="0"/>
              </a:spcBef>
              <a:spcAft>
                <a:spcPts val="0"/>
              </a:spcAft>
              <a:buSzPts val="1000"/>
              <a:buChar char="■"/>
            </a:pPr>
            <a:r>
              <a:rPr b="1" lang="en" sz="1000"/>
              <a:t>Stop Events API</a:t>
            </a:r>
            <a:r>
              <a:rPr lang="en" sz="1000"/>
              <a:t>: Offers details about bus stop times and durations.</a:t>
            </a:r>
            <a:endParaRPr sz="1000"/>
          </a:p>
          <a:p>
            <a:pPr indent="-292100" lvl="0" marL="457200" rtl="0" algn="just">
              <a:spcBef>
                <a:spcPts val="0"/>
              </a:spcBef>
              <a:spcAft>
                <a:spcPts val="0"/>
              </a:spcAft>
              <a:buSzPts val="1000"/>
              <a:buAutoNum type="arabicPeriod"/>
            </a:pPr>
            <a:r>
              <a:rPr b="1" lang="en" sz="1000"/>
              <a:t>Google Cloud Platform (GCP) Virtual Machines</a:t>
            </a:r>
            <a:endParaRPr b="1" sz="1000"/>
          </a:p>
          <a:p>
            <a:pPr indent="-292100" lvl="1" marL="914400" rtl="0" algn="just">
              <a:spcBef>
                <a:spcPts val="0"/>
              </a:spcBef>
              <a:spcAft>
                <a:spcPts val="0"/>
              </a:spcAft>
              <a:buSzPts val="1000"/>
              <a:buChar char="○"/>
            </a:pPr>
            <a:r>
              <a:rPr b="1" lang="en" sz="1000"/>
              <a:t>Data Collection VMs</a:t>
            </a:r>
            <a:r>
              <a:rPr lang="en" sz="1000"/>
              <a:t>: These VMs are configured with Python scripts that run on a scheduled basis (via cron jobs) to pull data from the TriMet APIs. These scripts use the requests library to handle HTTP requests and parse JSON payloads.</a:t>
            </a:r>
            <a:endParaRPr sz="1000"/>
          </a:p>
          <a:p>
            <a:pPr indent="-292100" lvl="1" marL="914400" rtl="0" algn="just">
              <a:spcBef>
                <a:spcPts val="0"/>
              </a:spcBef>
              <a:spcAft>
                <a:spcPts val="0"/>
              </a:spcAft>
              <a:buSzPts val="1000"/>
              <a:buChar char="○"/>
            </a:pPr>
            <a:r>
              <a:rPr b="1" lang="en" sz="1000"/>
              <a:t>Data Processing VMs</a:t>
            </a:r>
            <a:r>
              <a:rPr lang="en" sz="1000"/>
              <a:t>: Post-data collection, these VMs handle heavy data processing tasks. This includes data cleaning, validation using custom Python functions, and transformation tasks like calculating velocities from consecutive GPS points.</a:t>
            </a:r>
            <a:endParaRPr sz="1000"/>
          </a:p>
          <a:p>
            <a:pPr indent="-292100" lvl="0" marL="457200" rtl="0" algn="just">
              <a:spcBef>
                <a:spcPts val="0"/>
              </a:spcBef>
              <a:spcAft>
                <a:spcPts val="0"/>
              </a:spcAft>
              <a:buSzPts val="1000"/>
              <a:buAutoNum type="arabicPeriod"/>
            </a:pPr>
            <a:r>
              <a:rPr b="1" lang="en" sz="1000"/>
              <a:t>Publisher</a:t>
            </a:r>
            <a:endParaRPr b="1" sz="1000"/>
          </a:p>
          <a:p>
            <a:pPr indent="-292100" lvl="1" marL="914400" rtl="0" algn="just">
              <a:spcBef>
                <a:spcPts val="0"/>
              </a:spcBef>
              <a:spcAft>
                <a:spcPts val="0"/>
              </a:spcAft>
              <a:buSzPts val="1000"/>
              <a:buChar char="○"/>
            </a:pPr>
            <a:r>
              <a:rPr b="1" lang="en" sz="1000"/>
              <a:t>Data Publishing Services</a:t>
            </a:r>
            <a:r>
              <a:rPr lang="en" sz="1000"/>
              <a:t>: Implemented in Python, these services utilize the google-cloud-pubsub library to publish data to designated topics within the Google Cloud Pub/Sub system. Each piece of data is formatted as a JSON message and includes metadata like collection timestamps and data source identifiers.</a:t>
            </a:r>
            <a:endParaRPr sz="1000"/>
          </a:p>
          <a:p>
            <a:pPr indent="-292100" lvl="0" marL="457200" rtl="0" algn="just">
              <a:spcBef>
                <a:spcPts val="0"/>
              </a:spcBef>
              <a:spcAft>
                <a:spcPts val="0"/>
              </a:spcAft>
              <a:buSzPts val="1000"/>
              <a:buAutoNum type="arabicPeriod"/>
            </a:pPr>
            <a:r>
              <a:rPr b="1" lang="en" sz="1000"/>
              <a:t>Google Cloud Pub/Sub System</a:t>
            </a:r>
            <a:endParaRPr b="1" sz="1000"/>
          </a:p>
          <a:p>
            <a:pPr indent="-292100" lvl="1" marL="914400" rtl="0" algn="just">
              <a:spcBef>
                <a:spcPts val="0"/>
              </a:spcBef>
              <a:spcAft>
                <a:spcPts val="0"/>
              </a:spcAft>
              <a:buSzPts val="1000"/>
              <a:buChar char="○"/>
            </a:pPr>
            <a:r>
              <a:rPr b="1" lang="en" sz="1000"/>
              <a:t>Topics and Subscriptions</a:t>
            </a:r>
            <a:r>
              <a:rPr lang="en" sz="1000"/>
              <a:t>: We have separate topics for breadcrumb and stop event data to segregate the data flows. Subscriptions are configured with message retention policies and dead-letter handling to manage data delivery reliability.</a:t>
            </a:r>
            <a:endParaRPr sz="1000"/>
          </a:p>
          <a:p>
            <a:pPr indent="-292100" lvl="0" marL="457200" rtl="0" algn="just">
              <a:spcBef>
                <a:spcPts val="0"/>
              </a:spcBef>
              <a:spcAft>
                <a:spcPts val="0"/>
              </a:spcAft>
              <a:buSzPts val="1000"/>
              <a:buAutoNum type="arabicPeriod"/>
            </a:pPr>
            <a:r>
              <a:rPr b="1" lang="en" sz="1000"/>
              <a:t>Receivers</a:t>
            </a:r>
            <a:endParaRPr b="1" sz="1000"/>
          </a:p>
          <a:p>
            <a:pPr indent="-292100" lvl="1" marL="914400" rtl="0" algn="just">
              <a:spcBef>
                <a:spcPts val="0"/>
              </a:spcBef>
              <a:spcAft>
                <a:spcPts val="0"/>
              </a:spcAft>
              <a:buSzPts val="1000"/>
              <a:buChar char="○"/>
            </a:pPr>
            <a:r>
              <a:rPr b="1" lang="en" sz="1000"/>
              <a:t>Data Receiver Services</a:t>
            </a:r>
            <a:r>
              <a:rPr lang="en" sz="1000"/>
              <a:t>: These are also Python-based applications subscribing to the Pub/Sub topics. They perform additional validations (e.g., checking for duplicate data entries) and transformations (e.g., converting timestamps to a unified timezone). The receivers then load the data into the PostgreSQL database using batch inserts to optimize performance.</a:t>
            </a:r>
            <a:endParaRPr sz="1000"/>
          </a:p>
          <a:p>
            <a:pPr indent="-292100" lvl="0" marL="457200" rtl="0" algn="just">
              <a:spcBef>
                <a:spcPts val="0"/>
              </a:spcBef>
              <a:spcAft>
                <a:spcPts val="0"/>
              </a:spcAft>
              <a:buSzPts val="1000"/>
              <a:buAutoNum type="arabicPeriod"/>
            </a:pPr>
            <a:r>
              <a:rPr b="1" lang="en" sz="1000"/>
              <a:t>Database Server</a:t>
            </a:r>
            <a:endParaRPr b="1" sz="1000"/>
          </a:p>
          <a:p>
            <a:pPr indent="-292100" lvl="1" marL="914400" rtl="0" algn="just">
              <a:spcBef>
                <a:spcPts val="0"/>
              </a:spcBef>
              <a:spcAft>
                <a:spcPts val="0"/>
              </a:spcAft>
              <a:buSzPts val="1000"/>
              <a:buChar char="○"/>
            </a:pPr>
            <a:r>
              <a:rPr b="1" lang="en" sz="1000"/>
              <a:t>PostgreSQL on GCP</a:t>
            </a:r>
            <a:r>
              <a:rPr lang="en" sz="1000"/>
              <a:t>: Our database schema is optimized for time-series data analysis, with tables structured to efficiently query spatial and temporal data. We use indices on trip IDs, timestamps, and geographical coordinates to speed up queries.</a:t>
            </a:r>
            <a:endParaRPr sz="1000"/>
          </a:p>
        </p:txBody>
      </p:sp>
      <p:sp>
        <p:nvSpPr>
          <p:cNvPr id="90" name="Google Shape;9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1" name="Google Shape;91;p17"/>
          <p:cNvSpPr txBox="1"/>
          <p:nvPr/>
        </p:nvSpPr>
        <p:spPr>
          <a:xfrm>
            <a:off x="7579975" y="4749925"/>
            <a:ext cx="12522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Siddhanth</a:t>
            </a:r>
            <a:endParaRPr sz="18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110475"/>
            <a:ext cx="8520600" cy="516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dk2"/>
                </a:solidFill>
              </a:rPr>
              <a:t>Detailed Overview - Infrastructure</a:t>
            </a:r>
            <a:endParaRPr b="1">
              <a:solidFill>
                <a:schemeClr val="dk2"/>
              </a:solidFill>
            </a:endParaRPr>
          </a:p>
        </p:txBody>
      </p:sp>
      <p:sp>
        <p:nvSpPr>
          <p:cNvPr id="97" name="Google Shape;97;p18"/>
          <p:cNvSpPr txBox="1"/>
          <p:nvPr>
            <p:ph idx="1" type="body"/>
          </p:nvPr>
        </p:nvSpPr>
        <p:spPr>
          <a:xfrm>
            <a:off x="311700" y="554075"/>
            <a:ext cx="8520600" cy="4589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900"/>
              <a:t>Google Cloud Virtual Machines (VMs):</a:t>
            </a:r>
            <a:endParaRPr sz="900"/>
          </a:p>
          <a:p>
            <a:pPr indent="-285750" lvl="0" marL="457200" rtl="0" algn="just">
              <a:spcBef>
                <a:spcPts val="1200"/>
              </a:spcBef>
              <a:spcAft>
                <a:spcPts val="0"/>
              </a:spcAft>
              <a:buSzPts val="900"/>
              <a:buChar char="●"/>
            </a:pPr>
            <a:r>
              <a:rPr lang="en" sz="900"/>
              <a:t>VM Utilization: We deploy Python scripts on optimized Google Cloud Platform Virtual Machines to fetch data from TriMet APIs, ensuring high availability for data processing.</a:t>
            </a:r>
            <a:endParaRPr sz="900"/>
          </a:p>
          <a:p>
            <a:pPr indent="-285750" lvl="0" marL="457200" rtl="0" algn="just">
              <a:spcBef>
                <a:spcPts val="0"/>
              </a:spcBef>
              <a:spcAft>
                <a:spcPts val="0"/>
              </a:spcAft>
              <a:buSzPts val="900"/>
              <a:buChar char="●"/>
            </a:pPr>
            <a:r>
              <a:rPr lang="en" sz="900"/>
              <a:t>VM Scheduling: To align with processing demands and enhance cost efficiency, VMs are scheduled to run daily from 19:50 to 21:30, minimizing operational costs while ensuring availability during critical hours.</a:t>
            </a:r>
            <a:endParaRPr sz="900"/>
          </a:p>
          <a:p>
            <a:pPr indent="0" lvl="0" marL="0" rtl="0" algn="just">
              <a:spcBef>
                <a:spcPts val="1200"/>
              </a:spcBef>
              <a:spcAft>
                <a:spcPts val="0"/>
              </a:spcAft>
              <a:buNone/>
            </a:pPr>
            <a:r>
              <a:rPr lang="en" sz="900"/>
              <a:t>Google Cloud Pub/Sub:</a:t>
            </a:r>
            <a:endParaRPr sz="900"/>
          </a:p>
          <a:p>
            <a:pPr indent="-285750" lvl="0" marL="457200" rtl="0" algn="just">
              <a:spcBef>
                <a:spcPts val="1200"/>
              </a:spcBef>
              <a:spcAft>
                <a:spcPts val="0"/>
              </a:spcAft>
              <a:buSzPts val="900"/>
              <a:buChar char="●"/>
            </a:pPr>
            <a:r>
              <a:rPr lang="en" sz="900"/>
              <a:t>The system employs GCP Pub/Sub for robust, real-time messaging across different components. Using distinct topics for breadcrumb and stop event data ensures organized, manageable, and scalable data flows, essential for efficient large-scale data handling.</a:t>
            </a:r>
            <a:endParaRPr sz="900"/>
          </a:p>
          <a:p>
            <a:pPr indent="0" lvl="0" marL="0" rtl="0" algn="just">
              <a:spcBef>
                <a:spcPts val="1200"/>
              </a:spcBef>
              <a:spcAft>
                <a:spcPts val="0"/>
              </a:spcAft>
              <a:buNone/>
            </a:pPr>
            <a:r>
              <a:rPr lang="en" sz="900"/>
              <a:t>Cron Job Scheduling:</a:t>
            </a:r>
            <a:endParaRPr sz="900"/>
          </a:p>
          <a:p>
            <a:pPr indent="-285750" lvl="0" marL="457200" rtl="0" algn="just">
              <a:spcBef>
                <a:spcPts val="1200"/>
              </a:spcBef>
              <a:spcAft>
                <a:spcPts val="0"/>
              </a:spcAft>
              <a:buSzPts val="900"/>
              <a:buChar char="●"/>
            </a:pPr>
            <a:r>
              <a:rPr lang="en" sz="900"/>
              <a:t>Cron jobs on GCP VMs automate the execution of data-fetching and publishing scripts, specifically scheduled to run after VM startup. The runscript.sh triggers these operations at 20:00 daily, aligning perfectly with the VMs' operational window to ensure data is updated regularly without manual input.</a:t>
            </a:r>
            <a:endParaRPr sz="900"/>
          </a:p>
          <a:p>
            <a:pPr indent="0" lvl="0" marL="0" rtl="0" algn="just">
              <a:spcBef>
                <a:spcPts val="1200"/>
              </a:spcBef>
              <a:spcAft>
                <a:spcPts val="0"/>
              </a:spcAft>
              <a:buNone/>
            </a:pPr>
            <a:r>
              <a:rPr lang="en" sz="900"/>
              <a:t>Daemon for Persistent Services:</a:t>
            </a:r>
            <a:endParaRPr sz="900"/>
          </a:p>
          <a:p>
            <a:pPr indent="-285750" lvl="0" marL="457200" rtl="0" algn="just">
              <a:spcBef>
                <a:spcPts val="1200"/>
              </a:spcBef>
              <a:spcAft>
                <a:spcPts val="0"/>
              </a:spcAft>
              <a:buSzPts val="900"/>
              <a:buChar char="●"/>
            </a:pPr>
            <a:r>
              <a:rPr lang="en" sz="900"/>
              <a:t>Daemon processes manage the persistence and reliability of our data processing applications. Services such as trimet-receiver.service are configured to automatically initiate with the VM and restart upon failure, ensuring continuous data processing without interruptions.</a:t>
            </a:r>
            <a:endParaRPr sz="900"/>
          </a:p>
          <a:p>
            <a:pPr indent="0" lvl="0" marL="0" rtl="0" algn="just">
              <a:spcBef>
                <a:spcPts val="1200"/>
              </a:spcBef>
              <a:spcAft>
                <a:spcPts val="0"/>
              </a:spcAft>
              <a:buNone/>
            </a:pPr>
            <a:r>
              <a:rPr lang="en" sz="900"/>
              <a:t>Logging and Monitoring with GCP Services:</a:t>
            </a:r>
            <a:endParaRPr sz="900"/>
          </a:p>
          <a:p>
            <a:pPr indent="-285750" lvl="0" marL="457200" rtl="0" algn="just">
              <a:spcBef>
                <a:spcPts val="1200"/>
              </a:spcBef>
              <a:spcAft>
                <a:spcPts val="0"/>
              </a:spcAft>
              <a:buSzPts val="900"/>
              <a:buChar char="●"/>
            </a:pPr>
            <a:r>
              <a:rPr lang="en" sz="900"/>
              <a:t>Operational logging is integral for monitoring system performance and troubleshooting. Utilizing GCP Logging services, logs are systematically captured and stored both in a local file (log_file.log) and in the cloud. This dual storage approach ensures comprehensive visibility into system health and operational metrics, facilitating real-time analysis and historical data review.</a:t>
            </a:r>
            <a:endParaRPr sz="900"/>
          </a:p>
        </p:txBody>
      </p:sp>
      <p:sp>
        <p:nvSpPr>
          <p:cNvPr id="98" name="Google Shape;98;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9" name="Google Shape;99;p18"/>
          <p:cNvSpPr txBox="1"/>
          <p:nvPr/>
        </p:nvSpPr>
        <p:spPr>
          <a:xfrm>
            <a:off x="7139750" y="4704950"/>
            <a:ext cx="1408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Raghuram</a:t>
            </a:r>
            <a:endParaRPr sz="18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13137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b="1" lang="en" sz="2500">
                <a:solidFill>
                  <a:schemeClr val="dk2"/>
                </a:solidFill>
              </a:rPr>
              <a:t>Detailed Overview - Publisher</a:t>
            </a:r>
            <a:endParaRPr b="1" sz="4200">
              <a:solidFill>
                <a:schemeClr val="dk2"/>
              </a:solidFill>
            </a:endParaRPr>
          </a:p>
        </p:txBody>
      </p:sp>
      <p:sp>
        <p:nvSpPr>
          <p:cNvPr id="105" name="Google Shape;105;p19"/>
          <p:cNvSpPr txBox="1"/>
          <p:nvPr>
            <p:ph idx="1" type="body"/>
          </p:nvPr>
        </p:nvSpPr>
        <p:spPr>
          <a:xfrm>
            <a:off x="311700" y="704075"/>
            <a:ext cx="8520600" cy="4115400"/>
          </a:xfrm>
          <a:prstGeom prst="rect">
            <a:avLst/>
          </a:prstGeom>
        </p:spPr>
        <p:txBody>
          <a:bodyPr anchorCtr="0" anchor="t" bIns="91425" lIns="91425" spcFirstLastPara="1" rIns="91425" wrap="square" tIns="91425">
            <a:normAutofit fontScale="25000" lnSpcReduction="20000"/>
          </a:bodyPr>
          <a:lstStyle/>
          <a:p>
            <a:pPr indent="0" lvl="0" marL="0" rtl="0" algn="just">
              <a:spcBef>
                <a:spcPts val="1200"/>
              </a:spcBef>
              <a:spcAft>
                <a:spcPts val="0"/>
              </a:spcAft>
              <a:buNone/>
            </a:pPr>
            <a:r>
              <a:rPr b="1" lang="en" sz="4067"/>
              <a:t>Data Fetching</a:t>
            </a:r>
            <a:r>
              <a:rPr lang="en" sz="4067"/>
              <a:t>:</a:t>
            </a:r>
            <a:endParaRPr b="1" sz="4067"/>
          </a:p>
          <a:p>
            <a:pPr indent="-293176" lvl="0" marL="457200" rtl="0" algn="just">
              <a:spcBef>
                <a:spcPts val="1200"/>
              </a:spcBef>
              <a:spcAft>
                <a:spcPts val="0"/>
              </a:spcAft>
              <a:buSzPct val="100000"/>
              <a:buChar char="●"/>
            </a:pPr>
            <a:r>
              <a:rPr lang="en" sz="4067"/>
              <a:t>Breadcrumb and Stop event publisher scripts operate asynchronously, utilizing aiohttp.ClientSession to make non-blocking HTTP requests to the TriMet APIs. This ensures efficient data retrieval without idling resources.</a:t>
            </a:r>
            <a:endParaRPr sz="4067"/>
          </a:p>
          <a:p>
            <a:pPr indent="-293176" lvl="0" marL="457200" rtl="0" algn="just">
              <a:spcBef>
                <a:spcPts val="0"/>
              </a:spcBef>
              <a:spcAft>
                <a:spcPts val="0"/>
              </a:spcAft>
              <a:buSzPct val="100000"/>
              <a:buChar char="●"/>
            </a:pPr>
            <a:r>
              <a:rPr lang="en" sz="4067"/>
              <a:t>The breadcrumb data script fetches GPS coordinates and timestamps for buses, which detail their routes and movements at 5-second intervals.</a:t>
            </a:r>
            <a:endParaRPr sz="4067"/>
          </a:p>
          <a:p>
            <a:pPr indent="-293176" lvl="0" marL="457200" rtl="0" algn="just">
              <a:spcBef>
                <a:spcPts val="0"/>
              </a:spcBef>
              <a:spcAft>
                <a:spcPts val="0"/>
              </a:spcAft>
              <a:buSzPct val="100000"/>
              <a:buChar char="●"/>
            </a:pPr>
            <a:r>
              <a:rPr lang="en" sz="4067"/>
              <a:t>The stop event data script retrieves data about bus stops, including arrival and departure times, which are extracted from HTML content using BeautifulSoup.</a:t>
            </a:r>
            <a:endParaRPr sz="4067"/>
          </a:p>
          <a:p>
            <a:pPr indent="0" lvl="0" marL="0" rtl="0" algn="just">
              <a:spcBef>
                <a:spcPts val="1200"/>
              </a:spcBef>
              <a:spcAft>
                <a:spcPts val="0"/>
              </a:spcAft>
              <a:buNone/>
            </a:pPr>
            <a:r>
              <a:rPr b="1" lang="en" sz="4067"/>
              <a:t>Data Processing and Transformation</a:t>
            </a:r>
            <a:r>
              <a:rPr lang="en" sz="4067"/>
              <a:t>:</a:t>
            </a:r>
            <a:endParaRPr sz="4067"/>
          </a:p>
          <a:p>
            <a:pPr indent="-293176" lvl="0" marL="457200" rtl="0" algn="just">
              <a:spcBef>
                <a:spcPts val="1200"/>
              </a:spcBef>
              <a:spcAft>
                <a:spcPts val="0"/>
              </a:spcAft>
              <a:buSzPct val="100000"/>
              <a:buChar char="●"/>
            </a:pPr>
            <a:r>
              <a:rPr b="1" lang="en" sz="4067"/>
              <a:t>Breadcrumb Data</a:t>
            </a:r>
            <a:r>
              <a:rPr lang="en" sz="4067"/>
              <a:t>: After fetching, each GPS record is serialized into JSON and immediately published to a specific Pub/Sub topic dedicated to breadcrumb events.</a:t>
            </a:r>
            <a:endParaRPr sz="4067"/>
          </a:p>
          <a:p>
            <a:pPr indent="-293176" lvl="0" marL="457200" rtl="0" algn="just">
              <a:spcBef>
                <a:spcPts val="0"/>
              </a:spcBef>
              <a:spcAft>
                <a:spcPts val="0"/>
              </a:spcAft>
              <a:buSzPct val="100000"/>
              <a:buChar char="●"/>
            </a:pPr>
            <a:r>
              <a:rPr b="1" lang="en" sz="4067"/>
              <a:t>Stop Event Data</a:t>
            </a:r>
            <a:r>
              <a:rPr lang="en" sz="4067"/>
              <a:t>: The HTML content is parsed to extract relevant data, convert it into structured formats using pandas, and then serialize it into JSON. This data includes additional context like trip IDs and precise timestamps, enhancing the richness of the dataset.</a:t>
            </a:r>
            <a:endParaRPr sz="4067"/>
          </a:p>
          <a:p>
            <a:pPr indent="0" lvl="0" marL="0" rtl="0" algn="just">
              <a:spcBef>
                <a:spcPts val="1200"/>
              </a:spcBef>
              <a:spcAft>
                <a:spcPts val="0"/>
              </a:spcAft>
              <a:buNone/>
            </a:pPr>
            <a:r>
              <a:rPr b="1" lang="en" sz="4067"/>
              <a:t>Data Publishing</a:t>
            </a:r>
            <a:r>
              <a:rPr lang="en" sz="4067"/>
              <a:t>:</a:t>
            </a:r>
            <a:endParaRPr sz="4067"/>
          </a:p>
          <a:p>
            <a:pPr indent="-293176" lvl="0" marL="457200" rtl="0" algn="just">
              <a:spcBef>
                <a:spcPts val="1200"/>
              </a:spcBef>
              <a:spcAft>
                <a:spcPts val="0"/>
              </a:spcAft>
              <a:buSzPct val="100000"/>
              <a:buChar char="●"/>
            </a:pPr>
            <a:r>
              <a:rPr lang="en" sz="4067"/>
              <a:t>Both scripts use google.cloud.pubsub_v1.PublisherClient to connect to Google Cloud Pub/Sub.</a:t>
            </a:r>
            <a:endParaRPr sz="4067"/>
          </a:p>
          <a:p>
            <a:pPr indent="-293176" lvl="0" marL="457200" rtl="0" algn="just">
              <a:spcBef>
                <a:spcPts val="0"/>
              </a:spcBef>
              <a:spcAft>
                <a:spcPts val="0"/>
              </a:spcAft>
              <a:buSzPct val="100000"/>
              <a:buChar char="●"/>
            </a:pPr>
            <a:r>
              <a:rPr lang="en" sz="4067"/>
              <a:t>Breadcrumb and stop event data are published to separate topics (trimet-topic for breadcrumbs and trimet-stop-topic for stop events). This segregation helps in managing data flow and allows for tailored processing downstream.</a:t>
            </a:r>
            <a:endParaRPr sz="4067"/>
          </a:p>
          <a:p>
            <a:pPr indent="0" lvl="0" marL="0" rtl="0" algn="just">
              <a:spcBef>
                <a:spcPts val="1200"/>
              </a:spcBef>
              <a:spcAft>
                <a:spcPts val="0"/>
              </a:spcAft>
              <a:buNone/>
            </a:pPr>
            <a:r>
              <a:rPr b="1" lang="en" sz="4067"/>
              <a:t>Error Handling and Resilience</a:t>
            </a:r>
            <a:r>
              <a:rPr lang="en" sz="4067"/>
              <a:t>:</a:t>
            </a:r>
            <a:endParaRPr sz="4067"/>
          </a:p>
          <a:p>
            <a:pPr indent="-293176" lvl="0" marL="457200" rtl="0" algn="just">
              <a:spcBef>
                <a:spcPts val="1200"/>
              </a:spcBef>
              <a:spcAft>
                <a:spcPts val="0"/>
              </a:spcAft>
              <a:buSzPct val="100000"/>
              <a:buChar char="●"/>
            </a:pPr>
            <a:r>
              <a:rPr lang="en" sz="4067"/>
              <a:t>The scripts include error handling to manage issues such as API unavailability or data inconsistencies. For instance, they handle HTTP 404 errors gracefully by logging and skipping missing data without breaking the execution flow.</a:t>
            </a:r>
            <a:endParaRPr sz="4067"/>
          </a:p>
          <a:p>
            <a:pPr indent="-293176" lvl="0" marL="457200" rtl="0" algn="just">
              <a:spcBef>
                <a:spcPts val="0"/>
              </a:spcBef>
              <a:spcAft>
                <a:spcPts val="0"/>
              </a:spcAft>
              <a:buSzPct val="100000"/>
              <a:buChar char="●"/>
            </a:pPr>
            <a:r>
              <a:rPr lang="en" sz="4067"/>
              <a:t>Exception handling mechanisms ensure that any unexpected errors are logged, providing traceability and aiding in quick resolution.</a:t>
            </a:r>
            <a:endParaRPr sz="4067"/>
          </a:p>
          <a:p>
            <a:pPr indent="0" lvl="0" marL="0" rtl="0" algn="just">
              <a:spcBef>
                <a:spcPts val="1200"/>
              </a:spcBef>
              <a:spcAft>
                <a:spcPts val="0"/>
              </a:spcAft>
              <a:buNone/>
            </a:pPr>
            <a:r>
              <a:t/>
            </a:r>
            <a:endParaRPr sz="1100">
              <a:solidFill>
                <a:schemeClr val="dk1"/>
              </a:solidFill>
            </a:endParaRPr>
          </a:p>
          <a:p>
            <a:pPr indent="0" lvl="0" marL="0" rtl="0" algn="just">
              <a:spcBef>
                <a:spcPts val="1200"/>
              </a:spcBef>
              <a:spcAft>
                <a:spcPts val="1200"/>
              </a:spcAft>
              <a:buNone/>
            </a:pPr>
            <a:r>
              <a:t/>
            </a:r>
            <a:endParaRPr sz="1100">
              <a:solidFill>
                <a:schemeClr val="dk1"/>
              </a:solidFill>
            </a:endParaRPr>
          </a:p>
        </p:txBody>
      </p:sp>
      <p:sp>
        <p:nvSpPr>
          <p:cNvPr id="106" name="Google Shape;10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7" name="Google Shape;107;p19"/>
          <p:cNvSpPr txBox="1"/>
          <p:nvPr/>
        </p:nvSpPr>
        <p:spPr>
          <a:xfrm>
            <a:off x="7419900" y="4663225"/>
            <a:ext cx="1256700" cy="48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2"/>
                </a:solidFill>
              </a:rPr>
              <a:t>Raghuram</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0"/>
            <a:ext cx="8520600" cy="67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320">
                <a:solidFill>
                  <a:schemeClr val="dk2"/>
                </a:solidFill>
              </a:rPr>
              <a:t>Detailed Overview - </a:t>
            </a:r>
            <a:r>
              <a:rPr b="1" lang="en" sz="2320">
                <a:solidFill>
                  <a:schemeClr val="dk2"/>
                </a:solidFill>
              </a:rPr>
              <a:t>Receiver</a:t>
            </a:r>
            <a:r>
              <a:rPr b="1" lang="en" sz="2320">
                <a:solidFill>
                  <a:schemeClr val="dk2"/>
                </a:solidFill>
              </a:rPr>
              <a:t> </a:t>
            </a:r>
            <a:endParaRPr b="1" sz="2320">
              <a:solidFill>
                <a:schemeClr val="dk2"/>
              </a:solidFill>
            </a:endParaRPr>
          </a:p>
        </p:txBody>
      </p:sp>
      <p:sp>
        <p:nvSpPr>
          <p:cNvPr id="113" name="Google Shape;113;p20"/>
          <p:cNvSpPr txBox="1"/>
          <p:nvPr>
            <p:ph idx="1" type="body"/>
          </p:nvPr>
        </p:nvSpPr>
        <p:spPr>
          <a:xfrm>
            <a:off x="374450" y="449525"/>
            <a:ext cx="8520600" cy="4652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900"/>
              <a:t>Message Handling</a:t>
            </a:r>
            <a:r>
              <a:rPr lang="en" sz="900"/>
              <a:t>:</a:t>
            </a:r>
            <a:endParaRPr sz="900"/>
          </a:p>
          <a:p>
            <a:pPr indent="-285750" lvl="0" marL="457200" rtl="0" algn="just">
              <a:spcBef>
                <a:spcPts val="1200"/>
              </a:spcBef>
              <a:spcAft>
                <a:spcPts val="0"/>
              </a:spcAft>
              <a:buSzPts val="900"/>
              <a:buChar char="●"/>
            </a:pPr>
            <a:r>
              <a:rPr lang="en" sz="900"/>
              <a:t>The system employs Google Cloud Pub/Sub, a fully managed real-time messaging service, to receive and manage streams of data from two separate topics. Each topic corresponds to a distinct type of data: trimet-topic for GPS breadcrumb data and trimet-stop-topic for stop event data. Python-based receiver scripts are tasked with subscribing to these topics, ensuring real-time data capture.</a:t>
            </a:r>
            <a:endParaRPr sz="900"/>
          </a:p>
          <a:p>
            <a:pPr indent="0" lvl="0" marL="0" rtl="0" algn="just">
              <a:spcBef>
                <a:spcPts val="1200"/>
              </a:spcBef>
              <a:spcAft>
                <a:spcPts val="0"/>
              </a:spcAft>
              <a:buNone/>
            </a:pPr>
            <a:r>
              <a:rPr b="1" lang="en" sz="900"/>
              <a:t>Data Reception and Asynchronous Processing</a:t>
            </a:r>
            <a:r>
              <a:rPr lang="en" sz="900"/>
              <a:t>:</a:t>
            </a:r>
            <a:endParaRPr sz="900"/>
          </a:p>
          <a:p>
            <a:pPr indent="-285750" lvl="0" marL="457200" rtl="0" algn="just">
              <a:spcBef>
                <a:spcPts val="1200"/>
              </a:spcBef>
              <a:spcAft>
                <a:spcPts val="0"/>
              </a:spcAft>
              <a:buClr>
                <a:schemeClr val="dk2"/>
              </a:buClr>
              <a:buSzPts val="900"/>
              <a:buChar char="●"/>
            </a:pPr>
            <a:r>
              <a:rPr lang="en" sz="900"/>
              <a:t>Upon reception, data is processed asynchronously to maintain throughput and minimize latency. The pubsub_v1.SubscriberClient in Python handles data fetching, while asynchronous callbacks process and validate each message:</a:t>
            </a:r>
            <a:endParaRPr sz="900"/>
          </a:p>
          <a:p>
            <a:pPr indent="-285750" lvl="0" marL="457200" rtl="0" algn="just">
              <a:spcBef>
                <a:spcPts val="0"/>
              </a:spcBef>
              <a:spcAft>
                <a:spcPts val="0"/>
              </a:spcAft>
              <a:buClr>
                <a:schemeClr val="dk2"/>
              </a:buClr>
              <a:buSzPts val="900"/>
              <a:buChar char="●"/>
            </a:pPr>
            <a:r>
              <a:rPr lang="en" sz="900"/>
              <a:t>For breadcrumb data, transformations include computing speeds from sequential GPS entries and normalizing timestamp data to a consistent timezone.</a:t>
            </a:r>
            <a:endParaRPr sz="900"/>
          </a:p>
          <a:p>
            <a:pPr indent="-285750" lvl="0" marL="457200" rtl="0" algn="just">
              <a:spcBef>
                <a:spcPts val="0"/>
              </a:spcBef>
              <a:spcAft>
                <a:spcPts val="0"/>
              </a:spcAft>
              <a:buClr>
                <a:schemeClr val="dk2"/>
              </a:buClr>
              <a:buSzPts val="900"/>
              <a:buChar char="●"/>
            </a:pPr>
            <a:r>
              <a:rPr lang="en" sz="900"/>
              <a:t>For stop events, data extracted from JSON payloads is reformatted, with timestamps converted to standard datetime objects and categorical data like direction converted from codes to descriptive labels.</a:t>
            </a:r>
            <a:endParaRPr sz="900"/>
          </a:p>
          <a:p>
            <a:pPr indent="0" lvl="0" marL="0" rtl="0" algn="just">
              <a:spcBef>
                <a:spcPts val="1200"/>
              </a:spcBef>
              <a:spcAft>
                <a:spcPts val="0"/>
              </a:spcAft>
              <a:buNone/>
            </a:pPr>
            <a:r>
              <a:rPr b="1" lang="en" sz="900"/>
              <a:t>Data Validation Techniques - Anomaly detection:</a:t>
            </a:r>
            <a:endParaRPr b="1" sz="900"/>
          </a:p>
          <a:p>
            <a:pPr indent="-285750" lvl="0" marL="457200" rtl="0" algn="just">
              <a:spcBef>
                <a:spcPts val="1200"/>
              </a:spcBef>
              <a:spcAft>
                <a:spcPts val="0"/>
              </a:spcAft>
              <a:buSzPts val="900"/>
              <a:buChar char="●"/>
            </a:pPr>
            <a:r>
              <a:rPr lang="en" sz="900"/>
              <a:t>Type and format assertions ensure that each data field matches the expected data types and formats. For example, checking that numeric fields like GPS coordinates are actual numbers and that timestamp fields conform to a specific datetime format.</a:t>
            </a:r>
            <a:endParaRPr sz="900"/>
          </a:p>
          <a:p>
            <a:pPr indent="-285750" lvl="0" marL="457200" rtl="0" algn="just">
              <a:spcBef>
                <a:spcPts val="0"/>
              </a:spcBef>
              <a:spcAft>
                <a:spcPts val="0"/>
              </a:spcAft>
              <a:buSzPts val="900"/>
              <a:buChar char="●"/>
            </a:pPr>
            <a:r>
              <a:rPr lang="en" sz="900"/>
              <a:t>Range assertions are used to verify that data values fall within acceptable ranges. For GPS data, this would include ensuring latitude values are between -90 and 90 degrees and longitude values are between -180 and 180 degrees. Timestamps would also be checked to ensure they are within a realistic and expected operational window.</a:t>
            </a:r>
            <a:endParaRPr sz="900"/>
          </a:p>
          <a:p>
            <a:pPr indent="-285750" lvl="0" marL="457200" rtl="0" algn="just">
              <a:spcBef>
                <a:spcPts val="0"/>
              </a:spcBef>
              <a:spcAft>
                <a:spcPts val="0"/>
              </a:spcAft>
              <a:buSzPts val="900"/>
              <a:buChar char="●"/>
            </a:pPr>
            <a:r>
              <a:rPr lang="en" sz="900"/>
              <a:t>For fields where negative values do not make sense (such as speed or distance measurements), assertions ensure that these values are non-negative. This helps in identifying data entry errors or anomalies in sensor readings.</a:t>
            </a:r>
            <a:endParaRPr sz="900"/>
          </a:p>
          <a:p>
            <a:pPr indent="-285750" lvl="0" marL="457200" rtl="0" algn="just">
              <a:spcBef>
                <a:spcPts val="0"/>
              </a:spcBef>
              <a:spcAft>
                <a:spcPts val="0"/>
              </a:spcAft>
              <a:buSzPts val="900"/>
              <a:buChar char="●"/>
            </a:pPr>
            <a:r>
              <a:rPr lang="en" sz="900"/>
              <a:t>Data Completeness verify that no essential data elements are missing from any record. Ensuring that fields like GPS coordinates, vehicle IDs, and timestamps are present in every data entry is crucial for the integrity and usability of the data.</a:t>
            </a:r>
            <a:endParaRPr sz="900"/>
          </a:p>
          <a:p>
            <a:pPr indent="-285750" lvl="0" marL="457200" rtl="0" algn="just">
              <a:spcBef>
                <a:spcPts val="0"/>
              </a:spcBef>
              <a:spcAft>
                <a:spcPts val="0"/>
              </a:spcAft>
              <a:buSzPts val="900"/>
              <a:buChar char="●"/>
            </a:pPr>
            <a:r>
              <a:rPr lang="en" sz="900"/>
              <a:t>Assertions detect duplicate records within the dataset, ensuring that each entry is unique and thereby maintaining the accuracy and reliability of the data. This is particularly important in systems where duplicate data can lead to skewed analysis or operational insights.</a:t>
            </a:r>
            <a:endParaRPr sz="900"/>
          </a:p>
        </p:txBody>
      </p:sp>
      <p:sp>
        <p:nvSpPr>
          <p:cNvPr id="114" name="Google Shape;114;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5" name="Google Shape;115;p20"/>
          <p:cNvSpPr txBox="1"/>
          <p:nvPr/>
        </p:nvSpPr>
        <p:spPr>
          <a:xfrm>
            <a:off x="7419900" y="4663225"/>
            <a:ext cx="1256700" cy="48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Raghuram</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0"/>
            <a:ext cx="8520600" cy="67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320">
                <a:solidFill>
                  <a:schemeClr val="dk2"/>
                </a:solidFill>
              </a:rPr>
              <a:t>Detailed Overview - Receiver </a:t>
            </a:r>
            <a:endParaRPr b="1" sz="2320">
              <a:solidFill>
                <a:schemeClr val="dk2"/>
              </a:solidFill>
            </a:endParaRPr>
          </a:p>
        </p:txBody>
      </p:sp>
      <p:sp>
        <p:nvSpPr>
          <p:cNvPr id="121" name="Google Shape;121;p21"/>
          <p:cNvSpPr txBox="1"/>
          <p:nvPr>
            <p:ph idx="1" type="body"/>
          </p:nvPr>
        </p:nvSpPr>
        <p:spPr>
          <a:xfrm>
            <a:off x="353525" y="495025"/>
            <a:ext cx="8520600" cy="4491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000"/>
              <a:t>Speed Calculation and Data Transformation</a:t>
            </a:r>
            <a:r>
              <a:rPr lang="en" sz="1000"/>
              <a:t>:</a:t>
            </a:r>
            <a:endParaRPr sz="1000"/>
          </a:p>
          <a:p>
            <a:pPr indent="-292100" lvl="0" marL="457200" rtl="0" algn="just">
              <a:spcBef>
                <a:spcPts val="1200"/>
              </a:spcBef>
              <a:spcAft>
                <a:spcPts val="0"/>
              </a:spcAft>
              <a:buClr>
                <a:schemeClr val="dk2"/>
              </a:buClr>
              <a:buSzPts val="1000"/>
              <a:buChar char="●"/>
            </a:pPr>
            <a:r>
              <a:rPr lang="en" sz="1000"/>
              <a:t>For breadcrumb data, the receivers calculate the speed of buses by measuring the distance between consecutive GPS points and dividing by the time interval, applying the formula speed=distance / time. This calculation is performed dynamically as data streams into the system, providing real-time insights into bus speeds.</a:t>
            </a:r>
            <a:endParaRPr sz="1000"/>
          </a:p>
          <a:p>
            <a:pPr indent="0" lvl="0" marL="0" rtl="0" algn="just">
              <a:spcBef>
                <a:spcPts val="1200"/>
              </a:spcBef>
              <a:spcAft>
                <a:spcPts val="0"/>
              </a:spcAft>
              <a:buNone/>
            </a:pPr>
            <a:r>
              <a:rPr b="1" lang="en" sz="1000"/>
              <a:t>Comprehensive Error Handling and System Monitoring</a:t>
            </a:r>
            <a:r>
              <a:rPr lang="en" sz="1000"/>
              <a:t>:</a:t>
            </a:r>
            <a:endParaRPr sz="1000"/>
          </a:p>
          <a:p>
            <a:pPr indent="-292100" lvl="0" marL="457200" rtl="0" algn="just">
              <a:spcBef>
                <a:spcPts val="1200"/>
              </a:spcBef>
              <a:spcAft>
                <a:spcPts val="0"/>
              </a:spcAft>
              <a:buSzPts val="1000"/>
              <a:buChar char="●"/>
            </a:pPr>
            <a:r>
              <a:rPr lang="en" sz="1000"/>
              <a:t>Our system utilizes structured exception handling frameworks across all stages of data processing and loading. These frameworks systematically log errors to prevent data corruption and ensure quick resolution. Integrated directly into the receivers, this comprehensive approach manages exceptions effectively during data fetching, processing, and loading, enhancing the system’s resilience.</a:t>
            </a:r>
            <a:endParaRPr sz="1000"/>
          </a:p>
          <a:p>
            <a:pPr indent="0" lvl="0" marL="0" rtl="0" algn="just">
              <a:spcBef>
                <a:spcPts val="1200"/>
              </a:spcBef>
              <a:spcAft>
                <a:spcPts val="0"/>
              </a:spcAft>
              <a:buNone/>
            </a:pPr>
            <a:r>
              <a:rPr b="1" lang="en" sz="1000"/>
              <a:t>Efficient Data Insertion into PostgreSQL</a:t>
            </a:r>
            <a:r>
              <a:rPr lang="en" sz="1000"/>
              <a:t>:</a:t>
            </a:r>
            <a:endParaRPr sz="1000"/>
          </a:p>
          <a:p>
            <a:pPr indent="-292100" lvl="0" marL="457200" rtl="0" algn="just">
              <a:spcBef>
                <a:spcPts val="1200"/>
              </a:spcBef>
              <a:spcAft>
                <a:spcPts val="0"/>
              </a:spcAft>
              <a:buSzPts val="1000"/>
              <a:buChar char="●"/>
            </a:pPr>
            <a:r>
              <a:rPr lang="en" sz="1000"/>
              <a:t>Using the psycopg2 library's copy_from method, the receivers efficiently load data into PostgreSQL by leveraging batch processing techniques. This approach, chosen for its ability to handle large data batches, significantly reduces database transaction overhead. By aggregating data into batches prior to insertion, our system enhances overall performance and minimizes processing times, ensuring robust data management even under conditions of high data influx.</a:t>
            </a:r>
            <a:endParaRPr sz="1000"/>
          </a:p>
          <a:p>
            <a:pPr indent="0" lvl="0" marL="0" rtl="0" algn="just">
              <a:spcBef>
                <a:spcPts val="1200"/>
              </a:spcBef>
              <a:spcAft>
                <a:spcPts val="0"/>
              </a:spcAft>
              <a:buNone/>
            </a:pPr>
            <a:r>
              <a:rPr b="1" lang="en" sz="1000"/>
              <a:t>Automation and System Maintenance</a:t>
            </a:r>
            <a:r>
              <a:rPr lang="en" sz="1000"/>
              <a:t>:</a:t>
            </a:r>
            <a:endParaRPr sz="1000"/>
          </a:p>
          <a:p>
            <a:pPr indent="-292100" lvl="0" marL="457200" rtl="0" algn="just">
              <a:spcBef>
                <a:spcPts val="1200"/>
              </a:spcBef>
              <a:spcAft>
                <a:spcPts val="0"/>
              </a:spcAft>
              <a:buSzPts val="1000"/>
              <a:buChar char="●"/>
            </a:pPr>
            <a:r>
              <a:rPr lang="en" sz="1000"/>
              <a:t>Automation scripts manage the lifecycle of daemon services, including scheduled checks and restarts to ensure system resilience. The overall system architecture is designed for minimal human intervention, with automated recovery strategies.</a:t>
            </a:r>
            <a:endParaRPr sz="1000"/>
          </a:p>
        </p:txBody>
      </p:sp>
      <p:sp>
        <p:nvSpPr>
          <p:cNvPr id="122" name="Google Shape;122;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23" name="Google Shape;123;p21"/>
          <p:cNvSpPr txBox="1"/>
          <p:nvPr/>
        </p:nvSpPr>
        <p:spPr>
          <a:xfrm>
            <a:off x="7419900" y="4663225"/>
            <a:ext cx="1256700" cy="48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Raghuram</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