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79" r:id="rId4"/>
    <p:sldId id="266" r:id="rId5"/>
    <p:sldId id="270" r:id="rId6"/>
    <p:sldId id="272" r:id="rId7"/>
    <p:sldId id="273" r:id="rId8"/>
    <p:sldId id="274" r:id="rId9"/>
    <p:sldId id="267" r:id="rId10"/>
    <p:sldId id="268" r:id="rId11"/>
    <p:sldId id="269" r:id="rId12"/>
    <p:sldId id="280" r:id="rId13"/>
    <p:sldId id="282" r:id="rId14"/>
    <p:sldId id="281" r:id="rId15"/>
    <p:sldId id="283" r:id="rId16"/>
    <p:sldId id="275" r:id="rId17"/>
    <p:sldId id="276" r:id="rId18"/>
    <p:sldId id="277" r:id="rId19"/>
    <p:sldId id="278" r:id="rId20"/>
    <p:sldId id="284" r:id="rId21"/>
    <p:sldId id="291" r:id="rId22"/>
    <p:sldId id="290" r:id="rId23"/>
    <p:sldId id="289" r:id="rId24"/>
    <p:sldId id="288" r:id="rId25"/>
    <p:sldId id="287" r:id="rId26"/>
    <p:sldId id="286" r:id="rId27"/>
    <p:sldId id="26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2/10/2022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2/10/2022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2/10/2022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2/10/2022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2/10/2022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A2FD-BAA4-47EC-B28B-ADC03356F061}"/>
              </a:ext>
            </a:extLst>
          </p:cNvPr>
          <p:cNvSpPr>
            <a:spLocks noGrp="1"/>
          </p:cNvSpPr>
          <p:nvPr>
            <p:ph type="ctrTitle"/>
          </p:nvPr>
        </p:nvSpPr>
        <p:spPr>
          <a:xfrm>
            <a:off x="1489001" y="1669002"/>
            <a:ext cx="8361229" cy="1759998"/>
          </a:xfrm>
        </p:spPr>
        <p:txBody>
          <a:bodyPr anchor="t"/>
          <a:lstStyle/>
          <a:p>
            <a:br>
              <a:rPr lang="en-IN" sz="1800" b="0" i="0" u="none" strike="noStrike" baseline="0" dirty="0">
                <a:solidFill>
                  <a:srgbClr val="000000"/>
                </a:solidFill>
              </a:rPr>
            </a:br>
            <a:r>
              <a:rPr lang="en-US" sz="4800" b="0" i="0" u="none" strike="noStrike" baseline="0" dirty="0">
                <a:solidFill>
                  <a:srgbClr val="000000"/>
                </a:solidFill>
              </a:rPr>
              <a:t> Image Caption Generator Using CNN &amp; LSTM</a:t>
            </a:r>
            <a:endParaRPr lang="en-IN" sz="4800" dirty="0"/>
          </a:p>
        </p:txBody>
      </p:sp>
      <p:sp>
        <p:nvSpPr>
          <p:cNvPr id="3" name="Subtitle 2">
            <a:extLst>
              <a:ext uri="{FF2B5EF4-FFF2-40B4-BE49-F238E27FC236}">
                <a16:creationId xmlns:a16="http://schemas.microsoft.com/office/drawing/2014/main" id="{499B959C-487A-41BA-9129-40C3B7375C68}"/>
              </a:ext>
            </a:extLst>
          </p:cNvPr>
          <p:cNvSpPr>
            <a:spLocks noGrp="1"/>
          </p:cNvSpPr>
          <p:nvPr>
            <p:ph type="subTitle" idx="1"/>
          </p:nvPr>
        </p:nvSpPr>
        <p:spPr>
          <a:xfrm>
            <a:off x="2679907" y="3799645"/>
            <a:ext cx="6029088" cy="1287262"/>
          </a:xfrm>
        </p:spPr>
        <p:txBody>
          <a:bodyPr numCol="2">
            <a:normAutofit fontScale="70000" lnSpcReduction="20000"/>
          </a:bodyPr>
          <a:lstStyle/>
          <a:p>
            <a:pPr algn="r"/>
            <a:r>
              <a:rPr lang="en-IN" dirty="0"/>
              <a:t>Mentor : Mr. Kailash Kumar</a:t>
            </a:r>
          </a:p>
          <a:p>
            <a:pPr algn="r"/>
            <a:endParaRPr lang="en-IN" dirty="0"/>
          </a:p>
          <a:p>
            <a:pPr algn="r"/>
            <a:endParaRPr lang="en-IN" dirty="0"/>
          </a:p>
          <a:p>
            <a:pPr algn="r"/>
            <a:endParaRPr lang="en-IN" dirty="0"/>
          </a:p>
          <a:p>
            <a:pPr algn="r"/>
            <a:endParaRPr lang="en-IN" dirty="0"/>
          </a:p>
          <a:p>
            <a:pPr algn="r"/>
            <a:r>
              <a:rPr lang="en-IN" dirty="0"/>
              <a:t>BY: Harshita Bhardwaj</a:t>
            </a:r>
          </a:p>
          <a:p>
            <a:pPr algn="r"/>
            <a:r>
              <a:rPr lang="en-IN" dirty="0"/>
              <a:t>Vipul Gupta</a:t>
            </a:r>
          </a:p>
          <a:p>
            <a:pPr algn="r"/>
            <a:r>
              <a:rPr lang="en-IN" dirty="0"/>
              <a:t>Umesh Pratap Singh</a:t>
            </a:r>
          </a:p>
          <a:p>
            <a:pPr algn="r"/>
            <a:r>
              <a:rPr lang="en-IN" dirty="0"/>
              <a:t>Priyanshu Upadhyay</a:t>
            </a:r>
          </a:p>
          <a:p>
            <a:endParaRPr lang="en-IN" dirty="0"/>
          </a:p>
        </p:txBody>
      </p:sp>
    </p:spTree>
    <p:extLst>
      <p:ext uri="{BB962C8B-B14F-4D97-AF65-F5344CB8AC3E}">
        <p14:creationId xmlns:p14="http://schemas.microsoft.com/office/powerpoint/2010/main" val="163510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8A74-D87B-4054-9A8A-8566F28CCD29}"/>
              </a:ext>
            </a:extLst>
          </p:cNvPr>
          <p:cNvSpPr>
            <a:spLocks noGrp="1"/>
          </p:cNvSpPr>
          <p:nvPr>
            <p:ph type="title"/>
          </p:nvPr>
        </p:nvSpPr>
        <p:spPr>
          <a:xfrm>
            <a:off x="1371600" y="798990"/>
            <a:ext cx="9601200" cy="1118587"/>
          </a:xfrm>
        </p:spPr>
        <p:txBody>
          <a:bodyPr/>
          <a:lstStyle/>
          <a:p>
            <a:r>
              <a:rPr lang="en-US" dirty="0"/>
              <a:t>Proposed Work</a:t>
            </a:r>
            <a:endParaRPr lang="en-IN" dirty="0"/>
          </a:p>
        </p:txBody>
      </p:sp>
      <p:sp>
        <p:nvSpPr>
          <p:cNvPr id="3" name="Content Placeholder 2">
            <a:extLst>
              <a:ext uri="{FF2B5EF4-FFF2-40B4-BE49-F238E27FC236}">
                <a16:creationId xmlns:a16="http://schemas.microsoft.com/office/drawing/2014/main" id="{E59193FC-B34C-4007-B1B5-E6CB6D9CA6C3}"/>
              </a:ext>
            </a:extLst>
          </p:cNvPr>
          <p:cNvSpPr>
            <a:spLocks noGrp="1"/>
          </p:cNvSpPr>
          <p:nvPr>
            <p:ph idx="1"/>
          </p:nvPr>
        </p:nvSpPr>
        <p:spPr>
          <a:xfrm>
            <a:off x="1371600" y="1837678"/>
            <a:ext cx="9601200" cy="4029722"/>
          </a:xfrm>
        </p:spPr>
        <p:txBody>
          <a:bodyPr/>
          <a:lstStyle/>
          <a:p>
            <a:r>
              <a:rPr lang="en-US" dirty="0"/>
              <a:t>First, we import all datasets.</a:t>
            </a:r>
          </a:p>
          <a:p>
            <a:endParaRPr lang="en-IN" dirty="0"/>
          </a:p>
        </p:txBody>
      </p:sp>
      <p:pic>
        <p:nvPicPr>
          <p:cNvPr id="6" name="Picture 5">
            <a:extLst>
              <a:ext uri="{FF2B5EF4-FFF2-40B4-BE49-F238E27FC236}">
                <a16:creationId xmlns:a16="http://schemas.microsoft.com/office/drawing/2014/main" id="{1C53775A-F21A-4AEC-B0A7-9F1ADD084350}"/>
              </a:ext>
            </a:extLst>
          </p:cNvPr>
          <p:cNvPicPr>
            <a:picLocks noChangeAspect="1"/>
          </p:cNvPicPr>
          <p:nvPr/>
        </p:nvPicPr>
        <p:blipFill>
          <a:blip r:embed="rId2"/>
          <a:stretch>
            <a:fillRect/>
          </a:stretch>
        </p:blipFill>
        <p:spPr>
          <a:xfrm>
            <a:off x="2441359" y="2743200"/>
            <a:ext cx="8123067" cy="3604334"/>
          </a:xfrm>
          <a:prstGeom prst="rect">
            <a:avLst/>
          </a:prstGeom>
        </p:spPr>
      </p:pic>
    </p:spTree>
    <p:extLst>
      <p:ext uri="{BB962C8B-B14F-4D97-AF65-F5344CB8AC3E}">
        <p14:creationId xmlns:p14="http://schemas.microsoft.com/office/powerpoint/2010/main" val="186127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02B3E6-614D-4B06-93D9-3A6427694833}"/>
              </a:ext>
            </a:extLst>
          </p:cNvPr>
          <p:cNvSpPr>
            <a:spLocks noGrp="1"/>
          </p:cNvSpPr>
          <p:nvPr>
            <p:ph idx="1"/>
          </p:nvPr>
        </p:nvSpPr>
        <p:spPr>
          <a:xfrm>
            <a:off x="1371600" y="1513643"/>
            <a:ext cx="9601200" cy="4594193"/>
          </a:xfrm>
        </p:spPr>
        <p:txBody>
          <a:bodyPr/>
          <a:lstStyle/>
          <a:p>
            <a:r>
              <a:rPr lang="en-US" dirty="0"/>
              <a:t>Getting and performing data cleaning</a:t>
            </a:r>
          </a:p>
          <a:p>
            <a:endParaRPr lang="en-IN" dirty="0"/>
          </a:p>
        </p:txBody>
      </p:sp>
      <p:pic>
        <p:nvPicPr>
          <p:cNvPr id="7" name="Picture 6">
            <a:extLst>
              <a:ext uri="{FF2B5EF4-FFF2-40B4-BE49-F238E27FC236}">
                <a16:creationId xmlns:a16="http://schemas.microsoft.com/office/drawing/2014/main" id="{6AEF3F0C-C8B1-421E-B84F-81BA844A769B}"/>
              </a:ext>
            </a:extLst>
          </p:cNvPr>
          <p:cNvPicPr>
            <a:picLocks noChangeAspect="1"/>
          </p:cNvPicPr>
          <p:nvPr/>
        </p:nvPicPr>
        <p:blipFill>
          <a:blip r:embed="rId2"/>
          <a:stretch>
            <a:fillRect/>
          </a:stretch>
        </p:blipFill>
        <p:spPr>
          <a:xfrm>
            <a:off x="2610036" y="2494625"/>
            <a:ext cx="7430610" cy="2663301"/>
          </a:xfrm>
          <a:prstGeom prst="rect">
            <a:avLst/>
          </a:prstGeom>
        </p:spPr>
      </p:pic>
    </p:spTree>
    <p:extLst>
      <p:ext uri="{BB962C8B-B14F-4D97-AF65-F5344CB8AC3E}">
        <p14:creationId xmlns:p14="http://schemas.microsoft.com/office/powerpoint/2010/main" val="2577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A468F-313D-4065-8ABA-42BFB203276A}"/>
              </a:ext>
            </a:extLst>
          </p:cNvPr>
          <p:cNvSpPr>
            <a:spLocks noGrp="1"/>
          </p:cNvSpPr>
          <p:nvPr>
            <p:ph idx="1"/>
          </p:nvPr>
        </p:nvSpPr>
        <p:spPr>
          <a:xfrm>
            <a:off x="1295400" y="1638300"/>
            <a:ext cx="9601200" cy="3581400"/>
          </a:xfrm>
        </p:spPr>
        <p:txBody>
          <a:bodyPr>
            <a:normAutofit/>
          </a:bodyPr>
          <a:lstStyle/>
          <a:p>
            <a:r>
              <a:rPr lang="en-US" b="1" i="0" dirty="0">
                <a:solidFill>
                  <a:schemeClr val="tx1"/>
                </a:solidFill>
                <a:effectLst/>
                <a:latin typeface="Times New Roman" panose="02020603050405020304" pitchFamily="18" charset="0"/>
                <a:cs typeface="Times New Roman" panose="02020603050405020304" pitchFamily="18" charset="0"/>
              </a:rPr>
              <a:t>Extracting the feature vector from all images</a:t>
            </a:r>
          </a:p>
          <a:p>
            <a:pPr marL="0" indent="0">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This technique is also called transfer learning, we don’t have to do everything on our own, we use the pre-trained model that have been already trained on large datasets and extract the features from these models and use them for our tasks. We are using the </a:t>
            </a:r>
            <a:r>
              <a:rPr lang="en-US" b="0" i="0" dirty="0" err="1">
                <a:solidFill>
                  <a:schemeClr val="tx1"/>
                </a:solidFill>
                <a:effectLst/>
                <a:latin typeface="Times New Roman" panose="02020603050405020304" pitchFamily="18" charset="0"/>
                <a:cs typeface="Times New Roman" panose="02020603050405020304" pitchFamily="18" charset="0"/>
              </a:rPr>
              <a:t>Xception</a:t>
            </a:r>
            <a:r>
              <a:rPr lang="en-US" b="0" i="0" dirty="0">
                <a:solidFill>
                  <a:schemeClr val="tx1"/>
                </a:solidFill>
                <a:effectLst/>
                <a:latin typeface="Times New Roman" panose="02020603050405020304" pitchFamily="18" charset="0"/>
                <a:cs typeface="Times New Roman" panose="02020603050405020304" pitchFamily="18" charset="0"/>
              </a:rPr>
              <a:t> model which has been trained on </a:t>
            </a:r>
            <a:r>
              <a:rPr lang="en-US" b="0" i="0" dirty="0" err="1">
                <a:solidFill>
                  <a:schemeClr val="tx1"/>
                </a:solidFill>
                <a:effectLst/>
                <a:latin typeface="Times New Roman" panose="02020603050405020304" pitchFamily="18" charset="0"/>
                <a:cs typeface="Times New Roman" panose="02020603050405020304" pitchFamily="18" charset="0"/>
              </a:rPr>
              <a:t>imagenet</a:t>
            </a:r>
            <a:r>
              <a:rPr lang="en-US" b="0" i="0" dirty="0">
                <a:solidFill>
                  <a:schemeClr val="tx1"/>
                </a:solidFill>
                <a:effectLst/>
                <a:latin typeface="Times New Roman" panose="02020603050405020304" pitchFamily="18" charset="0"/>
                <a:cs typeface="Times New Roman" panose="02020603050405020304" pitchFamily="18" charset="0"/>
              </a:rPr>
              <a:t> dataset that had 1000 different classes to classify.</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788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8B217-3C5E-4BC5-ABBF-CD01CD20BEB8}"/>
              </a:ext>
            </a:extLst>
          </p:cNvPr>
          <p:cNvSpPr>
            <a:spLocks noGrp="1"/>
          </p:cNvSpPr>
          <p:nvPr>
            <p:ph idx="1"/>
          </p:nvPr>
        </p:nvSpPr>
        <p:spPr>
          <a:xfrm>
            <a:off x="1295400" y="1638300"/>
            <a:ext cx="9601200" cy="3581400"/>
          </a:xfrm>
        </p:spPr>
        <p:txBody>
          <a:bodyPr/>
          <a:lstStyle/>
          <a:p>
            <a:pPr algn="just"/>
            <a:r>
              <a:rPr lang="en-US" b="1" i="0" dirty="0">
                <a:solidFill>
                  <a:schemeClr val="tx1"/>
                </a:solidFill>
                <a:effectLst/>
                <a:latin typeface="Times New Roman" panose="02020603050405020304" pitchFamily="18" charset="0"/>
                <a:cs typeface="Times New Roman" panose="02020603050405020304" pitchFamily="18" charset="0"/>
              </a:rPr>
              <a:t>Loading dataset for Training the model</a:t>
            </a: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In our </a:t>
            </a:r>
            <a:r>
              <a:rPr lang="en-US" b="1" i="0" dirty="0">
                <a:solidFill>
                  <a:schemeClr val="tx1"/>
                </a:solidFill>
                <a:effectLst/>
                <a:latin typeface="Times New Roman" panose="02020603050405020304" pitchFamily="18" charset="0"/>
                <a:cs typeface="Times New Roman" panose="02020603050405020304" pitchFamily="18" charset="0"/>
              </a:rPr>
              <a:t>Flickr_8k_test</a:t>
            </a:r>
            <a:r>
              <a:rPr lang="en-US" b="0" i="0" dirty="0">
                <a:solidFill>
                  <a:schemeClr val="tx1"/>
                </a:solidFill>
                <a:effectLst/>
                <a:latin typeface="Times New Roman" panose="02020603050405020304" pitchFamily="18" charset="0"/>
                <a:cs typeface="Times New Roman" panose="02020603050405020304" pitchFamily="18" charset="0"/>
              </a:rPr>
              <a:t> folder, we have </a:t>
            </a:r>
            <a:r>
              <a:rPr lang="en-US" b="1" i="0" dirty="0">
                <a:solidFill>
                  <a:schemeClr val="tx1"/>
                </a:solidFill>
                <a:effectLst/>
                <a:latin typeface="Times New Roman" panose="02020603050405020304" pitchFamily="18" charset="0"/>
                <a:cs typeface="Times New Roman" panose="02020603050405020304" pitchFamily="18" charset="0"/>
              </a:rPr>
              <a:t>Flickr_8k.trainImages.txt</a:t>
            </a:r>
            <a:r>
              <a:rPr lang="en-US" b="0" i="0" dirty="0">
                <a:solidFill>
                  <a:schemeClr val="tx1"/>
                </a:solidFill>
                <a:effectLst/>
                <a:latin typeface="Times New Roman" panose="02020603050405020304" pitchFamily="18" charset="0"/>
                <a:cs typeface="Times New Roman" panose="02020603050405020304" pitchFamily="18" charset="0"/>
              </a:rPr>
              <a:t> file that contains a list of 6000 image names that we will use for training.</a:t>
            </a:r>
            <a:endParaRPr lang="en-US" b="1"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just"/>
            <a:r>
              <a:rPr lang="en-IN" b="1" i="0" dirty="0">
                <a:solidFill>
                  <a:schemeClr val="tx1"/>
                </a:solidFill>
                <a:effectLst/>
                <a:latin typeface="Times New Roman" panose="02020603050405020304" pitchFamily="18" charset="0"/>
                <a:cs typeface="Times New Roman" panose="02020603050405020304" pitchFamily="18" charset="0"/>
              </a:rPr>
              <a:t>Tokenizing the vocabulary</a:t>
            </a: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Computers don’t understand English words, for computers, we will have to represent them with numbers. So, we will map each word of the vocabulary with a unique index value. </a:t>
            </a:r>
            <a:r>
              <a:rPr lang="en-US" b="0" i="0" dirty="0" err="1">
                <a:solidFill>
                  <a:schemeClr val="tx1"/>
                </a:solidFill>
                <a:effectLst/>
                <a:latin typeface="Times New Roman" panose="02020603050405020304" pitchFamily="18" charset="0"/>
                <a:cs typeface="Times New Roman" panose="02020603050405020304" pitchFamily="18" charset="0"/>
              </a:rPr>
              <a:t>Keras</a:t>
            </a:r>
            <a:r>
              <a:rPr lang="en-US" b="0" i="0" dirty="0">
                <a:solidFill>
                  <a:schemeClr val="tx1"/>
                </a:solidFill>
                <a:effectLst/>
                <a:latin typeface="Times New Roman" panose="02020603050405020304" pitchFamily="18" charset="0"/>
                <a:cs typeface="Times New Roman" panose="02020603050405020304" pitchFamily="18" charset="0"/>
              </a:rPr>
              <a:t> library provides us with the tokenizer function</a:t>
            </a:r>
            <a:r>
              <a:rPr lang="en-IN" b="1"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21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3DED4-B5D7-4EF7-B43F-01404389C7B8}"/>
              </a:ext>
            </a:extLst>
          </p:cNvPr>
          <p:cNvSpPr>
            <a:spLocks noGrp="1"/>
          </p:cNvSpPr>
          <p:nvPr>
            <p:ph idx="1"/>
          </p:nvPr>
        </p:nvSpPr>
        <p:spPr>
          <a:xfrm>
            <a:off x="1295400" y="1638300"/>
            <a:ext cx="9601200" cy="3581400"/>
          </a:xfrm>
        </p:spPr>
        <p:txBody>
          <a:bodyPr>
            <a:noAutofit/>
          </a:bodyPr>
          <a:lstStyle/>
          <a:p>
            <a:pPr algn="just"/>
            <a:r>
              <a:rPr lang="en-IN" b="1" i="0" dirty="0">
                <a:solidFill>
                  <a:schemeClr val="tx1"/>
                </a:solidFill>
                <a:effectLst/>
                <a:latin typeface="Times New Roman" panose="02020603050405020304" pitchFamily="18" charset="0"/>
                <a:cs typeface="Times New Roman" panose="02020603050405020304" pitchFamily="18" charset="0"/>
              </a:rPr>
              <a:t>Create Data generator</a:t>
            </a:r>
          </a:p>
          <a:p>
            <a:pPr marL="0" indent="0" algn="just" fontAlgn="base">
              <a:buNone/>
            </a:pPr>
            <a:r>
              <a:rPr lang="en-US" b="0" i="0" dirty="0">
                <a:solidFill>
                  <a:schemeClr val="tx1"/>
                </a:solidFill>
                <a:effectLst/>
                <a:latin typeface="Times New Roman" panose="02020603050405020304" pitchFamily="18" charset="0"/>
                <a:cs typeface="Times New Roman" panose="02020603050405020304" pitchFamily="18" charset="0"/>
              </a:rPr>
              <a:t>We have to train our model on 6000 images and each image will contain 2048 length feature vector and caption is also represented as numbers. This amount of data is not possible to hold into memory so we will be using a generator method that will yield the input and output sequence</a:t>
            </a:r>
          </a:p>
          <a:p>
            <a:pPr algn="just"/>
            <a:r>
              <a:rPr lang="en-IN" b="1" i="0" dirty="0">
                <a:solidFill>
                  <a:schemeClr val="tx1"/>
                </a:solidFill>
                <a:effectLst/>
                <a:latin typeface="Times New Roman" panose="02020603050405020304" pitchFamily="18" charset="0"/>
                <a:cs typeface="Times New Roman" panose="02020603050405020304" pitchFamily="18" charset="0"/>
              </a:rPr>
              <a:t>Defining the CNN-RNN model</a:t>
            </a:r>
          </a:p>
          <a:p>
            <a:pPr marL="0" indent="0" algn="just" fontAlgn="base">
              <a:buNone/>
            </a:pPr>
            <a:r>
              <a:rPr lang="en-US" b="0" i="0" dirty="0">
                <a:solidFill>
                  <a:schemeClr val="tx1"/>
                </a:solidFill>
                <a:effectLst/>
                <a:latin typeface="Times New Roman" panose="02020603050405020304" pitchFamily="18" charset="0"/>
                <a:cs typeface="Times New Roman" panose="02020603050405020304" pitchFamily="18" charset="0"/>
              </a:rPr>
              <a:t>To define the structure of the model, we will be using the </a:t>
            </a:r>
            <a:r>
              <a:rPr lang="en-US" b="0" i="0" dirty="0" err="1">
                <a:solidFill>
                  <a:schemeClr val="tx1"/>
                </a:solidFill>
                <a:effectLst/>
                <a:latin typeface="Times New Roman" panose="02020603050405020304" pitchFamily="18" charset="0"/>
                <a:cs typeface="Times New Roman" panose="02020603050405020304" pitchFamily="18" charset="0"/>
              </a:rPr>
              <a:t>Keras</a:t>
            </a:r>
            <a:r>
              <a:rPr lang="en-US" b="0" i="0" dirty="0">
                <a:solidFill>
                  <a:schemeClr val="tx1"/>
                </a:solidFill>
                <a:effectLst/>
                <a:latin typeface="Times New Roman" panose="02020603050405020304" pitchFamily="18" charset="0"/>
                <a:cs typeface="Times New Roman" panose="02020603050405020304" pitchFamily="18" charset="0"/>
              </a:rPr>
              <a:t> Model from Functional API. It will consist of three major parts:</a:t>
            </a:r>
          </a:p>
          <a:p>
            <a:pPr algn="just" fontAlgn="base">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Feature Extractor </a:t>
            </a:r>
          </a:p>
          <a:p>
            <a:pPr algn="just" fontAlgn="base">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Sequence Processor </a:t>
            </a:r>
          </a:p>
          <a:p>
            <a:pPr algn="just" fontAlgn="base">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Decoder</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28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7EA7D0-9DBB-4374-82B1-E07737EF78B7}"/>
              </a:ext>
            </a:extLst>
          </p:cNvPr>
          <p:cNvSpPr>
            <a:spLocks noGrp="1"/>
          </p:cNvSpPr>
          <p:nvPr>
            <p:ph idx="1"/>
          </p:nvPr>
        </p:nvSpPr>
        <p:spPr>
          <a:xfrm>
            <a:off x="1295400" y="1638300"/>
            <a:ext cx="9601200" cy="3581400"/>
          </a:xfrm>
        </p:spPr>
        <p:txBody>
          <a:bodyPr/>
          <a:lstStyle/>
          <a:p>
            <a:pPr algn="just"/>
            <a:r>
              <a:rPr lang="en-IN" b="1" i="0" dirty="0">
                <a:solidFill>
                  <a:schemeClr val="tx1"/>
                </a:solidFill>
                <a:effectLst/>
                <a:latin typeface="Times New Roman" panose="02020603050405020304" pitchFamily="18" charset="0"/>
                <a:cs typeface="Times New Roman" panose="02020603050405020304" pitchFamily="18" charset="0"/>
              </a:rPr>
              <a:t>Training the model</a:t>
            </a: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To train the model, we will be using the 6000 training images by generating the input and output sequences in batches and fitting them to the model using </a:t>
            </a:r>
            <a:r>
              <a:rPr lang="en-US" b="0" i="0" dirty="0" err="1">
                <a:solidFill>
                  <a:schemeClr val="tx1"/>
                </a:solidFill>
                <a:effectLst/>
                <a:latin typeface="Times New Roman" panose="02020603050405020304" pitchFamily="18" charset="0"/>
                <a:cs typeface="Times New Roman" panose="02020603050405020304" pitchFamily="18" charset="0"/>
              </a:rPr>
              <a:t>model.fit_generator</a:t>
            </a:r>
            <a:r>
              <a:rPr lang="en-US" b="0" i="0" dirty="0">
                <a:solidFill>
                  <a:schemeClr val="tx1"/>
                </a:solidFill>
                <a:effectLst/>
                <a:latin typeface="Times New Roman" panose="02020603050405020304" pitchFamily="18" charset="0"/>
                <a:cs typeface="Times New Roman" panose="02020603050405020304" pitchFamily="18" charset="0"/>
              </a:rPr>
              <a:t>() method.</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982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4C81-98EF-448B-A1F9-A4BE99606B1A}"/>
              </a:ext>
            </a:extLst>
          </p:cNvPr>
          <p:cNvSpPr>
            <a:spLocks noGrp="1"/>
          </p:cNvSpPr>
          <p:nvPr>
            <p:ph type="title"/>
          </p:nvPr>
        </p:nvSpPr>
        <p:spPr/>
        <p:txBody>
          <a:bodyPr/>
          <a:lstStyle/>
          <a:p>
            <a:r>
              <a:rPr lang="en-US" dirty="0"/>
              <a:t>Implementation</a:t>
            </a:r>
            <a:br>
              <a:rPr lang="en-US" dirty="0"/>
            </a:br>
            <a:endParaRPr lang="en-IN" dirty="0"/>
          </a:p>
        </p:txBody>
      </p:sp>
      <p:pic>
        <p:nvPicPr>
          <p:cNvPr id="8" name="Content Placeholder 7">
            <a:extLst>
              <a:ext uri="{FF2B5EF4-FFF2-40B4-BE49-F238E27FC236}">
                <a16:creationId xmlns:a16="http://schemas.microsoft.com/office/drawing/2014/main" id="{40E972D1-F965-4042-8AA3-37B14D77439F}"/>
              </a:ext>
            </a:extLst>
          </p:cNvPr>
          <p:cNvPicPr>
            <a:picLocks noGrp="1" noChangeAspect="1"/>
          </p:cNvPicPr>
          <p:nvPr>
            <p:ph idx="1"/>
          </p:nvPr>
        </p:nvPicPr>
        <p:blipFill>
          <a:blip r:embed="rId2"/>
          <a:stretch>
            <a:fillRect/>
          </a:stretch>
        </p:blipFill>
        <p:spPr>
          <a:xfrm>
            <a:off x="2308769" y="1491449"/>
            <a:ext cx="8459432" cy="4758431"/>
          </a:xfrm>
          <a:prstGeom prst="rect">
            <a:avLst/>
          </a:prstGeom>
        </p:spPr>
      </p:pic>
    </p:spTree>
    <p:extLst>
      <p:ext uri="{BB962C8B-B14F-4D97-AF65-F5344CB8AC3E}">
        <p14:creationId xmlns:p14="http://schemas.microsoft.com/office/powerpoint/2010/main" val="333465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1A97-945D-4415-8C9B-A9B173129AA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241D1C0-820E-4154-B9F5-AABAF9C48559}"/>
              </a:ext>
            </a:extLst>
          </p:cNvPr>
          <p:cNvPicPr>
            <a:picLocks noGrp="1" noChangeAspect="1"/>
          </p:cNvPicPr>
          <p:nvPr>
            <p:ph idx="1"/>
          </p:nvPr>
        </p:nvPicPr>
        <p:blipFill>
          <a:blip r:embed="rId2"/>
          <a:stretch>
            <a:fillRect/>
          </a:stretch>
        </p:blipFill>
        <p:spPr>
          <a:xfrm>
            <a:off x="1371600" y="576263"/>
            <a:ext cx="10018449" cy="5635377"/>
          </a:xfrm>
          <a:prstGeom prst="rect">
            <a:avLst/>
          </a:prstGeom>
        </p:spPr>
      </p:pic>
    </p:spTree>
    <p:extLst>
      <p:ext uri="{BB962C8B-B14F-4D97-AF65-F5344CB8AC3E}">
        <p14:creationId xmlns:p14="http://schemas.microsoft.com/office/powerpoint/2010/main" val="2656218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63F5-8B66-40C8-86A0-D30239D3565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09FC8B3-3AA7-4F65-84A0-A4689421EC69}"/>
              </a:ext>
            </a:extLst>
          </p:cNvPr>
          <p:cNvPicPr>
            <a:picLocks noGrp="1" noChangeAspect="1"/>
          </p:cNvPicPr>
          <p:nvPr>
            <p:ph idx="1"/>
          </p:nvPr>
        </p:nvPicPr>
        <p:blipFill>
          <a:blip r:embed="rId2"/>
          <a:stretch>
            <a:fillRect/>
          </a:stretch>
        </p:blipFill>
        <p:spPr>
          <a:xfrm>
            <a:off x="1355243" y="577049"/>
            <a:ext cx="10143930" cy="5743852"/>
          </a:xfrm>
          <a:prstGeom prst="rect">
            <a:avLst/>
          </a:prstGeom>
        </p:spPr>
      </p:pic>
    </p:spTree>
    <p:extLst>
      <p:ext uri="{BB962C8B-B14F-4D97-AF65-F5344CB8AC3E}">
        <p14:creationId xmlns:p14="http://schemas.microsoft.com/office/powerpoint/2010/main" val="2340861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85A0-87C5-4CAC-8C60-84F001B8D2B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813A18B-7B65-4401-8ECB-129847A26C47}"/>
              </a:ext>
            </a:extLst>
          </p:cNvPr>
          <p:cNvPicPr>
            <a:picLocks noGrp="1" noChangeAspect="1"/>
          </p:cNvPicPr>
          <p:nvPr>
            <p:ph idx="1"/>
          </p:nvPr>
        </p:nvPicPr>
        <p:blipFill>
          <a:blip r:embed="rId2"/>
          <a:stretch>
            <a:fillRect/>
          </a:stretch>
        </p:blipFill>
        <p:spPr>
          <a:xfrm>
            <a:off x="1371600" y="278028"/>
            <a:ext cx="10438249" cy="6122772"/>
          </a:xfrm>
          <a:prstGeom prst="rect">
            <a:avLst/>
          </a:prstGeom>
        </p:spPr>
      </p:pic>
    </p:spTree>
    <p:extLst>
      <p:ext uri="{BB962C8B-B14F-4D97-AF65-F5344CB8AC3E}">
        <p14:creationId xmlns:p14="http://schemas.microsoft.com/office/powerpoint/2010/main" val="1880743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EAF9-C454-41E9-BADC-128BE5EF8164}"/>
              </a:ext>
            </a:extLst>
          </p:cNvPr>
          <p:cNvSpPr>
            <a:spLocks noGrp="1"/>
          </p:cNvSpPr>
          <p:nvPr>
            <p:ph type="title"/>
          </p:nvPr>
        </p:nvSpPr>
        <p:spPr>
          <a:xfrm>
            <a:off x="1371600" y="1455938"/>
            <a:ext cx="9601200" cy="715762"/>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20B524F1-1426-4208-9EBB-A4507F27242B}"/>
              </a:ext>
            </a:extLst>
          </p:cNvPr>
          <p:cNvSpPr>
            <a:spLocks noGrp="1"/>
          </p:cNvSpPr>
          <p:nvPr>
            <p:ph idx="1"/>
          </p:nvPr>
        </p:nvSpPr>
        <p:spPr>
          <a:xfrm>
            <a:off x="1371600" y="2760954"/>
            <a:ext cx="9601200" cy="3106445"/>
          </a:xfrm>
        </p:spPr>
        <p:txBody>
          <a:bodyPr/>
          <a:lstStyle/>
          <a:p>
            <a:r>
              <a:rPr lang="en-US" sz="1800" b="0" i="0" u="none" strike="noStrike" baseline="0" dirty="0">
                <a:solidFill>
                  <a:srgbClr val="000000"/>
                </a:solidFill>
                <a:latin typeface="Times New Roman" panose="02020603050405020304" pitchFamily="18" charset="0"/>
              </a:rPr>
              <a:t>The main aim of this project is to get a little bit of knowledge of deep learning techniques.</a:t>
            </a:r>
          </a:p>
          <a:p>
            <a:r>
              <a:rPr lang="en-US" sz="1800" b="0" i="0" u="none" strike="noStrike" baseline="0" dirty="0">
                <a:solidFill>
                  <a:srgbClr val="000000"/>
                </a:solidFill>
                <a:latin typeface="Times New Roman" panose="02020603050405020304" pitchFamily="18" charset="0"/>
              </a:rPr>
              <a:t> We use two techniques mainly CNN and LSTM for image classification. So, to make our image caption generator model, we will be merging these architectures. It is also called a CNN-RNN model. </a:t>
            </a:r>
            <a:endParaRPr lang="en-IN" dirty="0"/>
          </a:p>
        </p:txBody>
      </p:sp>
    </p:spTree>
    <p:extLst>
      <p:ext uri="{BB962C8B-B14F-4D97-AF65-F5344CB8AC3E}">
        <p14:creationId xmlns:p14="http://schemas.microsoft.com/office/powerpoint/2010/main" val="2596118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464D-0105-4969-8D30-06F88BD3925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C4522E2-DDAB-4F95-84B4-6D1647EAA4A5}"/>
              </a:ext>
            </a:extLst>
          </p:cNvPr>
          <p:cNvPicPr>
            <a:picLocks noGrp="1" noChangeAspect="1"/>
          </p:cNvPicPr>
          <p:nvPr>
            <p:ph idx="1"/>
          </p:nvPr>
        </p:nvPicPr>
        <p:blipFill>
          <a:blip r:embed="rId2"/>
          <a:stretch>
            <a:fillRect/>
          </a:stretch>
        </p:blipFill>
        <p:spPr>
          <a:xfrm>
            <a:off x="2988733" y="2286000"/>
            <a:ext cx="6366933" cy="3581400"/>
          </a:xfrm>
          <a:prstGeom prst="rect">
            <a:avLst/>
          </a:prstGeom>
        </p:spPr>
      </p:pic>
      <p:pic>
        <p:nvPicPr>
          <p:cNvPr id="5" name="Picture 4">
            <a:extLst>
              <a:ext uri="{FF2B5EF4-FFF2-40B4-BE49-F238E27FC236}">
                <a16:creationId xmlns:a16="http://schemas.microsoft.com/office/drawing/2014/main" id="{8DFE9774-514A-47CE-9159-0C8A6EED09CE}"/>
              </a:ext>
            </a:extLst>
          </p:cNvPr>
          <p:cNvPicPr>
            <a:picLocks noChangeAspect="1"/>
          </p:cNvPicPr>
          <p:nvPr/>
        </p:nvPicPr>
        <p:blipFill>
          <a:blip r:embed="rId3"/>
          <a:stretch>
            <a:fillRect/>
          </a:stretch>
        </p:blipFill>
        <p:spPr>
          <a:xfrm>
            <a:off x="1084729" y="322729"/>
            <a:ext cx="10569388" cy="6070257"/>
          </a:xfrm>
          <a:prstGeom prst="rect">
            <a:avLst/>
          </a:prstGeom>
        </p:spPr>
      </p:pic>
    </p:spTree>
    <p:extLst>
      <p:ext uri="{BB962C8B-B14F-4D97-AF65-F5344CB8AC3E}">
        <p14:creationId xmlns:p14="http://schemas.microsoft.com/office/powerpoint/2010/main" val="2857189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9294-7062-407C-8018-CB18DF3E242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97C0039-B806-4DFF-9DA3-8CF141D9D92C}"/>
              </a:ext>
            </a:extLst>
          </p:cNvPr>
          <p:cNvPicPr>
            <a:picLocks noGrp="1" noChangeAspect="1"/>
          </p:cNvPicPr>
          <p:nvPr>
            <p:ph idx="1"/>
          </p:nvPr>
        </p:nvPicPr>
        <p:blipFill>
          <a:blip r:embed="rId2"/>
          <a:stretch>
            <a:fillRect/>
          </a:stretch>
        </p:blipFill>
        <p:spPr>
          <a:xfrm>
            <a:off x="1156446" y="352985"/>
            <a:ext cx="10345271" cy="5819215"/>
          </a:xfrm>
          <a:prstGeom prst="rect">
            <a:avLst/>
          </a:prstGeom>
        </p:spPr>
      </p:pic>
    </p:spTree>
    <p:extLst>
      <p:ext uri="{BB962C8B-B14F-4D97-AF65-F5344CB8AC3E}">
        <p14:creationId xmlns:p14="http://schemas.microsoft.com/office/powerpoint/2010/main" val="1201394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EA99-95F1-4605-9CE3-05D3707CE45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1B02EE85-39E0-4B7A-9510-9A1ACF93E59C}"/>
              </a:ext>
            </a:extLst>
          </p:cNvPr>
          <p:cNvPicPr>
            <a:picLocks noGrp="1" noChangeAspect="1"/>
          </p:cNvPicPr>
          <p:nvPr>
            <p:ph idx="1"/>
          </p:nvPr>
        </p:nvPicPr>
        <p:blipFill>
          <a:blip r:embed="rId2"/>
          <a:stretch>
            <a:fillRect/>
          </a:stretch>
        </p:blipFill>
        <p:spPr>
          <a:xfrm>
            <a:off x="1219200" y="383241"/>
            <a:ext cx="10291482" cy="5788959"/>
          </a:xfrm>
          <a:prstGeom prst="rect">
            <a:avLst/>
          </a:prstGeom>
        </p:spPr>
      </p:pic>
    </p:spTree>
    <p:extLst>
      <p:ext uri="{BB962C8B-B14F-4D97-AF65-F5344CB8AC3E}">
        <p14:creationId xmlns:p14="http://schemas.microsoft.com/office/powerpoint/2010/main" val="4103304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1866-E13D-4654-8FE7-F70ADD76F60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7A72816-CF47-492C-A1B3-A25597507E80}"/>
              </a:ext>
            </a:extLst>
          </p:cNvPr>
          <p:cNvPicPr>
            <a:picLocks noGrp="1" noChangeAspect="1"/>
          </p:cNvPicPr>
          <p:nvPr>
            <p:ph idx="1"/>
          </p:nvPr>
        </p:nvPicPr>
        <p:blipFill>
          <a:blip r:embed="rId2"/>
          <a:stretch>
            <a:fillRect/>
          </a:stretch>
        </p:blipFill>
        <p:spPr>
          <a:xfrm>
            <a:off x="1219200" y="358588"/>
            <a:ext cx="10157012" cy="5713320"/>
          </a:xfrm>
          <a:prstGeom prst="rect">
            <a:avLst/>
          </a:prstGeom>
        </p:spPr>
      </p:pic>
    </p:spTree>
    <p:extLst>
      <p:ext uri="{BB962C8B-B14F-4D97-AF65-F5344CB8AC3E}">
        <p14:creationId xmlns:p14="http://schemas.microsoft.com/office/powerpoint/2010/main" val="131859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BC4B-3446-4537-8636-912B9207177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1F4371EC-BE4E-477E-B4C0-0FA97B37CB2B}"/>
              </a:ext>
            </a:extLst>
          </p:cNvPr>
          <p:cNvPicPr>
            <a:picLocks noGrp="1" noChangeAspect="1"/>
          </p:cNvPicPr>
          <p:nvPr>
            <p:ph idx="1"/>
          </p:nvPr>
        </p:nvPicPr>
        <p:blipFill>
          <a:blip r:embed="rId2"/>
          <a:stretch>
            <a:fillRect/>
          </a:stretch>
        </p:blipFill>
        <p:spPr>
          <a:xfrm>
            <a:off x="1219200" y="358028"/>
            <a:ext cx="10336306" cy="5814172"/>
          </a:xfrm>
          <a:prstGeom prst="rect">
            <a:avLst/>
          </a:prstGeom>
        </p:spPr>
      </p:pic>
    </p:spTree>
    <p:extLst>
      <p:ext uri="{BB962C8B-B14F-4D97-AF65-F5344CB8AC3E}">
        <p14:creationId xmlns:p14="http://schemas.microsoft.com/office/powerpoint/2010/main" val="1740470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42E2-12E2-4C56-989C-8E3802178DD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7DE0335-F70E-41DC-BD52-8E6E3A0C48A1}"/>
              </a:ext>
            </a:extLst>
          </p:cNvPr>
          <p:cNvPicPr>
            <a:picLocks noGrp="1" noChangeAspect="1"/>
          </p:cNvPicPr>
          <p:nvPr>
            <p:ph idx="1"/>
          </p:nvPr>
        </p:nvPicPr>
        <p:blipFill>
          <a:blip r:embed="rId2"/>
          <a:stretch>
            <a:fillRect/>
          </a:stretch>
        </p:blipFill>
        <p:spPr>
          <a:xfrm>
            <a:off x="1308847" y="539564"/>
            <a:ext cx="10246659" cy="5763746"/>
          </a:xfrm>
          <a:prstGeom prst="rect">
            <a:avLst/>
          </a:prstGeom>
        </p:spPr>
      </p:pic>
    </p:spTree>
    <p:extLst>
      <p:ext uri="{BB962C8B-B14F-4D97-AF65-F5344CB8AC3E}">
        <p14:creationId xmlns:p14="http://schemas.microsoft.com/office/powerpoint/2010/main" val="1214052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28F8-3A55-4B15-98BB-965182D29DE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78E8811-9B60-450C-A417-CC7734E84312}"/>
              </a:ext>
            </a:extLst>
          </p:cNvPr>
          <p:cNvPicPr>
            <a:picLocks noGrp="1" noChangeAspect="1"/>
          </p:cNvPicPr>
          <p:nvPr>
            <p:ph idx="1"/>
          </p:nvPr>
        </p:nvPicPr>
        <p:blipFill>
          <a:blip r:embed="rId2"/>
          <a:stretch>
            <a:fillRect/>
          </a:stretch>
        </p:blipFill>
        <p:spPr>
          <a:xfrm>
            <a:off x="1219200" y="572340"/>
            <a:ext cx="10157012" cy="5713320"/>
          </a:xfrm>
          <a:prstGeom prst="rect">
            <a:avLst/>
          </a:prstGeom>
        </p:spPr>
      </p:pic>
    </p:spTree>
    <p:extLst>
      <p:ext uri="{BB962C8B-B14F-4D97-AF65-F5344CB8AC3E}">
        <p14:creationId xmlns:p14="http://schemas.microsoft.com/office/powerpoint/2010/main" val="3666152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5AEB-4D1A-44B2-B58D-4D7DCA28CA51}"/>
              </a:ext>
            </a:extLst>
          </p:cNvPr>
          <p:cNvSpPr>
            <a:spLocks noGrp="1"/>
          </p:cNvSpPr>
          <p:nvPr>
            <p:ph type="title"/>
          </p:nvPr>
        </p:nvSpPr>
        <p:spPr>
          <a:xfrm>
            <a:off x="1371600" y="2919663"/>
            <a:ext cx="9601200" cy="1540042"/>
          </a:xfrm>
        </p:spPr>
        <p:txBody>
          <a:bodyPr>
            <a:normAutofit/>
          </a:bodyPr>
          <a:lstStyle/>
          <a:p>
            <a:pPr algn="ctr"/>
            <a:r>
              <a:rPr lang="en-IN" sz="7200" b="1" dirty="0"/>
              <a:t>THANK YOU</a:t>
            </a:r>
          </a:p>
        </p:txBody>
      </p:sp>
    </p:spTree>
    <p:extLst>
      <p:ext uri="{BB962C8B-B14F-4D97-AF65-F5344CB8AC3E}">
        <p14:creationId xmlns:p14="http://schemas.microsoft.com/office/powerpoint/2010/main" val="30073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62E7-F1B2-4D0A-A19B-5B734D567035}"/>
              </a:ext>
            </a:extLst>
          </p:cNvPr>
          <p:cNvSpPr>
            <a:spLocks noGrp="1"/>
          </p:cNvSpPr>
          <p:nvPr>
            <p:ph type="title"/>
          </p:nvPr>
        </p:nvSpPr>
        <p:spPr>
          <a:xfrm>
            <a:off x="1295400" y="1790700"/>
            <a:ext cx="9601200" cy="1485900"/>
          </a:xfrm>
        </p:spPr>
        <p:txBody>
          <a:bodyPr/>
          <a:lstStyle/>
          <a:p>
            <a:r>
              <a:rPr lang="en-IN" dirty="0"/>
              <a:t>Image Caption Generator</a:t>
            </a:r>
          </a:p>
        </p:txBody>
      </p:sp>
      <p:sp>
        <p:nvSpPr>
          <p:cNvPr id="3" name="Content Placeholder 2">
            <a:extLst>
              <a:ext uri="{FF2B5EF4-FFF2-40B4-BE49-F238E27FC236}">
                <a16:creationId xmlns:a16="http://schemas.microsoft.com/office/drawing/2014/main" id="{0864ACC4-8307-4B16-AAE1-F2D244605225}"/>
              </a:ext>
            </a:extLst>
          </p:cNvPr>
          <p:cNvSpPr>
            <a:spLocks noGrp="1"/>
          </p:cNvSpPr>
          <p:nvPr>
            <p:ph idx="1"/>
          </p:nvPr>
        </p:nvSpPr>
        <p:spPr>
          <a:xfrm>
            <a:off x="1295400" y="2622176"/>
            <a:ext cx="9601200" cy="3581400"/>
          </a:xfrm>
        </p:spPr>
        <p:txBody>
          <a:bodyPr>
            <a:normAutofit/>
          </a:bodyPr>
          <a:lstStyle/>
          <a:p>
            <a:pPr marL="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Image caption generator is a task that involves computer vision and natural language processing concepts to recognize the context of an image and describe them in a natural language like English.</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62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8FE9-6F17-4076-9F19-78F38DD05E33}"/>
              </a:ext>
            </a:extLst>
          </p:cNvPr>
          <p:cNvSpPr>
            <a:spLocks noGrp="1"/>
          </p:cNvSpPr>
          <p:nvPr>
            <p:ph type="title"/>
          </p:nvPr>
        </p:nvSpPr>
        <p:spPr>
          <a:xfrm>
            <a:off x="1371600" y="1340528"/>
            <a:ext cx="9601200" cy="831172"/>
          </a:xfrm>
        </p:spPr>
        <p:txBody>
          <a:bodyPr/>
          <a:lstStyle/>
          <a:p>
            <a:r>
              <a:rPr lang="en-US" dirty="0"/>
              <a:t>Algorithm Used</a:t>
            </a:r>
            <a:endParaRPr lang="en-IN" dirty="0"/>
          </a:p>
        </p:txBody>
      </p:sp>
      <p:sp>
        <p:nvSpPr>
          <p:cNvPr id="3" name="Content Placeholder 2">
            <a:extLst>
              <a:ext uri="{FF2B5EF4-FFF2-40B4-BE49-F238E27FC236}">
                <a16:creationId xmlns:a16="http://schemas.microsoft.com/office/drawing/2014/main" id="{AB0AA9C5-2B3C-42BF-8A8F-41E6F4B9BF81}"/>
              </a:ext>
            </a:extLst>
          </p:cNvPr>
          <p:cNvSpPr>
            <a:spLocks noGrp="1"/>
          </p:cNvSpPr>
          <p:nvPr>
            <p:ph idx="1"/>
          </p:nvPr>
        </p:nvSpPr>
        <p:spPr>
          <a:xfrm>
            <a:off x="1371600" y="2876364"/>
            <a:ext cx="9601200" cy="2991035"/>
          </a:xfrm>
        </p:spPr>
        <p:txBody>
          <a:bodyPr/>
          <a:lstStyle/>
          <a:p>
            <a:r>
              <a:rPr lang="en-US" dirty="0"/>
              <a:t>For this project we are using deep learning methods :</a:t>
            </a:r>
          </a:p>
          <a:p>
            <a:pPr marL="0" indent="0">
              <a:buNone/>
            </a:pPr>
            <a:r>
              <a:rPr lang="en-US" dirty="0"/>
              <a:t>	1. Convolutional neural network</a:t>
            </a:r>
          </a:p>
          <a:p>
            <a:pPr marL="0" indent="0">
              <a:buNone/>
            </a:pPr>
            <a:r>
              <a:rPr lang="en-US" dirty="0"/>
              <a:t>	2. Long short term memory.</a:t>
            </a:r>
          </a:p>
        </p:txBody>
      </p:sp>
    </p:spTree>
    <p:extLst>
      <p:ext uri="{BB962C8B-B14F-4D97-AF65-F5344CB8AC3E}">
        <p14:creationId xmlns:p14="http://schemas.microsoft.com/office/powerpoint/2010/main" val="63558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E285-D076-46FA-8A83-A05B04009DDB}"/>
              </a:ext>
            </a:extLst>
          </p:cNvPr>
          <p:cNvSpPr>
            <a:spLocks noGrp="1"/>
          </p:cNvSpPr>
          <p:nvPr>
            <p:ph type="title"/>
          </p:nvPr>
        </p:nvSpPr>
        <p:spPr>
          <a:xfrm>
            <a:off x="1371600" y="1562469"/>
            <a:ext cx="9601200" cy="1109710"/>
          </a:xfrm>
        </p:spPr>
        <p:txBody>
          <a:bodyPr>
            <a:normAutofit/>
          </a:bodyPr>
          <a:lstStyle/>
          <a:p>
            <a:r>
              <a:rPr lang="en-US" dirty="0"/>
              <a:t>Convolutional neural network</a:t>
            </a:r>
            <a:endParaRPr lang="en-IN" dirty="0"/>
          </a:p>
        </p:txBody>
      </p:sp>
      <p:sp>
        <p:nvSpPr>
          <p:cNvPr id="3" name="Content Placeholder 2">
            <a:extLst>
              <a:ext uri="{FF2B5EF4-FFF2-40B4-BE49-F238E27FC236}">
                <a16:creationId xmlns:a16="http://schemas.microsoft.com/office/drawing/2014/main" id="{730A6FEF-0F81-4504-81C4-B466AE2F8592}"/>
              </a:ext>
            </a:extLst>
          </p:cNvPr>
          <p:cNvSpPr>
            <a:spLocks noGrp="1"/>
          </p:cNvSpPr>
          <p:nvPr>
            <p:ph idx="1"/>
          </p:nvPr>
        </p:nvSpPr>
        <p:spPr>
          <a:xfrm>
            <a:off x="1371600" y="3036163"/>
            <a:ext cx="9601200" cy="2831237"/>
          </a:xfrm>
        </p:spPr>
        <p:txBody>
          <a:bodyPr/>
          <a:lstStyle/>
          <a:p>
            <a:r>
              <a:rPr lang="en-US" sz="1800" b="0" i="0" u="none" strike="noStrike" baseline="0" dirty="0">
                <a:solidFill>
                  <a:srgbClr val="000000"/>
                </a:solidFill>
                <a:latin typeface="Times New Roman" panose="02020603050405020304" pitchFamily="18" charset="0"/>
              </a:rPr>
              <a:t>A Convolutional Neural Network (</a:t>
            </a:r>
            <a:r>
              <a:rPr lang="en-US" sz="1800" b="0" i="0" u="none" strike="noStrike" baseline="0" dirty="0" err="1">
                <a:solidFill>
                  <a:srgbClr val="000000"/>
                </a:solidFill>
                <a:latin typeface="Times New Roman" panose="02020603050405020304" pitchFamily="18" charset="0"/>
              </a:rPr>
              <a:t>ConvNet</a:t>
            </a:r>
            <a:r>
              <a:rPr lang="en-US" sz="1800" b="0" i="0" u="none" strike="noStrike" baseline="0" dirty="0">
                <a:solidFill>
                  <a:srgbClr val="000000"/>
                </a:solidFill>
                <a:latin typeface="Times New Roman" panose="02020603050405020304" pitchFamily="18" charset="0"/>
              </a:rPr>
              <a:t>/CNN) is a Deep Learning algorithm which can take in an input image, assign importance (learnable weights and biases) to various aspects/objects in the image and be able to differentiate one from the other.</a:t>
            </a:r>
          </a:p>
          <a:p>
            <a:r>
              <a:rPr lang="en-US" sz="1800" b="0" i="0" u="none" strike="noStrike" baseline="0" dirty="0">
                <a:solidFill>
                  <a:srgbClr val="000000"/>
                </a:solidFill>
                <a:latin typeface="Times New Roman" panose="02020603050405020304" pitchFamily="18" charset="0"/>
              </a:rPr>
              <a:t>The pre-processing required in a </a:t>
            </a:r>
            <a:r>
              <a:rPr lang="en-US" sz="1800" b="0" i="0" u="none" strike="noStrike" baseline="0" dirty="0" err="1">
                <a:solidFill>
                  <a:srgbClr val="000000"/>
                </a:solidFill>
                <a:latin typeface="Times New Roman" panose="02020603050405020304" pitchFamily="18" charset="0"/>
              </a:rPr>
              <a:t>ConvNet</a:t>
            </a:r>
            <a:r>
              <a:rPr lang="en-US" sz="1800" b="0" i="0" u="none" strike="noStrike" baseline="0" dirty="0">
                <a:solidFill>
                  <a:srgbClr val="000000"/>
                </a:solidFill>
                <a:latin typeface="Times New Roman" panose="02020603050405020304" pitchFamily="18" charset="0"/>
              </a:rPr>
              <a:t> is much lower as compared to other classification algorithms</a:t>
            </a:r>
            <a:endParaRPr lang="en-IN" dirty="0"/>
          </a:p>
        </p:txBody>
      </p:sp>
    </p:spTree>
    <p:extLst>
      <p:ext uri="{BB962C8B-B14F-4D97-AF65-F5344CB8AC3E}">
        <p14:creationId xmlns:p14="http://schemas.microsoft.com/office/powerpoint/2010/main" val="136014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1DF56B-1926-4683-BE3B-8D9D52A59B57}"/>
              </a:ext>
            </a:extLst>
          </p:cNvPr>
          <p:cNvPicPr>
            <a:picLocks noGrp="1" noChangeAspect="1"/>
          </p:cNvPicPr>
          <p:nvPr>
            <p:ph idx="1"/>
          </p:nvPr>
        </p:nvPicPr>
        <p:blipFill>
          <a:blip r:embed="rId2"/>
          <a:stretch>
            <a:fillRect/>
          </a:stretch>
        </p:blipFill>
        <p:spPr>
          <a:xfrm>
            <a:off x="2317072" y="1091953"/>
            <a:ext cx="8451541" cy="4607511"/>
          </a:xfrm>
        </p:spPr>
      </p:pic>
    </p:spTree>
    <p:extLst>
      <p:ext uri="{BB962C8B-B14F-4D97-AF65-F5344CB8AC3E}">
        <p14:creationId xmlns:p14="http://schemas.microsoft.com/office/powerpoint/2010/main" val="160022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6290-E94E-4A8D-85F5-EC37E89DA4D8}"/>
              </a:ext>
            </a:extLst>
          </p:cNvPr>
          <p:cNvSpPr>
            <a:spLocks noGrp="1"/>
          </p:cNvSpPr>
          <p:nvPr>
            <p:ph type="title"/>
          </p:nvPr>
        </p:nvSpPr>
        <p:spPr/>
        <p:txBody>
          <a:bodyPr/>
          <a:lstStyle/>
          <a:p>
            <a:r>
              <a:rPr lang="en-US" dirty="0"/>
              <a:t>Long short term memory</a:t>
            </a:r>
            <a:endParaRPr lang="en-IN" dirty="0"/>
          </a:p>
        </p:txBody>
      </p:sp>
      <p:sp>
        <p:nvSpPr>
          <p:cNvPr id="3" name="Content Placeholder 2">
            <a:extLst>
              <a:ext uri="{FF2B5EF4-FFF2-40B4-BE49-F238E27FC236}">
                <a16:creationId xmlns:a16="http://schemas.microsoft.com/office/drawing/2014/main" id="{3F08D105-5576-4953-BED7-6B23CC6B4430}"/>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LSTM  is a type of RNN (recurrent neural network) which is well suited for sequence prediction problems.</a:t>
            </a:r>
          </a:p>
          <a:p>
            <a:r>
              <a:rPr lang="en-US" sz="1800" b="0" i="0" u="none" strike="noStrike" baseline="0" dirty="0">
                <a:solidFill>
                  <a:srgbClr val="000000"/>
                </a:solidFill>
                <a:latin typeface="Times New Roman" panose="02020603050405020304" pitchFamily="18" charset="0"/>
              </a:rPr>
              <a:t> Based on the previous text, we can predict what the next word will be. </a:t>
            </a:r>
          </a:p>
          <a:p>
            <a:r>
              <a:rPr lang="en-US" sz="1800" b="0" i="0" u="none" strike="noStrike" baseline="0" dirty="0">
                <a:solidFill>
                  <a:srgbClr val="000000"/>
                </a:solidFill>
                <a:latin typeface="Times New Roman" panose="02020603050405020304" pitchFamily="18" charset="0"/>
              </a:rPr>
              <a:t>It has proven itself effective from the traditional RNN by overcoming the limitations of RNN which had short term memory </a:t>
            </a:r>
            <a:endParaRPr lang="en-IN" dirty="0"/>
          </a:p>
        </p:txBody>
      </p:sp>
    </p:spTree>
    <p:extLst>
      <p:ext uri="{BB962C8B-B14F-4D97-AF65-F5344CB8AC3E}">
        <p14:creationId xmlns:p14="http://schemas.microsoft.com/office/powerpoint/2010/main" val="2112727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4C6FB1-A8D4-433D-A89E-B527E265C426}"/>
              </a:ext>
            </a:extLst>
          </p:cNvPr>
          <p:cNvPicPr>
            <a:picLocks noGrp="1" noChangeAspect="1"/>
          </p:cNvPicPr>
          <p:nvPr>
            <p:ph idx="1"/>
          </p:nvPr>
        </p:nvPicPr>
        <p:blipFill>
          <a:blip r:embed="rId2"/>
          <a:stretch>
            <a:fillRect/>
          </a:stretch>
        </p:blipFill>
        <p:spPr>
          <a:xfrm>
            <a:off x="2121763" y="1278384"/>
            <a:ext cx="8504808" cy="4408175"/>
          </a:xfrm>
        </p:spPr>
      </p:pic>
    </p:spTree>
    <p:extLst>
      <p:ext uri="{BB962C8B-B14F-4D97-AF65-F5344CB8AC3E}">
        <p14:creationId xmlns:p14="http://schemas.microsoft.com/office/powerpoint/2010/main" val="122489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99BE-E3C1-46A8-8184-D389CBC1E509}"/>
              </a:ext>
            </a:extLst>
          </p:cNvPr>
          <p:cNvSpPr>
            <a:spLocks noGrp="1"/>
          </p:cNvSpPr>
          <p:nvPr>
            <p:ph type="title"/>
          </p:nvPr>
        </p:nvSpPr>
        <p:spPr>
          <a:xfrm>
            <a:off x="1371600" y="990600"/>
            <a:ext cx="9601200" cy="1181100"/>
          </a:xfrm>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5DA70F89-3A3E-4FDB-8A04-819157A46E90}"/>
              </a:ext>
            </a:extLst>
          </p:cNvPr>
          <p:cNvSpPr>
            <a:spLocks noGrp="1"/>
          </p:cNvSpPr>
          <p:nvPr>
            <p:ph idx="1"/>
          </p:nvPr>
        </p:nvSpPr>
        <p:spPr/>
        <p:txBody>
          <a:bodyPr/>
          <a:lstStyle/>
          <a:p>
            <a:r>
              <a:rPr lang="en-IN" sz="3200" b="0" i="0" u="none" strike="noStrike" baseline="0" dirty="0">
                <a:solidFill>
                  <a:srgbClr val="000000"/>
                </a:solidFill>
              </a:rPr>
              <a:t>FLICKR8K DATASET </a:t>
            </a:r>
          </a:p>
          <a:p>
            <a:pPr>
              <a:buFont typeface="+mj-lt"/>
              <a:buAutoNum type="arabicPeriod"/>
            </a:pPr>
            <a:r>
              <a:rPr lang="en-US" sz="1800" b="0" i="0" u="none" strike="noStrike" baseline="0" dirty="0">
                <a:solidFill>
                  <a:srgbClr val="000000"/>
                </a:solidFill>
                <a:latin typeface="Times New Roman" panose="02020603050405020304" pitchFamily="18" charset="0"/>
              </a:rPr>
              <a:t>Flickr8k dataset is a public benchmark dataset for image to sentence description. This dataset consists of 8000 images with five captions for each image. </a:t>
            </a:r>
          </a:p>
          <a:p>
            <a:pPr>
              <a:buFont typeface="+mj-lt"/>
              <a:buAutoNum type="arabicPeriod"/>
            </a:pPr>
            <a:r>
              <a:rPr lang="en-US" sz="1800" b="0" i="0" u="none" strike="noStrike" baseline="0" dirty="0">
                <a:solidFill>
                  <a:srgbClr val="000000"/>
                </a:solidFill>
                <a:latin typeface="Times New Roman" panose="02020603050405020304" pitchFamily="18" charset="0"/>
              </a:rPr>
              <a:t>These images are extracted from diverse groups in Flickr website. Each caption provides a clear description of entities and events present in the image.</a:t>
            </a:r>
          </a:p>
          <a:p>
            <a:pPr>
              <a:buFont typeface="+mj-lt"/>
              <a:buAutoNum type="arabicPeriod"/>
            </a:pPr>
            <a:r>
              <a:rPr lang="en-US" sz="1800" b="0" i="0" u="none" strike="noStrike" baseline="0" dirty="0">
                <a:solidFill>
                  <a:srgbClr val="000000"/>
                </a:solidFill>
                <a:latin typeface="Times New Roman" panose="02020603050405020304" pitchFamily="18" charset="0"/>
              </a:rPr>
              <a:t>The dataset depicts a variety of events and scenarios and doesn't include images containing well-known people and places which makes the dataset more generic.</a:t>
            </a:r>
          </a:p>
          <a:p>
            <a:pPr>
              <a:buFont typeface="+mj-lt"/>
              <a:buAutoNum type="arabicPeriod"/>
            </a:pPr>
            <a:r>
              <a:rPr lang="en-US" sz="1800" b="0" i="0" u="none" strike="noStrike" baseline="0" dirty="0">
                <a:solidFill>
                  <a:srgbClr val="000000"/>
                </a:solidFill>
                <a:latin typeface="Times New Roman" panose="02020603050405020304" pitchFamily="18" charset="0"/>
              </a:rPr>
              <a:t>The dataset has 6000 images in training dataset, 1000 images in development dataset and 1000 images in test dataset. </a:t>
            </a:r>
            <a:endParaRPr lang="en-IN" dirty="0"/>
          </a:p>
        </p:txBody>
      </p:sp>
    </p:spTree>
    <p:extLst>
      <p:ext uri="{BB962C8B-B14F-4D97-AF65-F5344CB8AC3E}">
        <p14:creationId xmlns:p14="http://schemas.microsoft.com/office/powerpoint/2010/main" val="97819847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721</TotalTime>
  <Words>682</Words>
  <Application>Microsoft Office PowerPoint</Application>
  <PresentationFormat>Widescreen</PresentationFormat>
  <Paragraphs>54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Franklin Gothic Book</vt:lpstr>
      <vt:lpstr>Times New Roman</vt:lpstr>
      <vt:lpstr>Crop</vt:lpstr>
      <vt:lpstr>  Image Caption Generator Using CNN &amp; LSTM</vt:lpstr>
      <vt:lpstr>Objective</vt:lpstr>
      <vt:lpstr>Image Caption Generator</vt:lpstr>
      <vt:lpstr>Algorithm Used</vt:lpstr>
      <vt:lpstr>Convolutional neural network</vt:lpstr>
      <vt:lpstr>PowerPoint Presentation</vt:lpstr>
      <vt:lpstr>Long short term memory</vt:lpstr>
      <vt:lpstr>PowerPoint Presentation</vt:lpstr>
      <vt:lpstr>Dataset</vt:lpstr>
      <vt:lpstr>Proposed Work</vt:lpstr>
      <vt:lpstr>PowerPoint Presentation</vt:lpstr>
      <vt:lpstr>PowerPoint Presentation</vt:lpstr>
      <vt:lpstr>PowerPoint Presentation</vt:lpstr>
      <vt:lpstr>PowerPoint Presentation</vt:lpstr>
      <vt:lpstr>PowerPoint Presentation</vt:lpstr>
      <vt:lpstr>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converter</dc:title>
  <dc:creator>Harshita Bhardwaj</dc:creator>
  <cp:lastModifiedBy>vipul gupta</cp:lastModifiedBy>
  <cp:revision>8</cp:revision>
  <dcterms:created xsi:type="dcterms:W3CDTF">2021-10-20T11:05:17Z</dcterms:created>
  <dcterms:modified xsi:type="dcterms:W3CDTF">2022-02-10T15:54:56Z</dcterms:modified>
</cp:coreProperties>
</file>